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24" r:id="rId4"/>
    <p:sldMasterId id="2147483728" r:id="rId5"/>
    <p:sldMasterId id="2147483734" r:id="rId6"/>
    <p:sldMasterId id="2147483740" r:id="rId7"/>
  </p:sldMasterIdLst>
  <p:notesMasterIdLst>
    <p:notesMasterId r:id="rId34"/>
  </p:notesMasterIdLst>
  <p:handoutMasterIdLst>
    <p:handoutMasterId r:id="rId35"/>
  </p:handoutMasterIdLst>
  <p:sldIdLst>
    <p:sldId id="1235" r:id="rId8"/>
    <p:sldId id="1101" r:id="rId9"/>
    <p:sldId id="1236" r:id="rId10"/>
    <p:sldId id="1200" r:id="rId11"/>
    <p:sldId id="1126" r:id="rId12"/>
    <p:sldId id="1261" r:id="rId13"/>
    <p:sldId id="1227" r:id="rId14"/>
    <p:sldId id="1263" r:id="rId15"/>
    <p:sldId id="1241" r:id="rId16"/>
    <p:sldId id="1216" r:id="rId17"/>
    <p:sldId id="1237" r:id="rId18"/>
    <p:sldId id="1238" r:id="rId19"/>
    <p:sldId id="1220" r:id="rId20"/>
    <p:sldId id="1230" r:id="rId21"/>
    <p:sldId id="1228" r:id="rId22"/>
    <p:sldId id="1266" r:id="rId23"/>
    <p:sldId id="1205" r:id="rId24"/>
    <p:sldId id="1206" r:id="rId25"/>
    <p:sldId id="1257" r:id="rId26"/>
    <p:sldId id="1260" r:id="rId27"/>
    <p:sldId id="1269" r:id="rId28"/>
    <p:sldId id="1268" r:id="rId29"/>
    <p:sldId id="1234" r:id="rId30"/>
    <p:sldId id="1197" r:id="rId31"/>
    <p:sldId id="1243" r:id="rId32"/>
    <p:sldId id="1148" r:id="rId33"/>
  </p:sldIdLst>
  <p:sldSz cx="12192000" cy="6858000"/>
  <p:notesSz cx="7102475" cy="9388475"/>
  <p:embeddedFontLst>
    <p:embeddedFont>
      <p:font typeface="Assistant" pitchFamily="2" charset="-79"/>
      <p:regular r:id="rId36"/>
      <p:bold r:id="rId37"/>
    </p:embeddedFont>
    <p:embeddedFont>
      <p:font typeface="Assistant ExtraBold" pitchFamily="2" charset="-79"/>
      <p:bold r:id="rId38"/>
    </p:embeddedFont>
    <p:embeddedFont>
      <p:font typeface="Assistant Light" pitchFamily="2" charset="-79"/>
      <p:regular r:id="rId39"/>
    </p:embeddedFont>
    <p:embeddedFont>
      <p:font typeface="Assistant SemiBold" pitchFamily="2" charset="-79"/>
      <p:regular r:id="rId40"/>
      <p:bold r:id="rId41"/>
    </p:embeddedFont>
    <p:embeddedFont>
      <p:font typeface="Calibri" panose="020F0502020204030204" pitchFamily="34" charset="0"/>
      <p:regular r:id="rId42"/>
      <p:bold r:id="rId43"/>
      <p:italic r:id="rId44"/>
      <p:boldItalic r:id="rId45"/>
    </p:embeddedFont>
    <p:embeddedFont>
      <p:font typeface="Calibri Light" panose="020F0302020204030204" pitchFamily="34" charset="0"/>
      <p:regular r:id="rId46"/>
      <p:italic r:id="rId4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 initials="a" lastIdx="1" clrIdx="0">
    <p:extLst>
      <p:ext uri="{19B8F6BF-5375-455C-9EA6-DF929625EA0E}">
        <p15:presenceInfo xmlns:p15="http://schemas.microsoft.com/office/powerpoint/2012/main" userId="AA" providerId="None"/>
      </p:ext>
    </p:extLst>
  </p:cmAuthor>
  <p:cmAuthor id="2" name="Board Room 1- Model T" initials="BR1MT" lastIdx="10" clrIdx="1">
    <p:extLst>
      <p:ext uri="{19B8F6BF-5375-455C-9EA6-DF929625EA0E}">
        <p15:presenceInfo xmlns:p15="http://schemas.microsoft.com/office/powerpoint/2012/main" userId="S::Board_Room_1@blender.co.il::3b7c30aa-fdeb-485c-9677-5bb5685daf00" providerId="AD"/>
      </p:ext>
    </p:extLst>
  </p:cmAuthor>
  <p:cmAuthor id="3" name="Blender" initials="B" lastIdx="1" clrIdx="2">
    <p:extLst>
      <p:ext uri="{19B8F6BF-5375-455C-9EA6-DF929625EA0E}">
        <p15:presenceInfo xmlns:p15="http://schemas.microsoft.com/office/powerpoint/2012/main" userId="Blend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1347"/>
    <a:srgbClr val="006FAB"/>
    <a:srgbClr val="A3D5F3"/>
    <a:srgbClr val="00D4E3"/>
    <a:srgbClr val="234458"/>
    <a:srgbClr val="009ED6"/>
    <a:srgbClr val="000E42"/>
    <a:srgbClr val="00257C"/>
    <a:srgbClr val="0063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סגנון בהיר 1 - הדגשה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5AB1C69-6EDB-4FF4-983F-18BD219EF322}" styleName="סגנון ביניים 2 - הדגשה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06799F8-075E-4A3A-A7F6-7FBC6576F1A4}" styleName="סגנון ערכת נושא 2 - הדגשה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סגנון ביניים 2 - הדגשה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EC20E35-A176-4012-BC5E-935CFFF8708E}" styleName="סגנון ביניים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סגנון ביניים 3 - הדגשה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828" autoAdjust="0"/>
    <p:restoredTop sz="96357" autoAdjust="0"/>
  </p:normalViewPr>
  <p:slideViewPr>
    <p:cSldViewPr snapToGrid="0">
      <p:cViewPr varScale="1">
        <p:scale>
          <a:sx n="83" d="100"/>
          <a:sy n="83" d="100"/>
        </p:scale>
        <p:origin x="1685" y="8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4.fntdata"/><Relationship Id="rId21" Type="http://schemas.openxmlformats.org/officeDocument/2006/relationships/slide" Target="slides/slide14.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1.fntdata"/><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9.fntdata"/><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commentAuthors" Target="commentAuthors.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3.xml"/><Relationship Id="rId41"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Q4&#1512;&#1489;&#1506;&#1493;&#1504;&#1497;%20&#1510;&#1502;&#1497;&#1495;&#1492;%20&#1489;&#1500;&#1511;&#1493;&#1495;&#1493;&#1514;%20&#1502;&#1513;&#1500;&#1502;&#1497;&#1501;.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06;&#1500;&#1493;&#1514;%20&#1502;&#1502;&#1513;&#1497;&#1514;%20&#1512;&#1489;&#1506;&#1493;&#1503;%204%202022.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reut.g.BLENDERV2\Desktop\&#1502;&#1510;&#1490;&#1514;%20&#1502;&#1513;&#1511;&#1497;&#1506;&#1497;&#1501;%202022-%20&#1504;&#1514;&#1493;&#1504;&#1497;&#1501;%20&#1500;&#1512;&#1506;&#1493;&#1514;-V2.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502;&#1510;&#1490;&#1514;%20&#1502;&#1513;&#1511;&#1497;&#1506;&#1497;&#1501;%202022-%20&#1504;&#1514;&#1493;&#1504;&#1497;&#1501;%20&#1500;&#1512;&#1506;&#1493;&#1514;-V2.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Outstanding%2031.12.22%20&#1514;&#1497;&#1511;&#1497;%20&#1488;&#1513;&#1512;&#1488;&#149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06;&#1500;&#1493;&#1514;%20&#1502;&#1502;&#1513;&#1497;&#1514;%20&#1512;&#1489;&#1506;&#1493;&#1503;%204%202022.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06;&#1500;&#1493;&#1514;%20&#1502;&#1502;&#1513;&#1497;&#1514;%20&#1512;&#1489;&#1506;&#1493;&#1503;%204%202022.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502;&#1510;&#1490;&#1514;%20&#1502;&#1513;&#1511;&#1497;&#1506;&#1497;&#1501;%202022-%20&#1504;&#1514;&#1493;&#1504;&#1497;&#1501;%20&#1500;&#1512;&#1506;&#1493;&#1514;-V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Q4%2022%20BNPL%20GROWTH.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06;&#1493;&#1514;&#1511;%20&#1513;&#1500;%20&#1502;&#1510;&#1490;&#1514;%20&#1502;&#1513;&#1511;&#1497;&#1506;&#1497;&#1501;%202022-%20&#1504;&#1514;&#1493;&#1504;&#1497;&#1501;%20&#1500;&#1512;&#1506;&#1493;&#1514;-V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G:\.shortcut-targets-by-id\0B2bJeYTi2UIAdDBUdG52bV9LeDA\&#1513;&#1497;&#1493;&#1493;&#1511;%20-%20&#1502;&#1491;&#1497;&#1492;\2023\&#1502;&#1510;&#1490;&#1493;&#1514;\&#1504;&#1514;&#1493;&#1504;&#1497;&#1501;%20&#1502;&#1510;&#1490;&#1514;%20&#1502;&#1513;&#1511;&#1497;&#1506;&#1497;&#1501;%20&#1512;&#1489;&#1506;&#1493;&#1503;%204%2022\&#1512;&#1493;&#1493;&#1495;%20&#1504;&#1511;&#1497;%20&#1497;&#1513;&#1512;&#1488;&#1500;.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reut.g.BLENDERV2\AppData\Local\Microsoft\Windows\INetCache\Content.Outlook\WAMPSZ0H\&#1490;&#1512;&#1508;&#1497;&#1501;%20-%20&#1492;&#1499;&#1504;&#1505;&#1493;&#1514;%2020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גרפים!$C$42</c:f>
              <c:strCache>
                <c:ptCount val="1"/>
                <c:pt idx="0">
                  <c:v>אירופה</c:v>
                </c:pt>
              </c:strCache>
            </c:strRef>
          </c:tx>
          <c:spPr>
            <a:solidFill>
              <a:srgbClr val="FFC000"/>
            </a:solidFill>
            <a:ln>
              <a:noFill/>
            </a:ln>
            <a:effectLst/>
            <a:sp3d/>
          </c:spPr>
          <c:invertIfNegative val="0"/>
          <c:dLbls>
            <c:dLbl>
              <c:idx val="0"/>
              <c:tx>
                <c:rich>
                  <a:bodyPr/>
                  <a:lstStyle/>
                  <a:p>
                    <a:r>
                      <a:rPr lang="en-US"/>
                      <a:t>48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8249-4B12-8DDE-C741A4768790}"/>
                </c:ext>
              </c:extLst>
            </c:dLbl>
            <c:dLbl>
              <c:idx val="1"/>
              <c:tx>
                <c:rich>
                  <a:bodyPr/>
                  <a:lstStyle/>
                  <a:p>
                    <a:r>
                      <a:rPr lang="en-US"/>
                      <a:t>57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8249-4B12-8DDE-C741A4768790}"/>
                </c:ext>
              </c:extLst>
            </c:dLbl>
            <c:dLbl>
              <c:idx val="2"/>
              <c:tx>
                <c:rich>
                  <a:bodyPr/>
                  <a:lstStyle/>
                  <a:p>
                    <a:r>
                      <a:rPr lang="en-US"/>
                      <a:t>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8249-4B12-8DDE-C741A4768790}"/>
                </c:ext>
              </c:extLst>
            </c:dLbl>
            <c:dLbl>
              <c:idx val="3"/>
              <c:tx>
                <c:rich>
                  <a:bodyPr/>
                  <a:lstStyle/>
                  <a:p>
                    <a:r>
                      <a:rPr lang="en-US"/>
                      <a:t>65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8249-4B12-8DDE-C741A4768790}"/>
                </c:ext>
              </c:extLst>
            </c:dLbl>
            <c:dLbl>
              <c:idx val="4"/>
              <c:tx>
                <c:rich>
                  <a:bodyPr/>
                  <a:lstStyle/>
                  <a:p>
                    <a:r>
                      <a:rPr lang="en-US"/>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8249-4B12-8DDE-C741A4768790}"/>
                </c:ext>
              </c:extLst>
            </c:dLbl>
            <c:dLbl>
              <c:idx val="5"/>
              <c:tx>
                <c:rich>
                  <a:bodyPr/>
                  <a:lstStyle/>
                  <a:p>
                    <a:r>
                      <a:rPr lang="en-US"/>
                      <a:t>89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8249-4B12-8DDE-C741A4768790}"/>
                </c:ext>
              </c:extLst>
            </c:dLbl>
            <c:dLbl>
              <c:idx val="6"/>
              <c:tx>
                <c:rich>
                  <a:bodyPr/>
                  <a:lstStyle/>
                  <a:p>
                    <a:r>
                      <a:rPr lang="en-US"/>
                      <a:t>82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249-4B12-8DDE-C741A4768790}"/>
                </c:ext>
              </c:extLst>
            </c:dLbl>
            <c:dLbl>
              <c:idx val="7"/>
              <c:tx>
                <c:rich>
                  <a:bodyPr/>
                  <a:lstStyle/>
                  <a:p>
                    <a:r>
                      <a:rPr lang="en-US" dirty="0"/>
                      <a:t>81</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249-4B12-8DDE-C741A476879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גרפים!$B$43:$B$50</c:f>
              <c:strCache>
                <c:ptCount val="8"/>
                <c:pt idx="0">
                  <c:v>Q1.21</c:v>
                </c:pt>
                <c:pt idx="1">
                  <c:v>Q2.21</c:v>
                </c:pt>
                <c:pt idx="2">
                  <c:v>Q3.21</c:v>
                </c:pt>
                <c:pt idx="3">
                  <c:v>Q4.21</c:v>
                </c:pt>
                <c:pt idx="4">
                  <c:v>Q1.22</c:v>
                </c:pt>
                <c:pt idx="5">
                  <c:v>Q2.22</c:v>
                </c:pt>
                <c:pt idx="6">
                  <c:v>Q3.22</c:v>
                </c:pt>
                <c:pt idx="7">
                  <c:v>Q4.22</c:v>
                </c:pt>
              </c:strCache>
            </c:strRef>
          </c:cat>
          <c:val>
            <c:numRef>
              <c:f>גרפים!$C$43:$C$50</c:f>
              <c:numCache>
                <c:formatCode>_(* #,##0_);_(* \(#,##0\);_(* "-"??_);_(@_)</c:formatCode>
                <c:ptCount val="8"/>
                <c:pt idx="0">
                  <c:v>47900</c:v>
                </c:pt>
                <c:pt idx="1">
                  <c:v>56800</c:v>
                </c:pt>
                <c:pt idx="2">
                  <c:v>62700</c:v>
                </c:pt>
                <c:pt idx="3">
                  <c:v>65500</c:v>
                </c:pt>
                <c:pt idx="4">
                  <c:v>81400</c:v>
                </c:pt>
                <c:pt idx="5">
                  <c:v>89000</c:v>
                </c:pt>
                <c:pt idx="6">
                  <c:v>82500</c:v>
                </c:pt>
                <c:pt idx="7">
                  <c:v>87900</c:v>
                </c:pt>
              </c:numCache>
            </c:numRef>
          </c:val>
          <c:extLst>
            <c:ext xmlns:c16="http://schemas.microsoft.com/office/drawing/2014/chart" uri="{C3380CC4-5D6E-409C-BE32-E72D297353CC}">
              <c16:uniqueId val="{00000000-11BB-4CA9-B7D0-6E4F948B0570}"/>
            </c:ext>
          </c:extLst>
        </c:ser>
        <c:ser>
          <c:idx val="1"/>
          <c:order val="1"/>
          <c:tx>
            <c:strRef>
              <c:f>גרפים!$D$42</c:f>
              <c:strCache>
                <c:ptCount val="1"/>
                <c:pt idx="0">
                  <c:v>ישראל</c:v>
                </c:pt>
              </c:strCache>
            </c:strRef>
          </c:tx>
          <c:spPr>
            <a:solidFill>
              <a:srgbClr val="001347"/>
            </a:solidFill>
            <a:ln>
              <a:noFill/>
            </a:ln>
            <a:effectLst/>
            <a:sp3d/>
          </c:spPr>
          <c:invertIfNegative val="0"/>
          <c:dLbls>
            <c:dLbl>
              <c:idx val="0"/>
              <c:layout>
                <c:manualLayout>
                  <c:x val="-6.9306301765531776E-3"/>
                  <c:y val="-5.0202063372597689E-17"/>
                </c:manualLayout>
              </c:layout>
              <c:tx>
                <c:rich>
                  <a:bodyPr/>
                  <a:lstStyle/>
                  <a:p>
                    <a:r>
                      <a:rPr lang="en-US"/>
                      <a:t>338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8249-4B12-8DDE-C741A4768790}"/>
                </c:ext>
              </c:extLst>
            </c:dLbl>
            <c:dLbl>
              <c:idx val="1"/>
              <c:layout>
                <c:manualLayout>
                  <c:x val="-1.3861260353106331E-2"/>
                  <c:y val="2.7383259987882368E-3"/>
                </c:manualLayout>
              </c:layout>
              <c:tx>
                <c:rich>
                  <a:bodyPr/>
                  <a:lstStyle/>
                  <a:p>
                    <a:r>
                      <a:rPr lang="en-US"/>
                      <a:t>346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8249-4B12-8DDE-C741A4768790}"/>
                </c:ext>
              </c:extLst>
            </c:dLbl>
            <c:dLbl>
              <c:idx val="2"/>
              <c:layout>
                <c:manualLayout>
                  <c:x val="-9.7028822471744314E-3"/>
                  <c:y val="0"/>
                </c:manualLayout>
              </c:layout>
              <c:tx>
                <c:rich>
                  <a:bodyPr/>
                  <a:lstStyle/>
                  <a:p>
                    <a:r>
                      <a:rPr lang="en-US"/>
                      <a:t>359</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D-8249-4B12-8DDE-C741A4768790}"/>
                </c:ext>
              </c:extLst>
            </c:dLbl>
            <c:dLbl>
              <c:idx val="3"/>
              <c:layout>
                <c:manualLayout>
                  <c:x val="-1.2475134317795646E-2"/>
                  <c:y val="-1.0953303995152998E-2"/>
                </c:manualLayout>
              </c:layout>
              <c:tx>
                <c:rich>
                  <a:bodyPr/>
                  <a:lstStyle/>
                  <a:p>
                    <a:r>
                      <a:rPr lang="en-US"/>
                      <a:t>390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E-8249-4B12-8DDE-C741A4768790}"/>
                </c:ext>
              </c:extLst>
            </c:dLbl>
            <c:dLbl>
              <c:idx val="4"/>
              <c:layout>
                <c:manualLayout>
                  <c:x val="-2.7545714770630496E-2"/>
                  <c:y val="-4.5379455957485677E-17"/>
                </c:manualLayout>
              </c:layout>
              <c:tx>
                <c:rich>
                  <a:bodyPr/>
                  <a:lstStyle/>
                  <a:p>
                    <a:r>
                      <a:rPr lang="en-US" dirty="0"/>
                      <a:t>422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11BB-4CA9-B7D0-6E4F948B0570}"/>
                </c:ext>
              </c:extLst>
            </c:dLbl>
            <c:dLbl>
              <c:idx val="5"/>
              <c:layout>
                <c:manualLayout>
                  <c:x val="-7.9015732639645571E-3"/>
                  <c:y val="-2.0266846634338608E-3"/>
                </c:manualLayout>
              </c:layout>
              <c:tx>
                <c:rich>
                  <a:bodyPr rot="0" spcFirstLastPara="1" vertOverflow="ellipsis" vert="horz" wrap="square" lIns="38100" tIns="19050" rIns="38100" bIns="19050" anchor="ctr" anchorCtr="0">
                    <a:noAutofit/>
                  </a:bodyPr>
                  <a:lstStyle/>
                  <a:p>
                    <a:pPr algn="ctr">
                      <a:defRPr lang="en-US" sz="1600" b="1" i="0" u="none" strike="noStrike" kern="1200" baseline="0">
                        <a:solidFill>
                          <a:schemeClr val="tx2"/>
                        </a:solidFill>
                        <a:latin typeface="+mn-lt"/>
                        <a:ea typeface="+mn-ea"/>
                        <a:cs typeface="+mn-cs"/>
                      </a:defRPr>
                    </a:pPr>
                    <a:r>
                      <a:rPr lang="en-US" sz="1600" b="1" i="0" u="none" strike="noStrike" kern="1200" baseline="0">
                        <a:solidFill>
                          <a:schemeClr val="tx2"/>
                        </a:solidFill>
                        <a:latin typeface="+mn-lt"/>
                        <a:ea typeface="+mn-ea"/>
                        <a:cs typeface="+mn-cs"/>
                      </a:rPr>
                      <a:t>477</a:t>
                    </a:r>
                  </a:p>
                </c:rich>
              </c:tx>
              <c:spPr>
                <a:noFill/>
                <a:ln>
                  <a:noFill/>
                </a:ln>
                <a:effectLst/>
              </c:spPr>
              <c:txPr>
                <a:bodyPr rot="0" spcFirstLastPara="1" vertOverflow="ellipsis" vert="horz" wrap="square" lIns="38100" tIns="19050" rIns="38100" bIns="19050" anchor="ctr" anchorCtr="0">
                  <a:noAutofit/>
                </a:bodyPr>
                <a:lstStyle/>
                <a:p>
                  <a:pPr algn="ctr">
                    <a:defRPr lang="en-US" sz="16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extLst>
                <c:ext xmlns:c15="http://schemas.microsoft.com/office/drawing/2012/chart" uri="{CE6537A1-D6FC-4f65-9D91-7224C49458BB}">
                  <c15:layout>
                    <c:manualLayout>
                      <c:w val="0.11314402342036442"/>
                      <c:h val="5.1114359499098573E-2"/>
                    </c:manualLayout>
                  </c15:layout>
                  <c15:showDataLabelsRange val="0"/>
                </c:ext>
                <c:ext xmlns:c16="http://schemas.microsoft.com/office/drawing/2014/chart" uri="{C3380CC4-5D6E-409C-BE32-E72D297353CC}">
                  <c16:uniqueId val="{00000004-11BB-4CA9-B7D0-6E4F948B0570}"/>
                </c:ext>
              </c:extLst>
            </c:dLbl>
            <c:dLbl>
              <c:idx val="6"/>
              <c:layout>
                <c:manualLayout>
                  <c:x val="-7.1863540585006304E-3"/>
                  <c:y val="5.4766519975764736E-3"/>
                </c:manualLayout>
              </c:layout>
              <c:tx>
                <c:rich>
                  <a:bodyPr/>
                  <a:lstStyle/>
                  <a:p>
                    <a:r>
                      <a:rPr lang="en-US" dirty="0"/>
                      <a:t>542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11BB-4CA9-B7D0-6E4F948B0570}"/>
                </c:ext>
              </c:extLst>
            </c:dLbl>
            <c:dLbl>
              <c:idx val="7"/>
              <c:layout>
                <c:manualLayout>
                  <c:x val="-9.7028822471745321E-3"/>
                  <c:y val="-2.5101031686298844E-17"/>
                </c:manualLayout>
              </c:layout>
              <c:tx>
                <c:rich>
                  <a:bodyPr/>
                  <a:lstStyle/>
                  <a:p>
                    <a:r>
                      <a:rPr lang="en-US" dirty="0"/>
                      <a:t>616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249-4B12-8DDE-C741A476879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גרפים!$B$43:$B$50</c:f>
              <c:strCache>
                <c:ptCount val="8"/>
                <c:pt idx="0">
                  <c:v>Q1.21</c:v>
                </c:pt>
                <c:pt idx="1">
                  <c:v>Q2.21</c:v>
                </c:pt>
                <c:pt idx="2">
                  <c:v>Q3.21</c:v>
                </c:pt>
                <c:pt idx="3">
                  <c:v>Q4.21</c:v>
                </c:pt>
                <c:pt idx="4">
                  <c:v>Q1.22</c:v>
                </c:pt>
                <c:pt idx="5">
                  <c:v>Q2.22</c:v>
                </c:pt>
                <c:pt idx="6">
                  <c:v>Q3.22</c:v>
                </c:pt>
                <c:pt idx="7">
                  <c:v>Q4.22</c:v>
                </c:pt>
              </c:strCache>
            </c:strRef>
          </c:cat>
          <c:val>
            <c:numRef>
              <c:f>גרפים!$D$43:$D$50</c:f>
              <c:numCache>
                <c:formatCode>_(* #,##0_);_(* \(#,##0\);_(* "-"??_);_(@_)</c:formatCode>
                <c:ptCount val="8"/>
                <c:pt idx="0">
                  <c:v>338000</c:v>
                </c:pt>
                <c:pt idx="1">
                  <c:v>346000</c:v>
                </c:pt>
                <c:pt idx="2">
                  <c:v>359000</c:v>
                </c:pt>
                <c:pt idx="3">
                  <c:v>390000</c:v>
                </c:pt>
                <c:pt idx="4">
                  <c:v>422000</c:v>
                </c:pt>
                <c:pt idx="5">
                  <c:v>477000</c:v>
                </c:pt>
                <c:pt idx="6">
                  <c:v>541800</c:v>
                </c:pt>
                <c:pt idx="7">
                  <c:v>615600</c:v>
                </c:pt>
              </c:numCache>
            </c:numRef>
          </c:val>
          <c:extLst>
            <c:ext xmlns:c16="http://schemas.microsoft.com/office/drawing/2014/chart" uri="{C3380CC4-5D6E-409C-BE32-E72D297353CC}">
              <c16:uniqueId val="{00000001-11BB-4CA9-B7D0-6E4F948B0570}"/>
            </c:ext>
          </c:extLst>
        </c:ser>
        <c:ser>
          <c:idx val="2"/>
          <c:order val="2"/>
          <c:tx>
            <c:strRef>
              <c:f>גרפים!$E$42</c:f>
              <c:strCache>
                <c:ptCount val="1"/>
                <c:pt idx="0">
                  <c:v>מאוחד</c:v>
                </c:pt>
              </c:strCache>
            </c:strRef>
          </c:tx>
          <c:spPr>
            <a:solidFill>
              <a:srgbClr val="00AEEF"/>
            </a:solidFill>
            <a:ln>
              <a:noFill/>
            </a:ln>
            <a:effectLst/>
            <a:sp3d/>
          </c:spPr>
          <c:invertIfNegative val="0"/>
          <c:dLbls>
            <c:dLbl>
              <c:idx val="0"/>
              <c:tx>
                <c:rich>
                  <a:bodyPr/>
                  <a:lstStyle/>
                  <a:p>
                    <a:r>
                      <a:rPr lang="en-US" dirty="0"/>
                      <a:t>386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4-8249-4B12-8DDE-C741A4768790}"/>
                </c:ext>
              </c:extLst>
            </c:dLbl>
            <c:dLbl>
              <c:idx val="1"/>
              <c:tx>
                <c:rich>
                  <a:bodyPr/>
                  <a:lstStyle/>
                  <a:p>
                    <a:r>
                      <a:rPr lang="en-US"/>
                      <a:t>403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3-8249-4B12-8DDE-C741A4768790}"/>
                </c:ext>
              </c:extLst>
            </c:dLbl>
            <c:dLbl>
              <c:idx val="2"/>
              <c:tx>
                <c:rich>
                  <a:bodyPr/>
                  <a:lstStyle/>
                  <a:p>
                    <a:r>
                      <a:rPr lang="en-US"/>
                      <a:t>422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2-8249-4B12-8DDE-C741A4768790}"/>
                </c:ext>
              </c:extLst>
            </c:dLbl>
            <c:dLbl>
              <c:idx val="3"/>
              <c:tx>
                <c:rich>
                  <a:bodyPr/>
                  <a:lstStyle/>
                  <a:p>
                    <a:r>
                      <a:rPr lang="en-US"/>
                      <a:t>455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1-8249-4B12-8DDE-C741A4768790}"/>
                </c:ext>
              </c:extLst>
            </c:dLbl>
            <c:dLbl>
              <c:idx val="4"/>
              <c:tx>
                <c:rich>
                  <a:bodyPr/>
                  <a:lstStyle/>
                  <a:p>
                    <a:r>
                      <a:rPr lang="en-US"/>
                      <a:t>503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10-8249-4B12-8DDE-C741A4768790}"/>
                </c:ext>
              </c:extLst>
            </c:dLbl>
            <c:dLbl>
              <c:idx val="5"/>
              <c:tx>
                <c:rich>
                  <a:bodyPr/>
                  <a:lstStyle/>
                  <a:p>
                    <a:r>
                      <a:rPr lang="en-US"/>
                      <a:t>566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F-8249-4B12-8DDE-C741A4768790}"/>
                </c:ext>
              </c:extLst>
            </c:dLbl>
            <c:dLbl>
              <c:idx val="6"/>
              <c:tx>
                <c:rich>
                  <a:bodyPr/>
                  <a:lstStyle/>
                  <a:p>
                    <a:r>
                      <a:rPr lang="en-US"/>
                      <a:t>624</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249-4B12-8DDE-C741A4768790}"/>
                </c:ext>
              </c:extLst>
            </c:dLbl>
            <c:dLbl>
              <c:idx val="7"/>
              <c:tx>
                <c:rich>
                  <a:bodyPr/>
                  <a:lstStyle/>
                  <a:p>
                    <a:r>
                      <a:rPr lang="en-US" dirty="0"/>
                      <a:t>697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0-8249-4B12-8DDE-C741A4768790}"/>
                </c:ext>
              </c:extLst>
            </c:dLbl>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גרפים!$B$43:$B$50</c:f>
              <c:strCache>
                <c:ptCount val="8"/>
                <c:pt idx="0">
                  <c:v>Q1.21</c:v>
                </c:pt>
                <c:pt idx="1">
                  <c:v>Q2.21</c:v>
                </c:pt>
                <c:pt idx="2">
                  <c:v>Q3.21</c:v>
                </c:pt>
                <c:pt idx="3">
                  <c:v>Q4.21</c:v>
                </c:pt>
                <c:pt idx="4">
                  <c:v>Q1.22</c:v>
                </c:pt>
                <c:pt idx="5">
                  <c:v>Q2.22</c:v>
                </c:pt>
                <c:pt idx="6">
                  <c:v>Q3.22</c:v>
                </c:pt>
                <c:pt idx="7">
                  <c:v>Q4.22</c:v>
                </c:pt>
              </c:strCache>
            </c:strRef>
          </c:cat>
          <c:val>
            <c:numRef>
              <c:f>גרפים!$E$43:$E$50</c:f>
              <c:numCache>
                <c:formatCode>_(* #,##0_);_(* \(#,##0\);_(* "-"??_);_(@_)</c:formatCode>
                <c:ptCount val="8"/>
                <c:pt idx="0">
                  <c:v>385900</c:v>
                </c:pt>
                <c:pt idx="1">
                  <c:v>402800</c:v>
                </c:pt>
                <c:pt idx="2">
                  <c:v>421700</c:v>
                </c:pt>
                <c:pt idx="3">
                  <c:v>455500</c:v>
                </c:pt>
                <c:pt idx="4">
                  <c:v>503400</c:v>
                </c:pt>
                <c:pt idx="5">
                  <c:v>566000</c:v>
                </c:pt>
                <c:pt idx="6">
                  <c:v>624300</c:v>
                </c:pt>
                <c:pt idx="7">
                  <c:v>703500</c:v>
                </c:pt>
              </c:numCache>
            </c:numRef>
          </c:val>
          <c:extLst>
            <c:ext xmlns:c16="http://schemas.microsoft.com/office/drawing/2014/chart" uri="{C3380CC4-5D6E-409C-BE32-E72D297353CC}">
              <c16:uniqueId val="{00000002-11BB-4CA9-B7D0-6E4F948B0570}"/>
            </c:ext>
          </c:extLst>
        </c:ser>
        <c:dLbls>
          <c:showLegendKey val="0"/>
          <c:showVal val="1"/>
          <c:showCatName val="0"/>
          <c:showSerName val="0"/>
          <c:showPercent val="0"/>
          <c:showBubbleSize val="0"/>
        </c:dLbls>
        <c:gapWidth val="150"/>
        <c:shape val="box"/>
        <c:axId val="1019004800"/>
        <c:axId val="1019005632"/>
        <c:axId val="0"/>
      </c:bar3DChart>
      <c:catAx>
        <c:axId val="101900480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IL"/>
          </a:p>
        </c:txPr>
        <c:crossAx val="1019005632"/>
        <c:crosses val="autoZero"/>
        <c:auto val="1"/>
        <c:lblAlgn val="ctr"/>
        <c:lblOffset val="100"/>
        <c:noMultiLvlLbl val="0"/>
      </c:catAx>
      <c:valAx>
        <c:axId val="1019005632"/>
        <c:scaling>
          <c:orientation val="minMax"/>
        </c:scaling>
        <c:delete val="1"/>
        <c:axPos val="l"/>
        <c:numFmt formatCode="_(* #,##0_);_(* \(#,##0\);_(* &quot;-&quot;??_);_(@_)" sourceLinked="1"/>
        <c:majorTickMark val="none"/>
        <c:minorTickMark val="none"/>
        <c:tickLblPos val="nextTo"/>
        <c:crossAx val="10190048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גרפים!$B$5:$B$12</c:f>
              <c:strCache>
                <c:ptCount val="8"/>
                <c:pt idx="0">
                  <c:v>Q1.21</c:v>
                </c:pt>
                <c:pt idx="1">
                  <c:v>Q2.21</c:v>
                </c:pt>
                <c:pt idx="2">
                  <c:v>Q3.21</c:v>
                </c:pt>
                <c:pt idx="3">
                  <c:v>Q4.21</c:v>
                </c:pt>
                <c:pt idx="4">
                  <c:v>Q1.22</c:v>
                </c:pt>
                <c:pt idx="5">
                  <c:v>Q2.22</c:v>
                </c:pt>
                <c:pt idx="6">
                  <c:v>Q3.22</c:v>
                </c:pt>
                <c:pt idx="7">
                  <c:v>Q4.22</c:v>
                </c:pt>
              </c:strCache>
            </c:strRef>
          </c:cat>
          <c:val>
            <c:numRef>
              <c:f>גרפים!$C$5:$C$12</c:f>
              <c:numCache>
                <c:formatCode>_(* #,##0_);_(* \(#,##0\);_(* "-"??_);_(@_)</c:formatCode>
                <c:ptCount val="8"/>
                <c:pt idx="0">
                  <c:v>338000</c:v>
                </c:pt>
                <c:pt idx="1">
                  <c:v>346000</c:v>
                </c:pt>
                <c:pt idx="2">
                  <c:v>359000</c:v>
                </c:pt>
                <c:pt idx="3">
                  <c:v>390000</c:v>
                </c:pt>
                <c:pt idx="4">
                  <c:v>422000</c:v>
                </c:pt>
                <c:pt idx="5">
                  <c:v>477000</c:v>
                </c:pt>
                <c:pt idx="6">
                  <c:v>541800</c:v>
                </c:pt>
                <c:pt idx="7">
                  <c:v>615600</c:v>
                </c:pt>
              </c:numCache>
            </c:numRef>
          </c:val>
          <c:extLst>
            <c:ext xmlns:c16="http://schemas.microsoft.com/office/drawing/2014/chart" uri="{C3380CC4-5D6E-409C-BE32-E72D297353CC}">
              <c16:uniqueId val="{00000000-CD40-4C15-82C6-F7E6C676CC37}"/>
            </c:ext>
          </c:extLst>
        </c:ser>
        <c:dLbls>
          <c:showLegendKey val="0"/>
          <c:showVal val="0"/>
          <c:showCatName val="0"/>
          <c:showSerName val="0"/>
          <c:showPercent val="0"/>
          <c:showBubbleSize val="0"/>
        </c:dLbls>
        <c:gapWidth val="150"/>
        <c:shape val="box"/>
        <c:axId val="1078304496"/>
        <c:axId val="625192608"/>
        <c:axId val="0"/>
      </c:bar3DChart>
      <c:catAx>
        <c:axId val="10783044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625192608"/>
        <c:crosses val="autoZero"/>
        <c:auto val="1"/>
        <c:lblAlgn val="ctr"/>
        <c:lblOffset val="100"/>
        <c:noMultiLvlLbl val="0"/>
      </c:catAx>
      <c:valAx>
        <c:axId val="625192608"/>
        <c:scaling>
          <c:orientation val="minMax"/>
        </c:scaling>
        <c:delete val="1"/>
        <c:axPos val="l"/>
        <c:numFmt formatCode="_(* #,##0_);_(* \(#,##0\);_(* &quot;-&quot;??_);_(@_)" sourceLinked="1"/>
        <c:majorTickMark val="none"/>
        <c:minorTickMark val="none"/>
        <c:tickLblPos val="nextTo"/>
        <c:crossAx val="10783044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גיליון1!$B$4</c:f>
              <c:strCache>
                <c:ptCount val="1"/>
                <c:pt idx="0">
                  <c:v>בלנדר ישראל</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גיליון1!$C$3:$G$3</c:f>
              <c:strCache>
                <c:ptCount val="5"/>
                <c:pt idx="0">
                  <c:v>Q4 2022</c:v>
                </c:pt>
                <c:pt idx="1">
                  <c:v>Q3 2022</c:v>
                </c:pt>
                <c:pt idx="2">
                  <c:v>Q2 2022</c:v>
                </c:pt>
                <c:pt idx="3">
                  <c:v>Q1 2022</c:v>
                </c:pt>
                <c:pt idx="4">
                  <c:v>Q4 2021</c:v>
                </c:pt>
              </c:strCache>
            </c:strRef>
          </c:cat>
          <c:val>
            <c:numRef>
              <c:f>גיליון1!$C$4:$G$4</c:f>
              <c:numCache>
                <c:formatCode>_(* #,##0_);_(* \(#,##0\);_(* "-"??_);_(@_)</c:formatCode>
                <c:ptCount val="5"/>
                <c:pt idx="0" formatCode="#,##0">
                  <c:v>56972</c:v>
                </c:pt>
                <c:pt idx="1">
                  <c:v>53339</c:v>
                </c:pt>
                <c:pt idx="2">
                  <c:v>48806</c:v>
                </c:pt>
                <c:pt idx="3">
                  <c:v>43662</c:v>
                </c:pt>
                <c:pt idx="4">
                  <c:v>40386</c:v>
                </c:pt>
              </c:numCache>
            </c:numRef>
          </c:val>
          <c:extLst>
            <c:ext xmlns:c16="http://schemas.microsoft.com/office/drawing/2014/chart" uri="{C3380CC4-5D6E-409C-BE32-E72D297353CC}">
              <c16:uniqueId val="{00000000-018A-4FB3-A7B8-999CBA777564}"/>
            </c:ext>
          </c:extLst>
        </c:ser>
        <c:dLbls>
          <c:showLegendKey val="0"/>
          <c:showVal val="1"/>
          <c:showCatName val="0"/>
          <c:showSerName val="0"/>
          <c:showPercent val="0"/>
          <c:showBubbleSize val="0"/>
        </c:dLbls>
        <c:gapWidth val="150"/>
        <c:shape val="box"/>
        <c:axId val="727924192"/>
        <c:axId val="1216392224"/>
        <c:axId val="0"/>
        <c:extLst>
          <c:ext xmlns:c15="http://schemas.microsoft.com/office/drawing/2012/chart" uri="{02D57815-91ED-43cb-92C2-25804820EDAC}">
            <c15:filteredBarSeries>
              <c15:ser>
                <c:idx val="1"/>
                <c:order val="1"/>
                <c:tx>
                  <c:strRef>
                    <c:extLst>
                      <c:ext uri="{02D57815-91ED-43cb-92C2-25804820EDAC}">
                        <c15:formulaRef>
                          <c15:sqref>גיליון1!$B$5</c15:sqref>
                        </c15:formulaRef>
                      </c:ext>
                    </c:extLst>
                    <c:strCache>
                      <c:ptCount val="1"/>
                      <c:pt idx="0">
                        <c:v>בלנדר אירופה</c:v>
                      </c:pt>
                    </c:strCache>
                  </c:strRef>
                </c:tx>
                <c:spPr>
                  <a:solidFill>
                    <a:schemeClr val="accent2"/>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IL"/>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גיליון1!$C$3:$G$3</c15:sqref>
                        </c15:formulaRef>
                      </c:ext>
                    </c:extLst>
                    <c:strCache>
                      <c:ptCount val="5"/>
                      <c:pt idx="0">
                        <c:v>Q4 2022</c:v>
                      </c:pt>
                      <c:pt idx="1">
                        <c:v>Q3 2022</c:v>
                      </c:pt>
                      <c:pt idx="2">
                        <c:v>Q2 2022</c:v>
                      </c:pt>
                      <c:pt idx="3">
                        <c:v>Q1 2022</c:v>
                      </c:pt>
                      <c:pt idx="4">
                        <c:v>Q4 2021</c:v>
                      </c:pt>
                    </c:strCache>
                  </c:strRef>
                </c:cat>
                <c:val>
                  <c:numRef>
                    <c:extLst>
                      <c:ext uri="{02D57815-91ED-43cb-92C2-25804820EDAC}">
                        <c15:formulaRef>
                          <c15:sqref>גיליון1!$C$5:$G$5</c15:sqref>
                        </c15:formulaRef>
                      </c:ext>
                    </c:extLst>
                    <c:numCache>
                      <c:formatCode>_(* #,##0_);_(* \(#,##0\);_(* "-"??_);_(@_)</c:formatCode>
                      <c:ptCount val="5"/>
                      <c:pt idx="0" formatCode="#,##0">
                        <c:v>10388</c:v>
                      </c:pt>
                      <c:pt idx="1">
                        <c:v>9267</c:v>
                      </c:pt>
                      <c:pt idx="2">
                        <c:v>8805</c:v>
                      </c:pt>
                      <c:pt idx="3">
                        <c:v>8071</c:v>
                      </c:pt>
                      <c:pt idx="4">
                        <c:v>7868</c:v>
                      </c:pt>
                    </c:numCache>
                  </c:numRef>
                </c:val>
                <c:extLst>
                  <c:ext xmlns:c16="http://schemas.microsoft.com/office/drawing/2014/chart" uri="{C3380CC4-5D6E-409C-BE32-E72D297353CC}">
                    <c16:uniqueId val="{00000001-018A-4FB3-A7B8-999CBA777564}"/>
                  </c:ext>
                </c:extLst>
              </c15:ser>
            </c15:filteredBarSeries>
          </c:ext>
        </c:extLst>
      </c:bar3DChart>
      <c:catAx>
        <c:axId val="72792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216392224"/>
        <c:crosses val="autoZero"/>
        <c:auto val="1"/>
        <c:lblAlgn val="ctr"/>
        <c:lblOffset val="100"/>
        <c:noMultiLvlLbl val="0"/>
      </c:catAx>
      <c:valAx>
        <c:axId val="1216392224"/>
        <c:scaling>
          <c:orientation val="minMax"/>
        </c:scaling>
        <c:delete val="1"/>
        <c:axPos val="r"/>
        <c:numFmt formatCode="#,##0" sourceLinked="1"/>
        <c:majorTickMark val="none"/>
        <c:minorTickMark val="none"/>
        <c:tickLblPos val="nextTo"/>
        <c:crossAx val="7279241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'הלוואות שהועמדו ישראל  '!$N$20</c:f>
              <c:strCache>
                <c:ptCount val="1"/>
                <c:pt idx="0">
                  <c:v>הלוואות שהועמדו </c:v>
                </c:pt>
              </c:strCache>
            </c:strRef>
          </c:tx>
          <c:spPr>
            <a:solidFill>
              <a:srgbClr val="00AEEF"/>
            </a:solidFill>
            <a:ln>
              <a:noFill/>
            </a:ln>
            <a:effectLst/>
            <a:sp3d/>
          </c:spPr>
          <c:invertIfNegative val="0"/>
          <c:dLbls>
            <c:dLbl>
              <c:idx val="0"/>
              <c:layout>
                <c:manualLayout>
                  <c:x val="5.7941868337825731E-3"/>
                  <c:y val="-0.2473037703573156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065-41CE-9A05-BA339F6456C2}"/>
                </c:ext>
              </c:extLst>
            </c:dLbl>
            <c:dLbl>
              <c:idx val="1"/>
              <c:layout>
                <c:manualLayout>
                  <c:x val="2.3176747335130293E-2"/>
                  <c:y val="-0.261851050966569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065-41CE-9A05-BA339F6456C2}"/>
                </c:ext>
              </c:extLst>
            </c:dLbl>
            <c:dLbl>
              <c:idx val="2"/>
              <c:layout>
                <c:manualLayout>
                  <c:x val="1.4485467084456326E-2"/>
                  <c:y val="-0.34040636625654025"/>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065-41CE-9A05-BA339F6456C2}"/>
                </c:ext>
              </c:extLst>
            </c:dLbl>
            <c:dLbl>
              <c:idx val="3"/>
              <c:layout>
                <c:manualLayout>
                  <c:x val="1.7382560501347611E-2"/>
                  <c:y val="-0.392776576449854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065-41CE-9A05-BA339F6456C2}"/>
                </c:ext>
              </c:extLst>
            </c:dLbl>
            <c:dLbl>
              <c:idx val="4"/>
              <c:layout>
                <c:manualLayout>
                  <c:x val="1.1588373667565146E-2"/>
                  <c:y val="-0.4247805937902126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065-41CE-9A05-BA339F6456C2}"/>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'הלוואות שהועמדו ישראל  '!$O$19:$V$19</c:f>
              <c:strCache>
                <c:ptCount val="5"/>
                <c:pt idx="0">
                  <c:v>Q4-2021</c:v>
                </c:pt>
                <c:pt idx="1">
                  <c:v>Q1-2022</c:v>
                </c:pt>
                <c:pt idx="2">
                  <c:v>Q2 - 2022</c:v>
                </c:pt>
                <c:pt idx="3">
                  <c:v>Q3-2022</c:v>
                </c:pt>
                <c:pt idx="4">
                  <c:v>Q4-2022</c:v>
                </c:pt>
              </c:strCache>
              <c:extLst/>
            </c:strRef>
          </c:cat>
          <c:val>
            <c:numRef>
              <c:f>'הלוואות שהועמדו ישראל  '!$O$20:$V$20</c:f>
              <c:numCache>
                <c:formatCode>_(* #,##0_);_(* \(#,##0\);_(* "-"??_);_(@_)</c:formatCode>
                <c:ptCount val="5"/>
                <c:pt idx="0" formatCode="#,##0">
                  <c:v>68000</c:v>
                </c:pt>
                <c:pt idx="1">
                  <c:v>70400</c:v>
                </c:pt>
                <c:pt idx="2">
                  <c:v>99100</c:v>
                </c:pt>
                <c:pt idx="3" formatCode="_-* #,##0_-;\-* #,##0_-;_-* &quot;-&quot;??_-;_-@_-">
                  <c:v>115200</c:v>
                </c:pt>
                <c:pt idx="4" formatCode="_-* #,##0_-;\-* #,##0_-;_-* &quot;-&quot;??_-;_-@_-">
                  <c:v>126800</c:v>
                </c:pt>
              </c:numCache>
              <c:extLst/>
            </c:numRef>
          </c:val>
          <c:extLst>
            <c:ext xmlns:c16="http://schemas.microsoft.com/office/drawing/2014/chart" uri="{C3380CC4-5D6E-409C-BE32-E72D297353CC}">
              <c16:uniqueId val="{00000004-9065-41CE-9A05-BA339F6456C2}"/>
            </c:ext>
          </c:extLst>
        </c:ser>
        <c:dLbls>
          <c:showLegendKey val="0"/>
          <c:showVal val="1"/>
          <c:showCatName val="0"/>
          <c:showSerName val="0"/>
          <c:showPercent val="0"/>
          <c:showBubbleSize val="0"/>
        </c:dLbls>
        <c:gapWidth val="150"/>
        <c:shape val="box"/>
        <c:axId val="669433808"/>
        <c:axId val="669431312"/>
        <c:axId val="0"/>
      </c:bar3DChart>
      <c:catAx>
        <c:axId val="669433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669431312"/>
        <c:crosses val="autoZero"/>
        <c:auto val="1"/>
        <c:lblAlgn val="ctr"/>
        <c:lblOffset val="100"/>
        <c:noMultiLvlLbl val="0"/>
      </c:catAx>
      <c:valAx>
        <c:axId val="669431312"/>
        <c:scaling>
          <c:orientation val="minMax"/>
        </c:scaling>
        <c:delete val="1"/>
        <c:axPos val="l"/>
        <c:numFmt formatCode="#,##0" sourceLinked="1"/>
        <c:majorTickMark val="none"/>
        <c:minorTickMark val="none"/>
        <c:tickLblPos val="nextTo"/>
        <c:crossAx val="669433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1113130781148434E-2"/>
          <c:y val="7.6954456645426939E-2"/>
          <c:w val="0.91276617890712108"/>
          <c:h val="0.88022923957635046"/>
        </c:manualLayout>
      </c:layout>
      <c:bar3DChart>
        <c:barDir val="col"/>
        <c:grouping val="clustered"/>
        <c:varyColors val="0"/>
        <c:ser>
          <c:idx val="0"/>
          <c:order val="0"/>
          <c:tx>
            <c:strRef>
              <c:f>'גיליון 19 במצגת -קצב העמדות שנת'!$B$4</c:f>
              <c:strCache>
                <c:ptCount val="1"/>
                <c:pt idx="0">
                  <c:v>קצב העמדות שנתי</c:v>
                </c:pt>
              </c:strCache>
            </c:strRef>
          </c:tx>
          <c:spPr>
            <a:solidFill>
              <a:srgbClr val="00AEEF"/>
            </a:solidFill>
            <a:ln>
              <a:noFill/>
            </a:ln>
            <a:effectLst/>
            <a:sp3d/>
          </c:spPr>
          <c:invertIfNegative val="0"/>
          <c:dLbls>
            <c:dLbl>
              <c:idx val="0"/>
              <c:layout>
                <c:manualLayout>
                  <c:x val="1.519225075587427E-2"/>
                  <c:y val="-1.49006257324185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54-FF48-B47C-63EC85C9F54F}"/>
                </c:ext>
              </c:extLst>
            </c:dLbl>
            <c:dLbl>
              <c:idx val="1"/>
              <c:layout>
                <c:manualLayout>
                  <c:x val="1.8990313444842859E-2"/>
                  <c:y val="-1.49006257324186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654-FF48-B47C-63EC85C9F54F}"/>
                </c:ext>
              </c:extLst>
            </c:dLbl>
            <c:dLbl>
              <c:idx val="2"/>
              <c:layout>
                <c:manualLayout>
                  <c:x val="1.8990313444842859E-2"/>
                  <c:y val="-1.4900625732418552E-2"/>
                </c:manualLayout>
              </c:layout>
              <c:tx>
                <c:rich>
                  <a:bodyPr/>
                  <a:lstStyle/>
                  <a:p>
                    <a:r>
                      <a:rPr lang="en-US"/>
                      <a:t>411,500</a:t>
                    </a:r>
                    <a:endParaRPr lang="en-US" dirty="0"/>
                  </a:p>
                </c:rich>
              </c:tx>
              <c:showLegendKey val="0"/>
              <c:showVal val="1"/>
              <c:showCatName val="0"/>
              <c:showSerName val="0"/>
              <c:showPercent val="0"/>
              <c:showBubbleSize val="0"/>
              <c:extLst>
                <c:ext xmlns:c15="http://schemas.microsoft.com/office/drawing/2012/chart" uri="{CE6537A1-D6FC-4f65-9D91-7224C49458BB}">
                  <c15:layout>
                    <c:manualLayout>
                      <c:w val="0.22097128724419152"/>
                      <c:h val="5.9870714192857742E-2"/>
                    </c:manualLayout>
                  </c15:layout>
                  <c15:showDataLabelsRange val="0"/>
                </c:ext>
                <c:ext xmlns:c16="http://schemas.microsoft.com/office/drawing/2014/chart" uri="{C3380CC4-5D6E-409C-BE32-E72D297353CC}">
                  <c16:uniqueId val="{00000000-5003-4747-BAA5-EDFB23A4C5DD}"/>
                </c:ext>
              </c:extLst>
            </c:dLbl>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'גיליון 19 במצגת -קצב העמדות שנת'!$C$3:$F$3</c:f>
              <c:numCache>
                <c:formatCode>General</c:formatCode>
                <c:ptCount val="3"/>
                <c:pt idx="0">
                  <c:v>2020</c:v>
                </c:pt>
                <c:pt idx="1">
                  <c:v>2021</c:v>
                </c:pt>
                <c:pt idx="2">
                  <c:v>2022</c:v>
                </c:pt>
              </c:numCache>
              <c:extLst/>
            </c:numRef>
          </c:cat>
          <c:val>
            <c:numRef>
              <c:f>'גיליון 19 במצגת -קצב העמדות שנת'!$C$4:$F$4</c:f>
              <c:numCache>
                <c:formatCode>_-* #,##0_-;\-* #,##0_-;_-* "-"??_-;_-@_-</c:formatCode>
                <c:ptCount val="3"/>
                <c:pt idx="0">
                  <c:v>177300</c:v>
                </c:pt>
                <c:pt idx="1">
                  <c:v>212000</c:v>
                </c:pt>
                <c:pt idx="2">
                  <c:v>411504.56844</c:v>
                </c:pt>
              </c:numCache>
              <c:extLst/>
            </c:numRef>
          </c:val>
          <c:extLst>
            <c:ext xmlns:c16="http://schemas.microsoft.com/office/drawing/2014/chart" uri="{C3380CC4-5D6E-409C-BE32-E72D297353CC}">
              <c16:uniqueId val="{00000000-E49F-4A17-8AA1-B65D672D9817}"/>
            </c:ext>
          </c:extLst>
        </c:ser>
        <c:dLbls>
          <c:showLegendKey val="0"/>
          <c:showVal val="0"/>
          <c:showCatName val="0"/>
          <c:showSerName val="0"/>
          <c:showPercent val="0"/>
          <c:showBubbleSize val="0"/>
        </c:dLbls>
        <c:gapWidth val="150"/>
        <c:shape val="box"/>
        <c:axId val="1673121264"/>
        <c:axId val="1567217408"/>
        <c:axId val="0"/>
      </c:bar3DChart>
      <c:catAx>
        <c:axId val="1673121264"/>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1567217408"/>
        <c:crosses val="autoZero"/>
        <c:auto val="1"/>
        <c:lblAlgn val="ctr"/>
        <c:lblOffset val="100"/>
        <c:noMultiLvlLbl val="0"/>
      </c:catAx>
      <c:valAx>
        <c:axId val="1567217408"/>
        <c:scaling>
          <c:orientation val="minMax"/>
        </c:scaling>
        <c:delete val="1"/>
        <c:axPos val="l"/>
        <c:numFmt formatCode="_-* #,##0_-;\-* #,##0_-;_-* &quot;-&quot;??_-;_-@_-" sourceLinked="1"/>
        <c:majorTickMark val="none"/>
        <c:minorTickMark val="none"/>
        <c:tickLblPos val="nextTo"/>
        <c:crossAx val="16731212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'הכנסות חדש'!$G$2</c:f>
              <c:strCache>
                <c:ptCount val="1"/>
                <c:pt idx="0">
                  <c:v>הכנסות אירופה</c:v>
                </c:pt>
              </c:strCache>
            </c:strRef>
          </c:tx>
          <c:spPr>
            <a:solidFill>
              <a:srgbClr val="00AEEF"/>
            </a:solidFill>
            <a:ln>
              <a:noFill/>
            </a:ln>
            <a:effectLst/>
            <a:sp3d/>
          </c:spPr>
          <c:invertIfNegative val="0"/>
          <c:dLbls>
            <c:dLbl>
              <c:idx val="0"/>
              <c:layout>
                <c:manualLayout>
                  <c:x val="2.0050125313283207E-2"/>
                  <c:y val="-1.167873008983431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620-4AB6-9E06-724CDE2F0901}"/>
                </c:ext>
              </c:extLst>
            </c:dLbl>
            <c:dLbl>
              <c:idx val="1"/>
              <c:layout>
                <c:manualLayout>
                  <c:x val="2.0050125313283162E-2"/>
                  <c:y val="-1.459841261229282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620-4AB6-9E06-724CDE2F0901}"/>
                </c:ext>
              </c:extLst>
            </c:dLbl>
            <c:dLbl>
              <c:idx val="2"/>
              <c:layout>
                <c:manualLayout>
                  <c:x val="2.0050125313283207E-2"/>
                  <c:y val="-1.459841261229284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620-4AB6-9E06-724CDE2F0901}"/>
                </c:ext>
              </c:extLst>
            </c:dLbl>
            <c:dLbl>
              <c:idx val="3"/>
              <c:layout>
                <c:manualLayout>
                  <c:x val="1.2531328320801912E-2"/>
                  <c:y val="-8.759047567375697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620-4AB6-9E06-724CDE2F0901}"/>
                </c:ext>
              </c:extLst>
            </c:dLbl>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 חדש'!$F$3:$F$6</c:f>
              <c:strCache>
                <c:ptCount val="4"/>
                <c:pt idx="0">
                  <c:v>H1-2021</c:v>
                </c:pt>
                <c:pt idx="1">
                  <c:v>H2-2021</c:v>
                </c:pt>
                <c:pt idx="2">
                  <c:v>H1-2022</c:v>
                </c:pt>
                <c:pt idx="3">
                  <c:v>H2-2022</c:v>
                </c:pt>
              </c:strCache>
            </c:strRef>
          </c:cat>
          <c:val>
            <c:numRef>
              <c:f>'הכנסות חדש'!$G$3:$G$6</c:f>
              <c:numCache>
                <c:formatCode>_-* #,##0_-;\-* #,##0_-;_-* "-"??_-;_-@_-</c:formatCode>
                <c:ptCount val="4"/>
                <c:pt idx="0">
                  <c:v>3200</c:v>
                </c:pt>
                <c:pt idx="1">
                  <c:v>3400</c:v>
                </c:pt>
                <c:pt idx="2">
                  <c:v>4500</c:v>
                </c:pt>
                <c:pt idx="3">
                  <c:v>4800</c:v>
                </c:pt>
              </c:numCache>
            </c:numRef>
          </c:val>
          <c:extLst>
            <c:ext xmlns:c16="http://schemas.microsoft.com/office/drawing/2014/chart" uri="{C3380CC4-5D6E-409C-BE32-E72D297353CC}">
              <c16:uniqueId val="{00000000-016C-4141-A4F4-55BA41CE960D}"/>
            </c:ext>
          </c:extLst>
        </c:ser>
        <c:dLbls>
          <c:showLegendKey val="0"/>
          <c:showVal val="1"/>
          <c:showCatName val="0"/>
          <c:showSerName val="0"/>
          <c:showPercent val="0"/>
          <c:showBubbleSize val="0"/>
        </c:dLbls>
        <c:gapWidth val="150"/>
        <c:shape val="box"/>
        <c:axId val="945487992"/>
        <c:axId val="945492312"/>
        <c:axId val="0"/>
      </c:bar3DChart>
      <c:catAx>
        <c:axId val="94548799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945492312"/>
        <c:crosses val="autoZero"/>
        <c:auto val="1"/>
        <c:lblAlgn val="ctr"/>
        <c:lblOffset val="100"/>
        <c:noMultiLvlLbl val="0"/>
      </c:catAx>
      <c:valAx>
        <c:axId val="945492312"/>
        <c:scaling>
          <c:orientation val="minMax"/>
        </c:scaling>
        <c:delete val="1"/>
        <c:axPos val="l"/>
        <c:numFmt formatCode="_-* #,##0_-;\-* #,##0_-;_-* &quot;-&quot;??_-;_-@_-" sourceLinked="1"/>
        <c:majorTickMark val="none"/>
        <c:minorTickMark val="none"/>
        <c:tickLblPos val="nextTo"/>
        <c:crossAx val="9454879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6088630753995045E-2"/>
          <c:y val="3.3672387196297726E-2"/>
          <c:w val="0.94782273849200993"/>
          <c:h val="0.86008580794446587"/>
        </c:manualLayout>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גרפים!$B$26:$B$33</c:f>
              <c:strCache>
                <c:ptCount val="8"/>
                <c:pt idx="0">
                  <c:v>Q1.21</c:v>
                </c:pt>
                <c:pt idx="1">
                  <c:v>Q2.21</c:v>
                </c:pt>
                <c:pt idx="2">
                  <c:v>Q3.21</c:v>
                </c:pt>
                <c:pt idx="3">
                  <c:v>Q4.21</c:v>
                </c:pt>
                <c:pt idx="4">
                  <c:v>Q1.22</c:v>
                </c:pt>
                <c:pt idx="5">
                  <c:v>Q2.22</c:v>
                </c:pt>
                <c:pt idx="6">
                  <c:v>Q3.22</c:v>
                </c:pt>
                <c:pt idx="7">
                  <c:v>Q4.22</c:v>
                </c:pt>
              </c:strCache>
            </c:strRef>
          </c:cat>
          <c:val>
            <c:numRef>
              <c:f>גרפים!$C$26:$C$33</c:f>
              <c:numCache>
                <c:formatCode>_(* #,##0_);_(* \(#,##0\);_(* "-"??_);_(@_)</c:formatCode>
                <c:ptCount val="8"/>
                <c:pt idx="0">
                  <c:v>47900</c:v>
                </c:pt>
                <c:pt idx="1">
                  <c:v>56800</c:v>
                </c:pt>
                <c:pt idx="2">
                  <c:v>62700</c:v>
                </c:pt>
                <c:pt idx="3">
                  <c:v>65500</c:v>
                </c:pt>
                <c:pt idx="4">
                  <c:v>81400</c:v>
                </c:pt>
                <c:pt idx="5">
                  <c:v>89000</c:v>
                </c:pt>
                <c:pt idx="6">
                  <c:v>82500</c:v>
                </c:pt>
                <c:pt idx="7">
                  <c:v>81200</c:v>
                </c:pt>
              </c:numCache>
            </c:numRef>
          </c:val>
          <c:extLst>
            <c:ext xmlns:c16="http://schemas.microsoft.com/office/drawing/2014/chart" uri="{C3380CC4-5D6E-409C-BE32-E72D297353CC}">
              <c16:uniqueId val="{00000000-5A7E-4484-B7F9-1D913D40266D}"/>
            </c:ext>
          </c:extLst>
        </c:ser>
        <c:dLbls>
          <c:showLegendKey val="0"/>
          <c:showVal val="1"/>
          <c:showCatName val="0"/>
          <c:showSerName val="0"/>
          <c:showPercent val="0"/>
          <c:showBubbleSize val="0"/>
        </c:dLbls>
        <c:gapWidth val="150"/>
        <c:shape val="box"/>
        <c:axId val="1170884096"/>
        <c:axId val="1170879936"/>
        <c:axId val="0"/>
      </c:bar3DChart>
      <c:catAx>
        <c:axId val="1170884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170879936"/>
        <c:crosses val="autoZero"/>
        <c:auto val="1"/>
        <c:lblAlgn val="ctr"/>
        <c:lblOffset val="100"/>
        <c:noMultiLvlLbl val="0"/>
      </c:catAx>
      <c:valAx>
        <c:axId val="1170879936"/>
        <c:scaling>
          <c:orientation val="minMax"/>
        </c:scaling>
        <c:delete val="1"/>
        <c:axPos val="l"/>
        <c:numFmt formatCode="_(* #,##0_);_(* \(#,##0\);_(* &quot;-&quot;??_);_(@_)" sourceLinked="1"/>
        <c:majorTickMark val="none"/>
        <c:minorTickMark val="none"/>
        <c:tickLblPos val="nextTo"/>
        <c:crossAx val="1170884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'כשלK+ APR ישראל'!$G$8</c:f>
              <c:strCache>
                <c:ptCount val="1"/>
                <c:pt idx="0">
                  <c:v>כשל %</c:v>
                </c:pt>
              </c:strCache>
            </c:strRef>
          </c:tx>
          <c:spPr>
            <a:solidFill>
              <a:srgbClr val="001347"/>
            </a:solidFill>
            <a:ln>
              <a:noFill/>
            </a:ln>
            <a:effectLst/>
            <a:sp3d/>
          </c:spPr>
          <c:invertIfNegative val="0"/>
          <c:dLbls>
            <c:dLbl>
              <c:idx val="0"/>
              <c:layout>
                <c:manualLayout>
                  <c:x val="-6.7745486163810167E-2"/>
                  <c:y val="-4.371753241723875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4A4-4D3F-8851-34840381A16B}"/>
                </c:ext>
              </c:extLst>
            </c:dLbl>
            <c:dLbl>
              <c:idx val="1"/>
              <c:layout>
                <c:manualLayout>
                  <c:x val="-4.6151869051587351E-2"/>
                  <c:y val="-3.7223261900819057E-3"/>
                </c:manualLayout>
              </c:layout>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64A4-4D3F-8851-34840381A16B}"/>
                </c:ext>
              </c:extLst>
            </c:dLbl>
            <c:dLbl>
              <c:idx val="2"/>
              <c:layout>
                <c:manualLayout>
                  <c:x val="-5.0347493510822523E-2"/>
                  <c:y val="-7.4446523801638114E-3"/>
                </c:manualLayout>
              </c:layout>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64A4-4D3F-8851-34840381A16B}"/>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'כשלK+ APR ישראל'!$H$7:$J$7</c:f>
              <c:numCache>
                <c:formatCode>General</c:formatCode>
                <c:ptCount val="3"/>
                <c:pt idx="0">
                  <c:v>2022</c:v>
                </c:pt>
                <c:pt idx="1">
                  <c:v>2021</c:v>
                </c:pt>
                <c:pt idx="2">
                  <c:v>2020</c:v>
                </c:pt>
              </c:numCache>
            </c:numRef>
          </c:cat>
          <c:val>
            <c:numRef>
              <c:f>'כשלK+ APR ישראל'!$H$8:$J$8</c:f>
              <c:numCache>
                <c:formatCode>0.00%</c:formatCode>
                <c:ptCount val="3"/>
                <c:pt idx="0">
                  <c:v>1.95E-2</c:v>
                </c:pt>
                <c:pt idx="1">
                  <c:v>2.3E-2</c:v>
                </c:pt>
                <c:pt idx="2">
                  <c:v>2.3E-2</c:v>
                </c:pt>
              </c:numCache>
            </c:numRef>
          </c:val>
          <c:extLst>
            <c:ext xmlns:c16="http://schemas.microsoft.com/office/drawing/2014/chart" uri="{C3380CC4-5D6E-409C-BE32-E72D297353CC}">
              <c16:uniqueId val="{00000000-64A4-4D3F-8851-34840381A16B}"/>
            </c:ext>
          </c:extLst>
        </c:ser>
        <c:ser>
          <c:idx val="1"/>
          <c:order val="1"/>
          <c:tx>
            <c:strRef>
              <c:f>'כשלK+ APR ישראל'!$G$9</c:f>
              <c:strCache>
                <c:ptCount val="1"/>
                <c:pt idx="0">
                  <c:v>עלות ממשית ממוצע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'כשלK+ APR ישראל'!$H$7:$J$7</c:f>
              <c:numCache>
                <c:formatCode>General</c:formatCode>
                <c:ptCount val="3"/>
                <c:pt idx="0">
                  <c:v>2022</c:v>
                </c:pt>
                <c:pt idx="1">
                  <c:v>2021</c:v>
                </c:pt>
                <c:pt idx="2">
                  <c:v>2020</c:v>
                </c:pt>
              </c:numCache>
            </c:numRef>
          </c:cat>
          <c:val>
            <c:numRef>
              <c:f>'כשלK+ APR ישראל'!$H$9:$J$9</c:f>
              <c:numCache>
                <c:formatCode>0.00%</c:formatCode>
                <c:ptCount val="3"/>
                <c:pt idx="0">
                  <c:v>0.12740000000000001</c:v>
                </c:pt>
                <c:pt idx="1">
                  <c:v>0.1139</c:v>
                </c:pt>
                <c:pt idx="2">
                  <c:v>0.1197</c:v>
                </c:pt>
              </c:numCache>
            </c:numRef>
          </c:val>
          <c:extLst>
            <c:ext xmlns:c16="http://schemas.microsoft.com/office/drawing/2014/chart" uri="{C3380CC4-5D6E-409C-BE32-E72D297353CC}">
              <c16:uniqueId val="{00000001-64A4-4D3F-8851-34840381A16B}"/>
            </c:ext>
          </c:extLst>
        </c:ser>
        <c:dLbls>
          <c:showLegendKey val="0"/>
          <c:showVal val="1"/>
          <c:showCatName val="0"/>
          <c:showSerName val="0"/>
          <c:showPercent val="0"/>
          <c:showBubbleSize val="0"/>
        </c:dLbls>
        <c:gapWidth val="150"/>
        <c:shape val="box"/>
        <c:axId val="230509584"/>
        <c:axId val="230510832"/>
        <c:axId val="0"/>
      </c:bar3DChart>
      <c:catAx>
        <c:axId val="23050958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230510832"/>
        <c:crosses val="autoZero"/>
        <c:auto val="1"/>
        <c:lblAlgn val="ctr"/>
        <c:lblOffset val="100"/>
        <c:noMultiLvlLbl val="0"/>
      </c:catAx>
      <c:valAx>
        <c:axId val="230510832"/>
        <c:scaling>
          <c:orientation val="minMax"/>
        </c:scaling>
        <c:delete val="1"/>
        <c:axPos val="r"/>
        <c:numFmt formatCode="0.00%" sourceLinked="1"/>
        <c:majorTickMark val="none"/>
        <c:minorTickMark val="none"/>
        <c:tickLblPos val="nextTo"/>
        <c:crossAx val="2305095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'כשל + APR אירופה '!$G$8</c:f>
              <c:strCache>
                <c:ptCount val="1"/>
                <c:pt idx="0">
                  <c:v>הפרשה לחובות מסופקים</c:v>
                </c:pt>
              </c:strCache>
            </c:strRef>
          </c:tx>
          <c:spPr>
            <a:solidFill>
              <a:srgbClr val="001347"/>
            </a:solidFill>
            <a:ln>
              <a:noFill/>
            </a:ln>
            <a:effectLst/>
            <a:sp3d/>
          </c:spPr>
          <c:invertIfNegative val="0"/>
          <c:dLbls>
            <c:dLbl>
              <c:idx val="0"/>
              <c:layout>
                <c:manualLayout>
                  <c:x val="-7.2056839796935723E-2"/>
                  <c:y val="-1.445178792513291E-2"/>
                </c:manualLayout>
              </c:layout>
              <c:tx>
                <c:rich>
                  <a:bodyPr/>
                  <a:lstStyle/>
                  <a:p>
                    <a:r>
                      <a:rPr lang="en-US" dirty="0"/>
                      <a:t>1.6%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11E6-4EE2-8E51-F6F6739B100B}"/>
                </c:ext>
              </c:extLst>
            </c:dLbl>
            <c:dLbl>
              <c:idx val="1"/>
              <c:layout>
                <c:manualLayout>
                  <c:x val="-7.2056485186503816E-2"/>
                  <c:y val="-1.806473490641627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1E6-4EE2-8E51-F6F6739B100B}"/>
                </c:ext>
              </c:extLst>
            </c:dLbl>
            <c:dLbl>
              <c:idx val="2"/>
              <c:layout>
                <c:manualLayout>
                  <c:x val="-6.7553287309627383E-2"/>
                  <c:y val="-1.8064734906416271E-2"/>
                </c:manualLayout>
              </c:layout>
              <c:tx>
                <c:rich>
                  <a:bodyPr/>
                  <a:lstStyle/>
                  <a:p>
                    <a:r>
                      <a:rPr lang="en-US" dirty="0"/>
                      <a:t>3.6%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11E6-4EE2-8E51-F6F6739B100B}"/>
                </c:ext>
              </c:extLst>
            </c:dLbl>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'כשל + APR אירופה '!$H$7:$J$7</c:f>
              <c:numCache>
                <c:formatCode>General</c:formatCode>
                <c:ptCount val="3"/>
                <c:pt idx="0">
                  <c:v>2022</c:v>
                </c:pt>
                <c:pt idx="1">
                  <c:v>2021</c:v>
                </c:pt>
                <c:pt idx="2">
                  <c:v>2020</c:v>
                </c:pt>
              </c:numCache>
            </c:numRef>
          </c:cat>
          <c:val>
            <c:numRef>
              <c:f>'כשל + APR אירופה '!$H$8:$J$8</c:f>
              <c:numCache>
                <c:formatCode>0.0%</c:formatCode>
                <c:ptCount val="3"/>
                <c:pt idx="0" formatCode="0.00%">
                  <c:v>1.6E-2</c:v>
                </c:pt>
                <c:pt idx="1">
                  <c:v>1.4999999999999999E-2</c:v>
                </c:pt>
                <c:pt idx="2" formatCode="0.00%">
                  <c:v>3.5999999999999997E-2</c:v>
                </c:pt>
              </c:numCache>
            </c:numRef>
          </c:val>
          <c:extLst>
            <c:ext xmlns:c16="http://schemas.microsoft.com/office/drawing/2014/chart" uri="{C3380CC4-5D6E-409C-BE32-E72D297353CC}">
              <c16:uniqueId val="{00000000-11E6-4EE2-8E51-F6F6739B100B}"/>
            </c:ext>
          </c:extLst>
        </c:ser>
        <c:ser>
          <c:idx val="1"/>
          <c:order val="1"/>
          <c:tx>
            <c:strRef>
              <c:f>'כשל + APR אירופה '!$G$9</c:f>
              <c:strCache>
                <c:ptCount val="1"/>
                <c:pt idx="0">
                  <c:v>עלות ממשית ממוצע שנתי </c:v>
                </c:pt>
              </c:strCache>
            </c:strRef>
          </c:tx>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200" b="1" i="0" u="none" strike="noStrike" kern="1200" baseline="0">
                    <a:solidFill>
                      <a:schemeClr val="tx2"/>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'כשל + APR אירופה '!$H$7:$J$7</c:f>
              <c:numCache>
                <c:formatCode>General</c:formatCode>
                <c:ptCount val="3"/>
                <c:pt idx="0">
                  <c:v>2022</c:v>
                </c:pt>
                <c:pt idx="1">
                  <c:v>2021</c:v>
                </c:pt>
                <c:pt idx="2">
                  <c:v>2020</c:v>
                </c:pt>
              </c:numCache>
            </c:numRef>
          </c:cat>
          <c:val>
            <c:numRef>
              <c:f>'כשל + APR אירופה '!$H$9:$J$9</c:f>
              <c:numCache>
                <c:formatCode>0.0%</c:formatCode>
                <c:ptCount val="3"/>
                <c:pt idx="0">
                  <c:v>0.214</c:v>
                </c:pt>
                <c:pt idx="1">
                  <c:v>0.17799999999999999</c:v>
                </c:pt>
                <c:pt idx="2">
                  <c:v>0.19800000000000001</c:v>
                </c:pt>
              </c:numCache>
            </c:numRef>
          </c:val>
          <c:extLst>
            <c:ext xmlns:c16="http://schemas.microsoft.com/office/drawing/2014/chart" uri="{C3380CC4-5D6E-409C-BE32-E72D297353CC}">
              <c16:uniqueId val="{00000001-11E6-4EE2-8E51-F6F6739B100B}"/>
            </c:ext>
          </c:extLst>
        </c:ser>
        <c:dLbls>
          <c:showLegendKey val="0"/>
          <c:showVal val="1"/>
          <c:showCatName val="0"/>
          <c:showSerName val="0"/>
          <c:showPercent val="0"/>
          <c:showBubbleSize val="0"/>
        </c:dLbls>
        <c:gapWidth val="150"/>
        <c:shape val="box"/>
        <c:axId val="1174684192"/>
        <c:axId val="1174694592"/>
        <c:axId val="0"/>
      </c:bar3DChart>
      <c:catAx>
        <c:axId val="1174684192"/>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1174694592"/>
        <c:crosses val="autoZero"/>
        <c:auto val="1"/>
        <c:lblAlgn val="ctr"/>
        <c:lblOffset val="100"/>
        <c:noMultiLvlLbl val="0"/>
      </c:catAx>
      <c:valAx>
        <c:axId val="1174694592"/>
        <c:scaling>
          <c:orientation val="minMax"/>
        </c:scaling>
        <c:delete val="1"/>
        <c:axPos val="r"/>
        <c:numFmt formatCode="0.00%" sourceLinked="1"/>
        <c:majorTickMark val="none"/>
        <c:minorTickMark val="none"/>
        <c:tickLblPos val="nextTo"/>
        <c:crossAx val="11746841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tx>
            <c:strRef>
              <c:f>'הכנסות חדש'!$G$2</c:f>
              <c:strCache>
                <c:ptCount val="1"/>
                <c:pt idx="0">
                  <c:v>הכנסות אירופה</c:v>
                </c:pt>
              </c:strCache>
            </c:strRef>
          </c:tx>
          <c:spPr>
            <a:solidFill>
              <a:srgbClr val="FFC000"/>
            </a:solidFill>
            <a:ln>
              <a:noFill/>
            </a:ln>
            <a:effectLst/>
            <a:sp3d/>
          </c:spPr>
          <c:invertIfNegative val="0"/>
          <c:dLbls>
            <c:dLbl>
              <c:idx val="0"/>
              <c:layout>
                <c:manualLayout>
                  <c:x val="-1.4139273401666475E-2"/>
                  <c:y val="-8.9975224932158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DA0-4E2B-881B-F3338CEA27AD}"/>
                </c:ext>
              </c:extLst>
            </c:dLbl>
            <c:dLbl>
              <c:idx val="1"/>
              <c:layout>
                <c:manualLayout>
                  <c:x val="-7.0696367008332376E-3"/>
                  <c:y val="-2.999174164405391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DA0-4E2B-881B-F3338CEA27AD}"/>
                </c:ext>
              </c:extLst>
            </c:dLbl>
            <c:dLbl>
              <c:idx val="2"/>
              <c:layout>
                <c:manualLayout>
                  <c:x val="-8.4835640409999889E-3"/>
                  <c:y val="-8.9975224932158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DA0-4E2B-881B-F3338CEA27AD}"/>
                </c:ext>
              </c:extLst>
            </c:dLbl>
            <c:dLbl>
              <c:idx val="3"/>
              <c:layout>
                <c:manualLayout>
                  <c:x val="-8.4835640409998848E-3"/>
                  <c:y val="-1.499587082202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DA0-4E2B-881B-F3338CEA27AD}"/>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 חדש'!$F$3:$F$6</c:f>
              <c:strCache>
                <c:ptCount val="4"/>
                <c:pt idx="0">
                  <c:v>H1-2021</c:v>
                </c:pt>
                <c:pt idx="1">
                  <c:v>H2-2021</c:v>
                </c:pt>
                <c:pt idx="2">
                  <c:v>H1-2022</c:v>
                </c:pt>
                <c:pt idx="3">
                  <c:v>H2-2022</c:v>
                </c:pt>
              </c:strCache>
            </c:strRef>
          </c:cat>
          <c:val>
            <c:numRef>
              <c:f>'הכנסות חדש'!$G$3:$G$6</c:f>
              <c:numCache>
                <c:formatCode>_-* #,##0_-;\-* #,##0_-;_-* "-"??_-;_-@_-</c:formatCode>
                <c:ptCount val="4"/>
                <c:pt idx="0">
                  <c:v>3200</c:v>
                </c:pt>
                <c:pt idx="1">
                  <c:v>3400</c:v>
                </c:pt>
                <c:pt idx="2">
                  <c:v>4500</c:v>
                </c:pt>
                <c:pt idx="3">
                  <c:v>4800</c:v>
                </c:pt>
              </c:numCache>
            </c:numRef>
          </c:val>
          <c:extLst>
            <c:ext xmlns:c16="http://schemas.microsoft.com/office/drawing/2014/chart" uri="{C3380CC4-5D6E-409C-BE32-E72D297353CC}">
              <c16:uniqueId val="{00000000-8DA0-4E2B-881B-F3338CEA27AD}"/>
            </c:ext>
          </c:extLst>
        </c:ser>
        <c:ser>
          <c:idx val="1"/>
          <c:order val="1"/>
          <c:tx>
            <c:strRef>
              <c:f>'הכנסות חדש'!$H$2</c:f>
              <c:strCache>
                <c:ptCount val="1"/>
                <c:pt idx="0">
                  <c:v>הכנסות ישראל</c:v>
                </c:pt>
              </c:strCache>
            </c:strRef>
          </c:tx>
          <c:spPr>
            <a:solidFill>
              <a:srgbClr val="001347"/>
            </a:solidFill>
            <a:ln>
              <a:noFill/>
            </a:ln>
            <a:effectLst/>
            <a:sp3d/>
          </c:spPr>
          <c:invertIfNegative val="0"/>
          <c:dLbls>
            <c:dLbl>
              <c:idx val="0"/>
              <c:layout>
                <c:manualLayout>
                  <c:x val="-1.696712808199977E-2"/>
                  <c:y val="-8.99752249321584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8DA0-4E2B-881B-F3338CEA27AD}"/>
                </c:ext>
              </c:extLst>
            </c:dLbl>
            <c:dLbl>
              <c:idx val="1"/>
              <c:layout>
                <c:manualLayout>
                  <c:x val="-1.2725346061499878E-2"/>
                  <c:y val="-2.999174164405281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A0-4E2B-881B-F3338CEA27AD}"/>
                </c:ext>
              </c:extLst>
            </c:dLbl>
            <c:dLbl>
              <c:idx val="2"/>
              <c:layout>
                <c:manualLayout>
                  <c:x val="-9.8974913811665319E-3"/>
                  <c:y val="-2.999174164405286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A0-4E2B-881B-F3338CEA27AD}"/>
                </c:ext>
              </c:extLst>
            </c:dLbl>
            <c:dLbl>
              <c:idx val="3"/>
              <c:layout>
                <c:manualLayout>
                  <c:x val="-1.272534606149993E-2"/>
                  <c:y val="-1.799504498643168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DA0-4E2B-881B-F3338CEA27AD}"/>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 חדש'!$F$3:$F$6</c:f>
              <c:strCache>
                <c:ptCount val="4"/>
                <c:pt idx="0">
                  <c:v>H1-2021</c:v>
                </c:pt>
                <c:pt idx="1">
                  <c:v>H2-2021</c:v>
                </c:pt>
                <c:pt idx="2">
                  <c:v>H1-2022</c:v>
                </c:pt>
                <c:pt idx="3">
                  <c:v>H2-2022</c:v>
                </c:pt>
              </c:strCache>
            </c:strRef>
          </c:cat>
          <c:val>
            <c:numRef>
              <c:f>'הכנסות חדש'!$H$3:$H$6</c:f>
              <c:numCache>
                <c:formatCode>_-* #,##0_-;\-* #,##0_-;_-* "-"??_-;_-@_-</c:formatCode>
                <c:ptCount val="4"/>
                <c:pt idx="0">
                  <c:v>14300</c:v>
                </c:pt>
                <c:pt idx="1">
                  <c:v>18000</c:v>
                </c:pt>
                <c:pt idx="2">
                  <c:v>20800</c:v>
                </c:pt>
                <c:pt idx="3">
                  <c:v>31500</c:v>
                </c:pt>
              </c:numCache>
            </c:numRef>
          </c:val>
          <c:extLst>
            <c:ext xmlns:c16="http://schemas.microsoft.com/office/drawing/2014/chart" uri="{C3380CC4-5D6E-409C-BE32-E72D297353CC}">
              <c16:uniqueId val="{00000001-8DA0-4E2B-881B-F3338CEA27AD}"/>
            </c:ext>
          </c:extLst>
        </c:ser>
        <c:ser>
          <c:idx val="2"/>
          <c:order val="2"/>
          <c:tx>
            <c:strRef>
              <c:f>'הכנסות חדש'!$I$2</c:f>
              <c:strCache>
                <c:ptCount val="1"/>
                <c:pt idx="0">
                  <c:v>מאוחד</c:v>
                </c:pt>
              </c:strCache>
            </c:strRef>
          </c:tx>
          <c:spPr>
            <a:solidFill>
              <a:srgbClr val="00AEEF"/>
            </a:solidFill>
            <a:ln>
              <a:noFill/>
            </a:ln>
            <a:effectLst/>
            <a:sp3d/>
          </c:spPr>
          <c:invertIfNegative val="0"/>
          <c:dLbls>
            <c:dLbl>
              <c:idx val="0"/>
              <c:layout>
                <c:manualLayout>
                  <c:x val="4.2417820204999424E-3"/>
                  <c:y val="-8.997522493215899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DA0-4E2B-881B-F3338CEA27AD}"/>
                </c:ext>
              </c:extLst>
            </c:dLbl>
            <c:dLbl>
              <c:idx val="2"/>
              <c:layout>
                <c:manualLayout>
                  <c:x val="9.8974913811665319E-3"/>
                  <c:y val="-2.09942191508370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DA0-4E2B-881B-F3338CEA27AD}"/>
                </c:ext>
              </c:extLst>
            </c:dLbl>
            <c:dLbl>
              <c:idx val="3"/>
              <c:layout>
                <c:manualLayout>
                  <c:x val="1.4139273401666579E-2"/>
                  <c:y val="-1.499587082202640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A0-4E2B-881B-F3338CEA27AD}"/>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'הכנסות חדש'!$F$3:$F$6</c:f>
              <c:strCache>
                <c:ptCount val="4"/>
                <c:pt idx="0">
                  <c:v>H1-2021</c:v>
                </c:pt>
                <c:pt idx="1">
                  <c:v>H2-2021</c:v>
                </c:pt>
                <c:pt idx="2">
                  <c:v>H1-2022</c:v>
                </c:pt>
                <c:pt idx="3">
                  <c:v>H2-2022</c:v>
                </c:pt>
              </c:strCache>
            </c:strRef>
          </c:cat>
          <c:val>
            <c:numRef>
              <c:f>'הכנסות חדש'!$I$3:$I$6</c:f>
              <c:numCache>
                <c:formatCode>_-* #,##0_-;\-* #,##0_-;_-* "-"??_-;_-@_-</c:formatCode>
                <c:ptCount val="4"/>
                <c:pt idx="0">
                  <c:v>17500</c:v>
                </c:pt>
                <c:pt idx="1">
                  <c:v>21300</c:v>
                </c:pt>
                <c:pt idx="2">
                  <c:v>25200</c:v>
                </c:pt>
                <c:pt idx="3">
                  <c:v>36200</c:v>
                </c:pt>
              </c:numCache>
            </c:numRef>
          </c:val>
          <c:extLst>
            <c:ext xmlns:c16="http://schemas.microsoft.com/office/drawing/2014/chart" uri="{C3380CC4-5D6E-409C-BE32-E72D297353CC}">
              <c16:uniqueId val="{00000002-8DA0-4E2B-881B-F3338CEA27AD}"/>
            </c:ext>
          </c:extLst>
        </c:ser>
        <c:dLbls>
          <c:showLegendKey val="0"/>
          <c:showVal val="0"/>
          <c:showCatName val="0"/>
          <c:showSerName val="0"/>
          <c:showPercent val="0"/>
          <c:showBubbleSize val="0"/>
        </c:dLbls>
        <c:gapWidth val="150"/>
        <c:shape val="box"/>
        <c:axId val="945479712"/>
        <c:axId val="945480432"/>
        <c:axId val="0"/>
      </c:bar3DChart>
      <c:catAx>
        <c:axId val="94547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600" b="0" i="0" u="none" strike="noStrike" kern="1200" baseline="0">
                <a:solidFill>
                  <a:schemeClr val="tx1">
                    <a:lumMod val="65000"/>
                    <a:lumOff val="35000"/>
                  </a:schemeClr>
                </a:solidFill>
                <a:latin typeface="+mn-lt"/>
                <a:ea typeface="+mn-ea"/>
                <a:cs typeface="+mn-cs"/>
              </a:defRPr>
            </a:pPr>
            <a:endParaRPr lang="en-IL"/>
          </a:p>
        </c:txPr>
        <c:crossAx val="945480432"/>
        <c:crosses val="autoZero"/>
        <c:auto val="1"/>
        <c:lblAlgn val="ctr"/>
        <c:lblOffset val="100"/>
        <c:noMultiLvlLbl val="0"/>
      </c:catAx>
      <c:valAx>
        <c:axId val="945480432"/>
        <c:scaling>
          <c:orientation val="minMax"/>
        </c:scaling>
        <c:delete val="1"/>
        <c:axPos val="l"/>
        <c:numFmt formatCode="_-* #,##0_-;\-* #,##0_-;_-* &quot;-&quot;??_-;_-@_-" sourceLinked="1"/>
        <c:majorTickMark val="none"/>
        <c:minorTickMark val="none"/>
        <c:tickLblPos val="nextTo"/>
        <c:crossAx val="94547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I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spPr>
            <a:solidFill>
              <a:srgbClr val="FF0000"/>
            </a:solidFill>
            <a:ln w="6350"/>
          </c:spPr>
          <c:dPt>
            <c:idx val="0"/>
            <c:bubble3D val="0"/>
            <c:spPr>
              <a:solidFill>
                <a:srgbClr val="FF0000"/>
              </a:solidFill>
              <a:ln w="6350">
                <a:solidFill>
                  <a:schemeClr val="lt1"/>
                </a:solidFill>
              </a:ln>
              <a:effectLst/>
            </c:spPr>
            <c:extLst>
              <c:ext xmlns:c16="http://schemas.microsoft.com/office/drawing/2014/chart" uri="{C3380CC4-5D6E-409C-BE32-E72D297353CC}">
                <c16:uniqueId val="{00000002-3167-4FA6-8530-1EECB52D0F6C}"/>
              </c:ext>
            </c:extLst>
          </c:dPt>
          <c:dPt>
            <c:idx val="1"/>
            <c:bubble3D val="0"/>
            <c:spPr>
              <a:solidFill>
                <a:srgbClr val="00AEEF"/>
              </a:solidFill>
              <a:ln w="6350">
                <a:solidFill>
                  <a:schemeClr val="lt1"/>
                </a:solidFill>
              </a:ln>
              <a:effectLst/>
            </c:spPr>
            <c:extLst>
              <c:ext xmlns:c16="http://schemas.microsoft.com/office/drawing/2014/chart" uri="{C3380CC4-5D6E-409C-BE32-E72D297353CC}">
                <c16:uniqueId val="{00000003-3167-4FA6-8530-1EECB52D0F6C}"/>
              </c:ext>
            </c:extLst>
          </c:dPt>
          <c:dPt>
            <c:idx val="2"/>
            <c:bubble3D val="0"/>
            <c:spPr>
              <a:solidFill>
                <a:srgbClr val="FF0000"/>
              </a:solidFill>
              <a:ln w="6350">
                <a:solidFill>
                  <a:schemeClr val="lt1"/>
                </a:solidFill>
              </a:ln>
              <a:effectLst/>
            </c:spPr>
            <c:extLst>
              <c:ext xmlns:c16="http://schemas.microsoft.com/office/drawing/2014/chart" uri="{C3380CC4-5D6E-409C-BE32-E72D297353CC}">
                <c16:uniqueId val="{00000005-B08A-4B98-9A07-33C4D07D19C4}"/>
              </c:ext>
            </c:extLst>
          </c:dPt>
          <c:dPt>
            <c:idx val="3"/>
            <c:bubble3D val="0"/>
            <c:spPr>
              <a:solidFill>
                <a:srgbClr val="FF0000"/>
              </a:solidFill>
              <a:ln w="6350">
                <a:solidFill>
                  <a:schemeClr val="lt1"/>
                </a:solidFill>
              </a:ln>
              <a:effectLst/>
            </c:spPr>
            <c:extLst>
              <c:ext xmlns:c16="http://schemas.microsoft.com/office/drawing/2014/chart" uri="{C3380CC4-5D6E-409C-BE32-E72D297353CC}">
                <c16:uniqueId val="{00000007-B08A-4B98-9A07-33C4D07D19C4}"/>
              </c:ext>
            </c:extLst>
          </c:dPt>
          <c:cat>
            <c:strRef>
              <c:f>Sheet1!$A$2:$A$5</c:f>
              <c:strCache>
                <c:ptCount val="2"/>
                <c:pt idx="0">
                  <c:v>1st Qtr</c:v>
                </c:pt>
                <c:pt idx="1">
                  <c:v>2nd Qtr</c:v>
                </c:pt>
              </c:strCache>
            </c:strRef>
          </c:cat>
          <c:val>
            <c:numRef>
              <c:f>Sheet1!$B$2:$B$5</c:f>
              <c:numCache>
                <c:formatCode>General</c:formatCode>
                <c:ptCount val="4"/>
                <c:pt idx="0">
                  <c:v>72</c:v>
                </c:pt>
                <c:pt idx="1">
                  <c:v>288</c:v>
                </c:pt>
              </c:numCache>
            </c:numRef>
          </c:val>
          <c:extLst>
            <c:ext xmlns:c16="http://schemas.microsoft.com/office/drawing/2014/chart" uri="{C3380CC4-5D6E-409C-BE32-E72D297353CC}">
              <c16:uniqueId val="{00000000-3167-4FA6-8530-1EECB52D0F6C}"/>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11463109552628"/>
          <c:y val="0"/>
          <c:w val="0.72275825622054557"/>
          <c:h val="0.79058933655645247"/>
        </c:manualLayout>
      </c:layout>
      <c:lineChart>
        <c:grouping val="stacked"/>
        <c:varyColors val="0"/>
        <c:ser>
          <c:idx val="0"/>
          <c:order val="0"/>
          <c:spPr>
            <a:ln w="28575" cap="rnd">
              <a:solidFill>
                <a:schemeClr val="accent1"/>
              </a:solidFill>
              <a:round/>
            </a:ln>
            <a:effectLst/>
          </c:spPr>
          <c:marker>
            <c:symbol val="none"/>
          </c:marker>
          <c:cat>
            <c:strRef>
              <c:f>Sheet1!$P$10:$AI$10</c:f>
              <c:strCache>
                <c:ptCount val="20"/>
                <c:pt idx="0">
                  <c:v>Q4-2022</c:v>
                </c:pt>
                <c:pt idx="1">
                  <c:v>Q3-2022</c:v>
                </c:pt>
                <c:pt idx="2">
                  <c:v>Q2-2022</c:v>
                </c:pt>
                <c:pt idx="3">
                  <c:v>Q1-2022</c:v>
                </c:pt>
                <c:pt idx="4">
                  <c:v>Q4-2021</c:v>
                </c:pt>
                <c:pt idx="5">
                  <c:v>Q3-2021</c:v>
                </c:pt>
                <c:pt idx="6">
                  <c:v>Q2-2021</c:v>
                </c:pt>
                <c:pt idx="7">
                  <c:v>Q1-2021</c:v>
                </c:pt>
                <c:pt idx="8">
                  <c:v>Q4-2020</c:v>
                </c:pt>
                <c:pt idx="9">
                  <c:v>Q3-2020</c:v>
                </c:pt>
                <c:pt idx="10">
                  <c:v>Q2-2020</c:v>
                </c:pt>
                <c:pt idx="11">
                  <c:v>Q1-2020</c:v>
                </c:pt>
                <c:pt idx="12">
                  <c:v>Q4-2019</c:v>
                </c:pt>
                <c:pt idx="13">
                  <c:v>Q3-2019</c:v>
                </c:pt>
                <c:pt idx="14">
                  <c:v>Q2-2019</c:v>
                </c:pt>
                <c:pt idx="15">
                  <c:v>Q1-2019</c:v>
                </c:pt>
                <c:pt idx="16">
                  <c:v>Q4-2018</c:v>
                </c:pt>
                <c:pt idx="17">
                  <c:v>Q3-2018</c:v>
                </c:pt>
                <c:pt idx="18">
                  <c:v>Q2-2018</c:v>
                </c:pt>
                <c:pt idx="19">
                  <c:v>Q1-2018</c:v>
                </c:pt>
              </c:strCache>
            </c:strRef>
          </c:cat>
          <c:val>
            <c:numRef>
              <c:f>Sheet1!$P$11:$AI$11</c:f>
              <c:numCache>
                <c:formatCode>General</c:formatCode>
                <c:ptCount val="20"/>
                <c:pt idx="0">
                  <c:v>2549</c:v>
                </c:pt>
                <c:pt idx="1">
                  <c:v>2464</c:v>
                </c:pt>
                <c:pt idx="2">
                  <c:v>2132</c:v>
                </c:pt>
                <c:pt idx="3">
                  <c:v>1876</c:v>
                </c:pt>
                <c:pt idx="4">
                  <c:v>1520</c:v>
                </c:pt>
                <c:pt idx="5">
                  <c:v>1370</c:v>
                </c:pt>
                <c:pt idx="6">
                  <c:v>1245</c:v>
                </c:pt>
                <c:pt idx="7">
                  <c:v>1060</c:v>
                </c:pt>
                <c:pt idx="8">
                  <c:v>940</c:v>
                </c:pt>
                <c:pt idx="9">
                  <c:v>810</c:v>
                </c:pt>
                <c:pt idx="10">
                  <c:v>725</c:v>
                </c:pt>
                <c:pt idx="11">
                  <c:v>590</c:v>
                </c:pt>
                <c:pt idx="12">
                  <c:v>480</c:v>
                </c:pt>
                <c:pt idx="13">
                  <c:v>385</c:v>
                </c:pt>
                <c:pt idx="14">
                  <c:v>290</c:v>
                </c:pt>
                <c:pt idx="15">
                  <c:v>210</c:v>
                </c:pt>
                <c:pt idx="16">
                  <c:v>130</c:v>
                </c:pt>
                <c:pt idx="17">
                  <c:v>80</c:v>
                </c:pt>
                <c:pt idx="18">
                  <c:v>65</c:v>
                </c:pt>
                <c:pt idx="19">
                  <c:v>50</c:v>
                </c:pt>
              </c:numCache>
            </c:numRef>
          </c:val>
          <c:smooth val="0"/>
          <c:extLst>
            <c:ext xmlns:c16="http://schemas.microsoft.com/office/drawing/2014/chart" uri="{C3380CC4-5D6E-409C-BE32-E72D297353CC}">
              <c16:uniqueId val="{00000001-6E4C-414B-BCC9-5A6EB12FCECB}"/>
            </c:ext>
          </c:extLst>
        </c:ser>
        <c:dLbls>
          <c:showLegendKey val="0"/>
          <c:showVal val="0"/>
          <c:showCatName val="0"/>
          <c:showSerName val="0"/>
          <c:showPercent val="0"/>
          <c:showBubbleSize val="0"/>
        </c:dLbls>
        <c:smooth val="0"/>
        <c:axId val="744366760"/>
        <c:axId val="744371352"/>
      </c:lineChart>
      <c:catAx>
        <c:axId val="744366760"/>
        <c:scaling>
          <c:orientation val="maxMin"/>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IL"/>
          </a:p>
        </c:txPr>
        <c:crossAx val="744371352"/>
        <c:crosses val="autoZero"/>
        <c:auto val="1"/>
        <c:lblAlgn val="ctr"/>
        <c:lblOffset val="100"/>
        <c:noMultiLvlLbl val="0"/>
      </c:catAx>
      <c:valAx>
        <c:axId val="744371352"/>
        <c:scaling>
          <c:orientation val="minMax"/>
        </c:scaling>
        <c:delete val="1"/>
        <c:axPos val="r"/>
        <c:numFmt formatCode="General" sourceLinked="1"/>
        <c:majorTickMark val="none"/>
        <c:minorTickMark val="none"/>
        <c:tickLblPos val="nextTo"/>
        <c:crossAx val="7443667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9ED6"/>
            </a:solidFill>
          </c:spPr>
          <c:dPt>
            <c:idx val="0"/>
            <c:bubble3D val="0"/>
            <c:spPr>
              <a:solidFill>
                <a:srgbClr val="001347"/>
              </a:solidFill>
              <a:ln w="19050">
                <a:solidFill>
                  <a:schemeClr val="lt1"/>
                </a:solidFill>
              </a:ln>
              <a:effectLst/>
            </c:spPr>
            <c:extLst>
              <c:ext xmlns:c16="http://schemas.microsoft.com/office/drawing/2014/chart" uri="{C3380CC4-5D6E-409C-BE32-E72D297353CC}">
                <c16:uniqueId val="{00000001-7F46-4E4C-AEEC-3BD9570C4FE9}"/>
              </c:ext>
            </c:extLst>
          </c:dPt>
          <c:dPt>
            <c:idx val="1"/>
            <c:bubble3D val="0"/>
            <c:spPr>
              <a:solidFill>
                <a:srgbClr val="9E9E9E"/>
              </a:solidFill>
              <a:ln w="19050">
                <a:solidFill>
                  <a:schemeClr val="lt1"/>
                </a:solidFill>
              </a:ln>
              <a:effectLst/>
            </c:spPr>
            <c:extLst>
              <c:ext xmlns:c16="http://schemas.microsoft.com/office/drawing/2014/chart" uri="{C3380CC4-5D6E-409C-BE32-E72D297353CC}">
                <c16:uniqueId val="{00000003-7F46-4E4C-AEEC-3BD9570C4FE9}"/>
              </c:ext>
            </c:extLst>
          </c:dPt>
          <c:dPt>
            <c:idx val="2"/>
            <c:bubble3D val="0"/>
            <c:spPr>
              <a:solidFill>
                <a:srgbClr val="009ED6"/>
              </a:solidFill>
              <a:ln w="19050">
                <a:solidFill>
                  <a:schemeClr val="lt1"/>
                </a:solidFill>
              </a:ln>
              <a:effectLst/>
            </c:spPr>
            <c:extLst>
              <c:ext xmlns:c16="http://schemas.microsoft.com/office/drawing/2014/chart" uri="{C3380CC4-5D6E-409C-BE32-E72D297353CC}">
                <c16:uniqueId val="{00000005-7F46-4E4C-AEEC-3BD9570C4FE9}"/>
              </c:ext>
            </c:extLst>
          </c:dPt>
          <c:dPt>
            <c:idx val="3"/>
            <c:bubble3D val="0"/>
            <c:spPr>
              <a:solidFill>
                <a:srgbClr val="009ED6">
                  <a:alpha val="36000"/>
                </a:srgbClr>
              </a:solidFill>
              <a:ln w="19050">
                <a:solidFill>
                  <a:schemeClr val="lt1"/>
                </a:solidFill>
              </a:ln>
              <a:effectLst/>
            </c:spPr>
            <c:extLst>
              <c:ext xmlns:c16="http://schemas.microsoft.com/office/drawing/2014/chart" uri="{C3380CC4-5D6E-409C-BE32-E72D297353CC}">
                <c16:uniqueId val="{00000007-7F46-4E4C-AEEC-3BD9570C4FE9}"/>
              </c:ext>
            </c:extLst>
          </c:dPt>
          <c:dPt>
            <c:idx val="4"/>
            <c:bubble3D val="0"/>
            <c:spPr>
              <a:solidFill>
                <a:srgbClr val="009ED6"/>
              </a:solidFill>
              <a:ln w="19050">
                <a:solidFill>
                  <a:schemeClr val="lt1"/>
                </a:solidFill>
              </a:ln>
              <a:effectLst/>
            </c:spPr>
            <c:extLst>
              <c:ext xmlns:c16="http://schemas.microsoft.com/office/drawing/2014/chart" uri="{C3380CC4-5D6E-409C-BE32-E72D297353CC}">
                <c16:uniqueId val="{00000009-83F1-4741-A2B5-012F3719E987}"/>
              </c:ext>
            </c:extLst>
          </c:dPt>
          <c:cat>
            <c:strRef>
              <c:f>Sheet1!$A$2:$A$6</c:f>
              <c:strCache>
                <c:ptCount val="4"/>
                <c:pt idx="0">
                  <c:v>1st Qtr</c:v>
                </c:pt>
                <c:pt idx="1">
                  <c:v>2nd Qtr</c:v>
                </c:pt>
                <c:pt idx="2">
                  <c:v>3rd Qtr</c:v>
                </c:pt>
                <c:pt idx="3">
                  <c:v>4th Qtr</c:v>
                </c:pt>
              </c:strCache>
            </c:strRef>
          </c:cat>
          <c:val>
            <c:numRef>
              <c:f>Sheet1!$B$2:$B$6</c:f>
              <c:numCache>
                <c:formatCode>General</c:formatCode>
                <c:ptCount val="5"/>
                <c:pt idx="0">
                  <c:v>2</c:v>
                </c:pt>
                <c:pt idx="1">
                  <c:v>2</c:v>
                </c:pt>
                <c:pt idx="2">
                  <c:v>2</c:v>
                </c:pt>
                <c:pt idx="3">
                  <c:v>2</c:v>
                </c:pt>
                <c:pt idx="4">
                  <c:v>2</c:v>
                </c:pt>
              </c:numCache>
            </c:numRef>
          </c:val>
          <c:extLst>
            <c:ext xmlns:c16="http://schemas.microsoft.com/office/drawing/2014/chart" uri="{C3380CC4-5D6E-409C-BE32-E72D297353CC}">
              <c16:uniqueId val="{00000008-7F46-4E4C-AEEC-3BD9570C4FE9}"/>
            </c:ext>
          </c:extLst>
        </c:ser>
        <c:dLbls>
          <c:showLegendKey val="0"/>
          <c:showVal val="0"/>
          <c:showCatName val="0"/>
          <c:showSerName val="0"/>
          <c:showPercent val="0"/>
          <c:showBubbleSize val="0"/>
          <c:showLeaderLines val="1"/>
        </c:dLbls>
        <c:firstSliceAng val="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strRef>
              <c:f>'גרף מצגת 17'!$C$16</c:f>
              <c:strCache>
                <c:ptCount val="1"/>
                <c:pt idx="0">
                  <c:v>רווח נקי</c:v>
                </c:pt>
              </c:strCache>
            </c:strRef>
          </c:tx>
          <c:spPr>
            <a:solidFill>
              <a:srgbClr val="00AEEF"/>
            </a:solidFill>
            <a:ln>
              <a:noFill/>
            </a:ln>
            <a:effectLst/>
            <a:sp3d/>
          </c:spPr>
          <c:invertIfNegative val="0"/>
          <c:dLbls>
            <c:dLbl>
              <c:idx val="0"/>
              <c:layout>
                <c:manualLayout>
                  <c:x val="-4.2030344584999879E-2"/>
                  <c:y val="-4.05269568084755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748-4133-87F2-7D3965A7A42D}"/>
                </c:ext>
              </c:extLst>
            </c:dLbl>
            <c:dLbl>
              <c:idx val="1"/>
              <c:tx>
                <c:rich>
                  <a:bodyPr/>
                  <a:lstStyle/>
                  <a:p>
                    <a:r>
                      <a:rPr lang="en-US"/>
                      <a:t>(4,407)</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2748-4133-87F2-7D3965A7A42D}"/>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'גרף מצגת 17'!$D$15:$E$15</c:f>
              <c:numCache>
                <c:formatCode>General</c:formatCode>
                <c:ptCount val="2"/>
                <c:pt idx="0">
                  <c:v>2022</c:v>
                </c:pt>
                <c:pt idx="1">
                  <c:v>2021</c:v>
                </c:pt>
              </c:numCache>
            </c:numRef>
          </c:cat>
          <c:val>
            <c:numRef>
              <c:f>'גרף מצגת 17'!$D$16:$E$16</c:f>
              <c:numCache>
                <c:formatCode>_-* #,##0_-;\-* #,##0_-;_-* "-"??_-;_-@_-</c:formatCode>
                <c:ptCount val="2"/>
                <c:pt idx="0">
                  <c:v>3648</c:v>
                </c:pt>
                <c:pt idx="1">
                  <c:v>-4407</c:v>
                </c:pt>
              </c:numCache>
            </c:numRef>
          </c:val>
          <c:extLst>
            <c:ext xmlns:c16="http://schemas.microsoft.com/office/drawing/2014/chart" uri="{C3380CC4-5D6E-409C-BE32-E72D297353CC}">
              <c16:uniqueId val="{00000000-2748-4133-87F2-7D3965A7A42D}"/>
            </c:ext>
          </c:extLst>
        </c:ser>
        <c:dLbls>
          <c:showLegendKey val="0"/>
          <c:showVal val="1"/>
          <c:showCatName val="0"/>
          <c:showSerName val="0"/>
          <c:showPercent val="0"/>
          <c:showBubbleSize val="0"/>
        </c:dLbls>
        <c:gapWidth val="150"/>
        <c:shape val="box"/>
        <c:axId val="945187200"/>
        <c:axId val="1271354928"/>
        <c:axId val="0"/>
      </c:bar3DChart>
      <c:catAx>
        <c:axId val="945187200"/>
        <c:scaling>
          <c:orientation val="maxMin"/>
        </c:scaling>
        <c:delete val="0"/>
        <c:axPos val="b"/>
        <c:numFmt formatCode="General" sourceLinked="1"/>
        <c:majorTickMark val="none"/>
        <c:minorTickMark val="none"/>
        <c:tickLblPos val="nextTo"/>
        <c:spPr>
          <a:noFill/>
          <a:ln>
            <a:noFill/>
          </a:ln>
          <a:effectLst/>
        </c:spPr>
        <c:txPr>
          <a:bodyPr rot="0" spcFirstLastPara="1" vertOverflow="ellipsis"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IL"/>
          </a:p>
        </c:txPr>
        <c:crossAx val="1271354928"/>
        <c:crosses val="autoZero"/>
        <c:auto val="1"/>
        <c:lblAlgn val="ctr"/>
        <c:lblOffset val="100"/>
        <c:noMultiLvlLbl val="0"/>
      </c:catAx>
      <c:valAx>
        <c:axId val="1271354928"/>
        <c:scaling>
          <c:orientation val="minMax"/>
        </c:scaling>
        <c:delete val="0"/>
        <c:axPos val="r"/>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9451872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197"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1"/>
        <c:axPos val="r"/>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5058476384213798E-2"/>
          <c:y val="5.6789523498393925E-2"/>
          <c:w val="0.84426357248634865"/>
          <c:h val="0.92431494733739772"/>
        </c:manualLayout>
      </c:layout>
      <c:bar3DChart>
        <c:barDir val="col"/>
        <c:grouping val="clustered"/>
        <c:varyColors val="0"/>
        <c:ser>
          <c:idx val="0"/>
          <c:order val="0"/>
          <c:tx>
            <c:strRef>
              <c:f>'רווח נקי בלנדר לפי חציונים'!$E$25</c:f>
              <c:strCache>
                <c:ptCount val="1"/>
                <c:pt idx="0">
                  <c:v>רווח נקי</c:v>
                </c:pt>
              </c:strCache>
            </c:strRef>
          </c:tx>
          <c:spPr>
            <a:solidFill>
              <a:srgbClr val="00AEEF"/>
            </a:solidFill>
            <a:ln>
              <a:noFill/>
            </a:ln>
            <a:effectLst/>
            <a:sp3d/>
          </c:spPr>
          <c:invertIfNegative val="0"/>
          <c:dLbls>
            <c:dLbl>
              <c:idx val="0"/>
              <c:tx>
                <c:rich>
                  <a:bodyPr/>
                  <a:lstStyle/>
                  <a:p>
                    <a:r>
                      <a:rPr lang="en-US"/>
                      <a:t>3,788</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2-8DF6-49A5-B678-40C720C589D7}"/>
                </c:ext>
              </c:extLst>
            </c:dLbl>
            <c:dLbl>
              <c:idx val="1"/>
              <c:layout>
                <c:manualLayout>
                  <c:x val="-6.6181148388454528E-3"/>
                  <c:y val="-7.4585804474682355E-2"/>
                </c:manualLayout>
              </c:layout>
              <c:tx>
                <c:rich>
                  <a:bodyPr/>
                  <a:lstStyle/>
                  <a:p>
                    <a:r>
                      <a:rPr lang="en-US" dirty="0"/>
                      <a:t>(152)</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8DF6-49A5-B678-40C720C589D7}"/>
                </c:ext>
              </c:extLst>
            </c:dLbl>
            <c:dLbl>
              <c:idx val="2"/>
              <c:tx>
                <c:rich>
                  <a:bodyPr/>
                  <a:lstStyle/>
                  <a:p>
                    <a:r>
                      <a:rPr lang="en-US" dirty="0"/>
                      <a:t>(3,366)</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8DF6-49A5-B678-40C720C589D7}"/>
                </c:ext>
              </c:extLst>
            </c:dLbl>
            <c:dLbl>
              <c:idx val="3"/>
              <c:tx>
                <c:rich>
                  <a:bodyPr/>
                  <a:lstStyle/>
                  <a:p>
                    <a:r>
                      <a:rPr lang="en-US" dirty="0"/>
                      <a:t>(1,063)</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4-8DF6-49A5-B678-40C720C589D7}"/>
                </c:ext>
              </c:extLst>
            </c:dLbl>
            <c:spPr>
              <a:noFill/>
              <a:ln>
                <a:noFill/>
              </a:ln>
              <a:effectLst/>
            </c:spPr>
            <c:txPr>
              <a:bodyPr rot="0" spcFirstLastPara="1" vertOverflow="ellipsis" vert="horz" wrap="square" lIns="38100" tIns="19050" rIns="38100" bIns="19050" anchor="ctr" anchorCtr="0">
                <a:spAutoFit/>
              </a:bodyPr>
              <a:lstStyle/>
              <a:p>
                <a:pPr algn="ctr" rtl="0">
                  <a:defRPr lang="en-US" sz="16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'רווח נקי בלנדר לפי חציונים'!$F$23:$I$24</c:f>
              <c:strCache>
                <c:ptCount val="4"/>
                <c:pt idx="0">
                  <c:v>H2-2022</c:v>
                </c:pt>
                <c:pt idx="1">
                  <c:v>H1-2022</c:v>
                </c:pt>
                <c:pt idx="2">
                  <c:v>H2-2021</c:v>
                </c:pt>
                <c:pt idx="3">
                  <c:v>H1-2021</c:v>
                </c:pt>
              </c:strCache>
            </c:strRef>
          </c:cat>
          <c:val>
            <c:numRef>
              <c:f>'רווח נקי בלנדר לפי חציונים'!$F$25:$I$25</c:f>
              <c:numCache>
                <c:formatCode>General</c:formatCode>
                <c:ptCount val="4"/>
                <c:pt idx="0" formatCode="#,##0">
                  <c:v>3788</c:v>
                </c:pt>
                <c:pt idx="1">
                  <c:v>-152</c:v>
                </c:pt>
                <c:pt idx="2" formatCode="#,##0">
                  <c:v>-3366</c:v>
                </c:pt>
                <c:pt idx="3" formatCode="#,##0">
                  <c:v>-1063</c:v>
                </c:pt>
              </c:numCache>
            </c:numRef>
          </c:val>
          <c:extLst>
            <c:ext xmlns:c16="http://schemas.microsoft.com/office/drawing/2014/chart" uri="{C3380CC4-5D6E-409C-BE32-E72D297353CC}">
              <c16:uniqueId val="{00000000-8DF6-49A5-B678-40C720C589D7}"/>
            </c:ext>
          </c:extLst>
        </c:ser>
        <c:dLbls>
          <c:showLegendKey val="0"/>
          <c:showVal val="1"/>
          <c:showCatName val="0"/>
          <c:showSerName val="0"/>
          <c:showPercent val="0"/>
          <c:showBubbleSize val="0"/>
        </c:dLbls>
        <c:gapWidth val="150"/>
        <c:shape val="box"/>
        <c:axId val="942278304"/>
        <c:axId val="1041576656"/>
        <c:axId val="0"/>
      </c:bar3DChart>
      <c:catAx>
        <c:axId val="942278304"/>
        <c:scaling>
          <c:orientation val="maxMin"/>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lgn="ctr">
              <a:defRPr lang="en-US" sz="1400" b="0" i="0" u="none" strike="noStrike" kern="1200" baseline="0">
                <a:solidFill>
                  <a:schemeClr val="tx1">
                    <a:lumMod val="65000"/>
                    <a:lumOff val="35000"/>
                  </a:schemeClr>
                </a:solidFill>
                <a:latin typeface="+mn-lt"/>
                <a:ea typeface="+mn-ea"/>
                <a:cs typeface="+mn-cs"/>
              </a:defRPr>
            </a:pPr>
            <a:endParaRPr lang="en-IL"/>
          </a:p>
        </c:txPr>
        <c:crossAx val="1041576656"/>
        <c:crosses val="autoZero"/>
        <c:auto val="1"/>
        <c:lblAlgn val="ctr"/>
        <c:lblOffset val="100"/>
        <c:noMultiLvlLbl val="0"/>
      </c:catAx>
      <c:valAx>
        <c:axId val="1041576656"/>
        <c:scaling>
          <c:orientation val="minMax"/>
        </c:scaling>
        <c:delete val="0"/>
        <c:axPos val="r"/>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IL"/>
          </a:p>
        </c:txPr>
        <c:crossAx val="9422783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bar3DChart>
        <c:barDir val="col"/>
        <c:grouping val="clustered"/>
        <c:varyColors val="0"/>
        <c:ser>
          <c:idx val="0"/>
          <c:order val="0"/>
          <c:spPr>
            <a:solidFill>
              <a:srgbClr val="00AEEF"/>
            </a:solidFill>
            <a:ln>
              <a:noFill/>
            </a:ln>
            <a:effectLst/>
            <a:sp3d/>
          </c:spPr>
          <c:invertIfNegative val="0"/>
          <c:dLbls>
            <c:spPr>
              <a:noFill/>
              <a:ln>
                <a:noFill/>
              </a:ln>
              <a:effectLst/>
            </c:spPr>
            <c:txPr>
              <a:bodyPr rot="0" spcFirstLastPara="1" vertOverflow="ellipsis" vert="horz" wrap="square" lIns="38100" tIns="19050" rIns="38100" bIns="19050" anchor="ctr" anchorCtr="0">
                <a:spAutoFit/>
              </a:bodyPr>
              <a:lstStyle/>
              <a:p>
                <a:pPr algn="ctr" rtl="0">
                  <a:defRPr lang="en-US" sz="1400" b="1" i="0" u="none" strike="noStrike" kern="1200" baseline="0">
                    <a:solidFill>
                      <a:srgbClr val="44546A"/>
                    </a:solidFill>
                    <a:latin typeface="+mn-lt"/>
                    <a:ea typeface="+mn-ea"/>
                    <a:cs typeface="+mn-cs"/>
                  </a:defRPr>
                </a:pPr>
                <a:endParaRPr lang="en-I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'גרפים-הכנסות'!$B$4:$B$11</c:f>
              <c:strCache>
                <c:ptCount val="8"/>
                <c:pt idx="0">
                  <c:v>Q1.21</c:v>
                </c:pt>
                <c:pt idx="1">
                  <c:v>Q2.21</c:v>
                </c:pt>
                <c:pt idx="2">
                  <c:v>Q3.21</c:v>
                </c:pt>
                <c:pt idx="3">
                  <c:v>Q4.21</c:v>
                </c:pt>
                <c:pt idx="4">
                  <c:v>Q1.22</c:v>
                </c:pt>
                <c:pt idx="5">
                  <c:v>Q2.22</c:v>
                </c:pt>
                <c:pt idx="6">
                  <c:v>Q3.22</c:v>
                </c:pt>
                <c:pt idx="7">
                  <c:v>Q4.22</c:v>
                </c:pt>
              </c:strCache>
            </c:strRef>
          </c:cat>
          <c:val>
            <c:numRef>
              <c:f>'גרפים-הכנסות'!$C$4:$C$11</c:f>
              <c:numCache>
                <c:formatCode>_(* #,##0_);_(* \(#,##0\);_(* "-"??_);_(@_)</c:formatCode>
                <c:ptCount val="8"/>
                <c:pt idx="0">
                  <c:v>7800</c:v>
                </c:pt>
                <c:pt idx="1">
                  <c:v>7800</c:v>
                </c:pt>
                <c:pt idx="2">
                  <c:v>7600</c:v>
                </c:pt>
                <c:pt idx="3">
                  <c:v>8200</c:v>
                </c:pt>
                <c:pt idx="4">
                  <c:v>9300</c:v>
                </c:pt>
                <c:pt idx="5">
                  <c:v>11700</c:v>
                </c:pt>
                <c:pt idx="6">
                  <c:v>13900</c:v>
                </c:pt>
                <c:pt idx="7">
                  <c:v>17600</c:v>
                </c:pt>
              </c:numCache>
            </c:numRef>
          </c:val>
          <c:extLst>
            <c:ext xmlns:c16="http://schemas.microsoft.com/office/drawing/2014/chart" uri="{C3380CC4-5D6E-409C-BE32-E72D297353CC}">
              <c16:uniqueId val="{00000000-62DB-4257-A69A-093C32CC44DE}"/>
            </c:ext>
          </c:extLst>
        </c:ser>
        <c:dLbls>
          <c:showLegendKey val="0"/>
          <c:showVal val="1"/>
          <c:showCatName val="0"/>
          <c:showSerName val="0"/>
          <c:showPercent val="0"/>
          <c:showBubbleSize val="0"/>
        </c:dLbls>
        <c:gapWidth val="150"/>
        <c:shape val="box"/>
        <c:axId val="1066948320"/>
        <c:axId val="1066947488"/>
        <c:axId val="0"/>
      </c:bar3DChart>
      <c:catAx>
        <c:axId val="106694832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IL"/>
          </a:p>
        </c:txPr>
        <c:crossAx val="1066947488"/>
        <c:crosses val="autoZero"/>
        <c:auto val="1"/>
        <c:lblAlgn val="ctr"/>
        <c:lblOffset val="100"/>
        <c:noMultiLvlLbl val="0"/>
      </c:catAx>
      <c:valAx>
        <c:axId val="1066947488"/>
        <c:scaling>
          <c:orientation val="minMax"/>
        </c:scaling>
        <c:delete val="1"/>
        <c:axPos val="l"/>
        <c:numFmt formatCode="_(* #,##0_);_(* \(#,##0\);_(* &quot;-&quot;??_);_(@_)" sourceLinked="1"/>
        <c:majorTickMark val="none"/>
        <c:minorTickMark val="none"/>
        <c:tickLblPos val="nextTo"/>
        <c:crossAx val="1066948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I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2202" tIns="46101" rIns="92202" bIns="46101" rtlCol="0"/>
          <a:lstStyle>
            <a:lvl1pPr algn="l">
              <a:defRPr sz="1200"/>
            </a:lvl1pPr>
          </a:lstStyle>
          <a:p>
            <a:endParaRPr lang="en-US"/>
          </a:p>
        </p:txBody>
      </p:sp>
      <p:sp>
        <p:nvSpPr>
          <p:cNvPr id="3" name="Date Placeholder 2"/>
          <p:cNvSpPr>
            <a:spLocks noGrp="1"/>
          </p:cNvSpPr>
          <p:nvPr>
            <p:ph type="dt" sz="quarter" idx="1"/>
          </p:nvPr>
        </p:nvSpPr>
        <p:spPr>
          <a:xfrm>
            <a:off x="4023093" y="1"/>
            <a:ext cx="3077739" cy="471054"/>
          </a:xfrm>
          <a:prstGeom prst="rect">
            <a:avLst/>
          </a:prstGeom>
        </p:spPr>
        <p:txBody>
          <a:bodyPr vert="horz" lIns="92202" tIns="46101" rIns="92202" bIns="46101" rtlCol="0"/>
          <a:lstStyle>
            <a:lvl1pPr algn="r">
              <a:defRPr sz="1200"/>
            </a:lvl1pPr>
          </a:lstStyle>
          <a:p>
            <a:fld id="{C9DE777C-F789-40DB-8102-B2A1A3C4CC1B}" type="datetimeFigureOut">
              <a:rPr lang="en-US" smtClean="0"/>
              <a:t>4/4/2023</a:t>
            </a:fld>
            <a:endParaRPr lang="en-US"/>
          </a:p>
        </p:txBody>
      </p:sp>
      <p:sp>
        <p:nvSpPr>
          <p:cNvPr id="4" name="Footer Placeholder 3"/>
          <p:cNvSpPr>
            <a:spLocks noGrp="1"/>
          </p:cNvSpPr>
          <p:nvPr>
            <p:ph type="ftr" sz="quarter" idx="2"/>
          </p:nvPr>
        </p:nvSpPr>
        <p:spPr>
          <a:xfrm>
            <a:off x="1" y="8917423"/>
            <a:ext cx="3077739" cy="471054"/>
          </a:xfrm>
          <a:prstGeom prst="rect">
            <a:avLst/>
          </a:prstGeom>
        </p:spPr>
        <p:txBody>
          <a:bodyPr vert="horz" lIns="92202" tIns="46101" rIns="92202" bIns="46101" rtlCol="0" anchor="b"/>
          <a:lstStyle>
            <a:lvl1pPr algn="l">
              <a:defRPr sz="1200"/>
            </a:lvl1pPr>
          </a:lstStyle>
          <a:p>
            <a:endParaRPr lang="en-US"/>
          </a:p>
        </p:txBody>
      </p:sp>
      <p:sp>
        <p:nvSpPr>
          <p:cNvPr id="5" name="Slide Number Placeholder 4"/>
          <p:cNvSpPr>
            <a:spLocks noGrp="1"/>
          </p:cNvSpPr>
          <p:nvPr>
            <p:ph type="sldNum" sz="quarter" idx="3"/>
          </p:nvPr>
        </p:nvSpPr>
        <p:spPr>
          <a:xfrm>
            <a:off x="4023093" y="8917423"/>
            <a:ext cx="3077739" cy="471054"/>
          </a:xfrm>
          <a:prstGeom prst="rect">
            <a:avLst/>
          </a:prstGeom>
        </p:spPr>
        <p:txBody>
          <a:bodyPr vert="horz" lIns="92202" tIns="46101" rIns="92202" bIns="46101" rtlCol="0" anchor="b"/>
          <a:lstStyle>
            <a:lvl1pPr algn="r">
              <a:defRPr sz="1200"/>
            </a:lvl1pPr>
          </a:lstStyle>
          <a:p>
            <a:fld id="{64043C9C-C3EB-4256-83FC-BA2D5BC7D1B1}" type="slidenum">
              <a:rPr lang="en-US" smtClean="0"/>
              <a:t>‹#›</a:t>
            </a:fld>
            <a:endParaRPr lang="en-US"/>
          </a:p>
        </p:txBody>
      </p:sp>
    </p:spTree>
    <p:extLst>
      <p:ext uri="{BB962C8B-B14F-4D97-AF65-F5344CB8AC3E}">
        <p14:creationId xmlns:p14="http://schemas.microsoft.com/office/powerpoint/2010/main" val="2287331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77739" cy="471054"/>
          </a:xfrm>
          <a:prstGeom prst="rect">
            <a:avLst/>
          </a:prstGeom>
        </p:spPr>
        <p:txBody>
          <a:bodyPr vert="horz" lIns="92202" tIns="46101" rIns="92202" bIns="46101" rtlCol="0"/>
          <a:lstStyle>
            <a:lvl1pPr algn="l">
              <a:defRPr sz="1200"/>
            </a:lvl1pPr>
          </a:lstStyle>
          <a:p>
            <a:endParaRPr lang="en-US"/>
          </a:p>
        </p:txBody>
      </p:sp>
      <p:sp>
        <p:nvSpPr>
          <p:cNvPr id="3" name="Date Placeholder 2"/>
          <p:cNvSpPr>
            <a:spLocks noGrp="1"/>
          </p:cNvSpPr>
          <p:nvPr>
            <p:ph type="dt" idx="1"/>
          </p:nvPr>
        </p:nvSpPr>
        <p:spPr>
          <a:xfrm>
            <a:off x="4023093" y="1"/>
            <a:ext cx="3077739" cy="471054"/>
          </a:xfrm>
          <a:prstGeom prst="rect">
            <a:avLst/>
          </a:prstGeom>
        </p:spPr>
        <p:txBody>
          <a:bodyPr vert="horz" lIns="92202" tIns="46101" rIns="92202" bIns="46101" rtlCol="0"/>
          <a:lstStyle>
            <a:lvl1pPr algn="r">
              <a:defRPr sz="1200"/>
            </a:lvl1pPr>
          </a:lstStyle>
          <a:p>
            <a:fld id="{02C44CBF-4DE5-44D6-B0B2-7B4BA7563DB9}" type="datetimeFigureOut">
              <a:rPr lang="en-US" smtClean="0"/>
              <a:t>4/4/2023</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2202" tIns="46101" rIns="92202" bIns="46101" rtlCol="0" anchor="ctr"/>
          <a:lstStyle/>
          <a:p>
            <a:endParaRPr lang="en-US"/>
          </a:p>
        </p:txBody>
      </p:sp>
      <p:sp>
        <p:nvSpPr>
          <p:cNvPr id="5" name="Notes Placeholder 4"/>
          <p:cNvSpPr>
            <a:spLocks noGrp="1"/>
          </p:cNvSpPr>
          <p:nvPr>
            <p:ph type="body" sz="quarter" idx="3"/>
          </p:nvPr>
        </p:nvSpPr>
        <p:spPr>
          <a:xfrm>
            <a:off x="710248" y="4518203"/>
            <a:ext cx="5681980" cy="3696713"/>
          </a:xfrm>
          <a:prstGeom prst="rect">
            <a:avLst/>
          </a:prstGeom>
        </p:spPr>
        <p:txBody>
          <a:bodyPr vert="horz" lIns="92202" tIns="46101" rIns="92202" bIns="4610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917423"/>
            <a:ext cx="3077739" cy="471054"/>
          </a:xfrm>
          <a:prstGeom prst="rect">
            <a:avLst/>
          </a:prstGeom>
        </p:spPr>
        <p:txBody>
          <a:bodyPr vert="horz" lIns="92202" tIns="46101" rIns="92202" bIns="46101" rtlCol="0" anchor="b"/>
          <a:lstStyle>
            <a:lvl1pPr algn="l">
              <a:defRPr sz="1200"/>
            </a:lvl1pPr>
          </a:lstStyle>
          <a:p>
            <a:endParaRPr lang="en-US"/>
          </a:p>
        </p:txBody>
      </p:sp>
      <p:sp>
        <p:nvSpPr>
          <p:cNvPr id="7" name="Slide Number Placeholder 6"/>
          <p:cNvSpPr>
            <a:spLocks noGrp="1"/>
          </p:cNvSpPr>
          <p:nvPr>
            <p:ph type="sldNum" sz="quarter" idx="5"/>
          </p:nvPr>
        </p:nvSpPr>
        <p:spPr>
          <a:xfrm>
            <a:off x="4023093" y="8917423"/>
            <a:ext cx="3077739" cy="471054"/>
          </a:xfrm>
          <a:prstGeom prst="rect">
            <a:avLst/>
          </a:prstGeom>
        </p:spPr>
        <p:txBody>
          <a:bodyPr vert="horz" lIns="92202" tIns="46101" rIns="92202" bIns="46101" rtlCol="0" anchor="b"/>
          <a:lstStyle>
            <a:lvl1pPr algn="r">
              <a:defRPr sz="1200"/>
            </a:lvl1pPr>
          </a:lstStyle>
          <a:p>
            <a:fld id="{67105F0D-2191-4AB4-AA5E-EC12992F0EF3}" type="slidenum">
              <a:rPr lang="en-US" smtClean="0"/>
              <a:t>‹#›</a:t>
            </a:fld>
            <a:endParaRPr lang="en-US"/>
          </a:p>
        </p:txBody>
      </p:sp>
    </p:spTree>
    <p:extLst>
      <p:ext uri="{BB962C8B-B14F-4D97-AF65-F5344CB8AC3E}">
        <p14:creationId xmlns:p14="http://schemas.microsoft.com/office/powerpoint/2010/main" val="408083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24458340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20</a:t>
            </a:fld>
            <a:endParaRPr lang="en-US">
              <a:solidFill>
                <a:prstClr val="black"/>
              </a:solidFill>
              <a:latin typeface="Calibri" panose="020F0502020204030204"/>
            </a:endParaRPr>
          </a:p>
        </p:txBody>
      </p:sp>
    </p:spTree>
    <p:extLst>
      <p:ext uri="{BB962C8B-B14F-4D97-AF65-F5344CB8AC3E}">
        <p14:creationId xmlns:p14="http://schemas.microsoft.com/office/powerpoint/2010/main" val="27259387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3122955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22</a:t>
            </a:fld>
            <a:endParaRPr lang="en-US">
              <a:solidFill>
                <a:prstClr val="black"/>
              </a:solidFill>
              <a:latin typeface="Calibri" panose="020F0502020204030204"/>
            </a:endParaRPr>
          </a:p>
        </p:txBody>
      </p:sp>
    </p:spTree>
    <p:extLst>
      <p:ext uri="{BB962C8B-B14F-4D97-AF65-F5344CB8AC3E}">
        <p14:creationId xmlns:p14="http://schemas.microsoft.com/office/powerpoint/2010/main" val="1488747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7404643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e-IL" dirty="0"/>
              <a:t>נחש שני קווים (ישראל אירופה) כל אחד בצבע שונה, כל אירוע בעיגול בצבע הרלוונטי לגאוגרפיה</a:t>
            </a:r>
            <a:endParaRPr lang="en-GB" dirty="0"/>
          </a:p>
        </p:txBody>
      </p:sp>
      <p:sp>
        <p:nvSpPr>
          <p:cNvPr id="4" name="Slide Number Placeholder 3"/>
          <p:cNvSpPr>
            <a:spLocks noGrp="1"/>
          </p:cNvSpPr>
          <p:nvPr>
            <p:ph type="sldNum" sz="quarter" idx="5"/>
          </p:nvPr>
        </p:nvSpPr>
        <p:spPr/>
        <p:txBody>
          <a:bodyPr/>
          <a:lstStyle/>
          <a:p>
            <a:fld id="{67105F0D-2191-4AB4-AA5E-EC12992F0EF3}" type="slidenum">
              <a:rPr lang="en-US" smtClean="0"/>
              <a:t>6</a:t>
            </a:fld>
            <a:endParaRPr lang="en-US"/>
          </a:p>
        </p:txBody>
      </p:sp>
    </p:spTree>
    <p:extLst>
      <p:ext uri="{BB962C8B-B14F-4D97-AF65-F5344CB8AC3E}">
        <p14:creationId xmlns:p14="http://schemas.microsoft.com/office/powerpoint/2010/main" val="2540102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79207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2361105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Rating2.0</a:t>
            </a:r>
            <a:r>
              <a:rPr lang="en-US" baseline="30000" dirty="0"/>
              <a:t>TM</a:t>
            </a:r>
            <a:endParaRPr lang="en-GB" baseline="30000" dirty="0"/>
          </a:p>
        </p:txBody>
      </p:sp>
      <p:sp>
        <p:nvSpPr>
          <p:cNvPr id="4" name="Slide Number Placeholder 3"/>
          <p:cNvSpPr>
            <a:spLocks noGrp="1"/>
          </p:cNvSpPr>
          <p:nvPr>
            <p:ph type="sldNum" sz="quarter" idx="5"/>
          </p:nvPr>
        </p:nvSpPr>
        <p:spPr/>
        <p:txBody>
          <a:bodyPr/>
          <a:lstStyle/>
          <a:p>
            <a:pPr defTabSz="922019">
              <a:defRPr/>
            </a:pPr>
            <a:fld id="{67105F0D-2191-4AB4-AA5E-EC12992F0EF3}" type="slidenum">
              <a:rPr lang="en-US">
                <a:solidFill>
                  <a:prstClr val="black"/>
                </a:solidFill>
                <a:latin typeface="Calibri" panose="020F0502020204030204"/>
              </a:rPr>
              <a:pPr defTabSz="922019">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400438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30835594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29262176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defTabSz="922019">
              <a:defRPr/>
            </a:pPr>
            <a:fld id="{82F13297-B61A-4DD1-852B-308F40256396}" type="slidenum">
              <a:rPr lang="en-US">
                <a:solidFill>
                  <a:prstClr val="black"/>
                </a:solidFill>
                <a:latin typeface="Calibri" panose="020F0502020204030204"/>
              </a:rPr>
              <a:pPr defTabSz="922019">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15941213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microsoft.com/office/2007/relationships/hdphoto" Target="../media/hdphoto1.wdp"/></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5.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microsoft.com/office/2007/relationships/hdphoto" Target="../media/hdphoto1.wdp"/></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1D8AE188-C7EC-43DD-97EB-204DA42C0C6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10816131" y="6233686"/>
            <a:ext cx="475066" cy="436576"/>
          </a:xfrm>
          <a:prstGeom prst="rect">
            <a:avLst/>
          </a:prstGeom>
          <a:effectLst/>
        </p:spPr>
      </p:pic>
      <p:pic>
        <p:nvPicPr>
          <p:cNvPr id="20" name="Picture 19">
            <a:extLst>
              <a:ext uri="{FF2B5EF4-FFF2-40B4-BE49-F238E27FC236}">
                <a16:creationId xmlns:a16="http://schemas.microsoft.com/office/drawing/2014/main" id="{A9147597-3935-450C-A133-3123D4FEC57C}"/>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291197" y="6364723"/>
            <a:ext cx="692103" cy="288154"/>
          </a:xfrm>
          <a:prstGeom prst="rect">
            <a:avLst/>
          </a:prstGeom>
          <a:effectLst/>
        </p:spPr>
      </p:pic>
      <p:sp>
        <p:nvSpPr>
          <p:cNvPr id="21" name="Rectangle 20">
            <a:extLst>
              <a:ext uri="{FF2B5EF4-FFF2-40B4-BE49-F238E27FC236}">
                <a16:creationId xmlns:a16="http://schemas.microsoft.com/office/drawing/2014/main" id="{AF96E385-E890-4FA6-8A3B-65190C55FD24}"/>
              </a:ext>
            </a:extLst>
          </p:cNvPr>
          <p:cNvSpPr/>
          <p:nvPr userDrawn="1"/>
        </p:nvSpPr>
        <p:spPr>
          <a:xfrm>
            <a:off x="554295" y="5990742"/>
            <a:ext cx="4964875" cy="747962"/>
          </a:xfrm>
          <a:prstGeom prst="rect">
            <a:avLst/>
          </a:prstGeom>
          <a:effectLst>
            <a:outerShdw blurRad="50800" dist="50800" dir="8100000" algn="tr" rotWithShape="0">
              <a:schemeClr val="accent5">
                <a:lumMod val="50000"/>
                <a:alpha val="78000"/>
              </a:schemeClr>
            </a:outerShdw>
          </a:effectLst>
        </p:spPr>
        <p:txBody>
          <a:bodyPr wrap="square" lIns="91440" tIns="45720" rIns="91440" bIns="45720" anchor="t">
            <a:spAutoFit/>
          </a:bodyPr>
          <a:lstStyle/>
          <a:p>
            <a:pPr algn="r" rtl="1">
              <a:lnSpc>
                <a:spcPts val="4500"/>
              </a:lnSpc>
            </a:pPr>
            <a:r>
              <a:rPr lang="he-IL" sz="6600" dirty="0">
                <a:solidFill>
                  <a:schemeClr val="bg1"/>
                </a:solidFill>
                <a:latin typeface="Assistant Light" pitchFamily="2" charset="-79"/>
                <a:cs typeface="Assistant Light" pitchFamily="2" charset="-79"/>
              </a:rPr>
              <a:t>סיכום שנה </a:t>
            </a:r>
            <a:r>
              <a:rPr lang="he-IL" sz="6000" dirty="0">
                <a:solidFill>
                  <a:schemeClr val="bg1"/>
                </a:solidFill>
                <a:latin typeface="Assistant Light" pitchFamily="2" charset="-79"/>
                <a:cs typeface="Assistant Light" pitchFamily="2" charset="-79"/>
              </a:rPr>
              <a:t>2021</a:t>
            </a:r>
            <a:endParaRPr lang="he-IL" sz="6600" spc="150" dirty="0">
              <a:solidFill>
                <a:schemeClr val="bg1"/>
              </a:solidFill>
              <a:latin typeface="Assistant Light" pitchFamily="2" charset="-79"/>
              <a:cs typeface="Assistant Light" pitchFamily="2" charset="-79"/>
            </a:endParaRPr>
          </a:p>
        </p:txBody>
      </p:sp>
      <p:sp>
        <p:nvSpPr>
          <p:cNvPr id="22" name="Rectangle 21">
            <a:extLst>
              <a:ext uri="{FF2B5EF4-FFF2-40B4-BE49-F238E27FC236}">
                <a16:creationId xmlns:a16="http://schemas.microsoft.com/office/drawing/2014/main" id="{9AB24A88-B7F1-43C7-A655-402A903E654A}"/>
              </a:ext>
            </a:extLst>
          </p:cNvPr>
          <p:cNvSpPr/>
          <p:nvPr userDrawn="1"/>
        </p:nvSpPr>
        <p:spPr>
          <a:xfrm>
            <a:off x="6749780" y="3050795"/>
            <a:ext cx="3559696" cy="61965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3" name="Rectangle 22">
            <a:extLst>
              <a:ext uri="{FF2B5EF4-FFF2-40B4-BE49-F238E27FC236}">
                <a16:creationId xmlns:a16="http://schemas.microsoft.com/office/drawing/2014/main" id="{52480F2E-A01C-497D-863B-1095A5068FFB}"/>
              </a:ext>
            </a:extLst>
          </p:cNvPr>
          <p:cNvSpPr/>
          <p:nvPr userDrawn="1"/>
        </p:nvSpPr>
        <p:spPr>
          <a:xfrm>
            <a:off x="6653756" y="3285276"/>
            <a:ext cx="3655720" cy="419730"/>
          </a:xfrm>
          <a:prstGeom prst="rect">
            <a:avLst/>
          </a:prstGeom>
        </p:spPr>
        <p:txBody>
          <a:bodyPr wrap="square" lIns="91440" tIns="45720" rIns="91440" bIns="45720" anchor="t">
            <a:spAutoFit/>
          </a:bodyPr>
          <a:lstStyle/>
          <a:p>
            <a:pPr algn="r" rtl="1">
              <a:lnSpc>
                <a:spcPts val="2000"/>
              </a:lnSpc>
            </a:pPr>
            <a:r>
              <a:rPr lang="he-IL" sz="4000" dirty="0">
                <a:solidFill>
                  <a:schemeClr val="bg1"/>
                </a:solidFill>
                <a:latin typeface="Assistant ExtraBold" pitchFamily="2" charset="-79"/>
                <a:cs typeface="Assistant ExtraBold" pitchFamily="2" charset="-79"/>
              </a:rPr>
              <a:t>מצגת לשוק ההון</a:t>
            </a:r>
            <a:endParaRPr lang="x-none" sz="4000" dirty="0">
              <a:solidFill>
                <a:schemeClr val="bg1"/>
              </a:solidFill>
              <a:latin typeface="Assistant ExtraBold" pitchFamily="2" charset="-79"/>
              <a:cs typeface="Assistant ExtraBold" pitchFamily="2" charset="-79"/>
            </a:endParaRPr>
          </a:p>
        </p:txBody>
      </p:sp>
    </p:spTree>
    <p:extLst>
      <p:ext uri="{BB962C8B-B14F-4D97-AF65-F5344CB8AC3E}">
        <p14:creationId xmlns:p14="http://schemas.microsoft.com/office/powerpoint/2010/main" val="148771592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2B6A87-F08A-4BB6-B550-F336AF195A2E}"/>
              </a:ext>
            </a:extLst>
          </p:cNvPr>
          <p:cNvSpPr/>
          <p:nvPr userDrawn="1"/>
        </p:nvSpPr>
        <p:spPr>
          <a:xfrm>
            <a:off x="0" y="0"/>
            <a:ext cx="7777114" cy="6875828"/>
          </a:xfrm>
          <a:prstGeom prst="rect">
            <a:avLst/>
          </a:prstGeom>
          <a:solidFill>
            <a:srgbClr val="00ACE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endParaRPr lang="he-IL"/>
          </a:p>
        </p:txBody>
      </p:sp>
      <p:sp>
        <p:nvSpPr>
          <p:cNvPr id="8" name="Oval 7">
            <a:extLst>
              <a:ext uri="{FF2B5EF4-FFF2-40B4-BE49-F238E27FC236}">
                <a16:creationId xmlns:a16="http://schemas.microsoft.com/office/drawing/2014/main" id="{99818DA6-57E5-4CC4-BC2A-BE314E45B0B5}"/>
              </a:ext>
            </a:extLst>
          </p:cNvPr>
          <p:cNvSpPr/>
          <p:nvPr userDrawn="1"/>
        </p:nvSpPr>
        <p:spPr>
          <a:xfrm>
            <a:off x="6477561" y="-777921"/>
            <a:ext cx="2229711" cy="8606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a:extLst>
              <a:ext uri="{FF2B5EF4-FFF2-40B4-BE49-F238E27FC236}">
                <a16:creationId xmlns:a16="http://schemas.microsoft.com/office/drawing/2014/main" id="{2F74A266-0123-462A-AC94-223021FA3240}"/>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0" name="Rectangle 9">
            <a:extLst>
              <a:ext uri="{FF2B5EF4-FFF2-40B4-BE49-F238E27FC236}">
                <a16:creationId xmlns:a16="http://schemas.microsoft.com/office/drawing/2014/main" id="{F92E650A-DA64-4463-8FAB-53CCDC729E57}"/>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7" name="Slide Number Placeholder 5">
            <a:extLst>
              <a:ext uri="{FF2B5EF4-FFF2-40B4-BE49-F238E27FC236}">
                <a16:creationId xmlns:a16="http://schemas.microsoft.com/office/drawing/2014/main" id="{DF76CDA4-B4B7-4DD1-AB1F-3F7F6F00D51D}"/>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8" name="Picture 17">
            <a:extLst>
              <a:ext uri="{FF2B5EF4-FFF2-40B4-BE49-F238E27FC236}">
                <a16:creationId xmlns:a16="http://schemas.microsoft.com/office/drawing/2014/main" id="{BCD39C6B-8E48-4B98-9698-827495566F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9" name="Picture 18">
            <a:extLst>
              <a:ext uri="{FF2B5EF4-FFF2-40B4-BE49-F238E27FC236}">
                <a16:creationId xmlns:a16="http://schemas.microsoft.com/office/drawing/2014/main" id="{4403B16D-421C-4CFC-9472-F9CCC160F1D1}"/>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21" name="Straight Connector 20">
            <a:extLst>
              <a:ext uri="{FF2B5EF4-FFF2-40B4-BE49-F238E27FC236}">
                <a16:creationId xmlns:a16="http://schemas.microsoft.com/office/drawing/2014/main" id="{34EFB06D-2B7A-4E1E-B2A1-5401EB20BEA6}"/>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9737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Block Arc 15">
            <a:extLst>
              <a:ext uri="{FF2B5EF4-FFF2-40B4-BE49-F238E27FC236}">
                <a16:creationId xmlns:a16="http://schemas.microsoft.com/office/drawing/2014/main" id="{74207F73-401E-454A-9420-4853C0B8D6BB}"/>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D42A048B-1D09-4BD1-AD79-895572975BE0}"/>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50154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69"/>
          </a:xfrm>
          <a:prstGeom prst="rect">
            <a:avLst/>
          </a:prstGeom>
          <a:gradFill>
            <a:gsLst>
              <a:gs pos="0">
                <a:schemeClr val="bg1">
                  <a:lumMod val="85000"/>
                </a:schemeClr>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Block Arc 15">
            <a:extLst>
              <a:ext uri="{FF2B5EF4-FFF2-40B4-BE49-F238E27FC236}">
                <a16:creationId xmlns:a16="http://schemas.microsoft.com/office/drawing/2014/main" id="{DCB5346F-541C-4E82-81B0-116C1BD3AFB9}"/>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613680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70"/>
          </a:xfrm>
          <a:prstGeom prst="rect">
            <a:avLst/>
          </a:prstGeom>
          <a:gradFill>
            <a:gsLst>
              <a:gs pos="0">
                <a:srgbClr val="93CEFF"/>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Block Arc 15">
            <a:extLst>
              <a:ext uri="{FF2B5EF4-FFF2-40B4-BE49-F238E27FC236}">
                <a16:creationId xmlns:a16="http://schemas.microsoft.com/office/drawing/2014/main" id="{5C8A699B-7E36-4336-AA56-9AD55127F588}"/>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F2859524-B057-4DBB-91CB-4AFA96C8BE54}"/>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0878735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61B9F82-28AA-4FEC-91EB-E51167F85217}"/>
              </a:ext>
            </a:extLst>
          </p:cNvPr>
          <p:cNvSpPr>
            <a:spLocks noGrp="1"/>
          </p:cNvSpPr>
          <p:nvPr>
            <p:ph type="ctrTitle"/>
          </p:nvPr>
        </p:nvSpPr>
        <p:spPr>
          <a:xfrm>
            <a:off x="1524000" y="1122363"/>
            <a:ext cx="9144000" cy="2387600"/>
          </a:xfrm>
        </p:spPr>
        <p:txBody>
          <a:bodyPr anchor="b"/>
          <a:lstStyle>
            <a:lvl1pPr algn="ctr">
              <a:defRPr sz="6000"/>
            </a:lvl1pPr>
          </a:lstStyle>
          <a:p>
            <a:r>
              <a:rPr lang="he-IL"/>
              <a:t>לחץ כדי לערוך סגנון כותרת של תבנית בסיס</a:t>
            </a:r>
          </a:p>
        </p:txBody>
      </p:sp>
      <p:sp>
        <p:nvSpPr>
          <p:cNvPr id="3" name="כותרת משנה 2">
            <a:extLst>
              <a:ext uri="{FF2B5EF4-FFF2-40B4-BE49-F238E27FC236}">
                <a16:creationId xmlns:a16="http://schemas.microsoft.com/office/drawing/2014/main" id="{BD5A641F-5220-4BD2-B9CD-319FF425BB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p>
        </p:txBody>
      </p:sp>
      <p:sp>
        <p:nvSpPr>
          <p:cNvPr id="4" name="מציין מיקום של תאריך 3">
            <a:extLst>
              <a:ext uri="{FF2B5EF4-FFF2-40B4-BE49-F238E27FC236}">
                <a16:creationId xmlns:a16="http://schemas.microsoft.com/office/drawing/2014/main" id="{AF3932E4-DD3F-484D-9614-7E136885554F}"/>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5" name="מציין מיקום של כותרת תחתונה 4">
            <a:extLst>
              <a:ext uri="{FF2B5EF4-FFF2-40B4-BE49-F238E27FC236}">
                <a16:creationId xmlns:a16="http://schemas.microsoft.com/office/drawing/2014/main" id="{6082A690-59F9-43D4-9292-ABEF7D57948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849F375-A3E7-4EFD-915E-A07CF2ED3E8B}"/>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1164748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obj" preserve="1">
  <p:cSld name="כותרת ותוכן">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FD6FEB55-33E6-4874-8131-9CA3E972C0CC}"/>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991BAE0-76EA-4F39-9278-DDD2207C1356}"/>
              </a:ext>
            </a:extLst>
          </p:cNvPr>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3C60BADC-2EDD-4417-946A-A8633159B79D}"/>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5" name="מציין מיקום של כותרת תחתונה 4">
            <a:extLst>
              <a:ext uri="{FF2B5EF4-FFF2-40B4-BE49-F238E27FC236}">
                <a16:creationId xmlns:a16="http://schemas.microsoft.com/office/drawing/2014/main" id="{DAAF24E7-818F-41A8-81FB-E8E12FAD951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ED68CA87-8735-49C8-ACE2-659699E8E118}"/>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614071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D70E61B4-C168-45C1-ABF4-8B1C0FE17297}"/>
              </a:ext>
            </a:extLst>
          </p:cNvPr>
          <p:cNvSpPr>
            <a:spLocks noGrp="1"/>
          </p:cNvSpPr>
          <p:nvPr>
            <p:ph type="title"/>
          </p:nvPr>
        </p:nvSpPr>
        <p:spPr>
          <a:xfrm>
            <a:off x="831850" y="1709738"/>
            <a:ext cx="10515600" cy="2852737"/>
          </a:xfrm>
        </p:spPr>
        <p:txBody>
          <a:bodyPr anchor="b"/>
          <a:lstStyle>
            <a:lvl1pPr>
              <a:defRPr sz="6000"/>
            </a:lvl1p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27C5D792-7E69-489F-982F-E3884A3CB9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a:extLst>
              <a:ext uri="{FF2B5EF4-FFF2-40B4-BE49-F238E27FC236}">
                <a16:creationId xmlns:a16="http://schemas.microsoft.com/office/drawing/2014/main" id="{3D507292-05F4-4DD9-BBB3-34064AA6A5F7}"/>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5" name="מציין מיקום של כותרת תחתונה 4">
            <a:extLst>
              <a:ext uri="{FF2B5EF4-FFF2-40B4-BE49-F238E27FC236}">
                <a16:creationId xmlns:a16="http://schemas.microsoft.com/office/drawing/2014/main" id="{D9D447B1-3FC6-4655-B308-B71BCAD297E9}"/>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2E0E81FA-2C89-4AA4-99FF-19A0F2487B5A}"/>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3986329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Obj" preserve="1">
  <p:cSld name="שני תכנים">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6403F9B-0EE2-430F-BA62-283F4E75A06F}"/>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CAB52B9B-820C-4A1D-BFCF-7C9BC3DC7CFD}"/>
              </a:ext>
            </a:extLst>
          </p:cNvPr>
          <p:cNvSpPr>
            <a:spLocks noGrp="1"/>
          </p:cNvSpPr>
          <p:nvPr>
            <p:ph sz="half" idx="1"/>
          </p:nvPr>
        </p:nvSpPr>
        <p:spPr>
          <a:xfrm>
            <a:off x="838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תוכן 3">
            <a:extLst>
              <a:ext uri="{FF2B5EF4-FFF2-40B4-BE49-F238E27FC236}">
                <a16:creationId xmlns:a16="http://schemas.microsoft.com/office/drawing/2014/main" id="{7C81220F-15F1-4227-AB9A-531A2E755447}"/>
              </a:ext>
            </a:extLst>
          </p:cNvPr>
          <p:cNvSpPr>
            <a:spLocks noGrp="1"/>
          </p:cNvSpPr>
          <p:nvPr>
            <p:ph sz="half" idx="2"/>
          </p:nvPr>
        </p:nvSpPr>
        <p:spPr>
          <a:xfrm>
            <a:off x="6172200" y="1825625"/>
            <a:ext cx="51816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של תאריך 4">
            <a:extLst>
              <a:ext uri="{FF2B5EF4-FFF2-40B4-BE49-F238E27FC236}">
                <a16:creationId xmlns:a16="http://schemas.microsoft.com/office/drawing/2014/main" id="{B3BB205F-6D73-4789-82B3-15E5917AC7C9}"/>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6" name="מציין מיקום של כותרת תחתונה 5">
            <a:extLst>
              <a:ext uri="{FF2B5EF4-FFF2-40B4-BE49-F238E27FC236}">
                <a16:creationId xmlns:a16="http://schemas.microsoft.com/office/drawing/2014/main" id="{5EA58BB1-055F-4087-A54A-DA86E511B559}"/>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7543C7A7-93B6-4D53-A2E4-F50765F524E3}"/>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3181131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השוואה">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4C01A1B-2400-4E4B-BCB1-17370965AB56}"/>
              </a:ext>
            </a:extLst>
          </p:cNvPr>
          <p:cNvSpPr>
            <a:spLocks noGrp="1"/>
          </p:cNvSpPr>
          <p:nvPr>
            <p:ph type="title"/>
          </p:nvPr>
        </p:nvSpPr>
        <p:spPr>
          <a:xfrm>
            <a:off x="839788" y="365125"/>
            <a:ext cx="10515600" cy="1325563"/>
          </a:xfrm>
        </p:spPr>
        <p:txBody>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AB05D3C6-F36C-47C2-9ABC-9A232B72E7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a:extLst>
              <a:ext uri="{FF2B5EF4-FFF2-40B4-BE49-F238E27FC236}">
                <a16:creationId xmlns:a16="http://schemas.microsoft.com/office/drawing/2014/main" id="{E4549611-B56B-4DBA-B41A-4725DC23AA76}"/>
              </a:ext>
            </a:extLst>
          </p:cNvPr>
          <p:cNvSpPr>
            <a:spLocks noGrp="1"/>
          </p:cNvSpPr>
          <p:nvPr>
            <p:ph sz="half" idx="2"/>
          </p:nvPr>
        </p:nvSpPr>
        <p:spPr>
          <a:xfrm>
            <a:off x="839788" y="2505075"/>
            <a:ext cx="5157787"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5" name="מציין מיקום טקסט 4">
            <a:extLst>
              <a:ext uri="{FF2B5EF4-FFF2-40B4-BE49-F238E27FC236}">
                <a16:creationId xmlns:a16="http://schemas.microsoft.com/office/drawing/2014/main" id="{340546F2-BAFD-4749-8FD3-DF8761636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a:extLst>
              <a:ext uri="{FF2B5EF4-FFF2-40B4-BE49-F238E27FC236}">
                <a16:creationId xmlns:a16="http://schemas.microsoft.com/office/drawing/2014/main" id="{D47ACB7B-CCC5-4E07-9AE2-392E22351AE9}"/>
              </a:ext>
            </a:extLst>
          </p:cNvPr>
          <p:cNvSpPr>
            <a:spLocks noGrp="1"/>
          </p:cNvSpPr>
          <p:nvPr>
            <p:ph sz="quarter" idx="4"/>
          </p:nvPr>
        </p:nvSpPr>
        <p:spPr>
          <a:xfrm>
            <a:off x="6172200" y="2505075"/>
            <a:ext cx="5183188"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7" name="מציין מיקום של תאריך 6">
            <a:extLst>
              <a:ext uri="{FF2B5EF4-FFF2-40B4-BE49-F238E27FC236}">
                <a16:creationId xmlns:a16="http://schemas.microsoft.com/office/drawing/2014/main" id="{0F6495B3-0E45-49AA-AA43-F45E342269BB}"/>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8" name="מציין מיקום של כותרת תחתונה 7">
            <a:extLst>
              <a:ext uri="{FF2B5EF4-FFF2-40B4-BE49-F238E27FC236}">
                <a16:creationId xmlns:a16="http://schemas.microsoft.com/office/drawing/2014/main" id="{46726C37-20CD-4297-BCA1-A501DFF3CD26}"/>
              </a:ext>
            </a:extLst>
          </p:cNvPr>
          <p:cNvSpPr>
            <a:spLocks noGrp="1"/>
          </p:cNvSpPr>
          <p:nvPr>
            <p:ph type="ftr" sz="quarter" idx="11"/>
          </p:nvPr>
        </p:nvSpPr>
        <p:spPr/>
        <p:txBody>
          <a:bodyPr/>
          <a:lstStyle/>
          <a:p>
            <a:endParaRPr lang="he-IL"/>
          </a:p>
        </p:txBody>
      </p:sp>
      <p:sp>
        <p:nvSpPr>
          <p:cNvPr id="9" name="מציין מיקום של מספר שקופית 8">
            <a:extLst>
              <a:ext uri="{FF2B5EF4-FFF2-40B4-BE49-F238E27FC236}">
                <a16:creationId xmlns:a16="http://schemas.microsoft.com/office/drawing/2014/main" id="{DC5B0183-2CC7-467F-8060-BC065F6361D2}"/>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2640539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Only" preserve="1">
  <p:cSld name="כותרת בלבד">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75D76DE4-7EDE-42AF-A3E9-AC6CEC34933A}"/>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a:extLst>
              <a:ext uri="{FF2B5EF4-FFF2-40B4-BE49-F238E27FC236}">
                <a16:creationId xmlns:a16="http://schemas.microsoft.com/office/drawing/2014/main" id="{6B20C7A6-521F-44EC-BDE9-186580FB6D65}"/>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4" name="מציין מיקום של כותרת תחתונה 3">
            <a:extLst>
              <a:ext uri="{FF2B5EF4-FFF2-40B4-BE49-F238E27FC236}">
                <a16:creationId xmlns:a16="http://schemas.microsoft.com/office/drawing/2014/main" id="{0D87BB26-EC23-4A72-8C37-FDB8574C8C67}"/>
              </a:ext>
            </a:extLst>
          </p:cNvPr>
          <p:cNvSpPr>
            <a:spLocks noGrp="1"/>
          </p:cNvSpPr>
          <p:nvPr>
            <p:ph type="ftr" sz="quarter" idx="11"/>
          </p:nvPr>
        </p:nvSpPr>
        <p:spPr/>
        <p:txBody>
          <a:bodyPr/>
          <a:lstStyle/>
          <a:p>
            <a:endParaRPr lang="he-IL"/>
          </a:p>
        </p:txBody>
      </p:sp>
      <p:sp>
        <p:nvSpPr>
          <p:cNvPr id="5" name="מציין מיקום של מספר שקופית 4">
            <a:extLst>
              <a:ext uri="{FF2B5EF4-FFF2-40B4-BE49-F238E27FC236}">
                <a16:creationId xmlns:a16="http://schemas.microsoft.com/office/drawing/2014/main" id="{B26E0A9C-481C-441A-87AB-43FE98A1DF1F}"/>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903435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2589237"/>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a:extLst>
              <a:ext uri="{FF2B5EF4-FFF2-40B4-BE49-F238E27FC236}">
                <a16:creationId xmlns:a16="http://schemas.microsoft.com/office/drawing/2014/main" id="{DD08F322-E77A-4F5E-8A96-4F429F1EDC80}"/>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3" name="מציין מיקום של כותרת תחתונה 2">
            <a:extLst>
              <a:ext uri="{FF2B5EF4-FFF2-40B4-BE49-F238E27FC236}">
                <a16:creationId xmlns:a16="http://schemas.microsoft.com/office/drawing/2014/main" id="{C57FDCF8-2196-409A-8FDD-64974B9EC1B0}"/>
              </a:ext>
            </a:extLst>
          </p:cNvPr>
          <p:cNvSpPr>
            <a:spLocks noGrp="1"/>
          </p:cNvSpPr>
          <p:nvPr>
            <p:ph type="ftr" sz="quarter" idx="11"/>
          </p:nvPr>
        </p:nvSpPr>
        <p:spPr/>
        <p:txBody>
          <a:bodyPr/>
          <a:lstStyle/>
          <a:p>
            <a:endParaRPr lang="he-IL"/>
          </a:p>
        </p:txBody>
      </p:sp>
      <p:sp>
        <p:nvSpPr>
          <p:cNvPr id="4" name="מציין מיקום של מספר שקופית 3">
            <a:extLst>
              <a:ext uri="{FF2B5EF4-FFF2-40B4-BE49-F238E27FC236}">
                <a16:creationId xmlns:a16="http://schemas.microsoft.com/office/drawing/2014/main" id="{BFFF43DE-F3BA-4DB6-A7EA-09E840A5F015}"/>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9341889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858F8141-5676-4062-838E-FA581ECA9CC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תוכן 2">
            <a:extLst>
              <a:ext uri="{FF2B5EF4-FFF2-40B4-BE49-F238E27FC236}">
                <a16:creationId xmlns:a16="http://schemas.microsoft.com/office/drawing/2014/main" id="{E7BF4F67-7662-4C6A-A36D-8DC3698B9B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טקסט 3">
            <a:extLst>
              <a:ext uri="{FF2B5EF4-FFF2-40B4-BE49-F238E27FC236}">
                <a16:creationId xmlns:a16="http://schemas.microsoft.com/office/drawing/2014/main" id="{B352668F-740E-445E-A928-FB0192D293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7D5414C9-AB49-4DC5-BBC5-B6AFE9D537C0}"/>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6" name="מציין מיקום של כותרת תחתונה 5">
            <a:extLst>
              <a:ext uri="{FF2B5EF4-FFF2-40B4-BE49-F238E27FC236}">
                <a16:creationId xmlns:a16="http://schemas.microsoft.com/office/drawing/2014/main" id="{7745FCF6-BEA1-4070-B4BE-6E89DDA8DBF4}"/>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32E7773E-EA5C-48B3-ABE0-046D03797E37}"/>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1853234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6DF7EEEE-391C-4276-BB67-3CE5DD73BF86}"/>
              </a:ext>
            </a:extLst>
          </p:cNvPr>
          <p:cNvSpPr>
            <a:spLocks noGrp="1"/>
          </p:cNvSpPr>
          <p:nvPr>
            <p:ph type="title"/>
          </p:nvPr>
        </p:nvSpPr>
        <p:spPr>
          <a:xfrm>
            <a:off x="839788" y="457200"/>
            <a:ext cx="3932237" cy="1600200"/>
          </a:xfrm>
        </p:spPr>
        <p:txBody>
          <a:bodyPr anchor="b"/>
          <a:lstStyle>
            <a:lvl1pPr>
              <a:defRPr sz="3200"/>
            </a:lvl1pPr>
          </a:lstStyle>
          <a:p>
            <a:r>
              <a:rPr lang="he-IL"/>
              <a:t>לחץ כדי לערוך סגנון כותרת של תבנית בסיס</a:t>
            </a:r>
          </a:p>
        </p:txBody>
      </p:sp>
      <p:sp>
        <p:nvSpPr>
          <p:cNvPr id="3" name="מציין מיקום של תמונה 2">
            <a:extLst>
              <a:ext uri="{FF2B5EF4-FFF2-40B4-BE49-F238E27FC236}">
                <a16:creationId xmlns:a16="http://schemas.microsoft.com/office/drawing/2014/main" id="{B5EF87B0-E4F8-47B3-B410-97347B3DCC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a:extLst>
              <a:ext uri="{FF2B5EF4-FFF2-40B4-BE49-F238E27FC236}">
                <a16:creationId xmlns:a16="http://schemas.microsoft.com/office/drawing/2014/main" id="{2763FB78-9313-4306-B1A9-F045BFCDA9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a:extLst>
              <a:ext uri="{FF2B5EF4-FFF2-40B4-BE49-F238E27FC236}">
                <a16:creationId xmlns:a16="http://schemas.microsoft.com/office/drawing/2014/main" id="{18E5B232-9764-4526-A7CA-B490A025EF0B}"/>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6" name="מציין מיקום של כותרת תחתונה 5">
            <a:extLst>
              <a:ext uri="{FF2B5EF4-FFF2-40B4-BE49-F238E27FC236}">
                <a16:creationId xmlns:a16="http://schemas.microsoft.com/office/drawing/2014/main" id="{47BC3407-825C-4B48-B2C3-5FE836F8D656}"/>
              </a:ext>
            </a:extLst>
          </p:cNvPr>
          <p:cNvSpPr>
            <a:spLocks noGrp="1"/>
          </p:cNvSpPr>
          <p:nvPr>
            <p:ph type="ftr" sz="quarter" idx="11"/>
          </p:nvPr>
        </p:nvSpPr>
        <p:spPr/>
        <p:txBody>
          <a:bodyPr/>
          <a:lstStyle/>
          <a:p>
            <a:endParaRPr lang="he-IL"/>
          </a:p>
        </p:txBody>
      </p:sp>
      <p:sp>
        <p:nvSpPr>
          <p:cNvPr id="7" name="מציין מיקום של מספר שקופית 6">
            <a:extLst>
              <a:ext uri="{FF2B5EF4-FFF2-40B4-BE49-F238E27FC236}">
                <a16:creationId xmlns:a16="http://schemas.microsoft.com/office/drawing/2014/main" id="{6588FD2B-5E98-4121-8EF6-69547401F1C0}"/>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3324984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x" preserve="1">
  <p:cSld name="כותרת וטקסט אנכי">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722DFEB-40EF-4D0D-95CB-87320CC75B48}"/>
              </a:ext>
            </a:extLst>
          </p:cNvPr>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7ED8F46F-0D74-47BC-A026-73132856001B}"/>
              </a:ext>
            </a:extLst>
          </p:cNvPr>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5987E58C-E9A5-4228-AAAF-AF8CE875ECCF}"/>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5" name="מציין מיקום של כותרת תחתונה 4">
            <a:extLst>
              <a:ext uri="{FF2B5EF4-FFF2-40B4-BE49-F238E27FC236}">
                <a16:creationId xmlns:a16="http://schemas.microsoft.com/office/drawing/2014/main" id="{68A1DCF2-A790-4CCB-BA50-4AEFA0DEF394}"/>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C10AF978-C17D-4079-9604-2E6F2BD06C94}"/>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21815277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a:extLst>
              <a:ext uri="{FF2B5EF4-FFF2-40B4-BE49-F238E27FC236}">
                <a16:creationId xmlns:a16="http://schemas.microsoft.com/office/drawing/2014/main" id="{AFD13766-40D5-4A94-B189-2AF2DC4B7B6D}"/>
              </a:ext>
            </a:extLst>
          </p:cNvPr>
          <p:cNvSpPr>
            <a:spLocks noGrp="1"/>
          </p:cNvSpPr>
          <p:nvPr>
            <p:ph type="title" orient="vert"/>
          </p:nvPr>
        </p:nvSpPr>
        <p:spPr>
          <a:xfrm>
            <a:off x="8724900" y="365125"/>
            <a:ext cx="2628900" cy="5811838"/>
          </a:xfrm>
        </p:spPr>
        <p:txBody>
          <a:bodyPr vert="eaVert"/>
          <a:lstStyle/>
          <a:p>
            <a:r>
              <a:rPr lang="he-IL"/>
              <a:t>לחץ כדי לערוך סגנון כותרת של תבנית בסיס</a:t>
            </a:r>
          </a:p>
        </p:txBody>
      </p:sp>
      <p:sp>
        <p:nvSpPr>
          <p:cNvPr id="3" name="מציין מיקום של טקסט אנכי 2">
            <a:extLst>
              <a:ext uri="{FF2B5EF4-FFF2-40B4-BE49-F238E27FC236}">
                <a16:creationId xmlns:a16="http://schemas.microsoft.com/office/drawing/2014/main" id="{32890075-D881-4970-9361-3B298D4248A4}"/>
              </a:ext>
            </a:extLst>
          </p:cNvPr>
          <p:cNvSpPr>
            <a:spLocks noGrp="1"/>
          </p:cNvSpPr>
          <p:nvPr>
            <p:ph type="body" orient="vert" idx="1"/>
          </p:nvPr>
        </p:nvSpPr>
        <p:spPr>
          <a:xfrm>
            <a:off x="838200" y="365125"/>
            <a:ext cx="7734300"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4D0FA35B-0E42-4794-8789-76BAD3A1E610}"/>
              </a:ext>
            </a:extLst>
          </p:cNvPr>
          <p:cNvSpPr>
            <a:spLocks noGrp="1"/>
          </p:cNvSpPr>
          <p:nvPr>
            <p:ph type="dt" sz="half" idx="10"/>
          </p:nvPr>
        </p:nvSpPr>
        <p:spPr/>
        <p:txBody>
          <a:bodyPr/>
          <a:lstStyle/>
          <a:p>
            <a:fld id="{146E9AE3-EAA7-4E34-8B80-BE26EE08707B}" type="datetimeFigureOut">
              <a:rPr lang="he-IL" smtClean="0"/>
              <a:t>י"ג/ניסן/תשפ"ג</a:t>
            </a:fld>
            <a:endParaRPr lang="he-IL"/>
          </a:p>
        </p:txBody>
      </p:sp>
      <p:sp>
        <p:nvSpPr>
          <p:cNvPr id="5" name="מציין מיקום של כותרת תחתונה 4">
            <a:extLst>
              <a:ext uri="{FF2B5EF4-FFF2-40B4-BE49-F238E27FC236}">
                <a16:creationId xmlns:a16="http://schemas.microsoft.com/office/drawing/2014/main" id="{FF82641E-6B9D-4152-80CD-C1C8AA1C0A21}"/>
              </a:ext>
            </a:extLst>
          </p:cNvPr>
          <p:cNvSpPr>
            <a:spLocks noGrp="1"/>
          </p:cNvSpPr>
          <p:nvPr>
            <p:ph type="ftr" sz="quarter" idx="11"/>
          </p:nvPr>
        </p:nvSpPr>
        <p:spPr/>
        <p:txBody>
          <a:bodyPr/>
          <a:lstStyle/>
          <a:p>
            <a:endParaRPr lang="he-IL"/>
          </a:p>
        </p:txBody>
      </p:sp>
      <p:sp>
        <p:nvSpPr>
          <p:cNvPr id="6" name="מציין מיקום של מספר שקופית 5">
            <a:extLst>
              <a:ext uri="{FF2B5EF4-FFF2-40B4-BE49-F238E27FC236}">
                <a16:creationId xmlns:a16="http://schemas.microsoft.com/office/drawing/2014/main" id="{85363031-C748-41AE-960F-2D6ABABF0C7B}"/>
              </a:ext>
            </a:extLst>
          </p:cNvPr>
          <p:cNvSpPr>
            <a:spLocks noGrp="1"/>
          </p:cNvSpPr>
          <p:nvPr>
            <p:ph type="sldNum" sz="quarter" idx="12"/>
          </p:nvPr>
        </p:nvSpPr>
        <p:spPr/>
        <p:txBody>
          <a:bodyPr/>
          <a:lstStyle/>
          <a:p>
            <a:fld id="{BAF20B00-1D12-4773-A2EB-A8325F02A757}" type="slidenum">
              <a:rPr lang="he-IL" smtClean="0"/>
              <a:t>‹#›</a:t>
            </a:fld>
            <a:endParaRPr lang="he-IL"/>
          </a:p>
        </p:txBody>
      </p:sp>
    </p:spTree>
    <p:extLst>
      <p:ext uri="{BB962C8B-B14F-4D97-AF65-F5344CB8AC3E}">
        <p14:creationId xmlns:p14="http://schemas.microsoft.com/office/powerpoint/2010/main" val="998640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9_Title Slid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6A6F89-3E68-4D27-825E-BA448F4DD24B}"/>
              </a:ext>
            </a:extLst>
          </p:cNvPr>
          <p:cNvSpPr>
            <a:spLocks noGrp="1"/>
          </p:cNvSpPr>
          <p:nvPr>
            <p:ph type="pic" sz="quarter" idx="10" hasCustomPrompt="1"/>
          </p:nvPr>
        </p:nvSpPr>
        <p:spPr>
          <a:xfrm>
            <a:off x="0" y="0"/>
            <a:ext cx="12192000" cy="6858000"/>
          </a:xfrm>
          <a:pattFill prst="pct20">
            <a:fgClr>
              <a:schemeClr val="accent1"/>
            </a:fgClr>
            <a:bgClr>
              <a:schemeClr val="bg1"/>
            </a:bgClr>
          </a:pattFill>
        </p:spPr>
        <p:txBody>
          <a:bodyPr anchor="ctr"/>
          <a:lstStyle>
            <a:lvl1pPr marL="0" indent="0" algn="ctr">
              <a:buNone/>
              <a:defRPr/>
            </a:lvl1pPr>
          </a:lstStyle>
          <a:p>
            <a:r>
              <a:rPr lang="en-ID" dirty="0"/>
              <a:t>Add Image Here</a:t>
            </a:r>
          </a:p>
        </p:txBody>
      </p:sp>
    </p:spTree>
    <p:extLst>
      <p:ext uri="{BB962C8B-B14F-4D97-AF65-F5344CB8AC3E}">
        <p14:creationId xmlns:p14="http://schemas.microsoft.com/office/powerpoint/2010/main" val="303542503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296602-6712-4F94-B385-6AD0A22DD18D}"/>
              </a:ext>
            </a:extLst>
          </p:cNvPr>
          <p:cNvGrpSpPr/>
          <p:nvPr userDrawn="1"/>
        </p:nvGrpSpPr>
        <p:grpSpPr>
          <a:xfrm>
            <a:off x="240919" y="6087869"/>
            <a:ext cx="942321" cy="942323"/>
            <a:chOff x="7173620" y="2883969"/>
            <a:chExt cx="1830385" cy="1830385"/>
          </a:xfrm>
        </p:grpSpPr>
        <p:sp>
          <p:nvSpPr>
            <p:cNvPr id="5" name="Oval 4">
              <a:extLst>
                <a:ext uri="{FF2B5EF4-FFF2-40B4-BE49-F238E27FC236}">
                  <a16:creationId xmlns:a16="http://schemas.microsoft.com/office/drawing/2014/main" id="{E5DEC715-37E2-433A-975E-79A0FE3DC61D}"/>
                </a:ext>
              </a:extLst>
            </p:cNvPr>
            <p:cNvSpPr/>
            <p:nvPr/>
          </p:nvSpPr>
          <p:spPr>
            <a:xfrm>
              <a:off x="7173620" y="2883969"/>
              <a:ext cx="1830385" cy="1830385"/>
            </a:xfrm>
            <a:prstGeom prst="ellipse">
              <a:avLst/>
            </a:prstGeom>
            <a:solidFill>
              <a:schemeClr val="bg1"/>
            </a:solidFill>
            <a:ln>
              <a:solidFill>
                <a:schemeClr val="bg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8">
              <a:extLst>
                <a:ext uri="{FF2B5EF4-FFF2-40B4-BE49-F238E27FC236}">
                  <a16:creationId xmlns:a16="http://schemas.microsoft.com/office/drawing/2014/main" id="{7983C544-3ABD-40C3-86CC-BFAE9D8E4B11}"/>
                </a:ext>
              </a:extLst>
            </p:cNvPr>
            <p:cNvPicPr>
              <a:picLocks noChangeAspect="1"/>
            </p:cNvPicPr>
            <p:nvPr/>
          </p:nvPicPr>
          <p:blipFill rotWithShape="1">
            <a:blip r:embed="rId2"/>
            <a:srcRect l="22070" t="2857" r="14267" b="10048"/>
            <a:stretch/>
          </p:blipFill>
          <p:spPr>
            <a:xfrm>
              <a:off x="7344149" y="3469606"/>
              <a:ext cx="1563281" cy="620144"/>
            </a:xfrm>
            <a:prstGeom prst="roundRect">
              <a:avLst/>
            </a:prstGeom>
          </p:spPr>
        </p:pic>
      </p:grpSp>
      <p:sp>
        <p:nvSpPr>
          <p:cNvPr id="7" name="Rectangle 6">
            <a:extLst>
              <a:ext uri="{FF2B5EF4-FFF2-40B4-BE49-F238E27FC236}">
                <a16:creationId xmlns:a16="http://schemas.microsoft.com/office/drawing/2014/main" id="{0B3EC542-0843-4292-B751-BD9EEA8B02FE}"/>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9" name="Oval 8">
            <a:extLst>
              <a:ext uri="{FF2B5EF4-FFF2-40B4-BE49-F238E27FC236}">
                <a16:creationId xmlns:a16="http://schemas.microsoft.com/office/drawing/2014/main" id="{0AEB3CED-7D07-4961-85E0-CD3AA7EEC2B9}"/>
              </a:ext>
            </a:extLst>
          </p:cNvPr>
          <p:cNvSpPr/>
          <p:nvPr userDrawn="1"/>
        </p:nvSpPr>
        <p:spPr>
          <a:xfrm>
            <a:off x="9611504" y="6360802"/>
            <a:ext cx="351925" cy="351927"/>
          </a:xfrm>
          <a:prstGeom prst="ellipse">
            <a:avLst/>
          </a:prstGeom>
          <a:solidFill>
            <a:schemeClr val="accent4">
              <a:lumMod val="60000"/>
              <a:lumOff val="40000"/>
            </a:scheme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Oval 9">
            <a:extLst>
              <a:ext uri="{FF2B5EF4-FFF2-40B4-BE49-F238E27FC236}">
                <a16:creationId xmlns:a16="http://schemas.microsoft.com/office/drawing/2014/main" id="{CD3F86DE-57CE-4D57-B39A-2D072584294F}"/>
              </a:ext>
            </a:extLst>
          </p:cNvPr>
          <p:cNvSpPr/>
          <p:nvPr userDrawn="1"/>
        </p:nvSpPr>
        <p:spPr>
          <a:xfrm>
            <a:off x="10044068" y="6360802"/>
            <a:ext cx="351925" cy="351927"/>
          </a:xfrm>
          <a:prstGeom prst="ellipse">
            <a:avLst/>
          </a:prstGeom>
          <a:solidFill>
            <a:srgbClr val="00B0F0"/>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Oval 10">
            <a:extLst>
              <a:ext uri="{FF2B5EF4-FFF2-40B4-BE49-F238E27FC236}">
                <a16:creationId xmlns:a16="http://schemas.microsoft.com/office/drawing/2014/main" id="{C9538499-C192-484F-BA91-CC001E7B2D61}"/>
              </a:ext>
            </a:extLst>
          </p:cNvPr>
          <p:cNvSpPr/>
          <p:nvPr userDrawn="1"/>
        </p:nvSpPr>
        <p:spPr>
          <a:xfrm>
            <a:off x="10468382" y="6360802"/>
            <a:ext cx="351925" cy="351927"/>
          </a:xfrm>
          <a:prstGeom prst="ellipse">
            <a:avLst/>
          </a:prstGeom>
          <a:solidFill>
            <a:srgbClr val="0070C0">
              <a:alpha val="88000"/>
            </a:srgbClr>
          </a:soli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Picture 11">
            <a:extLst>
              <a:ext uri="{FF2B5EF4-FFF2-40B4-BE49-F238E27FC236}">
                <a16:creationId xmlns:a16="http://schemas.microsoft.com/office/drawing/2014/main" id="{ECE92D23-669E-4C68-ABB4-06C89B11B369}"/>
              </a:ext>
            </a:extLst>
          </p:cNvPr>
          <p:cNvPicPr>
            <a:picLocks noChangeAspect="1"/>
          </p:cNvPicPr>
          <p:nvPr userDrawn="1"/>
        </p:nvPicPr>
        <p:blipFill rotWithShape="1">
          <a:blip r:embed="rId3">
            <a:lum bright="70000" contrast="-70000"/>
          </a:blip>
          <a:srcRect l="81731" t="-255" r="-126" b="-8548"/>
          <a:stretch/>
        </p:blipFill>
        <p:spPr>
          <a:xfrm>
            <a:off x="10535775" y="6446499"/>
            <a:ext cx="204790" cy="217703"/>
          </a:xfrm>
          <a:prstGeom prst="rect">
            <a:avLst/>
          </a:prstGeom>
        </p:spPr>
      </p:pic>
      <p:pic>
        <p:nvPicPr>
          <p:cNvPr id="13" name="Picture 2" descr="Back in time  free icon">
            <a:extLst>
              <a:ext uri="{FF2B5EF4-FFF2-40B4-BE49-F238E27FC236}">
                <a16:creationId xmlns:a16="http://schemas.microsoft.com/office/drawing/2014/main" id="{C3342459-58BD-414D-9D76-A34424E8C92C}"/>
              </a:ext>
            </a:extLst>
          </p:cNvPr>
          <p:cNvPicPr>
            <a:picLocks noChangeAspect="1" noChangeArrowheads="1"/>
          </p:cNvPicPr>
          <p:nvPr userDrawn="1"/>
        </p:nvPicPr>
        <p:blipFill>
          <a:blip r:embed="rId4" cstate="print">
            <a:biLevel thresh="25000"/>
            <a:alphaModFix amt="50000"/>
            <a:extLst>
              <a:ext uri="{28A0092B-C50C-407E-A947-70E740481C1C}">
                <a14:useLocalDpi xmlns:a14="http://schemas.microsoft.com/office/drawing/2010/main" val="0"/>
              </a:ext>
            </a:extLst>
          </a:blip>
          <a:srcRect/>
          <a:stretch>
            <a:fillRect/>
          </a:stretch>
        </p:blipFill>
        <p:spPr bwMode="auto">
          <a:xfrm>
            <a:off x="9694660" y="6448649"/>
            <a:ext cx="185611" cy="18561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52A4B871-ED80-42B7-98D9-129A98E37B38}"/>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36117" t="15243" r="35628" b="46409"/>
          <a:stretch/>
        </p:blipFill>
        <p:spPr>
          <a:xfrm>
            <a:off x="10949945" y="6289442"/>
            <a:ext cx="475066" cy="436576"/>
          </a:xfrm>
          <a:prstGeom prst="rect">
            <a:avLst/>
          </a:prstGeom>
          <a:effectLst>
            <a:outerShdw blurRad="152400" dist="38100" dir="8100000" algn="tr" rotWithShape="0">
              <a:prstClr val="black">
                <a:alpha val="40000"/>
              </a:prstClr>
            </a:outerShdw>
          </a:effectLst>
        </p:spPr>
      </p:pic>
      <p:pic>
        <p:nvPicPr>
          <p:cNvPr id="16" name="Picture 15">
            <a:extLst>
              <a:ext uri="{FF2B5EF4-FFF2-40B4-BE49-F238E27FC236}">
                <a16:creationId xmlns:a16="http://schemas.microsoft.com/office/drawing/2014/main" id="{3635C3F4-6EB8-4751-AF5D-EA7FB326842C}"/>
              </a:ext>
            </a:extLst>
          </p:cNvPr>
          <p:cNvPicPr>
            <a:picLocks noChangeAspect="1"/>
          </p:cNvPicPr>
          <p:nvPr userDrawn="1"/>
        </p:nvPicPr>
        <p:blipFill>
          <a:blip r:embed="rId6" cstate="print">
            <a:biLevel thresh="75000"/>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11425011" y="6420479"/>
            <a:ext cx="692103" cy="288154"/>
          </a:xfrm>
          <a:prstGeom prst="rect">
            <a:avLst/>
          </a:prstGeom>
          <a:effectLst/>
        </p:spPr>
      </p:pic>
      <p:sp>
        <p:nvSpPr>
          <p:cNvPr id="17" name="Rectangle 16">
            <a:extLst>
              <a:ext uri="{FF2B5EF4-FFF2-40B4-BE49-F238E27FC236}">
                <a16:creationId xmlns:a16="http://schemas.microsoft.com/office/drawing/2014/main" id="{907A6E7D-D3C3-430C-9EBC-A7C958F4A2B5}"/>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pic>
        <p:nvPicPr>
          <p:cNvPr id="18" name="Picture 4" descr="Shopping cart  premium icon">
            <a:extLst>
              <a:ext uri="{FF2B5EF4-FFF2-40B4-BE49-F238E27FC236}">
                <a16:creationId xmlns:a16="http://schemas.microsoft.com/office/drawing/2014/main" id="{2166E8B9-0013-402C-BC30-B8E6D9EC0A1C}"/>
              </a:ext>
            </a:extLst>
          </p:cNvPr>
          <p:cNvPicPr>
            <a:picLocks noChangeAspect="1" noChangeArrowheads="1"/>
          </p:cNvPicPr>
          <p:nvPr userDrawn="1"/>
        </p:nvPicPr>
        <p:blipFill>
          <a:blip r:embed="rId8" cstate="print">
            <a:biLevel thresh="25000"/>
            <a:alphaModFix amt="70000"/>
            <a:extLst>
              <a:ext uri="{28A0092B-C50C-407E-A947-70E740481C1C}">
                <a14:useLocalDpi xmlns:a14="http://schemas.microsoft.com/office/drawing/2010/main" val="0"/>
              </a:ext>
            </a:extLst>
          </a:blip>
          <a:srcRect/>
          <a:stretch>
            <a:fillRect/>
          </a:stretch>
        </p:blipFill>
        <p:spPr bwMode="auto">
          <a:xfrm>
            <a:off x="10108902" y="6463243"/>
            <a:ext cx="182459" cy="182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69554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2296602-6712-4F94-B385-6AD0A22DD18D}"/>
              </a:ext>
            </a:extLst>
          </p:cNvPr>
          <p:cNvGrpSpPr/>
          <p:nvPr userDrawn="1"/>
        </p:nvGrpSpPr>
        <p:grpSpPr>
          <a:xfrm>
            <a:off x="240919" y="6087869"/>
            <a:ext cx="942321" cy="942323"/>
            <a:chOff x="7173620" y="2883969"/>
            <a:chExt cx="1830385" cy="1830385"/>
          </a:xfrm>
        </p:grpSpPr>
        <p:sp>
          <p:nvSpPr>
            <p:cNvPr id="5" name="Oval 4">
              <a:extLst>
                <a:ext uri="{FF2B5EF4-FFF2-40B4-BE49-F238E27FC236}">
                  <a16:creationId xmlns:a16="http://schemas.microsoft.com/office/drawing/2014/main" id="{E5DEC715-37E2-433A-975E-79A0FE3DC61D}"/>
                </a:ext>
              </a:extLst>
            </p:cNvPr>
            <p:cNvSpPr/>
            <p:nvPr/>
          </p:nvSpPr>
          <p:spPr>
            <a:xfrm>
              <a:off x="7173620" y="2883969"/>
              <a:ext cx="1830385" cy="1830385"/>
            </a:xfrm>
            <a:prstGeom prst="ellipse">
              <a:avLst/>
            </a:prstGeom>
            <a:solidFill>
              <a:schemeClr val="bg1"/>
            </a:solidFill>
            <a:ln>
              <a:solidFill>
                <a:schemeClr val="bg1">
                  <a:lumMod val="75000"/>
                </a:schemeClr>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8">
              <a:extLst>
                <a:ext uri="{FF2B5EF4-FFF2-40B4-BE49-F238E27FC236}">
                  <a16:creationId xmlns:a16="http://schemas.microsoft.com/office/drawing/2014/main" id="{7983C544-3ABD-40C3-86CC-BFAE9D8E4B11}"/>
                </a:ext>
              </a:extLst>
            </p:cNvPr>
            <p:cNvPicPr>
              <a:picLocks noChangeAspect="1"/>
            </p:cNvPicPr>
            <p:nvPr/>
          </p:nvPicPr>
          <p:blipFill rotWithShape="1">
            <a:blip r:embed="rId2"/>
            <a:srcRect l="22070" t="2857" r="14267" b="10048"/>
            <a:stretch/>
          </p:blipFill>
          <p:spPr>
            <a:xfrm>
              <a:off x="7344149" y="3469606"/>
              <a:ext cx="1563281" cy="620144"/>
            </a:xfrm>
            <a:prstGeom prst="roundRect">
              <a:avLst/>
            </a:prstGeom>
          </p:spPr>
        </p:pic>
      </p:grpSp>
      <p:sp>
        <p:nvSpPr>
          <p:cNvPr id="7" name="Rectangle 6">
            <a:extLst>
              <a:ext uri="{FF2B5EF4-FFF2-40B4-BE49-F238E27FC236}">
                <a16:creationId xmlns:a16="http://schemas.microsoft.com/office/drawing/2014/main" id="{0B3EC542-0843-4292-B751-BD9EEA8B02FE}"/>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7" name="Rectangle 16">
            <a:extLst>
              <a:ext uri="{FF2B5EF4-FFF2-40B4-BE49-F238E27FC236}">
                <a16:creationId xmlns:a16="http://schemas.microsoft.com/office/drawing/2014/main" id="{907A6E7D-D3C3-430C-9EBC-A7C958F4A2B5}"/>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Tree>
    <p:extLst>
      <p:ext uri="{BB962C8B-B14F-4D97-AF65-F5344CB8AC3E}">
        <p14:creationId xmlns:p14="http://schemas.microsoft.com/office/powerpoint/2010/main" val="2493076170"/>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437954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Welcome 1">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90F55298-FB34-4711-A369-4F2C10C1B468}"/>
              </a:ext>
            </a:extLst>
          </p:cNvPr>
          <p:cNvSpPr>
            <a:spLocks noGrp="1"/>
          </p:cNvSpPr>
          <p:nvPr>
            <p:ph type="pic" sz="quarter" idx="10"/>
          </p:nvPr>
        </p:nvSpPr>
        <p:spPr>
          <a:xfrm>
            <a:off x="6270849" y="1440"/>
            <a:ext cx="5921152" cy="6855121"/>
          </a:xfrm>
          <a:custGeom>
            <a:avLst/>
            <a:gdLst>
              <a:gd name="connsiteX0" fmla="*/ 1729983 w 5921152"/>
              <a:gd name="connsiteY0" fmla="*/ 0 h 6855121"/>
              <a:gd name="connsiteX1" fmla="*/ 5921152 w 5921152"/>
              <a:gd name="connsiteY1" fmla="*/ 0 h 6855121"/>
              <a:gd name="connsiteX2" fmla="*/ 5921152 w 5921152"/>
              <a:gd name="connsiteY2" fmla="*/ 6855121 h 6855121"/>
              <a:gd name="connsiteX3" fmla="*/ 3005510 w 5921152"/>
              <a:gd name="connsiteY3" fmla="*/ 6855121 h 6855121"/>
              <a:gd name="connsiteX4" fmla="*/ 2902935 w 5921152"/>
              <a:gd name="connsiteY4" fmla="*/ 6752205 h 6855121"/>
              <a:gd name="connsiteX5" fmla="*/ 1562265 w 5921152"/>
              <a:gd name="connsiteY5" fmla="*/ 5944704 h 6855121"/>
              <a:gd name="connsiteX6" fmla="*/ 670764 w 5921152"/>
              <a:gd name="connsiteY6" fmla="*/ 4718339 h 6855121"/>
              <a:gd name="connsiteX7" fmla="*/ 609 w 5921152"/>
              <a:gd name="connsiteY7" fmla="*/ 2768318 h 6855121"/>
              <a:gd name="connsiteX8" fmla="*/ 1729983 w 5921152"/>
              <a:gd name="connsiteY8" fmla="*/ 0 h 685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21152" h="6855121">
                <a:moveTo>
                  <a:pt x="1729983" y="0"/>
                </a:moveTo>
                <a:lnTo>
                  <a:pt x="5921152" y="0"/>
                </a:lnTo>
                <a:lnTo>
                  <a:pt x="5921152" y="6855121"/>
                </a:lnTo>
                <a:lnTo>
                  <a:pt x="3005510" y="6855121"/>
                </a:lnTo>
                <a:cubicBezTo>
                  <a:pt x="2968439" y="6822015"/>
                  <a:pt x="2933887" y="6787470"/>
                  <a:pt x="2902935" y="6752205"/>
                </a:cubicBezTo>
                <a:cubicBezTo>
                  <a:pt x="2423173" y="6203795"/>
                  <a:pt x="2224862" y="6020992"/>
                  <a:pt x="1562265" y="5944704"/>
                </a:cubicBezTo>
                <a:cubicBezTo>
                  <a:pt x="899308" y="5868416"/>
                  <a:pt x="678322" y="5495253"/>
                  <a:pt x="670764" y="4718339"/>
                </a:cubicBezTo>
                <a:cubicBezTo>
                  <a:pt x="663206" y="3941425"/>
                  <a:pt x="38759" y="4078527"/>
                  <a:pt x="609" y="2768318"/>
                </a:cubicBezTo>
                <a:cubicBezTo>
                  <a:pt x="-37542" y="1458468"/>
                  <a:pt x="1729983" y="0"/>
                  <a:pt x="1729983" y="0"/>
                </a:cubicBezTo>
                <a:close/>
              </a:path>
            </a:pathLst>
          </a:custGeom>
          <a:solidFill>
            <a:schemeClr val="bg1">
              <a:lumMod val="85000"/>
              <a:alpha val="25000"/>
            </a:schemeClr>
          </a:solidFill>
        </p:spPr>
        <p:txBody>
          <a:bodyPr wrap="square">
            <a:noAutofit/>
          </a:bodyPr>
          <a:lstStyle>
            <a:lvl1pPr>
              <a:defRPr sz="1000">
                <a:solidFill>
                  <a:schemeClr val="bg1">
                    <a:lumMod val="50000"/>
                  </a:schemeClr>
                </a:solidFill>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8739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C2B6A87-F08A-4BB6-B550-F336AF195A2E}"/>
              </a:ext>
            </a:extLst>
          </p:cNvPr>
          <p:cNvSpPr/>
          <p:nvPr userDrawn="1"/>
        </p:nvSpPr>
        <p:spPr>
          <a:xfrm>
            <a:off x="0" y="0"/>
            <a:ext cx="7777114" cy="6875828"/>
          </a:xfrm>
          <a:prstGeom prst="rect">
            <a:avLst/>
          </a:prstGeom>
          <a:solidFill>
            <a:srgbClr val="00ACEF">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rtl="0"/>
            <a:endParaRPr lang="he-IL"/>
          </a:p>
        </p:txBody>
      </p:sp>
      <p:sp>
        <p:nvSpPr>
          <p:cNvPr id="8" name="Oval 7">
            <a:extLst>
              <a:ext uri="{FF2B5EF4-FFF2-40B4-BE49-F238E27FC236}">
                <a16:creationId xmlns:a16="http://schemas.microsoft.com/office/drawing/2014/main" id="{99818DA6-57E5-4CC4-BC2A-BE314E45B0B5}"/>
              </a:ext>
            </a:extLst>
          </p:cNvPr>
          <p:cNvSpPr/>
          <p:nvPr userDrawn="1"/>
        </p:nvSpPr>
        <p:spPr>
          <a:xfrm>
            <a:off x="6477561" y="-777921"/>
            <a:ext cx="2229711" cy="86066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 name="Rectangle 8">
            <a:extLst>
              <a:ext uri="{FF2B5EF4-FFF2-40B4-BE49-F238E27FC236}">
                <a16:creationId xmlns:a16="http://schemas.microsoft.com/office/drawing/2014/main" id="{2F74A266-0123-462A-AC94-223021FA3240}"/>
              </a:ext>
            </a:extLst>
          </p:cNvPr>
          <p:cNvSpPr/>
          <p:nvPr userDrawn="1"/>
        </p:nvSpPr>
        <p:spPr>
          <a:xfrm flipV="1">
            <a:off x="0" y="6874380"/>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0" name="Rectangle 9">
            <a:extLst>
              <a:ext uri="{FF2B5EF4-FFF2-40B4-BE49-F238E27FC236}">
                <a16:creationId xmlns:a16="http://schemas.microsoft.com/office/drawing/2014/main" id="{F92E650A-DA64-4463-8FAB-53CCDC729E57}"/>
              </a:ext>
            </a:extLst>
          </p:cNvPr>
          <p:cNvSpPr/>
          <p:nvPr userDrawn="1"/>
        </p:nvSpPr>
        <p:spPr>
          <a:xfrm flipV="1">
            <a:off x="0" y="-2557113"/>
            <a:ext cx="12192000" cy="256185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endParaRPr lang="he-IL"/>
          </a:p>
        </p:txBody>
      </p:sp>
      <p:sp>
        <p:nvSpPr>
          <p:cNvPr id="17" name="Slide Number Placeholder 5">
            <a:extLst>
              <a:ext uri="{FF2B5EF4-FFF2-40B4-BE49-F238E27FC236}">
                <a16:creationId xmlns:a16="http://schemas.microsoft.com/office/drawing/2014/main" id="{DF76CDA4-B4B7-4DD1-AB1F-3F7F6F00D51D}"/>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8" name="Picture 17">
            <a:extLst>
              <a:ext uri="{FF2B5EF4-FFF2-40B4-BE49-F238E27FC236}">
                <a16:creationId xmlns:a16="http://schemas.microsoft.com/office/drawing/2014/main" id="{BCD39C6B-8E48-4B98-9698-827495566F7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9" name="Picture 18">
            <a:extLst>
              <a:ext uri="{FF2B5EF4-FFF2-40B4-BE49-F238E27FC236}">
                <a16:creationId xmlns:a16="http://schemas.microsoft.com/office/drawing/2014/main" id="{4403B16D-421C-4CFC-9472-F9CCC160F1D1}"/>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21" name="Straight Connector 20">
            <a:extLst>
              <a:ext uri="{FF2B5EF4-FFF2-40B4-BE49-F238E27FC236}">
                <a16:creationId xmlns:a16="http://schemas.microsoft.com/office/drawing/2014/main" id="{34EFB06D-2B7A-4E1E-B2A1-5401EB20BEA6}"/>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271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621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16" name="Block Arc 15">
            <a:extLst>
              <a:ext uri="{FF2B5EF4-FFF2-40B4-BE49-F238E27FC236}">
                <a16:creationId xmlns:a16="http://schemas.microsoft.com/office/drawing/2014/main" id="{74207F73-401E-454A-9420-4853C0B8D6BB}"/>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D42A048B-1D09-4BD1-AD79-895572975BE0}"/>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867083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86872862-F8F6-473A-A8F0-5F83B7B575A1}"/>
              </a:ext>
            </a:extLst>
          </p:cNvPr>
          <p:cNvSpPr/>
          <p:nvPr userDrawn="1"/>
        </p:nvSpPr>
        <p:spPr>
          <a:xfrm>
            <a:off x="0" y="1184030"/>
            <a:ext cx="12192000" cy="5673969"/>
          </a:xfrm>
          <a:prstGeom prst="rect">
            <a:avLst/>
          </a:prstGeom>
          <a:gradFill>
            <a:gsLst>
              <a:gs pos="0">
                <a:schemeClr val="bg1">
                  <a:lumMod val="85000"/>
                </a:schemeClr>
              </a:gs>
              <a:gs pos="99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Block Arc 15">
            <a:extLst>
              <a:ext uri="{FF2B5EF4-FFF2-40B4-BE49-F238E27FC236}">
                <a16:creationId xmlns:a16="http://schemas.microsoft.com/office/drawing/2014/main" id="{DCB5346F-541C-4E82-81B0-116C1BD3AFB9}"/>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98311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3730787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4D2BF913-0D21-4E53-8FF2-FD495E17171B}"/>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4672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CD19E5F-688E-428D-B53A-863740274A04}"/>
              </a:ext>
            </a:extLst>
          </p:cNvPr>
          <p:cNvSpPr>
            <a:spLocks noGrp="1"/>
          </p:cNvSpPr>
          <p:nvPr>
            <p:ph type="sldNum" sz="quarter" idx="12"/>
          </p:nvPr>
        </p:nvSpPr>
        <p:spPr>
          <a:xfrm>
            <a:off x="11521984" y="6387500"/>
            <a:ext cx="488795" cy="365125"/>
          </a:xfrm>
        </p:spPr>
        <p:txBody>
          <a:bodyPr/>
          <a:lstStyle>
            <a:lvl1pPr>
              <a:defRPr>
                <a:solidFill>
                  <a:schemeClr val="tx1">
                    <a:lumMod val="75000"/>
                    <a:lumOff val="25000"/>
                  </a:schemeClr>
                </a:solidFill>
              </a:defRPr>
            </a:lvl1pPr>
          </a:lstStyle>
          <a:p>
            <a:fld id="{5AB5047C-826F-45CC-A404-CE4D441B0D24}" type="slidenum">
              <a:rPr lang="he-IL" smtClean="0"/>
              <a:pPr/>
              <a:t>‹#›</a:t>
            </a:fld>
            <a:endParaRPr lang="he-IL" dirty="0"/>
          </a:p>
        </p:txBody>
      </p:sp>
      <p:pic>
        <p:nvPicPr>
          <p:cNvPr id="11" name="Picture 10">
            <a:extLst>
              <a:ext uri="{FF2B5EF4-FFF2-40B4-BE49-F238E27FC236}">
                <a16:creationId xmlns:a16="http://schemas.microsoft.com/office/drawing/2014/main" id="{77A65DE6-D13B-45C3-B34B-D6F421147B6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2" name="Picture 11">
            <a:extLst>
              <a:ext uri="{FF2B5EF4-FFF2-40B4-BE49-F238E27FC236}">
                <a16:creationId xmlns:a16="http://schemas.microsoft.com/office/drawing/2014/main" id="{AC3F9A28-20BC-4003-9701-C1EA4AE02E9D}"/>
              </a:ext>
            </a:extLst>
          </p:cNvPr>
          <p:cNvPicPr>
            <a:picLocks noChangeAspect="1"/>
          </p:cNvPicPr>
          <p:nvPr userDrawn="1"/>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3" name="Straight Connector 2">
            <a:extLst>
              <a:ext uri="{FF2B5EF4-FFF2-40B4-BE49-F238E27FC236}">
                <a16:creationId xmlns:a16="http://schemas.microsoft.com/office/drawing/2014/main" id="{06F67546-87B3-4724-BF66-3D735D700D5E}"/>
              </a:ext>
            </a:extLst>
          </p:cNvPr>
          <p:cNvCxnSpPr>
            <a:cxnSpLocks/>
          </p:cNvCxnSpPr>
          <p:nvPr userDrawn="1"/>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5AD12085-2766-426E-A531-48A632D3EFF2}"/>
              </a:ext>
            </a:extLst>
          </p:cNvPr>
          <p:cNvSpPr/>
          <p:nvPr userDrawn="1"/>
        </p:nvSpPr>
        <p:spPr>
          <a:xfrm>
            <a:off x="0" y="6755728"/>
            <a:ext cx="12192000" cy="10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6" name="Block Arc 15">
            <a:extLst>
              <a:ext uri="{FF2B5EF4-FFF2-40B4-BE49-F238E27FC236}">
                <a16:creationId xmlns:a16="http://schemas.microsoft.com/office/drawing/2014/main" id="{5C8A699B-7E36-4336-AA56-9AD55127F588}"/>
              </a:ext>
            </a:extLst>
          </p:cNvPr>
          <p:cNvSpPr/>
          <p:nvPr userDrawn="1"/>
        </p:nvSpPr>
        <p:spPr>
          <a:xfrm rot="10800000">
            <a:off x="5585427" y="-697874"/>
            <a:ext cx="1021143" cy="1021143"/>
          </a:xfrm>
          <a:prstGeom prst="blockArc">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7" name="Rectangle 16">
            <a:extLst>
              <a:ext uri="{FF2B5EF4-FFF2-40B4-BE49-F238E27FC236}">
                <a16:creationId xmlns:a16="http://schemas.microsoft.com/office/drawing/2014/main" id="{F2859524-B057-4DBB-91CB-4AFA96C8BE54}"/>
              </a:ext>
            </a:extLst>
          </p:cNvPr>
          <p:cNvSpPr/>
          <p:nvPr userDrawn="1"/>
        </p:nvSpPr>
        <p:spPr>
          <a:xfrm>
            <a:off x="-1" y="-1032867"/>
            <a:ext cx="12192001" cy="10211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5077825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5" Type="http://schemas.openxmlformats.org/officeDocument/2006/relationships/theme" Target="../theme/theme3.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theme" Target="../theme/theme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63FEAE1-D84B-4533-9DB6-29488648C9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348A8F5-12DF-420F-8AA6-A7BD997C55B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70E8F12-B37F-4E9F-B3CB-C6526BA7CE9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6E9AE3-EAA7-4E34-8B80-BE26EE08707B}" type="datetimeFigureOut">
              <a:rPr lang="he-IL" smtClean="0"/>
              <a:t>י"ג/ניסן/תשפ"ג</a:t>
            </a:fld>
            <a:endParaRPr lang="he-IL"/>
          </a:p>
        </p:txBody>
      </p:sp>
      <p:sp>
        <p:nvSpPr>
          <p:cNvPr id="5" name="מציין מיקום של כותרת תחתונה 4">
            <a:extLst>
              <a:ext uri="{FF2B5EF4-FFF2-40B4-BE49-F238E27FC236}">
                <a16:creationId xmlns:a16="http://schemas.microsoft.com/office/drawing/2014/main" id="{5DB38AB4-205C-47E3-AD62-2851EDECE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A9072CD-6841-4FE4-9D4B-0D86FC98D26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F20B00-1D12-4773-A2EB-A8325F02A757}" type="slidenum">
              <a:rPr lang="he-IL" smtClean="0"/>
              <a:t>‹#›</a:t>
            </a:fld>
            <a:endParaRPr lang="he-IL"/>
          </a:p>
        </p:txBody>
      </p:sp>
    </p:spTree>
    <p:extLst>
      <p:ext uri="{BB962C8B-B14F-4D97-AF65-F5344CB8AC3E}">
        <p14:creationId xmlns:p14="http://schemas.microsoft.com/office/powerpoint/2010/main" val="290377157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8E951D-72E8-4DF2-AC14-5B2E976F7FA5}"/>
              </a:ext>
            </a:extLst>
          </p:cNvPr>
          <p:cNvSpPr>
            <a:spLocks noGrp="1"/>
          </p:cNvSpPr>
          <p:nvPr>
            <p:ph type="sldNum" sz="quarter" idx="4"/>
          </p:nvPr>
        </p:nvSpPr>
        <p:spPr>
          <a:xfrm>
            <a:off x="11551167" y="6356350"/>
            <a:ext cx="488795" cy="365125"/>
          </a:xfrm>
          <a:prstGeom prst="rect">
            <a:avLst/>
          </a:prstGeom>
        </p:spPr>
        <p:txBody>
          <a:bodyPr vert="horz" lIns="91440" tIns="45720" rIns="91440" bIns="45720" rtlCol="0" anchor="ctr"/>
          <a:lstStyle>
            <a:lvl1pPr algn="ctr">
              <a:defRPr sz="1100">
                <a:solidFill>
                  <a:schemeClr val="tx1">
                    <a:lumMod val="75000"/>
                    <a:lumOff val="25000"/>
                  </a:schemeClr>
                </a:solidFill>
                <a:latin typeface="Assistant SemiBold" pitchFamily="2" charset="-79"/>
                <a:cs typeface="Assistant SemiBold" pitchFamily="2" charset="-79"/>
              </a:defRPr>
            </a:lvl1pPr>
          </a:lstStyle>
          <a:p>
            <a:fld id="{5AB5047C-826F-45CC-A404-CE4D441B0D24}" type="slidenum">
              <a:rPr lang="he-IL" smtClean="0"/>
              <a:pPr/>
              <a:t>‹#›</a:t>
            </a:fld>
            <a:endParaRPr lang="he-IL" dirty="0"/>
          </a:p>
        </p:txBody>
      </p:sp>
    </p:spTree>
    <p:extLst>
      <p:ext uri="{BB962C8B-B14F-4D97-AF65-F5344CB8AC3E}">
        <p14:creationId xmlns:p14="http://schemas.microsoft.com/office/powerpoint/2010/main" val="213886008"/>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3" r:id="rId4"/>
    <p:sldLayoutId id="2147483739" r:id="rId5"/>
    <p:sldLayoutId id="2147483732"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38E951D-72E8-4DF2-AC14-5B2E976F7FA5}"/>
              </a:ext>
            </a:extLst>
          </p:cNvPr>
          <p:cNvSpPr>
            <a:spLocks noGrp="1"/>
          </p:cNvSpPr>
          <p:nvPr>
            <p:ph type="sldNum" sz="quarter" idx="4"/>
          </p:nvPr>
        </p:nvSpPr>
        <p:spPr>
          <a:xfrm>
            <a:off x="11551167" y="6356350"/>
            <a:ext cx="488795" cy="365125"/>
          </a:xfrm>
          <a:prstGeom prst="rect">
            <a:avLst/>
          </a:prstGeom>
        </p:spPr>
        <p:txBody>
          <a:bodyPr vert="horz" lIns="91440" tIns="45720" rIns="91440" bIns="45720" rtlCol="0" anchor="ctr"/>
          <a:lstStyle>
            <a:lvl1pPr algn="ctr">
              <a:defRPr sz="1100">
                <a:solidFill>
                  <a:schemeClr val="tx1">
                    <a:lumMod val="75000"/>
                    <a:lumOff val="25000"/>
                  </a:schemeClr>
                </a:solidFill>
                <a:latin typeface="Assistant SemiBold" pitchFamily="2" charset="-79"/>
                <a:cs typeface="Assistant SemiBold" pitchFamily="2" charset="-79"/>
              </a:defRPr>
            </a:lvl1pPr>
          </a:lstStyle>
          <a:p>
            <a:fld id="{5AB5047C-826F-45CC-A404-CE4D441B0D24}" type="slidenum">
              <a:rPr lang="he-IL" smtClean="0"/>
              <a:pPr/>
              <a:t>‹#›</a:t>
            </a:fld>
            <a:endParaRPr lang="he-IL" dirty="0"/>
          </a:p>
        </p:txBody>
      </p:sp>
    </p:spTree>
    <p:extLst>
      <p:ext uri="{BB962C8B-B14F-4D97-AF65-F5344CB8AC3E}">
        <p14:creationId xmlns:p14="http://schemas.microsoft.com/office/powerpoint/2010/main" val="424094758"/>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a:extLst>
              <a:ext uri="{FF2B5EF4-FFF2-40B4-BE49-F238E27FC236}">
                <a16:creationId xmlns:a16="http://schemas.microsoft.com/office/drawing/2014/main" id="{363FEAE1-D84B-4533-9DB6-29488648C9EB}"/>
              </a:ext>
            </a:extLst>
          </p:cNvPr>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he-IL"/>
              <a:t>לחץ כדי לערוך סגנון כותרת של תבנית בסיס</a:t>
            </a:r>
          </a:p>
        </p:txBody>
      </p:sp>
      <p:sp>
        <p:nvSpPr>
          <p:cNvPr id="3" name="מציין מיקום טקסט 2">
            <a:extLst>
              <a:ext uri="{FF2B5EF4-FFF2-40B4-BE49-F238E27FC236}">
                <a16:creationId xmlns:a16="http://schemas.microsoft.com/office/drawing/2014/main" id="{3348A8F5-12DF-420F-8AA6-A7BD997C55B0}"/>
              </a:ext>
            </a:extLst>
          </p:cNvPr>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p>
        </p:txBody>
      </p:sp>
      <p:sp>
        <p:nvSpPr>
          <p:cNvPr id="4" name="מציין מיקום של תאריך 3">
            <a:extLst>
              <a:ext uri="{FF2B5EF4-FFF2-40B4-BE49-F238E27FC236}">
                <a16:creationId xmlns:a16="http://schemas.microsoft.com/office/drawing/2014/main" id="{A70E8F12-B37F-4E9F-B3CB-C6526BA7CE97}"/>
              </a:ext>
            </a:extLst>
          </p:cNvPr>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46E9AE3-EAA7-4E34-8B80-BE26EE08707B}" type="datetimeFigureOut">
              <a:rPr lang="he-IL" smtClean="0"/>
              <a:t>י"ג/ניסן/תשפ"ג</a:t>
            </a:fld>
            <a:endParaRPr lang="he-IL"/>
          </a:p>
        </p:txBody>
      </p:sp>
      <p:sp>
        <p:nvSpPr>
          <p:cNvPr id="5" name="מציין מיקום של כותרת תחתונה 4">
            <a:extLst>
              <a:ext uri="{FF2B5EF4-FFF2-40B4-BE49-F238E27FC236}">
                <a16:creationId xmlns:a16="http://schemas.microsoft.com/office/drawing/2014/main" id="{5DB38AB4-205C-47E3-AD62-2851EDECE80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a:extLst>
              <a:ext uri="{FF2B5EF4-FFF2-40B4-BE49-F238E27FC236}">
                <a16:creationId xmlns:a16="http://schemas.microsoft.com/office/drawing/2014/main" id="{6A9072CD-6841-4FE4-9D4B-0D86FC98D266}"/>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AF20B00-1D12-4773-A2EB-A8325F02A757}" type="slidenum">
              <a:rPr lang="he-IL" smtClean="0"/>
              <a:t>‹#›</a:t>
            </a:fld>
            <a:endParaRPr lang="he-IL"/>
          </a:p>
        </p:txBody>
      </p:sp>
    </p:spTree>
    <p:extLst>
      <p:ext uri="{BB962C8B-B14F-4D97-AF65-F5344CB8AC3E}">
        <p14:creationId xmlns:p14="http://schemas.microsoft.com/office/powerpoint/2010/main" val="2638562001"/>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4" r:id="rId13"/>
    <p:sldLayoutId id="2147483755" r:id="rId14"/>
    <p:sldLayoutId id="2147483756" r:id="rId15"/>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1.jpe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13" Type="http://schemas.openxmlformats.org/officeDocument/2006/relationships/image" Target="../media/image40.jpeg"/><Relationship Id="rId18" Type="http://schemas.openxmlformats.org/officeDocument/2006/relationships/image" Target="../media/image45.jpeg"/><Relationship Id="rId26" Type="http://schemas.openxmlformats.org/officeDocument/2006/relationships/image" Target="../media/image53.png"/><Relationship Id="rId39" Type="http://schemas.openxmlformats.org/officeDocument/2006/relationships/chart" Target="../charts/chart4.xml"/><Relationship Id="rId21" Type="http://schemas.openxmlformats.org/officeDocument/2006/relationships/image" Target="../media/image48.jpg"/><Relationship Id="rId34" Type="http://schemas.openxmlformats.org/officeDocument/2006/relationships/image" Target="../media/image61.svg"/><Relationship Id="rId7" Type="http://schemas.openxmlformats.org/officeDocument/2006/relationships/chart" Target="../charts/chart3.xml"/><Relationship Id="rId2" Type="http://schemas.openxmlformats.org/officeDocument/2006/relationships/slideLayout" Target="../slideLayouts/slideLayout7.xml"/><Relationship Id="rId16" Type="http://schemas.openxmlformats.org/officeDocument/2006/relationships/image" Target="../media/image43.png"/><Relationship Id="rId20" Type="http://schemas.openxmlformats.org/officeDocument/2006/relationships/image" Target="../media/image47.png"/><Relationship Id="rId29" Type="http://schemas.openxmlformats.org/officeDocument/2006/relationships/image" Target="../media/image56.png"/><Relationship Id="rId41" Type="http://schemas.openxmlformats.org/officeDocument/2006/relationships/image" Target="../media/image32.emf"/><Relationship Id="rId1" Type="http://schemas.openxmlformats.org/officeDocument/2006/relationships/vmlDrawing" Target="../drawings/vmlDrawing1.vml"/><Relationship Id="rId6" Type="http://schemas.microsoft.com/office/2007/relationships/hdphoto" Target="../media/hdphoto3.wdp"/><Relationship Id="rId11" Type="http://schemas.openxmlformats.org/officeDocument/2006/relationships/image" Target="../media/image38.png"/><Relationship Id="rId24" Type="http://schemas.openxmlformats.org/officeDocument/2006/relationships/image" Target="../media/image51.png"/><Relationship Id="rId32" Type="http://schemas.openxmlformats.org/officeDocument/2006/relationships/image" Target="../media/image59.png"/><Relationship Id="rId37" Type="http://schemas.openxmlformats.org/officeDocument/2006/relationships/image" Target="../media/image64.png"/><Relationship Id="rId40" Type="http://schemas.openxmlformats.org/officeDocument/2006/relationships/oleObject" Target="../embeddings/oleObject1.bin"/><Relationship Id="rId5" Type="http://schemas.openxmlformats.org/officeDocument/2006/relationships/image" Target="../media/image34.png"/><Relationship Id="rId15" Type="http://schemas.openxmlformats.org/officeDocument/2006/relationships/image" Target="../media/image42.png"/><Relationship Id="rId23" Type="http://schemas.openxmlformats.org/officeDocument/2006/relationships/image" Target="../media/image50.png"/><Relationship Id="rId28" Type="http://schemas.openxmlformats.org/officeDocument/2006/relationships/image" Target="../media/image55.svg"/><Relationship Id="rId36" Type="http://schemas.openxmlformats.org/officeDocument/2006/relationships/image" Target="../media/image63.png"/><Relationship Id="rId10" Type="http://schemas.openxmlformats.org/officeDocument/2006/relationships/image" Target="../media/image37.jpeg"/><Relationship Id="rId19" Type="http://schemas.openxmlformats.org/officeDocument/2006/relationships/image" Target="../media/image46.jpeg"/><Relationship Id="rId31" Type="http://schemas.openxmlformats.org/officeDocument/2006/relationships/image" Target="../media/image58.svg"/><Relationship Id="rId4" Type="http://schemas.openxmlformats.org/officeDocument/2006/relationships/image" Target="../media/image33.png"/><Relationship Id="rId9" Type="http://schemas.openxmlformats.org/officeDocument/2006/relationships/image" Target="../media/image36.png"/><Relationship Id="rId14" Type="http://schemas.openxmlformats.org/officeDocument/2006/relationships/image" Target="../media/image41.jpe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png"/><Relationship Id="rId35" Type="http://schemas.openxmlformats.org/officeDocument/2006/relationships/image" Target="../media/image62.png"/><Relationship Id="rId8" Type="http://schemas.openxmlformats.org/officeDocument/2006/relationships/image" Target="../media/image35.png"/><Relationship Id="rId3" Type="http://schemas.openxmlformats.org/officeDocument/2006/relationships/notesSlide" Target="../notesSlides/notesSlide8.xml"/><Relationship Id="rId12" Type="http://schemas.openxmlformats.org/officeDocument/2006/relationships/image" Target="../media/image39.png"/><Relationship Id="rId17" Type="http://schemas.openxmlformats.org/officeDocument/2006/relationships/image" Target="../media/image44.png"/><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image" Target="../media/image65.png"/></Relationships>
</file>

<file path=ppt/slides/_rels/slide13.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jpeg"/><Relationship Id="rId2"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52.png"/><Relationship Id="rId9" Type="http://schemas.openxmlformats.org/officeDocument/2006/relationships/image" Target="../media/image72.png"/></Relationships>
</file>

<file path=ppt/slides/_rels/slide1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chart" Target="../charts/chart5.xml"/><Relationship Id="rId7" Type="http://schemas.openxmlformats.org/officeDocument/2006/relationships/image" Target="../media/image7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jpeg"/><Relationship Id="rId9" Type="http://schemas.openxmlformats.org/officeDocument/2006/relationships/image" Target="../media/image78.png"/></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7.xml"/><Relationship Id="rId4" Type="http://schemas.openxmlformats.org/officeDocument/2006/relationships/chart" Target="../charts/chart8.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 Id="rId4" Type="http://schemas.openxmlformats.org/officeDocument/2006/relationships/chart" Target="../charts/chart13.xml"/></Relationships>
</file>

<file path=ppt/slides/_rels/slide1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7.xml"/><Relationship Id="rId5" Type="http://schemas.openxmlformats.org/officeDocument/2006/relationships/chart" Target="../charts/chart17.xml"/><Relationship Id="rId4" Type="http://schemas.openxmlformats.org/officeDocument/2006/relationships/chart" Target="../charts/chart1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10" Type="http://schemas.microsoft.com/office/2007/relationships/hdphoto" Target="../media/hdphoto1.wdp"/><Relationship Id="rId4" Type="http://schemas.openxmlformats.org/officeDocument/2006/relationships/image" Target="../media/image21.png"/><Relationship Id="rId9"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2C0B2BE0-88A3-4D7A-8643-35E0C511DD18}"/>
              </a:ext>
            </a:extLst>
          </p:cNvPr>
          <p:cNvSpPr/>
          <p:nvPr/>
        </p:nvSpPr>
        <p:spPr>
          <a:xfrm>
            <a:off x="3" y="3327806"/>
            <a:ext cx="12191997" cy="3530194"/>
          </a:xfrm>
          <a:prstGeom prst="rect">
            <a:avLst/>
          </a:prstGeom>
          <a:gradFill>
            <a:gsLst>
              <a:gs pos="0">
                <a:srgbClr val="006386">
                  <a:alpha val="0"/>
                </a:srgbClr>
              </a:gs>
              <a:gs pos="99000">
                <a:srgbClr val="006386">
                  <a:alpha val="5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1" name="Oval 50">
            <a:extLst>
              <a:ext uri="{FF2B5EF4-FFF2-40B4-BE49-F238E27FC236}">
                <a16:creationId xmlns:a16="http://schemas.microsoft.com/office/drawing/2014/main" id="{1364DCC3-8FE6-4607-971F-75E9D5CCD370}"/>
              </a:ext>
            </a:extLst>
          </p:cNvPr>
          <p:cNvSpPr/>
          <p:nvPr/>
        </p:nvSpPr>
        <p:spPr>
          <a:xfrm>
            <a:off x="1167135" y="1535413"/>
            <a:ext cx="4407300" cy="4407295"/>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862620" y="1242069"/>
            <a:ext cx="4993988" cy="499398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6" name="Oval 25">
            <a:extLst>
              <a:ext uri="{FF2B5EF4-FFF2-40B4-BE49-F238E27FC236}">
                <a16:creationId xmlns:a16="http://schemas.microsoft.com/office/drawing/2014/main" id="{DB4C00AF-DE7A-4217-9FD5-5529FC67681A}"/>
              </a:ext>
            </a:extLst>
          </p:cNvPr>
          <p:cNvSpPr/>
          <p:nvPr/>
        </p:nvSpPr>
        <p:spPr>
          <a:xfrm>
            <a:off x="3572276" y="692097"/>
            <a:ext cx="1454129" cy="1454129"/>
          </a:xfrm>
          <a:prstGeom prst="ellipse">
            <a:avLst/>
          </a:prstGeom>
          <a:gradFill>
            <a:gsLst>
              <a:gs pos="21000">
                <a:srgbClr val="00D4E3">
                  <a:alpha val="39000"/>
                </a:srgbClr>
              </a:gs>
              <a:gs pos="99000">
                <a:srgbClr val="00257C">
                  <a:alpha val="17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7" name="TextBox 26">
            <a:extLst>
              <a:ext uri="{FF2B5EF4-FFF2-40B4-BE49-F238E27FC236}">
                <a16:creationId xmlns:a16="http://schemas.microsoft.com/office/drawing/2014/main" id="{B2185978-1AA4-4C41-BB2B-5E0A4AC1C2AE}"/>
              </a:ext>
            </a:extLst>
          </p:cNvPr>
          <p:cNvSpPr txBox="1"/>
          <p:nvPr/>
        </p:nvSpPr>
        <p:spPr>
          <a:xfrm>
            <a:off x="1972516" y="2788434"/>
            <a:ext cx="2751631" cy="2400657"/>
          </a:xfrm>
          <a:prstGeom prst="rect">
            <a:avLst/>
          </a:prstGeom>
          <a:noFill/>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The bankers of tomorrow are not bankers at all.</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100" normalizeH="0" noProof="0" dirty="0">
                <a:ln>
                  <a:noFill/>
                </a:ln>
                <a:solidFill>
                  <a:srgbClr val="21BFD5"/>
                </a:solidFill>
                <a:effectLst/>
                <a:uLnTx/>
                <a:uFillTx/>
                <a:latin typeface="Assistant Light" panose="00000400000000000000" pitchFamily="2" charset="-79"/>
                <a:ea typeface="+mn-ea"/>
                <a:cs typeface="Assistant Light" panose="00000400000000000000" pitchFamily="2" charset="-79"/>
              </a:rPr>
              <a:t>The bankers of tomorrow are technologists</a:t>
            </a:r>
          </a:p>
          <a:p>
            <a:pPr marL="0" marR="0" lvl="0" indent="0"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who enable banking experiences your customers will use across the digital landscape</a:t>
            </a:r>
          </a:p>
          <a:p>
            <a:pPr marL="0" marR="0" lvl="0" indent="0" defTabSz="914400" rtl="0" eaLnBrk="1" fontAlgn="auto" latinLnBrk="0" hangingPunct="1">
              <a:lnSpc>
                <a:spcPct val="100000"/>
              </a:lnSpc>
              <a:spcBef>
                <a:spcPts val="0"/>
              </a:spcBef>
              <a:spcAft>
                <a:spcPts val="0"/>
              </a:spcAft>
              <a:buClrTx/>
              <a:buSzTx/>
              <a:buFontTx/>
              <a:buNone/>
              <a:tabLst/>
              <a:defRPr/>
            </a:pPr>
            <a:br>
              <a:rPr kumimoji="0" lang="en-US"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br>
            <a:r>
              <a:rPr kumimoji="0" lang="en-US"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rPr>
              <a:t>Brett King, Bank 4.0</a:t>
            </a:r>
            <a:endParaRPr kumimoji="0" lang="he-IL" sz="1100" b="1" i="1" u="none" strike="noStrike" kern="1200" cap="none" spc="100" normalizeH="0" noProof="0" dirty="0">
              <a:ln>
                <a:noFill/>
              </a:ln>
              <a:solidFill>
                <a:schemeClr val="bg1"/>
              </a:solidFill>
              <a:effectLst/>
              <a:uLnTx/>
              <a:uFillTx/>
              <a:latin typeface="Assistant Light" panose="00000400000000000000" pitchFamily="2" charset="-79"/>
              <a:ea typeface="+mn-ea"/>
              <a:cs typeface="Assistant Light" panose="00000400000000000000" pitchFamily="2" charset="-79"/>
            </a:endParaRPr>
          </a:p>
        </p:txBody>
      </p:sp>
      <p:sp>
        <p:nvSpPr>
          <p:cNvPr id="48" name="Rectangle 47">
            <a:extLst>
              <a:ext uri="{FF2B5EF4-FFF2-40B4-BE49-F238E27FC236}">
                <a16:creationId xmlns:a16="http://schemas.microsoft.com/office/drawing/2014/main" id="{A477E1A1-D2BF-45A0-B2B8-E3637BDEB0C9}"/>
              </a:ext>
            </a:extLst>
          </p:cNvPr>
          <p:cNvSpPr/>
          <p:nvPr/>
        </p:nvSpPr>
        <p:spPr>
          <a:xfrm>
            <a:off x="6036405" y="2632088"/>
            <a:ext cx="5250052" cy="1482137"/>
          </a:xfrm>
          <a:prstGeom prst="rect">
            <a:avLst/>
          </a:prstGeom>
        </p:spPr>
        <p:txBody>
          <a:bodyPr wrap="square" lIns="91440" tIns="45720" rIns="91440" bIns="45720" anchor="t">
            <a:spAutoFit/>
          </a:bodyPr>
          <a:lstStyle/>
          <a:p>
            <a:pPr marL="0" marR="0" lvl="0" indent="0" algn="r" defTabSz="914400" rtl="1" eaLnBrk="1" fontAlgn="auto" latinLnBrk="0" hangingPunct="1">
              <a:lnSpc>
                <a:spcPts val="5200"/>
              </a:lnSpc>
              <a:spcBef>
                <a:spcPts val="0"/>
              </a:spcBef>
              <a:spcAft>
                <a:spcPts val="0"/>
              </a:spcAft>
              <a:buClrTx/>
              <a:buSzTx/>
              <a:buFontTx/>
              <a:buNone/>
              <a:tabLst/>
              <a:defRPr/>
            </a:pPr>
            <a:r>
              <a:rPr kumimoji="0" lang="he-IL" sz="6600" b="0" i="0" u="none" strike="noStrike" kern="1200" cap="none" spc="150" normalizeH="0" baseline="0" noProof="0" dirty="0">
                <a:ln>
                  <a:noFill/>
                </a:ln>
                <a:solidFill>
                  <a:srgbClr val="00AEEF"/>
                </a:solidFill>
                <a:effectLst/>
                <a:uLnTx/>
                <a:uFillTx/>
                <a:latin typeface="Assistant ExtraBold" pitchFamily="2" charset="-79"/>
                <a:ea typeface="+mn-ea"/>
                <a:cs typeface="Assistant ExtraBold" panose="00000900000000000000" pitchFamily="2" charset="-79"/>
              </a:rPr>
              <a:t>מצגת </a:t>
            </a:r>
          </a:p>
          <a:p>
            <a:pPr marL="0" marR="0" lvl="0" indent="0" algn="r" defTabSz="914400" rtl="1" eaLnBrk="1" fontAlgn="auto" latinLnBrk="0" hangingPunct="1">
              <a:lnSpc>
                <a:spcPts val="5200"/>
              </a:lnSpc>
              <a:spcBef>
                <a:spcPts val="0"/>
              </a:spcBef>
              <a:spcAft>
                <a:spcPts val="0"/>
              </a:spcAft>
              <a:buClrTx/>
              <a:buSzTx/>
              <a:buFontTx/>
              <a:buNone/>
              <a:tabLst/>
              <a:defRPr/>
            </a:pPr>
            <a:r>
              <a:rPr kumimoji="0" lang="he-IL" sz="6600" b="0" i="0" u="none" strike="noStrike" kern="1200" cap="none" spc="150" normalizeH="0" baseline="0" noProof="0" dirty="0">
                <a:ln>
                  <a:noFill/>
                </a:ln>
                <a:solidFill>
                  <a:srgbClr val="00AEEF"/>
                </a:solidFill>
                <a:effectLst/>
                <a:uLnTx/>
                <a:uFillTx/>
                <a:latin typeface="Assistant ExtraBold" pitchFamily="2" charset="-79"/>
                <a:ea typeface="+mn-ea"/>
                <a:cs typeface="Assistant ExtraBold" panose="00000900000000000000" pitchFamily="2" charset="-79"/>
              </a:rPr>
              <a:t>לשוק ההון</a:t>
            </a:r>
            <a:endParaRPr kumimoji="0" lang="x-none" sz="6600" b="0" i="0" u="none" strike="noStrike" kern="1200" cap="none" spc="0" normalizeH="0" baseline="0" noProof="0" dirty="0">
              <a:ln>
                <a:noFill/>
              </a:ln>
              <a:solidFill>
                <a:srgbClr val="00AEEF"/>
              </a:solidFill>
              <a:effectLst/>
              <a:uLnTx/>
              <a:uFillTx/>
              <a:latin typeface="Assistant ExtraBold" pitchFamily="2" charset="-79"/>
              <a:ea typeface="+mn-ea"/>
              <a:cs typeface="Assistant ExtraBold" pitchFamily="2" charset="-79"/>
            </a:endParaRPr>
          </a:p>
        </p:txBody>
      </p:sp>
      <p:sp>
        <p:nvSpPr>
          <p:cNvPr id="50" name="Rectangle 49">
            <a:extLst>
              <a:ext uri="{FF2B5EF4-FFF2-40B4-BE49-F238E27FC236}">
                <a16:creationId xmlns:a16="http://schemas.microsoft.com/office/drawing/2014/main" id="{596AAA1D-0055-451B-9AB7-33BE886786EB}"/>
              </a:ext>
            </a:extLst>
          </p:cNvPr>
          <p:cNvSpPr/>
          <p:nvPr/>
        </p:nvSpPr>
        <p:spPr>
          <a:xfrm>
            <a:off x="7371429" y="3937524"/>
            <a:ext cx="3915028" cy="830997"/>
          </a:xfrm>
          <a:prstGeom prst="rect">
            <a:avLst/>
          </a:prstGeom>
        </p:spPr>
        <p:txBody>
          <a:bodyPr wrap="square" lIns="91440" tIns="45720" rIns="91440" bIns="45720" anchor="t">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150" normalizeH="0" baseline="0" noProof="0" dirty="0">
                <a:ln>
                  <a:noFill/>
                </a:ln>
                <a:effectLst/>
                <a:uLnTx/>
                <a:uFillTx/>
                <a:latin typeface="Assistant" panose="00000500000000000000" pitchFamily="2" charset="-79"/>
                <a:ea typeface="+mn-ea"/>
                <a:cs typeface="Assistant" panose="00000500000000000000" pitchFamily="2" charset="-79"/>
              </a:rPr>
              <a:t>תמצית פעילות והכנסות </a:t>
            </a:r>
            <a:endParaRPr lang="he-IL" sz="2400" spc="150" dirty="0">
              <a:latin typeface="Assistant" panose="00000500000000000000" pitchFamily="2" charset="-79"/>
              <a:cs typeface="Assistant" panose="000005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150" normalizeH="0" baseline="0" noProof="0" dirty="0">
                <a:ln>
                  <a:noFill/>
                </a:ln>
                <a:effectLst/>
                <a:uLnTx/>
                <a:uFillTx/>
                <a:latin typeface="Assistant" panose="00000500000000000000" pitchFamily="2" charset="-79"/>
                <a:ea typeface="+mn-ea"/>
                <a:cs typeface="Assistant" panose="00000500000000000000" pitchFamily="2" charset="-79"/>
              </a:rPr>
              <a:t>סיכום שנה </a:t>
            </a:r>
            <a:r>
              <a:rPr kumimoji="0" lang="he-IL" sz="2400" b="0" i="0" u="none" strike="noStrike" kern="1200" cap="none" spc="0" normalizeH="0" baseline="0" noProof="0" dirty="0">
                <a:ln>
                  <a:noFill/>
                </a:ln>
                <a:effectLst/>
                <a:uLnTx/>
                <a:uFillTx/>
                <a:latin typeface="Assistant" panose="00000500000000000000" pitchFamily="2" charset="-79"/>
                <a:ea typeface="+mn-ea"/>
                <a:cs typeface="Assistant" panose="00000500000000000000" pitchFamily="2" charset="-79"/>
              </a:rPr>
              <a:t>2022</a:t>
            </a:r>
            <a:endParaRPr kumimoji="0" lang="x-none" sz="2400" b="0" i="0" u="none" strike="noStrike" kern="1200" cap="none" spc="0" normalizeH="0" baseline="0" noProof="0" dirty="0">
              <a:ln>
                <a:noFill/>
              </a:ln>
              <a:effectLst/>
              <a:uLnTx/>
              <a:uFillTx/>
              <a:latin typeface="Assistant" panose="00000500000000000000" pitchFamily="2" charset="-79"/>
              <a:ea typeface="+mn-ea"/>
              <a:cs typeface="Assistant" panose="00000500000000000000" pitchFamily="2" charset="-79"/>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7" name="TextBox 16">
            <a:extLst>
              <a:ext uri="{FF2B5EF4-FFF2-40B4-BE49-F238E27FC236}">
                <a16:creationId xmlns:a16="http://schemas.microsoft.com/office/drawing/2014/main" id="{F4D29C37-305B-489F-9598-47C1C07C8680}"/>
              </a:ext>
            </a:extLst>
          </p:cNvPr>
          <p:cNvSpPr txBox="1"/>
          <p:nvPr/>
        </p:nvSpPr>
        <p:spPr>
          <a:xfrm>
            <a:off x="5276218" y="430944"/>
            <a:ext cx="6547944" cy="353943"/>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700" b="1" dirty="0">
                <a:latin typeface="Assistant SemiBold" pitchFamily="2" charset="-79"/>
                <a:cs typeface="Assistant SemiBold" pitchFamily="2" charset="-79"/>
              </a:rPr>
              <a:t>בלנדר</a:t>
            </a:r>
            <a:r>
              <a:rPr kumimoji="0" lang="he-IL" sz="1700" b="1" i="0" u="none" strike="noStrike" kern="1200" cap="none" normalizeH="0" noProof="0" dirty="0">
                <a:ln>
                  <a:noFill/>
                </a:ln>
                <a:effectLst/>
                <a:uLnTx/>
                <a:uFillTx/>
                <a:latin typeface="Assistant SemiBold" pitchFamily="2" charset="-79"/>
                <a:cs typeface="Assistant SemiBold" pitchFamily="2" charset="-79"/>
              </a:rPr>
              <a:t> </a:t>
            </a:r>
            <a:r>
              <a:rPr kumimoji="0" lang="he-IL" sz="1700" i="0" u="none" strike="noStrike" kern="1200" cap="none" normalizeH="0" noProof="0" dirty="0">
                <a:ln>
                  <a:noFill/>
                </a:ln>
                <a:effectLst/>
                <a:uLnTx/>
                <a:uFillTx/>
                <a:latin typeface="Assistant SemiBold" pitchFamily="2" charset="-79"/>
                <a:cs typeface="Assistant SemiBold" pitchFamily="2" charset="-79"/>
              </a:rPr>
              <a:t>טכנולוגיות פיננסיות בע"מ</a:t>
            </a:r>
          </a:p>
        </p:txBody>
      </p:sp>
      <p:grpSp>
        <p:nvGrpSpPr>
          <p:cNvPr id="3" name="Group 2">
            <a:extLst>
              <a:ext uri="{FF2B5EF4-FFF2-40B4-BE49-F238E27FC236}">
                <a16:creationId xmlns:a16="http://schemas.microsoft.com/office/drawing/2014/main" id="{3EDB03A5-7C9C-45C8-876F-932B2C0A6C32}"/>
              </a:ext>
            </a:extLst>
          </p:cNvPr>
          <p:cNvGrpSpPr/>
          <p:nvPr/>
        </p:nvGrpSpPr>
        <p:grpSpPr>
          <a:xfrm>
            <a:off x="392438" y="222625"/>
            <a:ext cx="1891476" cy="707501"/>
            <a:chOff x="3905988" y="129116"/>
            <a:chExt cx="1167169" cy="436576"/>
          </a:xfrm>
        </p:grpSpPr>
        <p:pic>
          <p:nvPicPr>
            <p:cNvPr id="28" name="Picture 27">
              <a:extLst>
                <a:ext uri="{FF2B5EF4-FFF2-40B4-BE49-F238E27FC236}">
                  <a16:creationId xmlns:a16="http://schemas.microsoft.com/office/drawing/2014/main" id="{FE0CD6EA-65A2-4CC3-B328-F7707D6902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905988" y="129116"/>
              <a:ext cx="475066" cy="436576"/>
            </a:xfrm>
            <a:prstGeom prst="rect">
              <a:avLst/>
            </a:prstGeom>
            <a:effectLst/>
          </p:spPr>
        </p:pic>
        <p:pic>
          <p:nvPicPr>
            <p:cNvPr id="30" name="Picture 29">
              <a:extLst>
                <a:ext uri="{FF2B5EF4-FFF2-40B4-BE49-F238E27FC236}">
                  <a16:creationId xmlns:a16="http://schemas.microsoft.com/office/drawing/2014/main" id="{0CCA6EAE-8C65-4BBF-9067-B055F44AB344}"/>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381054" y="260153"/>
              <a:ext cx="692103" cy="288154"/>
            </a:xfrm>
            <a:prstGeom prst="rect">
              <a:avLst/>
            </a:prstGeom>
            <a:effectLst/>
          </p:spPr>
        </p:pic>
      </p:grpSp>
      <p:sp>
        <p:nvSpPr>
          <p:cNvPr id="15" name="Freeform 18">
            <a:extLst>
              <a:ext uri="{FF2B5EF4-FFF2-40B4-BE49-F238E27FC236}">
                <a16:creationId xmlns:a16="http://schemas.microsoft.com/office/drawing/2014/main" id="{A8E44D7C-A012-4EE4-837A-8F3FA816C2AB}"/>
              </a:ext>
            </a:extLst>
          </p:cNvPr>
          <p:cNvSpPr/>
          <p:nvPr/>
        </p:nvSpPr>
        <p:spPr>
          <a:xfrm>
            <a:off x="2031496" y="2292002"/>
            <a:ext cx="390034" cy="354170"/>
          </a:xfrm>
          <a:custGeom>
            <a:avLst/>
            <a:gdLst/>
            <a:ahLst/>
            <a:cxnLst/>
            <a:rect l="l" t="t" r="r" b="b"/>
            <a:pathLst>
              <a:path w="304952" h="276911">
                <a:moveTo>
                  <a:pt x="168249" y="0"/>
                </a:moveTo>
                <a:lnTo>
                  <a:pt x="304952" y="0"/>
                </a:lnTo>
                <a:lnTo>
                  <a:pt x="304952" y="87630"/>
                </a:lnTo>
                <a:cubicBezTo>
                  <a:pt x="304952" y="139039"/>
                  <a:pt x="295021" y="179933"/>
                  <a:pt x="275158" y="210312"/>
                </a:cubicBezTo>
                <a:cubicBezTo>
                  <a:pt x="255295" y="240690"/>
                  <a:pt x="221411" y="262890"/>
                  <a:pt x="173507" y="276911"/>
                </a:cubicBezTo>
                <a:lnTo>
                  <a:pt x="173507" y="201549"/>
                </a:lnTo>
                <a:cubicBezTo>
                  <a:pt x="189865" y="196875"/>
                  <a:pt x="202425" y="188696"/>
                  <a:pt x="211188" y="177012"/>
                </a:cubicBezTo>
                <a:cubicBezTo>
                  <a:pt x="219951" y="165328"/>
                  <a:pt x="224332" y="149555"/>
                  <a:pt x="224332" y="129692"/>
                </a:cubicBezTo>
                <a:lnTo>
                  <a:pt x="168249" y="129692"/>
                </a:lnTo>
                <a:close/>
                <a:moveTo>
                  <a:pt x="0" y="0"/>
                </a:moveTo>
                <a:lnTo>
                  <a:pt x="136702" y="0"/>
                </a:lnTo>
                <a:lnTo>
                  <a:pt x="136702" y="87630"/>
                </a:lnTo>
                <a:cubicBezTo>
                  <a:pt x="136702" y="139039"/>
                  <a:pt x="126771" y="179933"/>
                  <a:pt x="106908" y="210312"/>
                </a:cubicBezTo>
                <a:cubicBezTo>
                  <a:pt x="87045" y="240690"/>
                  <a:pt x="53162" y="262890"/>
                  <a:pt x="5257" y="276911"/>
                </a:cubicBezTo>
                <a:lnTo>
                  <a:pt x="5257" y="201549"/>
                </a:lnTo>
                <a:cubicBezTo>
                  <a:pt x="21615" y="196875"/>
                  <a:pt x="34175" y="188696"/>
                  <a:pt x="42938" y="177012"/>
                </a:cubicBezTo>
                <a:cubicBezTo>
                  <a:pt x="51701" y="165328"/>
                  <a:pt x="56083" y="149555"/>
                  <a:pt x="56083" y="129692"/>
                </a:cubicBezTo>
                <a:lnTo>
                  <a:pt x="0" y="129692"/>
                </a:lnTo>
                <a:close/>
              </a:path>
            </a:pathLst>
          </a:custGeom>
          <a:solidFill>
            <a:srgbClr val="00D4E3">
              <a:alpha val="5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2" name="Oval 31">
            <a:extLst>
              <a:ext uri="{FF2B5EF4-FFF2-40B4-BE49-F238E27FC236}">
                <a16:creationId xmlns:a16="http://schemas.microsoft.com/office/drawing/2014/main" id="{F5CB9235-A774-4A17-8DF4-3199150844BE}"/>
              </a:ext>
            </a:extLst>
          </p:cNvPr>
          <p:cNvSpPr/>
          <p:nvPr/>
        </p:nvSpPr>
        <p:spPr>
          <a:xfrm>
            <a:off x="4245341" y="137508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 name="Picture 1">
            <a:extLst>
              <a:ext uri="{FF2B5EF4-FFF2-40B4-BE49-F238E27FC236}">
                <a16:creationId xmlns:a16="http://schemas.microsoft.com/office/drawing/2014/main" id="{BCCCB435-762D-4284-B9B9-CB525B63E23C}"/>
              </a:ext>
            </a:extLst>
          </p:cNvPr>
          <p:cNvPicPr>
            <a:picLocks noChangeAspect="1"/>
          </p:cNvPicPr>
          <p:nvPr/>
        </p:nvPicPr>
        <p:blipFill>
          <a:blip r:embed="rId5">
            <a:duotone>
              <a:prstClr val="black"/>
              <a:schemeClr val="accent5">
                <a:tint val="45000"/>
                <a:satMod val="400000"/>
              </a:schemeClr>
            </a:duotone>
          </a:blip>
          <a:stretch>
            <a:fillRect/>
          </a:stretch>
        </p:blipFill>
        <p:spPr>
          <a:xfrm>
            <a:off x="9210508" y="4903358"/>
            <a:ext cx="2017951" cy="560881"/>
          </a:xfrm>
          <a:prstGeom prst="rect">
            <a:avLst/>
          </a:prstGeom>
        </p:spPr>
      </p:pic>
      <p:sp>
        <p:nvSpPr>
          <p:cNvPr id="33" name="Oval 32">
            <a:extLst>
              <a:ext uri="{FF2B5EF4-FFF2-40B4-BE49-F238E27FC236}">
                <a16:creationId xmlns:a16="http://schemas.microsoft.com/office/drawing/2014/main" id="{6587EA95-9AD4-4DB7-A1DE-03B2DD5F35A7}"/>
              </a:ext>
            </a:extLst>
          </p:cNvPr>
          <p:cNvSpPr/>
          <p:nvPr/>
        </p:nvSpPr>
        <p:spPr>
          <a:xfrm>
            <a:off x="1238887" y="1624443"/>
            <a:ext cx="4236716" cy="4236716"/>
          </a:xfrm>
          <a:prstGeom prst="ellipse">
            <a:avLst/>
          </a:prstGeom>
          <a:noFill/>
          <a:ln>
            <a:solidFill>
              <a:srgbClr val="009ED6"/>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7" name="Picture 6" descr="A screenshot of a computer&#10;&#10;Description automatically generated with low confidence">
            <a:extLst>
              <a:ext uri="{FF2B5EF4-FFF2-40B4-BE49-F238E27FC236}">
                <a16:creationId xmlns:a16="http://schemas.microsoft.com/office/drawing/2014/main" id="{66FDA7DC-354A-7597-160E-850517D47A8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8774" r="28074" b="23725"/>
          <a:stretch/>
        </p:blipFill>
        <p:spPr>
          <a:xfrm>
            <a:off x="3701956" y="3182567"/>
            <a:ext cx="5086351" cy="3093121"/>
          </a:xfrm>
          <a:prstGeom prst="rect">
            <a:avLst/>
          </a:prstGeom>
        </p:spPr>
      </p:pic>
    </p:spTree>
    <p:extLst>
      <p:ext uri="{BB962C8B-B14F-4D97-AF65-F5344CB8AC3E}">
        <p14:creationId xmlns:p14="http://schemas.microsoft.com/office/powerpoint/2010/main" val="60643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a:extLst>
              <a:ext uri="{FF2B5EF4-FFF2-40B4-BE49-F238E27FC236}">
                <a16:creationId xmlns:a16="http://schemas.microsoft.com/office/drawing/2014/main" id="{584594DF-5A47-F44C-8313-6BDDC82C2658}"/>
              </a:ext>
            </a:extLst>
          </p:cNvPr>
          <p:cNvSpPr/>
          <p:nvPr/>
        </p:nvSpPr>
        <p:spPr>
          <a:xfrm>
            <a:off x="4415529" y="1859984"/>
            <a:ext cx="3498008" cy="3498006"/>
          </a:xfrm>
          <a:prstGeom prst="ellipse">
            <a:avLst/>
          </a:prstGeom>
          <a:gradFill flip="none" rotWithShape="1">
            <a:gsLst>
              <a:gs pos="0">
                <a:srgbClr val="00AEEF">
                  <a:alpha val="82000"/>
                  <a:lumMod val="90000"/>
                  <a:lumOff val="10000"/>
                </a:srgbClr>
              </a:gs>
              <a:gs pos="48000">
                <a:srgbClr val="00AEEF">
                  <a:alpha val="20000"/>
                </a:srgb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3" name="Oval 35">
            <a:extLst>
              <a:ext uri="{FF2B5EF4-FFF2-40B4-BE49-F238E27FC236}">
                <a16:creationId xmlns:a16="http://schemas.microsoft.com/office/drawing/2014/main" id="{A9B4DADF-F3BF-DB5C-BB5C-F9AD481AC6B3}"/>
              </a:ext>
            </a:extLst>
          </p:cNvPr>
          <p:cNvSpPr/>
          <p:nvPr/>
        </p:nvSpPr>
        <p:spPr>
          <a:xfrm>
            <a:off x="5171508" y="2682727"/>
            <a:ext cx="1966202" cy="196620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6" name="TextBox 28">
            <a:extLst>
              <a:ext uri="{FF2B5EF4-FFF2-40B4-BE49-F238E27FC236}">
                <a16:creationId xmlns:a16="http://schemas.microsoft.com/office/drawing/2014/main" id="{45C29FCA-7415-4758-A728-38BA4DDA75B8}"/>
              </a:ext>
            </a:extLst>
          </p:cNvPr>
          <p:cNvSpPr txBox="1"/>
          <p:nvPr/>
        </p:nvSpPr>
        <p:spPr>
          <a:xfrm>
            <a:off x="3716032" y="253642"/>
            <a:ext cx="7793436"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חווית לקוח מהירה ויעילה</a:t>
            </a:r>
          </a:p>
        </p:txBody>
      </p:sp>
      <p:sp>
        <p:nvSpPr>
          <p:cNvPr id="153" name="Slide Number Placeholder 5">
            <a:extLst>
              <a:ext uri="{FF2B5EF4-FFF2-40B4-BE49-F238E27FC236}">
                <a16:creationId xmlns:a16="http://schemas.microsoft.com/office/drawing/2014/main" id="{54076507-B660-44C1-AC9F-A28DF7167A3D}"/>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59" name="TextBox 117">
            <a:extLst>
              <a:ext uri="{FF2B5EF4-FFF2-40B4-BE49-F238E27FC236}">
                <a16:creationId xmlns:a16="http://schemas.microsoft.com/office/drawing/2014/main" id="{FCD1FB42-6BF0-4976-8E45-AB5CDA1BC2B7}"/>
              </a:ext>
            </a:extLst>
          </p:cNvPr>
          <p:cNvSpPr txBox="1"/>
          <p:nvPr/>
        </p:nvSpPr>
        <p:spPr>
          <a:xfrm>
            <a:off x="8686328" y="4469469"/>
            <a:ext cx="2152034" cy="450454"/>
          </a:xfrm>
          <a:prstGeom prst="rect">
            <a:avLst/>
          </a:prstGeom>
          <a:noFill/>
        </p:spPr>
        <p:txBody>
          <a:bodyPr wrap="square" rtlCol="0" anchor="ctr" anchorCtr="0">
            <a:noAutofit/>
          </a:bodyPr>
          <a:lstStyle/>
          <a:p>
            <a:pPr algn="r" rtl="1">
              <a:defRPr/>
            </a:pPr>
            <a:r>
              <a:rPr lang="he-IL" sz="1600" dirty="0">
                <a:latin typeface="Assistant SemiBold" pitchFamily="2" charset="-79"/>
                <a:cs typeface="Assistant SemiBold" pitchFamily="2" charset="-79"/>
              </a:rPr>
              <a:t>בדיקת הלקוח במערכת הטכנולוגית של בלנדר</a:t>
            </a:r>
            <a:endParaRPr lang="en-US" sz="1600" dirty="0">
              <a:latin typeface="Assistant SemiBold" pitchFamily="2" charset="-79"/>
              <a:cs typeface="Assistant SemiBold" pitchFamily="2" charset="-79"/>
            </a:endParaRPr>
          </a:p>
        </p:txBody>
      </p:sp>
      <p:sp>
        <p:nvSpPr>
          <p:cNvPr id="61" name="TextBox 119">
            <a:extLst>
              <a:ext uri="{FF2B5EF4-FFF2-40B4-BE49-F238E27FC236}">
                <a16:creationId xmlns:a16="http://schemas.microsoft.com/office/drawing/2014/main" id="{DBED72D6-C45B-4BB7-8EB5-BAAD5D25D68D}"/>
              </a:ext>
            </a:extLst>
          </p:cNvPr>
          <p:cNvSpPr txBox="1"/>
          <p:nvPr/>
        </p:nvSpPr>
        <p:spPr>
          <a:xfrm>
            <a:off x="1529020" y="4258360"/>
            <a:ext cx="1983221" cy="745869"/>
          </a:xfrm>
          <a:prstGeom prst="rect">
            <a:avLst/>
          </a:prstGeom>
          <a:noFill/>
        </p:spPr>
        <p:txBody>
          <a:bodyPr wrap="square" rtlCol="0" anchor="ctr" anchorCtr="0">
            <a:noAutofit/>
          </a:bodyPr>
          <a:lstStyle/>
          <a:p>
            <a:pPr algn="r" rtl="1">
              <a:defRPr/>
            </a:pPr>
            <a:r>
              <a:rPr lang="he-IL" sz="1600" dirty="0">
                <a:latin typeface="Assistant SemiBold" pitchFamily="2" charset="-79"/>
                <a:cs typeface="Assistant SemiBold" pitchFamily="2" charset="-79"/>
              </a:rPr>
              <a:t>דירוג הלקוח וגובה הלוואה מירבי	</a:t>
            </a:r>
          </a:p>
        </p:txBody>
      </p:sp>
      <p:sp>
        <p:nvSpPr>
          <p:cNvPr id="64" name="TextBox 122">
            <a:extLst>
              <a:ext uri="{FF2B5EF4-FFF2-40B4-BE49-F238E27FC236}">
                <a16:creationId xmlns:a16="http://schemas.microsoft.com/office/drawing/2014/main" id="{E7455A88-952D-486D-8093-78376CA45930}"/>
              </a:ext>
            </a:extLst>
          </p:cNvPr>
          <p:cNvSpPr txBox="1"/>
          <p:nvPr/>
        </p:nvSpPr>
        <p:spPr>
          <a:xfrm>
            <a:off x="3128951" y="5825257"/>
            <a:ext cx="2633946" cy="745869"/>
          </a:xfrm>
          <a:prstGeom prst="rect">
            <a:avLst/>
          </a:prstGeom>
          <a:noFill/>
        </p:spPr>
        <p:txBody>
          <a:bodyPr wrap="square" rtlCol="0" anchor="ctr" anchorCtr="0">
            <a:noAutofit/>
          </a:bodyPr>
          <a:lstStyle/>
          <a:p>
            <a:pPr marL="0" marR="0" algn="r" rtl="1">
              <a:spcBef>
                <a:spcPts val="0"/>
              </a:spcBef>
              <a:spcAft>
                <a:spcPts val="0"/>
              </a:spcAft>
            </a:pPr>
            <a:r>
              <a:rPr lang="he-IL" sz="1600" dirty="0">
                <a:latin typeface="Assistant SemiBold" pitchFamily="2" charset="-79"/>
                <a:cs typeface="Assistant SemiBold" pitchFamily="2" charset="-79"/>
              </a:rPr>
              <a:t>חיתום ויצירת פרופיל על בסיס מידע משלל מקורות מתקדמים</a:t>
            </a:r>
            <a:endParaRPr lang="en-US" sz="1600" dirty="0">
              <a:latin typeface="Assistant SemiBold" pitchFamily="2" charset="-79"/>
              <a:cs typeface="Assistant SemiBold" pitchFamily="2" charset="-79"/>
            </a:endParaRPr>
          </a:p>
        </p:txBody>
      </p:sp>
      <p:sp>
        <p:nvSpPr>
          <p:cNvPr id="60" name="TextBox 118">
            <a:extLst>
              <a:ext uri="{FF2B5EF4-FFF2-40B4-BE49-F238E27FC236}">
                <a16:creationId xmlns:a16="http://schemas.microsoft.com/office/drawing/2014/main" id="{0239B6BE-4694-426B-9FCF-B0D65725442F}"/>
              </a:ext>
            </a:extLst>
          </p:cNvPr>
          <p:cNvSpPr txBox="1"/>
          <p:nvPr/>
        </p:nvSpPr>
        <p:spPr>
          <a:xfrm>
            <a:off x="1397642" y="2365613"/>
            <a:ext cx="2170340" cy="745869"/>
          </a:xfrm>
          <a:prstGeom prst="rect">
            <a:avLst/>
          </a:prstGeom>
          <a:noFill/>
        </p:spPr>
        <p:txBody>
          <a:bodyPr wrap="square" lIns="91440" tIns="45720" rIns="91440" bIns="45720" rtlCol="0" anchor="ctr" anchorCtr="0">
            <a:noAutofit/>
          </a:bodyPr>
          <a:lstStyle/>
          <a:p>
            <a:pPr algn="r" rtl="1">
              <a:defRPr/>
            </a:pPr>
            <a:r>
              <a:rPr lang="he-IL" sz="1600" dirty="0">
                <a:latin typeface="Assistant SemiBold" pitchFamily="2" charset="-79"/>
                <a:cs typeface="Assistant SemiBold" pitchFamily="2" charset="-79"/>
              </a:rPr>
              <a:t>אימות וזיהוי הלקוח באמצעים מתקדמים</a:t>
            </a:r>
          </a:p>
        </p:txBody>
      </p:sp>
      <p:sp>
        <p:nvSpPr>
          <p:cNvPr id="117" name="TextBox 118">
            <a:extLst>
              <a:ext uri="{FF2B5EF4-FFF2-40B4-BE49-F238E27FC236}">
                <a16:creationId xmlns:a16="http://schemas.microsoft.com/office/drawing/2014/main" id="{0AFEC120-77A4-48E0-955A-FB65F48FCBF0}"/>
              </a:ext>
            </a:extLst>
          </p:cNvPr>
          <p:cNvSpPr txBox="1"/>
          <p:nvPr/>
        </p:nvSpPr>
        <p:spPr>
          <a:xfrm>
            <a:off x="3648067" y="741183"/>
            <a:ext cx="2255413" cy="745869"/>
          </a:xfrm>
          <a:prstGeom prst="rect">
            <a:avLst/>
          </a:prstGeom>
          <a:noFill/>
        </p:spPr>
        <p:txBody>
          <a:bodyPr wrap="square" lIns="91440" tIns="45720" rIns="91440" bIns="45720" rtlCol="0" anchor="ctr" anchorCtr="0">
            <a:noAutofit/>
          </a:bodyPr>
          <a:lstStyle/>
          <a:p>
            <a:pPr algn="r" rtl="1">
              <a:defRPr/>
            </a:pPr>
            <a:r>
              <a:rPr lang="he-IL" sz="1600" dirty="0">
                <a:latin typeface="Assistant SemiBold" pitchFamily="2" charset="-79"/>
                <a:cs typeface="Assistant SemiBold" pitchFamily="2" charset="-79"/>
              </a:rPr>
              <a:t>שיערוך וחיתום הבטוחה (רכב / נדל"ן)</a:t>
            </a:r>
          </a:p>
        </p:txBody>
      </p:sp>
      <p:sp>
        <p:nvSpPr>
          <p:cNvPr id="56" name="TextBox 26">
            <a:extLst>
              <a:ext uri="{FF2B5EF4-FFF2-40B4-BE49-F238E27FC236}">
                <a16:creationId xmlns:a16="http://schemas.microsoft.com/office/drawing/2014/main" id="{01E7E76C-9967-D129-D63D-0150E43EC1BC}"/>
              </a:ext>
            </a:extLst>
          </p:cNvPr>
          <p:cNvSpPr txBox="1"/>
          <p:nvPr/>
        </p:nvSpPr>
        <p:spPr>
          <a:xfrm>
            <a:off x="4654126" y="826466"/>
            <a:ext cx="6827944" cy="461665"/>
          </a:xfrm>
          <a:prstGeom prst="rect">
            <a:avLst/>
          </a:prstGeom>
          <a:noFill/>
        </p:spPr>
        <p:txBody>
          <a:bodyPr wrap="square" rtlCol="0">
            <a:spAutoFit/>
          </a:bodyPr>
          <a:lstStyle/>
          <a:p>
            <a:pPr algn="r" rtl="1"/>
            <a:r>
              <a:rPr lang="he-IL" sz="2400" dirty="0">
                <a:latin typeface="Assistant SemiBold" panose="00000700000000000000" pitchFamily="2" charset="-79"/>
                <a:cs typeface="Assistant SemiBold" panose="00000700000000000000" pitchFamily="2" charset="-79"/>
              </a:rPr>
              <a:t>6 שלבים ב-30 שניות</a:t>
            </a:r>
          </a:p>
        </p:txBody>
      </p:sp>
      <p:pic>
        <p:nvPicPr>
          <p:cNvPr id="1026" name="Picture 2" descr="Business credit report free icon">
            <a:extLst>
              <a:ext uri="{FF2B5EF4-FFF2-40B4-BE49-F238E27FC236}">
                <a16:creationId xmlns:a16="http://schemas.microsoft.com/office/drawing/2014/main" id="{88AFB59D-6EAB-FAC9-46DD-2CD43AB4998E}"/>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94157" y="5967269"/>
            <a:ext cx="520903" cy="520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atisfaction free icon">
            <a:extLst>
              <a:ext uri="{FF2B5EF4-FFF2-40B4-BE49-F238E27FC236}">
                <a16:creationId xmlns:a16="http://schemas.microsoft.com/office/drawing/2014/main" id="{74E3AD39-9351-4382-6DFD-6C62F61E4D04}"/>
              </a:ext>
            </a:extLst>
          </p:cNvPr>
          <p:cNvPicPr>
            <a:picLocks noChangeAspect="1" noChangeArrowheads="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13811" y="4237130"/>
            <a:ext cx="541961" cy="54196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ace detection free icon">
            <a:extLst>
              <a:ext uri="{FF2B5EF4-FFF2-40B4-BE49-F238E27FC236}">
                <a16:creationId xmlns:a16="http://schemas.microsoft.com/office/drawing/2014/main" id="{F296F4A2-A4D3-23AA-8B2A-08FE28E6B5D1}"/>
              </a:ext>
            </a:extLst>
          </p:cNvPr>
          <p:cNvPicPr>
            <a:picLocks noChangeAspect="1" noChangeArrowheads="1"/>
          </p:cNvPicPr>
          <p:nvPr/>
        </p:nvPicPr>
        <p:blipFill>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5080" y="2531961"/>
            <a:ext cx="486890" cy="48689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780E235-2BF0-F0C0-71E2-95D6E7E3FEDB}"/>
              </a:ext>
            </a:extLst>
          </p:cNvP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30878" y="858862"/>
            <a:ext cx="516416" cy="5164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D617858-0433-9571-F0DB-686BC4BFE7F5}"/>
              </a:ext>
            </a:extLst>
          </p:cNvPr>
          <p:cNvPicPr>
            <a:picLocks noChangeAspect="1" noChangeArrowheads="1"/>
          </p:cNvPicPr>
          <p:nvPr/>
        </p:nvPicPr>
        <p:blipFill>
          <a:blip r:embed="rId7"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7637" y="4355821"/>
            <a:ext cx="570574" cy="570574"/>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117">
            <a:extLst>
              <a:ext uri="{FF2B5EF4-FFF2-40B4-BE49-F238E27FC236}">
                <a16:creationId xmlns:a16="http://schemas.microsoft.com/office/drawing/2014/main" id="{B93AFD08-EE57-94A8-C848-C8BD93360594}"/>
              </a:ext>
            </a:extLst>
          </p:cNvPr>
          <p:cNvSpPr txBox="1"/>
          <p:nvPr/>
        </p:nvSpPr>
        <p:spPr>
          <a:xfrm>
            <a:off x="8450898" y="2393051"/>
            <a:ext cx="2621279" cy="602264"/>
          </a:xfrm>
          <a:prstGeom prst="rect">
            <a:avLst/>
          </a:prstGeom>
          <a:noFill/>
        </p:spPr>
        <p:txBody>
          <a:bodyPr wrap="square" rtlCol="0" anchor="ctr" anchorCtr="0">
            <a:noAutofit/>
          </a:bodyPr>
          <a:lstStyle/>
          <a:p>
            <a:pPr algn="r" rtl="1">
              <a:defRPr/>
            </a:pPr>
            <a:r>
              <a:rPr lang="en-US" sz="1600" dirty="0">
                <a:latin typeface="Assistant SemiBold" pitchFamily="2" charset="-79"/>
                <a:cs typeface="Assistant SemiBold" pitchFamily="2" charset="-79"/>
              </a:rPr>
              <a:t>Onboarding</a:t>
            </a:r>
            <a:r>
              <a:rPr lang="he-IL" sz="1600" dirty="0">
                <a:latin typeface="Assistant SemiBold" pitchFamily="2" charset="-79"/>
                <a:cs typeface="Assistant SemiBold" pitchFamily="2" charset="-79"/>
              </a:rPr>
              <a:t> (חנות, סוכנות רכב, אתר </a:t>
            </a:r>
            <a:r>
              <a:rPr lang="en-US" sz="1600" dirty="0">
                <a:latin typeface="Assistant SemiBold" pitchFamily="2" charset="-79"/>
                <a:cs typeface="Assistant SemiBold" pitchFamily="2" charset="-79"/>
              </a:rPr>
              <a:t>E-commerce</a:t>
            </a:r>
            <a:r>
              <a:rPr lang="he-IL" sz="1600" dirty="0">
                <a:latin typeface="Assistant SemiBold" pitchFamily="2" charset="-79"/>
                <a:cs typeface="Assistant SemiBold" pitchFamily="2" charset="-79"/>
              </a:rPr>
              <a:t>)</a:t>
            </a:r>
            <a:endParaRPr lang="en-US" sz="1600" dirty="0">
              <a:latin typeface="Assistant SemiBold" pitchFamily="2" charset="-79"/>
              <a:cs typeface="Assistant SemiBold" pitchFamily="2" charset="-79"/>
            </a:endParaRPr>
          </a:p>
        </p:txBody>
      </p:sp>
      <p:grpSp>
        <p:nvGrpSpPr>
          <p:cNvPr id="7" name="Group 6">
            <a:extLst>
              <a:ext uri="{FF2B5EF4-FFF2-40B4-BE49-F238E27FC236}">
                <a16:creationId xmlns:a16="http://schemas.microsoft.com/office/drawing/2014/main" id="{EF73CFEF-B9CB-F4FA-9C39-BAAD26521C1E}"/>
              </a:ext>
            </a:extLst>
          </p:cNvPr>
          <p:cNvGrpSpPr/>
          <p:nvPr/>
        </p:nvGrpSpPr>
        <p:grpSpPr>
          <a:xfrm>
            <a:off x="4181053" y="1514000"/>
            <a:ext cx="4000592" cy="4258350"/>
            <a:chOff x="3950787" y="1293903"/>
            <a:chExt cx="4632581" cy="4931057"/>
          </a:xfrm>
        </p:grpSpPr>
        <p:sp>
          <p:nvSpPr>
            <p:cNvPr id="62" name="TextBox 120">
              <a:extLst>
                <a:ext uri="{FF2B5EF4-FFF2-40B4-BE49-F238E27FC236}">
                  <a16:creationId xmlns:a16="http://schemas.microsoft.com/office/drawing/2014/main" id="{274B8AD5-1A58-447D-B0ED-29CA9C543530}"/>
                </a:ext>
              </a:extLst>
            </p:cNvPr>
            <p:cNvSpPr txBox="1"/>
            <p:nvPr/>
          </p:nvSpPr>
          <p:spPr>
            <a:xfrm>
              <a:off x="5473630" y="3602822"/>
              <a:ext cx="1620000" cy="745869"/>
            </a:xfrm>
            <a:prstGeom prst="rect">
              <a:avLst/>
            </a:prstGeom>
            <a:noFill/>
          </p:spPr>
          <p:txBody>
            <a:bodyPr wrap="square" rtlCol="0" anchor="ctr" anchorCtr="0">
              <a:noAutofit/>
            </a:bodyPr>
            <a:lstStyle/>
            <a:p>
              <a:pPr indent="0" algn="ctr" rtl="1">
                <a:lnSpc>
                  <a:spcPts val="1900"/>
                </a:lnSpc>
                <a:buFontTx/>
                <a:buNone/>
                <a:defRPr/>
              </a:pPr>
              <a:r>
                <a:rPr lang="he-IL" sz="6600" dirty="0">
                  <a:solidFill>
                    <a:schemeClr val="bg1"/>
                  </a:solidFill>
                  <a:latin typeface="Assistant SemiBold" pitchFamily="2" charset="-79"/>
                  <a:cs typeface="Assistant SemiBold" pitchFamily="2" charset="-79"/>
                </a:rPr>
                <a:t>30</a:t>
              </a:r>
            </a:p>
            <a:p>
              <a:pPr indent="0" algn="ctr" rtl="1">
                <a:lnSpc>
                  <a:spcPts val="1900"/>
                </a:lnSpc>
                <a:buFontTx/>
                <a:buNone/>
                <a:defRPr/>
              </a:pPr>
              <a:r>
                <a:rPr lang="he-IL" sz="1600" dirty="0">
                  <a:solidFill>
                    <a:schemeClr val="bg1"/>
                  </a:solidFill>
                  <a:latin typeface="Assistant SemiBold" pitchFamily="2" charset="-79"/>
                  <a:cs typeface="Assistant SemiBold" pitchFamily="2" charset="-79"/>
                </a:rPr>
                <a:t>שניות ויש אישור להלוואה</a:t>
              </a:r>
            </a:p>
          </p:txBody>
        </p:sp>
        <p:sp>
          <p:nvSpPr>
            <p:cNvPr id="63" name="Oval 116">
              <a:extLst>
                <a:ext uri="{FF2B5EF4-FFF2-40B4-BE49-F238E27FC236}">
                  <a16:creationId xmlns:a16="http://schemas.microsoft.com/office/drawing/2014/main" id="{38DF0E9C-8341-C2ED-7692-03D2F3EA7D7E}"/>
                </a:ext>
              </a:extLst>
            </p:cNvPr>
            <p:cNvSpPr/>
            <p:nvPr/>
          </p:nvSpPr>
          <p:spPr>
            <a:xfrm>
              <a:off x="5753255" y="1293903"/>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6</a:t>
              </a:r>
            </a:p>
          </p:txBody>
        </p:sp>
        <p:sp>
          <p:nvSpPr>
            <p:cNvPr id="65" name="Oval 116">
              <a:extLst>
                <a:ext uri="{FF2B5EF4-FFF2-40B4-BE49-F238E27FC236}">
                  <a16:creationId xmlns:a16="http://schemas.microsoft.com/office/drawing/2014/main" id="{A4B4E9E5-A5A2-420A-A58E-AAEF4FE424E9}"/>
                </a:ext>
              </a:extLst>
            </p:cNvPr>
            <p:cNvSpPr/>
            <p:nvPr/>
          </p:nvSpPr>
          <p:spPr>
            <a:xfrm>
              <a:off x="7503368" y="2240720"/>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1</a:t>
              </a:r>
            </a:p>
          </p:txBody>
        </p:sp>
        <p:sp>
          <p:nvSpPr>
            <p:cNvPr id="67" name="Oval 116">
              <a:extLst>
                <a:ext uri="{FF2B5EF4-FFF2-40B4-BE49-F238E27FC236}">
                  <a16:creationId xmlns:a16="http://schemas.microsoft.com/office/drawing/2014/main" id="{54FB682D-B992-09B6-65EC-6C908CD694C1}"/>
                </a:ext>
              </a:extLst>
            </p:cNvPr>
            <p:cNvSpPr/>
            <p:nvPr/>
          </p:nvSpPr>
          <p:spPr>
            <a:xfrm>
              <a:off x="3950787" y="4176258"/>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4</a:t>
              </a:r>
            </a:p>
          </p:txBody>
        </p:sp>
        <p:sp>
          <p:nvSpPr>
            <p:cNvPr id="68" name="Oval 116">
              <a:extLst>
                <a:ext uri="{FF2B5EF4-FFF2-40B4-BE49-F238E27FC236}">
                  <a16:creationId xmlns:a16="http://schemas.microsoft.com/office/drawing/2014/main" id="{46C7D15E-1506-728A-BB60-4BE715C62392}"/>
                </a:ext>
              </a:extLst>
            </p:cNvPr>
            <p:cNvSpPr/>
            <p:nvPr/>
          </p:nvSpPr>
          <p:spPr>
            <a:xfrm>
              <a:off x="7503368" y="4176258"/>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2</a:t>
              </a:r>
            </a:p>
          </p:txBody>
        </p:sp>
        <p:sp>
          <p:nvSpPr>
            <p:cNvPr id="69" name="Oval 116">
              <a:extLst>
                <a:ext uri="{FF2B5EF4-FFF2-40B4-BE49-F238E27FC236}">
                  <a16:creationId xmlns:a16="http://schemas.microsoft.com/office/drawing/2014/main" id="{3422E5DB-E0C3-7428-6440-4D71380D18CC}"/>
                </a:ext>
              </a:extLst>
            </p:cNvPr>
            <p:cNvSpPr/>
            <p:nvPr/>
          </p:nvSpPr>
          <p:spPr>
            <a:xfrm>
              <a:off x="5736037" y="5144960"/>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3</a:t>
              </a:r>
            </a:p>
          </p:txBody>
        </p:sp>
        <p:sp>
          <p:nvSpPr>
            <p:cNvPr id="86" name="Arc 85">
              <a:extLst>
                <a:ext uri="{FF2B5EF4-FFF2-40B4-BE49-F238E27FC236}">
                  <a16:creationId xmlns:a16="http://schemas.microsoft.com/office/drawing/2014/main" id="{76371167-65A3-3974-B31E-81630E590E34}"/>
                </a:ext>
              </a:extLst>
            </p:cNvPr>
            <p:cNvSpPr/>
            <p:nvPr/>
          </p:nvSpPr>
          <p:spPr>
            <a:xfrm>
              <a:off x="4437229" y="1874447"/>
              <a:ext cx="3699698" cy="3699698"/>
            </a:xfrm>
            <a:prstGeom prst="arc">
              <a:avLst>
                <a:gd name="adj1" fmla="val 10281699"/>
                <a:gd name="adj2" fmla="val 11209344"/>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5" name="Arc 94">
              <a:extLst>
                <a:ext uri="{FF2B5EF4-FFF2-40B4-BE49-F238E27FC236}">
                  <a16:creationId xmlns:a16="http://schemas.microsoft.com/office/drawing/2014/main" id="{EC39F08E-2AD1-3D1E-2712-0FE214E765B2}"/>
                </a:ext>
              </a:extLst>
            </p:cNvPr>
            <p:cNvSpPr/>
            <p:nvPr/>
          </p:nvSpPr>
          <p:spPr>
            <a:xfrm>
              <a:off x="4437229" y="1874447"/>
              <a:ext cx="3699698" cy="3699698"/>
            </a:xfrm>
            <a:prstGeom prst="arc">
              <a:avLst>
                <a:gd name="adj1" fmla="val 6757371"/>
                <a:gd name="adj2" fmla="val 7870888"/>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96" name="Arc 95">
              <a:extLst>
                <a:ext uri="{FF2B5EF4-FFF2-40B4-BE49-F238E27FC236}">
                  <a16:creationId xmlns:a16="http://schemas.microsoft.com/office/drawing/2014/main" id="{02803461-D596-F913-5450-C3045B0D47C3}"/>
                </a:ext>
              </a:extLst>
            </p:cNvPr>
            <p:cNvSpPr/>
            <p:nvPr/>
          </p:nvSpPr>
          <p:spPr>
            <a:xfrm>
              <a:off x="4437229" y="1874447"/>
              <a:ext cx="3699698" cy="3699698"/>
            </a:xfrm>
            <a:prstGeom prst="arc">
              <a:avLst>
                <a:gd name="adj1" fmla="val 3079830"/>
                <a:gd name="adj2" fmla="val 4118106"/>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2" name="Arc 101">
              <a:extLst>
                <a:ext uri="{FF2B5EF4-FFF2-40B4-BE49-F238E27FC236}">
                  <a16:creationId xmlns:a16="http://schemas.microsoft.com/office/drawing/2014/main" id="{C9D22EA7-D414-BBB1-2B13-1803F94DD6E9}"/>
                </a:ext>
              </a:extLst>
            </p:cNvPr>
            <p:cNvSpPr/>
            <p:nvPr/>
          </p:nvSpPr>
          <p:spPr>
            <a:xfrm>
              <a:off x="4437229" y="1874447"/>
              <a:ext cx="3699698" cy="3699698"/>
            </a:xfrm>
            <a:prstGeom prst="arc">
              <a:avLst>
                <a:gd name="adj1" fmla="val 21209639"/>
                <a:gd name="adj2" fmla="val 498454"/>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cxnSp>
          <p:nvCxnSpPr>
            <p:cNvPr id="13" name="Straight Connector 12">
              <a:extLst>
                <a:ext uri="{FF2B5EF4-FFF2-40B4-BE49-F238E27FC236}">
                  <a16:creationId xmlns:a16="http://schemas.microsoft.com/office/drawing/2014/main" id="{EFDF763B-B974-0806-58C6-6328C6DC97CE}"/>
                </a:ext>
              </a:extLst>
            </p:cNvPr>
            <p:cNvCxnSpPr>
              <a:cxnSpLocks/>
            </p:cNvCxnSpPr>
            <p:nvPr/>
          </p:nvCxnSpPr>
          <p:spPr>
            <a:xfrm>
              <a:off x="6280484" y="2239679"/>
              <a:ext cx="0" cy="474130"/>
            </a:xfrm>
            <a:prstGeom prst="line">
              <a:avLst/>
            </a:prstGeom>
            <a:ln w="31750">
              <a:solidFill>
                <a:srgbClr val="006386"/>
              </a:solidFill>
              <a:tailEnd type="arrow"/>
            </a:ln>
          </p:spPr>
          <p:style>
            <a:lnRef idx="1">
              <a:schemeClr val="accent1"/>
            </a:lnRef>
            <a:fillRef idx="0">
              <a:schemeClr val="accent1"/>
            </a:fillRef>
            <a:effectRef idx="0">
              <a:schemeClr val="accent1"/>
            </a:effectRef>
            <a:fontRef idx="minor">
              <a:schemeClr val="tx1"/>
            </a:fontRef>
          </p:style>
        </p:cxnSp>
        <p:sp>
          <p:nvSpPr>
            <p:cNvPr id="37" name="Oval 116">
              <a:extLst>
                <a:ext uri="{FF2B5EF4-FFF2-40B4-BE49-F238E27FC236}">
                  <a16:creationId xmlns:a16="http://schemas.microsoft.com/office/drawing/2014/main" id="{223B97AB-8870-BD13-6B0D-D0DE7E503AF6}"/>
                </a:ext>
              </a:extLst>
            </p:cNvPr>
            <p:cNvSpPr/>
            <p:nvPr/>
          </p:nvSpPr>
          <p:spPr>
            <a:xfrm>
              <a:off x="3950787" y="2240720"/>
              <a:ext cx="1080000" cy="1080000"/>
            </a:xfrm>
            <a:prstGeom prst="ellipse">
              <a:avLst/>
            </a:prstGeom>
            <a:solidFill>
              <a:srgbClr val="00AEEF">
                <a:alpha val="98000"/>
              </a:srgbClr>
            </a:solidFill>
            <a:ln w="101600">
              <a:solidFill>
                <a:srgbClr val="006FAB">
                  <a:alpha val="33000"/>
                </a:srgbClr>
              </a:solid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3200" dirty="0">
                  <a:solidFill>
                    <a:schemeClr val="bg1"/>
                  </a:solidFill>
                  <a:latin typeface="Calibri" panose="020F0502020204030204"/>
                  <a:cs typeface="Arial" panose="020B0604020202020204" pitchFamily="34" charset="0"/>
                </a:rPr>
                <a:t>5</a:t>
              </a:r>
            </a:p>
          </p:txBody>
        </p:sp>
        <p:sp>
          <p:nvSpPr>
            <p:cNvPr id="39" name="Arc 38">
              <a:extLst>
                <a:ext uri="{FF2B5EF4-FFF2-40B4-BE49-F238E27FC236}">
                  <a16:creationId xmlns:a16="http://schemas.microsoft.com/office/drawing/2014/main" id="{F3CE13CC-3583-FEFF-90AC-B9B3EA5B4322}"/>
                </a:ext>
              </a:extLst>
            </p:cNvPr>
            <p:cNvSpPr/>
            <p:nvPr/>
          </p:nvSpPr>
          <p:spPr>
            <a:xfrm>
              <a:off x="4426853" y="1864399"/>
              <a:ext cx="3699698" cy="3699698"/>
            </a:xfrm>
            <a:prstGeom prst="arc">
              <a:avLst>
                <a:gd name="adj1" fmla="val 13743919"/>
                <a:gd name="adj2" fmla="val 14848388"/>
              </a:avLst>
            </a:prstGeom>
            <a:ln w="22225">
              <a:solidFill>
                <a:srgbClr val="006386"/>
              </a:solidFill>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grpSp>
      <p:pic>
        <p:nvPicPr>
          <p:cNvPr id="5" name="Picture 2">
            <a:extLst>
              <a:ext uri="{FF2B5EF4-FFF2-40B4-BE49-F238E27FC236}">
                <a16:creationId xmlns:a16="http://schemas.microsoft.com/office/drawing/2014/main" id="{06A4D323-4334-373C-F2A4-C9A29C13DE92}"/>
              </a:ext>
            </a:extLst>
          </p:cNvPr>
          <p:cNvPicPr>
            <a:picLocks noChangeAspect="1" noChangeArrowheads="1"/>
          </p:cNvPicPr>
          <p:nvPr/>
        </p:nvPicPr>
        <p:blipFill>
          <a:blip r:embed="rId8"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95921" y="2446664"/>
            <a:ext cx="520904" cy="540745"/>
          </a:xfrm>
          <a:prstGeom prst="rect">
            <a:avLst/>
          </a:prstGeom>
          <a:noFill/>
          <a:extLst>
            <a:ext uri="{909E8E84-426E-40DD-AFC4-6F175D3DCCD1}">
              <a14:hiddenFill xmlns:a14="http://schemas.microsoft.com/office/drawing/2010/main">
                <a:solidFill>
                  <a:srgbClr val="FFFFFF"/>
                </a:solidFill>
              </a14:hiddenFill>
            </a:ext>
          </a:extLst>
        </p:spPr>
      </p:pic>
      <p:sp>
        <p:nvSpPr>
          <p:cNvPr id="45" name="Rectangle 44">
            <a:extLst>
              <a:ext uri="{FF2B5EF4-FFF2-40B4-BE49-F238E27FC236}">
                <a16:creationId xmlns:a16="http://schemas.microsoft.com/office/drawing/2014/main" id="{1F06F488-F768-451B-97A9-4D2C494D8FAE}"/>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6" name="Rectangle 45">
            <a:extLst>
              <a:ext uri="{FF2B5EF4-FFF2-40B4-BE49-F238E27FC236}">
                <a16:creationId xmlns:a16="http://schemas.microsoft.com/office/drawing/2014/main" id="{B722B11F-6D13-F683-919D-9055768E2960}"/>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תיבת טקסט 8">
            <a:extLst>
              <a:ext uri="{FF2B5EF4-FFF2-40B4-BE49-F238E27FC236}">
                <a16:creationId xmlns:a16="http://schemas.microsoft.com/office/drawing/2014/main" id="{9BAB97DD-BB5E-782B-00AE-809B9F72E945}"/>
              </a:ext>
            </a:extLst>
          </p:cNvPr>
          <p:cNvSpPr txBox="1"/>
          <p:nvPr/>
        </p:nvSpPr>
        <p:spPr>
          <a:xfrm>
            <a:off x="2038956" y="6426405"/>
            <a:ext cx="9539299" cy="24622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30 שניות - זמן מינימאלי</a:t>
            </a: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Tree>
    <p:extLst>
      <p:ext uri="{BB962C8B-B14F-4D97-AF65-F5344CB8AC3E}">
        <p14:creationId xmlns:p14="http://schemas.microsoft.com/office/powerpoint/2010/main" val="4276324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Placeholder 22">
            <a:extLst>
              <a:ext uri="{FF2B5EF4-FFF2-40B4-BE49-F238E27FC236}">
                <a16:creationId xmlns:a16="http://schemas.microsoft.com/office/drawing/2014/main" id="{8E4BE883-59EC-4670-BC46-416FD12ECB20}"/>
              </a:ext>
            </a:extLst>
          </p:cNvPr>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l="22422" t="7795" r="2023" b="7795"/>
          <a:stretch/>
        </p:blipFill>
        <p:spPr>
          <a:xfrm>
            <a:off x="0" y="0"/>
            <a:ext cx="9211702" cy="6858000"/>
          </a:xfrm>
          <a:custGeom>
            <a:avLst/>
            <a:gdLst>
              <a:gd name="connsiteX0" fmla="*/ 0 w 9211702"/>
              <a:gd name="connsiteY0" fmla="*/ 0 h 6858000"/>
              <a:gd name="connsiteX1" fmla="*/ 8080370 w 9211702"/>
              <a:gd name="connsiteY1" fmla="*/ 0 h 6858000"/>
              <a:gd name="connsiteX2" fmla="*/ 8227478 w 9211702"/>
              <a:gd name="connsiteY2" fmla="*/ 206870 h 6858000"/>
              <a:gd name="connsiteX3" fmla="*/ 9211702 w 9211702"/>
              <a:gd name="connsiteY3" fmla="*/ 3429000 h 6858000"/>
              <a:gd name="connsiteX4" fmla="*/ 8227478 w 9211702"/>
              <a:gd name="connsiteY4" fmla="*/ 6651130 h 6858000"/>
              <a:gd name="connsiteX5" fmla="*/ 8080370 w 9211702"/>
              <a:gd name="connsiteY5" fmla="*/ 6858000 h 6858000"/>
              <a:gd name="connsiteX6" fmla="*/ 0 w 921170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11702" h="6858000">
                <a:moveTo>
                  <a:pt x="0" y="0"/>
                </a:moveTo>
                <a:lnTo>
                  <a:pt x="8080370" y="0"/>
                </a:lnTo>
                <a:lnTo>
                  <a:pt x="8227478" y="206870"/>
                </a:lnTo>
                <a:cubicBezTo>
                  <a:pt x="8848866" y="1126646"/>
                  <a:pt x="9211702" y="2235451"/>
                  <a:pt x="9211702" y="3429000"/>
                </a:cubicBezTo>
                <a:cubicBezTo>
                  <a:pt x="9211702" y="4622550"/>
                  <a:pt x="8848866" y="5731355"/>
                  <a:pt x="8227478" y="6651130"/>
                </a:cubicBezTo>
                <a:lnTo>
                  <a:pt x="8080370" y="6858000"/>
                </a:lnTo>
                <a:lnTo>
                  <a:pt x="0" y="6858000"/>
                </a:lnTo>
                <a:close/>
              </a:path>
            </a:pathLst>
          </a:custGeom>
          <a:pattFill prst="pct20">
            <a:fgClr>
              <a:schemeClr val="accent1"/>
            </a:fgClr>
            <a:bgClr>
              <a:schemeClr val="bg1"/>
            </a:bgClr>
          </a:pattFill>
        </p:spPr>
      </p:pic>
      <p:sp>
        <p:nvSpPr>
          <p:cNvPr id="7" name="Oval 6">
            <a:extLst>
              <a:ext uri="{FF2B5EF4-FFF2-40B4-BE49-F238E27FC236}">
                <a16:creationId xmlns:a16="http://schemas.microsoft.com/office/drawing/2014/main" id="{5AB6BAFD-35DD-495A-BB66-E5987B7521AC}"/>
              </a:ext>
            </a:extLst>
          </p:cNvPr>
          <p:cNvSpPr/>
          <p:nvPr/>
        </p:nvSpPr>
        <p:spPr>
          <a:xfrm>
            <a:off x="-2413544" y="-2373086"/>
            <a:ext cx="11614436" cy="11614436"/>
          </a:xfrm>
          <a:prstGeom prst="ellipse">
            <a:avLst/>
          </a:prstGeom>
          <a:gradFill>
            <a:gsLst>
              <a:gs pos="21000">
                <a:srgbClr val="00AEEF">
                  <a:alpha val="22000"/>
                </a:srgbClr>
              </a:gs>
              <a:gs pos="45000">
                <a:srgbClr val="006FAB">
                  <a:alpha val="58000"/>
                </a:srgbClr>
              </a:gs>
              <a:gs pos="70000">
                <a:srgbClr val="00AEEF">
                  <a:alpha val="36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27" name="Arc 26">
            <a:extLst>
              <a:ext uri="{FF2B5EF4-FFF2-40B4-BE49-F238E27FC236}">
                <a16:creationId xmlns:a16="http://schemas.microsoft.com/office/drawing/2014/main" id="{C041EA82-218D-4A36-B0D4-4360F9970D64}"/>
              </a:ext>
            </a:extLst>
          </p:cNvPr>
          <p:cNvSpPr/>
          <p:nvPr/>
        </p:nvSpPr>
        <p:spPr>
          <a:xfrm>
            <a:off x="-2349470" y="-2194587"/>
            <a:ext cx="11247182" cy="11247173"/>
          </a:xfrm>
          <a:prstGeom prst="arc">
            <a:avLst>
              <a:gd name="adj1" fmla="val 16977976"/>
              <a:gd name="adj2" fmla="val 7953272"/>
            </a:avLst>
          </a:prstGeom>
          <a:ln w="9525">
            <a:solidFill>
              <a:srgbClr val="25A6DF"/>
            </a:solidFill>
            <a:headEnd type="arrow"/>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9" name="Rectangle 18">
            <a:extLst>
              <a:ext uri="{FF2B5EF4-FFF2-40B4-BE49-F238E27FC236}">
                <a16:creationId xmlns:a16="http://schemas.microsoft.com/office/drawing/2014/main" id="{AB30B449-990D-4D90-B8CE-2806E7F0BBEB}"/>
              </a:ext>
            </a:extLst>
          </p:cNvPr>
          <p:cNvSpPr/>
          <p:nvPr/>
        </p:nvSpPr>
        <p:spPr>
          <a:xfrm>
            <a:off x="-292608" y="6875828"/>
            <a:ext cx="12709358" cy="164303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 name="Oval 4">
            <a:extLst>
              <a:ext uri="{FF2B5EF4-FFF2-40B4-BE49-F238E27FC236}">
                <a16:creationId xmlns:a16="http://schemas.microsoft.com/office/drawing/2014/main" id="{D86F31D6-BB85-4D42-8C2B-0FE1DB28CB0B}"/>
              </a:ext>
            </a:extLst>
          </p:cNvPr>
          <p:cNvSpPr/>
          <p:nvPr/>
        </p:nvSpPr>
        <p:spPr>
          <a:xfrm flipH="1">
            <a:off x="7904746" y="2213478"/>
            <a:ext cx="2523693" cy="2461838"/>
          </a:xfrm>
          <a:prstGeom prst="ellipse">
            <a:avLst/>
          </a:prstGeom>
          <a:solidFill>
            <a:srgbClr val="00ACEF">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ID" dirty="0">
              <a:solidFill>
                <a:srgbClr val="FFFFFF"/>
              </a:solidFill>
            </a:endParaRPr>
          </a:p>
        </p:txBody>
      </p:sp>
      <p:sp>
        <p:nvSpPr>
          <p:cNvPr id="3" name="Rectangle 2">
            <a:extLst>
              <a:ext uri="{FF2B5EF4-FFF2-40B4-BE49-F238E27FC236}">
                <a16:creationId xmlns:a16="http://schemas.microsoft.com/office/drawing/2014/main" id="{5B534E56-C5AB-44D9-9406-92A97B9E82AB}"/>
              </a:ext>
            </a:extLst>
          </p:cNvPr>
          <p:cNvSpPr/>
          <p:nvPr/>
        </p:nvSpPr>
        <p:spPr>
          <a:xfrm>
            <a:off x="-2982687" y="-2403009"/>
            <a:ext cx="15871372" cy="239880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Rectangle 19">
            <a:extLst>
              <a:ext uri="{FF2B5EF4-FFF2-40B4-BE49-F238E27FC236}">
                <a16:creationId xmlns:a16="http://schemas.microsoft.com/office/drawing/2014/main" id="{57C83FCB-C871-44C9-9E41-5B56B782CC5F}"/>
              </a:ext>
            </a:extLst>
          </p:cNvPr>
          <p:cNvSpPr/>
          <p:nvPr/>
        </p:nvSpPr>
        <p:spPr>
          <a:xfrm>
            <a:off x="-4378782" y="-2416629"/>
            <a:ext cx="4388249" cy="129757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1" name="Rectangle 20">
            <a:extLst>
              <a:ext uri="{FF2B5EF4-FFF2-40B4-BE49-F238E27FC236}">
                <a16:creationId xmlns:a16="http://schemas.microsoft.com/office/drawing/2014/main" id="{021FC7A0-B1F0-4599-9C25-C1AE55FC4026}"/>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5" name="Arc 34">
            <a:extLst>
              <a:ext uri="{FF2B5EF4-FFF2-40B4-BE49-F238E27FC236}">
                <a16:creationId xmlns:a16="http://schemas.microsoft.com/office/drawing/2014/main" id="{4EA79037-B13A-45DB-B681-48DE30DEA741}"/>
              </a:ext>
            </a:extLst>
          </p:cNvPr>
          <p:cNvSpPr/>
          <p:nvPr/>
        </p:nvSpPr>
        <p:spPr>
          <a:xfrm rot="900000">
            <a:off x="7725924" y="2001522"/>
            <a:ext cx="2894214" cy="2894212"/>
          </a:xfrm>
          <a:prstGeom prst="arc">
            <a:avLst>
              <a:gd name="adj1" fmla="val 16977976"/>
              <a:gd name="adj2" fmla="val 7953272"/>
            </a:avLst>
          </a:prstGeom>
          <a:ln w="9525">
            <a:solidFill>
              <a:srgbClr val="25A6DF">
                <a:alpha val="94000"/>
              </a:srgbClr>
            </a:solidFill>
            <a:headEnd type="arrow"/>
          </a:ln>
          <a:effectLst>
            <a:outerShdw blurRad="63500" dist="38100" dir="10800000" algn="tr" rotWithShape="0">
              <a:prstClr val="black">
                <a:alpha val="40000"/>
              </a:prstClr>
            </a:outerShdw>
          </a:effectLst>
          <a:scene3d>
            <a:camera prst="orthographicFront"/>
            <a:lightRig rig="threePt" dir="t"/>
          </a:scene3d>
          <a:sp3d>
            <a:bevelT w="6350"/>
          </a:sp3d>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6" name="Oval 35">
            <a:extLst>
              <a:ext uri="{FF2B5EF4-FFF2-40B4-BE49-F238E27FC236}">
                <a16:creationId xmlns:a16="http://schemas.microsoft.com/office/drawing/2014/main" id="{7CE6EB14-C75C-4F2F-891D-CCEC46D0F151}"/>
              </a:ext>
            </a:extLst>
          </p:cNvPr>
          <p:cNvSpPr/>
          <p:nvPr/>
        </p:nvSpPr>
        <p:spPr>
          <a:xfrm>
            <a:off x="10407626" y="2750553"/>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5" name="Rectangle 32">
            <a:extLst>
              <a:ext uri="{FF2B5EF4-FFF2-40B4-BE49-F238E27FC236}">
                <a16:creationId xmlns:a16="http://schemas.microsoft.com/office/drawing/2014/main" id="{65A751FE-88BD-CF7C-8ADF-5A95C900E842}"/>
              </a:ext>
            </a:extLst>
          </p:cNvPr>
          <p:cNvSpPr/>
          <p:nvPr/>
        </p:nvSpPr>
        <p:spPr>
          <a:xfrm>
            <a:off x="3451900" y="2851541"/>
            <a:ext cx="7356921" cy="1482137"/>
          </a:xfrm>
          <a:prstGeom prst="rect">
            <a:avLst/>
          </a:prstGeom>
          <a:effectLst>
            <a:outerShdw blurRad="127000" dist="101600" dir="8100000" algn="tr" rotWithShape="0">
              <a:prstClr val="black">
                <a:alpha val="40000"/>
              </a:prstClr>
            </a:outerShdw>
          </a:effectLst>
        </p:spPr>
        <p:txBody>
          <a:bodyPr wrap="square" lIns="91440" tIns="45720" rIns="91440" bIns="45720" anchor="t">
            <a:spAutoFit/>
          </a:bodyPr>
          <a:lstStyle/>
          <a:p>
            <a:pPr marL="0" marR="0" lvl="0" indent="0" algn="ctr" defTabSz="914400" rtl="1" eaLnBrk="1" fontAlgn="auto" latinLnBrk="0" hangingPunct="1">
              <a:lnSpc>
                <a:spcPts val="5200"/>
              </a:lnSpc>
              <a:spcBef>
                <a:spcPts val="0"/>
              </a:spcBef>
              <a:spcAft>
                <a:spcPts val="0"/>
              </a:spcAft>
              <a:buClrTx/>
              <a:buSzTx/>
              <a:buFontTx/>
              <a:buNone/>
              <a:tabLst/>
              <a:defRPr/>
            </a:pPr>
            <a:r>
              <a:rPr lang="he-IL" sz="6600" spc="150" noProof="0" dirty="0">
                <a:ln>
                  <a:solidFill>
                    <a:srgbClr val="006386"/>
                  </a:solidFill>
                </a:ln>
                <a:solidFill>
                  <a:schemeClr val="bg1"/>
                </a:solidFill>
                <a:latin typeface="Assistant ExtraBold" pitchFamily="2" charset="-79"/>
                <a:cs typeface="Assistant ExtraBold" panose="00000900000000000000" pitchFamily="2" charset="-79"/>
              </a:rPr>
              <a:t>פתרונות מימון דיגיטליים</a:t>
            </a:r>
            <a:endParaRPr kumimoji="0" lang="x-none" sz="6600" b="0" i="0" u="none" strike="noStrike" kern="1200" cap="none" spc="0" normalizeH="0" baseline="0" noProof="0" dirty="0">
              <a:ln>
                <a:solidFill>
                  <a:srgbClr val="006386"/>
                </a:solidFill>
              </a:ln>
              <a:solidFill>
                <a:schemeClr val="bg1"/>
              </a:solidFill>
              <a:effectLst/>
              <a:uLnTx/>
              <a:uFillTx/>
              <a:latin typeface="Assistant ExtraBold" pitchFamily="2" charset="-79"/>
              <a:ea typeface="+mn-ea"/>
              <a:cs typeface="Assistant ExtraBold" pitchFamily="2" charset="-79"/>
            </a:endParaRPr>
          </a:p>
        </p:txBody>
      </p:sp>
      <p:sp>
        <p:nvSpPr>
          <p:cNvPr id="26" name="Oval 25">
            <a:extLst>
              <a:ext uri="{FF2B5EF4-FFF2-40B4-BE49-F238E27FC236}">
                <a16:creationId xmlns:a16="http://schemas.microsoft.com/office/drawing/2014/main" id="{6D70B5B1-BEAA-4872-A44E-32A0282D3AF8}"/>
              </a:ext>
            </a:extLst>
          </p:cNvPr>
          <p:cNvSpPr/>
          <p:nvPr/>
        </p:nvSpPr>
        <p:spPr>
          <a:xfrm>
            <a:off x="8287758" y="935825"/>
            <a:ext cx="108000" cy="108000"/>
          </a:xfrm>
          <a:prstGeom prst="ellipse">
            <a:avLst/>
          </a:prstGeom>
          <a:solidFill>
            <a:srgbClr val="25A6D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31" name="Picture 30" descr="A screenshot of a computer&#10;&#10;Description automatically generated with low confidence">
            <a:extLst>
              <a:ext uri="{FF2B5EF4-FFF2-40B4-BE49-F238E27FC236}">
                <a16:creationId xmlns:a16="http://schemas.microsoft.com/office/drawing/2014/main" id="{475ECB99-3E16-CD76-06B3-4DB85AB8F3D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7864" t="81120" r="35706" b="1970"/>
          <a:stretch/>
        </p:blipFill>
        <p:spPr>
          <a:xfrm>
            <a:off x="10619552" y="2496136"/>
            <a:ext cx="922487" cy="1027932"/>
          </a:xfrm>
          <a:prstGeom prst="rect">
            <a:avLst/>
          </a:prstGeom>
        </p:spPr>
      </p:pic>
      <p:pic>
        <p:nvPicPr>
          <p:cNvPr id="32" name="Picture 31" descr="A screenshot of a computer&#10;&#10;Description automatically generated with low confidence">
            <a:extLst>
              <a:ext uri="{FF2B5EF4-FFF2-40B4-BE49-F238E27FC236}">
                <a16:creationId xmlns:a16="http://schemas.microsoft.com/office/drawing/2014/main" id="{FCA31F17-A903-6B9E-8C39-FAA68D4ED4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2970" t="84776" r="43635" b="4835"/>
          <a:stretch/>
        </p:blipFill>
        <p:spPr>
          <a:xfrm>
            <a:off x="9874654" y="5135751"/>
            <a:ext cx="487112" cy="631558"/>
          </a:xfrm>
          <a:prstGeom prst="rect">
            <a:avLst/>
          </a:prstGeom>
        </p:spPr>
      </p:pic>
      <p:pic>
        <p:nvPicPr>
          <p:cNvPr id="33" name="Picture 32" descr="A screenshot of a computer&#10;&#10;Description automatically generated with low confidence">
            <a:extLst>
              <a:ext uri="{FF2B5EF4-FFF2-40B4-BE49-F238E27FC236}">
                <a16:creationId xmlns:a16="http://schemas.microsoft.com/office/drawing/2014/main" id="{60FC9401-D3ED-292C-017A-C448AB4DC4A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7984" t="84776" r="48175" b="7228"/>
          <a:stretch/>
        </p:blipFill>
        <p:spPr>
          <a:xfrm>
            <a:off x="10407626" y="4570957"/>
            <a:ext cx="551175" cy="486120"/>
          </a:xfrm>
          <a:prstGeom prst="rect">
            <a:avLst/>
          </a:prstGeom>
        </p:spPr>
      </p:pic>
      <p:pic>
        <p:nvPicPr>
          <p:cNvPr id="34" name="Picture 33" descr="A screenshot of a computer&#10;&#10;Description automatically generated with low confidence">
            <a:extLst>
              <a:ext uri="{FF2B5EF4-FFF2-40B4-BE49-F238E27FC236}">
                <a16:creationId xmlns:a16="http://schemas.microsoft.com/office/drawing/2014/main" id="{4C4DFDBC-8338-DD84-5B8E-5E3DE721D9A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528" t="83304" r="70949" b="6545"/>
          <a:stretch/>
        </p:blipFill>
        <p:spPr>
          <a:xfrm>
            <a:off x="10687506" y="3612614"/>
            <a:ext cx="648889" cy="617106"/>
          </a:xfrm>
          <a:prstGeom prst="rect">
            <a:avLst/>
          </a:prstGeom>
        </p:spPr>
      </p:pic>
      <p:pic>
        <p:nvPicPr>
          <p:cNvPr id="37" name="Picture 36" descr="A screenshot of a computer&#10;&#10;Description automatically generated with low confidence">
            <a:extLst>
              <a:ext uri="{FF2B5EF4-FFF2-40B4-BE49-F238E27FC236}">
                <a16:creationId xmlns:a16="http://schemas.microsoft.com/office/drawing/2014/main" id="{580D0638-5B70-B50D-F6DF-FD97FFC0DA8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817" t="15757" r="88660" b="74092"/>
          <a:stretch/>
        </p:blipFill>
        <p:spPr>
          <a:xfrm>
            <a:off x="8901093" y="5383149"/>
            <a:ext cx="648889" cy="617106"/>
          </a:xfrm>
          <a:prstGeom prst="rect">
            <a:avLst/>
          </a:prstGeom>
        </p:spPr>
      </p:pic>
      <p:sp>
        <p:nvSpPr>
          <p:cNvPr id="11" name="Freeform: Shape 10">
            <a:extLst>
              <a:ext uri="{FF2B5EF4-FFF2-40B4-BE49-F238E27FC236}">
                <a16:creationId xmlns:a16="http://schemas.microsoft.com/office/drawing/2014/main" id="{706129EC-0528-4F13-B583-DE2195C5A311}"/>
              </a:ext>
            </a:extLst>
          </p:cNvPr>
          <p:cNvSpPr/>
          <p:nvPr/>
        </p:nvSpPr>
        <p:spPr>
          <a:xfrm rot="21010788">
            <a:off x="5486771" y="1448816"/>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12" name="Freeform: Shape 11">
            <a:extLst>
              <a:ext uri="{FF2B5EF4-FFF2-40B4-BE49-F238E27FC236}">
                <a16:creationId xmlns:a16="http://schemas.microsoft.com/office/drawing/2014/main" id="{C3E0E3DC-128E-4583-9A06-5830697DB5BC}"/>
              </a:ext>
            </a:extLst>
          </p:cNvPr>
          <p:cNvSpPr/>
          <p:nvPr/>
        </p:nvSpPr>
        <p:spPr>
          <a:xfrm rot="20180719">
            <a:off x="906238" y="260694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22" name="Freeform: Shape 21">
            <a:extLst>
              <a:ext uri="{FF2B5EF4-FFF2-40B4-BE49-F238E27FC236}">
                <a16:creationId xmlns:a16="http://schemas.microsoft.com/office/drawing/2014/main" id="{5C6911A9-E962-4FD8-ACE7-EF903BB8FD4E}"/>
              </a:ext>
            </a:extLst>
          </p:cNvPr>
          <p:cNvSpPr/>
          <p:nvPr/>
        </p:nvSpPr>
        <p:spPr>
          <a:xfrm rot="1464581">
            <a:off x="2836808" y="2023032"/>
            <a:ext cx="874626" cy="806320"/>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2" name="Straight Connector 1">
            <a:extLst>
              <a:ext uri="{FF2B5EF4-FFF2-40B4-BE49-F238E27FC236}">
                <a16:creationId xmlns:a16="http://schemas.microsoft.com/office/drawing/2014/main" id="{0FD36D54-D1C4-E465-452B-E4DB5470E148}"/>
              </a:ext>
            </a:extLst>
          </p:cNvPr>
          <p:cNvCxnSpPr>
            <a:cxnSpLocks/>
          </p:cNvCxnSpPr>
          <p:nvPr/>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a16="http://schemas.microsoft.com/office/drawing/2014/main" id="{370C32C5-A605-4990-2886-2566D4EFC876}"/>
              </a:ext>
            </a:extLst>
          </p:cNvPr>
          <p:cNvSpPr txBox="1">
            <a:spLocks/>
          </p:cNvSpPr>
          <p:nvPr/>
        </p:nvSpPr>
        <p:spPr>
          <a:xfrm>
            <a:off x="11578255" y="6380935"/>
            <a:ext cx="488795" cy="365125"/>
          </a:xfrm>
          <a:prstGeom prst="rect">
            <a:avLst/>
          </a:prstGeom>
        </p:spPr>
        <p:txBody>
          <a:bodyPr anchor="ctr"/>
          <a:lstStyle>
            <a:defPPr>
              <a:defRPr lang="en-US"/>
            </a:defPPr>
            <a:lvl1pPr marL="0" algn="l" defTabSz="914400" rtl="0" eaLnBrk="1" latinLnBrk="0" hangingPunct="1">
              <a:defRPr sz="18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667D3CD-E1E4-4669-A80B-F5AF036BE1ED}" type="slidenum">
              <a:rPr lang="he-IL" sz="1100" smtClean="0">
                <a:solidFill>
                  <a:prstClr val="black">
                    <a:lumMod val="75000"/>
                    <a:lumOff val="25000"/>
                  </a:prstClr>
                </a:solidFill>
                <a:latin typeface="Assistant SemiBold" pitchFamily="2" charset="-79"/>
                <a:cs typeface="Assistant SemiBold" pitchFamily="2" charset="-79"/>
              </a:rPr>
              <a:pPr>
                <a:defRPr/>
              </a:pPr>
              <a:t>11</a:t>
            </a:fld>
            <a:endParaRPr lang="he-IL" sz="1100" dirty="0">
              <a:solidFill>
                <a:prstClr val="black">
                  <a:lumMod val="75000"/>
                  <a:lumOff val="25000"/>
                </a:prstClr>
              </a:solidFill>
              <a:latin typeface="Assistant SemiBold" pitchFamily="2" charset="-79"/>
              <a:cs typeface="Assistant SemiBold" pitchFamily="2" charset="-79"/>
            </a:endParaRPr>
          </a:p>
        </p:txBody>
      </p:sp>
    </p:spTree>
    <p:extLst>
      <p:ext uri="{BB962C8B-B14F-4D97-AF65-F5344CB8AC3E}">
        <p14:creationId xmlns:p14="http://schemas.microsoft.com/office/powerpoint/2010/main" val="1286123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3A157E64-935F-3EE2-C049-AAD6497D49C3}"/>
              </a:ext>
            </a:extLst>
          </p:cNvPr>
          <p:cNvSpPr/>
          <p:nvPr/>
        </p:nvSpPr>
        <p:spPr>
          <a:xfrm flipH="1">
            <a:off x="-1004058" y="-2420863"/>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1998804" y="254155"/>
            <a:ext cx="6495035" cy="646331"/>
          </a:xfrm>
          <a:prstGeom prst="rect">
            <a:avLst/>
          </a:prstGeom>
          <a:noFill/>
        </p:spPr>
        <p:txBody>
          <a:bodyPr wrap="square" rtlCol="0">
            <a:spAutoFit/>
          </a:bodyPr>
          <a:lstStyle/>
          <a:p>
            <a:pPr algn="r">
              <a:defRPr/>
            </a:pPr>
            <a:r>
              <a:rPr lang="he-IL" sz="3600" dirty="0">
                <a:solidFill>
                  <a:srgbClr val="00AEEF"/>
                </a:solidFill>
                <a:latin typeface="Assistant ExtraBold" pitchFamily="2" charset="-79"/>
                <a:cs typeface="Assistant ExtraBold" pitchFamily="2" charset="-79"/>
              </a:rPr>
              <a:t>בשיתוף</a:t>
            </a:r>
            <a:endParaRPr lang="en-US" sz="3600" dirty="0">
              <a:solidFill>
                <a:srgbClr val="00AEEF"/>
              </a:solidFill>
              <a:latin typeface="Assistant ExtraBold" pitchFamily="2" charset="-79"/>
              <a:cs typeface="Assistant ExtraBold" pitchFamily="2" charset="-79"/>
            </a:endParaRPr>
          </a:p>
        </p:txBody>
      </p:sp>
      <p:sp>
        <p:nvSpPr>
          <p:cNvPr id="31" name="Rectangle 30">
            <a:extLst>
              <a:ext uri="{FF2B5EF4-FFF2-40B4-BE49-F238E27FC236}">
                <a16:creationId xmlns:a16="http://schemas.microsoft.com/office/drawing/2014/main" id="{266649F0-96C3-4AD9-9C4A-8CD71A702FFC}"/>
              </a:ext>
            </a:extLst>
          </p:cNvPr>
          <p:cNvSpPr/>
          <p:nvPr/>
        </p:nvSpPr>
        <p:spPr>
          <a:xfrm>
            <a:off x="3545918" y="975343"/>
            <a:ext cx="7950379" cy="461665"/>
          </a:xfrm>
          <a:prstGeom prst="rect">
            <a:avLst/>
          </a:prstGeom>
        </p:spPr>
        <p:txBody>
          <a:bodyPr wrap="square">
            <a:spAutoFit/>
          </a:bodyPr>
          <a:lstStyle/>
          <a:p>
            <a:pPr algn="r" rtl="1">
              <a:defRPr/>
            </a:pPr>
            <a:r>
              <a:rPr lang="he-IL" sz="2400" dirty="0">
                <a:latin typeface="Assistant SemiBold" panose="00000700000000000000" pitchFamily="2" charset="-79"/>
                <a:cs typeface="Assistant SemiBold" panose="00000700000000000000" pitchFamily="2" charset="-79"/>
              </a:rPr>
              <a:t>האפשרות המועדפת לפריסת תשלומים בקניות גדולות בישראל </a:t>
            </a:r>
            <a:endParaRPr lang="en-US" sz="2400" dirty="0">
              <a:latin typeface="Assistant ExtraBold" panose="00000900000000000000" pitchFamily="2" charset="-79"/>
              <a:cs typeface="Assistant ExtraBold" panose="00000900000000000000" pitchFamily="2" charset="-79"/>
            </a:endParaRPr>
          </a:p>
        </p:txBody>
      </p:sp>
      <p:pic>
        <p:nvPicPr>
          <p:cNvPr id="32" name="תמונה 47">
            <a:extLst>
              <a:ext uri="{FF2B5EF4-FFF2-40B4-BE49-F238E27FC236}">
                <a16:creationId xmlns:a16="http://schemas.microsoft.com/office/drawing/2014/main" id="{7C535B2B-FD8D-4D00-BCF8-40C9FCC768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6826" y="412150"/>
            <a:ext cx="2352526" cy="393313"/>
          </a:xfrm>
          <a:prstGeom prst="rect">
            <a:avLst/>
          </a:prstGeom>
        </p:spPr>
      </p:pic>
      <p:sp>
        <p:nvSpPr>
          <p:cNvPr id="43" name="Slide Number Placeholder 5">
            <a:extLst>
              <a:ext uri="{FF2B5EF4-FFF2-40B4-BE49-F238E27FC236}">
                <a16:creationId xmlns:a16="http://schemas.microsoft.com/office/drawing/2014/main" id="{AE359BB8-5A68-4FA2-9EF4-2C111746F475}"/>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3" name="קבוצה 2">
            <a:extLst>
              <a:ext uri="{FF2B5EF4-FFF2-40B4-BE49-F238E27FC236}">
                <a16:creationId xmlns:a16="http://schemas.microsoft.com/office/drawing/2014/main" id="{7FC991EC-F72F-699E-7D5F-319B2A7B8616}"/>
              </a:ext>
            </a:extLst>
          </p:cNvPr>
          <p:cNvGrpSpPr/>
          <p:nvPr/>
        </p:nvGrpSpPr>
        <p:grpSpPr>
          <a:xfrm>
            <a:off x="5701262" y="1648593"/>
            <a:ext cx="5843902" cy="4493118"/>
            <a:chOff x="264103" y="1594878"/>
            <a:chExt cx="5843902" cy="4493118"/>
          </a:xfrm>
        </p:grpSpPr>
        <p:sp>
          <p:nvSpPr>
            <p:cNvPr id="9" name="Oval 8">
              <a:extLst>
                <a:ext uri="{FF2B5EF4-FFF2-40B4-BE49-F238E27FC236}">
                  <a16:creationId xmlns:a16="http://schemas.microsoft.com/office/drawing/2014/main" id="{A27E8EA0-F6EB-BF82-E109-1E6A6A6D75AC}"/>
                </a:ext>
              </a:extLst>
            </p:cNvPr>
            <p:cNvSpPr/>
            <p:nvPr/>
          </p:nvSpPr>
          <p:spPr>
            <a:xfrm>
              <a:off x="5031958" y="5060816"/>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2" name="Oval 41">
              <a:extLst>
                <a:ext uri="{FF2B5EF4-FFF2-40B4-BE49-F238E27FC236}">
                  <a16:creationId xmlns:a16="http://schemas.microsoft.com/office/drawing/2014/main" id="{789422E6-2490-BAE7-5241-52832DEC4B78}"/>
                </a:ext>
              </a:extLst>
            </p:cNvPr>
            <p:cNvSpPr/>
            <p:nvPr/>
          </p:nvSpPr>
          <p:spPr>
            <a:xfrm>
              <a:off x="5031958" y="3924496"/>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4" name="Oval 43">
              <a:extLst>
                <a:ext uri="{FF2B5EF4-FFF2-40B4-BE49-F238E27FC236}">
                  <a16:creationId xmlns:a16="http://schemas.microsoft.com/office/drawing/2014/main" id="{83E993B7-C035-88D4-C99D-8A33765F9BC1}"/>
                </a:ext>
              </a:extLst>
            </p:cNvPr>
            <p:cNvSpPr/>
            <p:nvPr/>
          </p:nvSpPr>
          <p:spPr>
            <a:xfrm>
              <a:off x="5031958" y="2731198"/>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45" name="Oval 44">
              <a:extLst>
                <a:ext uri="{FF2B5EF4-FFF2-40B4-BE49-F238E27FC236}">
                  <a16:creationId xmlns:a16="http://schemas.microsoft.com/office/drawing/2014/main" id="{38A42619-4963-81E2-753B-C6B96EB8C030}"/>
                </a:ext>
              </a:extLst>
            </p:cNvPr>
            <p:cNvSpPr/>
            <p:nvPr/>
          </p:nvSpPr>
          <p:spPr>
            <a:xfrm>
              <a:off x="5031958" y="1594878"/>
              <a:ext cx="1027180" cy="1027180"/>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pic>
          <p:nvPicPr>
            <p:cNvPr id="67" name="Picture 66">
              <a:extLst>
                <a:ext uri="{FF2B5EF4-FFF2-40B4-BE49-F238E27FC236}">
                  <a16:creationId xmlns:a16="http://schemas.microsoft.com/office/drawing/2014/main" id="{4C1A3096-273C-4FFC-8935-078373A53A16}"/>
                </a:ext>
              </a:extLst>
            </p:cNvPr>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308690" y="4215411"/>
              <a:ext cx="473715" cy="445349"/>
            </a:xfrm>
            <a:prstGeom prst="rect">
              <a:avLst/>
            </a:prstGeom>
          </p:spPr>
        </p:pic>
        <p:sp>
          <p:nvSpPr>
            <p:cNvPr id="35" name="TextBox 34">
              <a:extLst>
                <a:ext uri="{FF2B5EF4-FFF2-40B4-BE49-F238E27FC236}">
                  <a16:creationId xmlns:a16="http://schemas.microsoft.com/office/drawing/2014/main" id="{A16035B7-60FA-4C70-B45E-1413D11F2DB8}"/>
                </a:ext>
              </a:extLst>
            </p:cNvPr>
            <p:cNvSpPr txBox="1"/>
            <p:nvPr/>
          </p:nvSpPr>
          <p:spPr>
            <a:xfrm>
              <a:off x="804018" y="2818508"/>
              <a:ext cx="4112392" cy="784830"/>
            </a:xfrm>
            <a:prstGeom prst="rect">
              <a:avLst/>
            </a:prstGeom>
            <a:noFill/>
          </p:spPr>
          <p:txBody>
            <a:bodyPr wrap="square" rtlCol="0">
              <a:spAutoFit/>
            </a:bodyPr>
            <a:lstStyle/>
            <a:p>
              <a:pPr lvl="0" algn="r" rtl="1">
                <a:lnSpc>
                  <a:spcPts val="1800"/>
                </a:lnSpc>
                <a:defRPr/>
              </a:pPr>
              <a:r>
                <a:rPr lang="he-IL" sz="1600" b="1" dirty="0">
                  <a:solidFill>
                    <a:srgbClr val="000000"/>
                  </a:solidFill>
                  <a:latin typeface="Assistant" pitchFamily="2" charset="-79"/>
                  <a:cs typeface="Assistant" pitchFamily="2" charset="-79"/>
                </a:rPr>
                <a:t>חברה בבעלות משותפת</a:t>
              </a:r>
            </a:p>
            <a:p>
              <a:pPr lvl="0" algn="r" rtl="1">
                <a:lnSpc>
                  <a:spcPts val="1800"/>
                </a:lnSpc>
                <a:defRPr/>
              </a:pPr>
              <a:r>
                <a:rPr lang="he-IL" sz="1600" dirty="0">
                  <a:solidFill>
                    <a:srgbClr val="000000"/>
                  </a:solidFill>
                  <a:latin typeface="Assistant" pitchFamily="2" charset="-79"/>
                  <a:cs typeface="Assistant" pitchFamily="2" charset="-79"/>
                </a:rPr>
                <a:t>80% בלנדר 20% בנק הפועלים – היקף מימון ראשוני של כ-</a:t>
              </a:r>
              <a:r>
                <a:rPr lang="he-IL" sz="1600" b="1" dirty="0">
                  <a:solidFill>
                    <a:srgbClr val="000000"/>
                  </a:solidFill>
                  <a:latin typeface="Assistant" pitchFamily="2" charset="-79"/>
                  <a:cs typeface="Assistant" pitchFamily="2" charset="-79"/>
                </a:rPr>
                <a:t>40 מיליון ש"ח </a:t>
              </a:r>
              <a:r>
                <a:rPr lang="he-IL" sz="1600" dirty="0">
                  <a:solidFill>
                    <a:srgbClr val="000000"/>
                  </a:solidFill>
                  <a:latin typeface="Assistant" pitchFamily="2" charset="-79"/>
                  <a:cs typeface="Assistant" pitchFamily="2" charset="-79"/>
                </a:rPr>
                <a:t>מבנק הפועלים</a:t>
              </a:r>
            </a:p>
          </p:txBody>
        </p:sp>
        <p:sp>
          <p:nvSpPr>
            <p:cNvPr id="36" name="TextBox 35">
              <a:extLst>
                <a:ext uri="{FF2B5EF4-FFF2-40B4-BE49-F238E27FC236}">
                  <a16:creationId xmlns:a16="http://schemas.microsoft.com/office/drawing/2014/main" id="{F88122BE-982E-45A6-9684-EC623BE2328A}"/>
                </a:ext>
              </a:extLst>
            </p:cNvPr>
            <p:cNvSpPr txBox="1"/>
            <p:nvPr/>
          </p:nvSpPr>
          <p:spPr>
            <a:xfrm>
              <a:off x="622647" y="1843568"/>
              <a:ext cx="4300074" cy="553998"/>
            </a:xfrm>
            <a:prstGeom prst="rect">
              <a:avLst/>
            </a:prstGeom>
            <a:noFill/>
          </p:spPr>
          <p:txBody>
            <a:bodyPr wrap="square" rtlCol="0">
              <a:spAutoFit/>
            </a:bodyPr>
            <a:lstStyle/>
            <a:p>
              <a:pPr algn="r" rtl="1">
                <a:lnSpc>
                  <a:spcPts val="1800"/>
                </a:lnSpc>
                <a:defRPr/>
              </a:pPr>
              <a:r>
                <a:rPr lang="he-IL" sz="1600" dirty="0">
                  <a:solidFill>
                    <a:srgbClr val="000000"/>
                  </a:solidFill>
                  <a:latin typeface="Assistant" pitchFamily="2" charset="-79"/>
                  <a:cs typeface="Assistant" pitchFamily="2" charset="-79"/>
                </a:rPr>
                <a:t>תחילת פעילות מרץ 2023 בפריסה רחבה של אלפי נקודות הפצה</a:t>
              </a:r>
              <a:endParaRPr lang="en-US" sz="1600" dirty="0">
                <a:solidFill>
                  <a:srgbClr val="000000"/>
                </a:solidFill>
                <a:latin typeface="Assistant" pitchFamily="2" charset="-79"/>
                <a:cs typeface="Assistant" pitchFamily="2" charset="-79"/>
              </a:endParaRPr>
            </a:p>
          </p:txBody>
        </p:sp>
        <p:sp>
          <p:nvSpPr>
            <p:cNvPr id="38" name="TextBox 37">
              <a:extLst>
                <a:ext uri="{FF2B5EF4-FFF2-40B4-BE49-F238E27FC236}">
                  <a16:creationId xmlns:a16="http://schemas.microsoft.com/office/drawing/2014/main" id="{FB9822AF-C338-4D4A-BC31-59EBFC6760BE}"/>
                </a:ext>
              </a:extLst>
            </p:cNvPr>
            <p:cNvSpPr txBox="1"/>
            <p:nvPr/>
          </p:nvSpPr>
          <p:spPr>
            <a:xfrm>
              <a:off x="264103" y="5370356"/>
              <a:ext cx="4652307" cy="553998"/>
            </a:xfrm>
            <a:prstGeom prst="rect">
              <a:avLst/>
            </a:prstGeom>
            <a:noFill/>
          </p:spPr>
          <p:txBody>
            <a:bodyPr wrap="square" rtlCol="0">
              <a:spAutoFit/>
            </a:bodyPr>
            <a:lstStyle/>
            <a:p>
              <a:pPr lvl="0" algn="r" rtl="1">
                <a:lnSpc>
                  <a:spcPts val="1800"/>
                </a:lnSpc>
                <a:defRPr/>
              </a:pPr>
              <a:r>
                <a:rPr lang="he-IL" sz="1600" b="1" dirty="0">
                  <a:solidFill>
                    <a:srgbClr val="000000"/>
                  </a:solidFill>
                  <a:latin typeface="Assistant" pitchFamily="2" charset="-79"/>
                  <a:cs typeface="Assistant" pitchFamily="2" charset="-79"/>
                </a:rPr>
                <a:t>פוטנציאל שוק של 30 מיליארד ש"ח רכישות גדולות בשנה </a:t>
              </a:r>
            </a:p>
            <a:p>
              <a:pPr lvl="0" algn="r" rtl="1">
                <a:lnSpc>
                  <a:spcPts val="1800"/>
                </a:lnSpc>
                <a:defRPr/>
              </a:pPr>
              <a:r>
                <a:rPr lang="he-IL" sz="1600" dirty="0">
                  <a:solidFill>
                    <a:srgbClr val="000000"/>
                  </a:solidFill>
                  <a:latin typeface="Assistant" pitchFamily="2" charset="-79"/>
                  <a:cs typeface="Assistant" pitchFamily="2" charset="-79"/>
                </a:rPr>
                <a:t>של קניות גדולות בישראל (ללא רכב)</a:t>
              </a:r>
            </a:p>
          </p:txBody>
        </p:sp>
        <p:sp>
          <p:nvSpPr>
            <p:cNvPr id="39" name="TextBox 74">
              <a:extLst>
                <a:ext uri="{FF2B5EF4-FFF2-40B4-BE49-F238E27FC236}">
                  <a16:creationId xmlns:a16="http://schemas.microsoft.com/office/drawing/2014/main" id="{7A1C554A-1C2C-4788-A2EF-2B9EA0B2904A}"/>
                </a:ext>
              </a:extLst>
            </p:cNvPr>
            <p:cNvSpPr txBox="1"/>
            <p:nvPr/>
          </p:nvSpPr>
          <p:spPr>
            <a:xfrm>
              <a:off x="802869" y="4173901"/>
              <a:ext cx="4120912" cy="553998"/>
            </a:xfrm>
            <a:prstGeom prst="rect">
              <a:avLst/>
            </a:prstGeom>
            <a:noFill/>
          </p:spPr>
          <p:txBody>
            <a:bodyPr wrap="square" rtlCol="0">
              <a:spAutoFit/>
            </a:bodyPr>
            <a:lstStyle/>
            <a:p>
              <a:pPr lvl="0" algn="r" rtl="1">
                <a:lnSpc>
                  <a:spcPts val="1800"/>
                </a:lnSpc>
                <a:defRPr/>
              </a:pPr>
              <a:r>
                <a:rPr lang="he-IL" sz="1600" dirty="0">
                  <a:solidFill>
                    <a:srgbClr val="000000"/>
                  </a:solidFill>
                  <a:latin typeface="Assistant" pitchFamily="2" charset="-79"/>
                  <a:cs typeface="Assistant" pitchFamily="2" charset="-79"/>
                </a:rPr>
                <a:t>טכנולוגיה המאפשרת לשלם בפריסת תשלומים רחבה באמצעות אשראי חוץ-בנקאי מהיר בנקודות מכירה</a:t>
              </a:r>
            </a:p>
          </p:txBody>
        </p:sp>
        <p:graphicFrame>
          <p:nvGraphicFramePr>
            <p:cNvPr id="8" name="Chart 7">
              <a:extLst>
                <a:ext uri="{FF2B5EF4-FFF2-40B4-BE49-F238E27FC236}">
                  <a16:creationId xmlns:a16="http://schemas.microsoft.com/office/drawing/2014/main" id="{ED6B5B5F-F5F9-4238-9DD9-3518DC3E9F00}"/>
                </a:ext>
              </a:extLst>
            </p:cNvPr>
            <p:cNvGraphicFramePr/>
            <p:nvPr>
              <p:extLst>
                <p:ext uri="{D42A27DB-BD31-4B8C-83A1-F6EECF244321}">
                  <p14:modId xmlns:p14="http://schemas.microsoft.com/office/powerpoint/2010/main" val="2670688288"/>
                </p:ext>
              </p:extLst>
            </p:nvPr>
          </p:nvGraphicFramePr>
          <p:xfrm>
            <a:off x="5001316" y="2864218"/>
            <a:ext cx="1106689" cy="733534"/>
          </p:xfrm>
          <a:graphic>
            <a:graphicData uri="http://schemas.openxmlformats.org/drawingml/2006/chart">
              <c:chart xmlns:c="http://schemas.openxmlformats.org/drawingml/2006/chart" xmlns:r="http://schemas.openxmlformats.org/officeDocument/2006/relationships" r:id="rId7"/>
            </a:graphicData>
          </a:graphic>
        </p:graphicFrame>
        <p:pic>
          <p:nvPicPr>
            <p:cNvPr id="27650" name="Picture 2" descr="Bookstore  premium icon">
              <a:extLst>
                <a:ext uri="{FF2B5EF4-FFF2-40B4-BE49-F238E27FC236}">
                  <a16:creationId xmlns:a16="http://schemas.microsoft.com/office/drawing/2014/main" id="{7D19C8A7-BCAC-447A-BFEF-5E5FAC82B2E3}"/>
                </a:ext>
              </a:extLst>
            </p:cNvPr>
            <p:cNvPicPr>
              <a:picLocks noChangeAspect="1" noChangeArrowheads="1"/>
            </p:cNvPicPr>
            <p:nvPr/>
          </p:nvPicPr>
          <p:blipFill>
            <a:blip r:embed="rId8" cstate="print">
              <a:lum bright="70000" contrast="-70000"/>
              <a:extLst>
                <a:ext uri="{28A0092B-C50C-407E-A947-70E740481C1C}">
                  <a14:useLocalDpi xmlns:a14="http://schemas.microsoft.com/office/drawing/2010/main" val="0"/>
                </a:ext>
              </a:extLst>
            </a:blip>
            <a:srcRect/>
            <a:stretch>
              <a:fillRect/>
            </a:stretch>
          </p:blipFill>
          <p:spPr bwMode="auto">
            <a:xfrm>
              <a:off x="5228042" y="5360576"/>
              <a:ext cx="546846" cy="465179"/>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a:extLst>
                <a:ext uri="{FF2B5EF4-FFF2-40B4-BE49-F238E27FC236}">
                  <a16:creationId xmlns:a16="http://schemas.microsoft.com/office/drawing/2014/main" id="{89CCB928-1EB6-FAEE-D068-2F527CD0819A}"/>
                </a:ext>
              </a:extLst>
            </p:cNvPr>
            <p:cNvGrpSpPr/>
            <p:nvPr/>
          </p:nvGrpSpPr>
          <p:grpSpPr>
            <a:xfrm>
              <a:off x="5191115" y="1857448"/>
              <a:ext cx="709671" cy="454905"/>
              <a:chOff x="5163004" y="1079777"/>
              <a:chExt cx="709671" cy="454905"/>
            </a:xfrm>
          </p:grpSpPr>
          <p:pic>
            <p:nvPicPr>
              <p:cNvPr id="56" name="תמונה 47">
                <a:extLst>
                  <a:ext uri="{FF2B5EF4-FFF2-40B4-BE49-F238E27FC236}">
                    <a16:creationId xmlns:a16="http://schemas.microsoft.com/office/drawing/2014/main" id="{EE614E4B-B3BB-4038-9B02-94746591961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1300" t="1" b="-1729"/>
              <a:stretch/>
            </p:blipFill>
            <p:spPr>
              <a:xfrm>
                <a:off x="5398960" y="1144442"/>
                <a:ext cx="473715" cy="366496"/>
              </a:xfrm>
              <a:prstGeom prst="rect">
                <a:avLst/>
              </a:prstGeom>
            </p:spPr>
          </p:pic>
          <p:pic>
            <p:nvPicPr>
              <p:cNvPr id="30" name="Picture 27">
                <a:extLst>
                  <a:ext uri="{FF2B5EF4-FFF2-40B4-BE49-F238E27FC236}">
                    <a16:creationId xmlns:a16="http://schemas.microsoft.com/office/drawing/2014/main" id="{E6EED21F-18F5-4A83-B8D8-1BDCC82BEB68}"/>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117" t="15243" r="35628" b="46409"/>
              <a:stretch/>
            </p:blipFill>
            <p:spPr>
              <a:xfrm>
                <a:off x="5163004" y="1079777"/>
                <a:ext cx="539887" cy="454905"/>
              </a:xfrm>
              <a:prstGeom prst="rect">
                <a:avLst/>
              </a:prstGeom>
              <a:effectLst/>
            </p:spPr>
          </p:pic>
        </p:grpSp>
      </p:grpSp>
      <p:sp>
        <p:nvSpPr>
          <p:cNvPr id="33" name="Rectangle 32">
            <a:extLst>
              <a:ext uri="{FF2B5EF4-FFF2-40B4-BE49-F238E27FC236}">
                <a16:creationId xmlns:a16="http://schemas.microsoft.com/office/drawing/2014/main" id="{00D0924D-4676-B702-AC15-B630848B089D}"/>
              </a:ext>
            </a:extLst>
          </p:cNvPr>
          <p:cNvSpPr/>
          <p:nvPr/>
        </p:nvSpPr>
        <p:spPr>
          <a:xfrm flipH="1">
            <a:off x="-59076" y="6867407"/>
            <a:ext cx="12635497" cy="240838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1" name="Rectangle 40">
            <a:extLst>
              <a:ext uri="{FF2B5EF4-FFF2-40B4-BE49-F238E27FC236}">
                <a16:creationId xmlns:a16="http://schemas.microsoft.com/office/drawing/2014/main" id="{B28B6ECD-7CF9-E783-FF34-BCABFD0A38F9}"/>
              </a:ext>
            </a:extLst>
          </p:cNvPr>
          <p:cNvSpPr/>
          <p:nvPr/>
        </p:nvSpPr>
        <p:spPr>
          <a:xfrm flipH="1">
            <a:off x="-5392614" y="-2420863"/>
            <a:ext cx="5385307" cy="1141473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5" name="Group 6">
            <a:extLst>
              <a:ext uri="{FF2B5EF4-FFF2-40B4-BE49-F238E27FC236}">
                <a16:creationId xmlns:a16="http://schemas.microsoft.com/office/drawing/2014/main" id="{31DF363D-6067-6976-60D5-4365CA2D2941}"/>
              </a:ext>
            </a:extLst>
          </p:cNvPr>
          <p:cNvGrpSpPr/>
          <p:nvPr/>
        </p:nvGrpSpPr>
        <p:grpSpPr>
          <a:xfrm>
            <a:off x="97839" y="1789824"/>
            <a:ext cx="5862425" cy="4196249"/>
            <a:chOff x="1825103" y="979875"/>
            <a:chExt cx="8646506" cy="5910999"/>
          </a:xfrm>
        </p:grpSpPr>
        <p:sp>
          <p:nvSpPr>
            <p:cNvPr id="6" name="Oval 1">
              <a:extLst>
                <a:ext uri="{FF2B5EF4-FFF2-40B4-BE49-F238E27FC236}">
                  <a16:creationId xmlns:a16="http://schemas.microsoft.com/office/drawing/2014/main" id="{52EB7C0E-DA76-9E99-97FB-52B43A8772B3}"/>
                </a:ext>
              </a:extLst>
            </p:cNvPr>
            <p:cNvSpPr/>
            <p:nvPr/>
          </p:nvSpPr>
          <p:spPr>
            <a:xfrm>
              <a:off x="3380766" y="979875"/>
              <a:ext cx="5526914" cy="5526912"/>
            </a:xfrm>
            <a:prstGeom prst="ellipse">
              <a:avLst/>
            </a:prstGeom>
            <a:gradFill flip="none" rotWithShape="1">
              <a:gsLst>
                <a:gs pos="100000">
                  <a:srgbClr val="00AEEF"/>
                </a:gs>
                <a:gs pos="10000">
                  <a:schemeClr val="bg1"/>
                </a:gs>
              </a:gsLst>
              <a:path path="circle">
                <a:fillToRect l="50000" t="50000" r="50000" b="50000"/>
              </a:path>
              <a:tileRect/>
            </a:gradFill>
            <a:ln>
              <a:noFill/>
            </a:ln>
            <a:effectLst>
              <a:outerShdw blurRad="254000" dist="1143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1" name="Picture 8" descr="קורקינט חשמלי למבוגרים אינוקים – הקורקינט הנמכר והמוביל בישראל">
              <a:extLst>
                <a:ext uri="{FF2B5EF4-FFF2-40B4-BE49-F238E27FC236}">
                  <a16:creationId xmlns:a16="http://schemas.microsoft.com/office/drawing/2014/main" id="{E1AC18D9-118E-1C03-A3EC-47B392D1E174}"/>
                </a:ext>
              </a:extLst>
            </p:cNvPr>
            <p:cNvPicPr>
              <a:picLocks noChangeAspect="1" noChangeArrowheads="1"/>
            </p:cNvPicPr>
            <p:nvPr/>
          </p:nvPicPr>
          <p:blipFill>
            <a:blip r:embed="rId10"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2920717" y="5659453"/>
              <a:ext cx="940492" cy="35407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קונינג - קורקינטים חשמליים ואופניים חשמליים">
              <a:extLst>
                <a:ext uri="{FF2B5EF4-FFF2-40B4-BE49-F238E27FC236}">
                  <a16:creationId xmlns:a16="http://schemas.microsoft.com/office/drawing/2014/main" id="{73A39D7B-97A4-C597-2A9B-E71D3CEFF53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07435" y="6088759"/>
              <a:ext cx="1043897" cy="343530"/>
            </a:xfrm>
            <a:prstGeom prst="rect">
              <a:avLst/>
            </a:prstGeom>
            <a:noFill/>
            <a:extLst>
              <a:ext uri="{909E8E84-426E-40DD-AFC4-6F175D3DCCD1}">
                <a14:hiddenFill xmlns:a14="http://schemas.microsoft.com/office/drawing/2010/main">
                  <a:solidFill>
                    <a:srgbClr val="FFFFFF"/>
                  </a:solidFill>
                </a14:hiddenFill>
              </a:ext>
            </a:extLst>
          </p:spPr>
        </p:pic>
        <p:pic>
          <p:nvPicPr>
            <p:cNvPr id="13" name="תמונה 22">
              <a:extLst>
                <a:ext uri="{FF2B5EF4-FFF2-40B4-BE49-F238E27FC236}">
                  <a16:creationId xmlns:a16="http://schemas.microsoft.com/office/drawing/2014/main" id="{62A645EB-CE3E-C82E-E3EC-E66ACA392109}"/>
                </a:ext>
              </a:extLst>
            </p:cNvPr>
            <p:cNvPicPr>
              <a:picLocks noChangeAspect="1"/>
            </p:cNvPicPr>
            <p:nvPr/>
          </p:nvPicPr>
          <p:blipFill>
            <a:blip r:embed="rId12">
              <a:clrChange>
                <a:clrFrom>
                  <a:srgbClr val="FFFFFF"/>
                </a:clrFrom>
                <a:clrTo>
                  <a:srgbClr val="FFFFFF">
                    <a:alpha val="0"/>
                  </a:srgbClr>
                </a:clrTo>
              </a:clrChange>
            </a:blip>
            <a:stretch>
              <a:fillRect/>
            </a:stretch>
          </p:blipFill>
          <p:spPr>
            <a:xfrm>
              <a:off x="2250279" y="2468534"/>
              <a:ext cx="1070860" cy="218745"/>
            </a:xfrm>
            <a:prstGeom prst="rect">
              <a:avLst/>
            </a:prstGeom>
          </p:spPr>
        </p:pic>
        <p:pic>
          <p:nvPicPr>
            <p:cNvPr id="14" name="תמונה 6">
              <a:extLst>
                <a:ext uri="{FF2B5EF4-FFF2-40B4-BE49-F238E27FC236}">
                  <a16:creationId xmlns:a16="http://schemas.microsoft.com/office/drawing/2014/main" id="{E01FB050-9802-5186-54EC-AAF1A3487988}"/>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l="7474" b="11726"/>
            <a:stretch/>
          </p:blipFill>
          <p:spPr>
            <a:xfrm>
              <a:off x="2932165" y="1781479"/>
              <a:ext cx="583237" cy="557792"/>
            </a:xfrm>
            <a:prstGeom prst="rect">
              <a:avLst/>
            </a:prstGeom>
          </p:spPr>
        </p:pic>
        <p:pic>
          <p:nvPicPr>
            <p:cNvPr id="15" name="תמונה 10">
              <a:extLst>
                <a:ext uri="{FF2B5EF4-FFF2-40B4-BE49-F238E27FC236}">
                  <a16:creationId xmlns:a16="http://schemas.microsoft.com/office/drawing/2014/main" id="{E920F90B-4A82-0D65-9209-C0D320B255D1}"/>
                </a:ext>
              </a:extLst>
            </p:cNvPr>
            <p:cNvPicPr>
              <a:picLocks noChangeAspect="1"/>
            </p:cNvPicPr>
            <p:nvPr/>
          </p:nvPicPr>
          <p:blipFill rotWithShape="1">
            <a:blip r:embed="rId14" cstate="print">
              <a:clrChange>
                <a:clrFrom>
                  <a:srgbClr val="FEFEFE"/>
                </a:clrFrom>
                <a:clrTo>
                  <a:srgbClr val="FEFEFE">
                    <a:alpha val="0"/>
                  </a:srgbClr>
                </a:clrTo>
              </a:clrChange>
              <a:extLst>
                <a:ext uri="{28A0092B-C50C-407E-A947-70E740481C1C}">
                  <a14:useLocalDpi xmlns:a14="http://schemas.microsoft.com/office/drawing/2010/main" val="0"/>
                </a:ext>
              </a:extLst>
            </a:blip>
            <a:srcRect t="23283"/>
            <a:stretch/>
          </p:blipFill>
          <p:spPr>
            <a:xfrm>
              <a:off x="2510936" y="5252379"/>
              <a:ext cx="1007842" cy="292137"/>
            </a:xfrm>
            <a:prstGeom prst="rect">
              <a:avLst/>
            </a:prstGeom>
          </p:spPr>
        </p:pic>
        <p:pic>
          <p:nvPicPr>
            <p:cNvPr id="16" name="תמונה 15">
              <a:extLst>
                <a:ext uri="{FF2B5EF4-FFF2-40B4-BE49-F238E27FC236}">
                  <a16:creationId xmlns:a16="http://schemas.microsoft.com/office/drawing/2014/main" id="{FB9AA02B-717E-6652-8C72-E380177D8A7C}"/>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2065020" y="2805462"/>
              <a:ext cx="1039118" cy="430075"/>
            </a:xfrm>
            <a:prstGeom prst="rect">
              <a:avLst/>
            </a:prstGeom>
          </p:spPr>
        </p:pic>
        <p:pic>
          <p:nvPicPr>
            <p:cNvPr id="17" name="תמונה 16">
              <a:extLst>
                <a:ext uri="{FF2B5EF4-FFF2-40B4-BE49-F238E27FC236}">
                  <a16:creationId xmlns:a16="http://schemas.microsoft.com/office/drawing/2014/main" id="{AAD50527-00CE-3F1A-40C3-85CC226F6E4E}"/>
                </a:ext>
              </a:extLst>
            </p:cNvPr>
            <p:cNvPicPr>
              <a:picLocks noChangeAspect="1"/>
            </p:cNvPicPr>
            <p:nvPr/>
          </p:nvPicPr>
          <p:blipFill>
            <a:blip r:embed="rId16"/>
            <a:stretch>
              <a:fillRect/>
            </a:stretch>
          </p:blipFill>
          <p:spPr>
            <a:xfrm>
              <a:off x="3057620" y="1314237"/>
              <a:ext cx="1045160" cy="290585"/>
            </a:xfrm>
            <a:prstGeom prst="rect">
              <a:avLst/>
            </a:prstGeom>
          </p:spPr>
        </p:pic>
        <p:pic>
          <p:nvPicPr>
            <p:cNvPr id="18" name="Picture 12" descr="א.צ.מ החברה המרכזית לאיבזור וציוד מכוניות לנכים">
              <a:extLst>
                <a:ext uri="{FF2B5EF4-FFF2-40B4-BE49-F238E27FC236}">
                  <a16:creationId xmlns:a16="http://schemas.microsoft.com/office/drawing/2014/main" id="{6413C13C-6E7A-7B7E-3538-83E611A131E1}"/>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317533" y="5920489"/>
              <a:ext cx="695999" cy="2531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באג - BUG - שירות לקוחות - שירות לקוחות">
              <a:extLst>
                <a:ext uri="{FF2B5EF4-FFF2-40B4-BE49-F238E27FC236}">
                  <a16:creationId xmlns:a16="http://schemas.microsoft.com/office/drawing/2014/main" id="{BC90DA8F-C396-1FA7-8CDE-5C9BEDB1B1E3}"/>
                </a:ext>
              </a:extLst>
            </p:cNvPr>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18338" y="1541778"/>
              <a:ext cx="714071" cy="470904"/>
            </a:xfrm>
            <a:prstGeom prst="rect">
              <a:avLst/>
            </a:prstGeom>
            <a:noFill/>
            <a:extLst>
              <a:ext uri="{909E8E84-426E-40DD-AFC4-6F175D3DCCD1}">
                <a14:hiddenFill xmlns:a14="http://schemas.microsoft.com/office/drawing/2010/main">
                  <a:solidFill>
                    <a:srgbClr val="FFFFFF"/>
                  </a:solidFill>
                </a14:hiddenFill>
              </a:ext>
            </a:extLst>
          </p:spPr>
        </p:pic>
        <p:pic>
          <p:nvPicPr>
            <p:cNvPr id="20" name="תמונה 8">
              <a:extLst>
                <a:ext uri="{FF2B5EF4-FFF2-40B4-BE49-F238E27FC236}">
                  <a16:creationId xmlns:a16="http://schemas.microsoft.com/office/drawing/2014/main" id="{2A985725-0E97-44F2-D2CA-920FA41C7BD0}"/>
                </a:ext>
              </a:extLst>
            </p:cNvPr>
            <p:cNvPicPr>
              <a:picLocks noChangeAspect="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176282" y="2912752"/>
              <a:ext cx="916373" cy="414963"/>
            </a:xfrm>
            <a:prstGeom prst="rect">
              <a:avLst/>
            </a:prstGeom>
          </p:spPr>
        </p:pic>
        <p:pic>
          <p:nvPicPr>
            <p:cNvPr id="21" name="תמונה 12">
              <a:extLst>
                <a:ext uri="{FF2B5EF4-FFF2-40B4-BE49-F238E27FC236}">
                  <a16:creationId xmlns:a16="http://schemas.microsoft.com/office/drawing/2014/main" id="{7607CE90-4E2D-24FE-2F4D-9CFAF4D8339C}"/>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b="26944"/>
            <a:stretch/>
          </p:blipFill>
          <p:spPr>
            <a:xfrm>
              <a:off x="9187881" y="3995666"/>
              <a:ext cx="768462" cy="245432"/>
            </a:xfrm>
            <a:prstGeom prst="rect">
              <a:avLst/>
            </a:prstGeom>
          </p:spPr>
        </p:pic>
        <p:pic>
          <p:nvPicPr>
            <p:cNvPr id="22" name="תמונה 14">
              <a:extLst>
                <a:ext uri="{FF2B5EF4-FFF2-40B4-BE49-F238E27FC236}">
                  <a16:creationId xmlns:a16="http://schemas.microsoft.com/office/drawing/2014/main" id="{A05BC5F6-B1B5-0547-3131-9B4FB167D334}"/>
                </a:ext>
              </a:extLst>
            </p:cNvPr>
            <p:cNvPicPr>
              <a:picLocks noChangeAspect="1"/>
            </p:cNvPicPr>
            <p:nvPr/>
          </p:nvPicPr>
          <p:blipFill>
            <a:blip r:embed="rId21"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477868" y="5404523"/>
              <a:ext cx="1071328" cy="442267"/>
            </a:xfrm>
            <a:prstGeom prst="rect">
              <a:avLst/>
            </a:prstGeom>
          </p:spPr>
        </p:pic>
        <p:pic>
          <p:nvPicPr>
            <p:cNvPr id="23" name="תמונה 2048">
              <a:extLst>
                <a:ext uri="{FF2B5EF4-FFF2-40B4-BE49-F238E27FC236}">
                  <a16:creationId xmlns:a16="http://schemas.microsoft.com/office/drawing/2014/main" id="{8645F67C-7FA6-50CD-7B38-41A62C27D988}"/>
                </a:ext>
              </a:extLst>
            </p:cNvPr>
            <p:cNvPicPr>
              <a:picLocks noChangeAspect="1"/>
            </p:cNvPicPr>
            <p:nvPr/>
          </p:nvPicPr>
          <p:blipFill>
            <a:blip r:embed="rId2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217003" y="3454258"/>
              <a:ext cx="1254606" cy="337543"/>
            </a:xfrm>
            <a:prstGeom prst="rect">
              <a:avLst/>
            </a:prstGeom>
          </p:spPr>
        </p:pic>
        <p:pic>
          <p:nvPicPr>
            <p:cNvPr id="24" name="Picture 2" descr="Samsung">
              <a:extLst>
                <a:ext uri="{FF2B5EF4-FFF2-40B4-BE49-F238E27FC236}">
                  <a16:creationId xmlns:a16="http://schemas.microsoft.com/office/drawing/2014/main" id="{E9B1C4A5-D08A-18F1-B96B-CDB4BF51550B}"/>
                </a:ext>
              </a:extLst>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8750384" y="2058698"/>
              <a:ext cx="1211794" cy="280573"/>
            </a:xfrm>
            <a:prstGeom prst="rect">
              <a:avLst/>
            </a:prstGeom>
            <a:noFill/>
            <a:extLst>
              <a:ext uri="{909E8E84-426E-40DD-AFC4-6F175D3DCCD1}">
                <a14:hiddenFill xmlns:a14="http://schemas.microsoft.com/office/drawing/2010/main">
                  <a:solidFill>
                    <a:srgbClr val="FFFFFF"/>
                  </a:solidFill>
                </a14:hiddenFill>
              </a:ext>
            </a:extLst>
          </p:spPr>
        </p:pic>
        <p:pic>
          <p:nvPicPr>
            <p:cNvPr id="25" name="תמונה 24">
              <a:extLst>
                <a:ext uri="{FF2B5EF4-FFF2-40B4-BE49-F238E27FC236}">
                  <a16:creationId xmlns:a16="http://schemas.microsoft.com/office/drawing/2014/main" id="{F860CCA7-55C8-3DB1-E2B3-ED9376F1BAFC}"/>
                </a:ext>
              </a:extLst>
            </p:cNvPr>
            <p:cNvPicPr>
              <a:picLocks noChangeAspect="1"/>
            </p:cNvPicPr>
            <p:nvPr/>
          </p:nvPicPr>
          <p:blipFill>
            <a:blip r:embed="rId24"/>
            <a:stretch>
              <a:fillRect/>
            </a:stretch>
          </p:blipFill>
          <p:spPr>
            <a:xfrm>
              <a:off x="7673422" y="1131246"/>
              <a:ext cx="1308231" cy="311730"/>
            </a:xfrm>
            <a:prstGeom prst="rect">
              <a:avLst/>
            </a:prstGeom>
          </p:spPr>
        </p:pic>
        <p:pic>
          <p:nvPicPr>
            <p:cNvPr id="27" name="תמונה 26">
              <a:extLst>
                <a:ext uri="{FF2B5EF4-FFF2-40B4-BE49-F238E27FC236}">
                  <a16:creationId xmlns:a16="http://schemas.microsoft.com/office/drawing/2014/main" id="{2C3A8EC5-8531-0F19-3E50-E223690FE41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899618" y="4949293"/>
              <a:ext cx="966894" cy="360974"/>
            </a:xfrm>
            <a:prstGeom prst="rect">
              <a:avLst/>
            </a:prstGeom>
          </p:spPr>
        </p:pic>
        <p:pic>
          <p:nvPicPr>
            <p:cNvPr id="28" name="תמונה 27">
              <a:extLst>
                <a:ext uri="{FF2B5EF4-FFF2-40B4-BE49-F238E27FC236}">
                  <a16:creationId xmlns:a16="http://schemas.microsoft.com/office/drawing/2014/main" id="{9B383E78-0718-4D41-05F0-6F72023ECB1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9147955" y="4464391"/>
              <a:ext cx="912709" cy="318939"/>
            </a:xfrm>
            <a:prstGeom prst="rect">
              <a:avLst/>
            </a:prstGeom>
          </p:spPr>
        </p:pic>
        <p:pic>
          <p:nvPicPr>
            <p:cNvPr id="29" name="גרפיקה 28">
              <a:extLst>
                <a:ext uri="{FF2B5EF4-FFF2-40B4-BE49-F238E27FC236}">
                  <a16:creationId xmlns:a16="http://schemas.microsoft.com/office/drawing/2014/main" id="{72656897-5CB5-2EDB-BAB4-B442580585B8}"/>
                </a:ext>
              </a:extLst>
            </p:cNvPr>
            <p:cNvPicPr>
              <a:picLocks noChangeAspect="1"/>
            </p:cNvPicPr>
            <p:nvPr/>
          </p:nvPicPr>
          <p:blipFill>
            <a:blip r:embed="rId27" cstate="print">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1987430" y="3337308"/>
              <a:ext cx="1033389" cy="316622"/>
            </a:xfrm>
            <a:prstGeom prst="rect">
              <a:avLst/>
            </a:prstGeom>
          </p:spPr>
        </p:pic>
        <p:pic>
          <p:nvPicPr>
            <p:cNvPr id="34" name="תמונה 33">
              <a:extLst>
                <a:ext uri="{FF2B5EF4-FFF2-40B4-BE49-F238E27FC236}">
                  <a16:creationId xmlns:a16="http://schemas.microsoft.com/office/drawing/2014/main" id="{32C081A5-EED1-020D-1176-817431EEF133}"/>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2084747" y="4331723"/>
              <a:ext cx="1026046" cy="292138"/>
            </a:xfrm>
            <a:prstGeom prst="rect">
              <a:avLst/>
            </a:prstGeom>
            <a:solidFill>
              <a:schemeClr val="tx1"/>
            </a:solidFill>
          </p:spPr>
        </p:pic>
        <p:pic>
          <p:nvPicPr>
            <p:cNvPr id="46" name="גרפיקה 45">
              <a:extLst>
                <a:ext uri="{FF2B5EF4-FFF2-40B4-BE49-F238E27FC236}">
                  <a16:creationId xmlns:a16="http://schemas.microsoft.com/office/drawing/2014/main" id="{3D38F7C7-2BF2-F0B8-33A8-0FA483EE923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067858" y="2544411"/>
              <a:ext cx="1072902" cy="285359"/>
            </a:xfrm>
            <a:prstGeom prst="rect">
              <a:avLst/>
            </a:prstGeom>
          </p:spPr>
        </p:pic>
        <p:pic>
          <p:nvPicPr>
            <p:cNvPr id="48" name="תמונה 47">
              <a:extLst>
                <a:ext uri="{FF2B5EF4-FFF2-40B4-BE49-F238E27FC236}">
                  <a16:creationId xmlns:a16="http://schemas.microsoft.com/office/drawing/2014/main" id="{D8A47333-6A73-996B-652D-D825DF6CCB38}"/>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825103" y="3868815"/>
              <a:ext cx="1182342" cy="258780"/>
            </a:xfrm>
            <a:prstGeom prst="rect">
              <a:avLst/>
            </a:prstGeom>
          </p:spPr>
        </p:pic>
        <p:pic>
          <p:nvPicPr>
            <p:cNvPr id="55" name="גרפיקה 54">
              <a:extLst>
                <a:ext uri="{FF2B5EF4-FFF2-40B4-BE49-F238E27FC236}">
                  <a16:creationId xmlns:a16="http://schemas.microsoft.com/office/drawing/2014/main" id="{9A97A23E-D554-A24C-670D-1183052DE420}"/>
                </a:ext>
              </a:extLst>
            </p:cNvPr>
            <p:cNvPicPr>
              <a:picLocks noChangeAspect="1"/>
            </p:cNvPicPr>
            <p:nvPr/>
          </p:nvPicPr>
          <p:blipFill>
            <a:blip r:embed="rId33" cstate="print">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2376861" y="4817636"/>
              <a:ext cx="929931" cy="339791"/>
            </a:xfrm>
            <a:prstGeom prst="rect">
              <a:avLst/>
            </a:prstGeom>
          </p:spPr>
        </p:pic>
        <p:pic>
          <p:nvPicPr>
            <p:cNvPr id="57" name="Picture 83">
              <a:extLst>
                <a:ext uri="{FF2B5EF4-FFF2-40B4-BE49-F238E27FC236}">
                  <a16:creationId xmlns:a16="http://schemas.microsoft.com/office/drawing/2014/main" id="{D1CF77ED-4C9E-6278-ED95-483D61FF23FD}"/>
                </a:ext>
              </a:extLst>
            </p:cNvPr>
            <p:cNvPicPr>
              <a:picLocks noChangeAspect="1"/>
            </p:cNvPicPr>
            <p:nvPr/>
          </p:nvPicPr>
          <p:blipFill>
            <a:blip r:embed="rId35">
              <a:clrChange>
                <a:clrFrom>
                  <a:srgbClr val="FFFFFF"/>
                </a:clrFrom>
                <a:clrTo>
                  <a:srgbClr val="FFFFFF">
                    <a:alpha val="0"/>
                  </a:srgbClr>
                </a:clrTo>
              </a:clrChange>
            </a:blip>
            <a:stretch>
              <a:fillRect/>
            </a:stretch>
          </p:blipFill>
          <p:spPr>
            <a:xfrm>
              <a:off x="4096446" y="6543099"/>
              <a:ext cx="1169728" cy="347775"/>
            </a:xfrm>
            <a:prstGeom prst="rect">
              <a:avLst/>
            </a:prstGeom>
          </p:spPr>
        </p:pic>
      </p:grpSp>
      <p:pic>
        <p:nvPicPr>
          <p:cNvPr id="58" name="Picture 2" descr="KSP Logo">
            <a:extLst>
              <a:ext uri="{FF2B5EF4-FFF2-40B4-BE49-F238E27FC236}">
                <a16:creationId xmlns:a16="http://schemas.microsoft.com/office/drawing/2014/main" id="{C1FDCEAD-D68E-0491-0961-4C4ADFFB3AA9}"/>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378364" y="1493048"/>
            <a:ext cx="729302" cy="374971"/>
          </a:xfrm>
          <a:prstGeom prst="rect">
            <a:avLst/>
          </a:prstGeom>
          <a:noFill/>
          <a:extLst>
            <a:ext uri="{909E8E84-426E-40DD-AFC4-6F175D3DCCD1}">
              <a14:hiddenFill xmlns:a14="http://schemas.microsoft.com/office/drawing/2010/main">
                <a:solidFill>
                  <a:srgbClr val="FFFFFF"/>
                </a:solidFill>
              </a14:hiddenFill>
            </a:ext>
          </a:extLst>
        </p:spPr>
      </p:pic>
      <p:pic>
        <p:nvPicPr>
          <p:cNvPr id="59" name="תמונה 58">
            <a:extLst>
              <a:ext uri="{FF2B5EF4-FFF2-40B4-BE49-F238E27FC236}">
                <a16:creationId xmlns:a16="http://schemas.microsoft.com/office/drawing/2014/main" id="{95F5F531-21A0-A442-38AD-56FF32D62B08}"/>
              </a:ext>
            </a:extLst>
          </p:cNvPr>
          <p:cNvPicPr>
            <a:picLocks noChangeAspect="1"/>
          </p:cNvPicPr>
          <p:nvPr/>
        </p:nvPicPr>
        <p:blipFill>
          <a:blip r:embed="rId37"/>
          <a:stretch>
            <a:fillRect/>
          </a:stretch>
        </p:blipFill>
        <p:spPr>
          <a:xfrm>
            <a:off x="3650677" y="1475890"/>
            <a:ext cx="650903" cy="355832"/>
          </a:xfrm>
          <a:prstGeom prst="rect">
            <a:avLst/>
          </a:prstGeom>
        </p:spPr>
      </p:pic>
      <p:pic>
        <p:nvPicPr>
          <p:cNvPr id="60" name="Picture 4">
            <a:extLst>
              <a:ext uri="{FF2B5EF4-FFF2-40B4-BE49-F238E27FC236}">
                <a16:creationId xmlns:a16="http://schemas.microsoft.com/office/drawing/2014/main" id="{3E73EA62-D64E-28FA-37A8-2CAC45367541}"/>
              </a:ext>
            </a:extLst>
          </p:cNvPr>
          <p:cNvPicPr>
            <a:picLocks noChangeAspect="1" noChangeArrowheads="1"/>
          </p:cNvPicPr>
          <p:nvPr/>
        </p:nvPicPr>
        <p:blipFill rotWithShape="1">
          <a:blip r:embed="rId38">
            <a:extLst>
              <a:ext uri="{28A0092B-C50C-407E-A947-70E740481C1C}">
                <a14:useLocalDpi xmlns:a14="http://schemas.microsoft.com/office/drawing/2010/main" val="0"/>
              </a:ext>
            </a:extLst>
          </a:blip>
          <a:srcRect l="64369" t="7664" r="2873" b="38178"/>
          <a:stretch/>
        </p:blipFill>
        <p:spPr bwMode="auto">
          <a:xfrm>
            <a:off x="3917786" y="5689954"/>
            <a:ext cx="767589" cy="328786"/>
          </a:xfrm>
          <a:prstGeom prst="rect">
            <a:avLst/>
          </a:prstGeom>
          <a:solidFill>
            <a:srgbClr val="00AEEF"/>
          </a:solidFill>
        </p:spPr>
      </p:pic>
      <p:graphicFrame>
        <p:nvGraphicFramePr>
          <p:cNvPr id="61" name="Chart 4">
            <a:extLst>
              <a:ext uri="{FF2B5EF4-FFF2-40B4-BE49-F238E27FC236}">
                <a16:creationId xmlns:a16="http://schemas.microsoft.com/office/drawing/2014/main" id="{85315D15-BB3F-A65F-CCFF-2E51673A8AB9}"/>
              </a:ext>
            </a:extLst>
          </p:cNvPr>
          <p:cNvGraphicFramePr>
            <a:graphicFrameLocks/>
          </p:cNvGraphicFramePr>
          <p:nvPr>
            <p:extLst>
              <p:ext uri="{D42A27DB-BD31-4B8C-83A1-F6EECF244321}">
                <p14:modId xmlns:p14="http://schemas.microsoft.com/office/powerpoint/2010/main" val="3059142157"/>
              </p:ext>
            </p:extLst>
          </p:nvPr>
        </p:nvGraphicFramePr>
        <p:xfrm>
          <a:off x="1145268" y="2011444"/>
          <a:ext cx="3302869" cy="3431153"/>
        </p:xfrm>
        <a:graphic>
          <a:graphicData uri="http://schemas.openxmlformats.org/drawingml/2006/chart">
            <c:chart xmlns:c="http://schemas.openxmlformats.org/drawingml/2006/chart" xmlns:r="http://schemas.openxmlformats.org/officeDocument/2006/relationships" r:id="rId39"/>
          </a:graphicData>
        </a:graphic>
      </p:graphicFrame>
      <p:sp>
        <p:nvSpPr>
          <p:cNvPr id="62" name="תיבת טקסט 61">
            <a:extLst>
              <a:ext uri="{FF2B5EF4-FFF2-40B4-BE49-F238E27FC236}">
                <a16:creationId xmlns:a16="http://schemas.microsoft.com/office/drawing/2014/main" id="{71F181BE-0BFF-8BE3-A116-ECB8A4233C2F}"/>
              </a:ext>
            </a:extLst>
          </p:cNvPr>
          <p:cNvSpPr txBox="1"/>
          <p:nvPr/>
        </p:nvSpPr>
        <p:spPr>
          <a:xfrm>
            <a:off x="1937397" y="2128083"/>
            <a:ext cx="2206905" cy="369332"/>
          </a:xfrm>
          <a:prstGeom prst="rect">
            <a:avLst/>
          </a:prstGeom>
          <a:noFill/>
        </p:spPr>
        <p:txBody>
          <a:bodyPr wrap="square" rtlCol="1">
            <a:spAutoFit/>
          </a:bodyPr>
          <a:lstStyle/>
          <a:p>
            <a:pPr algn="ctr"/>
            <a:r>
              <a:rPr lang="he-IL" sz="1800" b="1" dirty="0">
                <a:solidFill>
                  <a:srgbClr val="000000"/>
                </a:solidFill>
                <a:latin typeface="Assistant" pitchFamily="2" charset="-79"/>
                <a:cs typeface="Assistant" pitchFamily="2" charset="-79"/>
              </a:rPr>
              <a:t>צמיחה בנקודות הפצה</a:t>
            </a:r>
            <a:endParaRPr lang="he-IL" dirty="0"/>
          </a:p>
        </p:txBody>
      </p:sp>
      <p:graphicFrame>
        <p:nvGraphicFramePr>
          <p:cNvPr id="64" name="אובייקט 63">
            <a:extLst>
              <a:ext uri="{FF2B5EF4-FFF2-40B4-BE49-F238E27FC236}">
                <a16:creationId xmlns:a16="http://schemas.microsoft.com/office/drawing/2014/main" id="{7D0B1360-3F88-46CA-4DDA-E8A34DACD3E9}"/>
              </a:ext>
            </a:extLst>
          </p:cNvPr>
          <p:cNvGraphicFramePr>
            <a:graphicFrameLocks noChangeAspect="1"/>
          </p:cNvGraphicFramePr>
          <p:nvPr>
            <p:extLst>
              <p:ext uri="{D42A27DB-BD31-4B8C-83A1-F6EECF244321}">
                <p14:modId xmlns:p14="http://schemas.microsoft.com/office/powerpoint/2010/main" val="703327773"/>
              </p:ext>
            </p:extLst>
          </p:nvPr>
        </p:nvGraphicFramePr>
        <p:xfrm>
          <a:off x="8493839" y="157315"/>
          <a:ext cx="3018059" cy="776072"/>
        </p:xfrm>
        <a:graphic>
          <a:graphicData uri="http://schemas.openxmlformats.org/presentationml/2006/ole">
            <mc:AlternateContent xmlns:mc="http://schemas.openxmlformats.org/markup-compatibility/2006">
              <mc:Choice xmlns:v="urn:schemas-microsoft-com:vml" Requires="v">
                <p:oleObj spid="_x0000_s1026" name="Acrobat Document" r:id="rId40" imgW="6667184" imgH="1714382" progId="Acrobat.Document.DC">
                  <p:embed/>
                </p:oleObj>
              </mc:Choice>
              <mc:Fallback>
                <p:oleObj name="Acrobat Document" r:id="rId40" imgW="6667184" imgH="1714382" progId="Acrobat.Document.DC">
                  <p:embed/>
                  <p:pic>
                    <p:nvPicPr>
                      <p:cNvPr id="0" name=""/>
                      <p:cNvPicPr/>
                      <p:nvPr/>
                    </p:nvPicPr>
                    <p:blipFill>
                      <a:blip r:embed="rId41"/>
                      <a:stretch>
                        <a:fillRect/>
                      </a:stretch>
                    </p:blipFill>
                    <p:spPr>
                      <a:xfrm>
                        <a:off x="8493839" y="157315"/>
                        <a:ext cx="3018059" cy="776072"/>
                      </a:xfrm>
                      <a:prstGeom prst="rect">
                        <a:avLst/>
                      </a:prstGeom>
                    </p:spPr>
                  </p:pic>
                </p:oleObj>
              </mc:Fallback>
            </mc:AlternateContent>
          </a:graphicData>
        </a:graphic>
      </p:graphicFrame>
    </p:spTree>
    <p:extLst>
      <p:ext uri="{BB962C8B-B14F-4D97-AF65-F5344CB8AC3E}">
        <p14:creationId xmlns:p14="http://schemas.microsoft.com/office/powerpoint/2010/main" val="325863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c 3">
            <a:extLst>
              <a:ext uri="{FF2B5EF4-FFF2-40B4-BE49-F238E27FC236}">
                <a16:creationId xmlns:a16="http://schemas.microsoft.com/office/drawing/2014/main" id="{8B9BCC4E-3801-47C8-A53E-A637BBB8691B}"/>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A0C2F928-9C07-4DDF-B8D2-7C77CABF583B}"/>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Arc 5">
            <a:extLst>
              <a:ext uri="{FF2B5EF4-FFF2-40B4-BE49-F238E27FC236}">
                <a16:creationId xmlns:a16="http://schemas.microsoft.com/office/drawing/2014/main" id="{85FEAC33-D81C-415B-B429-3EB843E602D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Partial Circle 6">
            <a:extLst>
              <a:ext uri="{FF2B5EF4-FFF2-40B4-BE49-F238E27FC236}">
                <a16:creationId xmlns:a16="http://schemas.microsoft.com/office/drawing/2014/main" id="{66A5A8DE-44EA-4D1D-91FE-CA379FF185F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A382848-08C9-43B2-ACBD-3FB702CA6AB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3098801" y="253642"/>
            <a:ext cx="8549174" cy="646331"/>
          </a:xfrm>
          <a:prstGeom prst="rect">
            <a:avLst/>
          </a:prstGeom>
          <a:noFill/>
        </p:spPr>
        <p:txBody>
          <a:bodyPr wrap="square" rtlCol="0">
            <a:spAutoFit/>
          </a:bodyPr>
          <a:lstStyle/>
          <a:p>
            <a:pPr marR="0" lvl="0" indent="0" algn="r" rtl="1" fontAlgn="auto">
              <a:lnSpc>
                <a:spcPct val="100000"/>
              </a:lnSpc>
              <a:spcBef>
                <a:spcPts val="0"/>
              </a:spcBef>
              <a:spcAft>
                <a:spcPts val="0"/>
              </a:spcAft>
              <a:buClrTx/>
              <a:buSzTx/>
              <a:buFontTx/>
              <a:buNone/>
              <a:tabLst/>
              <a:defRPr/>
            </a:pPr>
            <a:r>
              <a:rPr lang="en-US" sz="3600" dirty="0">
                <a:solidFill>
                  <a:srgbClr val="041634"/>
                </a:solidFill>
                <a:latin typeface="Assistant ExtraBold" pitchFamily="2" charset="-79"/>
                <a:cs typeface="Assistant ExtraBold" pitchFamily="2" charset="-79"/>
              </a:rPr>
              <a:t> </a:t>
            </a:r>
            <a:r>
              <a:rPr lang="en-US" sz="3600" dirty="0" err="1">
                <a:solidFill>
                  <a:srgbClr val="041634"/>
                </a:solidFill>
                <a:latin typeface="Assistant ExtraBold" pitchFamily="2" charset="-79"/>
                <a:cs typeface="Assistant ExtraBold" pitchFamily="2" charset="-79"/>
              </a:rPr>
              <a:t>blender</a:t>
            </a:r>
            <a:r>
              <a:rPr lang="en-US" sz="3600" dirty="0" err="1">
                <a:solidFill>
                  <a:srgbClr val="00AEEF"/>
                </a:solidFill>
                <a:latin typeface="Assistant ExtraBold" pitchFamily="2" charset="-79"/>
                <a:cs typeface="Assistant ExtraBold" pitchFamily="2" charset="-79"/>
              </a:rPr>
              <a:t>Pay</a:t>
            </a:r>
            <a:r>
              <a:rPr lang="he-IL" sz="3600" dirty="0">
                <a:solidFill>
                  <a:srgbClr val="041634"/>
                </a:solidFill>
                <a:latin typeface="Assistant ExtraBold" pitchFamily="2" charset="-79"/>
                <a:cs typeface="Assistant ExtraBold" pitchFamily="2" charset="-79"/>
              </a:rPr>
              <a:t>- מובילת תחום ה-</a:t>
            </a:r>
            <a:r>
              <a:rPr lang="en-US" sz="3600" dirty="0">
                <a:solidFill>
                  <a:srgbClr val="041634"/>
                </a:solidFill>
                <a:latin typeface="Assistant ExtraBold" pitchFamily="2" charset="-79"/>
                <a:cs typeface="Assistant ExtraBold" pitchFamily="2" charset="-79"/>
              </a:rPr>
              <a:t>BNPL</a:t>
            </a:r>
            <a:r>
              <a:rPr lang="he-IL" sz="3600" dirty="0">
                <a:solidFill>
                  <a:srgbClr val="041634"/>
                </a:solidFill>
                <a:latin typeface="Assistant ExtraBold" pitchFamily="2" charset="-79"/>
                <a:cs typeface="Assistant ExtraBold" pitchFamily="2" charset="-79"/>
              </a:rPr>
              <a:t> בישראל</a:t>
            </a:r>
            <a:endParaRPr lang="en-US" sz="3600" dirty="0">
              <a:solidFill>
                <a:srgbClr val="041634"/>
              </a:solidFill>
              <a:latin typeface="Assistant ExtraBold" pitchFamily="2" charset="-79"/>
              <a:cs typeface="Assistant ExtraBold" pitchFamily="2" charset="-79"/>
            </a:endParaRPr>
          </a:p>
        </p:txBody>
      </p:sp>
      <p:sp>
        <p:nvSpPr>
          <p:cNvPr id="13" name="Rectangle 12">
            <a:extLst>
              <a:ext uri="{FF2B5EF4-FFF2-40B4-BE49-F238E27FC236}">
                <a16:creationId xmlns:a16="http://schemas.microsoft.com/office/drawing/2014/main" id="{A3A3A009-F96D-4006-8D2A-65FF56E80B0F}"/>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2" name="TextBox 26">
            <a:extLst>
              <a:ext uri="{FF2B5EF4-FFF2-40B4-BE49-F238E27FC236}">
                <a16:creationId xmlns:a16="http://schemas.microsoft.com/office/drawing/2014/main" id="{1DDAC6E1-4BC7-AB87-0E8A-81E3C7BFCFB5}"/>
              </a:ext>
            </a:extLst>
          </p:cNvPr>
          <p:cNvSpPr txBox="1"/>
          <p:nvPr/>
        </p:nvSpPr>
        <p:spPr>
          <a:xfrm>
            <a:off x="4928030" y="818428"/>
            <a:ext cx="6827944" cy="461665"/>
          </a:xfrm>
          <a:prstGeom prst="rect">
            <a:avLst/>
          </a:prstGeom>
          <a:noFill/>
        </p:spPr>
        <p:txBody>
          <a:bodyPr wrap="square" rtlCol="0">
            <a:spAutoFit/>
          </a:bodyPr>
          <a:lstStyle/>
          <a:p>
            <a:pPr algn="ctr" rtl="1"/>
            <a:r>
              <a:rPr lang="he-IL" sz="2400" dirty="0">
                <a:latin typeface="Assistant SemiBold" panose="00000700000000000000" pitchFamily="2" charset="-79"/>
                <a:cs typeface="Assistant SemiBold" panose="00000700000000000000" pitchFamily="2" charset="-79"/>
              </a:rPr>
              <a:t>פתרון ייחודי מלא לאתרי </a:t>
            </a:r>
            <a:r>
              <a:rPr lang="en-US" sz="2400" dirty="0">
                <a:latin typeface="Assistant SemiBold" panose="00000700000000000000" pitchFamily="2" charset="-79"/>
                <a:cs typeface="Assistant SemiBold" panose="00000700000000000000" pitchFamily="2" charset="-79"/>
              </a:rPr>
              <a:t>E-commerce</a:t>
            </a:r>
            <a:r>
              <a:rPr lang="he-IL" sz="2400" dirty="0">
                <a:latin typeface="Assistant SemiBold" panose="00000700000000000000" pitchFamily="2" charset="-79"/>
                <a:cs typeface="Assistant SemiBold" panose="00000700000000000000" pitchFamily="2" charset="-79"/>
              </a:rPr>
              <a:t> למותגים מובילים</a:t>
            </a:r>
          </a:p>
        </p:txBody>
      </p:sp>
      <p:pic>
        <p:nvPicPr>
          <p:cNvPr id="34" name="Picture 3" descr="A picture containing text, monitor, screenshot, picture frame&#10;&#10;Description automatically generated">
            <a:extLst>
              <a:ext uri="{FF2B5EF4-FFF2-40B4-BE49-F238E27FC236}">
                <a16:creationId xmlns:a16="http://schemas.microsoft.com/office/drawing/2014/main" id="{E5463D54-1B0F-D0BE-22B6-6ADBB96D85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7733" y="1409368"/>
            <a:ext cx="3031274" cy="4898337"/>
          </a:xfrm>
          <a:prstGeom prst="rect">
            <a:avLst/>
          </a:prstGeom>
          <a:effectLst>
            <a:outerShdw blurRad="152400" dist="177800" dir="2700000" algn="tl" rotWithShape="0">
              <a:prstClr val="black">
                <a:alpha val="39000"/>
              </a:prstClr>
            </a:outerShdw>
          </a:effectLst>
        </p:spPr>
      </p:pic>
      <p:pic>
        <p:nvPicPr>
          <p:cNvPr id="1026" name="Picture 2" descr="באג מולטיסיסטם">
            <a:extLst>
              <a:ext uri="{FF2B5EF4-FFF2-40B4-BE49-F238E27FC236}">
                <a16:creationId xmlns:a16="http://schemas.microsoft.com/office/drawing/2014/main" id="{BCFD2EA4-CB0B-6B46-2D7E-5DD09BE620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1404" y="1855319"/>
            <a:ext cx="1255365" cy="487377"/>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3" descr="A picture containing text, monitor, screenshot, picture frame&#10;&#10;Description automatically generated">
            <a:extLst>
              <a:ext uri="{FF2B5EF4-FFF2-40B4-BE49-F238E27FC236}">
                <a16:creationId xmlns:a16="http://schemas.microsoft.com/office/drawing/2014/main" id="{2A5772F9-1C25-B94B-392C-19877F3418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2481" y="1409368"/>
            <a:ext cx="3074358" cy="4898336"/>
          </a:xfrm>
          <a:prstGeom prst="rect">
            <a:avLst/>
          </a:prstGeom>
          <a:effectLst>
            <a:outerShdw blurRad="152400" dist="177800" dir="2700000" algn="tl" rotWithShape="0">
              <a:prstClr val="black">
                <a:alpha val="39000"/>
              </a:prstClr>
            </a:outerShdw>
          </a:effectLst>
        </p:spPr>
      </p:pic>
      <p:pic>
        <p:nvPicPr>
          <p:cNvPr id="1028" name="Picture 4" descr="Diesenhaus BTC">
            <a:extLst>
              <a:ext uri="{FF2B5EF4-FFF2-40B4-BE49-F238E27FC236}">
                <a16:creationId xmlns:a16="http://schemas.microsoft.com/office/drawing/2014/main" id="{A065BD8F-79A4-A88F-10A4-8D35FDB514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2770" y="1848159"/>
            <a:ext cx="1042344" cy="573581"/>
          </a:xfrm>
          <a:prstGeom prst="rect">
            <a:avLst/>
          </a:prstGeom>
          <a:noFill/>
          <a:extLst>
            <a:ext uri="{909E8E84-426E-40DD-AFC4-6F175D3DCCD1}">
              <a14:hiddenFill xmlns:a14="http://schemas.microsoft.com/office/drawing/2010/main">
                <a:solidFill>
                  <a:srgbClr val="FFFFFF"/>
                </a:solidFill>
              </a14:hiddenFill>
            </a:ext>
          </a:extLst>
        </p:spPr>
      </p:pic>
      <p:sp>
        <p:nvSpPr>
          <p:cNvPr id="52" name="AutoShape 6" descr="לוגו מחסני חשמל">
            <a:extLst>
              <a:ext uri="{FF2B5EF4-FFF2-40B4-BE49-F238E27FC236}">
                <a16:creationId xmlns:a16="http://schemas.microsoft.com/office/drawing/2014/main" id="{6127656B-4063-3D09-CDD3-374CCC2F1E0A}"/>
              </a:ext>
            </a:extLst>
          </p:cNvPr>
          <p:cNvSpPr>
            <a:spLocks noChangeAspect="1" noChangeArrowheads="1"/>
          </p:cNvSpPr>
          <p:nvPr/>
        </p:nvSpPr>
        <p:spPr bwMode="auto">
          <a:xfrm>
            <a:off x="6244065" y="3394474"/>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7" name="Picture 3" descr="A picture containing text, monitor, screenshot, picture frame&#10;&#10;Description automatically generated">
            <a:extLst>
              <a:ext uri="{FF2B5EF4-FFF2-40B4-BE49-F238E27FC236}">
                <a16:creationId xmlns:a16="http://schemas.microsoft.com/office/drawing/2014/main" id="{43C0D5AD-0B2F-40BA-D592-4A4B1BE4AC2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5393" y="1419196"/>
            <a:ext cx="3067933" cy="4888510"/>
          </a:xfrm>
          <a:prstGeom prst="rect">
            <a:avLst/>
          </a:prstGeom>
          <a:effectLst>
            <a:outerShdw blurRad="152400" dist="177800" dir="2700000" algn="tl" rotWithShape="0">
              <a:prstClr val="black">
                <a:alpha val="39000"/>
              </a:prstClr>
            </a:outerShdw>
          </a:effectLst>
        </p:spPr>
      </p:pic>
      <p:pic>
        <p:nvPicPr>
          <p:cNvPr id="17" name="תמונה 16">
            <a:extLst>
              <a:ext uri="{FF2B5EF4-FFF2-40B4-BE49-F238E27FC236}">
                <a16:creationId xmlns:a16="http://schemas.microsoft.com/office/drawing/2014/main" id="{94B2A31B-2722-DF32-DDC2-11B02057AAB2}"/>
              </a:ext>
            </a:extLst>
          </p:cNvPr>
          <p:cNvPicPr>
            <a:picLocks noChangeAspect="1"/>
          </p:cNvPicPr>
          <p:nvPr/>
        </p:nvPicPr>
        <p:blipFill>
          <a:blip r:embed="rId5"/>
          <a:stretch>
            <a:fillRect/>
          </a:stretch>
        </p:blipFill>
        <p:spPr>
          <a:xfrm>
            <a:off x="4899704" y="2468279"/>
            <a:ext cx="2271930" cy="2832450"/>
          </a:xfrm>
          <a:prstGeom prst="rect">
            <a:avLst/>
          </a:prstGeom>
        </p:spPr>
      </p:pic>
      <p:pic>
        <p:nvPicPr>
          <p:cNvPr id="15" name="תמונה 14">
            <a:extLst>
              <a:ext uri="{FF2B5EF4-FFF2-40B4-BE49-F238E27FC236}">
                <a16:creationId xmlns:a16="http://schemas.microsoft.com/office/drawing/2014/main" id="{32E9ABEC-9009-18BC-2F53-065ABECB6D10}"/>
              </a:ext>
            </a:extLst>
          </p:cNvPr>
          <p:cNvPicPr>
            <a:picLocks noChangeAspect="1"/>
          </p:cNvPicPr>
          <p:nvPr/>
        </p:nvPicPr>
        <p:blipFill>
          <a:blip r:embed="rId6"/>
          <a:stretch>
            <a:fillRect/>
          </a:stretch>
        </p:blipFill>
        <p:spPr>
          <a:xfrm>
            <a:off x="4987594" y="5213345"/>
            <a:ext cx="2200153" cy="721751"/>
          </a:xfrm>
          <a:prstGeom prst="rect">
            <a:avLst/>
          </a:prstGeom>
        </p:spPr>
      </p:pic>
      <p:sp>
        <p:nvSpPr>
          <p:cNvPr id="51" name="אליפסה 50">
            <a:extLst>
              <a:ext uri="{FF2B5EF4-FFF2-40B4-BE49-F238E27FC236}">
                <a16:creationId xmlns:a16="http://schemas.microsoft.com/office/drawing/2014/main" id="{55DDEDF5-479F-91C0-06D5-B1D5045AC580}"/>
              </a:ext>
            </a:extLst>
          </p:cNvPr>
          <p:cNvSpPr/>
          <p:nvPr/>
        </p:nvSpPr>
        <p:spPr>
          <a:xfrm>
            <a:off x="4881669" y="4986671"/>
            <a:ext cx="2341987" cy="111475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12" name="תמונה 11">
            <a:extLst>
              <a:ext uri="{FF2B5EF4-FFF2-40B4-BE49-F238E27FC236}">
                <a16:creationId xmlns:a16="http://schemas.microsoft.com/office/drawing/2014/main" id="{45F5082D-1D71-1661-9074-AE28BC4C458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4695" t="34556" r="2344" b="-715"/>
          <a:stretch/>
        </p:blipFill>
        <p:spPr>
          <a:xfrm>
            <a:off x="8002865" y="2517640"/>
            <a:ext cx="2226450" cy="3417456"/>
          </a:xfrm>
          <a:prstGeom prst="rect">
            <a:avLst/>
          </a:prstGeom>
        </p:spPr>
      </p:pic>
      <p:pic>
        <p:nvPicPr>
          <p:cNvPr id="3" name="תמונה 2">
            <a:extLst>
              <a:ext uri="{FF2B5EF4-FFF2-40B4-BE49-F238E27FC236}">
                <a16:creationId xmlns:a16="http://schemas.microsoft.com/office/drawing/2014/main" id="{735CD3F4-009E-81AE-213F-B76ED1E66A05}"/>
              </a:ext>
            </a:extLst>
          </p:cNvPr>
          <p:cNvPicPr>
            <a:picLocks noChangeAspect="1"/>
          </p:cNvPicPr>
          <p:nvPr/>
        </p:nvPicPr>
        <p:blipFill>
          <a:blip r:embed="rId8"/>
          <a:stretch>
            <a:fillRect/>
          </a:stretch>
        </p:blipFill>
        <p:spPr>
          <a:xfrm>
            <a:off x="1847525" y="2687218"/>
            <a:ext cx="2055005" cy="3247879"/>
          </a:xfrm>
          <a:prstGeom prst="rect">
            <a:avLst/>
          </a:prstGeom>
        </p:spPr>
      </p:pic>
      <p:sp>
        <p:nvSpPr>
          <p:cNvPr id="25" name="אליפסה 50">
            <a:extLst>
              <a:ext uri="{FF2B5EF4-FFF2-40B4-BE49-F238E27FC236}">
                <a16:creationId xmlns:a16="http://schemas.microsoft.com/office/drawing/2014/main" id="{4F5F4D55-7E42-4C8F-5B06-EC309B3138FC}"/>
              </a:ext>
            </a:extLst>
          </p:cNvPr>
          <p:cNvSpPr/>
          <p:nvPr/>
        </p:nvSpPr>
        <p:spPr>
          <a:xfrm>
            <a:off x="7835167" y="3044682"/>
            <a:ext cx="2624416" cy="1309183"/>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30" name="אליפסה 29">
            <a:extLst>
              <a:ext uri="{FF2B5EF4-FFF2-40B4-BE49-F238E27FC236}">
                <a16:creationId xmlns:a16="http://schemas.microsoft.com/office/drawing/2014/main" id="{1F66E336-C688-61F7-5508-C844F84E9213}"/>
              </a:ext>
            </a:extLst>
          </p:cNvPr>
          <p:cNvSpPr/>
          <p:nvPr/>
        </p:nvSpPr>
        <p:spPr>
          <a:xfrm>
            <a:off x="1613673" y="5110192"/>
            <a:ext cx="2496499" cy="867710"/>
          </a:xfrm>
          <a:prstGeom prst="ellipse">
            <a:avLst/>
          </a:prstGeom>
          <a:noFill/>
          <a:ln w="76200">
            <a:solidFill>
              <a:srgbClr val="00AEEF"/>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pic>
        <p:nvPicPr>
          <p:cNvPr id="14" name="Picture 2" descr="KSP Logo">
            <a:extLst>
              <a:ext uri="{FF2B5EF4-FFF2-40B4-BE49-F238E27FC236}">
                <a16:creationId xmlns:a16="http://schemas.microsoft.com/office/drawing/2014/main" id="{2837B8A3-D500-0A8F-1DD6-E8BC47550C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28167" y="1819508"/>
            <a:ext cx="1687656" cy="867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91433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3" name="Chart 42">
            <a:extLst>
              <a:ext uri="{FF2B5EF4-FFF2-40B4-BE49-F238E27FC236}">
                <a16:creationId xmlns:a16="http://schemas.microsoft.com/office/drawing/2014/main" id="{3992628A-D0BD-E754-0B68-985D023DA5A6}"/>
              </a:ext>
            </a:extLst>
          </p:cNvPr>
          <p:cNvGraphicFramePr/>
          <p:nvPr>
            <p:extLst>
              <p:ext uri="{D42A27DB-BD31-4B8C-83A1-F6EECF244321}">
                <p14:modId xmlns:p14="http://schemas.microsoft.com/office/powerpoint/2010/main" val="1487307379"/>
              </p:ext>
            </p:extLst>
          </p:nvPr>
        </p:nvGraphicFramePr>
        <p:xfrm>
          <a:off x="5109302" y="1926031"/>
          <a:ext cx="3595412" cy="3431392"/>
        </p:xfrm>
        <a:graphic>
          <a:graphicData uri="http://schemas.openxmlformats.org/drawingml/2006/chart">
            <c:chart xmlns:c="http://schemas.openxmlformats.org/drawingml/2006/chart" xmlns:r="http://schemas.openxmlformats.org/officeDocument/2006/relationships" r:id="rId3"/>
          </a:graphicData>
        </a:graphic>
      </p:graphicFrame>
      <p:sp>
        <p:nvSpPr>
          <p:cNvPr id="70" name="TextBox 69">
            <a:extLst>
              <a:ext uri="{FF2B5EF4-FFF2-40B4-BE49-F238E27FC236}">
                <a16:creationId xmlns:a16="http://schemas.microsoft.com/office/drawing/2014/main" id="{24CB4673-B409-458D-98DC-04A2AF80C966}"/>
              </a:ext>
            </a:extLst>
          </p:cNvPr>
          <p:cNvSpPr txBox="1"/>
          <p:nvPr/>
        </p:nvSpPr>
        <p:spPr>
          <a:xfrm>
            <a:off x="8347652" y="1926187"/>
            <a:ext cx="2375659" cy="1077218"/>
          </a:xfrm>
          <a:prstGeom prst="rect">
            <a:avLst/>
          </a:prstGeom>
          <a:noFill/>
        </p:spPr>
        <p:txBody>
          <a:bodyPr wrap="square" rtlCol="0">
            <a:spAutoFit/>
          </a:bodyPr>
          <a:lstStyle/>
          <a:p>
            <a:pPr algn="r" rtl="1">
              <a:defRPr/>
            </a:pPr>
            <a:r>
              <a:rPr lang="he-IL" sz="1600" dirty="0">
                <a:solidFill>
                  <a:srgbClr val="000000"/>
                </a:solidFill>
                <a:latin typeface="Assistant SemiBold" pitchFamily="2" charset="-79"/>
                <a:cs typeface="Assistant SemiBold" pitchFamily="2" charset="-79"/>
              </a:rPr>
              <a:t>פריסה רחבה במאות מגרשי רכב בישראל ובאירופה המשתמשים ב-</a:t>
            </a:r>
            <a:r>
              <a:rPr lang="en-US" sz="1600" dirty="0" err="1">
                <a:solidFill>
                  <a:srgbClr val="000000"/>
                </a:solidFill>
                <a:latin typeface="Assistant SemiBold" pitchFamily="2" charset="-79"/>
                <a:cs typeface="Assistant SemiBold" pitchFamily="2" charset="-79"/>
              </a:rPr>
              <a:t>blenderCar</a:t>
            </a:r>
            <a:br>
              <a:rPr lang="en-US" sz="1600" dirty="0">
                <a:solidFill>
                  <a:srgbClr val="000000"/>
                </a:solidFill>
                <a:latin typeface="Assistant SemiBold" pitchFamily="2" charset="-79"/>
                <a:cs typeface="Assistant SemiBold" pitchFamily="2" charset="-79"/>
              </a:rPr>
            </a:br>
            <a:endParaRPr lang="he-IL" sz="1600" dirty="0">
              <a:solidFill>
                <a:srgbClr val="000000"/>
              </a:solidFill>
              <a:latin typeface="Assistant SemiBold" pitchFamily="2" charset="-79"/>
              <a:cs typeface="Assistant SemiBold" pitchFamily="2" charset="-79"/>
            </a:endParaRPr>
          </a:p>
        </p:txBody>
      </p:sp>
      <p:sp>
        <p:nvSpPr>
          <p:cNvPr id="71" name="TextBox 70">
            <a:extLst>
              <a:ext uri="{FF2B5EF4-FFF2-40B4-BE49-F238E27FC236}">
                <a16:creationId xmlns:a16="http://schemas.microsoft.com/office/drawing/2014/main" id="{D03DAE38-7446-4C8D-A982-8FB42C7BCA6C}"/>
              </a:ext>
            </a:extLst>
          </p:cNvPr>
          <p:cNvSpPr txBox="1"/>
          <p:nvPr/>
        </p:nvSpPr>
        <p:spPr>
          <a:xfrm>
            <a:off x="8864344" y="3939063"/>
            <a:ext cx="2265377" cy="1010533"/>
          </a:xfrm>
          <a:prstGeom prst="rect">
            <a:avLst/>
          </a:prstGeom>
          <a:noFill/>
        </p:spPr>
        <p:txBody>
          <a:bodyPr wrap="square" lIns="91440" tIns="45720" rIns="91440" bIns="45720" rtlCol="0" anchor="t">
            <a:spAutoFit/>
          </a:bodyPr>
          <a:lstStyle/>
          <a:p>
            <a:pPr algn="r" rtl="1">
              <a:defRPr/>
            </a:pPr>
            <a:r>
              <a:rPr lang="he-IL" sz="1600" dirty="0">
                <a:solidFill>
                  <a:srgbClr val="000000"/>
                </a:solidFill>
                <a:latin typeface="Assistant SemiBold" pitchFamily="2" charset="-79"/>
                <a:cs typeface="Assistant SemiBold" pitchFamily="2" charset="-79"/>
              </a:rPr>
              <a:t>טכנולוגיה ייחודית המייצרת מערכת הוליסטית להעמדת והערכת אשראי באופן מהיר</a:t>
            </a:r>
            <a:endParaRPr lang="en-US" sz="1600" dirty="0">
              <a:solidFill>
                <a:srgbClr val="000000"/>
              </a:solidFill>
              <a:latin typeface="Assistant SemiBold" pitchFamily="2" charset="-79"/>
              <a:cs typeface="Assistant SemiBold" pitchFamily="2" charset="-79"/>
            </a:endParaRPr>
          </a:p>
          <a:p>
            <a:pPr algn="r" rtl="1">
              <a:lnSpc>
                <a:spcPts val="1400"/>
              </a:lnSpc>
              <a:defRPr/>
            </a:pPr>
            <a:endParaRPr lang="he-IL" sz="1300" dirty="0">
              <a:solidFill>
                <a:srgbClr val="000000"/>
              </a:solidFill>
              <a:latin typeface="Assistant SemiBold" pitchFamily="2" charset="-79"/>
              <a:cs typeface="Assistant SemiBold" pitchFamily="2" charset="-79"/>
            </a:endParaRPr>
          </a:p>
        </p:txBody>
      </p:sp>
      <p:sp>
        <p:nvSpPr>
          <p:cNvPr id="74" name="TextBox 73">
            <a:extLst>
              <a:ext uri="{FF2B5EF4-FFF2-40B4-BE49-F238E27FC236}">
                <a16:creationId xmlns:a16="http://schemas.microsoft.com/office/drawing/2014/main" id="{7484AF50-FE2E-4B9F-AAD2-948804B887AA}"/>
              </a:ext>
            </a:extLst>
          </p:cNvPr>
          <p:cNvSpPr txBox="1"/>
          <p:nvPr/>
        </p:nvSpPr>
        <p:spPr>
          <a:xfrm>
            <a:off x="5307420" y="5852834"/>
            <a:ext cx="2435452" cy="584775"/>
          </a:xfrm>
          <a:prstGeom prst="rect">
            <a:avLst/>
          </a:prstGeom>
          <a:noFill/>
        </p:spPr>
        <p:txBody>
          <a:bodyPr wrap="square" lIns="91440" tIns="45720" rIns="91440" bIns="45720" rtlCol="0" anchor="t">
            <a:spAutoFit/>
          </a:bodyPr>
          <a:lstStyle>
            <a:defPPr>
              <a:defRPr lang="en-US"/>
            </a:defPPr>
            <a:lvl1pPr algn="r" rtl="1">
              <a:lnSpc>
                <a:spcPts val="1400"/>
              </a:lnSpc>
              <a:defRPr sz="1500">
                <a:solidFill>
                  <a:srgbClr val="000000"/>
                </a:solidFill>
                <a:latin typeface="Assistant SemiBold" pitchFamily="2" charset="-79"/>
                <a:cs typeface="Assistant SemiBold" pitchFamily="2" charset="-79"/>
              </a:defRPr>
            </a:lvl1pPr>
          </a:lstStyle>
          <a:p>
            <a:pPr>
              <a:lnSpc>
                <a:spcPct val="100000"/>
              </a:lnSpc>
            </a:pPr>
            <a:r>
              <a:rPr lang="he-IL" sz="1600" dirty="0"/>
              <a:t>פריסת תשלומים רחבה בהתאם לצרכי הלקוח</a:t>
            </a:r>
          </a:p>
        </p:txBody>
      </p:sp>
      <p:sp>
        <p:nvSpPr>
          <p:cNvPr id="75" name="TextBox 74">
            <a:extLst>
              <a:ext uri="{FF2B5EF4-FFF2-40B4-BE49-F238E27FC236}">
                <a16:creationId xmlns:a16="http://schemas.microsoft.com/office/drawing/2014/main" id="{A953DCAD-8D38-4EC6-B91E-6FC02BD7B5D1}"/>
              </a:ext>
            </a:extLst>
          </p:cNvPr>
          <p:cNvSpPr txBox="1"/>
          <p:nvPr/>
        </p:nvSpPr>
        <p:spPr>
          <a:xfrm>
            <a:off x="2758921" y="3992119"/>
            <a:ext cx="2098484" cy="584775"/>
          </a:xfrm>
          <a:prstGeom prst="rect">
            <a:avLst/>
          </a:prstGeom>
          <a:noFill/>
        </p:spPr>
        <p:txBody>
          <a:bodyPr wrap="square" rtlCol="0">
            <a:spAutoFit/>
          </a:bodyPr>
          <a:lstStyle/>
          <a:p>
            <a:pPr lvl="0" algn="r" rtl="1">
              <a:defRPr/>
            </a:pPr>
            <a:r>
              <a:rPr lang="he-IL" sz="1600" dirty="0">
                <a:solidFill>
                  <a:srgbClr val="000000"/>
                </a:solidFill>
                <a:latin typeface="Assistant SemiBold" pitchFamily="2" charset="-79"/>
                <a:cs typeface="Assistant SemiBold" pitchFamily="2" charset="-79"/>
              </a:rPr>
              <a:t>פלטפורמה דיגיטאלית נוחה ונגישה לסוחר הרכב </a:t>
            </a:r>
            <a:endParaRPr lang="en-US" sz="1600" dirty="0">
              <a:solidFill>
                <a:srgbClr val="000000"/>
              </a:solidFill>
              <a:latin typeface="Assistant SemiBold" pitchFamily="2" charset="-79"/>
              <a:cs typeface="Assistant SemiBold" pitchFamily="2" charset="-79"/>
            </a:endParaRPr>
          </a:p>
        </p:txBody>
      </p:sp>
      <p:sp>
        <p:nvSpPr>
          <p:cNvPr id="76" name="TextBox 75">
            <a:extLst>
              <a:ext uri="{FF2B5EF4-FFF2-40B4-BE49-F238E27FC236}">
                <a16:creationId xmlns:a16="http://schemas.microsoft.com/office/drawing/2014/main" id="{700656E6-5AC2-498C-8E37-BAFBCB2DEE25}"/>
              </a:ext>
            </a:extLst>
          </p:cNvPr>
          <p:cNvSpPr txBox="1"/>
          <p:nvPr/>
        </p:nvSpPr>
        <p:spPr>
          <a:xfrm>
            <a:off x="2851832" y="1957355"/>
            <a:ext cx="2455588" cy="830997"/>
          </a:xfrm>
          <a:prstGeom prst="rect">
            <a:avLst/>
          </a:prstGeom>
          <a:noFill/>
        </p:spPr>
        <p:txBody>
          <a:bodyPr wrap="square" rtlCol="0">
            <a:spAutoFit/>
          </a:bodyPr>
          <a:lstStyle/>
          <a:p>
            <a:pPr algn="r" rtl="1">
              <a:defRPr/>
            </a:pPr>
            <a:r>
              <a:rPr lang="he-IL" sz="1600" dirty="0">
                <a:solidFill>
                  <a:srgbClr val="000000"/>
                </a:solidFill>
                <a:latin typeface="Assistant SemiBold" pitchFamily="2" charset="-79"/>
                <a:cs typeface="Assistant SemiBold" pitchFamily="2" charset="-79"/>
              </a:rPr>
              <a:t>אישור עסקה מהיר תוך שניות </a:t>
            </a:r>
          </a:p>
          <a:p>
            <a:pPr algn="r" rtl="1">
              <a:defRPr/>
            </a:pPr>
            <a:r>
              <a:rPr lang="he-IL" sz="1600" dirty="0">
                <a:solidFill>
                  <a:srgbClr val="000000"/>
                </a:solidFill>
                <a:latin typeface="Assistant SemiBold" pitchFamily="2" charset="-79"/>
                <a:cs typeface="Assistant SemiBold" pitchFamily="2" charset="-79"/>
              </a:rPr>
              <a:t>כבר בעמדת המכירה ללא טפסים וניירת</a:t>
            </a: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3" name="TextBox 28">
            <a:extLst>
              <a:ext uri="{FF2B5EF4-FFF2-40B4-BE49-F238E27FC236}">
                <a16:creationId xmlns:a16="http://schemas.microsoft.com/office/drawing/2014/main" id="{A1BF6115-0E00-4370-AEEE-491FC3CBBAB3}"/>
              </a:ext>
            </a:extLst>
          </p:cNvPr>
          <p:cNvSpPr txBox="1"/>
          <p:nvPr/>
        </p:nvSpPr>
        <p:spPr>
          <a:xfrm>
            <a:off x="8133712" y="253642"/>
            <a:ext cx="3514262" cy="646331"/>
          </a:xfrm>
          <a:prstGeom prst="rect">
            <a:avLst/>
          </a:prstGeom>
          <a:noFill/>
        </p:spPr>
        <p:txBody>
          <a:bodyPr wrap="square" rtlCol="0">
            <a:spAutoFit/>
          </a:bodyPr>
          <a:lstStyle/>
          <a:p>
            <a:pPr algn="r">
              <a:defRPr/>
            </a:pPr>
            <a:r>
              <a:rPr lang="en-US" sz="3600" dirty="0" err="1">
                <a:solidFill>
                  <a:srgbClr val="041634"/>
                </a:solidFill>
                <a:latin typeface="Assistant ExtraBold" pitchFamily="2" charset="-79"/>
                <a:cs typeface="Assistant ExtraBold" pitchFamily="2" charset="-79"/>
              </a:rPr>
              <a:t>blender</a:t>
            </a:r>
            <a:r>
              <a:rPr lang="en-US" sz="3600" dirty="0" err="1">
                <a:solidFill>
                  <a:srgbClr val="00AEEF"/>
                </a:solidFill>
                <a:latin typeface="Assistant ExtraBold" pitchFamily="2" charset="-79"/>
                <a:cs typeface="Assistant ExtraBold" pitchFamily="2" charset="-79"/>
              </a:rPr>
              <a:t>Car</a:t>
            </a:r>
            <a:endParaRPr lang="en-US" sz="3600" dirty="0">
              <a:solidFill>
                <a:srgbClr val="041634"/>
              </a:solidFill>
              <a:latin typeface="Assistant ExtraBold" pitchFamily="2" charset="-79"/>
              <a:cs typeface="Assistant ExtraBold" pitchFamily="2" charset="-79"/>
            </a:endParaRPr>
          </a:p>
        </p:txBody>
      </p:sp>
      <p:sp>
        <p:nvSpPr>
          <p:cNvPr id="54" name="TextBox 28">
            <a:extLst>
              <a:ext uri="{FF2B5EF4-FFF2-40B4-BE49-F238E27FC236}">
                <a16:creationId xmlns:a16="http://schemas.microsoft.com/office/drawing/2014/main" id="{224E89B3-1B60-41CE-8B34-DCE5175EE55E}"/>
              </a:ext>
            </a:extLst>
          </p:cNvPr>
          <p:cNvSpPr txBox="1"/>
          <p:nvPr/>
        </p:nvSpPr>
        <p:spPr>
          <a:xfrm>
            <a:off x="2265380" y="789761"/>
            <a:ext cx="9405564" cy="461665"/>
          </a:xfrm>
          <a:prstGeom prst="rect">
            <a:avLst/>
          </a:prstGeom>
          <a:noFill/>
        </p:spPr>
        <p:txBody>
          <a:bodyPr wrap="square" rtlCol="0">
            <a:spAutoFit/>
          </a:bodyPr>
          <a:lstStyle/>
          <a:p>
            <a:pPr algn="r" rtl="1">
              <a:defRPr/>
            </a:pPr>
            <a:r>
              <a:rPr lang="he-IL" sz="2400" dirty="0">
                <a:latin typeface="Assistant SemiBold" panose="00000700000000000000" pitchFamily="2" charset="-79"/>
                <a:cs typeface="Assistant SemiBold" panose="00000700000000000000" pitchFamily="2" charset="-79"/>
              </a:rPr>
              <a:t>הפתרון המהיר למימון רכישת רכב בישראל ואירופה</a:t>
            </a:r>
          </a:p>
        </p:txBody>
      </p:sp>
      <p:pic>
        <p:nvPicPr>
          <p:cNvPr id="13314" name="Picture 2">
            <a:extLst>
              <a:ext uri="{FF2B5EF4-FFF2-40B4-BE49-F238E27FC236}">
                <a16:creationId xmlns:a16="http://schemas.microsoft.com/office/drawing/2014/main" id="{156D50AA-E594-46D0-838E-D4651D221AA0}"/>
              </a:ext>
            </a:extLst>
          </p:cNvPr>
          <p:cNvPicPr preferRelativeResize="0">
            <a:picLocks noChangeArrowheads="1"/>
          </p:cNvPicPr>
          <p:nvPr/>
        </p:nvPicPr>
        <p:blipFill rotWithShape="1">
          <a:blip r:embed="rId4" cstate="print">
            <a:extLst>
              <a:ext uri="{28A0092B-C50C-407E-A947-70E740481C1C}">
                <a14:useLocalDpi xmlns:a14="http://schemas.microsoft.com/office/drawing/2010/main" val="0"/>
              </a:ext>
            </a:extLst>
          </a:blip>
          <a:srcRect l="33226" t="8035" r="8044" b="6111"/>
          <a:stretch/>
        </p:blipFill>
        <p:spPr bwMode="auto">
          <a:xfrm>
            <a:off x="5653888" y="2381106"/>
            <a:ext cx="2525281" cy="2525281"/>
          </a:xfrm>
          <a:prstGeom prst="ellipse">
            <a:avLst/>
          </a:prstGeom>
          <a:noFill/>
          <a:extLst>
            <a:ext uri="{909E8E84-426E-40DD-AFC4-6F175D3DCCD1}">
              <a14:hiddenFill xmlns:a14="http://schemas.microsoft.com/office/drawing/2010/main">
                <a:solidFill>
                  <a:srgbClr val="FFFFFF"/>
                </a:solidFill>
              </a14:hiddenFill>
            </a:ext>
          </a:extLst>
        </p:spPr>
      </p:pic>
      <p:sp>
        <p:nvSpPr>
          <p:cNvPr id="112" name="Slide Number Placeholder 5">
            <a:extLst>
              <a:ext uri="{FF2B5EF4-FFF2-40B4-BE49-F238E27FC236}">
                <a16:creationId xmlns:a16="http://schemas.microsoft.com/office/drawing/2014/main" id="{6914D597-749C-47F1-A9D4-438966451EDB}"/>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0" name="Oval 89">
            <a:extLst>
              <a:ext uri="{FF2B5EF4-FFF2-40B4-BE49-F238E27FC236}">
                <a16:creationId xmlns:a16="http://schemas.microsoft.com/office/drawing/2014/main" id="{224701CA-14B8-4007-B826-84F735F22570}"/>
              </a:ext>
            </a:extLst>
          </p:cNvPr>
          <p:cNvSpPr/>
          <p:nvPr/>
        </p:nvSpPr>
        <p:spPr>
          <a:xfrm>
            <a:off x="5415016" y="1957355"/>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8" name="Picture 7">
            <a:extLst>
              <a:ext uri="{FF2B5EF4-FFF2-40B4-BE49-F238E27FC236}">
                <a16:creationId xmlns:a16="http://schemas.microsoft.com/office/drawing/2014/main" id="{D1368389-6084-44E3-AE60-3B078290DC7F}"/>
              </a:ext>
            </a:extLst>
          </p:cNvPr>
          <p:cNvPicPr>
            <a:picLocks noChangeAspect="1"/>
          </p:cNvPicPr>
          <p:nvPr/>
        </p:nvPicPr>
        <p:blipFill rotWithShape="1">
          <a:blip r:embed="rId5">
            <a:lum bright="70000" contrast="-70000"/>
          </a:blip>
          <a:srcRect r="95707"/>
          <a:stretch/>
        </p:blipFill>
        <p:spPr>
          <a:xfrm>
            <a:off x="5556463" y="2104256"/>
            <a:ext cx="428677" cy="438950"/>
          </a:xfrm>
          <a:prstGeom prst="rect">
            <a:avLst/>
          </a:prstGeom>
        </p:spPr>
      </p:pic>
      <p:pic>
        <p:nvPicPr>
          <p:cNvPr id="28" name="Picture 2" descr="Dear Keren Malki Supporter, I hope this finds you well and you enjoyed the  Rainbow of Music concert to support the work of Keren">
            <a:extLst>
              <a:ext uri="{FF2B5EF4-FFF2-40B4-BE49-F238E27FC236}">
                <a16:creationId xmlns:a16="http://schemas.microsoft.com/office/drawing/2014/main" id="{24BF7D3D-4C80-4689-E25F-B918EB25ADB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66876" y="2022894"/>
            <a:ext cx="964271" cy="239779"/>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ollen Street Capital Standard">
            <a:extLst>
              <a:ext uri="{FF2B5EF4-FFF2-40B4-BE49-F238E27FC236}">
                <a16:creationId xmlns:a16="http://schemas.microsoft.com/office/drawing/2014/main" id="{030D4568-25C4-3D40-92E0-95B26809764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4772" t="29419" r="6078" b="6814"/>
          <a:stretch/>
        </p:blipFill>
        <p:spPr bwMode="auto">
          <a:xfrm>
            <a:off x="1314818" y="2682749"/>
            <a:ext cx="1040864" cy="442349"/>
          </a:xfrm>
          <a:prstGeom prst="rect">
            <a:avLst/>
          </a:prstGeom>
          <a:noFill/>
          <a:extLst>
            <a:ext uri="{909E8E84-426E-40DD-AFC4-6F175D3DCCD1}">
              <a14:hiddenFill xmlns:a14="http://schemas.microsoft.com/office/drawing/2010/main">
                <a:solidFill>
                  <a:srgbClr val="FFFFFF"/>
                </a:solidFill>
              </a14:hiddenFill>
            </a:ext>
          </a:extLst>
        </p:spPr>
      </p:pic>
      <p:sp>
        <p:nvSpPr>
          <p:cNvPr id="35" name="TextBox 34">
            <a:extLst>
              <a:ext uri="{FF2B5EF4-FFF2-40B4-BE49-F238E27FC236}">
                <a16:creationId xmlns:a16="http://schemas.microsoft.com/office/drawing/2014/main" id="{535C0AEA-26E1-1FBC-7C47-70289752E3F5}"/>
              </a:ext>
            </a:extLst>
          </p:cNvPr>
          <p:cNvSpPr txBox="1"/>
          <p:nvPr/>
        </p:nvSpPr>
        <p:spPr>
          <a:xfrm>
            <a:off x="529649" y="1387697"/>
            <a:ext cx="1950098" cy="280974"/>
          </a:xfrm>
          <a:prstGeom prst="rect">
            <a:avLst/>
          </a:prstGeom>
          <a:noFill/>
        </p:spPr>
        <p:txBody>
          <a:bodyPr wrap="square" rtlCol="0">
            <a:spAutoFit/>
          </a:bodyPr>
          <a:lstStyle/>
          <a:p>
            <a:pPr algn="r" rtl="1">
              <a:lnSpc>
                <a:spcPts val="1400"/>
              </a:lnSpc>
              <a:defRPr/>
            </a:pPr>
            <a:r>
              <a:rPr lang="he-IL" sz="1600" dirty="0">
                <a:solidFill>
                  <a:srgbClr val="006386"/>
                </a:solidFill>
                <a:latin typeface="Assistant SemiBold" pitchFamily="2" charset="-79"/>
                <a:cs typeface="Assistant SemiBold" pitchFamily="2" charset="-79"/>
              </a:rPr>
              <a:t>בשיתוף עם:</a:t>
            </a:r>
          </a:p>
        </p:txBody>
      </p:sp>
      <p:sp>
        <p:nvSpPr>
          <p:cNvPr id="94" name="Oval 93">
            <a:extLst>
              <a:ext uri="{FF2B5EF4-FFF2-40B4-BE49-F238E27FC236}">
                <a16:creationId xmlns:a16="http://schemas.microsoft.com/office/drawing/2014/main" id="{CB8920F7-69E7-41A1-ADBB-6AC3B20BE5F5}"/>
              </a:ext>
            </a:extLst>
          </p:cNvPr>
          <p:cNvSpPr/>
          <p:nvPr/>
        </p:nvSpPr>
        <p:spPr>
          <a:xfrm>
            <a:off x="4923330" y="3853119"/>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36" name="Picture 35">
            <a:extLst>
              <a:ext uri="{FF2B5EF4-FFF2-40B4-BE49-F238E27FC236}">
                <a16:creationId xmlns:a16="http://schemas.microsoft.com/office/drawing/2014/main" id="{380B32E1-A53E-6AF1-DB33-4D69E0CE83F7}"/>
              </a:ext>
            </a:extLst>
          </p:cNvPr>
          <p:cNvPicPr>
            <a:picLocks noChangeAspect="1"/>
          </p:cNvPicPr>
          <p:nvPr/>
        </p:nvPicPr>
        <p:blipFill rotWithShape="1">
          <a:blip r:embed="rId5">
            <a:lum bright="70000" contrast="-70000"/>
          </a:blip>
          <a:srcRect l="24013" r="71694"/>
          <a:stretch/>
        </p:blipFill>
        <p:spPr>
          <a:xfrm>
            <a:off x="5088229" y="4000020"/>
            <a:ext cx="428677" cy="438950"/>
          </a:xfrm>
          <a:prstGeom prst="rect">
            <a:avLst/>
          </a:prstGeom>
        </p:spPr>
      </p:pic>
      <p:sp>
        <p:nvSpPr>
          <p:cNvPr id="95" name="Oval 94">
            <a:extLst>
              <a:ext uri="{FF2B5EF4-FFF2-40B4-BE49-F238E27FC236}">
                <a16:creationId xmlns:a16="http://schemas.microsoft.com/office/drawing/2014/main" id="{C64C5DB3-0ABF-419A-978D-5D2925B594CD}"/>
              </a:ext>
            </a:extLst>
          </p:cNvPr>
          <p:cNvSpPr/>
          <p:nvPr/>
        </p:nvSpPr>
        <p:spPr>
          <a:xfrm>
            <a:off x="6542456" y="5008610"/>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37" name="Picture 36">
            <a:extLst>
              <a:ext uri="{FF2B5EF4-FFF2-40B4-BE49-F238E27FC236}">
                <a16:creationId xmlns:a16="http://schemas.microsoft.com/office/drawing/2014/main" id="{614E2C24-6922-BA13-556B-D07C8B56F92B}"/>
              </a:ext>
            </a:extLst>
          </p:cNvPr>
          <p:cNvPicPr>
            <a:picLocks noChangeAspect="1"/>
          </p:cNvPicPr>
          <p:nvPr/>
        </p:nvPicPr>
        <p:blipFill rotWithShape="1">
          <a:blip r:embed="rId5">
            <a:lum bright="70000" contrast="-70000"/>
          </a:blip>
          <a:srcRect l="47682" r="48025"/>
          <a:stretch/>
        </p:blipFill>
        <p:spPr>
          <a:xfrm>
            <a:off x="6685033" y="5155511"/>
            <a:ext cx="428677" cy="438950"/>
          </a:xfrm>
          <a:prstGeom prst="rect">
            <a:avLst/>
          </a:prstGeom>
        </p:spPr>
      </p:pic>
      <p:sp>
        <p:nvSpPr>
          <p:cNvPr id="84" name="Oval 83">
            <a:extLst>
              <a:ext uri="{FF2B5EF4-FFF2-40B4-BE49-F238E27FC236}">
                <a16:creationId xmlns:a16="http://schemas.microsoft.com/office/drawing/2014/main" id="{248B7C1B-C68F-4FB6-98DF-E90AE08ED08A}"/>
              </a:ext>
            </a:extLst>
          </p:cNvPr>
          <p:cNvSpPr/>
          <p:nvPr/>
        </p:nvSpPr>
        <p:spPr>
          <a:xfrm>
            <a:off x="8143554" y="3853119"/>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38" name="Picture 37">
            <a:extLst>
              <a:ext uri="{FF2B5EF4-FFF2-40B4-BE49-F238E27FC236}">
                <a16:creationId xmlns:a16="http://schemas.microsoft.com/office/drawing/2014/main" id="{A01B1777-845D-708D-E41C-0B6AF475EB2B}"/>
              </a:ext>
            </a:extLst>
          </p:cNvPr>
          <p:cNvPicPr>
            <a:picLocks noChangeAspect="1"/>
          </p:cNvPicPr>
          <p:nvPr/>
        </p:nvPicPr>
        <p:blipFill rotWithShape="1">
          <a:blip r:embed="rId5">
            <a:lum bright="70000" contrast="-70000"/>
          </a:blip>
          <a:srcRect l="71982" r="23625"/>
          <a:stretch/>
        </p:blipFill>
        <p:spPr>
          <a:xfrm>
            <a:off x="8302426" y="4000020"/>
            <a:ext cx="438661" cy="438950"/>
          </a:xfrm>
          <a:prstGeom prst="rect">
            <a:avLst/>
          </a:prstGeom>
        </p:spPr>
      </p:pic>
      <p:sp>
        <p:nvSpPr>
          <p:cNvPr id="89" name="Oval 88">
            <a:extLst>
              <a:ext uri="{FF2B5EF4-FFF2-40B4-BE49-F238E27FC236}">
                <a16:creationId xmlns:a16="http://schemas.microsoft.com/office/drawing/2014/main" id="{62AE27B2-DDB6-4928-A09C-F225EE3EAD3B}"/>
              </a:ext>
            </a:extLst>
          </p:cNvPr>
          <p:cNvSpPr/>
          <p:nvPr/>
        </p:nvSpPr>
        <p:spPr>
          <a:xfrm>
            <a:off x="7645941" y="1957355"/>
            <a:ext cx="748143" cy="748142"/>
          </a:xfrm>
          <a:prstGeom prst="ellipse">
            <a:avLst/>
          </a:prstGeom>
          <a:gradFill>
            <a:gsLst>
              <a:gs pos="21000">
                <a:srgbClr val="00AEEF"/>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39" name="Picture 38">
            <a:extLst>
              <a:ext uri="{FF2B5EF4-FFF2-40B4-BE49-F238E27FC236}">
                <a16:creationId xmlns:a16="http://schemas.microsoft.com/office/drawing/2014/main" id="{D289BCFE-9E61-1787-B4C3-EC44125F517E}"/>
              </a:ext>
            </a:extLst>
          </p:cNvPr>
          <p:cNvPicPr>
            <a:picLocks noChangeAspect="1"/>
          </p:cNvPicPr>
          <p:nvPr/>
        </p:nvPicPr>
        <p:blipFill rotWithShape="1">
          <a:blip r:embed="rId5">
            <a:lum bright="70000" contrast="-70000"/>
          </a:blip>
          <a:srcRect l="95824" r="-217"/>
          <a:stretch/>
        </p:blipFill>
        <p:spPr>
          <a:xfrm>
            <a:off x="7800681" y="2104256"/>
            <a:ext cx="438661" cy="438950"/>
          </a:xfrm>
          <a:prstGeom prst="rect">
            <a:avLst/>
          </a:prstGeom>
        </p:spPr>
      </p:pic>
      <p:grpSp>
        <p:nvGrpSpPr>
          <p:cNvPr id="13" name="Group 12">
            <a:extLst>
              <a:ext uri="{FF2B5EF4-FFF2-40B4-BE49-F238E27FC236}">
                <a16:creationId xmlns:a16="http://schemas.microsoft.com/office/drawing/2014/main" id="{A93BC00A-5134-AEB1-F0D9-E72D4A9CDE17}"/>
              </a:ext>
            </a:extLst>
          </p:cNvPr>
          <p:cNvGrpSpPr/>
          <p:nvPr/>
        </p:nvGrpSpPr>
        <p:grpSpPr>
          <a:xfrm>
            <a:off x="1064700" y="1820846"/>
            <a:ext cx="1526604" cy="1455754"/>
            <a:chOff x="826003" y="2753393"/>
            <a:chExt cx="1526604" cy="1455754"/>
          </a:xfrm>
        </p:grpSpPr>
        <p:cxnSp>
          <p:nvCxnSpPr>
            <p:cNvPr id="55" name="Straight Connector 54">
              <a:extLst>
                <a:ext uri="{FF2B5EF4-FFF2-40B4-BE49-F238E27FC236}">
                  <a16:creationId xmlns:a16="http://schemas.microsoft.com/office/drawing/2014/main" id="{C88A80DC-088A-8A52-0DB0-E2E538F61AEC}"/>
                </a:ext>
              </a:extLst>
            </p:cNvPr>
            <p:cNvCxnSpPr>
              <a:cxnSpLocks/>
            </p:cNvCxnSpPr>
            <p:nvPr/>
          </p:nvCxnSpPr>
          <p:spPr>
            <a:xfrm flipH="1">
              <a:off x="826003" y="2753393"/>
              <a:ext cx="15266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40585D0-256C-E405-920E-E25FFC82EADC}"/>
                </a:ext>
              </a:extLst>
            </p:cNvPr>
            <p:cNvCxnSpPr>
              <a:cxnSpLocks/>
            </p:cNvCxnSpPr>
            <p:nvPr/>
          </p:nvCxnSpPr>
          <p:spPr>
            <a:xfrm flipH="1">
              <a:off x="826003" y="3404559"/>
              <a:ext cx="15266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6D12E0F6-3EEE-8579-67BB-FEBDC5E5F64B}"/>
                </a:ext>
              </a:extLst>
            </p:cNvPr>
            <p:cNvCxnSpPr>
              <a:cxnSpLocks/>
            </p:cNvCxnSpPr>
            <p:nvPr/>
          </p:nvCxnSpPr>
          <p:spPr>
            <a:xfrm flipH="1">
              <a:off x="826003" y="4209147"/>
              <a:ext cx="15266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62" name="Rectangle 61">
            <a:extLst>
              <a:ext uri="{FF2B5EF4-FFF2-40B4-BE49-F238E27FC236}">
                <a16:creationId xmlns:a16="http://schemas.microsoft.com/office/drawing/2014/main" id="{B937B270-34BF-159A-6435-DA8DF76F9E09}"/>
              </a:ext>
            </a:extLst>
          </p:cNvPr>
          <p:cNvSpPr/>
          <p:nvPr/>
        </p:nvSpPr>
        <p:spPr>
          <a:xfrm>
            <a:off x="-655092" y="6872695"/>
            <a:ext cx="13408404" cy="189606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 name="AutoShape 2">
            <a:extLst>
              <a:ext uri="{FF2B5EF4-FFF2-40B4-BE49-F238E27FC236}">
                <a16:creationId xmlns:a16="http://schemas.microsoft.com/office/drawing/2014/main" id="{63F433C6-3862-090E-5F01-3BC134AB63A0}"/>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e-IL"/>
          </a:p>
        </p:txBody>
      </p:sp>
      <p:pic>
        <p:nvPicPr>
          <p:cNvPr id="4" name="תמונה 3">
            <a:extLst>
              <a:ext uri="{FF2B5EF4-FFF2-40B4-BE49-F238E27FC236}">
                <a16:creationId xmlns:a16="http://schemas.microsoft.com/office/drawing/2014/main" id="{3E80DAAE-F193-0BBE-7289-16FE33C82401}"/>
              </a:ext>
            </a:extLst>
          </p:cNvPr>
          <p:cNvPicPr>
            <a:picLocks noChangeAspect="1"/>
          </p:cNvPicPr>
          <p:nvPr/>
        </p:nvPicPr>
        <p:blipFill>
          <a:blip r:embed="rId8"/>
          <a:stretch>
            <a:fillRect/>
          </a:stretch>
        </p:blipFill>
        <p:spPr>
          <a:xfrm>
            <a:off x="1301454" y="3448352"/>
            <a:ext cx="1067591" cy="408365"/>
          </a:xfrm>
          <a:prstGeom prst="rect">
            <a:avLst/>
          </a:prstGeom>
        </p:spPr>
      </p:pic>
      <p:cxnSp>
        <p:nvCxnSpPr>
          <p:cNvPr id="44" name="Straight Connector 47">
            <a:extLst>
              <a:ext uri="{FF2B5EF4-FFF2-40B4-BE49-F238E27FC236}">
                <a16:creationId xmlns:a16="http://schemas.microsoft.com/office/drawing/2014/main" id="{4A0BCF96-563D-6C4F-57CF-0A7FD646CF40}"/>
              </a:ext>
            </a:extLst>
          </p:cNvPr>
          <p:cNvCxnSpPr>
            <a:cxnSpLocks/>
          </p:cNvCxnSpPr>
          <p:nvPr/>
        </p:nvCxnSpPr>
        <p:spPr>
          <a:xfrm flipH="1">
            <a:off x="1024292" y="4030510"/>
            <a:ext cx="1526604"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45" name="Picture 2" descr="לוגו מנורה מבטחים פנסיה וגמל - מנורה מבטחים">
            <a:extLst>
              <a:ext uri="{FF2B5EF4-FFF2-40B4-BE49-F238E27FC236}">
                <a16:creationId xmlns:a16="http://schemas.microsoft.com/office/drawing/2014/main" id="{9F82F8D8-CBCE-E752-944F-F127C10C3721}"/>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44928" y="4097709"/>
            <a:ext cx="1034940" cy="3125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373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7167C264-9022-0D55-ED2E-1B532B3A7217}"/>
              </a:ext>
            </a:extLst>
          </p:cNvPr>
          <p:cNvSpPr/>
          <p:nvPr/>
        </p:nvSpPr>
        <p:spPr>
          <a:xfrm>
            <a:off x="1371345"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17" name="תרשים 16">
            <a:extLst>
              <a:ext uri="{FF2B5EF4-FFF2-40B4-BE49-F238E27FC236}">
                <a16:creationId xmlns:a16="http://schemas.microsoft.com/office/drawing/2014/main" id="{6F6BCA78-B02F-29FB-826A-3038927F5427}"/>
              </a:ext>
            </a:extLst>
          </p:cNvPr>
          <p:cNvGraphicFramePr>
            <a:graphicFrameLocks/>
          </p:cNvGraphicFramePr>
          <p:nvPr>
            <p:extLst>
              <p:ext uri="{D42A27DB-BD31-4B8C-83A1-F6EECF244321}">
                <p14:modId xmlns:p14="http://schemas.microsoft.com/office/powerpoint/2010/main" val="1995011499"/>
              </p:ext>
            </p:extLst>
          </p:nvPr>
        </p:nvGraphicFramePr>
        <p:xfrm>
          <a:off x="1371344" y="1917726"/>
          <a:ext cx="4194606" cy="3760460"/>
        </p:xfrm>
        <a:graphic>
          <a:graphicData uri="http://schemas.openxmlformats.org/drawingml/2006/chart">
            <c:chart xmlns:c="http://schemas.openxmlformats.org/drawingml/2006/chart" xmlns:r="http://schemas.openxmlformats.org/officeDocument/2006/relationships" r:id="rId2"/>
          </a:graphicData>
        </a:graphic>
      </p:graphicFrame>
      <p:grpSp>
        <p:nvGrpSpPr>
          <p:cNvPr id="2" name="Group 1">
            <a:extLst>
              <a:ext uri="{FF2B5EF4-FFF2-40B4-BE49-F238E27FC236}">
                <a16:creationId xmlns:a16="http://schemas.microsoft.com/office/drawing/2014/main" id="{091BD1EE-8CEF-EDBD-A5AD-48C127E15B1D}"/>
              </a:ext>
            </a:extLst>
          </p:cNvPr>
          <p:cNvGrpSpPr/>
          <p:nvPr/>
        </p:nvGrpSpPr>
        <p:grpSpPr>
          <a:xfrm>
            <a:off x="6556219" y="1093634"/>
            <a:ext cx="4230277" cy="4836654"/>
            <a:chOff x="1407297" y="1093634"/>
            <a:chExt cx="4230277" cy="4875508"/>
          </a:xfrm>
        </p:grpSpPr>
        <p:sp>
          <p:nvSpPr>
            <p:cNvPr id="4" name="מלבן: פינות מעוגלות 3">
              <a:extLst>
                <a:ext uri="{FF2B5EF4-FFF2-40B4-BE49-F238E27FC236}">
                  <a16:creationId xmlns:a16="http://schemas.microsoft.com/office/drawing/2014/main" id="{79961F2E-8E94-83F6-F223-C9B4ADCD2FC2}"/>
                </a:ext>
              </a:extLst>
            </p:cNvPr>
            <p:cNvSpPr/>
            <p:nvPr/>
          </p:nvSpPr>
          <p:spPr>
            <a:xfrm>
              <a:off x="1407297" y="1093634"/>
              <a:ext cx="4230277" cy="4875508"/>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graphicFrame>
          <p:nvGraphicFramePr>
            <p:cNvPr id="15" name="תרשים 14">
              <a:extLst>
                <a:ext uri="{FF2B5EF4-FFF2-40B4-BE49-F238E27FC236}">
                  <a16:creationId xmlns:a16="http://schemas.microsoft.com/office/drawing/2014/main" id="{52BA36C9-B4E3-71E1-EF82-BDC6E5CA3422}"/>
                </a:ext>
              </a:extLst>
            </p:cNvPr>
            <p:cNvGraphicFramePr>
              <a:graphicFrameLocks/>
            </p:cNvGraphicFramePr>
            <p:nvPr>
              <p:extLst>
                <p:ext uri="{D42A27DB-BD31-4B8C-83A1-F6EECF244321}">
                  <p14:modId xmlns:p14="http://schemas.microsoft.com/office/powerpoint/2010/main" val="2596462033"/>
                </p:ext>
              </p:extLst>
            </p:nvPr>
          </p:nvGraphicFramePr>
          <p:xfrm>
            <a:off x="1494098" y="1906193"/>
            <a:ext cx="3984771" cy="3437594"/>
          </p:xfrm>
          <a:graphic>
            <a:graphicData uri="http://schemas.openxmlformats.org/drawingml/2006/chart">
              <c:chart xmlns:c="http://schemas.openxmlformats.org/drawingml/2006/chart" xmlns:r="http://schemas.openxmlformats.org/officeDocument/2006/relationships" r:id="rId3"/>
            </a:graphicData>
          </a:graphic>
        </p:graphicFrame>
      </p:grpSp>
      <p:graphicFrame>
        <p:nvGraphicFramePr>
          <p:cNvPr id="18" name="תרשים 17">
            <a:extLst>
              <a:ext uri="{FF2B5EF4-FFF2-40B4-BE49-F238E27FC236}">
                <a16:creationId xmlns:a16="http://schemas.microsoft.com/office/drawing/2014/main" id="{52BA36C9-B4E3-71E1-EF82-BDC6E5CA3422}"/>
              </a:ext>
            </a:extLst>
          </p:cNvPr>
          <p:cNvGraphicFramePr>
            <a:graphicFrameLocks/>
          </p:cNvGraphicFramePr>
          <p:nvPr>
            <p:extLst>
              <p:ext uri="{D42A27DB-BD31-4B8C-83A1-F6EECF244321}">
                <p14:modId xmlns:p14="http://schemas.microsoft.com/office/powerpoint/2010/main" val="3774063322"/>
              </p:ext>
            </p:extLst>
          </p:nvPr>
        </p:nvGraphicFramePr>
        <p:xfrm>
          <a:off x="6556218" y="1685581"/>
          <a:ext cx="4230277" cy="3691614"/>
        </p:xfrm>
        <a:graphic>
          <a:graphicData uri="http://schemas.openxmlformats.org/drawingml/2006/chart">
            <c:chart xmlns:c="http://schemas.openxmlformats.org/drawingml/2006/chart" xmlns:r="http://schemas.openxmlformats.org/officeDocument/2006/relationships" r:id="rId4"/>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1023457" y="253642"/>
            <a:ext cx="10486012"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בלנדר </a:t>
            </a:r>
            <a:r>
              <a:rPr lang="he-IL" sz="3600" dirty="0">
                <a:solidFill>
                  <a:srgbClr val="00AEEF"/>
                </a:solidFill>
                <a:latin typeface="Assistant ExtraBold" pitchFamily="2" charset="-79"/>
                <a:cs typeface="Assistant ExtraBold" pitchFamily="2" charset="-79"/>
              </a:rPr>
              <a:t>ישראל: </a:t>
            </a:r>
            <a:r>
              <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מעבר לרווח</a:t>
            </a:r>
            <a:endParaRPr lang="en-US" sz="3600" dirty="0">
              <a:solidFill>
                <a:srgbClr val="041634"/>
              </a:solidFill>
              <a:latin typeface="Assistant ExtraBold" pitchFamily="2" charset="-79"/>
              <a:cs typeface="Assistant ExtraBold" pitchFamily="2" charset="-79"/>
            </a:endParaRP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1648679" y="6439684"/>
            <a:ext cx="9929576" cy="246221"/>
          </a:xfrm>
          <a:prstGeom prst="rect">
            <a:avLst/>
          </a:prstGeom>
          <a:noFill/>
        </p:spPr>
        <p:txBody>
          <a:bodyPr wrap="square">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כספיים בש"ח במגזר תיווך באשראי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ל-31 בדצמבר 2022</a:t>
            </a:r>
            <a:endParaRPr lang="en-US" sz="1000" dirty="0">
              <a:solidFill>
                <a:prstClr val="black"/>
              </a:solidFill>
              <a:latin typeface="Assistant Light" pitchFamily="2" charset="-79"/>
              <a:cs typeface="Assistant Light" pitchFamily="2" charset="-79"/>
            </a:endParaRPr>
          </a:p>
        </p:txBody>
      </p:sp>
      <p:sp>
        <p:nvSpPr>
          <p:cNvPr id="7" name="Rectangle 6">
            <a:extLst>
              <a:ext uri="{FF2B5EF4-FFF2-40B4-BE49-F238E27FC236}">
                <a16:creationId xmlns:a16="http://schemas.microsoft.com/office/drawing/2014/main" id="{8BF46E51-5F3F-B13D-9886-7E2D073ED2E6}"/>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6" name="TextBox 22">
            <a:extLst>
              <a:ext uri="{FF2B5EF4-FFF2-40B4-BE49-F238E27FC236}">
                <a16:creationId xmlns:a16="http://schemas.microsoft.com/office/drawing/2014/main" id="{0FEEDC63-8F2E-665D-D10A-1260B1EAD18E}"/>
              </a:ext>
            </a:extLst>
          </p:cNvPr>
          <p:cNvSpPr txBox="1"/>
          <p:nvPr/>
        </p:nvSpPr>
        <p:spPr>
          <a:xfrm>
            <a:off x="1887133" y="1370515"/>
            <a:ext cx="3198700"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גידול ברווח </a:t>
            </a:r>
            <a:r>
              <a:rPr lang="he-IL" sz="1400" dirty="0">
                <a:solidFill>
                  <a:srgbClr val="041634"/>
                </a:solidFill>
                <a:latin typeface="Assistant SemiBold" pitchFamily="2" charset="-79"/>
                <a:cs typeface="Assistant SemiBold" pitchFamily="2" charset="-79"/>
              </a:rPr>
              <a:t>(אלפי ש"ח)</a:t>
            </a:r>
            <a:endParaRPr lang="en-US" sz="1400" dirty="0">
              <a:solidFill>
                <a:srgbClr val="041634"/>
              </a:solidFill>
              <a:latin typeface="Assistant SemiBold" pitchFamily="2" charset="-79"/>
              <a:cs typeface="Assistant SemiBold" pitchFamily="2" charset="-79"/>
            </a:endParaRPr>
          </a:p>
        </p:txBody>
      </p:sp>
      <p:sp>
        <p:nvSpPr>
          <p:cNvPr id="22" name="TextBox 22">
            <a:extLst>
              <a:ext uri="{FF2B5EF4-FFF2-40B4-BE49-F238E27FC236}">
                <a16:creationId xmlns:a16="http://schemas.microsoft.com/office/drawing/2014/main" id="{2D2D1D38-1480-EF40-3825-23363B70881C}"/>
              </a:ext>
            </a:extLst>
          </p:cNvPr>
          <p:cNvSpPr txBox="1"/>
          <p:nvPr/>
        </p:nvSpPr>
        <p:spPr>
          <a:xfrm>
            <a:off x="7036055" y="1318920"/>
            <a:ext cx="3198700"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רווח לפי חציונים </a:t>
            </a:r>
            <a:r>
              <a:rPr lang="he-IL" sz="1400" dirty="0">
                <a:solidFill>
                  <a:srgbClr val="041634"/>
                </a:solidFill>
                <a:latin typeface="Assistant SemiBold" pitchFamily="2" charset="-79"/>
                <a:cs typeface="Assistant SemiBold" pitchFamily="2" charset="-79"/>
              </a:rPr>
              <a:t>(אלפי ש"ח)</a:t>
            </a:r>
            <a:endParaRPr lang="en-US" sz="1400" dirty="0">
              <a:solidFill>
                <a:srgbClr val="041634"/>
              </a:solidFill>
              <a:latin typeface="Assistant SemiBold" pitchFamily="2" charset="-79"/>
              <a:cs typeface="Assistant SemiBold" pitchFamily="2" charset="-79"/>
            </a:endParaRPr>
          </a:p>
        </p:txBody>
      </p:sp>
      <p:cxnSp>
        <p:nvCxnSpPr>
          <p:cNvPr id="20" name="מחבר חץ ישר 19">
            <a:extLst>
              <a:ext uri="{FF2B5EF4-FFF2-40B4-BE49-F238E27FC236}">
                <a16:creationId xmlns:a16="http://schemas.microsoft.com/office/drawing/2014/main" id="{1C3A950B-7607-AEB6-244A-E54073742978}"/>
              </a:ext>
            </a:extLst>
          </p:cNvPr>
          <p:cNvCxnSpPr/>
          <p:nvPr/>
        </p:nvCxnSpPr>
        <p:spPr>
          <a:xfrm flipV="1">
            <a:off x="2717210" y="2446557"/>
            <a:ext cx="630621" cy="993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מחבר חץ ישר 23">
            <a:extLst>
              <a:ext uri="{FF2B5EF4-FFF2-40B4-BE49-F238E27FC236}">
                <a16:creationId xmlns:a16="http://schemas.microsoft.com/office/drawing/2014/main" id="{42C3B6A8-C68E-B80A-8715-3822C83BB222}"/>
              </a:ext>
            </a:extLst>
          </p:cNvPr>
          <p:cNvCxnSpPr/>
          <p:nvPr/>
        </p:nvCxnSpPr>
        <p:spPr>
          <a:xfrm flipV="1">
            <a:off x="8872660" y="2250274"/>
            <a:ext cx="465083" cy="113511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440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לבן: פינות מעוגלות 2">
            <a:extLst>
              <a:ext uri="{FF2B5EF4-FFF2-40B4-BE49-F238E27FC236}">
                <a16:creationId xmlns:a16="http://schemas.microsoft.com/office/drawing/2014/main" id="{7167C264-9022-0D55-ED2E-1B532B3A7217}"/>
              </a:ext>
            </a:extLst>
          </p:cNvPr>
          <p:cNvSpPr/>
          <p:nvPr/>
        </p:nvSpPr>
        <p:spPr>
          <a:xfrm>
            <a:off x="345451" y="1014547"/>
            <a:ext cx="5419780"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5" name="Chart 1">
            <a:extLst>
              <a:ext uri="{FF2B5EF4-FFF2-40B4-BE49-F238E27FC236}">
                <a16:creationId xmlns:a16="http://schemas.microsoft.com/office/drawing/2014/main" id="{00D3BBFF-11E4-5F7B-6DB3-640405CA1A02}"/>
              </a:ext>
            </a:extLst>
          </p:cNvPr>
          <p:cNvGraphicFramePr>
            <a:graphicFrameLocks/>
          </p:cNvGraphicFramePr>
          <p:nvPr>
            <p:extLst>
              <p:ext uri="{D42A27DB-BD31-4B8C-83A1-F6EECF244321}">
                <p14:modId xmlns:p14="http://schemas.microsoft.com/office/powerpoint/2010/main" val="3952994876"/>
              </p:ext>
            </p:extLst>
          </p:nvPr>
        </p:nvGraphicFramePr>
        <p:xfrm>
          <a:off x="345451" y="1855416"/>
          <a:ext cx="5419780" cy="4312118"/>
        </p:xfrm>
        <a:graphic>
          <a:graphicData uri="http://schemas.openxmlformats.org/drawingml/2006/chart">
            <c:chart xmlns:c="http://schemas.openxmlformats.org/drawingml/2006/chart" xmlns:r="http://schemas.openxmlformats.org/officeDocument/2006/relationships" r:id="rId2"/>
          </a:graphicData>
        </a:graphic>
      </p:graphicFrame>
      <p:sp>
        <p:nvSpPr>
          <p:cNvPr id="2" name="מלבן: פינות מעוגלות 1">
            <a:extLst>
              <a:ext uri="{FF2B5EF4-FFF2-40B4-BE49-F238E27FC236}">
                <a16:creationId xmlns:a16="http://schemas.microsoft.com/office/drawing/2014/main" id="{F944E12E-6424-62F2-CED7-497C69C357AA}"/>
              </a:ext>
            </a:extLst>
          </p:cNvPr>
          <p:cNvSpPr/>
          <p:nvPr/>
        </p:nvSpPr>
        <p:spPr>
          <a:xfrm>
            <a:off x="6096000" y="1029295"/>
            <a:ext cx="5413468"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4" name="Chart 1">
            <a:extLst>
              <a:ext uri="{FF2B5EF4-FFF2-40B4-BE49-F238E27FC236}">
                <a16:creationId xmlns:a16="http://schemas.microsoft.com/office/drawing/2014/main" id="{13C36420-1E59-2588-BB31-95C456F0624B}"/>
              </a:ext>
            </a:extLst>
          </p:cNvPr>
          <p:cNvGraphicFramePr>
            <a:graphicFrameLocks/>
          </p:cNvGraphicFramePr>
          <p:nvPr>
            <p:extLst>
              <p:ext uri="{D42A27DB-BD31-4B8C-83A1-F6EECF244321}">
                <p14:modId xmlns:p14="http://schemas.microsoft.com/office/powerpoint/2010/main" val="52263029"/>
              </p:ext>
            </p:extLst>
          </p:nvPr>
        </p:nvGraphicFramePr>
        <p:xfrm>
          <a:off x="6095994" y="1590449"/>
          <a:ext cx="5413467" cy="4577085"/>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1023457" y="253642"/>
            <a:ext cx="10486012"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בלנדר </a:t>
            </a:r>
            <a:r>
              <a:rPr lang="he-IL" sz="3600" dirty="0">
                <a:solidFill>
                  <a:srgbClr val="00AEEF"/>
                </a:solidFill>
                <a:latin typeface="Assistant ExtraBold" pitchFamily="2" charset="-79"/>
                <a:cs typeface="Assistant ExtraBold" pitchFamily="2" charset="-79"/>
              </a:rPr>
              <a:t>ישראל: </a:t>
            </a:r>
            <a:r>
              <a:rPr lang="he-IL" sz="3600" dirty="0">
                <a:solidFill>
                  <a:srgbClr val="041634"/>
                </a:solidFill>
                <a:latin typeface="Assistant ExtraBold" pitchFamily="2" charset="-79"/>
                <a:cs typeface="Assistant ExtraBold" pitchFamily="2" charset="-79"/>
              </a:rPr>
              <a:t>המשך גידול בהכנסות ובתיק האשראי</a:t>
            </a:r>
            <a:endParaRPr lang="en-US" sz="3600" dirty="0">
              <a:solidFill>
                <a:srgbClr val="041634"/>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184335" y="1190340"/>
            <a:ext cx="3198700"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סה"כ תיק אשראי </a:t>
            </a:r>
            <a:r>
              <a:rPr kumimoji="0" lang="he-IL"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(אלפי ש"ח)</a:t>
            </a:r>
            <a:endParaRPr kumimoji="0" lang="en-US"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endParaRP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1648679" y="6439684"/>
            <a:ext cx="9929576" cy="246221"/>
          </a:xfrm>
          <a:prstGeom prst="rect">
            <a:avLst/>
          </a:prstGeom>
          <a:noFill/>
        </p:spPr>
        <p:txBody>
          <a:bodyPr wrap="square">
            <a:spAutoFit/>
          </a:bodyPr>
          <a:lstStyle/>
          <a:p>
            <a:pPr marL="0" marR="0" lvl="0" indent="0" algn="r" defTabSz="914400" rtl="1" eaLnBrk="1" fontAlgn="auto" latinLnBrk="0" hangingPunct="1">
              <a:lnSpc>
                <a:spcPts val="12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הכנסות ברוטו </a:t>
            </a: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 NON-GAAP</a:t>
            </a: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הכוללות ריבית מהלוואות במערכת תיווך באשראי</a:t>
            </a:r>
            <a:r>
              <a:rPr lang="en-US" sz="1000" dirty="0">
                <a:solidFill>
                  <a:prstClr val="black"/>
                </a:solidFill>
                <a:latin typeface="Assistant Light" pitchFamily="2" charset="-79"/>
                <a:cs typeface="Assistant Light" pitchFamily="2" charset="-79"/>
              </a:rPr>
              <a:t>;</a:t>
            </a:r>
            <a:r>
              <a:rPr lang="he-IL" sz="1000" dirty="0">
                <a:solidFill>
                  <a:prstClr val="black"/>
                </a:solidFill>
                <a:latin typeface="Assistant Light" pitchFamily="2" charset="-79"/>
                <a:cs typeface="Assistant Light" pitchFamily="2" charset="-79"/>
              </a:rPr>
              <a:t> </a:t>
            </a:r>
            <a:r>
              <a:rPr lang="he-IL" sz="1000" dirty="0">
                <a:solidFill>
                  <a:srgbClr val="000000"/>
                </a:solidFill>
                <a:latin typeface="Assistant Light" panose="00000400000000000000" pitchFamily="2" charset="-79"/>
                <a:cs typeface="Assistant Light" panose="00000400000000000000" pitchFamily="2" charset="-79"/>
              </a:rPr>
              <a:t>נתונים כספיים בש"ח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ל-31 בדצמבר 2022</a:t>
            </a:r>
            <a:endParaRPr lang="en-US" sz="1000" dirty="0">
              <a:solidFill>
                <a:prstClr val="black"/>
              </a:solidFill>
              <a:latin typeface="Assistant Light" pitchFamily="2" charset="-79"/>
              <a:cs typeface="Assistant Light" pitchFamily="2" charset="-79"/>
            </a:endParaRPr>
          </a:p>
        </p:txBody>
      </p:sp>
      <p:sp>
        <p:nvSpPr>
          <p:cNvPr id="22" name="TextBox 22">
            <a:extLst>
              <a:ext uri="{FF2B5EF4-FFF2-40B4-BE49-F238E27FC236}">
                <a16:creationId xmlns:a16="http://schemas.microsoft.com/office/drawing/2014/main" id="{7BA30AB5-2EF3-443B-BAB3-B4D2551741F5}"/>
              </a:ext>
            </a:extLst>
          </p:cNvPr>
          <p:cNvSpPr txBox="1"/>
          <p:nvPr/>
        </p:nvSpPr>
        <p:spPr>
          <a:xfrm>
            <a:off x="6321495" y="1516862"/>
            <a:ext cx="4890397"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1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צמיחה </a:t>
            </a:r>
            <a:r>
              <a:rPr lang="he-IL" sz="1600" dirty="0">
                <a:solidFill>
                  <a:srgbClr val="041634"/>
                </a:solidFill>
                <a:latin typeface="Assistant SemiBold" pitchFamily="2" charset="-79"/>
                <a:cs typeface="Assistant SemiBold" pitchFamily="2" charset="-79"/>
              </a:rPr>
              <a:t>משמעותית </a:t>
            </a:r>
            <a:r>
              <a:rPr kumimoji="0" lang="he-IL" sz="1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בתיק האשראי </a:t>
            </a:r>
            <a:endParaRPr kumimoji="0" lang="en-US" sz="1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1458971" y="1114193"/>
            <a:ext cx="2956405"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הכנסות ישראל </a:t>
            </a:r>
            <a:r>
              <a:rPr kumimoji="0" lang="he-IL"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(אלפי ש"ח)</a:t>
            </a:r>
            <a:r>
              <a:rPr kumimoji="0" lang="he-IL"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 </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pSp>
        <p:nvGrpSpPr>
          <p:cNvPr id="26" name="קבוצה 25">
            <a:extLst>
              <a:ext uri="{FF2B5EF4-FFF2-40B4-BE49-F238E27FC236}">
                <a16:creationId xmlns:a16="http://schemas.microsoft.com/office/drawing/2014/main" id="{0835CBBC-26BA-C81A-1605-F66B98004EE2}"/>
              </a:ext>
            </a:extLst>
          </p:cNvPr>
          <p:cNvGrpSpPr/>
          <p:nvPr/>
        </p:nvGrpSpPr>
        <p:grpSpPr>
          <a:xfrm>
            <a:off x="2708041" y="2128302"/>
            <a:ext cx="1873199" cy="1557290"/>
            <a:chOff x="3238854" y="2428815"/>
            <a:chExt cx="1229302" cy="1557290"/>
          </a:xfrm>
        </p:grpSpPr>
        <p:cxnSp>
          <p:nvCxnSpPr>
            <p:cNvPr id="27" name="Straight Arrow Connector 1">
              <a:extLst>
                <a:ext uri="{FF2B5EF4-FFF2-40B4-BE49-F238E27FC236}">
                  <a16:creationId xmlns:a16="http://schemas.microsoft.com/office/drawing/2014/main" id="{96EDE93A-8ED4-8F64-1686-6086ABEBE24C}"/>
                </a:ext>
              </a:extLst>
            </p:cNvPr>
            <p:cNvCxnSpPr>
              <a:cxnSpLocks/>
            </p:cNvCxnSpPr>
            <p:nvPr/>
          </p:nvCxnSpPr>
          <p:spPr>
            <a:xfrm>
              <a:off x="3238854" y="2428815"/>
              <a:ext cx="1229302"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D02E125B-D9E2-DDBB-6320-412C78F19A98}"/>
                </a:ext>
              </a:extLst>
            </p:cNvPr>
            <p:cNvCxnSpPr>
              <a:cxnSpLocks/>
            </p:cNvCxnSpPr>
            <p:nvPr/>
          </p:nvCxnSpPr>
          <p:spPr>
            <a:xfrm>
              <a:off x="3238854" y="2543115"/>
              <a:ext cx="0" cy="1442990"/>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078DFDA-50D2-88CD-31FA-22212B9B792C}"/>
              </a:ext>
            </a:extLst>
          </p:cNvPr>
          <p:cNvSpPr/>
          <p:nvPr/>
        </p:nvSpPr>
        <p:spPr>
          <a:xfrm>
            <a:off x="2428042" y="1853920"/>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1" name="TextBox 1">
            <a:extLst>
              <a:ext uri="{FF2B5EF4-FFF2-40B4-BE49-F238E27FC236}">
                <a16:creationId xmlns:a16="http://schemas.microsoft.com/office/drawing/2014/main" id="{66187E0A-83E8-3206-E8DA-DBDA91027E7B}"/>
              </a:ext>
            </a:extLst>
          </p:cNvPr>
          <p:cNvSpPr txBox="1"/>
          <p:nvPr/>
        </p:nvSpPr>
        <p:spPr>
          <a:xfrm>
            <a:off x="2377272" y="1915776"/>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114</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sp>
        <p:nvSpPr>
          <p:cNvPr id="7" name="Rectangle 6">
            <a:extLst>
              <a:ext uri="{FF2B5EF4-FFF2-40B4-BE49-F238E27FC236}">
                <a16:creationId xmlns:a16="http://schemas.microsoft.com/office/drawing/2014/main" id="{8BF46E51-5F3F-B13D-9886-7E2D073ED2E6}"/>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3" name="TextBox 22">
            <a:extLst>
              <a:ext uri="{FF2B5EF4-FFF2-40B4-BE49-F238E27FC236}">
                <a16:creationId xmlns:a16="http://schemas.microsoft.com/office/drawing/2014/main" id="{92AC9E36-E421-620E-415A-55DBFD771A30}"/>
              </a:ext>
            </a:extLst>
          </p:cNvPr>
          <p:cNvSpPr txBox="1"/>
          <p:nvPr/>
        </p:nvSpPr>
        <p:spPr>
          <a:xfrm>
            <a:off x="139869" y="1448444"/>
            <a:ext cx="5578798"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041634"/>
                </a:solidFill>
                <a:latin typeface="Assistant SemiBold" pitchFamily="2" charset="-79"/>
                <a:cs typeface="Assistant SemiBold" pitchFamily="2" charset="-79"/>
              </a:rPr>
              <a:t>מעבר לרווח במקביל להשקעה בצמיחה</a:t>
            </a:r>
            <a:endParaRPr kumimoji="0" lang="en-US" sz="1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37" name="Flowchart: Connector 55">
            <a:extLst>
              <a:ext uri="{FF2B5EF4-FFF2-40B4-BE49-F238E27FC236}">
                <a16:creationId xmlns:a16="http://schemas.microsoft.com/office/drawing/2014/main" id="{9397BD9F-E79D-F7CB-CDF6-B0564E863CD3}"/>
              </a:ext>
            </a:extLst>
          </p:cNvPr>
          <p:cNvSpPr/>
          <p:nvPr/>
        </p:nvSpPr>
        <p:spPr>
          <a:xfrm>
            <a:off x="4132254" y="3685592"/>
            <a:ext cx="897971" cy="794431"/>
          </a:xfrm>
          <a:prstGeom prst="flowChartConnector">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0"/>
            <a:r>
              <a:rPr lang="en-US" sz="1100" b="1" dirty="0">
                <a:solidFill>
                  <a:schemeClr val="tx1"/>
                </a:solidFill>
              </a:rPr>
              <a:t>PROFIT</a:t>
            </a:r>
            <a:endParaRPr lang="en-IL" sz="1100" b="1" dirty="0">
              <a:solidFill>
                <a:schemeClr val="tx1"/>
              </a:solidFill>
            </a:endParaRPr>
          </a:p>
        </p:txBody>
      </p:sp>
      <p:grpSp>
        <p:nvGrpSpPr>
          <p:cNvPr id="20" name="קבוצה 19">
            <a:extLst>
              <a:ext uri="{FF2B5EF4-FFF2-40B4-BE49-F238E27FC236}">
                <a16:creationId xmlns:a16="http://schemas.microsoft.com/office/drawing/2014/main" id="{F3FE4D4E-7132-2F65-33AA-A6320F71AA51}"/>
              </a:ext>
            </a:extLst>
          </p:cNvPr>
          <p:cNvGrpSpPr/>
          <p:nvPr/>
        </p:nvGrpSpPr>
        <p:grpSpPr>
          <a:xfrm>
            <a:off x="8354774" y="1979650"/>
            <a:ext cx="2181109" cy="1292056"/>
            <a:chOff x="3163482" y="2381591"/>
            <a:chExt cx="1431370" cy="1292056"/>
          </a:xfrm>
        </p:grpSpPr>
        <p:cxnSp>
          <p:nvCxnSpPr>
            <p:cNvPr id="29" name="Straight Arrow Connector 1">
              <a:extLst>
                <a:ext uri="{FF2B5EF4-FFF2-40B4-BE49-F238E27FC236}">
                  <a16:creationId xmlns:a16="http://schemas.microsoft.com/office/drawing/2014/main" id="{2E6119CC-53B4-F931-740E-D30164CAA84E}"/>
                </a:ext>
              </a:extLst>
            </p:cNvPr>
            <p:cNvCxnSpPr>
              <a:cxnSpLocks/>
            </p:cNvCxnSpPr>
            <p:nvPr/>
          </p:nvCxnSpPr>
          <p:spPr>
            <a:xfrm>
              <a:off x="3163482" y="2574892"/>
              <a:ext cx="1431370"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1EA1BBA3-912E-7658-52EB-3E2E0997DA84}"/>
                </a:ext>
              </a:extLst>
            </p:cNvPr>
            <p:cNvCxnSpPr>
              <a:cxnSpLocks/>
            </p:cNvCxnSpPr>
            <p:nvPr/>
          </p:nvCxnSpPr>
          <p:spPr>
            <a:xfrm flipH="1">
              <a:off x="3224475" y="2381591"/>
              <a:ext cx="6521" cy="129205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8" name="Flowchart: Connector 55">
            <a:extLst>
              <a:ext uri="{FF2B5EF4-FFF2-40B4-BE49-F238E27FC236}">
                <a16:creationId xmlns:a16="http://schemas.microsoft.com/office/drawing/2014/main" id="{BD0EAD64-B6D8-D668-16C2-4B8014062A5C}"/>
              </a:ext>
            </a:extLst>
          </p:cNvPr>
          <p:cNvSpPr/>
          <p:nvPr/>
        </p:nvSpPr>
        <p:spPr>
          <a:xfrm>
            <a:off x="8159645" y="1893994"/>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9" name="TextBox 1">
            <a:extLst>
              <a:ext uri="{FF2B5EF4-FFF2-40B4-BE49-F238E27FC236}">
                <a16:creationId xmlns:a16="http://schemas.microsoft.com/office/drawing/2014/main" id="{ED12F963-346C-F335-836E-8D1443C6B809}"/>
              </a:ext>
            </a:extLst>
          </p:cNvPr>
          <p:cNvSpPr txBox="1"/>
          <p:nvPr/>
        </p:nvSpPr>
        <p:spPr>
          <a:xfrm>
            <a:off x="8099658" y="1941072"/>
            <a:ext cx="696114" cy="57987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57</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spTree>
    <p:extLst>
      <p:ext uri="{BB962C8B-B14F-4D97-AF65-F5344CB8AC3E}">
        <p14:creationId xmlns:p14="http://schemas.microsoft.com/office/powerpoint/2010/main" val="1299600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מלבן: פינות מעוגלות 20">
            <a:extLst>
              <a:ext uri="{FF2B5EF4-FFF2-40B4-BE49-F238E27FC236}">
                <a16:creationId xmlns:a16="http://schemas.microsoft.com/office/drawing/2014/main" id="{C6133338-87B4-9513-D51B-522F815B132E}"/>
              </a:ext>
            </a:extLst>
          </p:cNvPr>
          <p:cNvSpPr/>
          <p:nvPr/>
        </p:nvSpPr>
        <p:spPr>
          <a:xfrm>
            <a:off x="430793" y="1075598"/>
            <a:ext cx="3973134" cy="522566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7" name="תרשים 6">
            <a:extLst>
              <a:ext uri="{FF2B5EF4-FFF2-40B4-BE49-F238E27FC236}">
                <a16:creationId xmlns:a16="http://schemas.microsoft.com/office/drawing/2014/main" id="{2EB77CA0-ED6C-EBB6-B4BA-6531CD68AF5D}"/>
              </a:ext>
            </a:extLst>
          </p:cNvPr>
          <p:cNvGraphicFramePr>
            <a:graphicFrameLocks/>
          </p:cNvGraphicFramePr>
          <p:nvPr>
            <p:extLst>
              <p:ext uri="{D42A27DB-BD31-4B8C-83A1-F6EECF244321}">
                <p14:modId xmlns:p14="http://schemas.microsoft.com/office/powerpoint/2010/main" val="416912245"/>
              </p:ext>
            </p:extLst>
          </p:nvPr>
        </p:nvGraphicFramePr>
        <p:xfrm>
          <a:off x="426005" y="1808129"/>
          <a:ext cx="3973134" cy="4322488"/>
        </p:xfrm>
        <a:graphic>
          <a:graphicData uri="http://schemas.openxmlformats.org/drawingml/2006/chart">
            <c:chart xmlns:c="http://schemas.openxmlformats.org/drawingml/2006/chart" xmlns:r="http://schemas.openxmlformats.org/officeDocument/2006/relationships" r:id="rId2"/>
          </a:graphicData>
        </a:graphic>
      </p:graphicFrame>
      <p:sp>
        <p:nvSpPr>
          <p:cNvPr id="15" name="מלבן: פינות מעוגלות 14">
            <a:extLst>
              <a:ext uri="{FF2B5EF4-FFF2-40B4-BE49-F238E27FC236}">
                <a16:creationId xmlns:a16="http://schemas.microsoft.com/office/drawing/2014/main" id="{D23B92E4-44E3-2F5E-5F53-B31D3081FACA}"/>
              </a:ext>
            </a:extLst>
          </p:cNvPr>
          <p:cNvSpPr/>
          <p:nvPr/>
        </p:nvSpPr>
        <p:spPr>
          <a:xfrm>
            <a:off x="4592554" y="1029295"/>
            <a:ext cx="7199414" cy="5313216"/>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32" name="Chart 1">
            <a:extLst>
              <a:ext uri="{FF2B5EF4-FFF2-40B4-BE49-F238E27FC236}">
                <a16:creationId xmlns:a16="http://schemas.microsoft.com/office/drawing/2014/main" id="{359FB2FB-B82D-44B8-87DC-1CE66E8A74F1}"/>
              </a:ext>
            </a:extLst>
          </p:cNvPr>
          <p:cNvGraphicFramePr>
            <a:graphicFrameLocks/>
          </p:cNvGraphicFramePr>
          <p:nvPr>
            <p:extLst>
              <p:ext uri="{D42A27DB-BD31-4B8C-83A1-F6EECF244321}">
                <p14:modId xmlns:p14="http://schemas.microsoft.com/office/powerpoint/2010/main" val="1371955155"/>
              </p:ext>
            </p:extLst>
          </p:nvPr>
        </p:nvGraphicFramePr>
        <p:xfrm>
          <a:off x="4497198" y="1726808"/>
          <a:ext cx="4383704" cy="4365077"/>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1191237" y="253642"/>
            <a:ext cx="10318231"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בלנדר </a:t>
            </a:r>
            <a:r>
              <a:rPr lang="he-IL" sz="3600" dirty="0">
                <a:solidFill>
                  <a:srgbClr val="00AEEF"/>
                </a:solidFill>
                <a:latin typeface="Assistant ExtraBold" pitchFamily="2" charset="-79"/>
                <a:cs typeface="Assistant ExtraBold" pitchFamily="2" charset="-79"/>
              </a:rPr>
              <a:t>ישראל: </a:t>
            </a:r>
            <a:r>
              <a:rPr lang="he-IL" sz="3600">
                <a:solidFill>
                  <a:srgbClr val="041634"/>
                </a:solidFill>
                <a:latin typeface="Assistant ExtraBold" pitchFamily="2" charset="-79"/>
                <a:cs typeface="Assistant ExtraBold" pitchFamily="2" charset="-79"/>
              </a:rPr>
              <a:t>גידול בהיקף </a:t>
            </a:r>
            <a:r>
              <a:rPr lang="he-IL" sz="3600" dirty="0">
                <a:solidFill>
                  <a:srgbClr val="041634"/>
                </a:solidFill>
                <a:latin typeface="Assistant ExtraBold" pitchFamily="2" charset="-79"/>
                <a:cs typeface="Assistant ExtraBold" pitchFamily="2" charset="-79"/>
              </a:rPr>
              <a:t>ההלוואות</a:t>
            </a:r>
            <a:endParaRPr lang="en-US" sz="3600" dirty="0">
              <a:solidFill>
                <a:srgbClr val="041634"/>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5875166" y="1029295"/>
            <a:ext cx="3765062"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סה"כ  הלוואות שהועמדו </a:t>
            </a:r>
            <a:r>
              <a:rPr kumimoji="0" lang="he-IL"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(באלפי ש"ח)</a:t>
            </a:r>
            <a:endParaRPr kumimoji="0" lang="en-US"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endParaRPr>
          </a:p>
        </p:txBody>
      </p:sp>
      <p:sp>
        <p:nvSpPr>
          <p:cNvPr id="34" name="תיבת טקסט 33">
            <a:extLst>
              <a:ext uri="{FF2B5EF4-FFF2-40B4-BE49-F238E27FC236}">
                <a16:creationId xmlns:a16="http://schemas.microsoft.com/office/drawing/2014/main" id="{7C3BE5F6-267F-4D72-857B-FEA46126251B}"/>
              </a:ext>
            </a:extLst>
          </p:cNvPr>
          <p:cNvSpPr txBox="1"/>
          <p:nvPr/>
        </p:nvSpPr>
        <p:spPr>
          <a:xfrm>
            <a:off x="1503890" y="6453564"/>
            <a:ext cx="10032160" cy="553998"/>
          </a:xfrm>
          <a:prstGeom prst="rect">
            <a:avLst/>
          </a:prstGeom>
          <a:noFill/>
        </p:spPr>
        <p:txBody>
          <a:bodyPr wrap="square">
            <a:spAutoFit/>
          </a:bodyPr>
          <a:lstStyle/>
          <a:p>
            <a:pPr algn="r" rtl="1">
              <a:lnSpc>
                <a:spcPts val="1200"/>
              </a:lnSpc>
              <a:defRPr/>
            </a:pPr>
            <a:r>
              <a:rPr lang="he-IL" sz="1000" dirty="0">
                <a:solidFill>
                  <a:prstClr val="black"/>
                </a:solidFill>
                <a:latin typeface="Assistant Light" pitchFamily="2" charset="-79"/>
                <a:cs typeface="Assistant Light" pitchFamily="2" charset="-79"/>
              </a:rPr>
              <a:t>הלוואות במערכת תיווך באשראי</a:t>
            </a:r>
            <a:r>
              <a:rPr lang="en-US" sz="1000" dirty="0">
                <a:solidFill>
                  <a:prstClr val="black"/>
                </a:solidFill>
                <a:latin typeface="Assistant Light" pitchFamily="2" charset="-79"/>
                <a:cs typeface="Assistant Light" pitchFamily="2" charset="-79"/>
              </a:rPr>
              <a:t>;</a:t>
            </a:r>
            <a:r>
              <a:rPr lang="he-IL" sz="1000" dirty="0">
                <a:solidFill>
                  <a:prstClr val="black"/>
                </a:solidFill>
                <a:latin typeface="Assistant Light" pitchFamily="2" charset="-79"/>
                <a:cs typeface="Assistant Light" pitchFamily="2" charset="-79"/>
              </a:rPr>
              <a:t> </a:t>
            </a:r>
            <a:r>
              <a:rPr lang="he-IL" sz="1000" dirty="0">
                <a:solidFill>
                  <a:srgbClr val="000000"/>
                </a:solidFill>
                <a:latin typeface="Assistant Light" panose="00000400000000000000" pitchFamily="2" charset="-79"/>
                <a:cs typeface="Assistant Light" panose="00000400000000000000" pitchFamily="2" charset="-79"/>
              </a:rPr>
              <a:t>נתונים כספיים בש"ח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ל-31 בדצמבר 2022</a:t>
            </a:r>
            <a:endParaRPr lang="en-US" sz="1000" dirty="0">
              <a:solidFill>
                <a:prstClr val="black"/>
              </a:solidFill>
              <a:latin typeface="Assistant Light" pitchFamily="2" charset="-79"/>
              <a:cs typeface="Assistant Light"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r>
              <a:rPr lang="en-US" sz="1000" dirty="0">
                <a:solidFill>
                  <a:prstClr val="black"/>
                </a:solidFill>
                <a:latin typeface="Assistant Light" pitchFamily="2" charset="-79"/>
                <a:cs typeface="Assistant Light" pitchFamily="2" charset="-79"/>
              </a:rPr>
              <a:t> </a:t>
            </a: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
        <p:nvSpPr>
          <p:cNvPr id="19" name="TextBox 23">
            <a:extLst>
              <a:ext uri="{FF2B5EF4-FFF2-40B4-BE49-F238E27FC236}">
                <a16:creationId xmlns:a16="http://schemas.microsoft.com/office/drawing/2014/main" id="{E136F14C-C27C-8B94-B960-AA4472C17591}"/>
              </a:ext>
            </a:extLst>
          </p:cNvPr>
          <p:cNvSpPr txBox="1"/>
          <p:nvPr/>
        </p:nvSpPr>
        <p:spPr>
          <a:xfrm>
            <a:off x="1417506" y="1074808"/>
            <a:ext cx="2175907"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לקוחות משלמים</a:t>
            </a:r>
            <a:endParaRPr kumimoji="0" lang="en-US"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pSp>
        <p:nvGrpSpPr>
          <p:cNvPr id="18" name="קבוצה 17">
            <a:extLst>
              <a:ext uri="{FF2B5EF4-FFF2-40B4-BE49-F238E27FC236}">
                <a16:creationId xmlns:a16="http://schemas.microsoft.com/office/drawing/2014/main" id="{C2379A90-FE71-2E6F-EDEF-F754E0F5F676}"/>
              </a:ext>
            </a:extLst>
          </p:cNvPr>
          <p:cNvGrpSpPr/>
          <p:nvPr/>
        </p:nvGrpSpPr>
        <p:grpSpPr>
          <a:xfrm>
            <a:off x="4879302" y="1875433"/>
            <a:ext cx="2930674" cy="1694485"/>
            <a:chOff x="8252727" y="3580846"/>
            <a:chExt cx="1635781" cy="1852838"/>
          </a:xfrm>
        </p:grpSpPr>
        <p:cxnSp>
          <p:nvCxnSpPr>
            <p:cNvPr id="30" name="Straight Arrow Connector 1">
              <a:extLst>
                <a:ext uri="{FF2B5EF4-FFF2-40B4-BE49-F238E27FC236}">
                  <a16:creationId xmlns:a16="http://schemas.microsoft.com/office/drawing/2014/main" id="{6A046BB4-C221-9F07-ADE6-E8A9FB15FF27}"/>
                </a:ext>
              </a:extLst>
            </p:cNvPr>
            <p:cNvCxnSpPr>
              <a:cxnSpLocks/>
            </p:cNvCxnSpPr>
            <p:nvPr/>
          </p:nvCxnSpPr>
          <p:spPr>
            <a:xfrm>
              <a:off x="8476787" y="3888223"/>
              <a:ext cx="1411721" cy="3111"/>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6" name="מחבר ישר 5">
              <a:extLst>
                <a:ext uri="{FF2B5EF4-FFF2-40B4-BE49-F238E27FC236}">
                  <a16:creationId xmlns:a16="http://schemas.microsoft.com/office/drawing/2014/main" id="{C6204702-02CB-0CCE-7C93-A19768907284}"/>
                </a:ext>
              </a:extLst>
            </p:cNvPr>
            <p:cNvCxnSpPr>
              <a:cxnSpLocks/>
            </p:cNvCxnSpPr>
            <p:nvPr/>
          </p:nvCxnSpPr>
          <p:spPr>
            <a:xfrm>
              <a:off x="8409084" y="4042688"/>
              <a:ext cx="0" cy="139099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31" name="Flowchart: Connector 55">
              <a:extLst>
                <a:ext uri="{FF2B5EF4-FFF2-40B4-BE49-F238E27FC236}">
                  <a16:creationId xmlns:a16="http://schemas.microsoft.com/office/drawing/2014/main" id="{185D7D62-21DC-4419-B9C6-221853D18737}"/>
                </a:ext>
              </a:extLst>
            </p:cNvPr>
            <p:cNvSpPr/>
            <p:nvPr/>
          </p:nvSpPr>
          <p:spPr>
            <a:xfrm>
              <a:off x="8252727" y="3580846"/>
              <a:ext cx="341226" cy="659055"/>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grpSp>
      <p:sp>
        <p:nvSpPr>
          <p:cNvPr id="5" name="Rectangle 4">
            <a:extLst>
              <a:ext uri="{FF2B5EF4-FFF2-40B4-BE49-F238E27FC236}">
                <a16:creationId xmlns:a16="http://schemas.microsoft.com/office/drawing/2014/main" id="{13392C08-3B2C-07F4-09E3-69B55A83627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D2250E56-0381-3BD2-DF61-BD75778CB96D}"/>
              </a:ext>
            </a:extLst>
          </p:cNvPr>
          <p:cNvGrpSpPr/>
          <p:nvPr/>
        </p:nvGrpSpPr>
        <p:grpSpPr>
          <a:xfrm>
            <a:off x="745993" y="1881507"/>
            <a:ext cx="2651549" cy="1121752"/>
            <a:chOff x="3363752" y="2167875"/>
            <a:chExt cx="2366900" cy="1121752"/>
          </a:xfrm>
        </p:grpSpPr>
        <p:cxnSp>
          <p:nvCxnSpPr>
            <p:cNvPr id="25" name="Straight Arrow Connector 1">
              <a:extLst>
                <a:ext uri="{FF2B5EF4-FFF2-40B4-BE49-F238E27FC236}">
                  <a16:creationId xmlns:a16="http://schemas.microsoft.com/office/drawing/2014/main" id="{5FD87617-9A00-6DA4-06F0-33E70FB2564E}"/>
                </a:ext>
              </a:extLst>
            </p:cNvPr>
            <p:cNvCxnSpPr>
              <a:cxnSpLocks/>
            </p:cNvCxnSpPr>
            <p:nvPr/>
          </p:nvCxnSpPr>
          <p:spPr>
            <a:xfrm flipV="1">
              <a:off x="3573090" y="2446177"/>
              <a:ext cx="2157562" cy="18365"/>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6" name="מחבר ישר 25">
              <a:extLst>
                <a:ext uri="{FF2B5EF4-FFF2-40B4-BE49-F238E27FC236}">
                  <a16:creationId xmlns:a16="http://schemas.microsoft.com/office/drawing/2014/main" id="{1C8FAAE9-4B27-E079-6202-B4F313591606}"/>
                </a:ext>
              </a:extLst>
            </p:cNvPr>
            <p:cNvCxnSpPr>
              <a:cxnSpLocks/>
            </p:cNvCxnSpPr>
            <p:nvPr/>
          </p:nvCxnSpPr>
          <p:spPr>
            <a:xfrm>
              <a:off x="3679315" y="2318411"/>
              <a:ext cx="0" cy="97121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29" name="Flowchart: Connector 55">
              <a:extLst>
                <a:ext uri="{FF2B5EF4-FFF2-40B4-BE49-F238E27FC236}">
                  <a16:creationId xmlns:a16="http://schemas.microsoft.com/office/drawing/2014/main" id="{29C3C9C0-1209-0433-E002-B7E774DF65C3}"/>
                </a:ext>
              </a:extLst>
            </p:cNvPr>
            <p:cNvSpPr/>
            <p:nvPr/>
          </p:nvSpPr>
          <p:spPr>
            <a:xfrm>
              <a:off x="3423739" y="2167875"/>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27" name="TextBox 1">
              <a:extLst>
                <a:ext uri="{FF2B5EF4-FFF2-40B4-BE49-F238E27FC236}">
                  <a16:creationId xmlns:a16="http://schemas.microsoft.com/office/drawing/2014/main" id="{9E22FA04-9C85-E9F6-D643-BDF409672BCF}"/>
                </a:ext>
              </a:extLst>
            </p:cNvPr>
            <p:cNvSpPr txBox="1"/>
            <p:nvPr/>
          </p:nvSpPr>
          <p:spPr>
            <a:xfrm>
              <a:off x="3363752" y="2230238"/>
              <a:ext cx="696114" cy="55911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41</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cxnSp>
        <p:nvCxnSpPr>
          <p:cNvPr id="17" name="מחבר ישר 16">
            <a:extLst>
              <a:ext uri="{FF2B5EF4-FFF2-40B4-BE49-F238E27FC236}">
                <a16:creationId xmlns:a16="http://schemas.microsoft.com/office/drawing/2014/main" id="{CD013404-2BE2-166A-D4C5-A0E76FE097CD}"/>
              </a:ext>
            </a:extLst>
          </p:cNvPr>
          <p:cNvCxnSpPr>
            <a:cxnSpLocks/>
          </p:cNvCxnSpPr>
          <p:nvPr/>
        </p:nvCxnSpPr>
        <p:spPr>
          <a:xfrm>
            <a:off x="8607618" y="1886209"/>
            <a:ext cx="0" cy="4205676"/>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22">
            <a:extLst>
              <a:ext uri="{FF2B5EF4-FFF2-40B4-BE49-F238E27FC236}">
                <a16:creationId xmlns:a16="http://schemas.microsoft.com/office/drawing/2014/main" id="{B1F88615-396E-48C4-5634-39E10C2C5990}"/>
              </a:ext>
            </a:extLst>
          </p:cNvPr>
          <p:cNvSpPr txBox="1"/>
          <p:nvPr/>
        </p:nvSpPr>
        <p:spPr>
          <a:xfrm>
            <a:off x="5009341" y="1346637"/>
            <a:ext cx="5578798"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041634"/>
                </a:solidFill>
                <a:latin typeface="Assistant SemiBold" pitchFamily="2" charset="-79"/>
                <a:cs typeface="Assistant SemiBold" pitchFamily="2" charset="-79"/>
              </a:rPr>
              <a:t>כמות ההלוואות מציגה צמיחה משמעותית מהרבעון המקביל אשתקד</a:t>
            </a:r>
            <a:endParaRPr kumimoji="0" lang="en-US" sz="1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24" name="TextBox 22">
            <a:extLst>
              <a:ext uri="{FF2B5EF4-FFF2-40B4-BE49-F238E27FC236}">
                <a16:creationId xmlns:a16="http://schemas.microsoft.com/office/drawing/2014/main" id="{45392788-BF3F-17A7-80B6-2B3B9E582D68}"/>
              </a:ext>
            </a:extLst>
          </p:cNvPr>
          <p:cNvSpPr txBox="1"/>
          <p:nvPr/>
        </p:nvSpPr>
        <p:spPr>
          <a:xfrm>
            <a:off x="1167123" y="1358522"/>
            <a:ext cx="2537507"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dirty="0">
                <a:solidFill>
                  <a:srgbClr val="041634"/>
                </a:solidFill>
                <a:latin typeface="Assistant SemiBold" pitchFamily="2" charset="-79"/>
                <a:cs typeface="Assistant SemiBold" pitchFamily="2" charset="-79"/>
              </a:rPr>
              <a:t>גידול עקבי בכמות הלקוחות</a:t>
            </a:r>
            <a:endParaRPr kumimoji="0" lang="en-US" sz="1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4" name="Chart 1">
            <a:extLst>
              <a:ext uri="{FF2B5EF4-FFF2-40B4-BE49-F238E27FC236}">
                <a16:creationId xmlns:a16="http://schemas.microsoft.com/office/drawing/2014/main" id="{FC778F37-9FEE-21C6-E95D-08C5EC08BC69}"/>
              </a:ext>
            </a:extLst>
          </p:cNvPr>
          <p:cNvGraphicFramePr>
            <a:graphicFrameLocks noGrp="1"/>
          </p:cNvGraphicFramePr>
          <p:nvPr>
            <p:extLst>
              <p:ext uri="{D42A27DB-BD31-4B8C-83A1-F6EECF244321}">
                <p14:modId xmlns:p14="http://schemas.microsoft.com/office/powerpoint/2010/main" val="2983297221"/>
              </p:ext>
            </p:extLst>
          </p:nvPr>
        </p:nvGraphicFramePr>
        <p:xfrm>
          <a:off x="8350104" y="1663372"/>
          <a:ext cx="3343810" cy="4261566"/>
        </p:xfrm>
        <a:graphic>
          <a:graphicData uri="http://schemas.openxmlformats.org/drawingml/2006/chart">
            <c:chart xmlns:c="http://schemas.openxmlformats.org/drawingml/2006/chart" xmlns:r="http://schemas.openxmlformats.org/officeDocument/2006/relationships" r:id="rId4"/>
          </a:graphicData>
        </a:graphic>
      </p:graphicFrame>
      <p:sp>
        <p:nvSpPr>
          <p:cNvPr id="36" name="TextBox 1">
            <a:extLst>
              <a:ext uri="{FF2B5EF4-FFF2-40B4-BE49-F238E27FC236}">
                <a16:creationId xmlns:a16="http://schemas.microsoft.com/office/drawing/2014/main" id="{0921AE02-836E-90B0-2A80-85220D89EE6E}"/>
              </a:ext>
            </a:extLst>
          </p:cNvPr>
          <p:cNvSpPr txBox="1"/>
          <p:nvPr/>
        </p:nvSpPr>
        <p:spPr>
          <a:xfrm>
            <a:off x="4766820" y="1904316"/>
            <a:ext cx="815069" cy="5488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86</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nvGrpSpPr>
          <p:cNvPr id="22" name="קבוצה 17">
            <a:extLst>
              <a:ext uri="{FF2B5EF4-FFF2-40B4-BE49-F238E27FC236}">
                <a16:creationId xmlns:a16="http://schemas.microsoft.com/office/drawing/2014/main" id="{38DC43FF-C8EA-4FB5-E038-95252B6E9182}"/>
              </a:ext>
            </a:extLst>
          </p:cNvPr>
          <p:cNvGrpSpPr/>
          <p:nvPr/>
        </p:nvGrpSpPr>
        <p:grpSpPr>
          <a:xfrm>
            <a:off x="8933354" y="2060860"/>
            <a:ext cx="1654788" cy="1814852"/>
            <a:chOff x="8252727" y="3580846"/>
            <a:chExt cx="923634" cy="1984454"/>
          </a:xfrm>
        </p:grpSpPr>
        <p:cxnSp>
          <p:nvCxnSpPr>
            <p:cNvPr id="28" name="Straight Arrow Connector 1">
              <a:extLst>
                <a:ext uri="{FF2B5EF4-FFF2-40B4-BE49-F238E27FC236}">
                  <a16:creationId xmlns:a16="http://schemas.microsoft.com/office/drawing/2014/main" id="{89AD260D-D49E-4F98-AF96-40C359EE9349}"/>
                </a:ext>
              </a:extLst>
            </p:cNvPr>
            <p:cNvCxnSpPr>
              <a:cxnSpLocks/>
            </p:cNvCxnSpPr>
            <p:nvPr/>
          </p:nvCxnSpPr>
          <p:spPr>
            <a:xfrm>
              <a:off x="8476787" y="3888223"/>
              <a:ext cx="699574"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3" name="מחבר ישר 5">
              <a:extLst>
                <a:ext uri="{FF2B5EF4-FFF2-40B4-BE49-F238E27FC236}">
                  <a16:creationId xmlns:a16="http://schemas.microsoft.com/office/drawing/2014/main" id="{2E58EEBD-011E-49AE-CC6D-49DF0CB1AA3E}"/>
                </a:ext>
              </a:extLst>
            </p:cNvPr>
            <p:cNvCxnSpPr>
              <a:cxnSpLocks/>
            </p:cNvCxnSpPr>
            <p:nvPr/>
          </p:nvCxnSpPr>
          <p:spPr>
            <a:xfrm>
              <a:off x="8409084" y="4042688"/>
              <a:ext cx="0" cy="1522612"/>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sp>
          <p:nvSpPr>
            <p:cNvPr id="35" name="Flowchart: Connector 55">
              <a:extLst>
                <a:ext uri="{FF2B5EF4-FFF2-40B4-BE49-F238E27FC236}">
                  <a16:creationId xmlns:a16="http://schemas.microsoft.com/office/drawing/2014/main" id="{AD92313E-7DBF-0271-3B7A-04E2D5E40640}"/>
                </a:ext>
              </a:extLst>
            </p:cNvPr>
            <p:cNvSpPr/>
            <p:nvPr/>
          </p:nvSpPr>
          <p:spPr>
            <a:xfrm>
              <a:off x="8252727" y="3580846"/>
              <a:ext cx="341226" cy="659055"/>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0" eaLnBrk="1" latinLnBrk="0" hangingPunct="1"/>
              <a:endParaRPr lang="he-IL" sz="1200" dirty="0"/>
            </a:p>
          </p:txBody>
        </p:sp>
      </p:grpSp>
      <p:sp>
        <p:nvSpPr>
          <p:cNvPr id="38" name="TextBox 1">
            <a:extLst>
              <a:ext uri="{FF2B5EF4-FFF2-40B4-BE49-F238E27FC236}">
                <a16:creationId xmlns:a16="http://schemas.microsoft.com/office/drawing/2014/main" id="{9CFE7239-4933-DB3B-1899-000B2EFFAD1D}"/>
              </a:ext>
            </a:extLst>
          </p:cNvPr>
          <p:cNvSpPr txBox="1"/>
          <p:nvPr/>
        </p:nvSpPr>
        <p:spPr>
          <a:xfrm>
            <a:off x="8825159" y="2121553"/>
            <a:ext cx="815069" cy="5488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132</a:t>
            </a:r>
            <a:r>
              <a:rPr lang="he-IL" sz="1200" b="1" i="0" u="none" strike="noStrike" kern="1200" baseline="0" dirty="0">
                <a:solidFill>
                  <a:schemeClr val="bg1"/>
                </a:solidFill>
                <a:latin typeface="+mn-lt"/>
                <a:ea typeface="+mn-ea"/>
                <a:cs typeface="+mn-cs"/>
              </a:rPr>
              <a:t>%</a:t>
            </a:r>
          </a:p>
          <a:p>
            <a:pPr algn="ctr" rtl="0"/>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spTree>
    <p:extLst>
      <p:ext uri="{BB962C8B-B14F-4D97-AF65-F5344CB8AC3E}">
        <p14:creationId xmlns:p14="http://schemas.microsoft.com/office/powerpoint/2010/main" val="545767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פינות מעוגלות 1">
            <a:extLst>
              <a:ext uri="{FF2B5EF4-FFF2-40B4-BE49-F238E27FC236}">
                <a16:creationId xmlns:a16="http://schemas.microsoft.com/office/drawing/2014/main" id="{1511A8CB-12F4-6584-8147-3EEE1E6C50B5}"/>
              </a:ext>
            </a:extLst>
          </p:cNvPr>
          <p:cNvSpPr/>
          <p:nvPr/>
        </p:nvSpPr>
        <p:spPr>
          <a:xfrm>
            <a:off x="606979" y="1153615"/>
            <a:ext cx="5402514" cy="4888219"/>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4" name="תרשים 3">
            <a:extLst>
              <a:ext uri="{FF2B5EF4-FFF2-40B4-BE49-F238E27FC236}">
                <a16:creationId xmlns:a16="http://schemas.microsoft.com/office/drawing/2014/main" id="{99F51D45-B703-D9B4-E2DE-7994ED153595}"/>
              </a:ext>
            </a:extLst>
          </p:cNvPr>
          <p:cNvGraphicFramePr>
            <a:graphicFrameLocks/>
          </p:cNvGraphicFramePr>
          <p:nvPr>
            <p:extLst>
              <p:ext uri="{D42A27DB-BD31-4B8C-83A1-F6EECF244321}">
                <p14:modId xmlns:p14="http://schemas.microsoft.com/office/powerpoint/2010/main" val="4253710024"/>
              </p:ext>
            </p:extLst>
          </p:nvPr>
        </p:nvGraphicFramePr>
        <p:xfrm>
          <a:off x="841302" y="1741340"/>
          <a:ext cx="5067300" cy="4349788"/>
        </p:xfrm>
        <a:graphic>
          <a:graphicData uri="http://schemas.openxmlformats.org/drawingml/2006/chart">
            <c:chart xmlns:c="http://schemas.openxmlformats.org/drawingml/2006/chart" xmlns:r="http://schemas.openxmlformats.org/officeDocument/2006/relationships" r:id="rId2"/>
          </a:graphicData>
        </a:graphic>
      </p:graphicFrame>
      <p:sp>
        <p:nvSpPr>
          <p:cNvPr id="5" name="מלבן: פינות מעוגלות 4">
            <a:extLst>
              <a:ext uri="{FF2B5EF4-FFF2-40B4-BE49-F238E27FC236}">
                <a16:creationId xmlns:a16="http://schemas.microsoft.com/office/drawing/2014/main" id="{40F47E10-8B4E-10A3-0189-23A650096365}"/>
              </a:ext>
            </a:extLst>
          </p:cNvPr>
          <p:cNvSpPr/>
          <p:nvPr/>
        </p:nvSpPr>
        <p:spPr>
          <a:xfrm>
            <a:off x="6202230" y="1153616"/>
            <a:ext cx="5402514" cy="4930123"/>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16" name="Chart 2">
            <a:extLst>
              <a:ext uri="{FF2B5EF4-FFF2-40B4-BE49-F238E27FC236}">
                <a16:creationId xmlns:a16="http://schemas.microsoft.com/office/drawing/2014/main" id="{89D6B81F-C2DE-97F9-9E95-8A4BFE50D1CA}"/>
              </a:ext>
            </a:extLst>
          </p:cNvPr>
          <p:cNvGraphicFramePr>
            <a:graphicFrameLocks/>
          </p:cNvGraphicFramePr>
          <p:nvPr>
            <p:extLst>
              <p:ext uri="{D42A27DB-BD31-4B8C-83A1-F6EECF244321}">
                <p14:modId xmlns:p14="http://schemas.microsoft.com/office/powerpoint/2010/main" val="3575874024"/>
              </p:ext>
            </p:extLst>
          </p:nvPr>
        </p:nvGraphicFramePr>
        <p:xfrm>
          <a:off x="6275954" y="1934939"/>
          <a:ext cx="5354823" cy="414880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4" name="TextBox 28">
            <a:extLst>
              <a:ext uri="{FF2B5EF4-FFF2-40B4-BE49-F238E27FC236}">
                <a16:creationId xmlns:a16="http://schemas.microsoft.com/office/drawing/2014/main" id="{B181A11A-8BC7-4BEB-AE18-3CA96AD73509}"/>
              </a:ext>
            </a:extLst>
          </p:cNvPr>
          <p:cNvSpPr txBox="1"/>
          <p:nvPr/>
        </p:nvSpPr>
        <p:spPr>
          <a:xfrm>
            <a:off x="1291905" y="253642"/>
            <a:ext cx="10217563" cy="646331"/>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בלנדר </a:t>
            </a:r>
            <a:r>
              <a:rPr lang="he-IL" sz="3600" dirty="0">
                <a:solidFill>
                  <a:srgbClr val="00AEEF"/>
                </a:solidFill>
                <a:latin typeface="Assistant ExtraBold" pitchFamily="2" charset="-79"/>
                <a:cs typeface="Assistant ExtraBold" pitchFamily="2" charset="-79"/>
              </a:rPr>
              <a:t>אירופה</a:t>
            </a:r>
            <a:endParaRPr lang="en-US" sz="3600" dirty="0">
              <a:solidFill>
                <a:srgbClr val="041634"/>
              </a:solidFill>
              <a:latin typeface="Assistant ExtraBold" pitchFamily="2" charset="-79"/>
              <a:cs typeface="Assistant ExtraBold" pitchFamily="2" charset="-79"/>
            </a:endParaRPr>
          </a:p>
        </p:txBody>
      </p:sp>
      <p:sp>
        <p:nvSpPr>
          <p:cNvPr id="23" name="TextBox 22">
            <a:extLst>
              <a:ext uri="{FF2B5EF4-FFF2-40B4-BE49-F238E27FC236}">
                <a16:creationId xmlns:a16="http://schemas.microsoft.com/office/drawing/2014/main" id="{9AD78B2B-8FB8-44EE-9FD2-AE0B8F0DE34C}"/>
              </a:ext>
            </a:extLst>
          </p:cNvPr>
          <p:cNvSpPr txBox="1"/>
          <p:nvPr/>
        </p:nvSpPr>
        <p:spPr>
          <a:xfrm>
            <a:off x="7263746" y="1297816"/>
            <a:ext cx="298933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סה"כ תיק אשראי </a:t>
            </a:r>
            <a:r>
              <a:rPr kumimoji="0" lang="he-IL"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(אלפי ש"ח)</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24" name="TextBox 23">
            <a:extLst>
              <a:ext uri="{FF2B5EF4-FFF2-40B4-BE49-F238E27FC236}">
                <a16:creationId xmlns:a16="http://schemas.microsoft.com/office/drawing/2014/main" id="{D27FDC45-5C72-4BEF-8C64-AC430ECF0785}"/>
              </a:ext>
            </a:extLst>
          </p:cNvPr>
          <p:cNvSpPr txBox="1"/>
          <p:nvPr/>
        </p:nvSpPr>
        <p:spPr>
          <a:xfrm>
            <a:off x="1984891" y="1274531"/>
            <a:ext cx="2175907"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הכנסות </a:t>
            </a:r>
            <a:r>
              <a:rPr kumimoji="0" lang="he-IL"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(אלפי ש"ח)</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17" name="TextBox 22">
            <a:extLst>
              <a:ext uri="{FF2B5EF4-FFF2-40B4-BE49-F238E27FC236}">
                <a16:creationId xmlns:a16="http://schemas.microsoft.com/office/drawing/2014/main" id="{3F4BA729-E1AB-F1E1-2EA7-B872E4000E33}"/>
              </a:ext>
            </a:extLst>
          </p:cNvPr>
          <p:cNvSpPr txBox="1"/>
          <p:nvPr/>
        </p:nvSpPr>
        <p:spPr>
          <a:xfrm>
            <a:off x="6309434" y="2509508"/>
            <a:ext cx="4792694" cy="338554"/>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en-US" sz="1600" dirty="0">
              <a:solidFill>
                <a:srgbClr val="041634"/>
              </a:solidFill>
              <a:latin typeface="Assistant SemiBold" pitchFamily="2" charset="-79"/>
              <a:cs typeface="Assistant SemiBold" pitchFamily="2" charset="-79"/>
            </a:endParaRPr>
          </a:p>
        </p:txBody>
      </p:sp>
      <p:grpSp>
        <p:nvGrpSpPr>
          <p:cNvPr id="21" name="קבוצה 20">
            <a:extLst>
              <a:ext uri="{FF2B5EF4-FFF2-40B4-BE49-F238E27FC236}">
                <a16:creationId xmlns:a16="http://schemas.microsoft.com/office/drawing/2014/main" id="{358834B4-A4AA-DFDF-F946-A6C0BFABE4AE}"/>
              </a:ext>
            </a:extLst>
          </p:cNvPr>
          <p:cNvGrpSpPr/>
          <p:nvPr/>
        </p:nvGrpSpPr>
        <p:grpSpPr>
          <a:xfrm>
            <a:off x="2556338" y="1999255"/>
            <a:ext cx="1999162" cy="867456"/>
            <a:chOff x="3275045" y="2263636"/>
            <a:chExt cx="1614431" cy="867456"/>
          </a:xfrm>
        </p:grpSpPr>
        <p:cxnSp>
          <p:nvCxnSpPr>
            <p:cNvPr id="27" name="Straight Arrow Connector 1">
              <a:extLst>
                <a:ext uri="{FF2B5EF4-FFF2-40B4-BE49-F238E27FC236}">
                  <a16:creationId xmlns:a16="http://schemas.microsoft.com/office/drawing/2014/main" id="{6095D9BD-0E70-25E4-D676-ED430B1F0623}"/>
                </a:ext>
              </a:extLst>
            </p:cNvPr>
            <p:cNvCxnSpPr>
              <a:cxnSpLocks/>
            </p:cNvCxnSpPr>
            <p:nvPr/>
          </p:nvCxnSpPr>
          <p:spPr>
            <a:xfrm flipV="1">
              <a:off x="3275045" y="2263636"/>
              <a:ext cx="1614431" cy="16557"/>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28" name="מחבר ישר 27">
              <a:extLst>
                <a:ext uri="{FF2B5EF4-FFF2-40B4-BE49-F238E27FC236}">
                  <a16:creationId xmlns:a16="http://schemas.microsoft.com/office/drawing/2014/main" id="{559C28F2-12CA-C572-05AD-A240EB5F7DA1}"/>
                </a:ext>
              </a:extLst>
            </p:cNvPr>
            <p:cNvCxnSpPr>
              <a:cxnSpLocks/>
            </p:cNvCxnSpPr>
            <p:nvPr/>
          </p:nvCxnSpPr>
          <p:spPr>
            <a:xfrm>
              <a:off x="3503799" y="2418096"/>
              <a:ext cx="0" cy="712996"/>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0" name="Flowchart: Connector 55">
            <a:extLst>
              <a:ext uri="{FF2B5EF4-FFF2-40B4-BE49-F238E27FC236}">
                <a16:creationId xmlns:a16="http://schemas.microsoft.com/office/drawing/2014/main" id="{0E1B9CD9-67C9-DF87-6A08-BC5709BDDA32}"/>
              </a:ext>
            </a:extLst>
          </p:cNvPr>
          <p:cNvSpPr/>
          <p:nvPr/>
        </p:nvSpPr>
        <p:spPr>
          <a:xfrm>
            <a:off x="2538693" y="1781134"/>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32" name="קבוצה 31">
            <a:extLst>
              <a:ext uri="{FF2B5EF4-FFF2-40B4-BE49-F238E27FC236}">
                <a16:creationId xmlns:a16="http://schemas.microsoft.com/office/drawing/2014/main" id="{936128E3-326C-EFAC-BDD4-424C09A58026}"/>
              </a:ext>
            </a:extLst>
          </p:cNvPr>
          <p:cNvGrpSpPr/>
          <p:nvPr/>
        </p:nvGrpSpPr>
        <p:grpSpPr>
          <a:xfrm>
            <a:off x="8611400" y="1905208"/>
            <a:ext cx="2319246" cy="957970"/>
            <a:chOff x="3485050" y="1719649"/>
            <a:chExt cx="1872916" cy="957970"/>
          </a:xfrm>
        </p:grpSpPr>
        <p:cxnSp>
          <p:nvCxnSpPr>
            <p:cNvPr id="33" name="Straight Arrow Connector 1">
              <a:extLst>
                <a:ext uri="{FF2B5EF4-FFF2-40B4-BE49-F238E27FC236}">
                  <a16:creationId xmlns:a16="http://schemas.microsoft.com/office/drawing/2014/main" id="{6482285C-6176-4D23-1116-32BCF6FA7622}"/>
                </a:ext>
              </a:extLst>
            </p:cNvPr>
            <p:cNvCxnSpPr>
              <a:cxnSpLocks/>
            </p:cNvCxnSpPr>
            <p:nvPr/>
          </p:nvCxnSpPr>
          <p:spPr>
            <a:xfrm>
              <a:off x="3511805" y="1800747"/>
              <a:ext cx="1846161" cy="0"/>
            </a:xfrm>
            <a:prstGeom prst="straightConnector1">
              <a:avLst/>
            </a:prstGeom>
            <a:ln>
              <a:solidFill>
                <a:srgbClr val="006386"/>
              </a:solidFill>
              <a:tailEnd type="triangle"/>
            </a:ln>
          </p:spPr>
          <p:style>
            <a:lnRef idx="1">
              <a:schemeClr val="accent1"/>
            </a:lnRef>
            <a:fillRef idx="0">
              <a:schemeClr val="accent1"/>
            </a:fillRef>
            <a:effectRef idx="0">
              <a:schemeClr val="accent1"/>
            </a:effectRef>
            <a:fontRef idx="minor">
              <a:schemeClr val="tx1"/>
            </a:fontRef>
          </p:style>
        </p:cxnSp>
        <p:cxnSp>
          <p:nvCxnSpPr>
            <p:cNvPr id="35" name="מחבר ישר 34">
              <a:extLst>
                <a:ext uri="{FF2B5EF4-FFF2-40B4-BE49-F238E27FC236}">
                  <a16:creationId xmlns:a16="http://schemas.microsoft.com/office/drawing/2014/main" id="{5FD9EAF6-B573-324D-5594-32E24FF6EF4A}"/>
                </a:ext>
              </a:extLst>
            </p:cNvPr>
            <p:cNvCxnSpPr>
              <a:cxnSpLocks/>
            </p:cNvCxnSpPr>
            <p:nvPr/>
          </p:nvCxnSpPr>
          <p:spPr>
            <a:xfrm>
              <a:off x="3485050" y="1719649"/>
              <a:ext cx="0" cy="957970"/>
            </a:xfrm>
            <a:prstGeom prst="line">
              <a:avLst/>
            </a:prstGeom>
            <a:ln>
              <a:solidFill>
                <a:srgbClr val="006386"/>
              </a:solidFill>
            </a:ln>
          </p:spPr>
          <p:style>
            <a:lnRef idx="1">
              <a:schemeClr val="accent1"/>
            </a:lnRef>
            <a:fillRef idx="0">
              <a:schemeClr val="accent1"/>
            </a:fillRef>
            <a:effectRef idx="0">
              <a:schemeClr val="accent1"/>
            </a:effectRef>
            <a:fontRef idx="minor">
              <a:schemeClr val="tx1"/>
            </a:fontRef>
          </p:style>
        </p:cxnSp>
      </p:grpSp>
      <p:sp>
        <p:nvSpPr>
          <p:cNvPr id="37" name="Flowchart: Connector 55">
            <a:extLst>
              <a:ext uri="{FF2B5EF4-FFF2-40B4-BE49-F238E27FC236}">
                <a16:creationId xmlns:a16="http://schemas.microsoft.com/office/drawing/2014/main" id="{C827D73E-59F7-1D2F-ED0E-46ADD2EC14D3}"/>
              </a:ext>
            </a:extLst>
          </p:cNvPr>
          <p:cNvSpPr/>
          <p:nvPr/>
        </p:nvSpPr>
        <p:spPr>
          <a:xfrm>
            <a:off x="8309615" y="1674144"/>
            <a:ext cx="576140" cy="607259"/>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3" name="Rectangle 2">
            <a:extLst>
              <a:ext uri="{FF2B5EF4-FFF2-40B4-BE49-F238E27FC236}">
                <a16:creationId xmlns:a16="http://schemas.microsoft.com/office/drawing/2014/main" id="{85B5F80F-6092-A58D-630E-4778C14142B9}"/>
              </a:ext>
            </a:extLst>
          </p:cNvPr>
          <p:cNvSpPr/>
          <p:nvPr/>
        </p:nvSpPr>
        <p:spPr>
          <a:xfrm>
            <a:off x="510364" y="-563644"/>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9" name="TextBox 1">
            <a:extLst>
              <a:ext uri="{FF2B5EF4-FFF2-40B4-BE49-F238E27FC236}">
                <a16:creationId xmlns:a16="http://schemas.microsoft.com/office/drawing/2014/main" id="{F9EDC2BB-21F9-5BDA-6E26-E2B0FE204F16}"/>
              </a:ext>
            </a:extLst>
          </p:cNvPr>
          <p:cNvSpPr txBox="1"/>
          <p:nvPr/>
        </p:nvSpPr>
        <p:spPr>
          <a:xfrm>
            <a:off x="2467168" y="1829099"/>
            <a:ext cx="696114" cy="5113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41% Growth</a:t>
            </a:r>
            <a:endParaRPr lang="en-IL" sz="1600" b="1" i="0" u="none" strike="noStrike" kern="1200" baseline="0" dirty="0">
              <a:solidFill>
                <a:schemeClr val="bg1"/>
              </a:solidFill>
              <a:latin typeface="+mn-lt"/>
              <a:ea typeface="+mn-ea"/>
              <a:cs typeface="+mn-cs"/>
            </a:endParaRPr>
          </a:p>
        </p:txBody>
      </p:sp>
      <p:sp>
        <p:nvSpPr>
          <p:cNvPr id="29" name="TextBox 1">
            <a:extLst>
              <a:ext uri="{FF2B5EF4-FFF2-40B4-BE49-F238E27FC236}">
                <a16:creationId xmlns:a16="http://schemas.microsoft.com/office/drawing/2014/main" id="{833C8291-8ED3-C710-4641-7D77020D777E}"/>
              </a:ext>
            </a:extLst>
          </p:cNvPr>
          <p:cNvSpPr txBox="1"/>
          <p:nvPr/>
        </p:nvSpPr>
        <p:spPr>
          <a:xfrm>
            <a:off x="8240690" y="1741340"/>
            <a:ext cx="696114" cy="511330"/>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r>
              <a:rPr lang="en-US" sz="1200" b="1" i="0" u="none" strike="noStrike" kern="1200" baseline="0" dirty="0">
                <a:solidFill>
                  <a:schemeClr val="bg1"/>
                </a:solidFill>
                <a:latin typeface="+mn-lt"/>
                <a:ea typeface="+mn-ea"/>
                <a:cs typeface="+mn-cs"/>
              </a:rPr>
              <a:t>24% Growth</a:t>
            </a:r>
            <a:endParaRPr lang="en-IL" sz="1600" b="1" i="0" u="none" strike="noStrike" kern="1200" baseline="0" dirty="0">
              <a:solidFill>
                <a:schemeClr val="bg1"/>
              </a:solidFill>
              <a:latin typeface="+mn-lt"/>
              <a:ea typeface="+mn-ea"/>
              <a:cs typeface="+mn-cs"/>
            </a:endParaRPr>
          </a:p>
        </p:txBody>
      </p:sp>
      <p:sp>
        <p:nvSpPr>
          <p:cNvPr id="6" name="תיבת טקסט 5">
            <a:extLst>
              <a:ext uri="{FF2B5EF4-FFF2-40B4-BE49-F238E27FC236}">
                <a16:creationId xmlns:a16="http://schemas.microsoft.com/office/drawing/2014/main" id="{2D591F50-49B7-70B3-6533-AEF75827BB5B}"/>
              </a:ext>
            </a:extLst>
          </p:cNvPr>
          <p:cNvSpPr txBox="1"/>
          <p:nvPr/>
        </p:nvSpPr>
        <p:spPr>
          <a:xfrm>
            <a:off x="1503890" y="6453564"/>
            <a:ext cx="10032160" cy="553998"/>
          </a:xfrm>
          <a:prstGeom prst="rect">
            <a:avLst/>
          </a:prstGeom>
          <a:noFill/>
        </p:spPr>
        <p:txBody>
          <a:bodyPr wrap="square">
            <a:spAutoFit/>
          </a:bodyPr>
          <a:lstStyle/>
          <a:p>
            <a:pPr algn="r" rtl="1">
              <a:lnSpc>
                <a:spcPts val="1200"/>
              </a:lnSpc>
              <a:defRPr/>
            </a:pPr>
            <a:r>
              <a:rPr lang="he-IL" sz="1000" dirty="0">
                <a:solidFill>
                  <a:srgbClr val="000000"/>
                </a:solidFill>
                <a:latin typeface="Assistant Light" panose="00000400000000000000" pitchFamily="2" charset="-79"/>
                <a:cs typeface="Assistant Light" panose="00000400000000000000" pitchFamily="2" charset="-79"/>
              </a:rPr>
              <a:t>נתונים כספיים בש"ח לגבי מתן אשראי באירופה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ל-31 בדצמבר 2022</a:t>
            </a:r>
            <a:endParaRPr lang="en-US" sz="1000" dirty="0">
              <a:solidFill>
                <a:prstClr val="black"/>
              </a:solidFill>
              <a:latin typeface="Assistant Light" pitchFamily="2" charset="-79"/>
              <a:cs typeface="Assistant Light"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r>
              <a:rPr lang="en-US" sz="1000" dirty="0">
                <a:solidFill>
                  <a:prstClr val="black"/>
                </a:solidFill>
                <a:latin typeface="Assistant Light" pitchFamily="2" charset="-79"/>
                <a:cs typeface="Assistant Light" pitchFamily="2" charset="-79"/>
              </a:rPr>
              <a:t> </a:t>
            </a: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a:p>
            <a:pPr marL="0" marR="0" lvl="0" indent="0" algn="r" defTabSz="914400" rtl="1" eaLnBrk="1" fontAlgn="auto" latinLnBrk="0" hangingPunct="1">
              <a:lnSpc>
                <a:spcPts val="1200"/>
              </a:lnSpc>
              <a:spcBef>
                <a:spcPts val="0"/>
              </a:spcBef>
              <a:spcAft>
                <a:spcPts val="0"/>
              </a:spcAft>
              <a:buClrTx/>
              <a:buSzTx/>
              <a:buFontTx/>
              <a:buNone/>
              <a:tabLst/>
              <a:defRPr/>
            </a:pPr>
            <a:endPar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endParaRPr>
          </a:p>
        </p:txBody>
      </p:sp>
    </p:spTree>
    <p:extLst>
      <p:ext uri="{BB962C8B-B14F-4D97-AF65-F5344CB8AC3E}">
        <p14:creationId xmlns:p14="http://schemas.microsoft.com/office/powerpoint/2010/main" val="365369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מלבן: פינות מעוגלות 11">
            <a:extLst>
              <a:ext uri="{FF2B5EF4-FFF2-40B4-BE49-F238E27FC236}">
                <a16:creationId xmlns:a16="http://schemas.microsoft.com/office/drawing/2014/main" id="{6CECB5D2-5834-4C36-9C50-83B9CFC38A8D}"/>
              </a:ext>
            </a:extLst>
          </p:cNvPr>
          <p:cNvSpPr/>
          <p:nvPr/>
        </p:nvSpPr>
        <p:spPr>
          <a:xfrm>
            <a:off x="412739" y="1566415"/>
            <a:ext cx="5958630" cy="4406727"/>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4" name="Arc 3">
            <a:extLst>
              <a:ext uri="{FF2B5EF4-FFF2-40B4-BE49-F238E27FC236}">
                <a16:creationId xmlns:a16="http://schemas.microsoft.com/office/drawing/2014/main" id="{8B9BCC4E-3801-47C8-A53E-A637BBB8691B}"/>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 name="Oval 4">
            <a:extLst>
              <a:ext uri="{FF2B5EF4-FFF2-40B4-BE49-F238E27FC236}">
                <a16:creationId xmlns:a16="http://schemas.microsoft.com/office/drawing/2014/main" id="{A0C2F928-9C07-4DDF-B8D2-7C77CABF583B}"/>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Arc 5">
            <a:extLst>
              <a:ext uri="{FF2B5EF4-FFF2-40B4-BE49-F238E27FC236}">
                <a16:creationId xmlns:a16="http://schemas.microsoft.com/office/drawing/2014/main" id="{85FEAC33-D81C-415B-B429-3EB843E602D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 name="Partial Circle 6">
            <a:extLst>
              <a:ext uri="{FF2B5EF4-FFF2-40B4-BE49-F238E27FC236}">
                <a16:creationId xmlns:a16="http://schemas.microsoft.com/office/drawing/2014/main" id="{66A5A8DE-44EA-4D1D-91FE-CA379FF185F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 name="Rectangle 7">
            <a:extLst>
              <a:ext uri="{FF2B5EF4-FFF2-40B4-BE49-F238E27FC236}">
                <a16:creationId xmlns:a16="http://schemas.microsoft.com/office/drawing/2014/main" id="{A5963AF2-99E4-4C30-8EA5-FA30EBD8D39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Slide Number Placeholder 5">
            <a:extLst>
              <a:ext uri="{FF2B5EF4-FFF2-40B4-BE49-F238E27FC236}">
                <a16:creationId xmlns:a16="http://schemas.microsoft.com/office/drawing/2014/main" id="{DA382848-08C9-43B2-ACBD-3FB702CA6AB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E27CFB6-684A-4582-8824-8DAAF6B82EE1}" type="slidenum">
              <a:rPr kumimoji="0" lang="en-US"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t>19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10" name="TextBox 28">
            <a:extLst>
              <a:ext uri="{FF2B5EF4-FFF2-40B4-BE49-F238E27FC236}">
                <a16:creationId xmlns:a16="http://schemas.microsoft.com/office/drawing/2014/main" id="{E8B18177-CE79-4B48-89C2-5FA0B0FFBE13}"/>
              </a:ext>
            </a:extLst>
          </p:cNvPr>
          <p:cNvSpPr txBox="1"/>
          <p:nvPr/>
        </p:nvSpPr>
        <p:spPr>
          <a:xfrm>
            <a:off x="1359718" y="253642"/>
            <a:ext cx="10288256" cy="1754326"/>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ניהול סיכוני אשראי מוכח </a:t>
            </a:r>
            <a:r>
              <a:rPr lang="he-IL" altLang="he-IL" sz="3600" dirty="0">
                <a:solidFill>
                  <a:srgbClr val="041634"/>
                </a:solidFill>
                <a:latin typeface="Assistant ExtraBold" pitchFamily="2" charset="-79"/>
                <a:cs typeface="Assistant ExtraBold" pitchFamily="2" charset="-79"/>
              </a:rPr>
              <a:t>וקפדני </a:t>
            </a:r>
          </a:p>
          <a:p>
            <a:pPr algn="r" rtl="1">
              <a:defRPr/>
            </a:pPr>
            <a:r>
              <a:rPr lang="he-IL" altLang="he-IL" sz="3600" dirty="0">
                <a:solidFill>
                  <a:srgbClr val="041634"/>
                </a:solidFill>
                <a:latin typeface="Assistant ExtraBold" pitchFamily="2" charset="-79"/>
                <a:cs typeface="Assistant ExtraBold" pitchFamily="2" charset="-79"/>
              </a:rPr>
              <a:t>בשוק דינאמי של שינויי ריבית</a:t>
            </a:r>
            <a:endParaRPr lang="en-US" altLang="he-IL" sz="3600" dirty="0">
              <a:solidFill>
                <a:srgbClr val="041634"/>
              </a:solidFill>
              <a:latin typeface="Assistant ExtraBold" pitchFamily="2" charset="-79"/>
              <a:cs typeface="Assistant ExtraBold" pitchFamily="2" charset="-79"/>
            </a:endParaRPr>
          </a:p>
          <a:p>
            <a:pPr marR="0" lvl="0" indent="0" algn="r" fontAlgn="auto">
              <a:lnSpc>
                <a:spcPct val="100000"/>
              </a:lnSpc>
              <a:spcBef>
                <a:spcPts val="0"/>
              </a:spcBef>
              <a:spcAft>
                <a:spcPts val="0"/>
              </a:spcAft>
              <a:buClrTx/>
              <a:buSzTx/>
              <a:buFontTx/>
              <a:buNone/>
              <a:tabLst/>
              <a:defRPr/>
            </a:pPr>
            <a:endParaRPr lang="en-US" sz="3600" dirty="0">
              <a:solidFill>
                <a:srgbClr val="041634"/>
              </a:solidFill>
              <a:latin typeface="Assistant ExtraBold" pitchFamily="2" charset="-79"/>
              <a:cs typeface="Assistant ExtraBold" pitchFamily="2" charset="-79"/>
            </a:endParaRPr>
          </a:p>
        </p:txBody>
      </p:sp>
      <p:sp>
        <p:nvSpPr>
          <p:cNvPr id="18" name="תיבת טקסט 17">
            <a:extLst>
              <a:ext uri="{FF2B5EF4-FFF2-40B4-BE49-F238E27FC236}">
                <a16:creationId xmlns:a16="http://schemas.microsoft.com/office/drawing/2014/main" id="{7F06E33E-897B-4780-B339-ACAC4531559B}"/>
              </a:ext>
            </a:extLst>
          </p:cNvPr>
          <p:cNvSpPr txBox="1"/>
          <p:nvPr/>
        </p:nvSpPr>
        <p:spPr>
          <a:xfrm>
            <a:off x="2265029" y="6115952"/>
            <a:ext cx="9271022" cy="707886"/>
          </a:xfrm>
          <a:prstGeom prst="rect">
            <a:avLst/>
          </a:prstGeom>
          <a:noFill/>
        </p:spPr>
        <p:txBody>
          <a:bodyPr wrap="square">
            <a:spAutoFit/>
          </a:bodyPr>
          <a:lstStyle/>
          <a:p>
            <a:pPr algn="r" rtl="1">
              <a:defRPr/>
            </a:pPr>
            <a:r>
              <a:rPr lang="he-IL" sz="1000" dirty="0">
                <a:solidFill>
                  <a:srgbClr val="000000"/>
                </a:solidFill>
                <a:latin typeface="Assistant Light" panose="00000400000000000000" pitchFamily="2" charset="-79"/>
                <a:cs typeface="Assistant Light" panose="00000400000000000000" pitchFamily="2" charset="-79"/>
              </a:rPr>
              <a:t>כמפורט בתקנון קרן הביטחון ובפוליסת הביטוח.</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נתונים נכונים ל- 31 בדצמבר 2022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000" dirty="0">
                <a:solidFill>
                  <a:srgbClr val="000000"/>
                </a:solidFill>
                <a:latin typeface="Assistant Light" panose="00000400000000000000" pitchFamily="2" charset="-79"/>
                <a:cs typeface="Assistant Light" panose="00000400000000000000" pitchFamily="2" charset="-79"/>
              </a:rPr>
              <a:t>טווח הכשל בישראל עבור 2021 הוערך בין 2.3% ל3.6% כמפורט בדוח התקופתי לשנת 2021. טווח הכשל עבור שנת 2020 הוערך בין 2.3% ל3.4% כמפורט בדוח התקופתי לשנת 2020.</a:t>
            </a:r>
            <a:endParaRPr lang="en-US" sz="1000" dirty="0">
              <a:solidFill>
                <a:srgbClr val="000000"/>
              </a:solidFill>
              <a:latin typeface="Assistant Light" panose="00000400000000000000" pitchFamily="2" charset="-79"/>
              <a:cs typeface="Assistant Light" panose="00000400000000000000" pitchFamily="2" charset="-79"/>
            </a:endParaRPr>
          </a:p>
          <a:p>
            <a:pPr algn="r" rtl="1">
              <a:defRPr/>
            </a:pPr>
            <a:r>
              <a:rPr lang="he-IL" sz="1000" dirty="0">
                <a:solidFill>
                  <a:srgbClr val="000000"/>
                </a:solidFill>
                <a:latin typeface="Assistant Light" panose="00000400000000000000" pitchFamily="2" charset="-79"/>
                <a:cs typeface="Assistant Light" panose="00000400000000000000" pitchFamily="2" charset="-79"/>
              </a:rPr>
              <a:t>עלות ממשית ממוצעת להלוואות שהועמדו בשנה הרלוונטית, כפי שחושב במועד העמדת ההלוואה</a:t>
            </a:r>
            <a:endParaRPr lang="en-IL" sz="1000" dirty="0">
              <a:solidFill>
                <a:srgbClr val="000000"/>
              </a:solidFill>
              <a:latin typeface="Assistant Light" panose="00000400000000000000" pitchFamily="2" charset="-79"/>
              <a:cs typeface="Assistant Light" panose="00000400000000000000" pitchFamily="2" charset="-79"/>
            </a:endParaRPr>
          </a:p>
        </p:txBody>
      </p:sp>
      <p:sp>
        <p:nvSpPr>
          <p:cNvPr id="17" name="תיבת טקסט 23">
            <a:extLst>
              <a:ext uri="{FF2B5EF4-FFF2-40B4-BE49-F238E27FC236}">
                <a16:creationId xmlns:a16="http://schemas.microsoft.com/office/drawing/2014/main" id="{D1172D39-F7B8-46B7-B302-183E6CCEE310}"/>
              </a:ext>
            </a:extLst>
          </p:cNvPr>
          <p:cNvSpPr txBox="1"/>
          <p:nvPr/>
        </p:nvSpPr>
        <p:spPr>
          <a:xfrm>
            <a:off x="4562636" y="1793610"/>
            <a:ext cx="917287"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he-IL" sz="2000" b="1" dirty="0">
                <a:solidFill>
                  <a:prstClr val="black">
                    <a:lumMod val="65000"/>
                    <a:lumOff val="35000"/>
                  </a:prstClr>
                </a:solidFill>
                <a:latin typeface="Assistant" pitchFamily="2" charset="-79"/>
                <a:cs typeface="Assistant" pitchFamily="2" charset="-79"/>
              </a:rPr>
              <a:t>ישראל</a:t>
            </a:r>
          </a:p>
        </p:txBody>
      </p:sp>
      <p:sp>
        <p:nvSpPr>
          <p:cNvPr id="19" name="תיבת טקסט 23">
            <a:extLst>
              <a:ext uri="{FF2B5EF4-FFF2-40B4-BE49-F238E27FC236}">
                <a16:creationId xmlns:a16="http://schemas.microsoft.com/office/drawing/2014/main" id="{E255017C-B467-4702-B869-0335F36D1293}"/>
              </a:ext>
            </a:extLst>
          </p:cNvPr>
          <p:cNvSpPr txBox="1"/>
          <p:nvPr/>
        </p:nvSpPr>
        <p:spPr>
          <a:xfrm>
            <a:off x="1359718" y="1793610"/>
            <a:ext cx="1209070" cy="426646"/>
          </a:xfrm>
          <a:prstGeom prst="rect">
            <a:avLst/>
          </a:prstGeom>
          <a:noFill/>
        </p:spPr>
        <p:txBody>
          <a:bodyPr wrap="square" tIns="72000">
            <a:spAutoFit/>
          </a:bodyPr>
          <a:lstStyle/>
          <a:p>
            <a:pPr algn="ctr" rtl="0">
              <a:defRPr b="0" i="0" u="none" strike="noStrike" kern="1200" baseline="0">
                <a:solidFill>
                  <a:prstClr val="black">
                    <a:lumMod val="65000"/>
                    <a:lumOff val="35000"/>
                  </a:prstClr>
                </a:solidFill>
                <a:effectLst/>
                <a:latin typeface="+mn-lt"/>
                <a:ea typeface="+mn-ea"/>
                <a:cs typeface="+mn-cs"/>
              </a:defRPr>
            </a:pPr>
            <a:r>
              <a:rPr lang="he-IL" sz="2000" b="1" dirty="0">
                <a:solidFill>
                  <a:prstClr val="black">
                    <a:lumMod val="65000"/>
                    <a:lumOff val="35000"/>
                  </a:prstClr>
                </a:solidFill>
                <a:latin typeface="Assistant" pitchFamily="2" charset="-79"/>
                <a:cs typeface="Assistant" pitchFamily="2" charset="-79"/>
              </a:rPr>
              <a:t>אירופה</a:t>
            </a:r>
          </a:p>
        </p:txBody>
      </p:sp>
      <p:sp>
        <p:nvSpPr>
          <p:cNvPr id="31" name="תיבת טקסט 9">
            <a:extLst>
              <a:ext uri="{FF2B5EF4-FFF2-40B4-BE49-F238E27FC236}">
                <a16:creationId xmlns:a16="http://schemas.microsoft.com/office/drawing/2014/main" id="{0DAA3967-8E9E-546A-6B6B-C8FB57850A1B}"/>
              </a:ext>
            </a:extLst>
          </p:cNvPr>
          <p:cNvSpPr txBox="1"/>
          <p:nvPr/>
        </p:nvSpPr>
        <p:spPr>
          <a:xfrm>
            <a:off x="6475506" y="1717796"/>
            <a:ext cx="5009258" cy="4118563"/>
          </a:xfrm>
          <a:prstGeom prst="rect">
            <a:avLst/>
          </a:prstGeom>
          <a:noFill/>
        </p:spPr>
        <p:txBody>
          <a:bodyPr wrap="square">
            <a:spAutoFit/>
          </a:bodyPr>
          <a:lstStyle/>
          <a:p>
            <a:pPr algn="r" rtl="1">
              <a:lnSpc>
                <a:spcPts val="2100"/>
              </a:lnSpc>
              <a:spcBef>
                <a:spcPts val="600"/>
              </a:spcBef>
              <a:defRPr b="0" i="0" u="none" strike="noStrike" kern="1200" baseline="0">
                <a:solidFill>
                  <a:prstClr val="black">
                    <a:lumMod val="65000"/>
                    <a:lumOff val="35000"/>
                  </a:prstClr>
                </a:solidFill>
                <a:effectLst/>
                <a:latin typeface="+mn-lt"/>
                <a:ea typeface="+mn-ea"/>
                <a:cs typeface="+mn-cs"/>
              </a:defRPr>
            </a:pPr>
            <a:r>
              <a:rPr lang="he-IL" sz="1600" b="1" dirty="0">
                <a:solidFill>
                  <a:srgbClr val="3D3B3C"/>
                </a:solidFill>
                <a:latin typeface="Assistant" pitchFamily="2" charset="-79"/>
                <a:cs typeface="Assistant" pitchFamily="2" charset="-79"/>
              </a:rPr>
              <a:t>בלנדר ישראל</a:t>
            </a: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he-IL" sz="1600" dirty="0">
                <a:solidFill>
                  <a:srgbClr val="3D3B3C"/>
                </a:solidFill>
                <a:latin typeface="Assistant" pitchFamily="2" charset="-79"/>
                <a:cs typeface="Assistant" pitchFamily="2" charset="-79"/>
              </a:rPr>
              <a:t>מודל חיתום וניהול סיכונים מוכח</a:t>
            </a: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he-IL" sz="1600" dirty="0">
                <a:solidFill>
                  <a:srgbClr val="3D3B3C"/>
                </a:solidFill>
                <a:latin typeface="Assistant" pitchFamily="2" charset="-79"/>
                <a:cs typeface="Assistant" pitchFamily="2" charset="-79"/>
              </a:rPr>
              <a:t>קרן ביטחון ייחודית בענף להגנה על כספי המשקיעים במצבי כשל של לווים. </a:t>
            </a: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he-IL" sz="1600" dirty="0">
                <a:solidFill>
                  <a:srgbClr val="3D3B3C"/>
                </a:solidFill>
                <a:latin typeface="Assistant" pitchFamily="2" charset="-79"/>
                <a:cs typeface="Assistant" pitchFamily="2" charset="-79"/>
              </a:rPr>
              <a:t>ביטוח קרן הביטחון בחברת ביטוח בינלאומית </a:t>
            </a: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he-IL" sz="1600" dirty="0">
                <a:solidFill>
                  <a:srgbClr val="3D3B3C"/>
                </a:solidFill>
                <a:latin typeface="Assistant" pitchFamily="2" charset="-79"/>
                <a:cs typeface="Assistant" pitchFamily="2" charset="-79"/>
              </a:rPr>
              <a:t>פיזור אפיקי הלוואות תוך גידול באפיקים עם בטוחה ובהערכת סיכון נמוכה יותר.</a:t>
            </a: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he-IL" sz="1600" dirty="0">
                <a:solidFill>
                  <a:srgbClr val="3D3B3C"/>
                </a:solidFill>
                <a:latin typeface="Assistant" pitchFamily="2" charset="-79"/>
                <a:cs typeface="Assistant" pitchFamily="2" charset="-79"/>
              </a:rPr>
              <a:t>תהליכי בקרה וביקורת על תהליכי מלווים ולווים</a:t>
            </a:r>
          </a:p>
          <a:p>
            <a:pPr algn="r" rtl="1">
              <a:lnSpc>
                <a:spcPts val="2100"/>
              </a:lnSpc>
              <a:defRPr b="0" i="0" u="none" strike="noStrike" kern="1200" baseline="0">
                <a:solidFill>
                  <a:prstClr val="black">
                    <a:lumMod val="65000"/>
                    <a:lumOff val="35000"/>
                  </a:prstClr>
                </a:solidFill>
                <a:effectLst/>
                <a:latin typeface="+mn-lt"/>
                <a:ea typeface="+mn-ea"/>
                <a:cs typeface="+mn-cs"/>
              </a:defRPr>
            </a:pPr>
            <a:r>
              <a:rPr lang="he-IL" sz="1600" b="1" dirty="0">
                <a:solidFill>
                  <a:srgbClr val="3D3B3C"/>
                </a:solidFill>
                <a:latin typeface="Assistant" pitchFamily="2" charset="-79"/>
                <a:cs typeface="Assistant" pitchFamily="2" charset="-79"/>
              </a:rPr>
              <a:t>בלנדר אירופה</a:t>
            </a: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he-IL" sz="1600" dirty="0">
                <a:solidFill>
                  <a:srgbClr val="3D3B3C"/>
                </a:solidFill>
                <a:latin typeface="Assistant" pitchFamily="2" charset="-79"/>
                <a:cs typeface="Assistant" pitchFamily="2" charset="-79"/>
              </a:rPr>
              <a:t>מודל חיתום וניהול סיכונים מוכח</a:t>
            </a: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he-IL" sz="1600" dirty="0">
                <a:solidFill>
                  <a:srgbClr val="3D3B3C"/>
                </a:solidFill>
                <a:latin typeface="Assistant" pitchFamily="2" charset="-79"/>
                <a:cs typeface="Assistant" pitchFamily="2" charset="-79"/>
              </a:rPr>
              <a:t>הגדלת המרווח הפיננסי</a:t>
            </a: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r>
              <a:rPr lang="he-IL" sz="1600" dirty="0">
                <a:solidFill>
                  <a:srgbClr val="3D3B3C"/>
                </a:solidFill>
                <a:latin typeface="Assistant" pitchFamily="2" charset="-79"/>
                <a:cs typeface="Assistant" pitchFamily="2" charset="-79"/>
              </a:rPr>
              <a:t>תהליכי בקרה וביקורת על תהליכי העמדת אשראי</a:t>
            </a: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marL="219075" indent="-219075" algn="r" rtl="1">
              <a:lnSpc>
                <a:spcPts val="2100"/>
              </a:lnSpc>
              <a:buFont typeface="Arial" panose="020B0604020202020204" pitchFamily="34" charset="0"/>
              <a:buChar char="•"/>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a:p>
            <a:pPr algn="r" rtl="1">
              <a:lnSpc>
                <a:spcPts val="2100"/>
              </a:lnSpc>
              <a:defRPr b="0" i="0" u="none" strike="noStrike" kern="1200" baseline="0">
                <a:solidFill>
                  <a:prstClr val="black">
                    <a:lumMod val="65000"/>
                    <a:lumOff val="35000"/>
                  </a:prstClr>
                </a:solidFill>
                <a:effectLst/>
                <a:latin typeface="+mn-lt"/>
                <a:ea typeface="+mn-ea"/>
                <a:cs typeface="+mn-cs"/>
              </a:defRPr>
            </a:pPr>
            <a:endParaRPr lang="he-IL" sz="1600" dirty="0">
              <a:solidFill>
                <a:srgbClr val="3D3B3C"/>
              </a:solidFill>
              <a:latin typeface="Assistant" pitchFamily="2" charset="-79"/>
              <a:cs typeface="Assistant" pitchFamily="2" charset="-79"/>
            </a:endParaRPr>
          </a:p>
        </p:txBody>
      </p:sp>
      <p:pic>
        <p:nvPicPr>
          <p:cNvPr id="2054" name="Picture 6" descr="Shekel free icon">
            <a:extLst>
              <a:ext uri="{FF2B5EF4-FFF2-40B4-BE49-F238E27FC236}">
                <a16:creationId xmlns:a16="http://schemas.microsoft.com/office/drawing/2014/main" id="{DA51326D-ECDD-0F31-E513-C099206C86D1}"/>
              </a:ext>
            </a:extLst>
          </p:cNvPr>
          <p:cNvPicPr>
            <a:picLocks noChangeAspect="1" noChangeArrowheads="1"/>
          </p:cNvPicPr>
          <p:nvPr/>
        </p:nvPicPr>
        <p:blipFill>
          <a:blip r:embed="rId2"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97254" y="1888537"/>
            <a:ext cx="288000" cy="288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Euro sign free icon">
            <a:extLst>
              <a:ext uri="{FF2B5EF4-FFF2-40B4-BE49-F238E27FC236}">
                <a16:creationId xmlns:a16="http://schemas.microsoft.com/office/drawing/2014/main" id="{A93016D7-57A4-F335-9DFB-11B68FFD9EB0}"/>
              </a:ext>
            </a:extLst>
          </p:cNvPr>
          <p:cNvPicPr>
            <a:picLocks noChangeAspect="1" noChangeArrowheads="1"/>
          </p:cNvPicPr>
          <p:nvPr/>
        </p:nvPicPr>
        <p:blipFill>
          <a:blip r:embed="rId3"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122227" y="1888537"/>
            <a:ext cx="288000" cy="28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תרשים 2">
            <a:extLst>
              <a:ext uri="{FF2B5EF4-FFF2-40B4-BE49-F238E27FC236}">
                <a16:creationId xmlns:a16="http://schemas.microsoft.com/office/drawing/2014/main" id="{A3D06208-147E-88E7-11B1-02E547E1DD00}"/>
              </a:ext>
            </a:extLst>
          </p:cNvPr>
          <p:cNvGraphicFramePr>
            <a:graphicFrameLocks/>
          </p:cNvGraphicFramePr>
          <p:nvPr>
            <p:extLst>
              <p:ext uri="{D42A27DB-BD31-4B8C-83A1-F6EECF244321}">
                <p14:modId xmlns:p14="http://schemas.microsoft.com/office/powerpoint/2010/main" val="1376467546"/>
              </p:ext>
            </p:extLst>
          </p:nvPr>
        </p:nvGraphicFramePr>
        <p:xfrm>
          <a:off x="3344407" y="2786659"/>
          <a:ext cx="2819996" cy="29050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 name="תרשים 1">
            <a:extLst>
              <a:ext uri="{FF2B5EF4-FFF2-40B4-BE49-F238E27FC236}">
                <a16:creationId xmlns:a16="http://schemas.microsoft.com/office/drawing/2014/main" id="{2DB4DBC2-3B9D-25EF-5EA3-F5B20090E594}"/>
              </a:ext>
            </a:extLst>
          </p:cNvPr>
          <p:cNvGraphicFramePr>
            <a:graphicFrameLocks/>
          </p:cNvGraphicFramePr>
          <p:nvPr>
            <p:extLst>
              <p:ext uri="{D42A27DB-BD31-4B8C-83A1-F6EECF244321}">
                <p14:modId xmlns:p14="http://schemas.microsoft.com/office/powerpoint/2010/main" val="1701500225"/>
              </p:ext>
            </p:extLst>
          </p:nvPr>
        </p:nvGraphicFramePr>
        <p:xfrm>
          <a:off x="688612" y="2176537"/>
          <a:ext cx="2819996" cy="351513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0498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198807B-DB99-40EB-A6A0-5ECCC9964C4B}"/>
              </a:ext>
            </a:extLst>
          </p:cNvPr>
          <p:cNvSpPr/>
          <p:nvPr/>
        </p:nvSpPr>
        <p:spPr>
          <a:xfrm>
            <a:off x="949400" y="1195753"/>
            <a:ext cx="10158624" cy="4583726"/>
          </a:xfrm>
          <a:prstGeom prst="rect">
            <a:avLst/>
          </a:prstGeom>
          <a:solidFill>
            <a:schemeClr val="bg1">
              <a:alpha val="64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5" name="Slide Number Placeholder 5">
            <a:extLst>
              <a:ext uri="{FF2B5EF4-FFF2-40B4-BE49-F238E27FC236}">
                <a16:creationId xmlns:a16="http://schemas.microsoft.com/office/drawing/2014/main" id="{CE7E6A48-FA7F-4757-B3F4-761E64BA98FB}"/>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16" name="Picture 15">
            <a:extLst>
              <a:ext uri="{FF2B5EF4-FFF2-40B4-BE49-F238E27FC236}">
                <a16:creationId xmlns:a16="http://schemas.microsoft.com/office/drawing/2014/main" id="{6B2E8AD4-AB1C-4703-9B97-90130B2ADDE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17" name="Picture 16">
            <a:extLst>
              <a:ext uri="{FF2B5EF4-FFF2-40B4-BE49-F238E27FC236}">
                <a16:creationId xmlns:a16="http://schemas.microsoft.com/office/drawing/2014/main" id="{1283DBE1-D612-4B8C-BE04-B35B7262B263}"/>
              </a:ext>
            </a:extLst>
          </p:cNvPr>
          <p:cNvPicPr>
            <a:picLocks noChangeAspect="1"/>
          </p:cNvPicPr>
          <p:nvPr/>
        </p:nvPicPr>
        <p:blipFill>
          <a:blip r:embed="rId3" cstate="print">
            <a:biLevel thresh="75000"/>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19" name="Straight Connector 18">
            <a:extLst>
              <a:ext uri="{FF2B5EF4-FFF2-40B4-BE49-F238E27FC236}">
                <a16:creationId xmlns:a16="http://schemas.microsoft.com/office/drawing/2014/main" id="{17578633-0559-431B-BF2B-A4CA72EEDF44}"/>
              </a:ext>
            </a:extLst>
          </p:cNvPr>
          <p:cNvCxnSpPr>
            <a:cxnSpLocks/>
          </p:cNvCxnSpPr>
          <p:nvPr/>
        </p:nvCxnSpPr>
        <p:spPr>
          <a:xfrm>
            <a:off x="11551168" y="6442780"/>
            <a:ext cx="0" cy="211388"/>
          </a:xfrm>
          <a:prstGeom prst="line">
            <a:avLst/>
          </a:prstGeom>
        </p:spPr>
        <p:style>
          <a:lnRef idx="1">
            <a:schemeClr val="accent1"/>
          </a:lnRef>
          <a:fillRef idx="0">
            <a:schemeClr val="accent1"/>
          </a:fillRef>
          <a:effectRef idx="0">
            <a:schemeClr val="accent1"/>
          </a:effectRef>
          <a:fontRef idx="minor">
            <a:schemeClr val="tx1"/>
          </a:fontRef>
        </p:style>
      </p:cxnSp>
      <p:sp>
        <p:nvSpPr>
          <p:cNvPr id="23" name="Arc 22">
            <a:extLst>
              <a:ext uri="{FF2B5EF4-FFF2-40B4-BE49-F238E27FC236}">
                <a16:creationId xmlns:a16="http://schemas.microsoft.com/office/drawing/2014/main" id="{9E7EE8F6-275F-4F64-A522-80AE30B15A43}"/>
              </a:ext>
            </a:extLst>
          </p:cNvPr>
          <p:cNvSpPr/>
          <p:nvPr/>
        </p:nvSpPr>
        <p:spPr>
          <a:xfrm>
            <a:off x="5202466" y="444677"/>
            <a:ext cx="5958838" cy="5958834"/>
          </a:xfrm>
          <a:prstGeom prst="arc">
            <a:avLst>
              <a:gd name="adj1" fmla="val 13837629"/>
              <a:gd name="adj2" fmla="val 8126621"/>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1" name="Rectangle 10">
            <a:extLst>
              <a:ext uri="{FF2B5EF4-FFF2-40B4-BE49-F238E27FC236}">
                <a16:creationId xmlns:a16="http://schemas.microsoft.com/office/drawing/2014/main" id="{16C80359-9B06-4C46-8A34-1494C0ABDD64}"/>
              </a:ext>
            </a:extLst>
          </p:cNvPr>
          <p:cNvSpPr/>
          <p:nvPr/>
        </p:nvSpPr>
        <p:spPr>
          <a:xfrm>
            <a:off x="1174024" y="997438"/>
            <a:ext cx="9595196" cy="5000842"/>
          </a:xfrm>
          <a:prstGeom prst="rect">
            <a:avLst/>
          </a:prstGeom>
          <a:solidFill>
            <a:schemeClr val="bg1">
              <a:lumMod val="95000"/>
            </a:schemeClr>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2" name="TextBox 11">
            <a:extLst>
              <a:ext uri="{FF2B5EF4-FFF2-40B4-BE49-F238E27FC236}">
                <a16:creationId xmlns:a16="http://schemas.microsoft.com/office/drawing/2014/main" id="{5C248798-E7C3-4E12-8A54-2DED545703C8}"/>
              </a:ext>
            </a:extLst>
          </p:cNvPr>
          <p:cNvSpPr txBox="1"/>
          <p:nvPr/>
        </p:nvSpPr>
        <p:spPr>
          <a:xfrm>
            <a:off x="3556394" y="1307081"/>
            <a:ext cx="4944637"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2000" b="0" i="0" u="none" strike="noStrike" kern="1200" cap="none" spc="300" normalizeH="0" baseline="0" noProof="0" dirty="0">
                <a:ln>
                  <a:noFill/>
                </a:ln>
                <a:solidFill>
                  <a:srgbClr val="000000">
                    <a:lumMod val="95000"/>
                    <a:lumOff val="5000"/>
                  </a:srgbClr>
                </a:solidFill>
                <a:effectLst/>
                <a:uLnTx/>
                <a:uFillTx/>
                <a:latin typeface="Calibri Light" panose="020F0302020204030204"/>
                <a:ea typeface="+mn-ea"/>
                <a:cs typeface="Assistant ExtraBold" panose="00000900000000000000" pitchFamily="2" charset="-79"/>
              </a:rPr>
              <a:t>הבהרה משפטית</a:t>
            </a:r>
          </a:p>
        </p:txBody>
      </p:sp>
      <p:sp>
        <p:nvSpPr>
          <p:cNvPr id="2" name="תיבת טקסט 1">
            <a:extLst>
              <a:ext uri="{FF2B5EF4-FFF2-40B4-BE49-F238E27FC236}">
                <a16:creationId xmlns:a16="http://schemas.microsoft.com/office/drawing/2014/main" id="{635721E3-D123-479D-8875-197353686060}"/>
              </a:ext>
            </a:extLst>
          </p:cNvPr>
          <p:cNvSpPr txBox="1"/>
          <p:nvPr/>
        </p:nvSpPr>
        <p:spPr>
          <a:xfrm>
            <a:off x="1288204" y="1818519"/>
            <a:ext cx="9481016" cy="3416320"/>
          </a:xfrm>
          <a:prstGeom prst="rect">
            <a:avLst/>
          </a:prstGeom>
          <a:noFill/>
        </p:spPr>
        <p:txBody>
          <a:bodyPr wrap="square" rtlCol="0">
            <a:spAutoFit/>
          </a:bodyPr>
          <a:lstStyle/>
          <a:p>
            <a:pPr algn="just" rtl="1">
              <a:defRPr/>
            </a:pPr>
            <a:r>
              <a:rPr lang="he-IL" sz="1200" dirty="0">
                <a:solidFill>
                  <a:prstClr val="black"/>
                </a:solidFill>
                <a:latin typeface="Calibri Light" panose="020F0302020204030204"/>
                <a:cs typeface="Assistant" panose="00000500000000000000" pitchFamily="2" charset="-79"/>
              </a:rPr>
              <a:t>מצגת זו מהווה הצגה עקרונית ושיווקית של בלנדר טכנולוגיות פיננסיות בע"מ וחברות הבת שלה (ביחד: "החברה" ו/או "בלנדר" ו/או "הקבוצה") ואינה מהווה הצעת ניירות ערך של החברה לציבור ואין לפרשה כהצעה של ניירות ערך לציבור. המידע הכלול במצגת זו הינו תמציתי בלבד, לצרכי הצגה כללית אודות החברה ואינו ממצה את מלוא הנתונים אודות החברה ופעילותה. המידע הכלול במצגת זו וכל מידע אחר שיימסר במהלך הצגת המצגת ("המידע") אינו מהווה המלצה או חוות דעת של יועץ השקעות או יועץ מס. השקעה בניירות ערך, בכלל, ובניירות ערך של החברה, בפרט, נושאת סיכון. יש לקחת בחשבון כי נתוני עבר אינם מצביעים בהכרח על ביצועים בעתיד. רכישת ניירות ערך של החברה דורשת עיון מעמיק במידע שמפרסמת החברה בדיווחי החברה במאיה </a:t>
            </a:r>
            <a:r>
              <a:rPr lang="he-IL" sz="1200" dirty="0" err="1">
                <a:solidFill>
                  <a:prstClr val="black"/>
                </a:solidFill>
                <a:latin typeface="Calibri Light" panose="020F0302020204030204"/>
                <a:cs typeface="Assistant" panose="00000500000000000000" pitchFamily="2" charset="-79"/>
              </a:rPr>
              <a:t>ובמגנא</a:t>
            </a:r>
            <a:r>
              <a:rPr lang="he-IL" sz="1200" dirty="0">
                <a:solidFill>
                  <a:prstClr val="black"/>
                </a:solidFill>
                <a:latin typeface="Calibri Light" panose="020F0302020204030204"/>
                <a:cs typeface="Assistant" panose="00000500000000000000" pitchFamily="2" charset="-79"/>
              </a:rPr>
              <a:t> ("דיווחי החברה"), וביצוע ניתוח משפטי, חשבונאי, מיסויי וכלכלי שלו. המצגת כוללת נתונים נוספים שלא יוצגו בדיווחי החברה לציבור ו/או מידע המוצג באופן שונה מהאופן שבו הוא יוצג בדיווחי החברה לציבור. המצגת אינה מיועדת להחליף את הצורך לעיין בדיווחי החברה, ככל שיפורסמו על-ידי החברה. ככל שקיימת סתירה בין האמור במצגת זו לבין דיווחי החברה, יגבר האמור בדיווחי החברה.</a:t>
            </a:r>
          </a:p>
          <a:p>
            <a:pPr algn="just" rtl="1">
              <a:defRPr/>
            </a:pPr>
            <a:endParaRPr lang="en-GB" sz="1200" dirty="0">
              <a:solidFill>
                <a:prstClr val="black"/>
              </a:solidFill>
              <a:latin typeface="Calibri Light" panose="020F0302020204030204"/>
              <a:cs typeface="Assistant" panose="00000500000000000000" pitchFamily="2" charset="-79"/>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200" b="1" dirty="0">
                <a:solidFill>
                  <a:prstClr val="black"/>
                </a:solidFill>
                <a:latin typeface="Calibri Light" panose="020F0302020204030204"/>
                <a:cs typeface="Assistant" panose="00000500000000000000" pitchFamily="2" charset="-79"/>
              </a:rPr>
              <a:t>אזהרת מידע צופה פני עתיד</a:t>
            </a:r>
            <a:endParaRPr lang="en-US" sz="1200" b="1" dirty="0">
              <a:solidFill>
                <a:prstClr val="black"/>
              </a:solidFill>
              <a:latin typeface="Calibri Light" panose="020F0302020204030204"/>
              <a:cs typeface="Assistant" panose="00000500000000000000" pitchFamily="2" charset="-79"/>
            </a:endParaRPr>
          </a:p>
          <a:p>
            <a:pPr marL="0" marR="0" algn="r" rtl="1">
              <a:spcBef>
                <a:spcPts val="0"/>
              </a:spcBef>
              <a:spcAft>
                <a:spcPts val="0"/>
              </a:spcAft>
            </a:pPr>
            <a:r>
              <a:rPr lang="he-IL" sz="1200" dirty="0">
                <a:solidFill>
                  <a:prstClr val="black"/>
                </a:solidFill>
                <a:latin typeface="Calibri Light" panose="020F0302020204030204"/>
                <a:cs typeface="Assistant" panose="00000500000000000000" pitchFamily="2" charset="-79"/>
              </a:rPr>
              <a:t>תחזיות והנחות החברה המפורטות במצגת זו הינן בבחינת מידע צופה פני עתיד, כהגדרת מונח זה בחוק ניירות ערך, התשכ"ח-1968, המבוסס, בין היתר, על הערכות החברה בדבר התפתחויות ואירועים עתידיים אשר מועד התרחשותם, אם בכלל, אינו ודאי ואינו בשליטתה של החברה. </a:t>
            </a:r>
            <a:endParaRPr lang="en-US" sz="1200" dirty="0">
              <a:solidFill>
                <a:prstClr val="black"/>
              </a:solidFill>
              <a:latin typeface="Calibri Light" panose="020F0302020204030204"/>
              <a:cs typeface="Assistant" panose="00000500000000000000" pitchFamily="2" charset="-79"/>
            </a:endParaRPr>
          </a:p>
          <a:p>
            <a:pPr marL="0" marR="0" algn="r" rtl="1">
              <a:spcBef>
                <a:spcPts val="0"/>
              </a:spcBef>
              <a:spcAft>
                <a:spcPts val="0"/>
              </a:spcAft>
            </a:pPr>
            <a:r>
              <a:rPr lang="he-IL" sz="1200" dirty="0">
                <a:solidFill>
                  <a:prstClr val="black"/>
                </a:solidFill>
                <a:latin typeface="Calibri Light" panose="020F0302020204030204"/>
                <a:cs typeface="Assistant" panose="00000500000000000000" pitchFamily="2" charset="-79"/>
              </a:rPr>
              <a:t>מידע צופה פני עתיד, מטבעו, כפוף לסיכוני אי התממשות והינו, כאמור, בלתי וודאי. התממשותו של המידע הצופה פני עתיד עשויה להיות מושפעת מגורמי סיכון המאפיינים את פעילות החברה וכן, מהתפתחויות בסביבה הכלכלית בה פועלת החברה ומגורמים חיצוניים, לרבות רגולציה, העשויים להשפיע על פעילותה. לפיכך מודגש ומובהר בזאת, כי תוצאותיה והישגיה בפועל של החברה בעתיד עשויים להיות שונים מהותית מאלו שהוצגו כמידע צופה פני עתיד במצגת זו. למען הסר ספק מובהר, כי החברה אינה מתחייבת לעדכן ו/או לשנות את המידע הנכלל במצגת, על מנת שישקף אירועים ו/או נסיבות שיתרחשו לאחר מועד הכנת המצגת. </a:t>
            </a:r>
            <a:endParaRPr lang="en-US" sz="1200" dirty="0">
              <a:solidFill>
                <a:prstClr val="black"/>
              </a:solidFill>
              <a:latin typeface="Calibri Light" panose="020F0302020204030204"/>
              <a:cs typeface="Assistant" panose="00000500000000000000" pitchFamily="2" charset="-79"/>
            </a:endParaRPr>
          </a:p>
          <a:p>
            <a:pPr marL="0" marR="0" algn="r" rtl="1">
              <a:spcBef>
                <a:spcPts val="0"/>
              </a:spcBef>
              <a:spcAft>
                <a:spcPts val="0"/>
              </a:spcAft>
            </a:pPr>
            <a:r>
              <a:rPr lang="he-IL" sz="1200" dirty="0">
                <a:solidFill>
                  <a:prstClr val="black"/>
                </a:solidFill>
                <a:latin typeface="Calibri Light" panose="020F0302020204030204"/>
                <a:cs typeface="Assistant" panose="00000500000000000000" pitchFamily="2" charset="-79"/>
              </a:rPr>
              <a:t> </a:t>
            </a:r>
            <a:endParaRPr lang="en-US" sz="1200" dirty="0">
              <a:solidFill>
                <a:prstClr val="black"/>
              </a:solidFill>
              <a:latin typeface="Calibri Light" panose="020F0302020204030204"/>
              <a:cs typeface="Assistant" panose="00000500000000000000" pitchFamily="2" charset="-79"/>
            </a:endParaRPr>
          </a:p>
          <a:p>
            <a:pPr marL="0" marR="0" algn="r" rtl="1">
              <a:spcBef>
                <a:spcPts val="0"/>
              </a:spcBef>
              <a:spcAft>
                <a:spcPts val="0"/>
              </a:spcAft>
            </a:pPr>
            <a:r>
              <a:rPr lang="he-IL" sz="1200" dirty="0">
                <a:solidFill>
                  <a:prstClr val="black"/>
                </a:solidFill>
                <a:latin typeface="Calibri Light" panose="020F0302020204030204"/>
                <a:cs typeface="Assistant" panose="00000500000000000000" pitchFamily="2" charset="-79"/>
              </a:rPr>
              <a:t>למען הסר ספק מובהר, כי החברה אינה מתחייבת לעדכן ו/או לשנות את המידע הנכלל במצגת, על מנת שישקף אירועים ו/או נסיבות שיתרחשו לאחר מועד הכנת המצגת. </a:t>
            </a:r>
            <a:endParaRPr lang="en-US" sz="1200" dirty="0">
              <a:solidFill>
                <a:prstClr val="black"/>
              </a:solidFill>
              <a:latin typeface="Calibri Light" panose="020F0302020204030204"/>
              <a:cs typeface="Assistant" panose="00000500000000000000" pitchFamily="2" charset="-79"/>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he-IL" sz="1200" b="0" i="0" u="none" strike="noStrike" kern="1200" cap="none" spc="0" normalizeH="0" baseline="0" noProof="0" dirty="0">
                <a:ln>
                  <a:noFill/>
                </a:ln>
                <a:solidFill>
                  <a:prstClr val="black"/>
                </a:solidFill>
                <a:effectLst/>
                <a:highlight>
                  <a:srgbClr val="FFFF00"/>
                </a:highlight>
                <a:uLnTx/>
                <a:uFillTx/>
                <a:latin typeface="Calibri Light" panose="020F0302020204030204"/>
                <a:ea typeface="+mn-ea"/>
                <a:cs typeface="Assistant" panose="00000500000000000000" pitchFamily="2" charset="-79"/>
              </a:rPr>
              <a:t> </a:t>
            </a:r>
            <a:endParaRPr kumimoji="0" lang="en-IL"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sp>
        <p:nvSpPr>
          <p:cNvPr id="25" name="Rectangle 24">
            <a:extLst>
              <a:ext uri="{FF2B5EF4-FFF2-40B4-BE49-F238E27FC236}">
                <a16:creationId xmlns:a16="http://schemas.microsoft.com/office/drawing/2014/main" id="{678E932F-0E44-462F-A7BE-2C0AE28EC207}"/>
              </a:ext>
            </a:extLst>
          </p:cNvPr>
          <p:cNvSpPr/>
          <p:nvPr/>
        </p:nvSpPr>
        <p:spPr>
          <a:xfrm>
            <a:off x="-1711228" y="6857999"/>
            <a:ext cx="14424132" cy="590210"/>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Rectangle 25">
            <a:extLst>
              <a:ext uri="{FF2B5EF4-FFF2-40B4-BE49-F238E27FC236}">
                <a16:creationId xmlns:a16="http://schemas.microsoft.com/office/drawing/2014/main" id="{AB9E5597-192D-4358-8C76-A7BD5A0E058B}"/>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283286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מלבן: פינות מעוגלות 25">
            <a:extLst>
              <a:ext uri="{FF2B5EF4-FFF2-40B4-BE49-F238E27FC236}">
                <a16:creationId xmlns:a16="http://schemas.microsoft.com/office/drawing/2014/main" id="{32879AF2-E503-352B-9E0A-2B6CF6810B3A}"/>
              </a:ext>
            </a:extLst>
          </p:cNvPr>
          <p:cNvSpPr/>
          <p:nvPr/>
        </p:nvSpPr>
        <p:spPr>
          <a:xfrm>
            <a:off x="1140602" y="934748"/>
            <a:ext cx="10246440" cy="5431684"/>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6" name="Rectangle 45">
            <a:extLst>
              <a:ext uri="{FF2B5EF4-FFF2-40B4-BE49-F238E27FC236}">
                <a16:creationId xmlns:a16="http://schemas.microsoft.com/office/drawing/2014/main" id="{BF09A34D-7DD5-4B77-BB58-4841EE4F4609}"/>
              </a:ext>
            </a:extLst>
          </p:cNvPr>
          <p:cNvSpPr/>
          <p:nvPr/>
        </p:nvSpPr>
        <p:spPr>
          <a:xfrm>
            <a:off x="-1119172" y="-236454"/>
            <a:ext cx="1119172" cy="725086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8" name="Rectangle 47">
            <a:extLst>
              <a:ext uri="{FF2B5EF4-FFF2-40B4-BE49-F238E27FC236}">
                <a16:creationId xmlns:a16="http://schemas.microsoft.com/office/drawing/2014/main" id="{F9A63BE1-5754-47D6-8892-43F6473CDB03}"/>
              </a:ext>
            </a:extLst>
          </p:cNvPr>
          <p:cNvSpPr/>
          <p:nvPr/>
        </p:nvSpPr>
        <p:spPr>
          <a:xfrm>
            <a:off x="-3595804" y="6875828"/>
            <a:ext cx="17097607" cy="4216956"/>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113" name="Rectangle 18">
            <a:extLst>
              <a:ext uri="{FF2B5EF4-FFF2-40B4-BE49-F238E27FC236}">
                <a16:creationId xmlns:a16="http://schemas.microsoft.com/office/drawing/2014/main" id="{63F5BCDF-985B-4E02-8C5D-C8E44C326301}"/>
              </a:ext>
            </a:extLst>
          </p:cNvPr>
          <p:cNvSpPr/>
          <p:nvPr/>
        </p:nvSpPr>
        <p:spPr>
          <a:xfrm>
            <a:off x="1483925" y="1164248"/>
            <a:ext cx="8318437" cy="5909310"/>
          </a:xfrm>
          <a:prstGeom prst="rect">
            <a:avLst/>
          </a:prstGeom>
        </p:spPr>
        <p:txBody>
          <a:bodyPr wrap="square">
            <a:spAutoFit/>
          </a:bodyPr>
          <a:lstStyle/>
          <a:p>
            <a:pPr algn="r" rtl="1"/>
            <a:r>
              <a:rPr lang="he-IL" sz="2400" dirty="0">
                <a:solidFill>
                  <a:srgbClr val="00AEEF"/>
                </a:solidFill>
                <a:latin typeface="Assistant ExtraBold" pitchFamily="2" charset="-79"/>
                <a:cs typeface="Assistant ExtraBold" pitchFamily="2" charset="-79"/>
              </a:rPr>
              <a:t>מיקוד פעילות בישראל כמרכז רווח:</a:t>
            </a:r>
          </a:p>
          <a:p>
            <a:pPr algn="r" rtl="1"/>
            <a:endParaRPr lang="he-IL" sz="2400" dirty="0">
              <a:solidFill>
                <a:srgbClr val="00AEEF"/>
              </a:solidFill>
              <a:latin typeface="Assistant ExtraBold" pitchFamily="2" charset="-79"/>
              <a:cs typeface="Assistant ExtraBold" pitchFamily="2" charset="-79"/>
            </a:endParaRPr>
          </a:p>
          <a:p>
            <a:pPr algn="r" rtl="1"/>
            <a:r>
              <a:rPr lang="he-IL" sz="2400" dirty="0">
                <a:latin typeface="Assistant SemiBold" pitchFamily="2" charset="-79"/>
                <a:cs typeface="Assistant SemiBold" pitchFamily="2" charset="-79"/>
              </a:rPr>
              <a:t>פיתוח וצמיחת </a:t>
            </a:r>
            <a:r>
              <a:rPr lang="en-US" sz="2400" dirty="0" err="1">
                <a:solidFill>
                  <a:srgbClr val="00AEEF"/>
                </a:solidFill>
                <a:latin typeface="Assistant ExtraBold" pitchFamily="2" charset="-79"/>
                <a:cs typeface="Assistant ExtraBold" pitchFamily="2" charset="-79"/>
              </a:rPr>
              <a:t>blenderPay</a:t>
            </a:r>
            <a:r>
              <a:rPr lang="he-IL" sz="2400" dirty="0">
                <a:latin typeface="Assistant SemiBold" pitchFamily="2" charset="-79"/>
                <a:cs typeface="Assistant SemiBold" pitchFamily="2" charset="-79"/>
              </a:rPr>
              <a:t> בשיתוף בנק הפועלים</a:t>
            </a:r>
          </a:p>
          <a:p>
            <a:pPr algn="r" rtl="1"/>
            <a:endParaRPr lang="he-IL" sz="2400" dirty="0">
              <a:solidFill>
                <a:srgbClr val="00AEEF"/>
              </a:solidFill>
              <a:latin typeface="Assistant ExtraBold" pitchFamily="2" charset="-79"/>
              <a:cs typeface="Assistant ExtraBold" pitchFamily="2" charset="-79"/>
            </a:endParaRPr>
          </a:p>
          <a:p>
            <a:pPr marR="0" lvl="0" algn="r" rtl="1">
              <a:spcBef>
                <a:spcPts val="0"/>
              </a:spcBef>
              <a:spcAft>
                <a:spcPts val="0"/>
              </a:spcAft>
            </a:pPr>
            <a:r>
              <a:rPr lang="he-IL" sz="2400" dirty="0">
                <a:latin typeface="Assistant SemiBold" pitchFamily="2" charset="-79"/>
                <a:cs typeface="Assistant SemiBold" pitchFamily="2" charset="-79"/>
              </a:rPr>
              <a:t>גידול בפעילות </a:t>
            </a:r>
            <a:r>
              <a:rPr lang="en-US" sz="2400" dirty="0">
                <a:latin typeface="Assistant SemiBold" pitchFamily="2" charset="-79"/>
                <a:cs typeface="Assistant SemiBold" pitchFamily="2" charset="-79"/>
              </a:rPr>
              <a:t> </a:t>
            </a:r>
            <a:r>
              <a:rPr lang="en-US" sz="2400" dirty="0" err="1">
                <a:solidFill>
                  <a:srgbClr val="00AEEF"/>
                </a:solidFill>
                <a:latin typeface="Assistant ExtraBold" pitchFamily="2" charset="-79"/>
                <a:cs typeface="Assistant ExtraBold" pitchFamily="2" charset="-79"/>
              </a:rPr>
              <a:t>blenderCar</a:t>
            </a:r>
            <a:endParaRPr lang="en-US" sz="2400" dirty="0">
              <a:solidFill>
                <a:srgbClr val="00AEEF"/>
              </a:solidFill>
              <a:latin typeface="Assistant ExtraBold" pitchFamily="2" charset="-79"/>
              <a:cs typeface="Assistant ExtraBold" pitchFamily="2" charset="-79"/>
            </a:endParaRPr>
          </a:p>
          <a:p>
            <a:pPr marR="0" lvl="0" algn="r" rtl="1">
              <a:spcBef>
                <a:spcPts val="0"/>
              </a:spcBef>
              <a:spcAft>
                <a:spcPts val="0"/>
              </a:spcAft>
            </a:pPr>
            <a:endParaRPr lang="en-US" sz="2400" dirty="0">
              <a:latin typeface="Assistant SemiBold" pitchFamily="2" charset="-79"/>
              <a:cs typeface="Assistant SemiBold" pitchFamily="2" charset="-79"/>
            </a:endParaRPr>
          </a:p>
          <a:p>
            <a:pPr marR="0" lvl="0" algn="r" rtl="1">
              <a:spcBef>
                <a:spcPts val="0"/>
              </a:spcBef>
              <a:spcAft>
                <a:spcPts val="0"/>
              </a:spcAft>
            </a:pPr>
            <a:r>
              <a:rPr lang="he-IL" sz="2400" dirty="0">
                <a:latin typeface="Assistant SemiBold" pitchFamily="2" charset="-79"/>
                <a:cs typeface="Assistant SemiBold" pitchFamily="2" charset="-79"/>
              </a:rPr>
              <a:t>כניסה לתחום מימון נדל"ן ומשכנתאות</a:t>
            </a:r>
          </a:p>
          <a:p>
            <a:pPr marR="0" lvl="0" algn="r" rtl="1">
              <a:spcBef>
                <a:spcPts val="0"/>
              </a:spcBef>
              <a:spcAft>
                <a:spcPts val="0"/>
              </a:spcAft>
            </a:pPr>
            <a:endParaRPr lang="he-IL" sz="2400" dirty="0">
              <a:solidFill>
                <a:srgbClr val="00AEEF"/>
              </a:solidFill>
              <a:latin typeface="Assistant ExtraBold" pitchFamily="2" charset="-79"/>
              <a:cs typeface="Assistant ExtraBold" pitchFamily="2" charset="-79"/>
            </a:endParaRPr>
          </a:p>
          <a:p>
            <a:pPr marR="0" lvl="0" algn="r" rtl="1">
              <a:spcBef>
                <a:spcPts val="0"/>
              </a:spcBef>
              <a:spcAft>
                <a:spcPts val="0"/>
              </a:spcAft>
            </a:pPr>
            <a:r>
              <a:rPr lang="he-IL" sz="2400" dirty="0">
                <a:latin typeface="Assistant SemiBold" pitchFamily="2" charset="-79"/>
                <a:cs typeface="Assistant SemiBold" pitchFamily="2" charset="-79"/>
              </a:rPr>
              <a:t>גוון מקורות מימון- קווי אשראי חדשים וחיזוק פעילות ה-</a:t>
            </a:r>
            <a:r>
              <a:rPr lang="en-US" sz="2400" dirty="0">
                <a:latin typeface="Assistant SemiBold" pitchFamily="2" charset="-79"/>
                <a:cs typeface="Assistant SemiBold" pitchFamily="2" charset="-79"/>
              </a:rPr>
              <a:t>P2P</a:t>
            </a:r>
            <a:endParaRPr lang="he-IL" sz="2400" dirty="0">
              <a:latin typeface="Assistant SemiBold" pitchFamily="2" charset="-79"/>
              <a:cs typeface="Assistant SemiBold" pitchFamily="2" charset="-79"/>
            </a:endParaRPr>
          </a:p>
          <a:p>
            <a:pPr marR="0" lvl="0" algn="r" rtl="1">
              <a:spcBef>
                <a:spcPts val="0"/>
              </a:spcBef>
              <a:spcAft>
                <a:spcPts val="0"/>
              </a:spcAft>
            </a:pPr>
            <a:endParaRPr lang="he-IL" sz="2400" dirty="0">
              <a:solidFill>
                <a:srgbClr val="00AEEF"/>
              </a:solidFill>
              <a:latin typeface="Assistant ExtraBold" pitchFamily="2" charset="-79"/>
              <a:cs typeface="Assistant ExtraBold" pitchFamily="2" charset="-79"/>
            </a:endParaRPr>
          </a:p>
          <a:p>
            <a:pPr marR="0" lvl="0" algn="r" rtl="1">
              <a:spcBef>
                <a:spcPts val="0"/>
              </a:spcBef>
              <a:spcAft>
                <a:spcPts val="0"/>
              </a:spcAft>
            </a:pPr>
            <a:r>
              <a:rPr lang="he-IL" sz="2400" dirty="0">
                <a:solidFill>
                  <a:srgbClr val="00AEEF"/>
                </a:solidFill>
                <a:latin typeface="Assistant ExtraBold" pitchFamily="2" charset="-79"/>
                <a:cs typeface="Assistant ExtraBold" pitchFamily="2" charset="-79"/>
              </a:rPr>
              <a:t>אירופה:</a:t>
            </a:r>
          </a:p>
          <a:p>
            <a:pPr marR="0" lvl="0" algn="r" rtl="1">
              <a:spcBef>
                <a:spcPts val="0"/>
              </a:spcBef>
              <a:spcAft>
                <a:spcPts val="0"/>
              </a:spcAft>
            </a:pPr>
            <a:endParaRPr lang="he-IL" sz="2400" dirty="0">
              <a:latin typeface="Assistant SemiBold" pitchFamily="2" charset="-79"/>
              <a:cs typeface="Assistant SemiBold" pitchFamily="2" charset="-79"/>
            </a:endParaRPr>
          </a:p>
          <a:p>
            <a:pPr marR="0" lvl="0" algn="r" rtl="1">
              <a:spcBef>
                <a:spcPts val="0"/>
              </a:spcBef>
              <a:spcAft>
                <a:spcPts val="0"/>
              </a:spcAft>
            </a:pPr>
            <a:r>
              <a:rPr lang="he-IL" sz="2400" dirty="0">
                <a:latin typeface="Assistant SemiBold" pitchFamily="2" charset="-79"/>
                <a:cs typeface="Assistant SemiBold" pitchFamily="2" charset="-79"/>
              </a:rPr>
              <a:t>מיקוד פעילות במדינות קיימות וחתירה לרווחיות </a:t>
            </a:r>
            <a:r>
              <a:rPr lang="he-IL" sz="2400" dirty="0" err="1">
                <a:latin typeface="Assistant SemiBold" pitchFamily="2" charset="-79"/>
                <a:cs typeface="Assistant SemiBold" pitchFamily="2" charset="-79"/>
              </a:rPr>
              <a:t>תזרימית</a:t>
            </a:r>
            <a:endParaRPr lang="he-IL" sz="2400" dirty="0">
              <a:latin typeface="Assistant SemiBold" pitchFamily="2" charset="-79"/>
              <a:cs typeface="Assistant SemiBold" pitchFamily="2" charset="-79"/>
            </a:endParaRPr>
          </a:p>
          <a:p>
            <a:pPr marR="0" lvl="0" algn="r" rtl="1">
              <a:spcBef>
                <a:spcPts val="0"/>
              </a:spcBef>
              <a:spcAft>
                <a:spcPts val="0"/>
              </a:spcAft>
            </a:pPr>
            <a:endParaRPr lang="he-IL" sz="2400" dirty="0">
              <a:latin typeface="Assistant SemiBold" pitchFamily="2" charset="-79"/>
              <a:cs typeface="Assistant SemiBold" pitchFamily="2" charset="-79"/>
            </a:endParaRPr>
          </a:p>
          <a:p>
            <a:pPr marR="0" lvl="0" algn="r" rtl="1">
              <a:spcBef>
                <a:spcPts val="0"/>
              </a:spcBef>
              <a:spcAft>
                <a:spcPts val="0"/>
              </a:spcAft>
            </a:pPr>
            <a:endParaRPr lang="he-IL" sz="2400" dirty="0">
              <a:solidFill>
                <a:srgbClr val="00AEEF"/>
              </a:solidFill>
              <a:latin typeface="Assistant SemiBold" pitchFamily="2" charset="-79"/>
              <a:cs typeface="Assistant SemiBold" pitchFamily="2" charset="-79"/>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sngStrike" kern="1200" cap="none" spc="0" normalizeH="0" baseline="0" noProof="0" dirty="0">
              <a:ln>
                <a:noFill/>
              </a:ln>
              <a:effectLst/>
              <a:uLnTx/>
              <a:uFillTx/>
              <a:latin typeface="Calibri" panose="020F0502020204030204"/>
              <a:ea typeface="+mn-ea"/>
              <a:cs typeface="Assistant ExtraBold"/>
            </a:endParaRPr>
          </a:p>
        </p:txBody>
      </p:sp>
      <p:sp>
        <p:nvSpPr>
          <p:cNvPr id="35" name="TextBox 28">
            <a:extLst>
              <a:ext uri="{FF2B5EF4-FFF2-40B4-BE49-F238E27FC236}">
                <a16:creationId xmlns:a16="http://schemas.microsoft.com/office/drawing/2014/main" id="{41233823-7B50-4F87-A086-A5DD58184E50}"/>
              </a:ext>
            </a:extLst>
          </p:cNvPr>
          <p:cNvSpPr txBox="1"/>
          <p:nvPr/>
        </p:nvSpPr>
        <p:spPr>
          <a:xfrm>
            <a:off x="1022386" y="253642"/>
            <a:ext cx="10625588" cy="646331"/>
          </a:xfrm>
          <a:prstGeom prst="rect">
            <a:avLst/>
          </a:prstGeom>
          <a:noFill/>
        </p:spPr>
        <p:txBody>
          <a:bodyPr wrap="square" rtlCol="0">
            <a:spAutoFit/>
          </a:bodyPr>
          <a:lstStyle/>
          <a:p>
            <a:pPr marL="0" marR="0" algn="r" rtl="1">
              <a:spcBef>
                <a:spcPts val="0"/>
              </a:spcBef>
              <a:spcAft>
                <a:spcPts val="0"/>
              </a:spcAft>
            </a:pPr>
            <a:r>
              <a:rPr lang="he-IL" sz="3600" dirty="0">
                <a:solidFill>
                  <a:srgbClr val="041634"/>
                </a:solidFill>
                <a:latin typeface="Assistant ExtraBold" pitchFamily="2" charset="-79"/>
                <a:cs typeface="Assistant ExtraBold" pitchFamily="2" charset="-79"/>
              </a:rPr>
              <a:t>מתווה פעילות 2023</a:t>
            </a:r>
          </a:p>
        </p:txBody>
      </p:sp>
      <p:sp>
        <p:nvSpPr>
          <p:cNvPr id="4" name="Rectangle 3">
            <a:extLst>
              <a:ext uri="{FF2B5EF4-FFF2-40B4-BE49-F238E27FC236}">
                <a16:creationId xmlns:a16="http://schemas.microsoft.com/office/drawing/2014/main" id="{A78C839C-CF33-49B7-EBFF-C411A45C362E}"/>
              </a:ext>
            </a:extLst>
          </p:cNvPr>
          <p:cNvSpPr/>
          <p:nvPr/>
        </p:nvSpPr>
        <p:spPr>
          <a:xfrm>
            <a:off x="510364" y="-574277"/>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43B80A90-5A96-B976-6969-A51581E75F83}"/>
              </a:ext>
            </a:extLst>
          </p:cNvPr>
          <p:cNvGrpSpPr/>
          <p:nvPr/>
        </p:nvGrpSpPr>
        <p:grpSpPr>
          <a:xfrm>
            <a:off x="9827156" y="2003099"/>
            <a:ext cx="337322" cy="292680"/>
            <a:chOff x="9944317" y="1257575"/>
            <a:chExt cx="644905" cy="622569"/>
          </a:xfrm>
        </p:grpSpPr>
        <p:sp>
          <p:nvSpPr>
            <p:cNvPr id="19" name="Flowchart: Connector 55">
              <a:extLst>
                <a:ext uri="{FF2B5EF4-FFF2-40B4-BE49-F238E27FC236}">
                  <a16:creationId xmlns:a16="http://schemas.microsoft.com/office/drawing/2014/main" id="{E4E09B7A-C73B-C7FF-146C-F77B32E73647}"/>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0" name="Freeform: Shape 65">
              <a:extLst>
                <a:ext uri="{FF2B5EF4-FFF2-40B4-BE49-F238E27FC236}">
                  <a16:creationId xmlns:a16="http://schemas.microsoft.com/office/drawing/2014/main" id="{8AA59817-DDFB-B593-010B-838445030D66}"/>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1" name="Picture 64">
              <a:extLst>
                <a:ext uri="{FF2B5EF4-FFF2-40B4-BE49-F238E27FC236}">
                  <a16:creationId xmlns:a16="http://schemas.microsoft.com/office/drawing/2014/main" id="{B7710D8D-1462-BC7B-50F4-41FCB1688434}"/>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8" name="קבוצה 7">
            <a:extLst>
              <a:ext uri="{FF2B5EF4-FFF2-40B4-BE49-F238E27FC236}">
                <a16:creationId xmlns:a16="http://schemas.microsoft.com/office/drawing/2014/main" id="{FFECE1A6-109F-2783-4F82-C3C4EB582461}"/>
              </a:ext>
            </a:extLst>
          </p:cNvPr>
          <p:cNvGrpSpPr/>
          <p:nvPr/>
        </p:nvGrpSpPr>
        <p:grpSpPr>
          <a:xfrm>
            <a:off x="9838781" y="2741481"/>
            <a:ext cx="337322" cy="292680"/>
            <a:chOff x="9944317" y="1257575"/>
            <a:chExt cx="644905" cy="622569"/>
          </a:xfrm>
        </p:grpSpPr>
        <p:sp>
          <p:nvSpPr>
            <p:cNvPr id="10" name="Flowchart: Connector 55">
              <a:extLst>
                <a:ext uri="{FF2B5EF4-FFF2-40B4-BE49-F238E27FC236}">
                  <a16:creationId xmlns:a16="http://schemas.microsoft.com/office/drawing/2014/main" id="{C3AAD202-F18C-3EEC-D1BC-CA63DD9CDEEA}"/>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2" name="Freeform: Shape 65">
              <a:extLst>
                <a:ext uri="{FF2B5EF4-FFF2-40B4-BE49-F238E27FC236}">
                  <a16:creationId xmlns:a16="http://schemas.microsoft.com/office/drawing/2014/main" id="{6B84A634-C535-E9E9-7CC7-BCB56D6A4BF7}"/>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3" name="Picture 64">
              <a:extLst>
                <a:ext uri="{FF2B5EF4-FFF2-40B4-BE49-F238E27FC236}">
                  <a16:creationId xmlns:a16="http://schemas.microsoft.com/office/drawing/2014/main" id="{12B684EE-E72A-364C-A9E5-E3A353F48491}"/>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4" name="קבוצה 23">
            <a:extLst>
              <a:ext uri="{FF2B5EF4-FFF2-40B4-BE49-F238E27FC236}">
                <a16:creationId xmlns:a16="http://schemas.microsoft.com/office/drawing/2014/main" id="{F334856C-DFD2-445F-48B4-E3F87F96CA8C}"/>
              </a:ext>
            </a:extLst>
          </p:cNvPr>
          <p:cNvGrpSpPr/>
          <p:nvPr/>
        </p:nvGrpSpPr>
        <p:grpSpPr>
          <a:xfrm>
            <a:off x="9843578" y="4181173"/>
            <a:ext cx="337322" cy="292680"/>
            <a:chOff x="9944317" y="1257575"/>
            <a:chExt cx="644905" cy="622569"/>
          </a:xfrm>
        </p:grpSpPr>
        <p:sp>
          <p:nvSpPr>
            <p:cNvPr id="25" name="Flowchart: Connector 55">
              <a:extLst>
                <a:ext uri="{FF2B5EF4-FFF2-40B4-BE49-F238E27FC236}">
                  <a16:creationId xmlns:a16="http://schemas.microsoft.com/office/drawing/2014/main" id="{D884F4AB-3EAB-7FCA-3ADC-EB5053D2C0B5}"/>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7" name="Freeform: Shape 65">
              <a:extLst>
                <a:ext uri="{FF2B5EF4-FFF2-40B4-BE49-F238E27FC236}">
                  <a16:creationId xmlns:a16="http://schemas.microsoft.com/office/drawing/2014/main" id="{749CBBF1-EC0B-843F-B03C-5A417E1DDF5B}"/>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28" name="Picture 64">
              <a:extLst>
                <a:ext uri="{FF2B5EF4-FFF2-40B4-BE49-F238E27FC236}">
                  <a16:creationId xmlns:a16="http://schemas.microsoft.com/office/drawing/2014/main" id="{0D641BE0-F3B5-2C3C-306A-3EDEBA9287D6}"/>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9" name="קבוצה 28">
            <a:extLst>
              <a:ext uri="{FF2B5EF4-FFF2-40B4-BE49-F238E27FC236}">
                <a16:creationId xmlns:a16="http://schemas.microsoft.com/office/drawing/2014/main" id="{4C17A3A3-E936-0C8D-C0B6-5CD103BAB254}"/>
              </a:ext>
            </a:extLst>
          </p:cNvPr>
          <p:cNvGrpSpPr/>
          <p:nvPr/>
        </p:nvGrpSpPr>
        <p:grpSpPr>
          <a:xfrm>
            <a:off x="9841285" y="3445961"/>
            <a:ext cx="337322" cy="292680"/>
            <a:chOff x="9944317" y="1257575"/>
            <a:chExt cx="644905" cy="622569"/>
          </a:xfrm>
        </p:grpSpPr>
        <p:sp>
          <p:nvSpPr>
            <p:cNvPr id="30" name="Flowchart: Connector 55">
              <a:extLst>
                <a:ext uri="{FF2B5EF4-FFF2-40B4-BE49-F238E27FC236}">
                  <a16:creationId xmlns:a16="http://schemas.microsoft.com/office/drawing/2014/main" id="{E41BD532-C063-A000-83E0-5DDD10FE72F8}"/>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31" name="Freeform: Shape 65">
              <a:extLst>
                <a:ext uri="{FF2B5EF4-FFF2-40B4-BE49-F238E27FC236}">
                  <a16:creationId xmlns:a16="http://schemas.microsoft.com/office/drawing/2014/main" id="{B9C521F8-AFEB-32D1-E103-58A3DB959CB1}"/>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32" name="Picture 64">
              <a:extLst>
                <a:ext uri="{FF2B5EF4-FFF2-40B4-BE49-F238E27FC236}">
                  <a16:creationId xmlns:a16="http://schemas.microsoft.com/office/drawing/2014/main" id="{E8623A65-67CB-119C-1BF0-FEF5D3EDDFA6}"/>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grpSp>
        <p:nvGrpSpPr>
          <p:cNvPr id="2" name="קבוצה 1">
            <a:extLst>
              <a:ext uri="{FF2B5EF4-FFF2-40B4-BE49-F238E27FC236}">
                <a16:creationId xmlns:a16="http://schemas.microsoft.com/office/drawing/2014/main" id="{33BE4405-953F-1CD8-2D98-CB473EEB333E}"/>
              </a:ext>
            </a:extLst>
          </p:cNvPr>
          <p:cNvGrpSpPr/>
          <p:nvPr/>
        </p:nvGrpSpPr>
        <p:grpSpPr>
          <a:xfrm>
            <a:off x="9827156" y="5645396"/>
            <a:ext cx="337322" cy="292680"/>
            <a:chOff x="9944317" y="1257575"/>
            <a:chExt cx="644905" cy="622569"/>
          </a:xfrm>
        </p:grpSpPr>
        <p:sp>
          <p:nvSpPr>
            <p:cNvPr id="5" name="Flowchart: Connector 55">
              <a:extLst>
                <a:ext uri="{FF2B5EF4-FFF2-40B4-BE49-F238E27FC236}">
                  <a16:creationId xmlns:a16="http://schemas.microsoft.com/office/drawing/2014/main" id="{4C4CBFCA-6175-6894-B620-26AB7A3AB922}"/>
                </a:ext>
              </a:extLst>
            </p:cNvPr>
            <p:cNvSpPr/>
            <p:nvPr/>
          </p:nvSpPr>
          <p:spPr>
            <a:xfrm>
              <a:off x="9944317" y="1257575"/>
              <a:ext cx="644905" cy="622569"/>
            </a:xfrm>
            <a:prstGeom prst="flowChartConnector">
              <a:avLst/>
            </a:prstGeom>
            <a:solidFill>
              <a:srgbClr val="001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6" name="Freeform: Shape 65">
              <a:extLst>
                <a:ext uri="{FF2B5EF4-FFF2-40B4-BE49-F238E27FC236}">
                  <a16:creationId xmlns:a16="http://schemas.microsoft.com/office/drawing/2014/main" id="{979350FC-0187-2208-9C3A-39F5ABEE44CA}"/>
                </a:ext>
              </a:extLst>
            </p:cNvPr>
            <p:cNvSpPr/>
            <p:nvPr/>
          </p:nvSpPr>
          <p:spPr>
            <a:xfrm>
              <a:off x="10082998" y="1399440"/>
              <a:ext cx="367541" cy="338837"/>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alpha val="82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dirty="0">
                <a:ln>
                  <a:noFill/>
                </a:ln>
                <a:solidFill>
                  <a:schemeClr val="tx1"/>
                </a:solidFill>
                <a:effectLst/>
                <a:uLnTx/>
                <a:uFillTx/>
                <a:latin typeface="Calibri" panose="020F0502020204030204"/>
                <a:ea typeface="+mn-ea"/>
                <a:cs typeface="Arial" panose="020B0604020202020204" pitchFamily="34" charset="0"/>
              </a:endParaRPr>
            </a:p>
          </p:txBody>
        </p:sp>
        <p:pic>
          <p:nvPicPr>
            <p:cNvPr id="7" name="Picture 64">
              <a:extLst>
                <a:ext uri="{FF2B5EF4-FFF2-40B4-BE49-F238E27FC236}">
                  <a16:creationId xmlns:a16="http://schemas.microsoft.com/office/drawing/2014/main" id="{FB60721E-197E-5666-867B-6A81A9B353AE}"/>
                </a:ext>
              </a:extLst>
            </p:cNvPr>
            <p:cNvPicPr>
              <a:picLocks noChangeAspect="1"/>
            </p:cNvPicPr>
            <p:nvPr/>
          </p:nvPicPr>
          <p:blipFill>
            <a:blip r:embed="rId3">
              <a:lum bright="70000" contrast="-70000"/>
            </a:blip>
            <a:srcRect/>
            <a:stretch>
              <a:fillRect/>
            </a:stretch>
          </p:blipFill>
          <p:spPr>
            <a:xfrm>
              <a:off x="9981334" y="1288352"/>
              <a:ext cx="561299" cy="558493"/>
            </a:xfrm>
            <a:custGeom>
              <a:avLst/>
              <a:gdLst>
                <a:gd name="connsiteX0" fmla="*/ 612862 w 1219306"/>
                <a:gd name="connsiteY0" fmla="*/ 115470 h 1213209"/>
                <a:gd name="connsiteX1" fmla="*/ 117561 w 1219306"/>
                <a:gd name="connsiteY1" fmla="*/ 610771 h 1213209"/>
                <a:gd name="connsiteX2" fmla="*/ 612862 w 1219306"/>
                <a:gd name="connsiteY2" fmla="*/ 1106072 h 1213209"/>
                <a:gd name="connsiteX3" fmla="*/ 1108163 w 1219306"/>
                <a:gd name="connsiteY3" fmla="*/ 610771 h 1213209"/>
                <a:gd name="connsiteX4" fmla="*/ 612862 w 1219306"/>
                <a:gd name="connsiteY4" fmla="*/ 115470 h 1213209"/>
                <a:gd name="connsiteX5" fmla="*/ 0 w 1219306"/>
                <a:gd name="connsiteY5" fmla="*/ 0 h 1213209"/>
                <a:gd name="connsiteX6" fmla="*/ 1219306 w 1219306"/>
                <a:gd name="connsiteY6" fmla="*/ 0 h 1213209"/>
                <a:gd name="connsiteX7" fmla="*/ 1219306 w 1219306"/>
                <a:gd name="connsiteY7" fmla="*/ 1213209 h 1213209"/>
                <a:gd name="connsiteX8" fmla="*/ 0 w 1219306"/>
                <a:gd name="connsiteY8" fmla="*/ 1213209 h 121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306" h="1213209">
                  <a:moveTo>
                    <a:pt x="612862" y="115470"/>
                  </a:moveTo>
                  <a:cubicBezTo>
                    <a:pt x="339315" y="115470"/>
                    <a:pt x="117561" y="337224"/>
                    <a:pt x="117561" y="610771"/>
                  </a:cubicBezTo>
                  <a:cubicBezTo>
                    <a:pt x="117561" y="884318"/>
                    <a:pt x="339315" y="1106072"/>
                    <a:pt x="612862" y="1106072"/>
                  </a:cubicBezTo>
                  <a:cubicBezTo>
                    <a:pt x="886409" y="1106072"/>
                    <a:pt x="1108163" y="884318"/>
                    <a:pt x="1108163" y="610771"/>
                  </a:cubicBezTo>
                  <a:cubicBezTo>
                    <a:pt x="1108163" y="337224"/>
                    <a:pt x="886409" y="115470"/>
                    <a:pt x="612862" y="115470"/>
                  </a:cubicBezTo>
                  <a:close/>
                  <a:moveTo>
                    <a:pt x="0" y="0"/>
                  </a:moveTo>
                  <a:lnTo>
                    <a:pt x="1219306" y="0"/>
                  </a:lnTo>
                  <a:lnTo>
                    <a:pt x="1219306" y="1213209"/>
                  </a:lnTo>
                  <a:lnTo>
                    <a:pt x="0" y="1213209"/>
                  </a:lnTo>
                  <a:close/>
                </a:path>
              </a:pathLst>
            </a:custGeom>
            <a:effectLst/>
          </p:spPr>
        </p:pic>
      </p:grpSp>
    </p:spTree>
    <p:extLst>
      <p:ext uri="{BB962C8B-B14F-4D97-AF65-F5344CB8AC3E}">
        <p14:creationId xmlns:p14="http://schemas.microsoft.com/office/powerpoint/2010/main" val="257495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C08B335-8D46-373B-19EC-901246719F9B}"/>
              </a:ext>
            </a:extLst>
          </p:cNvPr>
          <p:cNvSpPr/>
          <p:nvPr/>
        </p:nvSpPr>
        <p:spPr>
          <a:xfrm>
            <a:off x="2504806" y="943620"/>
            <a:ext cx="7169123" cy="5480961"/>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2038956" y="6421095"/>
            <a:ext cx="9539299" cy="68480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נתונים כספיים באלפי ש"ח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ל-31 בדצמבר 2022</a:t>
            </a:r>
            <a:r>
              <a:rPr kumimoji="0" lang="en-US"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9" name="TextBox 28">
            <a:extLst>
              <a:ext uri="{FF2B5EF4-FFF2-40B4-BE49-F238E27FC236}">
                <a16:creationId xmlns:a16="http://schemas.microsoft.com/office/drawing/2014/main" id="{502EA1AA-9D96-D874-8F2D-C85D17160BE1}"/>
              </a:ext>
            </a:extLst>
          </p:cNvPr>
          <p:cNvSpPr txBox="1"/>
          <p:nvPr/>
        </p:nvSpPr>
        <p:spPr>
          <a:xfrm>
            <a:off x="1775504" y="257129"/>
            <a:ext cx="9793538" cy="646331"/>
          </a:xfrm>
          <a:prstGeom prst="rect">
            <a:avLst/>
          </a:prstGeom>
          <a:noFill/>
        </p:spPr>
        <p:txBody>
          <a:bodyPr wrap="square" rtlCol="0">
            <a:spAutoFit/>
          </a:bodyPr>
          <a:lstStyle/>
          <a:p>
            <a:pPr algn="r" rtl="1" fontAlgn="b"/>
            <a:r>
              <a:rPr lang="en-US" sz="3600" u="none" strike="noStrike" dirty="0">
                <a:effectLst/>
                <a:latin typeface="Assistant ExtraBold" pitchFamily="2" charset="-79"/>
                <a:cs typeface="Assistant ExtraBold" pitchFamily="2" charset="-79"/>
              </a:rPr>
              <a:t>Adjusted EBITDA</a:t>
            </a:r>
            <a:r>
              <a:rPr lang="he-IL" sz="3600" u="none" strike="noStrike" dirty="0">
                <a:effectLst/>
                <a:latin typeface="Assistant ExtraBold" pitchFamily="2" charset="-79"/>
                <a:cs typeface="Assistant ExtraBold" pitchFamily="2" charset="-79"/>
              </a:rPr>
              <a:t> - 2022 חציונים</a:t>
            </a:r>
            <a:endParaRPr lang="en-US" sz="3600" b="1" i="0" u="none" strike="noStrike" dirty="0">
              <a:solidFill>
                <a:srgbClr val="000000"/>
              </a:solidFill>
              <a:effectLst/>
              <a:latin typeface="Assistant ExtraBold" pitchFamily="2" charset="-79"/>
              <a:cs typeface="Assistant ExtraBold" pitchFamily="2" charset="-79"/>
            </a:endParaRPr>
          </a:p>
        </p:txBody>
      </p:sp>
      <p:sp>
        <p:nvSpPr>
          <p:cNvPr id="10" name="TextBox 23">
            <a:extLst>
              <a:ext uri="{FF2B5EF4-FFF2-40B4-BE49-F238E27FC236}">
                <a16:creationId xmlns:a16="http://schemas.microsoft.com/office/drawing/2014/main" id="{893F5D4F-E150-1142-897B-7F4308F93D43}"/>
              </a:ext>
            </a:extLst>
          </p:cNvPr>
          <p:cNvSpPr txBox="1"/>
          <p:nvPr/>
        </p:nvSpPr>
        <p:spPr>
          <a:xfrm>
            <a:off x="2795273" y="1588582"/>
            <a:ext cx="660145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קיטון של כ-67% בהפסד במחצית </a:t>
            </a:r>
            <a:r>
              <a:rPr kumimoji="0" lang="he-IL" sz="2000" b="0" i="0" u="none" strike="noStrike" kern="1200" cap="none" spc="0" normalizeH="0" baseline="0" noProof="0" dirty="0" err="1">
                <a:ln>
                  <a:noFill/>
                </a:ln>
                <a:solidFill>
                  <a:srgbClr val="041634"/>
                </a:solidFill>
                <a:effectLst/>
                <a:uLnTx/>
                <a:uFillTx/>
                <a:latin typeface="Assistant SemiBold" pitchFamily="2" charset="-79"/>
                <a:ea typeface="+mn-ea"/>
                <a:cs typeface="Assistant SemiBold" pitchFamily="2" charset="-79"/>
              </a:rPr>
              <a:t>השניה</a:t>
            </a: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 של 2022</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4" name="טבלה 3">
            <a:extLst>
              <a:ext uri="{FF2B5EF4-FFF2-40B4-BE49-F238E27FC236}">
                <a16:creationId xmlns:a16="http://schemas.microsoft.com/office/drawing/2014/main" id="{B74546B1-F301-0811-4DC9-8D3EBE118E7E}"/>
              </a:ext>
            </a:extLst>
          </p:cNvPr>
          <p:cNvGraphicFramePr>
            <a:graphicFrameLocks noGrp="1"/>
          </p:cNvGraphicFramePr>
          <p:nvPr/>
        </p:nvGraphicFramePr>
        <p:xfrm>
          <a:off x="3404075" y="2229155"/>
          <a:ext cx="5383850" cy="3528522"/>
        </p:xfrm>
        <a:graphic>
          <a:graphicData uri="http://schemas.openxmlformats.org/drawingml/2006/table">
            <a:tbl>
              <a:tblPr>
                <a:tableStyleId>{6E25E649-3F16-4E02-A733-19D2CDBF48F0}</a:tableStyleId>
              </a:tblPr>
              <a:tblGrid>
                <a:gridCol w="553038">
                  <a:extLst>
                    <a:ext uri="{9D8B030D-6E8A-4147-A177-3AD203B41FA5}">
                      <a16:colId xmlns:a16="http://schemas.microsoft.com/office/drawing/2014/main" val="560680862"/>
                    </a:ext>
                  </a:extLst>
                </a:gridCol>
                <a:gridCol w="602670">
                  <a:extLst>
                    <a:ext uri="{9D8B030D-6E8A-4147-A177-3AD203B41FA5}">
                      <a16:colId xmlns:a16="http://schemas.microsoft.com/office/drawing/2014/main" val="1166134871"/>
                    </a:ext>
                  </a:extLst>
                </a:gridCol>
                <a:gridCol w="813013">
                  <a:extLst>
                    <a:ext uri="{9D8B030D-6E8A-4147-A177-3AD203B41FA5}">
                      <a16:colId xmlns:a16="http://schemas.microsoft.com/office/drawing/2014/main" val="1571773423"/>
                    </a:ext>
                  </a:extLst>
                </a:gridCol>
                <a:gridCol w="815377">
                  <a:extLst>
                    <a:ext uri="{9D8B030D-6E8A-4147-A177-3AD203B41FA5}">
                      <a16:colId xmlns:a16="http://schemas.microsoft.com/office/drawing/2014/main" val="2141326935"/>
                    </a:ext>
                  </a:extLst>
                </a:gridCol>
                <a:gridCol w="2599752">
                  <a:extLst>
                    <a:ext uri="{9D8B030D-6E8A-4147-A177-3AD203B41FA5}">
                      <a16:colId xmlns:a16="http://schemas.microsoft.com/office/drawing/2014/main" val="2303721076"/>
                    </a:ext>
                  </a:extLst>
                </a:gridCol>
              </a:tblGrid>
              <a:tr h="255699">
                <a:tc gridSpan="2">
                  <a:txBody>
                    <a:bodyPr/>
                    <a:lstStyle/>
                    <a:p>
                      <a:pPr algn="ctr" rtl="1" fontAlgn="b"/>
                      <a:r>
                        <a:rPr lang="he-IL" sz="1100" b="1" u="none" strike="noStrike" dirty="0">
                          <a:effectLst/>
                          <a:latin typeface="Assistant" pitchFamily="2" charset="-79"/>
                          <a:cs typeface="Assistant" pitchFamily="2" charset="-79"/>
                        </a:rPr>
                        <a:t>שינוי</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pPr rtl="1"/>
                      <a:endParaRPr lang="he-IL"/>
                    </a:p>
                  </a:txBody>
                  <a:tcPr/>
                </a:tc>
                <a:tc>
                  <a:txBody>
                    <a:bodyPr/>
                    <a:lstStyle/>
                    <a:p>
                      <a:pPr algn="l" fontAlgn="b"/>
                      <a:r>
                        <a:rPr lang="he-IL" sz="1100" b="1" u="none" strike="noStrike">
                          <a:effectLst/>
                          <a:latin typeface="Assistant" pitchFamily="2" charset="-79"/>
                          <a:cs typeface="Assistant" pitchFamily="2" charset="-79"/>
                        </a:rPr>
                        <a:t> </a:t>
                      </a:r>
                      <a:endParaRPr lang="he-IL" sz="1100" b="1"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l" fontAlgn="b"/>
                      <a:r>
                        <a:rPr lang="he-IL" sz="1100" b="1" u="none" strike="noStrike">
                          <a:effectLst/>
                          <a:latin typeface="Assistant" pitchFamily="2" charset="-79"/>
                          <a:cs typeface="Assistant" pitchFamily="2" charset="-79"/>
                        </a:rPr>
                        <a:t> </a:t>
                      </a:r>
                      <a:endParaRPr lang="he-IL" sz="1100" b="1" i="0" u="none" strike="noStrike">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l"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3367907981"/>
                  </a:ext>
                </a:extLst>
              </a:tr>
              <a:tr h="342506">
                <a:tc>
                  <a:txBody>
                    <a:bodyPr/>
                    <a:lstStyle/>
                    <a:p>
                      <a:pPr algn="ctr" rtl="1" fontAlgn="b"/>
                      <a:r>
                        <a:rPr lang="he-IL" sz="1100" b="1" u="none" strike="noStrike" dirty="0">
                          <a:effectLst/>
                          <a:latin typeface="Assistant" pitchFamily="2" charset="-79"/>
                          <a:cs typeface="Assistant" pitchFamily="2" charset="-79"/>
                        </a:rPr>
                        <a:t>ב-%</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1" fontAlgn="b"/>
                      <a:r>
                        <a:rPr lang="he-IL" sz="1100" b="1" u="none" strike="noStrike" dirty="0">
                          <a:effectLst/>
                          <a:latin typeface="Assistant" pitchFamily="2" charset="-79"/>
                          <a:cs typeface="Assistant" pitchFamily="2" charset="-79"/>
                        </a:rPr>
                        <a:t>בש"ח</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rtl="1" fontAlgn="b"/>
                      <a:r>
                        <a:rPr lang="he-IL" sz="1100" b="1" u="sng" strike="noStrike" dirty="0">
                          <a:effectLst/>
                          <a:latin typeface="Assistant" pitchFamily="2" charset="-79"/>
                          <a:cs typeface="Assistant" pitchFamily="2" charset="-79"/>
                        </a:rPr>
                        <a:t>1-6/22</a:t>
                      </a:r>
                      <a:endParaRPr lang="he-IL" sz="1100" b="1" i="0" u="sng"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rtl="1" fontAlgn="b"/>
                      <a:r>
                        <a:rPr lang="he-IL" sz="1100" b="1" u="sng" strike="noStrike" dirty="0">
                          <a:effectLst/>
                          <a:latin typeface="Assistant" pitchFamily="2" charset="-79"/>
                          <a:cs typeface="Assistant" pitchFamily="2" charset="-79"/>
                        </a:rPr>
                        <a:t>7-12/22</a:t>
                      </a:r>
                      <a:endParaRPr lang="he-IL" sz="1100" b="1" i="0" u="sng"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r" rtl="1"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561036318"/>
                  </a:ext>
                </a:extLst>
              </a:tr>
              <a:tr h="255699">
                <a:tc>
                  <a:txBody>
                    <a:bodyPr/>
                    <a:lstStyle/>
                    <a:p>
                      <a:pPr algn="ctr" rtl="1" fontAlgn="b"/>
                      <a:r>
                        <a:rPr lang="he-IL" sz="1100" b="1" i="0" u="none" strike="noStrike" dirty="0">
                          <a:solidFill>
                            <a:schemeClr val="accent6">
                              <a:lumMod val="75000"/>
                            </a:schemeClr>
                          </a:solidFill>
                          <a:effectLst/>
                          <a:latin typeface="Assistant" pitchFamily="2" charset="-79"/>
                          <a:cs typeface="Assistant" pitchFamily="2" charset="-79"/>
                        </a:rPr>
                        <a:t>40%</a:t>
                      </a:r>
                    </a:p>
                  </a:txBody>
                  <a:tcPr marL="9525" marR="9525" marT="9525" marB="0" anchor="b"/>
                </a:tc>
                <a:tc>
                  <a:txBody>
                    <a:bodyPr/>
                    <a:lstStyle/>
                    <a:p>
                      <a:pPr algn="ctr" rtl="1" fontAlgn="b"/>
                      <a:r>
                        <a:rPr lang="he-IL" sz="1100" b="1" i="0" u="none" strike="noStrike" dirty="0">
                          <a:solidFill>
                            <a:schemeClr val="accent6">
                              <a:lumMod val="75000"/>
                            </a:schemeClr>
                          </a:solidFill>
                          <a:effectLst/>
                          <a:latin typeface="Assistant" pitchFamily="2" charset="-79"/>
                          <a:cs typeface="Assistant" pitchFamily="2" charset="-79"/>
                        </a:rPr>
                        <a:t>5,143</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i="0" u="none" strike="noStrike" dirty="0">
                          <a:solidFill>
                            <a:srgbClr val="000000"/>
                          </a:solidFill>
                          <a:effectLst/>
                          <a:latin typeface="Assistant" pitchFamily="2" charset="-79"/>
                          <a:cs typeface="Assistant" pitchFamily="2" charset="-79"/>
                        </a:rPr>
                        <a:t>12,930</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i="0" u="none" strike="noStrike" dirty="0">
                          <a:solidFill>
                            <a:srgbClr val="000000"/>
                          </a:solidFill>
                          <a:effectLst/>
                          <a:latin typeface="Assistant" pitchFamily="2" charset="-79"/>
                          <a:cs typeface="Assistant" pitchFamily="2" charset="-79"/>
                        </a:rPr>
                        <a:t>18,073</a:t>
                      </a:r>
                    </a:p>
                  </a:txBody>
                  <a:tcPr marL="9525" marR="9525" marT="9525" marB="0" anchor="b"/>
                </a:tc>
                <a:tc>
                  <a:txBody>
                    <a:bodyPr/>
                    <a:lstStyle/>
                    <a:p>
                      <a:pPr algn="r" rtl="1" fontAlgn="b"/>
                      <a:r>
                        <a:rPr lang="he-IL" sz="1100" b="1" i="0" u="none" strike="noStrike" dirty="0">
                          <a:solidFill>
                            <a:srgbClr val="000000"/>
                          </a:solidFill>
                          <a:effectLst/>
                          <a:latin typeface="Assistant" pitchFamily="2" charset="-79"/>
                          <a:cs typeface="Assistant" pitchFamily="2" charset="-79"/>
                        </a:rPr>
                        <a:t>הכנסות ברוטו</a:t>
                      </a:r>
                    </a:p>
                  </a:txBody>
                  <a:tcPr marL="9525" marR="9525" marT="9525" marB="0" anchor="b"/>
                </a:tc>
                <a:extLst>
                  <a:ext uri="{0D108BD9-81ED-4DB2-BD59-A6C34878D82A}">
                    <a16:rowId xmlns:a16="http://schemas.microsoft.com/office/drawing/2014/main" val="4151047458"/>
                  </a:ext>
                </a:extLst>
              </a:tr>
              <a:tr h="255699">
                <a:tc>
                  <a:txBody>
                    <a:bodyPr/>
                    <a:lstStyle/>
                    <a:p>
                      <a:pPr algn="ctr" rtl="1" fontAlgn="b"/>
                      <a:r>
                        <a:rPr lang="he-IL" sz="1100" b="1" i="0" u="none" strike="noStrike" dirty="0">
                          <a:solidFill>
                            <a:schemeClr val="accent6">
                              <a:lumMod val="75000"/>
                            </a:schemeClr>
                          </a:solidFill>
                          <a:effectLst/>
                          <a:latin typeface="Assistant" pitchFamily="2" charset="-79"/>
                          <a:cs typeface="Assistant" pitchFamily="2" charset="-79"/>
                        </a:rPr>
                        <a:t>(32%)</a:t>
                      </a:r>
                    </a:p>
                  </a:txBody>
                  <a:tcPr marL="9525" marR="9525" marT="9525" marB="0" anchor="b"/>
                </a:tc>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3,314</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u="none" strike="noStrike" dirty="0">
                          <a:effectLst/>
                          <a:latin typeface="Assistant" pitchFamily="2" charset="-79"/>
                          <a:cs typeface="Assistant" pitchFamily="2" charset="-79"/>
                        </a:rPr>
                        <a:t>(10,244)</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u="none" strike="noStrike" dirty="0">
                          <a:effectLst/>
                          <a:latin typeface="Assistant" pitchFamily="2" charset="-79"/>
                          <a:cs typeface="Assistant" pitchFamily="2" charset="-79"/>
                        </a:rPr>
                        <a:t>(6,930)</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b="1" u="none" strike="noStrike" dirty="0">
                          <a:effectLst/>
                          <a:latin typeface="Assistant" pitchFamily="2" charset="-79"/>
                          <a:cs typeface="Assistant" pitchFamily="2" charset="-79"/>
                        </a:rPr>
                        <a:t>הפסד נקי מדווח</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700716299"/>
                  </a:ext>
                </a:extLst>
              </a:tr>
              <a:tr h="242915">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22014506"/>
                  </a:ext>
                </a:extLst>
              </a:tr>
              <a:tr h="242915">
                <a:tc>
                  <a:txBody>
                    <a:bodyPr/>
                    <a:lstStyle/>
                    <a:p>
                      <a:pPr algn="ctr" rtl="1" fontAlgn="b"/>
                      <a:r>
                        <a:rPr lang="he-IL" sz="1100" u="none" strike="noStrike" dirty="0">
                          <a:effectLst/>
                          <a:latin typeface="Assistant" pitchFamily="2" charset="-79"/>
                          <a:cs typeface="Assistant" pitchFamily="2" charset="-79"/>
                        </a:rPr>
                        <a:t>(50%)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(486)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973</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487</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a:effectLst/>
                          <a:latin typeface="Assistant" pitchFamily="2" charset="-79"/>
                          <a:cs typeface="Assistant" pitchFamily="2" charset="-79"/>
                        </a:rPr>
                        <a:t> פחת והפחתות</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041017346"/>
                  </a:ext>
                </a:extLst>
              </a:tr>
              <a:tr h="242915">
                <a:tc>
                  <a:txBody>
                    <a:bodyPr/>
                    <a:lstStyle/>
                    <a:p>
                      <a:pPr algn="ctr" rtl="1" fontAlgn="b"/>
                      <a:r>
                        <a:rPr lang="he-IL" sz="1100" u="none" strike="noStrike" dirty="0">
                          <a:effectLst/>
                          <a:latin typeface="Assistant" pitchFamily="2" charset="-79"/>
                          <a:cs typeface="Assistant" pitchFamily="2" charset="-79"/>
                        </a:rPr>
                        <a:t>26%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34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134</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168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a:effectLst/>
                          <a:latin typeface="Assistant" pitchFamily="2" charset="-79"/>
                          <a:cs typeface="Assistant" pitchFamily="2" charset="-79"/>
                        </a:rPr>
                        <a:t> הוצאות משפטיות בגין הסדר תביעה משפטית</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722361049"/>
                  </a:ext>
                </a:extLst>
              </a:tr>
              <a:tr h="242915">
                <a:tc>
                  <a:txBody>
                    <a:bodyPr/>
                    <a:lstStyle/>
                    <a:p>
                      <a:pPr algn="ctr" rtl="1" fontAlgn="b"/>
                      <a:r>
                        <a:rPr lang="he-IL" sz="1100" u="none" strike="noStrike" dirty="0">
                          <a:effectLst/>
                          <a:latin typeface="Assistant" pitchFamily="2" charset="-79"/>
                          <a:cs typeface="Assistant" pitchFamily="2" charset="-79"/>
                        </a:rPr>
                        <a:t>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25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388</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413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 תשלום מבוסס מניות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818041304"/>
                  </a:ext>
                </a:extLst>
              </a:tr>
              <a:tr h="462815">
                <a:tc>
                  <a:txBody>
                    <a:bodyPr/>
                    <a:lstStyle/>
                    <a:p>
                      <a:pPr algn="ctr" rtl="1" fontAlgn="b"/>
                      <a:r>
                        <a:rPr lang="he-IL" sz="1100" u="none" strike="noStrike">
                          <a:effectLst/>
                          <a:latin typeface="Assistant" pitchFamily="2" charset="-79"/>
                          <a:cs typeface="Assistant" pitchFamily="2" charset="-79"/>
                        </a:rPr>
                        <a:t>118%</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850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720</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1,570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a:effectLst/>
                          <a:latin typeface="Assistant" pitchFamily="2" charset="-79"/>
                          <a:cs typeface="Assistant" pitchFamily="2" charset="-79"/>
                        </a:rPr>
                        <a:t> עלויות חד פעמיות בגין רישיון בנק בחו"ל וקו אשראי בחו"ל</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317906760"/>
                  </a:ext>
                </a:extLst>
              </a:tr>
              <a:tr h="242915">
                <a:tc>
                  <a:txBody>
                    <a:bodyPr/>
                    <a:lstStyle/>
                    <a:p>
                      <a:pPr algn="ctr" rtl="1"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243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10</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253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a:effectLst/>
                          <a:latin typeface="Assistant" pitchFamily="2" charset="-79"/>
                          <a:cs typeface="Assistant" pitchFamily="2" charset="-79"/>
                        </a:rPr>
                        <a:t> מסים על ההכנסה</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11169230"/>
                  </a:ext>
                </a:extLst>
              </a:tr>
              <a:tr h="242915">
                <a:tc>
                  <a:txBody>
                    <a:bodyPr/>
                    <a:lstStyle/>
                    <a:p>
                      <a:pPr algn="ctr" rtl="1"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308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308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הוצאות פרסום מבוסס מניות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686907734"/>
                  </a:ext>
                </a:extLst>
              </a:tr>
              <a:tr h="242915">
                <a:tc>
                  <a:txBody>
                    <a:bodyPr/>
                    <a:lstStyle/>
                    <a:p>
                      <a:pPr algn="ctr" rtl="1"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(675)</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837</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הוצאות מימון נטו שאינן מיוחסות לפעילות השוטפת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020153503"/>
                  </a:ext>
                </a:extLst>
              </a:tr>
              <a:tr h="255699">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(67%)</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tc>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5,800</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u="none" strike="noStrike" dirty="0">
                          <a:effectLst/>
                          <a:latin typeface="Assistant" pitchFamily="2" charset="-79"/>
                          <a:cs typeface="Assistant" pitchFamily="2" charset="-79"/>
                        </a:rPr>
                        <a:t>(8,694)</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u="none" strike="noStrike" dirty="0">
                          <a:effectLst/>
                          <a:latin typeface="Assistant" pitchFamily="2" charset="-79"/>
                          <a:cs typeface="Assistant" pitchFamily="2" charset="-79"/>
                        </a:rPr>
                        <a:t>(2,894)</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fontAlgn="b"/>
                      <a:r>
                        <a:rPr lang="en-US" sz="1100" b="1" u="none" strike="noStrike" dirty="0">
                          <a:effectLst/>
                          <a:latin typeface="Assistant" pitchFamily="2" charset="-79"/>
                          <a:cs typeface="Assistant" pitchFamily="2" charset="-79"/>
                        </a:rPr>
                        <a:t>Adjusted EBITDA</a:t>
                      </a:r>
                      <a:endParaRPr lang="en-US" sz="1100" b="1"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100863616"/>
                  </a:ext>
                </a:extLst>
              </a:tr>
            </a:tbl>
          </a:graphicData>
        </a:graphic>
      </p:graphicFrame>
    </p:spTree>
    <p:extLst>
      <p:ext uri="{BB962C8B-B14F-4D97-AF65-F5344CB8AC3E}">
        <p14:creationId xmlns:p14="http://schemas.microsoft.com/office/powerpoint/2010/main" val="1564397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מלבן: פינות מעוגלות 4">
            <a:extLst>
              <a:ext uri="{FF2B5EF4-FFF2-40B4-BE49-F238E27FC236}">
                <a16:creationId xmlns:a16="http://schemas.microsoft.com/office/drawing/2014/main" id="{2C30865B-967D-6E47-A543-95A3E655545D}"/>
              </a:ext>
            </a:extLst>
          </p:cNvPr>
          <p:cNvSpPr/>
          <p:nvPr/>
        </p:nvSpPr>
        <p:spPr>
          <a:xfrm>
            <a:off x="2590173" y="940133"/>
            <a:ext cx="7169123" cy="5480961"/>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marL="0" algn="ctr" defTabSz="914400" rtl="1" eaLnBrk="1" latinLnBrk="0" hangingPunct="1"/>
            <a:endParaRPr lang="he-IL"/>
          </a:p>
        </p:txBody>
      </p:sp>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2038956" y="6421095"/>
            <a:ext cx="9539299" cy="68480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נתונים כספיים באלפי ש"ח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ל-31 בדצמבר 2022</a:t>
            </a:r>
            <a:r>
              <a:rPr kumimoji="0" lang="en-US"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0" name="TextBox 23">
            <a:extLst>
              <a:ext uri="{FF2B5EF4-FFF2-40B4-BE49-F238E27FC236}">
                <a16:creationId xmlns:a16="http://schemas.microsoft.com/office/drawing/2014/main" id="{893F5D4F-E150-1142-897B-7F4308F93D43}"/>
              </a:ext>
            </a:extLst>
          </p:cNvPr>
          <p:cNvSpPr txBox="1"/>
          <p:nvPr/>
        </p:nvSpPr>
        <p:spPr>
          <a:xfrm>
            <a:off x="2795273" y="1307425"/>
            <a:ext cx="660145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קיטון של כ-28% בהפסד </a:t>
            </a:r>
            <a:r>
              <a:rPr kumimoji="0" lang="he-IL" sz="2000" b="0" i="0" u="none" strike="noStrike" kern="1200" cap="none" spc="0" normalizeH="0" baseline="0" noProof="0" dirty="0" err="1">
                <a:ln>
                  <a:noFill/>
                </a:ln>
                <a:solidFill>
                  <a:srgbClr val="041634"/>
                </a:solidFill>
                <a:effectLst/>
                <a:uLnTx/>
                <a:uFillTx/>
                <a:latin typeface="Assistant SemiBold" pitchFamily="2" charset="-79"/>
                <a:ea typeface="+mn-ea"/>
                <a:cs typeface="Assistant SemiBold" pitchFamily="2" charset="-79"/>
              </a:rPr>
              <a:t>הנק</a:t>
            </a:r>
            <a:r>
              <a:rPr lang="he-IL" sz="2000" dirty="0">
                <a:solidFill>
                  <a:srgbClr val="041634"/>
                </a:solidFill>
                <a:latin typeface="Assistant SemiBold" pitchFamily="2" charset="-79"/>
                <a:cs typeface="Assistant SemiBold" pitchFamily="2" charset="-79"/>
              </a:rPr>
              <a:t>י המתוקנן</a:t>
            </a: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 </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graphicFrame>
        <p:nvGraphicFramePr>
          <p:cNvPr id="3" name="טבלה 2">
            <a:extLst>
              <a:ext uri="{FF2B5EF4-FFF2-40B4-BE49-F238E27FC236}">
                <a16:creationId xmlns:a16="http://schemas.microsoft.com/office/drawing/2014/main" id="{F4A91CC4-0BA8-857F-322F-1B314C1E5879}"/>
              </a:ext>
            </a:extLst>
          </p:cNvPr>
          <p:cNvGraphicFramePr>
            <a:graphicFrameLocks noGrp="1"/>
          </p:cNvGraphicFramePr>
          <p:nvPr>
            <p:extLst>
              <p:ext uri="{D42A27DB-BD31-4B8C-83A1-F6EECF244321}">
                <p14:modId xmlns:p14="http://schemas.microsoft.com/office/powerpoint/2010/main" val="1467723967"/>
              </p:ext>
            </p:extLst>
          </p:nvPr>
        </p:nvGraphicFramePr>
        <p:xfrm>
          <a:off x="3305798" y="2001061"/>
          <a:ext cx="5580404" cy="4043918"/>
        </p:xfrm>
        <a:graphic>
          <a:graphicData uri="http://schemas.openxmlformats.org/drawingml/2006/table">
            <a:tbl>
              <a:tblPr>
                <a:tableStyleId>{6E25E649-3F16-4E02-A733-19D2CDBF48F0}</a:tableStyleId>
              </a:tblPr>
              <a:tblGrid>
                <a:gridCol w="573228">
                  <a:extLst>
                    <a:ext uri="{9D8B030D-6E8A-4147-A177-3AD203B41FA5}">
                      <a16:colId xmlns:a16="http://schemas.microsoft.com/office/drawing/2014/main" val="987930598"/>
                    </a:ext>
                  </a:extLst>
                </a:gridCol>
                <a:gridCol w="624672">
                  <a:extLst>
                    <a:ext uri="{9D8B030D-6E8A-4147-A177-3AD203B41FA5}">
                      <a16:colId xmlns:a16="http://schemas.microsoft.com/office/drawing/2014/main" val="127382168"/>
                    </a:ext>
                  </a:extLst>
                </a:gridCol>
                <a:gridCol w="842695">
                  <a:extLst>
                    <a:ext uri="{9D8B030D-6E8A-4147-A177-3AD203B41FA5}">
                      <a16:colId xmlns:a16="http://schemas.microsoft.com/office/drawing/2014/main" val="2649231005"/>
                    </a:ext>
                  </a:extLst>
                </a:gridCol>
                <a:gridCol w="845145">
                  <a:extLst>
                    <a:ext uri="{9D8B030D-6E8A-4147-A177-3AD203B41FA5}">
                      <a16:colId xmlns:a16="http://schemas.microsoft.com/office/drawing/2014/main" val="1463521897"/>
                    </a:ext>
                  </a:extLst>
                </a:gridCol>
                <a:gridCol w="2694664">
                  <a:extLst>
                    <a:ext uri="{9D8B030D-6E8A-4147-A177-3AD203B41FA5}">
                      <a16:colId xmlns:a16="http://schemas.microsoft.com/office/drawing/2014/main" val="680627122"/>
                    </a:ext>
                  </a:extLst>
                </a:gridCol>
              </a:tblGrid>
              <a:tr h="317521">
                <a:tc gridSpan="2">
                  <a:txBody>
                    <a:bodyPr/>
                    <a:lstStyle/>
                    <a:p>
                      <a:pPr algn="ctr" rtl="1" fontAlgn="b"/>
                      <a:r>
                        <a:rPr lang="he-IL" sz="1100" b="1" u="none" strike="noStrike" dirty="0">
                          <a:effectLst/>
                          <a:latin typeface="Assistant" pitchFamily="2" charset="-79"/>
                          <a:cs typeface="Assistant" pitchFamily="2" charset="-79"/>
                        </a:rPr>
                        <a:t>שינוי</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5">
                        <a:lumMod val="20000"/>
                        <a:lumOff val="80000"/>
                      </a:schemeClr>
                    </a:solidFill>
                  </a:tcPr>
                </a:tc>
                <a:tc hMerge="1">
                  <a:txBody>
                    <a:bodyPr/>
                    <a:lstStyle/>
                    <a:p>
                      <a:pPr rtl="1"/>
                      <a:endParaRPr lang="he-IL"/>
                    </a:p>
                  </a:txBody>
                  <a:tcPr/>
                </a:tc>
                <a:tc>
                  <a:txBody>
                    <a:bodyPr/>
                    <a:lstStyle/>
                    <a:p>
                      <a:pPr algn="l" fontAlgn="b"/>
                      <a:r>
                        <a:rPr lang="he-IL" sz="1100" b="1" u="none" strike="noStrike">
                          <a:effectLst/>
                          <a:latin typeface="Assistant" pitchFamily="2" charset="-79"/>
                          <a:cs typeface="Assistant" pitchFamily="2" charset="-79"/>
                        </a:rPr>
                        <a:t> </a:t>
                      </a:r>
                      <a:endParaRPr lang="he-IL" sz="1100" b="1"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l" fontAlgn="b"/>
                      <a:r>
                        <a:rPr lang="he-IL" sz="1100" b="1" u="none" strike="noStrike">
                          <a:effectLst/>
                          <a:latin typeface="Assistant" pitchFamily="2" charset="-79"/>
                          <a:cs typeface="Assistant" pitchFamily="2" charset="-79"/>
                        </a:rPr>
                        <a:t> </a:t>
                      </a:r>
                      <a:endParaRPr lang="he-IL" sz="1100" b="1" i="0" u="none" strike="noStrike">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l"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899416324"/>
                  </a:ext>
                </a:extLst>
              </a:tr>
              <a:tr h="317521">
                <a:tc>
                  <a:txBody>
                    <a:bodyPr/>
                    <a:lstStyle/>
                    <a:p>
                      <a:pPr algn="ctr" rtl="1" fontAlgn="b"/>
                      <a:r>
                        <a:rPr lang="he-IL" sz="1100" b="1" u="none" strike="noStrike" dirty="0">
                          <a:effectLst/>
                          <a:latin typeface="Assistant" pitchFamily="2" charset="-79"/>
                          <a:cs typeface="Assistant" pitchFamily="2" charset="-79"/>
                        </a:rPr>
                        <a:t>ב-%</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1" fontAlgn="b"/>
                      <a:r>
                        <a:rPr lang="he-IL" sz="1100" b="1" u="none" strike="noStrike" dirty="0">
                          <a:effectLst/>
                          <a:latin typeface="Assistant" pitchFamily="2" charset="-79"/>
                          <a:cs typeface="Assistant" pitchFamily="2" charset="-79"/>
                        </a:rPr>
                        <a:t>בש"ח</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rtl="1" fontAlgn="b"/>
                      <a:r>
                        <a:rPr lang="he-IL" sz="1100" b="1" u="sng" strike="noStrike" dirty="0">
                          <a:effectLst/>
                          <a:latin typeface="Assistant" pitchFamily="2" charset="-79"/>
                          <a:cs typeface="Assistant" pitchFamily="2" charset="-79"/>
                        </a:rPr>
                        <a:t>2021</a:t>
                      </a:r>
                      <a:endParaRPr lang="he-IL" sz="1100" b="1" i="0" u="sng"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solidFill>
                      <a:schemeClr val="accent5">
                        <a:lumMod val="20000"/>
                        <a:lumOff val="80000"/>
                      </a:schemeClr>
                    </a:solidFill>
                  </a:tcPr>
                </a:tc>
                <a:tc>
                  <a:txBody>
                    <a:bodyPr/>
                    <a:lstStyle/>
                    <a:p>
                      <a:pPr algn="ctr" rtl="1" fontAlgn="b"/>
                      <a:r>
                        <a:rPr lang="he-IL" sz="1100" b="1" u="sng" strike="noStrike" dirty="0">
                          <a:effectLst/>
                          <a:latin typeface="Assistant" pitchFamily="2" charset="-79"/>
                          <a:cs typeface="Assistant" pitchFamily="2" charset="-79"/>
                        </a:rPr>
                        <a:t>2022</a:t>
                      </a:r>
                      <a:endParaRPr lang="he-IL" sz="1100" b="1" i="0" u="sng"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r" rtl="1"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1911371650"/>
                  </a:ext>
                </a:extLst>
              </a:tr>
              <a:tr h="317521">
                <a:tc>
                  <a:txBody>
                    <a:bodyPr/>
                    <a:lstStyle/>
                    <a:p>
                      <a:pPr algn="ctr" fontAlgn="b"/>
                      <a:r>
                        <a:rPr lang="he-IL" sz="1100" b="1" i="0" u="none" strike="noStrike" dirty="0">
                          <a:solidFill>
                            <a:schemeClr val="accent6">
                              <a:lumMod val="75000"/>
                            </a:schemeClr>
                          </a:solidFill>
                          <a:effectLst/>
                          <a:latin typeface="Assistant" pitchFamily="2" charset="-79"/>
                          <a:cs typeface="Assistant" pitchFamily="2" charset="-79"/>
                        </a:rPr>
                        <a:t>75%</a:t>
                      </a:r>
                    </a:p>
                  </a:txBody>
                  <a:tcPr marL="9525" marR="9525" marT="9525" marB="0" anchor="b"/>
                </a:tc>
                <a:tc>
                  <a:txBody>
                    <a:bodyPr/>
                    <a:lstStyle/>
                    <a:p>
                      <a:pPr algn="ctr" fontAlgn="b"/>
                      <a:r>
                        <a:rPr lang="he-IL" sz="1100" b="1" i="0" u="none" strike="noStrike" dirty="0">
                          <a:solidFill>
                            <a:schemeClr val="accent6">
                              <a:lumMod val="75000"/>
                            </a:schemeClr>
                          </a:solidFill>
                          <a:effectLst/>
                          <a:latin typeface="Assistant" pitchFamily="2" charset="-79"/>
                          <a:cs typeface="Assistant" pitchFamily="2" charset="-79"/>
                        </a:rPr>
                        <a:t>13,312</a:t>
                      </a: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i="0" u="none" strike="noStrike" dirty="0">
                          <a:solidFill>
                            <a:srgbClr val="000000"/>
                          </a:solidFill>
                          <a:effectLst/>
                          <a:latin typeface="Assistant" pitchFamily="2" charset="-79"/>
                          <a:cs typeface="Assistant" pitchFamily="2" charset="-79"/>
                        </a:rPr>
                        <a:t>17,691</a:t>
                      </a: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i="0" u="none" strike="noStrike" dirty="0">
                          <a:solidFill>
                            <a:srgbClr val="000000"/>
                          </a:solidFill>
                          <a:effectLst/>
                          <a:latin typeface="Assistant" pitchFamily="2" charset="-79"/>
                          <a:cs typeface="Assistant" pitchFamily="2" charset="-79"/>
                        </a:rPr>
                        <a:t>31,003</a:t>
                      </a:r>
                    </a:p>
                  </a:txBody>
                  <a:tcPr marL="9525" marR="9525" marT="9525" marB="0" anchor="b"/>
                </a:tc>
                <a:tc>
                  <a:txBody>
                    <a:bodyPr/>
                    <a:lstStyle/>
                    <a:p>
                      <a:pPr algn="r" rtl="1" fontAlgn="b"/>
                      <a:r>
                        <a:rPr lang="he-IL" sz="1100" b="1" i="0" u="none" strike="noStrike" dirty="0">
                          <a:solidFill>
                            <a:srgbClr val="000000"/>
                          </a:solidFill>
                          <a:effectLst/>
                          <a:latin typeface="Assistant" pitchFamily="2" charset="-79"/>
                          <a:cs typeface="Assistant" pitchFamily="2" charset="-79"/>
                        </a:rPr>
                        <a:t>הכנסות ברוטו</a:t>
                      </a:r>
                    </a:p>
                  </a:txBody>
                  <a:tcPr marL="9525" marR="9525" marT="9525" marB="0" anchor="b"/>
                </a:tc>
                <a:extLst>
                  <a:ext uri="{0D108BD9-81ED-4DB2-BD59-A6C34878D82A}">
                    <a16:rowId xmlns:a16="http://schemas.microsoft.com/office/drawing/2014/main" val="2306093549"/>
                  </a:ext>
                </a:extLst>
              </a:tr>
              <a:tr h="317521">
                <a:tc>
                  <a:txBody>
                    <a:bodyPr/>
                    <a:lstStyle/>
                    <a:p>
                      <a:pPr algn="ctr" fontAlgn="b"/>
                      <a:r>
                        <a:rPr lang="he-IL" sz="1100" b="1" u="none" strike="noStrike" dirty="0">
                          <a:solidFill>
                            <a:schemeClr val="accent6">
                              <a:lumMod val="75000"/>
                            </a:schemeClr>
                          </a:solidFill>
                          <a:effectLst/>
                          <a:latin typeface="Assistant" pitchFamily="2" charset="-79"/>
                          <a:cs typeface="Assistant" pitchFamily="2" charset="-79"/>
                        </a:rPr>
                        <a:t>(18%)</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tc>
                <a:tc>
                  <a:txBody>
                    <a:bodyPr/>
                    <a:lstStyle/>
                    <a:p>
                      <a:pPr algn="ctr" fontAlgn="b"/>
                      <a:r>
                        <a:rPr lang="he-IL" sz="1100" b="1" u="none" strike="noStrike" dirty="0">
                          <a:solidFill>
                            <a:schemeClr val="accent6">
                              <a:lumMod val="75000"/>
                            </a:schemeClr>
                          </a:solidFill>
                          <a:effectLst/>
                          <a:latin typeface="Assistant" pitchFamily="2" charset="-79"/>
                          <a:cs typeface="Assistant" pitchFamily="2" charset="-79"/>
                        </a:rPr>
                        <a:t>3,718</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u="none" strike="noStrike">
                          <a:effectLst/>
                          <a:latin typeface="Assistant" pitchFamily="2" charset="-79"/>
                          <a:cs typeface="Assistant" pitchFamily="2" charset="-79"/>
                        </a:rPr>
                        <a:t>(20,892)</a:t>
                      </a:r>
                      <a:endParaRPr lang="he-IL" sz="1100" b="1"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u="none" strike="noStrike" dirty="0">
                          <a:effectLst/>
                          <a:latin typeface="Assistant" pitchFamily="2" charset="-79"/>
                          <a:cs typeface="Assistant" pitchFamily="2" charset="-79"/>
                        </a:rPr>
                        <a:t>(17,174)</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b="1" u="none" strike="noStrike" dirty="0">
                          <a:effectLst/>
                          <a:latin typeface="Assistant" pitchFamily="2" charset="-79"/>
                          <a:cs typeface="Assistant" pitchFamily="2" charset="-79"/>
                        </a:rPr>
                        <a:t>הפסד נקי מדווח</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803485590"/>
                  </a:ext>
                </a:extLst>
              </a:tr>
              <a:tr h="301644">
                <a:tc>
                  <a:txBody>
                    <a:bodyPr/>
                    <a:lstStyle/>
                    <a:p>
                      <a:pPr algn="l"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marL="0" algn="ctr" defTabSz="914400" rtl="1" eaLnBrk="1" fontAlgn="b" latinLnBrk="0" hangingPunct="1"/>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l"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272025327"/>
                  </a:ext>
                </a:extLst>
              </a:tr>
              <a:tr h="301644">
                <a:tc>
                  <a:txBody>
                    <a:bodyPr/>
                    <a:lstStyle/>
                    <a:p>
                      <a:pPr algn="ctr" rtl="1" fontAlgn="b"/>
                      <a:r>
                        <a:rPr lang="en-US" sz="1100" u="none" strike="noStrike" dirty="0">
                          <a:effectLst/>
                          <a:latin typeface="Assistant" pitchFamily="2" charset="-79"/>
                          <a:cs typeface="Assistant" pitchFamily="2" charset="-79"/>
                        </a:rPr>
                        <a:t>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63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1,397</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1,460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 פחת והפחתות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389396105"/>
                  </a:ext>
                </a:extLst>
              </a:tr>
              <a:tr h="301644">
                <a:tc>
                  <a:txBody>
                    <a:bodyPr/>
                    <a:lstStyle/>
                    <a:p>
                      <a:pPr algn="ctr" rtl="1" fontAlgn="b"/>
                      <a:r>
                        <a:rPr lang="en-US" sz="1100" u="none" strike="noStrike" dirty="0">
                          <a:effectLst/>
                          <a:latin typeface="Assistant" pitchFamily="2" charset="-79"/>
                          <a:cs typeface="Assistant" pitchFamily="2" charset="-79"/>
                        </a:rPr>
                        <a:t>66%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120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182</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301</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a:effectLst/>
                          <a:latin typeface="Assistant" pitchFamily="2" charset="-79"/>
                          <a:cs typeface="Assistant" pitchFamily="2" charset="-79"/>
                        </a:rPr>
                        <a:t> הוצאות משפטיות בגין הסדר תביעה משפטית</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653040687"/>
                  </a:ext>
                </a:extLst>
              </a:tr>
              <a:tr h="301644">
                <a:tc>
                  <a:txBody>
                    <a:bodyPr/>
                    <a:lstStyle/>
                    <a:p>
                      <a:pPr algn="ctr" rtl="1" fontAlgn="b"/>
                      <a:r>
                        <a:rPr lang="he-IL" sz="1100" u="none" strike="noStrike" dirty="0">
                          <a:effectLst/>
                          <a:latin typeface="Assistant" pitchFamily="2" charset="-79"/>
                          <a:cs typeface="Assistant" pitchFamily="2" charset="-79"/>
                        </a:rPr>
                        <a:t>24%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155</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646</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801</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 תשלום מבוסס מניות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263456446"/>
                  </a:ext>
                </a:extLst>
              </a:tr>
              <a:tr h="301644">
                <a:tc>
                  <a:txBody>
                    <a:bodyPr/>
                    <a:lstStyle/>
                    <a:p>
                      <a:pPr algn="ctr" rtl="1" fontAlgn="b"/>
                      <a:r>
                        <a:rPr lang="en-US" sz="1100" u="none" strike="noStrike" dirty="0">
                          <a:effectLst/>
                          <a:latin typeface="Assistant" pitchFamily="2" charset="-79"/>
                          <a:cs typeface="Assistant" pitchFamily="2" charset="-79"/>
                        </a:rPr>
                        <a:t>209%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1,548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742</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2,290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 עלויות חד פעמיות בגין רישיון בנק בחו"ל וקו אשראי בחו"ל</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002786349"/>
                  </a:ext>
                </a:extLst>
              </a:tr>
              <a:tr h="301644">
                <a:tc>
                  <a:txBody>
                    <a:bodyPr/>
                    <a:lstStyle/>
                    <a:p>
                      <a:pPr algn="ctr" rtl="1" fontAlgn="b"/>
                      <a:r>
                        <a:rPr lang="he-IL" sz="1100" u="none" strike="noStrike" dirty="0">
                          <a:effectLst/>
                          <a:latin typeface="Assistant" pitchFamily="2" charset="-79"/>
                          <a:cs typeface="Assistant" pitchFamily="2" charset="-79"/>
                        </a:rPr>
                        <a:t>(</a:t>
                      </a:r>
                      <a:r>
                        <a:rPr lang="en-US" sz="1100" u="none" strike="noStrike" dirty="0">
                          <a:effectLst/>
                          <a:latin typeface="Assistant" pitchFamily="2" charset="-79"/>
                          <a:cs typeface="Assistant" pitchFamily="2" charset="-79"/>
                        </a:rPr>
                        <a:t>(19%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(61)</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324</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263</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 </a:t>
                      </a:r>
                      <a:r>
                        <a:rPr lang="he-IL" sz="1100" u="none" strike="noStrike" dirty="0" err="1">
                          <a:effectLst/>
                          <a:latin typeface="Assistant" pitchFamily="2" charset="-79"/>
                          <a:cs typeface="Assistant" pitchFamily="2" charset="-79"/>
                        </a:rPr>
                        <a:t>מסים</a:t>
                      </a:r>
                      <a:r>
                        <a:rPr lang="he-IL" sz="1100" u="none" strike="noStrike" dirty="0">
                          <a:effectLst/>
                          <a:latin typeface="Assistant" pitchFamily="2" charset="-79"/>
                          <a:cs typeface="Assistant" pitchFamily="2" charset="-79"/>
                        </a:rPr>
                        <a:t> על ההכנסה</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362492012"/>
                  </a:ext>
                </a:extLst>
              </a:tr>
              <a:tr h="301644">
                <a:tc>
                  <a:txBody>
                    <a:bodyPr/>
                    <a:lstStyle/>
                    <a:p>
                      <a:pPr algn="ctr" rtl="1" fontAlgn="b"/>
                      <a:r>
                        <a:rPr lang="en-US" sz="1100" u="none" strike="noStrike" dirty="0">
                          <a:effectLst/>
                          <a:latin typeface="Assistant" pitchFamily="2" charset="-79"/>
                          <a:cs typeface="Assistant" pitchFamily="2" charset="-79"/>
                        </a:rPr>
                        <a:t>50%</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he-IL" sz="1100" u="none" strike="noStrike" dirty="0">
                          <a:effectLst/>
                          <a:latin typeface="Assistant" pitchFamily="2" charset="-79"/>
                          <a:cs typeface="Assistant" pitchFamily="2" charset="-79"/>
                        </a:rPr>
                        <a:t>(314)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a:effectLst/>
                          <a:latin typeface="Assistant" pitchFamily="2" charset="-79"/>
                          <a:cs typeface="Assistant" pitchFamily="2" charset="-79"/>
                        </a:rPr>
                        <a:t>622</a:t>
                      </a:r>
                      <a:endParaRPr lang="he-IL" sz="1100" b="0" i="0" u="none" strike="noStrike">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308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הוצאות פרסום שאינן במזומן</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89308262"/>
                  </a:ext>
                </a:extLst>
              </a:tr>
              <a:tr h="301644">
                <a:tc>
                  <a:txBody>
                    <a:bodyPr/>
                    <a:lstStyle/>
                    <a:p>
                      <a:pPr algn="ctr" rtl="1" fontAlgn="b"/>
                      <a:r>
                        <a:rPr lang="en-US" sz="1100" b="0" i="0" u="none" strike="noStrike" dirty="0">
                          <a:solidFill>
                            <a:srgbClr val="000000"/>
                          </a:solidFill>
                          <a:effectLst/>
                          <a:latin typeface="Assistant" pitchFamily="2" charset="-79"/>
                          <a:cs typeface="Assistant" pitchFamily="2" charset="-79"/>
                        </a:rPr>
                        <a:t>(82%)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1" fontAlgn="b"/>
                      <a:r>
                        <a:rPr lang="en-US" sz="1100" b="0" i="0" u="none" strike="noStrike" dirty="0">
                          <a:solidFill>
                            <a:srgbClr val="000000"/>
                          </a:solidFill>
                          <a:effectLst/>
                          <a:latin typeface="Assistant" pitchFamily="2" charset="-79"/>
                          <a:cs typeface="Assistant" pitchFamily="2" charset="-79"/>
                        </a:rPr>
                        <a:t>(736)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u="none" strike="noStrike" dirty="0">
                          <a:effectLst/>
                          <a:latin typeface="Assistant" pitchFamily="2" charset="-79"/>
                          <a:cs typeface="Assistant" pitchFamily="2" charset="-79"/>
                        </a:rPr>
                        <a:t>898</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u="none" strike="noStrike" dirty="0">
                          <a:effectLst/>
                          <a:latin typeface="Assistant" pitchFamily="2" charset="-79"/>
                          <a:cs typeface="Assistant" pitchFamily="2" charset="-79"/>
                        </a:rPr>
                        <a:t>162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1" fontAlgn="b"/>
                      <a:r>
                        <a:rPr lang="he-IL" sz="1100" u="none" strike="noStrike" dirty="0">
                          <a:effectLst/>
                          <a:latin typeface="Assistant" pitchFamily="2" charset="-79"/>
                          <a:cs typeface="Assistant" pitchFamily="2" charset="-79"/>
                        </a:rPr>
                        <a:t>הוצאות מימון נטו שאינן מיוחסות לפעילות השוטפת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165013109"/>
                  </a:ext>
                </a:extLst>
              </a:tr>
              <a:tr h="317521">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(28%)</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tc>
                <a:tc>
                  <a:txBody>
                    <a:bodyPr/>
                    <a:lstStyle/>
                    <a:p>
                      <a:pPr algn="ctr" rtl="1" fontAlgn="b"/>
                      <a:r>
                        <a:rPr lang="he-IL" sz="1100" b="1" u="none" strike="noStrike" dirty="0">
                          <a:solidFill>
                            <a:schemeClr val="accent6">
                              <a:lumMod val="75000"/>
                            </a:schemeClr>
                          </a:solidFill>
                          <a:effectLst/>
                          <a:latin typeface="Assistant" pitchFamily="2" charset="-79"/>
                          <a:cs typeface="Assistant" pitchFamily="2" charset="-79"/>
                        </a:rPr>
                        <a:t>4,493</a:t>
                      </a:r>
                      <a:endParaRPr lang="he-IL" sz="1100" b="1" i="0" u="none" strike="noStrike" dirty="0">
                        <a:solidFill>
                          <a:schemeClr val="accent6">
                            <a:lumMod val="75000"/>
                          </a:schemeClr>
                        </a:solidFill>
                        <a:effectLst/>
                        <a:latin typeface="Assistant" pitchFamily="2" charset="-79"/>
                        <a:cs typeface="Assistant" pitchFamily="2" charset="-79"/>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rtl="1" fontAlgn="b"/>
                      <a:r>
                        <a:rPr lang="he-IL" sz="1100" b="1" u="none" strike="noStrike" dirty="0">
                          <a:effectLst/>
                          <a:latin typeface="Assistant" pitchFamily="2" charset="-79"/>
                          <a:cs typeface="Assistant" pitchFamily="2" charset="-79"/>
                        </a:rPr>
                        <a:t>(16,081)</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ctr" rtl="1" fontAlgn="b"/>
                      <a:r>
                        <a:rPr lang="he-IL" sz="1100" b="1" u="none" strike="noStrike" dirty="0">
                          <a:effectLst/>
                          <a:latin typeface="Assistant" pitchFamily="2" charset="-79"/>
                          <a:cs typeface="Assistant" pitchFamily="2" charset="-79"/>
                        </a:rPr>
                        <a:t>(</a:t>
                      </a:r>
                      <a:r>
                        <a:rPr lang="en-US" sz="1100" b="1" u="none" strike="noStrike" dirty="0">
                          <a:effectLst/>
                          <a:latin typeface="Assistant" pitchFamily="2" charset="-79"/>
                          <a:cs typeface="Assistant" pitchFamily="2" charset="-79"/>
                        </a:rPr>
                        <a:t>(11,589</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fontAlgn="b"/>
                      <a:r>
                        <a:rPr lang="en-US" sz="1100" b="1" u="none" strike="noStrike" dirty="0">
                          <a:effectLst/>
                          <a:latin typeface="Assistant" pitchFamily="2" charset="-79"/>
                          <a:cs typeface="Assistant" pitchFamily="2" charset="-79"/>
                        </a:rPr>
                        <a:t>Adjusted EBITDA</a:t>
                      </a:r>
                      <a:endParaRPr lang="en-US" sz="1100" b="1"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417802892"/>
                  </a:ext>
                </a:extLst>
              </a:tr>
            </a:tbl>
          </a:graphicData>
        </a:graphic>
      </p:graphicFrame>
      <p:sp>
        <p:nvSpPr>
          <p:cNvPr id="4" name="TextBox 28">
            <a:extLst>
              <a:ext uri="{FF2B5EF4-FFF2-40B4-BE49-F238E27FC236}">
                <a16:creationId xmlns:a16="http://schemas.microsoft.com/office/drawing/2014/main" id="{C55DADFD-DB95-2924-987D-750B29DB6D8C}"/>
              </a:ext>
            </a:extLst>
          </p:cNvPr>
          <p:cNvSpPr txBox="1"/>
          <p:nvPr/>
        </p:nvSpPr>
        <p:spPr>
          <a:xfrm>
            <a:off x="1775504" y="257129"/>
            <a:ext cx="9793538" cy="646331"/>
          </a:xfrm>
          <a:prstGeom prst="rect">
            <a:avLst/>
          </a:prstGeom>
          <a:noFill/>
        </p:spPr>
        <p:txBody>
          <a:bodyPr wrap="square" rtlCol="0">
            <a:spAutoFit/>
          </a:bodyPr>
          <a:lstStyle/>
          <a:p>
            <a:pPr algn="r" rtl="1" fontAlgn="b"/>
            <a:r>
              <a:rPr lang="he-IL" sz="3600" u="none" strike="noStrike" dirty="0">
                <a:effectLst/>
                <a:latin typeface="Assistant ExtraBold" pitchFamily="2" charset="-79"/>
                <a:cs typeface="Assistant ExtraBold" pitchFamily="2" charset="-79"/>
              </a:rPr>
              <a:t> </a:t>
            </a:r>
            <a:r>
              <a:rPr lang="en-US" sz="3600" u="none" strike="noStrike" dirty="0">
                <a:effectLst/>
                <a:latin typeface="Assistant ExtraBold" pitchFamily="2" charset="-79"/>
                <a:cs typeface="Assistant ExtraBold" pitchFamily="2" charset="-79"/>
              </a:rPr>
              <a:t>Adjusted EBITDA</a:t>
            </a:r>
            <a:r>
              <a:rPr lang="he-IL" sz="3600" u="none" strike="noStrike" dirty="0">
                <a:effectLst/>
                <a:latin typeface="Assistant ExtraBold" pitchFamily="2" charset="-79"/>
                <a:cs typeface="Assistant ExtraBold" pitchFamily="2" charset="-79"/>
              </a:rPr>
              <a:t> - שנתי</a:t>
            </a:r>
            <a:endParaRPr lang="en-US" sz="3600" b="1" i="0" u="none" strike="noStrike" dirty="0">
              <a:solidFill>
                <a:srgbClr val="000000"/>
              </a:solidFill>
              <a:effectLst/>
              <a:latin typeface="Assistant ExtraBold" pitchFamily="2" charset="-79"/>
              <a:cs typeface="Assistant ExtraBold" pitchFamily="2" charset="-79"/>
            </a:endParaRPr>
          </a:p>
        </p:txBody>
      </p:sp>
    </p:spTree>
    <p:extLst>
      <p:ext uri="{BB962C8B-B14F-4D97-AF65-F5344CB8AC3E}">
        <p14:creationId xmlns:p14="http://schemas.microsoft.com/office/powerpoint/2010/main" val="1909948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1650D94-78CD-1DB2-A1CB-40907441CAEF}"/>
              </a:ext>
            </a:extLst>
          </p:cNvPr>
          <p:cNvSpPr/>
          <p:nvPr/>
        </p:nvSpPr>
        <p:spPr>
          <a:xfrm rot="10800000">
            <a:off x="-2363" y="-12957"/>
            <a:ext cx="8454306" cy="6888787"/>
          </a:xfrm>
          <a:custGeom>
            <a:avLst/>
            <a:gdLst>
              <a:gd name="connsiteX0" fmla="*/ 8454306 w 8454306"/>
              <a:gd name="connsiteY0" fmla="*/ 6888787 h 6888787"/>
              <a:gd name="connsiteX1" fmla="*/ 5849980 w 8454306"/>
              <a:gd name="connsiteY1" fmla="*/ 6888787 h 6888787"/>
              <a:gd name="connsiteX2" fmla="*/ 3734651 w 8454306"/>
              <a:gd name="connsiteY2" fmla="*/ 6888787 h 6888787"/>
              <a:gd name="connsiteX3" fmla="*/ 1130325 w 8454306"/>
              <a:gd name="connsiteY3" fmla="*/ 6888787 h 6888787"/>
              <a:gd name="connsiteX4" fmla="*/ 991781 w 8454306"/>
              <a:gd name="connsiteY4" fmla="*/ 6693961 h 6888787"/>
              <a:gd name="connsiteX5" fmla="*/ 0 w 8454306"/>
              <a:gd name="connsiteY5" fmla="*/ 3447090 h 6888787"/>
              <a:gd name="connsiteX6" fmla="*/ 991781 w 8454306"/>
              <a:gd name="connsiteY6" fmla="*/ 200219 h 6888787"/>
              <a:gd name="connsiteX7" fmla="*/ 1134160 w 8454306"/>
              <a:gd name="connsiteY7" fmla="*/ 0 h 6888787"/>
              <a:gd name="connsiteX8" fmla="*/ 3738486 w 8454306"/>
              <a:gd name="connsiteY8" fmla="*/ 0 h 6888787"/>
              <a:gd name="connsiteX9" fmla="*/ 5849980 w 8454306"/>
              <a:gd name="connsiteY9" fmla="*/ 0 h 6888787"/>
              <a:gd name="connsiteX10" fmla="*/ 8454306 w 8454306"/>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306" h="6888787">
                <a:moveTo>
                  <a:pt x="8454306" y="6888787"/>
                </a:moveTo>
                <a:lnTo>
                  <a:pt x="5849980" y="6888787"/>
                </a:lnTo>
                <a:lnTo>
                  <a:pt x="3734651"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3738486" y="0"/>
                </a:lnTo>
                <a:lnTo>
                  <a:pt x="5849980" y="0"/>
                </a:lnTo>
                <a:lnTo>
                  <a:pt x="8454306" y="0"/>
                </a:lnTo>
                <a:close/>
              </a:path>
            </a:pathLst>
          </a:custGeom>
          <a:gradFill flip="none" rotWithShape="1">
            <a:gsLst>
              <a:gs pos="100000">
                <a:srgbClr val="00AEEF">
                  <a:alpha val="16000"/>
                </a:srgb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1706520" y="272068"/>
            <a:ext cx="9800411"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נתונים כספיים</a:t>
            </a:r>
            <a:endParaRPr lang="en-US" sz="3600" dirty="0">
              <a:solidFill>
                <a:srgbClr val="041634"/>
              </a:solidFill>
              <a:latin typeface="Assistant ExtraBold" pitchFamily="2" charset="-79"/>
              <a:cs typeface="Assistant ExtraBold" pitchFamily="2" charset="-79"/>
            </a:endParaRPr>
          </a:p>
        </p:txBody>
      </p:sp>
      <p:sp>
        <p:nvSpPr>
          <p:cNvPr id="29" name="תיבת טקסט 28">
            <a:extLst>
              <a:ext uri="{FF2B5EF4-FFF2-40B4-BE49-F238E27FC236}">
                <a16:creationId xmlns:a16="http://schemas.microsoft.com/office/drawing/2014/main" id="{BAD328EC-7608-0A2D-E63E-7962D63669BB}"/>
              </a:ext>
            </a:extLst>
          </p:cNvPr>
          <p:cNvSpPr txBox="1"/>
          <p:nvPr/>
        </p:nvSpPr>
        <p:spPr>
          <a:xfrm>
            <a:off x="8873376" y="871131"/>
            <a:ext cx="2976090"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AEEF"/>
                </a:solidFill>
                <a:effectLst/>
                <a:uLnTx/>
                <a:uFillTx/>
                <a:latin typeface="Assistant SemiBold" panose="00000700000000000000" pitchFamily="2" charset="-79"/>
                <a:ea typeface="+mn-ea"/>
                <a:cs typeface="Assistant SemiBold" panose="00000700000000000000" pitchFamily="2" charset="-79"/>
              </a:rPr>
              <a:t>רווח והפסד (אלפי ש"ח)</a:t>
            </a:r>
            <a:endParaRPr kumimoji="0" lang="en-US" sz="1800" b="0" i="0" u="none" strike="noStrike" kern="1200" cap="none" spc="0" normalizeH="0" baseline="0" noProof="0" dirty="0">
              <a:ln>
                <a:noFill/>
              </a:ln>
              <a:solidFill>
                <a:srgbClr val="00AEEF"/>
              </a:solidFill>
              <a:effectLst/>
              <a:uLnTx/>
              <a:uFillTx/>
              <a:latin typeface="Assistant SemiBold" panose="00000700000000000000" pitchFamily="2" charset="-79"/>
              <a:ea typeface="+mn-ea"/>
              <a:cs typeface="Assistant SemiBold" panose="00000700000000000000" pitchFamily="2" charset="-79"/>
            </a:endParaRPr>
          </a:p>
        </p:txBody>
      </p:sp>
      <p:graphicFrame>
        <p:nvGraphicFramePr>
          <p:cNvPr id="3" name="טבלה 2">
            <a:extLst>
              <a:ext uri="{FF2B5EF4-FFF2-40B4-BE49-F238E27FC236}">
                <a16:creationId xmlns:a16="http://schemas.microsoft.com/office/drawing/2014/main" id="{79970750-DA51-141E-3CD3-FE614280A828}"/>
              </a:ext>
            </a:extLst>
          </p:cNvPr>
          <p:cNvGraphicFramePr>
            <a:graphicFrameLocks noGrp="1"/>
          </p:cNvGraphicFramePr>
          <p:nvPr>
            <p:extLst>
              <p:ext uri="{D42A27DB-BD31-4B8C-83A1-F6EECF244321}">
                <p14:modId xmlns:p14="http://schemas.microsoft.com/office/powerpoint/2010/main" val="628151356"/>
              </p:ext>
            </p:extLst>
          </p:nvPr>
        </p:nvGraphicFramePr>
        <p:xfrm>
          <a:off x="3275045" y="1615520"/>
          <a:ext cx="6031902" cy="4545422"/>
        </p:xfrm>
        <a:graphic>
          <a:graphicData uri="http://schemas.openxmlformats.org/drawingml/2006/table">
            <a:tbl>
              <a:tblPr rtl="1">
                <a:tableStyleId>{8EC20E35-A176-4012-BC5E-935CFFF8708E}</a:tableStyleId>
              </a:tblPr>
              <a:tblGrid>
                <a:gridCol w="2677650">
                  <a:extLst>
                    <a:ext uri="{9D8B030D-6E8A-4147-A177-3AD203B41FA5}">
                      <a16:colId xmlns:a16="http://schemas.microsoft.com/office/drawing/2014/main" val="2408936709"/>
                    </a:ext>
                  </a:extLst>
                </a:gridCol>
                <a:gridCol w="727428">
                  <a:extLst>
                    <a:ext uri="{9D8B030D-6E8A-4147-A177-3AD203B41FA5}">
                      <a16:colId xmlns:a16="http://schemas.microsoft.com/office/drawing/2014/main" val="1258604869"/>
                    </a:ext>
                  </a:extLst>
                </a:gridCol>
                <a:gridCol w="875608">
                  <a:extLst>
                    <a:ext uri="{9D8B030D-6E8A-4147-A177-3AD203B41FA5}">
                      <a16:colId xmlns:a16="http://schemas.microsoft.com/office/drawing/2014/main" val="3883684831"/>
                    </a:ext>
                  </a:extLst>
                </a:gridCol>
                <a:gridCol w="875608">
                  <a:extLst>
                    <a:ext uri="{9D8B030D-6E8A-4147-A177-3AD203B41FA5}">
                      <a16:colId xmlns:a16="http://schemas.microsoft.com/office/drawing/2014/main" val="208348353"/>
                    </a:ext>
                  </a:extLst>
                </a:gridCol>
                <a:gridCol w="875608">
                  <a:extLst>
                    <a:ext uri="{9D8B030D-6E8A-4147-A177-3AD203B41FA5}">
                      <a16:colId xmlns:a16="http://schemas.microsoft.com/office/drawing/2014/main" val="2096073556"/>
                    </a:ext>
                  </a:extLst>
                </a:gridCol>
              </a:tblGrid>
              <a:tr h="189610">
                <a:tc>
                  <a:txBody>
                    <a:bodyPr/>
                    <a:lstStyle/>
                    <a:p>
                      <a:pPr algn="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gridSpan="3">
                  <a:txBody>
                    <a:bodyPr/>
                    <a:lstStyle/>
                    <a:p>
                      <a:pPr algn="ctr" rtl="1" fontAlgn="ctr"/>
                      <a:r>
                        <a:rPr lang="he-IL" sz="1100" b="1" u="none" strike="noStrike">
                          <a:effectLst/>
                          <a:latin typeface="Assistant" pitchFamily="2" charset="-79"/>
                          <a:cs typeface="Assistant" pitchFamily="2" charset="-79"/>
                        </a:rPr>
                        <a:t>לשנה שהסתיימה ביום 31 בדצמבר</a:t>
                      </a:r>
                      <a:endParaRPr lang="he-IL" sz="1100" b="1" i="0" u="none" strike="noStrike">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hMerge="1">
                  <a:txBody>
                    <a:bodyPr/>
                    <a:lstStyle/>
                    <a:p>
                      <a:pPr rtl="1"/>
                      <a:endParaRPr lang="he-IL"/>
                    </a:p>
                  </a:txBody>
                  <a:tcPr/>
                </a:tc>
                <a:tc hMerge="1">
                  <a:txBody>
                    <a:bodyPr/>
                    <a:lstStyle/>
                    <a:p>
                      <a:pPr rtl="1"/>
                      <a:endParaRPr lang="he-IL"/>
                    </a:p>
                  </a:txBody>
                  <a:tcPr/>
                </a:tc>
                <a:extLst>
                  <a:ext uri="{0D108BD9-81ED-4DB2-BD59-A6C34878D82A}">
                    <a16:rowId xmlns:a16="http://schemas.microsoft.com/office/drawing/2014/main" val="3208057664"/>
                  </a:ext>
                </a:extLst>
              </a:tr>
              <a:tr h="189610">
                <a:tc>
                  <a:txBody>
                    <a:bodyPr/>
                    <a:lstStyle/>
                    <a:p>
                      <a:pPr algn="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r>
                        <a:rPr lang="he-IL" sz="1100" b="1" u="none" strike="noStrike">
                          <a:effectLst/>
                          <a:latin typeface="Assistant" pitchFamily="2" charset="-79"/>
                          <a:cs typeface="Assistant" pitchFamily="2" charset="-79"/>
                        </a:rPr>
                        <a:t>2022</a:t>
                      </a:r>
                      <a:endParaRPr lang="he-IL" sz="1100" b="1" i="0" u="none" strike="noStrike">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r>
                        <a:rPr lang="he-IL" sz="1100" b="1" u="none" strike="noStrike">
                          <a:effectLst/>
                          <a:latin typeface="Assistant" pitchFamily="2" charset="-79"/>
                          <a:cs typeface="Assistant" pitchFamily="2" charset="-79"/>
                        </a:rPr>
                        <a:t>2021</a:t>
                      </a:r>
                      <a:endParaRPr lang="he-IL" sz="1100" b="1" i="0" u="none" strike="noStrike">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tc>
                  <a:txBody>
                    <a:bodyPr/>
                    <a:lstStyle/>
                    <a:p>
                      <a:pPr algn="ctr" rtl="1" fontAlgn="ctr"/>
                      <a:r>
                        <a:rPr lang="he-IL" sz="1100" b="1" u="none" strike="noStrike" dirty="0">
                          <a:effectLst/>
                          <a:latin typeface="Assistant" pitchFamily="2" charset="-79"/>
                          <a:cs typeface="Assistant" pitchFamily="2" charset="-79"/>
                        </a:rPr>
                        <a:t>2020</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solidFill>
                      <a:schemeClr val="accent5">
                        <a:lumMod val="20000"/>
                        <a:lumOff val="80000"/>
                      </a:schemeClr>
                    </a:solidFill>
                  </a:tcPr>
                </a:tc>
                <a:extLst>
                  <a:ext uri="{0D108BD9-81ED-4DB2-BD59-A6C34878D82A}">
                    <a16:rowId xmlns:a16="http://schemas.microsoft.com/office/drawing/2014/main" val="3388331779"/>
                  </a:ext>
                </a:extLst>
              </a:tr>
              <a:tr h="189610">
                <a:tc>
                  <a:txBody>
                    <a:bodyPr/>
                    <a:lstStyle/>
                    <a:p>
                      <a:pPr algn="r" rtl="1" fontAlgn="ctr"/>
                      <a:r>
                        <a:rPr lang="he-IL" sz="1100" u="none" strike="noStrike">
                          <a:effectLst/>
                          <a:latin typeface="Assistant" pitchFamily="2" charset="-79"/>
                          <a:cs typeface="Assistant" pitchFamily="2" charset="-79"/>
                        </a:rPr>
                        <a:t>עמלות מפעילות אשראי</a:t>
                      </a: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22,059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11,173(*) </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9,588(*)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708601474"/>
                  </a:ext>
                </a:extLst>
              </a:tr>
              <a:tr h="189610">
                <a:tc>
                  <a:txBody>
                    <a:bodyPr/>
                    <a:lstStyle/>
                    <a:p>
                      <a:pPr algn="r" rtl="1" fontAlgn="ctr"/>
                      <a:r>
                        <a:rPr lang="he-IL" sz="1100" u="none" strike="noStrike">
                          <a:effectLst/>
                          <a:latin typeface="Assistant" pitchFamily="2" charset="-79"/>
                          <a:cs typeface="Assistant" pitchFamily="2" charset="-79"/>
                        </a:rPr>
                        <a:t>הכנסות ריבית מהלוואות ללקוחות</a:t>
                      </a: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8,944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6,518(*) </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5,159(*) </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525179910"/>
                  </a:ext>
                </a:extLst>
              </a:tr>
              <a:tr h="189610">
                <a:tc>
                  <a:txBody>
                    <a:bodyPr/>
                    <a:lstStyle/>
                    <a:p>
                      <a:pPr algn="r" rtl="1" fontAlgn="ctr"/>
                      <a:r>
                        <a:rPr lang="he-IL" sz="1100" b="1" u="none" strike="noStrike" dirty="0">
                          <a:effectLst/>
                          <a:latin typeface="Assistant" pitchFamily="2" charset="-79"/>
                          <a:cs typeface="Assistant" pitchFamily="2" charset="-79"/>
                        </a:rPr>
                        <a:t>סה"כ הכנסות, ברוטו</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b="1" u="none" strike="noStrike" dirty="0">
                          <a:effectLst/>
                          <a:latin typeface="Assistant" pitchFamily="2" charset="-79"/>
                          <a:cs typeface="Assistant" pitchFamily="2" charset="-79"/>
                        </a:rPr>
                        <a:t>        31,003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17,691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14,747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260511296"/>
                  </a:ext>
                </a:extLst>
              </a:tr>
              <a:tr h="189610">
                <a:tc>
                  <a:txBody>
                    <a:bodyPr/>
                    <a:lstStyle/>
                    <a:p>
                      <a:pPr algn="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940814102"/>
                  </a:ext>
                </a:extLst>
              </a:tr>
              <a:tr h="189610">
                <a:tc>
                  <a:txBody>
                    <a:bodyPr/>
                    <a:lstStyle/>
                    <a:p>
                      <a:pPr algn="r" rtl="1" fontAlgn="ctr"/>
                      <a:r>
                        <a:rPr lang="he-IL" sz="1100" u="none" strike="noStrike">
                          <a:effectLst/>
                          <a:latin typeface="Assistant" pitchFamily="2" charset="-79"/>
                          <a:cs typeface="Assistant" pitchFamily="2" charset="-79"/>
                        </a:rPr>
                        <a:t>הוצאות להפסדי אשראי</a:t>
                      </a: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a:effectLst/>
                          <a:latin typeface="Assistant" pitchFamily="2" charset="-79"/>
                          <a:cs typeface="Assistant" pitchFamily="2" charset="-79"/>
                        </a:rPr>
                        <a:t>        (1,815)</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(381)</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(1,191)</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69731249"/>
                  </a:ext>
                </a:extLst>
              </a:tr>
              <a:tr h="189610">
                <a:tc>
                  <a:txBody>
                    <a:bodyPr/>
                    <a:lstStyle/>
                    <a:p>
                      <a:pPr algn="r" rtl="1" fontAlgn="ctr"/>
                      <a:r>
                        <a:rPr lang="he-IL" sz="1100" u="none" strike="noStrike">
                          <a:effectLst/>
                          <a:latin typeface="Assistant" pitchFamily="2" charset="-79"/>
                          <a:cs typeface="Assistant" pitchFamily="2" charset="-79"/>
                        </a:rPr>
                        <a:t>הוצאות ריבית הקשורות לפעילות הלוואות</a:t>
                      </a: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a:effectLst/>
                          <a:latin typeface="Assistant" pitchFamily="2" charset="-79"/>
                          <a:cs typeface="Assistant" pitchFamily="2" charset="-79"/>
                        </a:rPr>
                        <a:t>        (5,354)</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(5,013)</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(3,599)</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029080995"/>
                  </a:ext>
                </a:extLst>
              </a:tr>
              <a:tr h="189610">
                <a:tc>
                  <a:txBody>
                    <a:bodyPr/>
                    <a:lstStyle/>
                    <a:p>
                      <a:pPr algn="r" rtl="1" fontAlgn="ctr"/>
                      <a:r>
                        <a:rPr lang="he-IL" sz="1100" b="1" u="none" strike="noStrike" dirty="0">
                          <a:effectLst/>
                          <a:latin typeface="Assistant" pitchFamily="2" charset="-79"/>
                          <a:cs typeface="Assistant" pitchFamily="2" charset="-79"/>
                        </a:rPr>
                        <a:t>סה"כ הכנסות, נטו</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b="1" u="none" strike="noStrike" dirty="0">
                          <a:effectLst/>
                          <a:latin typeface="Assistant" pitchFamily="2" charset="-79"/>
                          <a:cs typeface="Assistant" pitchFamily="2" charset="-79"/>
                        </a:rPr>
                        <a:t>        23,834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12,297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9,957 </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4033458429"/>
                  </a:ext>
                </a:extLst>
              </a:tr>
              <a:tr h="189610">
                <a:tc>
                  <a:txBody>
                    <a:bodyPr/>
                    <a:lstStyle/>
                    <a:p>
                      <a:pPr algn="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093367152"/>
                  </a:ext>
                </a:extLst>
              </a:tr>
              <a:tr h="189610">
                <a:tc>
                  <a:txBody>
                    <a:bodyPr/>
                    <a:lstStyle/>
                    <a:p>
                      <a:pPr algn="r" rtl="1" fontAlgn="ctr"/>
                      <a:r>
                        <a:rPr lang="he-IL" sz="1100" u="none" strike="noStrike" dirty="0">
                          <a:effectLst/>
                          <a:latin typeface="Assistant" pitchFamily="2" charset="-79"/>
                          <a:cs typeface="Assistant" pitchFamily="2" charset="-79"/>
                        </a:rPr>
                        <a:t>עלות השירותים</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(10,402)</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(7,296)</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(5,544)</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634022282"/>
                  </a:ext>
                </a:extLst>
              </a:tr>
              <a:tr h="189610">
                <a:tc>
                  <a:txBody>
                    <a:bodyPr/>
                    <a:lstStyle/>
                    <a:p>
                      <a:pPr algn="r" rtl="1" fontAlgn="ctr"/>
                      <a:r>
                        <a:rPr lang="he-IL" sz="1100" u="none" strike="noStrike" dirty="0">
                          <a:effectLst/>
                          <a:latin typeface="Assistant" pitchFamily="2" charset="-79"/>
                          <a:cs typeface="Assistant" pitchFamily="2" charset="-79"/>
                        </a:rPr>
                        <a:t>עלויות מחקר ופיתוח</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(2,218)</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(1,595)</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(8,555)</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383894599"/>
                  </a:ext>
                </a:extLst>
              </a:tr>
              <a:tr h="189610">
                <a:tc>
                  <a:txBody>
                    <a:bodyPr/>
                    <a:lstStyle/>
                    <a:p>
                      <a:pPr algn="r" rtl="1" fontAlgn="ctr"/>
                      <a:r>
                        <a:rPr lang="he-IL" sz="1100" u="none" strike="noStrike" dirty="0">
                          <a:effectLst/>
                          <a:latin typeface="Assistant" pitchFamily="2" charset="-79"/>
                          <a:cs typeface="Assistant" pitchFamily="2" charset="-79"/>
                        </a:rPr>
                        <a:t>הוצאות מכירה ושיווק</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a:effectLst/>
                          <a:latin typeface="Assistant" pitchFamily="2" charset="-79"/>
                          <a:cs typeface="Assistant" pitchFamily="2" charset="-79"/>
                        </a:rPr>
                        <a:t>      (10,266)</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(8,517)</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(5,020)</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76332371"/>
                  </a:ext>
                </a:extLst>
              </a:tr>
              <a:tr h="189610">
                <a:tc>
                  <a:txBody>
                    <a:bodyPr/>
                    <a:lstStyle/>
                    <a:p>
                      <a:pPr algn="r" rtl="1" fontAlgn="ctr"/>
                      <a:r>
                        <a:rPr lang="he-IL" sz="1100" u="none" strike="noStrike">
                          <a:effectLst/>
                          <a:latin typeface="Assistant" pitchFamily="2" charset="-79"/>
                          <a:cs typeface="Assistant" pitchFamily="2" charset="-79"/>
                        </a:rPr>
                        <a:t>הוצאות הנהלה וכלליות</a:t>
                      </a: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(17,697)</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(14,559)</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(14,548)</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653467567"/>
                  </a:ext>
                </a:extLst>
              </a:tr>
              <a:tr h="189610">
                <a:tc>
                  <a:txBody>
                    <a:bodyPr/>
                    <a:lstStyle/>
                    <a:p>
                      <a:pPr algn="r" rtl="1" fontAlgn="ctr"/>
                      <a:r>
                        <a:rPr lang="he-IL" sz="1100" b="1" u="none" strike="noStrike" dirty="0">
                          <a:effectLst/>
                          <a:latin typeface="Assistant" pitchFamily="2" charset="-79"/>
                          <a:cs typeface="Assistant" pitchFamily="2" charset="-79"/>
                        </a:rPr>
                        <a:t>סך הוצאות תפעול</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b="1" u="none" strike="noStrike" dirty="0">
                          <a:effectLst/>
                          <a:latin typeface="Assistant" pitchFamily="2" charset="-79"/>
                          <a:cs typeface="Assistant" pitchFamily="2" charset="-79"/>
                        </a:rPr>
                        <a:t>      (40,583)</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(31,967)</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(33,667)</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7751455"/>
                  </a:ext>
                </a:extLst>
              </a:tr>
              <a:tr h="189610">
                <a:tc>
                  <a:txBody>
                    <a:bodyPr/>
                    <a:lstStyle/>
                    <a:p>
                      <a:pPr algn="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398500954"/>
                  </a:ext>
                </a:extLst>
              </a:tr>
              <a:tr h="189610">
                <a:tc>
                  <a:txBody>
                    <a:bodyPr/>
                    <a:lstStyle/>
                    <a:p>
                      <a:pPr algn="r" rtl="1" fontAlgn="ctr"/>
                      <a:r>
                        <a:rPr lang="he-IL" sz="1100" u="none" strike="noStrike" dirty="0">
                          <a:effectLst/>
                          <a:latin typeface="Assistant" pitchFamily="2" charset="-79"/>
                          <a:cs typeface="Assistant" pitchFamily="2" charset="-79"/>
                        </a:rPr>
                        <a:t>הוצאות מימון</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dirty="0">
                          <a:effectLst/>
                          <a:latin typeface="Assistant" pitchFamily="2" charset="-79"/>
                          <a:cs typeface="Assistant" pitchFamily="2" charset="-79"/>
                        </a:rPr>
                        <a:t>           (162)</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(898)</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(347)</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394224023"/>
                  </a:ext>
                </a:extLst>
              </a:tr>
              <a:tr h="189610">
                <a:tc>
                  <a:txBody>
                    <a:bodyPr/>
                    <a:lstStyle/>
                    <a:p>
                      <a:pPr algn="r" rtl="1" fontAlgn="ctr"/>
                      <a:r>
                        <a:rPr lang="he-IL" sz="1100" u="none" strike="noStrike">
                          <a:effectLst/>
                          <a:latin typeface="Assistant" pitchFamily="2" charset="-79"/>
                          <a:cs typeface="Assistant" pitchFamily="2" charset="-79"/>
                        </a:rPr>
                        <a:t>מסים על הכנסה</a:t>
                      </a: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a:effectLst/>
                          <a:latin typeface="Assistant" pitchFamily="2" charset="-79"/>
                          <a:cs typeface="Assistant" pitchFamily="2" charset="-79"/>
                        </a:rPr>
                        <a:t>           (263)</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(324)</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(132)</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13827004"/>
                  </a:ext>
                </a:extLst>
              </a:tr>
              <a:tr h="189610">
                <a:tc>
                  <a:txBody>
                    <a:bodyPr/>
                    <a:lstStyle/>
                    <a:p>
                      <a:pPr algn="r" rtl="1" fontAlgn="ctr"/>
                      <a:r>
                        <a:rPr lang="he-IL" sz="1100" b="1" u="none" strike="noStrike" dirty="0">
                          <a:effectLst/>
                          <a:latin typeface="Assistant" pitchFamily="2" charset="-79"/>
                          <a:cs typeface="Assistant" pitchFamily="2" charset="-79"/>
                        </a:rPr>
                        <a:t>הפסד לשנה</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b="1" u="none" strike="noStrike" dirty="0">
                          <a:effectLst/>
                          <a:latin typeface="Assistant" pitchFamily="2" charset="-79"/>
                          <a:cs typeface="Assistant" pitchFamily="2" charset="-79"/>
                        </a:rPr>
                        <a:t>      (17,174)</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(20,892)</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b="1" u="none" strike="noStrike" dirty="0">
                          <a:effectLst/>
                          <a:latin typeface="Assistant" pitchFamily="2" charset="-79"/>
                          <a:cs typeface="Assistant" pitchFamily="2" charset="-79"/>
                        </a:rPr>
                        <a:t>      (24,189)</a:t>
                      </a:r>
                      <a:endParaRPr lang="he-IL" sz="1100" b="1"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1681193910"/>
                  </a:ext>
                </a:extLst>
              </a:tr>
              <a:tr h="374002">
                <a:tc>
                  <a:txBody>
                    <a:bodyPr/>
                    <a:lstStyle/>
                    <a:p>
                      <a:pPr algn="r" rtl="1" fontAlgn="ctr"/>
                      <a:r>
                        <a:rPr lang="he-IL" sz="1100" u="none" strike="noStrike" dirty="0">
                          <a:effectLst/>
                          <a:latin typeface="Assistant" pitchFamily="2" charset="-79"/>
                          <a:cs typeface="Assistant" pitchFamily="2" charset="-79"/>
                        </a:rPr>
                        <a:t>רווח (הפסד) נקי מיוחס לבעלי זכויות שאינן מקנות שליטה</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a:effectLst/>
                          <a:latin typeface="Assistant" pitchFamily="2" charset="-79"/>
                          <a:cs typeface="Assistant" pitchFamily="2" charset="-79"/>
                        </a:rPr>
                        <a:t>               16 </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(19)</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(5)</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3652308260"/>
                  </a:ext>
                </a:extLst>
              </a:tr>
              <a:tr h="189610">
                <a:tc>
                  <a:txBody>
                    <a:bodyPr/>
                    <a:lstStyle/>
                    <a:p>
                      <a:pPr algn="r" rtl="1" fontAlgn="ctr"/>
                      <a:r>
                        <a:rPr lang="he-IL" sz="1100" u="none" strike="noStrike">
                          <a:effectLst/>
                          <a:latin typeface="Assistant" pitchFamily="2" charset="-79"/>
                          <a:cs typeface="Assistant" pitchFamily="2" charset="-79"/>
                        </a:rPr>
                        <a:t>הפסד נקי המיוחס לבעלי מניות החברה</a:t>
                      </a: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r>
                        <a:rPr lang="he-IL" sz="1100" u="none" strike="noStrike">
                          <a:effectLst/>
                          <a:latin typeface="Assistant" pitchFamily="2" charset="-79"/>
                          <a:cs typeface="Assistant" pitchFamily="2" charset="-79"/>
                        </a:rPr>
                        <a:t>      (17,190)</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a:effectLst/>
                          <a:latin typeface="Assistant" pitchFamily="2" charset="-79"/>
                          <a:cs typeface="Assistant" pitchFamily="2" charset="-79"/>
                        </a:rPr>
                        <a:t>      (20,873)</a:t>
                      </a:r>
                      <a:endParaRPr lang="he-IL" sz="1100" b="0" i="0" u="none" strike="noStrike">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r>
                        <a:rPr lang="he-IL" sz="1100" u="none" strike="noStrike" dirty="0">
                          <a:effectLst/>
                          <a:latin typeface="Assistant" pitchFamily="2" charset="-79"/>
                          <a:cs typeface="Assistant" pitchFamily="2" charset="-79"/>
                        </a:rPr>
                        <a:t>      (24,184)</a:t>
                      </a:r>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963730512"/>
                  </a:ext>
                </a:extLst>
              </a:tr>
              <a:tr h="189610">
                <a:tc>
                  <a:txBody>
                    <a:bodyPr/>
                    <a:lstStyle/>
                    <a:p>
                      <a:pPr algn="r" rtl="1" fontAlgn="ctr"/>
                      <a:r>
                        <a:rPr lang="he-IL" sz="1100" b="0" i="0" u="none" strike="noStrike" dirty="0">
                          <a:solidFill>
                            <a:srgbClr val="000000"/>
                          </a:solidFill>
                          <a:effectLst/>
                          <a:latin typeface="Assistant" pitchFamily="2" charset="-79"/>
                          <a:cs typeface="Assistant" pitchFamily="2" charset="-79"/>
                        </a:rPr>
                        <a:t>(*) סווג מחדש</a:t>
                      </a:r>
                    </a:p>
                  </a:txBody>
                  <a:tcPr marL="4745" marR="4745" marT="4745" marB="0" anchor="ctr"/>
                </a:tc>
                <a:tc>
                  <a:txBody>
                    <a:bodyPr/>
                    <a:lstStyle/>
                    <a:p>
                      <a:pPr algn="ctr" rtl="1" fontAlgn="ctr"/>
                      <a:endParaRPr lang="he-IL" sz="1100" b="1"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577785155"/>
                  </a:ext>
                </a:extLst>
              </a:tr>
              <a:tr h="189610">
                <a:tc>
                  <a:txBody>
                    <a:bodyPr/>
                    <a:lstStyle/>
                    <a:p>
                      <a:pPr algn="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ctr" rtl="1" fontAlgn="ctr"/>
                      <a:endParaRPr lang="he-IL" sz="1100" b="0" i="0" u="none" strike="noStrike" dirty="0">
                        <a:solidFill>
                          <a:srgbClr val="000000"/>
                        </a:solidFill>
                        <a:effectLst/>
                        <a:latin typeface="Assistant" pitchFamily="2" charset="-79"/>
                        <a:cs typeface="Assistant" pitchFamily="2" charset="-79"/>
                      </a:endParaRPr>
                    </a:p>
                  </a:txBody>
                  <a:tcPr marL="4745" marR="4745" marT="4745" marB="0" anchor="ctr"/>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tc>
                  <a:txBody>
                    <a:bodyPr/>
                    <a:lstStyle/>
                    <a:p>
                      <a:pPr algn="l" rtl="0" fontAlgn="b"/>
                      <a:endParaRPr lang="he-IL" sz="1100" b="0" i="0" u="none" strike="noStrike" dirty="0">
                        <a:solidFill>
                          <a:srgbClr val="000000"/>
                        </a:solidFill>
                        <a:effectLst/>
                        <a:latin typeface="Assistant" pitchFamily="2" charset="-79"/>
                        <a:cs typeface="Assistant" pitchFamily="2" charset="-79"/>
                      </a:endParaRPr>
                    </a:p>
                  </a:txBody>
                  <a:tcPr marL="4745" marR="4745" marT="4745" marB="0" anchor="b"/>
                </a:tc>
                <a:extLst>
                  <a:ext uri="{0D108BD9-81ED-4DB2-BD59-A6C34878D82A}">
                    <a16:rowId xmlns:a16="http://schemas.microsoft.com/office/drawing/2014/main" val="25986189"/>
                  </a:ext>
                </a:extLst>
              </a:tr>
            </a:tbl>
          </a:graphicData>
        </a:graphic>
      </p:graphicFrame>
    </p:spTree>
    <p:extLst>
      <p:ext uri="{BB962C8B-B14F-4D97-AF65-F5344CB8AC3E}">
        <p14:creationId xmlns:p14="http://schemas.microsoft.com/office/powerpoint/2010/main" val="7182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0A2060A1-FE6A-9622-2CCF-14409C369998}"/>
              </a:ext>
            </a:extLst>
          </p:cNvPr>
          <p:cNvSpPr/>
          <p:nvPr/>
        </p:nvSpPr>
        <p:spPr>
          <a:xfrm rot="10800000">
            <a:off x="0" y="-15394"/>
            <a:ext cx="8454306" cy="6888787"/>
          </a:xfrm>
          <a:custGeom>
            <a:avLst/>
            <a:gdLst>
              <a:gd name="connsiteX0" fmla="*/ 8454306 w 8454306"/>
              <a:gd name="connsiteY0" fmla="*/ 6888787 h 6888787"/>
              <a:gd name="connsiteX1" fmla="*/ 5849980 w 8454306"/>
              <a:gd name="connsiteY1" fmla="*/ 6888787 h 6888787"/>
              <a:gd name="connsiteX2" fmla="*/ 3734651 w 8454306"/>
              <a:gd name="connsiteY2" fmla="*/ 6888787 h 6888787"/>
              <a:gd name="connsiteX3" fmla="*/ 1130325 w 8454306"/>
              <a:gd name="connsiteY3" fmla="*/ 6888787 h 6888787"/>
              <a:gd name="connsiteX4" fmla="*/ 991781 w 8454306"/>
              <a:gd name="connsiteY4" fmla="*/ 6693961 h 6888787"/>
              <a:gd name="connsiteX5" fmla="*/ 0 w 8454306"/>
              <a:gd name="connsiteY5" fmla="*/ 3447090 h 6888787"/>
              <a:gd name="connsiteX6" fmla="*/ 991781 w 8454306"/>
              <a:gd name="connsiteY6" fmla="*/ 200219 h 6888787"/>
              <a:gd name="connsiteX7" fmla="*/ 1134160 w 8454306"/>
              <a:gd name="connsiteY7" fmla="*/ 0 h 6888787"/>
              <a:gd name="connsiteX8" fmla="*/ 3738486 w 8454306"/>
              <a:gd name="connsiteY8" fmla="*/ 0 h 6888787"/>
              <a:gd name="connsiteX9" fmla="*/ 5849980 w 8454306"/>
              <a:gd name="connsiteY9" fmla="*/ 0 h 6888787"/>
              <a:gd name="connsiteX10" fmla="*/ 8454306 w 8454306"/>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306" h="6888787">
                <a:moveTo>
                  <a:pt x="8454306" y="6888787"/>
                </a:moveTo>
                <a:lnTo>
                  <a:pt x="5849980" y="6888787"/>
                </a:lnTo>
                <a:lnTo>
                  <a:pt x="3734651"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3738486" y="0"/>
                </a:lnTo>
                <a:lnTo>
                  <a:pt x="5849980" y="0"/>
                </a:lnTo>
                <a:lnTo>
                  <a:pt x="8454306" y="0"/>
                </a:lnTo>
                <a:close/>
              </a:path>
            </a:pathLst>
          </a:custGeom>
          <a:gradFill flip="none" rotWithShape="1">
            <a:gsLst>
              <a:gs pos="100000">
                <a:srgbClr val="00AEEF">
                  <a:alpha val="16000"/>
                </a:srgb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1706520" y="272068"/>
            <a:ext cx="9800411"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נתונים כספיים</a:t>
            </a:r>
            <a:endParaRPr lang="en-US" sz="3600" dirty="0">
              <a:solidFill>
                <a:srgbClr val="041634"/>
              </a:solidFill>
              <a:latin typeface="Assistant ExtraBold" pitchFamily="2" charset="-79"/>
              <a:cs typeface="Assistant ExtraBold" pitchFamily="2" charset="-79"/>
            </a:endParaRPr>
          </a:p>
        </p:txBody>
      </p:sp>
      <p:sp>
        <p:nvSpPr>
          <p:cNvPr id="29" name="תיבת טקסט 28">
            <a:extLst>
              <a:ext uri="{FF2B5EF4-FFF2-40B4-BE49-F238E27FC236}">
                <a16:creationId xmlns:a16="http://schemas.microsoft.com/office/drawing/2014/main" id="{BAD328EC-7608-0A2D-E63E-7962D63669BB}"/>
              </a:ext>
            </a:extLst>
          </p:cNvPr>
          <p:cNvSpPr txBox="1"/>
          <p:nvPr/>
        </p:nvSpPr>
        <p:spPr>
          <a:xfrm>
            <a:off x="9041685" y="816050"/>
            <a:ext cx="2465246"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AEEF"/>
                </a:solidFill>
                <a:effectLst/>
                <a:uLnTx/>
                <a:uFillTx/>
                <a:latin typeface="Assistant SemiBold" panose="00000700000000000000" pitchFamily="2" charset="-79"/>
                <a:ea typeface="+mn-ea"/>
                <a:cs typeface="Assistant SemiBold" panose="00000700000000000000" pitchFamily="2" charset="-79"/>
              </a:rPr>
              <a:t> מאזן (אלפי ש"ח)</a:t>
            </a:r>
            <a:endParaRPr kumimoji="0" lang="en-US" sz="1800" b="0" i="0" u="none" strike="noStrike" kern="1200" cap="none" spc="0" normalizeH="0" baseline="0" noProof="0" dirty="0">
              <a:ln>
                <a:noFill/>
              </a:ln>
              <a:solidFill>
                <a:srgbClr val="00AEEF"/>
              </a:solidFill>
              <a:effectLst/>
              <a:uLnTx/>
              <a:uFillTx/>
              <a:latin typeface="Assistant SemiBold" panose="00000700000000000000" pitchFamily="2" charset="-79"/>
              <a:ea typeface="+mn-ea"/>
              <a:cs typeface="Assistant SemiBold" panose="00000700000000000000" pitchFamily="2" charset="-79"/>
            </a:endParaRPr>
          </a:p>
        </p:txBody>
      </p:sp>
      <p:graphicFrame>
        <p:nvGraphicFramePr>
          <p:cNvPr id="3" name="טבלה 2">
            <a:extLst>
              <a:ext uri="{FF2B5EF4-FFF2-40B4-BE49-F238E27FC236}">
                <a16:creationId xmlns:a16="http://schemas.microsoft.com/office/drawing/2014/main" id="{87F0F17B-F22B-69AA-1EAA-90534D2F9015}"/>
              </a:ext>
            </a:extLst>
          </p:cNvPr>
          <p:cNvGraphicFramePr>
            <a:graphicFrameLocks noGrp="1"/>
          </p:cNvGraphicFramePr>
          <p:nvPr>
            <p:extLst>
              <p:ext uri="{D42A27DB-BD31-4B8C-83A1-F6EECF244321}">
                <p14:modId xmlns:p14="http://schemas.microsoft.com/office/powerpoint/2010/main" val="3843198655"/>
              </p:ext>
            </p:extLst>
          </p:nvPr>
        </p:nvGraphicFramePr>
        <p:xfrm>
          <a:off x="6181075" y="1251515"/>
          <a:ext cx="5166124" cy="5332375"/>
        </p:xfrm>
        <a:graphic>
          <a:graphicData uri="http://schemas.openxmlformats.org/drawingml/2006/table">
            <a:tbl>
              <a:tblPr rtl="1">
                <a:tableStyleId>{6E25E649-3F16-4E02-A733-19D2CDBF48F0}</a:tableStyleId>
              </a:tblPr>
              <a:tblGrid>
                <a:gridCol w="2094210">
                  <a:extLst>
                    <a:ext uri="{9D8B030D-6E8A-4147-A177-3AD203B41FA5}">
                      <a16:colId xmlns:a16="http://schemas.microsoft.com/office/drawing/2014/main" val="3400083270"/>
                    </a:ext>
                  </a:extLst>
                </a:gridCol>
                <a:gridCol w="1374148">
                  <a:extLst>
                    <a:ext uri="{9D8B030D-6E8A-4147-A177-3AD203B41FA5}">
                      <a16:colId xmlns:a16="http://schemas.microsoft.com/office/drawing/2014/main" val="1077448786"/>
                    </a:ext>
                  </a:extLst>
                </a:gridCol>
                <a:gridCol w="1697766">
                  <a:extLst>
                    <a:ext uri="{9D8B030D-6E8A-4147-A177-3AD203B41FA5}">
                      <a16:colId xmlns:a16="http://schemas.microsoft.com/office/drawing/2014/main" val="1369966583"/>
                    </a:ext>
                  </a:extLst>
                </a:gridCol>
              </a:tblGrid>
              <a:tr h="183875">
                <a:tc>
                  <a:txBody>
                    <a:bodyPr/>
                    <a:lstStyle/>
                    <a:p>
                      <a:pPr marL="0" algn="ctr" defTabSz="914400" rtl="1" eaLnBrk="1" fontAlgn="b" latinLnBrk="0" hangingPunct="1"/>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gridSpan="2">
                  <a:txBody>
                    <a:bodyPr/>
                    <a:lstStyle/>
                    <a:p>
                      <a:pPr marL="0" algn="ctr" defTabSz="914400" rtl="1" eaLnBrk="1" fontAlgn="b" latinLnBrk="0" hangingPunct="1"/>
                      <a:r>
                        <a:rPr lang="he-IL" sz="1100" b="1" u="none" strike="noStrike" kern="1200" baseline="0" dirty="0">
                          <a:solidFill>
                            <a:srgbClr val="3D3B3C"/>
                          </a:solidFill>
                          <a:effectLst/>
                          <a:latin typeface="Assistant" pitchFamily="2" charset="-79"/>
                          <a:cs typeface="Assistant" pitchFamily="2" charset="-79"/>
                        </a:rPr>
                        <a:t>ליום 31 בדצמבר</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hMerge="1">
                  <a:txBody>
                    <a:bodyPr/>
                    <a:lstStyle/>
                    <a:p>
                      <a:pPr rtl="1"/>
                      <a:endParaRPr lang="he-IL"/>
                    </a:p>
                  </a:txBody>
                  <a:tcPr/>
                </a:tc>
                <a:extLst>
                  <a:ext uri="{0D108BD9-81ED-4DB2-BD59-A6C34878D82A}">
                    <a16:rowId xmlns:a16="http://schemas.microsoft.com/office/drawing/2014/main" val="4035535692"/>
                  </a:ext>
                </a:extLst>
              </a:tr>
              <a:tr h="183875">
                <a:tc>
                  <a:txBody>
                    <a:bodyPr/>
                    <a:lstStyle/>
                    <a:p>
                      <a:pPr marL="0" algn="ctr" defTabSz="914400" rtl="1" eaLnBrk="1" fontAlgn="b" latinLnBrk="0" hangingPunct="1"/>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a:txBody>
                    <a:bodyPr/>
                    <a:lstStyle/>
                    <a:p>
                      <a:pPr marL="0" algn="ctr" defTabSz="914400" rtl="1" eaLnBrk="1" fontAlgn="b" latinLnBrk="0" hangingPunct="1"/>
                      <a:r>
                        <a:rPr lang="he-IL" sz="1100" b="1" u="none" strike="noStrike" kern="1200" baseline="0">
                          <a:solidFill>
                            <a:srgbClr val="3D3B3C"/>
                          </a:solidFill>
                          <a:effectLst/>
                          <a:latin typeface="Assistant" pitchFamily="2" charset="-79"/>
                          <a:cs typeface="Assistant" pitchFamily="2" charset="-79"/>
                        </a:rPr>
                        <a:t>2022</a:t>
                      </a:r>
                      <a:endParaRPr lang="he-IL" sz="1100" b="1" i="0" u="none" strike="noStrike" kern="1200" baseline="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a:txBody>
                    <a:bodyPr/>
                    <a:lstStyle/>
                    <a:p>
                      <a:pPr marL="0" algn="ctr" defTabSz="914400" rtl="1" eaLnBrk="1" fontAlgn="b" latinLnBrk="0" hangingPunct="1"/>
                      <a:r>
                        <a:rPr lang="he-IL" sz="1100" b="1" u="none" strike="noStrike" kern="1200" baseline="0">
                          <a:solidFill>
                            <a:srgbClr val="3D3B3C"/>
                          </a:solidFill>
                          <a:effectLst/>
                          <a:latin typeface="Assistant" pitchFamily="2" charset="-79"/>
                          <a:cs typeface="Assistant" pitchFamily="2" charset="-79"/>
                        </a:rPr>
                        <a:t>2021</a:t>
                      </a:r>
                      <a:endParaRPr lang="he-IL" sz="1100" b="1" i="0" u="none" strike="noStrike" kern="1200" baseline="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extLst>
                  <a:ext uri="{0D108BD9-81ED-4DB2-BD59-A6C34878D82A}">
                    <a16:rowId xmlns:a16="http://schemas.microsoft.com/office/drawing/2014/main" val="3047006424"/>
                  </a:ext>
                </a:extLst>
              </a:tr>
              <a:tr h="183875">
                <a:tc>
                  <a:txBody>
                    <a:bodyPr/>
                    <a:lstStyle/>
                    <a:p>
                      <a:pPr marL="0" algn="r" defTabSz="914400" rtl="1" eaLnBrk="1" fontAlgn="b" latinLnBrk="0" hangingPunct="1"/>
                      <a:r>
                        <a:rPr lang="he-IL" sz="1100" b="1" u="none" strike="noStrike" kern="1200" baseline="0" dirty="0">
                          <a:solidFill>
                            <a:srgbClr val="3D3B3C"/>
                          </a:solidFill>
                          <a:effectLst/>
                          <a:latin typeface="Assistant" pitchFamily="2" charset="-79"/>
                          <a:cs typeface="Assistant" pitchFamily="2" charset="-79"/>
                        </a:rPr>
                        <a:t>נכסים</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1522497503"/>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נכסים שוטפים: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3207740992"/>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מזומנים ושווי מזומנים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31,533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64,928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602732419"/>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מזומנים מוגבלים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18,499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139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151960533"/>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חייבים בגין איגוד אשראי </a:t>
                      </a:r>
                      <a:r>
                        <a:rPr lang="en-US" sz="1100" b="0" u="none" strike="noStrike" kern="1200" baseline="0" dirty="0">
                          <a:solidFill>
                            <a:srgbClr val="3D3B3C"/>
                          </a:solidFill>
                          <a:effectLst/>
                          <a:latin typeface="Assistant" pitchFamily="2" charset="-79"/>
                          <a:cs typeface="Assistant" pitchFamily="2" charset="-79"/>
                        </a:rPr>
                        <a:t>LTL</a:t>
                      </a:r>
                      <a:endParaRPr lang="en-US"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14,655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4277446538"/>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חייבים אחרים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7,599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6,476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395847877"/>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חלויות שוטפות של הלוואות ללקוחות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23,823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16,501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123069824"/>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סך  נכסים שוטפים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96,109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88,044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867035464"/>
                  </a:ext>
                </a:extLst>
              </a:tr>
              <a:tr h="183875">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838912404"/>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נכסים לא שוטפים: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925520198"/>
                  </a:ext>
                </a:extLst>
              </a:tr>
              <a:tr h="183875">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הלוואות ללקוחות, נטו</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62,784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43,923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927219554"/>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רכוש קבוע, נטו</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1,598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1,336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969397534"/>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נכסים בלתי מוחשיים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4,860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3,041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4077994750"/>
                  </a:ext>
                </a:extLst>
              </a:tr>
              <a:tr h="183875">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נכסי זכות שימוש</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3,626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3,914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862691861"/>
                  </a:ext>
                </a:extLst>
              </a:tr>
              <a:tr h="183875">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חייבים אחרים לזמן ארוך</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46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101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863343917"/>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מזומנים מוגבלים לזמן ארוך</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443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408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08956473"/>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סך  נכסים לא שוטפים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73,357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52,723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766716926"/>
                  </a:ext>
                </a:extLst>
              </a:tr>
              <a:tr h="183875">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סך  נכסים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169,466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140,767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024939686"/>
                  </a:ext>
                </a:extLst>
              </a:tr>
              <a:tr h="183875">
                <a:tc>
                  <a:txBody>
                    <a:bodyPr/>
                    <a:lstStyle/>
                    <a:p>
                      <a:pPr marL="0" algn="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196137154"/>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211141584"/>
                  </a:ext>
                </a:extLst>
              </a:tr>
              <a:tr h="183875">
                <a:tc>
                  <a:txBody>
                    <a:bodyPr/>
                    <a:lstStyle/>
                    <a:p>
                      <a:pPr marL="0" algn="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07848540"/>
                  </a:ext>
                </a:extLst>
              </a:tr>
              <a:tr h="183875">
                <a:tc>
                  <a:txBody>
                    <a:bodyPr/>
                    <a:lstStyle/>
                    <a:p>
                      <a:pPr marL="0" algn="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965854614"/>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230295869"/>
                  </a:ext>
                </a:extLst>
              </a:tr>
              <a:tr h="183875">
                <a:tc>
                  <a:txBody>
                    <a:bodyPr/>
                    <a:lstStyle/>
                    <a:p>
                      <a:pPr marL="0" algn="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977223030"/>
                  </a:ext>
                </a:extLst>
              </a:tr>
              <a:tr h="183875">
                <a:tc>
                  <a:txBody>
                    <a:bodyPr/>
                    <a:lstStyle/>
                    <a:p>
                      <a:pPr marL="0" algn="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136350557"/>
                  </a:ext>
                </a:extLst>
              </a:tr>
              <a:tr h="183875">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565630885"/>
                  </a:ext>
                </a:extLst>
              </a:tr>
              <a:tr h="183875">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1414084102"/>
                  </a:ext>
                </a:extLst>
              </a:tr>
            </a:tbl>
          </a:graphicData>
        </a:graphic>
      </p:graphicFrame>
      <p:graphicFrame>
        <p:nvGraphicFramePr>
          <p:cNvPr id="2" name="טבלה 1">
            <a:extLst>
              <a:ext uri="{FF2B5EF4-FFF2-40B4-BE49-F238E27FC236}">
                <a16:creationId xmlns:a16="http://schemas.microsoft.com/office/drawing/2014/main" id="{91F57E94-8A81-A1B3-CB58-A964D3582982}"/>
              </a:ext>
            </a:extLst>
          </p:cNvPr>
          <p:cNvGraphicFramePr>
            <a:graphicFrameLocks noGrp="1"/>
          </p:cNvGraphicFramePr>
          <p:nvPr>
            <p:extLst>
              <p:ext uri="{D42A27DB-BD31-4B8C-83A1-F6EECF244321}">
                <p14:modId xmlns:p14="http://schemas.microsoft.com/office/powerpoint/2010/main" val="1380085355"/>
              </p:ext>
            </p:extLst>
          </p:nvPr>
        </p:nvGraphicFramePr>
        <p:xfrm>
          <a:off x="784052" y="1251504"/>
          <a:ext cx="5166124" cy="5332386"/>
        </p:xfrm>
        <a:graphic>
          <a:graphicData uri="http://schemas.openxmlformats.org/drawingml/2006/table">
            <a:tbl>
              <a:tblPr rtl="1">
                <a:tableStyleId>{6E25E649-3F16-4E02-A733-19D2CDBF48F0}</a:tableStyleId>
              </a:tblPr>
              <a:tblGrid>
                <a:gridCol w="1674863">
                  <a:extLst>
                    <a:ext uri="{9D8B030D-6E8A-4147-A177-3AD203B41FA5}">
                      <a16:colId xmlns:a16="http://schemas.microsoft.com/office/drawing/2014/main" val="3400083270"/>
                    </a:ext>
                  </a:extLst>
                </a:gridCol>
                <a:gridCol w="1475935">
                  <a:extLst>
                    <a:ext uri="{9D8B030D-6E8A-4147-A177-3AD203B41FA5}">
                      <a16:colId xmlns:a16="http://schemas.microsoft.com/office/drawing/2014/main" val="1077448786"/>
                    </a:ext>
                  </a:extLst>
                </a:gridCol>
                <a:gridCol w="2015326">
                  <a:extLst>
                    <a:ext uri="{9D8B030D-6E8A-4147-A177-3AD203B41FA5}">
                      <a16:colId xmlns:a16="http://schemas.microsoft.com/office/drawing/2014/main" val="1369966583"/>
                    </a:ext>
                  </a:extLst>
                </a:gridCol>
              </a:tblGrid>
              <a:tr h="161414">
                <a:tc>
                  <a:txBody>
                    <a:bodyPr/>
                    <a:lstStyle/>
                    <a:p>
                      <a:pPr marL="0" algn="ctr" defTabSz="914400" rtl="1" eaLnBrk="1" fontAlgn="b" latinLnBrk="0" hangingPunct="1"/>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gridSpan="2">
                  <a:txBody>
                    <a:bodyPr/>
                    <a:lstStyle/>
                    <a:p>
                      <a:pPr marL="0" algn="ctr" defTabSz="914400" rtl="1" eaLnBrk="1" fontAlgn="b" latinLnBrk="0" hangingPunct="1"/>
                      <a:r>
                        <a:rPr lang="he-IL" sz="1100" b="1" u="none" strike="noStrike" kern="1200" baseline="0">
                          <a:solidFill>
                            <a:srgbClr val="3D3B3C"/>
                          </a:solidFill>
                          <a:effectLst/>
                          <a:latin typeface="Assistant" pitchFamily="2" charset="-79"/>
                          <a:cs typeface="Assistant" pitchFamily="2" charset="-79"/>
                        </a:rPr>
                        <a:t>ליום 31 בדצמבר</a:t>
                      </a:r>
                      <a:endParaRPr lang="he-IL" sz="1100" b="1" i="0" u="none" strike="noStrike" kern="1200" baseline="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hMerge="1">
                  <a:txBody>
                    <a:bodyPr/>
                    <a:lstStyle/>
                    <a:p>
                      <a:pPr rtl="1"/>
                      <a:endParaRPr lang="he-IL"/>
                    </a:p>
                  </a:txBody>
                  <a:tcPr/>
                </a:tc>
                <a:extLst>
                  <a:ext uri="{0D108BD9-81ED-4DB2-BD59-A6C34878D82A}">
                    <a16:rowId xmlns:a16="http://schemas.microsoft.com/office/drawing/2014/main" val="4035535692"/>
                  </a:ext>
                </a:extLst>
              </a:tr>
              <a:tr h="161414">
                <a:tc>
                  <a:txBody>
                    <a:bodyPr/>
                    <a:lstStyle/>
                    <a:p>
                      <a:pPr marL="0" algn="ctr" defTabSz="914400" rtl="1" eaLnBrk="1" fontAlgn="b" latinLnBrk="0" hangingPunct="1"/>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a:txBody>
                    <a:bodyPr/>
                    <a:lstStyle/>
                    <a:p>
                      <a:pPr marL="0" algn="ctr" defTabSz="914400" rtl="1" eaLnBrk="1" fontAlgn="b" latinLnBrk="0" hangingPunct="1"/>
                      <a:r>
                        <a:rPr lang="he-IL" sz="1100" b="1" u="none" strike="noStrike" kern="1200" baseline="0">
                          <a:solidFill>
                            <a:srgbClr val="3D3B3C"/>
                          </a:solidFill>
                          <a:effectLst/>
                          <a:latin typeface="Assistant" pitchFamily="2" charset="-79"/>
                          <a:cs typeface="Assistant" pitchFamily="2" charset="-79"/>
                        </a:rPr>
                        <a:t>2022</a:t>
                      </a:r>
                      <a:endParaRPr lang="he-IL" sz="1100" b="1" i="0" u="none" strike="noStrike" kern="1200" baseline="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tc>
                  <a:txBody>
                    <a:bodyPr/>
                    <a:lstStyle/>
                    <a:p>
                      <a:pPr marL="0" algn="ctr" defTabSz="914400" rtl="1" eaLnBrk="1" fontAlgn="b" latinLnBrk="0" hangingPunct="1"/>
                      <a:r>
                        <a:rPr lang="he-IL" sz="1100" b="1" u="none" strike="noStrike" kern="1200" baseline="0">
                          <a:solidFill>
                            <a:srgbClr val="3D3B3C"/>
                          </a:solidFill>
                          <a:effectLst/>
                          <a:latin typeface="Assistant" pitchFamily="2" charset="-79"/>
                          <a:cs typeface="Assistant" pitchFamily="2" charset="-79"/>
                        </a:rPr>
                        <a:t>2021</a:t>
                      </a:r>
                      <a:endParaRPr lang="he-IL" sz="1100" b="1" i="0" u="none" strike="noStrike" kern="1200" baseline="0">
                        <a:solidFill>
                          <a:srgbClr val="3D3B3C"/>
                        </a:solidFill>
                        <a:effectLst/>
                        <a:latin typeface="Assistant" pitchFamily="2" charset="-79"/>
                        <a:ea typeface="+mn-ea"/>
                        <a:cs typeface="Assistant" pitchFamily="2" charset="-79"/>
                      </a:endParaRPr>
                    </a:p>
                  </a:txBody>
                  <a:tcPr marL="4674" marR="4674" marT="4674" marB="0" anchor="ctr">
                    <a:solidFill>
                      <a:schemeClr val="accent5">
                        <a:lumMod val="20000"/>
                        <a:lumOff val="80000"/>
                      </a:schemeClr>
                    </a:solidFill>
                  </a:tcPr>
                </a:tc>
                <a:extLst>
                  <a:ext uri="{0D108BD9-81ED-4DB2-BD59-A6C34878D82A}">
                    <a16:rowId xmlns:a16="http://schemas.microsoft.com/office/drawing/2014/main" val="3047006424"/>
                  </a:ext>
                </a:extLst>
              </a:tr>
              <a:tr h="161414">
                <a:tc>
                  <a:txBody>
                    <a:bodyPr/>
                    <a:lstStyle/>
                    <a:p>
                      <a:pPr marL="0" algn="r" defTabSz="914400" rtl="1" eaLnBrk="1" fontAlgn="b" latinLnBrk="0" hangingPunct="1"/>
                      <a:r>
                        <a:rPr lang="he-IL" sz="1100" b="1" u="none" strike="noStrike" kern="1200" baseline="0" dirty="0">
                          <a:solidFill>
                            <a:srgbClr val="3D3B3C"/>
                          </a:solidFill>
                          <a:effectLst/>
                          <a:latin typeface="Assistant" pitchFamily="2" charset="-79"/>
                          <a:cs typeface="Assistant" pitchFamily="2" charset="-79"/>
                        </a:rPr>
                        <a:t>התחייבויות והון עצמי</a:t>
                      </a:r>
                      <a:endParaRPr lang="he-IL" sz="1100" b="1"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211141584"/>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התחייבויות שוטפות: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07848540"/>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חלויות שוטפות של הלוואות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23,695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19,365(*)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965854614"/>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יתרות זכות בגין נותני שירותים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2,377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1,182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230295869"/>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זכאים ויתרות זכות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6,370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7,556(*)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977223030"/>
                  </a:ext>
                </a:extLst>
              </a:tr>
              <a:tr h="318449">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חלויות שוטפות של התחייבויות בגין חכירה</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685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528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136350557"/>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סך  התחייבויות שוטפות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33,127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28,631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565630885"/>
                  </a:ext>
                </a:extLst>
              </a:tr>
              <a:tr h="161414">
                <a:tc>
                  <a:txBody>
                    <a:bodyPr/>
                    <a:lstStyle/>
                    <a:p>
                      <a:pPr marL="0" algn="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740469438"/>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התחייבויות לא שוטפות: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566579920"/>
                  </a:ext>
                </a:extLst>
              </a:tr>
              <a:tr h="161414">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התחייבויות אחרות לזמן ארוך</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510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655326359"/>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הלוואות לזמן ארוך</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69,921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41,793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8450851"/>
                  </a:ext>
                </a:extLst>
              </a:tr>
              <a:tr h="161414">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התחייבות בגין חכירה</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3,097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3,460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703606932"/>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סך  התחייבויות לא שוטפות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a:t>
                      </a:r>
                      <a:r>
                        <a:rPr lang="en-US" sz="1100" b="0" u="none" strike="noStrike" kern="1200" baseline="0" dirty="0">
                          <a:solidFill>
                            <a:srgbClr val="3D3B3C"/>
                          </a:solidFill>
                          <a:effectLst/>
                          <a:latin typeface="Assistant" pitchFamily="2" charset="-79"/>
                          <a:cs typeface="Assistant" pitchFamily="2" charset="-79"/>
                        </a:rPr>
                        <a:t>73,018</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45,763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55266780"/>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סך  התחייבויות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106,145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74,394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305506119"/>
                  </a:ext>
                </a:extLst>
              </a:tr>
              <a:tr h="161414">
                <a:tc>
                  <a:txBody>
                    <a:bodyPr/>
                    <a:lstStyle/>
                    <a:p>
                      <a:pPr marL="0" algn="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02356944"/>
                  </a:ext>
                </a:extLst>
              </a:tr>
              <a:tr h="161414">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הון עצמי:</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839603834"/>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הון מניות</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97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74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209272468"/>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פרמיה על מניות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154,146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142,040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394919827"/>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קרן תרגום</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88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14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3206339762"/>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קרן הון</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23,921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22,002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59781240"/>
                  </a:ext>
                </a:extLst>
              </a:tr>
              <a:tr h="161414">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הפסד נצבר</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(114,924)</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(97,734)</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28587540"/>
                  </a:ext>
                </a:extLst>
              </a:tr>
              <a:tr h="318449">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סך  הון עצמי המיוחס לבעלים של החברה</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63,328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66,396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1127360382"/>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זכויות שאינן מקנות שליטה</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(7)</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(23)</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4280237671"/>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סך  הון עצמי</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63,321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66,373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2767166046"/>
                  </a:ext>
                </a:extLst>
              </a:tr>
              <a:tr h="161414">
                <a:tc>
                  <a:txBody>
                    <a:bodyPr/>
                    <a:lstStyle/>
                    <a:p>
                      <a:pPr marL="0" algn="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סך  התחייבויות והון</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r>
                        <a:rPr lang="he-IL" sz="1100" b="0" u="none" strike="noStrike" kern="1200" baseline="0">
                          <a:solidFill>
                            <a:srgbClr val="3D3B3C"/>
                          </a:solidFill>
                          <a:effectLst/>
                          <a:latin typeface="Assistant" pitchFamily="2" charset="-79"/>
                          <a:cs typeface="Assistant" pitchFamily="2" charset="-79"/>
                        </a:rPr>
                        <a:t>        169,466 </a:t>
                      </a:r>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b"/>
                </a:tc>
                <a:tc>
                  <a:txBody>
                    <a:bodyPr/>
                    <a:lstStyle/>
                    <a:p>
                      <a:pPr marL="0" algn="ct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      140,767 </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b"/>
                </a:tc>
                <a:extLst>
                  <a:ext uri="{0D108BD9-81ED-4DB2-BD59-A6C34878D82A}">
                    <a16:rowId xmlns:a16="http://schemas.microsoft.com/office/drawing/2014/main" val="481783393"/>
                  </a:ext>
                </a:extLst>
              </a:tr>
              <a:tr h="161414">
                <a:tc>
                  <a:txBody>
                    <a:bodyPr/>
                    <a:lstStyle/>
                    <a:p>
                      <a:pPr marL="0" algn="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1945897151"/>
                  </a:ext>
                </a:extLst>
              </a:tr>
              <a:tr h="161414">
                <a:tc>
                  <a:txBody>
                    <a:bodyPr/>
                    <a:lstStyle/>
                    <a:p>
                      <a:pPr marL="0" algn="r" defTabSz="914400" rtl="1" eaLnBrk="1" fontAlgn="b" latinLnBrk="0" hangingPunct="1"/>
                      <a:r>
                        <a:rPr lang="he-IL" sz="1100" b="0" u="none" strike="noStrike" kern="1200" baseline="0" dirty="0">
                          <a:solidFill>
                            <a:srgbClr val="3D3B3C"/>
                          </a:solidFill>
                          <a:effectLst/>
                          <a:latin typeface="Assistant" pitchFamily="2" charset="-79"/>
                          <a:cs typeface="Assistant" pitchFamily="2" charset="-79"/>
                        </a:rPr>
                        <a:t>(*)סווג מחדש</a:t>
                      </a:r>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tc>
                  <a:txBody>
                    <a:bodyPr/>
                    <a:lstStyle/>
                    <a:p>
                      <a:pPr marL="0" algn="ctr" defTabSz="914400" rtl="1" eaLnBrk="1" fontAlgn="b" latinLnBrk="0" hangingPunct="1"/>
                      <a:endParaRPr lang="he-IL" sz="1100" b="0" i="0" u="none" strike="noStrike" kern="1200" baseline="0" dirty="0">
                        <a:solidFill>
                          <a:srgbClr val="3D3B3C"/>
                        </a:solidFill>
                        <a:effectLst/>
                        <a:latin typeface="Assistant" pitchFamily="2" charset="-79"/>
                        <a:ea typeface="+mn-ea"/>
                        <a:cs typeface="Assistant" pitchFamily="2" charset="-79"/>
                      </a:endParaRPr>
                    </a:p>
                  </a:txBody>
                  <a:tcPr marL="4674" marR="4674" marT="4674" marB="0" anchor="ctr"/>
                </a:tc>
                <a:extLst>
                  <a:ext uri="{0D108BD9-81ED-4DB2-BD59-A6C34878D82A}">
                    <a16:rowId xmlns:a16="http://schemas.microsoft.com/office/drawing/2014/main" val="1414084102"/>
                  </a:ext>
                </a:extLst>
              </a:tr>
            </a:tbl>
          </a:graphicData>
        </a:graphic>
      </p:graphicFrame>
    </p:spTree>
    <p:extLst>
      <p:ext uri="{BB962C8B-B14F-4D97-AF65-F5344CB8AC3E}">
        <p14:creationId xmlns:p14="http://schemas.microsoft.com/office/powerpoint/2010/main" val="3314239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51650D94-78CD-1DB2-A1CB-40907441CAEF}"/>
              </a:ext>
            </a:extLst>
          </p:cNvPr>
          <p:cNvSpPr/>
          <p:nvPr/>
        </p:nvSpPr>
        <p:spPr>
          <a:xfrm rot="10800000">
            <a:off x="0" y="-30787"/>
            <a:ext cx="8454306" cy="6888787"/>
          </a:xfrm>
          <a:custGeom>
            <a:avLst/>
            <a:gdLst>
              <a:gd name="connsiteX0" fmla="*/ 8454306 w 8454306"/>
              <a:gd name="connsiteY0" fmla="*/ 6888787 h 6888787"/>
              <a:gd name="connsiteX1" fmla="*/ 5849980 w 8454306"/>
              <a:gd name="connsiteY1" fmla="*/ 6888787 h 6888787"/>
              <a:gd name="connsiteX2" fmla="*/ 3734651 w 8454306"/>
              <a:gd name="connsiteY2" fmla="*/ 6888787 h 6888787"/>
              <a:gd name="connsiteX3" fmla="*/ 1130325 w 8454306"/>
              <a:gd name="connsiteY3" fmla="*/ 6888787 h 6888787"/>
              <a:gd name="connsiteX4" fmla="*/ 991781 w 8454306"/>
              <a:gd name="connsiteY4" fmla="*/ 6693961 h 6888787"/>
              <a:gd name="connsiteX5" fmla="*/ 0 w 8454306"/>
              <a:gd name="connsiteY5" fmla="*/ 3447090 h 6888787"/>
              <a:gd name="connsiteX6" fmla="*/ 991781 w 8454306"/>
              <a:gd name="connsiteY6" fmla="*/ 200219 h 6888787"/>
              <a:gd name="connsiteX7" fmla="*/ 1134160 w 8454306"/>
              <a:gd name="connsiteY7" fmla="*/ 0 h 6888787"/>
              <a:gd name="connsiteX8" fmla="*/ 3738486 w 8454306"/>
              <a:gd name="connsiteY8" fmla="*/ 0 h 6888787"/>
              <a:gd name="connsiteX9" fmla="*/ 5849980 w 8454306"/>
              <a:gd name="connsiteY9" fmla="*/ 0 h 6888787"/>
              <a:gd name="connsiteX10" fmla="*/ 8454306 w 8454306"/>
              <a:gd name="connsiteY10" fmla="*/ 0 h 688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54306" h="6888787">
                <a:moveTo>
                  <a:pt x="8454306" y="6888787"/>
                </a:moveTo>
                <a:lnTo>
                  <a:pt x="5849980" y="6888787"/>
                </a:lnTo>
                <a:lnTo>
                  <a:pt x="3734651" y="6888787"/>
                </a:lnTo>
                <a:lnTo>
                  <a:pt x="1130325" y="6888787"/>
                </a:lnTo>
                <a:lnTo>
                  <a:pt x="991781" y="6693961"/>
                </a:lnTo>
                <a:cubicBezTo>
                  <a:pt x="365622" y="5767123"/>
                  <a:pt x="0" y="4649805"/>
                  <a:pt x="0" y="3447090"/>
                </a:cubicBezTo>
                <a:cubicBezTo>
                  <a:pt x="0" y="2244376"/>
                  <a:pt x="365622" y="1127057"/>
                  <a:pt x="991781" y="200219"/>
                </a:cubicBezTo>
                <a:lnTo>
                  <a:pt x="1134160" y="0"/>
                </a:lnTo>
                <a:lnTo>
                  <a:pt x="3738486" y="0"/>
                </a:lnTo>
                <a:lnTo>
                  <a:pt x="5849980" y="0"/>
                </a:lnTo>
                <a:lnTo>
                  <a:pt x="8454306" y="0"/>
                </a:lnTo>
                <a:close/>
              </a:path>
            </a:pathLst>
          </a:custGeom>
          <a:gradFill flip="none" rotWithShape="1">
            <a:gsLst>
              <a:gs pos="100000">
                <a:srgbClr val="00AEEF">
                  <a:alpha val="16000"/>
                </a:srgbClr>
              </a:gs>
              <a:gs pos="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8" name="Slide Number Placeholder 5">
            <a:extLst>
              <a:ext uri="{FF2B5EF4-FFF2-40B4-BE49-F238E27FC236}">
                <a16:creationId xmlns:a16="http://schemas.microsoft.com/office/drawing/2014/main" id="{73EFAF79-0677-4E22-8980-5359043C3847}"/>
              </a:ext>
            </a:extLst>
          </p:cNvPr>
          <p:cNvSpPr>
            <a:spLocks noGrp="1"/>
          </p:cNvSpPr>
          <p:nvPr>
            <p:ph type="sldNum" sz="quarter" idx="12"/>
          </p:nvPr>
        </p:nvSpPr>
        <p:spPr>
          <a:xfrm>
            <a:off x="11521984" y="6387500"/>
            <a:ext cx="488795" cy="365125"/>
          </a:xfrm>
          <a:prstGeom prst="rect">
            <a:avLst/>
          </a:prstGeom>
        </p:spPr>
        <p:txBody>
          <a:bodyPr vert="horz" lIns="91440" tIns="45720" rIns="91440" bIns="45720" rtlCol="0" anchor="ctr"/>
          <a:lstStyle>
            <a:defPPr>
              <a:defRPr lang="en-US"/>
            </a:defPPr>
            <a:lvl1pPr marL="0" algn="ctr" defTabSz="914400" rtl="0" eaLnBrk="1" latinLnBrk="0" hangingPunct="1">
              <a:defRPr sz="1100" kern="1200">
                <a:solidFill>
                  <a:schemeClr val="tx1">
                    <a:lumMod val="75000"/>
                    <a:lumOff val="25000"/>
                  </a:schemeClr>
                </a:solidFill>
                <a:latin typeface="Assistant SemiBold" pitchFamily="2" charset="-79"/>
                <a:ea typeface="+mn-ea"/>
                <a:cs typeface="Assistant SemiBold" pitchFamily="2" charset="-79"/>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lang="he-IL" smtClean="0"/>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9" name="Arc 8">
            <a:extLst>
              <a:ext uri="{FF2B5EF4-FFF2-40B4-BE49-F238E27FC236}">
                <a16:creationId xmlns:a16="http://schemas.microsoft.com/office/drawing/2014/main" id="{5D2B5019-E793-4B3A-AC89-90B27DA9CCF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0" name="Oval 9">
            <a:extLst>
              <a:ext uri="{FF2B5EF4-FFF2-40B4-BE49-F238E27FC236}">
                <a16:creationId xmlns:a16="http://schemas.microsoft.com/office/drawing/2014/main" id="{BC0F6C56-9CAB-4233-8A56-02053990D26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Arc 10">
            <a:extLst>
              <a:ext uri="{FF2B5EF4-FFF2-40B4-BE49-F238E27FC236}">
                <a16:creationId xmlns:a16="http://schemas.microsoft.com/office/drawing/2014/main" id="{EA90EF36-BF2A-4DC4-92A1-8645F3C39236}"/>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12" name="Partial Circle 11">
            <a:extLst>
              <a:ext uri="{FF2B5EF4-FFF2-40B4-BE49-F238E27FC236}">
                <a16:creationId xmlns:a16="http://schemas.microsoft.com/office/drawing/2014/main" id="{1AE13FB9-B5A2-4DB9-AFD2-412294CBA329}"/>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13" name="Rectangle 12">
            <a:extLst>
              <a:ext uri="{FF2B5EF4-FFF2-40B4-BE49-F238E27FC236}">
                <a16:creationId xmlns:a16="http://schemas.microsoft.com/office/drawing/2014/main" id="{EEE50BBD-B89D-4C9C-84EA-194ECB81A8AA}"/>
              </a:ext>
            </a:extLst>
          </p:cNvPr>
          <p:cNvSpPr/>
          <p:nvPr/>
        </p:nvSpPr>
        <p:spPr>
          <a:xfrm>
            <a:off x="12192000" y="-973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4" name="TextBox 28">
            <a:extLst>
              <a:ext uri="{FF2B5EF4-FFF2-40B4-BE49-F238E27FC236}">
                <a16:creationId xmlns:a16="http://schemas.microsoft.com/office/drawing/2014/main" id="{B181A11A-8BC7-4BEB-AE18-3CA96AD73509}"/>
              </a:ext>
            </a:extLst>
          </p:cNvPr>
          <p:cNvSpPr txBox="1"/>
          <p:nvPr/>
        </p:nvSpPr>
        <p:spPr>
          <a:xfrm>
            <a:off x="1706520" y="272068"/>
            <a:ext cx="9800411"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נתונים כספיים</a:t>
            </a:r>
            <a:endParaRPr lang="en-US" sz="3600" dirty="0">
              <a:solidFill>
                <a:srgbClr val="041634"/>
              </a:solidFill>
              <a:latin typeface="Assistant ExtraBold" pitchFamily="2" charset="-79"/>
              <a:cs typeface="Assistant ExtraBold" pitchFamily="2" charset="-79"/>
            </a:endParaRPr>
          </a:p>
        </p:txBody>
      </p:sp>
      <p:sp>
        <p:nvSpPr>
          <p:cNvPr id="29" name="תיבת טקסט 28">
            <a:extLst>
              <a:ext uri="{FF2B5EF4-FFF2-40B4-BE49-F238E27FC236}">
                <a16:creationId xmlns:a16="http://schemas.microsoft.com/office/drawing/2014/main" id="{BAD328EC-7608-0A2D-E63E-7962D63669BB}"/>
              </a:ext>
            </a:extLst>
          </p:cNvPr>
          <p:cNvSpPr txBox="1"/>
          <p:nvPr/>
        </p:nvSpPr>
        <p:spPr>
          <a:xfrm>
            <a:off x="7512721" y="762050"/>
            <a:ext cx="3985856" cy="369332"/>
          </a:xfrm>
          <a:prstGeom prst="rect">
            <a:avLst/>
          </a:prstGeom>
          <a:noFill/>
        </p:spPr>
        <p:txBody>
          <a:bodyPr wrap="square">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800" b="0" i="0" u="none" strike="noStrike" kern="1200" cap="none" spc="0" normalizeH="0" baseline="0" noProof="0" dirty="0">
                <a:ln>
                  <a:noFill/>
                </a:ln>
                <a:solidFill>
                  <a:srgbClr val="00AEEF"/>
                </a:solidFill>
                <a:effectLst/>
                <a:uLnTx/>
                <a:uFillTx/>
                <a:latin typeface="Assistant SemiBold" panose="00000700000000000000" pitchFamily="2" charset="-79"/>
                <a:ea typeface="+mn-ea"/>
                <a:cs typeface="Assistant SemiBold" panose="00000700000000000000" pitchFamily="2" charset="-79"/>
              </a:rPr>
              <a:t>רווח והפסד לפי מגזרים (אלפי ש"ח)</a:t>
            </a:r>
            <a:endParaRPr kumimoji="0" lang="en-US" sz="1800" b="0" i="0" u="none" strike="noStrike" kern="1200" cap="none" spc="0" normalizeH="0" baseline="0" noProof="0" dirty="0">
              <a:ln>
                <a:noFill/>
              </a:ln>
              <a:solidFill>
                <a:srgbClr val="00AEEF"/>
              </a:solidFill>
              <a:effectLst/>
              <a:uLnTx/>
              <a:uFillTx/>
              <a:latin typeface="Assistant SemiBold" panose="00000700000000000000" pitchFamily="2" charset="-79"/>
              <a:ea typeface="+mn-ea"/>
              <a:cs typeface="Assistant SemiBold" panose="00000700000000000000" pitchFamily="2" charset="-79"/>
            </a:endParaRPr>
          </a:p>
        </p:txBody>
      </p:sp>
      <p:graphicFrame>
        <p:nvGraphicFramePr>
          <p:cNvPr id="2" name="טבלה 1">
            <a:extLst>
              <a:ext uri="{FF2B5EF4-FFF2-40B4-BE49-F238E27FC236}">
                <a16:creationId xmlns:a16="http://schemas.microsoft.com/office/drawing/2014/main" id="{BC45496E-DE8A-9247-1717-4F913E6E14FC}"/>
              </a:ext>
            </a:extLst>
          </p:cNvPr>
          <p:cNvGraphicFramePr>
            <a:graphicFrameLocks noGrp="1"/>
          </p:cNvGraphicFramePr>
          <p:nvPr>
            <p:extLst>
              <p:ext uri="{D42A27DB-BD31-4B8C-83A1-F6EECF244321}">
                <p14:modId xmlns:p14="http://schemas.microsoft.com/office/powerpoint/2010/main" val="282234133"/>
              </p:ext>
            </p:extLst>
          </p:nvPr>
        </p:nvGraphicFramePr>
        <p:xfrm>
          <a:off x="2921000" y="1660849"/>
          <a:ext cx="6349999" cy="3779520"/>
        </p:xfrm>
        <a:graphic>
          <a:graphicData uri="http://schemas.openxmlformats.org/drawingml/2006/table">
            <a:tbl>
              <a:tblPr rtl="1">
                <a:tableStyleId>{6E25E649-3F16-4E02-A733-19D2CDBF48F0}</a:tableStyleId>
              </a:tblPr>
              <a:tblGrid>
                <a:gridCol w="3608171">
                  <a:extLst>
                    <a:ext uri="{9D8B030D-6E8A-4147-A177-3AD203B41FA5}">
                      <a16:colId xmlns:a16="http://schemas.microsoft.com/office/drawing/2014/main" val="2772049430"/>
                    </a:ext>
                  </a:extLst>
                </a:gridCol>
                <a:gridCol w="685457">
                  <a:extLst>
                    <a:ext uri="{9D8B030D-6E8A-4147-A177-3AD203B41FA5}">
                      <a16:colId xmlns:a16="http://schemas.microsoft.com/office/drawing/2014/main" val="1617700408"/>
                    </a:ext>
                  </a:extLst>
                </a:gridCol>
                <a:gridCol w="685457">
                  <a:extLst>
                    <a:ext uri="{9D8B030D-6E8A-4147-A177-3AD203B41FA5}">
                      <a16:colId xmlns:a16="http://schemas.microsoft.com/office/drawing/2014/main" val="2893148710"/>
                    </a:ext>
                  </a:extLst>
                </a:gridCol>
                <a:gridCol w="685457">
                  <a:extLst>
                    <a:ext uri="{9D8B030D-6E8A-4147-A177-3AD203B41FA5}">
                      <a16:colId xmlns:a16="http://schemas.microsoft.com/office/drawing/2014/main" val="965674954"/>
                    </a:ext>
                  </a:extLst>
                </a:gridCol>
                <a:gridCol w="685457">
                  <a:extLst>
                    <a:ext uri="{9D8B030D-6E8A-4147-A177-3AD203B41FA5}">
                      <a16:colId xmlns:a16="http://schemas.microsoft.com/office/drawing/2014/main" val="175106715"/>
                    </a:ext>
                  </a:extLst>
                </a:gridCol>
              </a:tblGrid>
              <a:tr h="141490">
                <a:tc>
                  <a:txBody>
                    <a:bodyPr/>
                    <a:lstStyle/>
                    <a:p>
                      <a:pPr algn="ctr" rtl="1" fontAlgn="b"/>
                      <a:r>
                        <a:rPr lang="he-IL" sz="1100" b="1" u="none" strike="noStrike" dirty="0">
                          <a:effectLst/>
                          <a:latin typeface="Assistant" pitchFamily="2" charset="-79"/>
                          <a:cs typeface="Assistant" pitchFamily="2" charset="-79"/>
                        </a:rPr>
                        <a:t>לשנה שהסתיימה ביום 31 בדצמבר 2022</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0"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0"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0"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tc>
                  <a:txBody>
                    <a:bodyPr/>
                    <a:lstStyle/>
                    <a:p>
                      <a:pPr algn="ctr" rtl="0" fontAlgn="b"/>
                      <a:endParaRPr lang="he-IL" sz="1100" b="1" i="0" u="none" strike="noStrike" dirty="0">
                        <a:solidFill>
                          <a:srgbClr val="000000"/>
                        </a:solidFill>
                        <a:effectLst/>
                        <a:latin typeface="Assistant" pitchFamily="2" charset="-79"/>
                        <a:cs typeface="Assistant" pitchFamily="2" charset="-79"/>
                      </a:endParaRPr>
                    </a:p>
                  </a:txBody>
                  <a:tcPr marL="9525" marR="9525" marT="9525" marB="0" anchor="b">
                    <a:solidFill>
                      <a:schemeClr val="accent5">
                        <a:lumMod val="20000"/>
                        <a:lumOff val="80000"/>
                      </a:schemeClr>
                    </a:solidFill>
                  </a:tcPr>
                </a:tc>
                <a:extLst>
                  <a:ext uri="{0D108BD9-81ED-4DB2-BD59-A6C34878D82A}">
                    <a16:rowId xmlns:a16="http://schemas.microsoft.com/office/drawing/2014/main" val="3299017426"/>
                  </a:ext>
                </a:extLst>
              </a:tr>
              <a:tr h="323850">
                <a:tc>
                  <a:txBody>
                    <a:bodyPr/>
                    <a:lstStyle/>
                    <a:p>
                      <a:pPr algn="r" rtl="1" fontAlgn="ctr"/>
                      <a:endParaRPr lang="he-IL" sz="11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tc>
                  <a:txBody>
                    <a:bodyPr/>
                    <a:lstStyle/>
                    <a:p>
                      <a:pPr algn="ctr" rtl="1" fontAlgn="ctr"/>
                      <a:r>
                        <a:rPr lang="he-IL" sz="1100" b="1" u="none" strike="noStrike" dirty="0">
                          <a:effectLst/>
                          <a:latin typeface="Assistant" pitchFamily="2" charset="-79"/>
                          <a:cs typeface="Assistant" pitchFamily="2" charset="-79"/>
                        </a:rPr>
                        <a:t>תיווך באשראי</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tc>
                  <a:txBody>
                    <a:bodyPr/>
                    <a:lstStyle/>
                    <a:p>
                      <a:pPr algn="ctr" rtl="1" fontAlgn="ctr"/>
                      <a:r>
                        <a:rPr lang="he-IL" sz="1100" b="1" u="none" strike="noStrike" dirty="0">
                          <a:effectLst/>
                          <a:latin typeface="Assistant" pitchFamily="2" charset="-79"/>
                          <a:cs typeface="Assistant" pitchFamily="2" charset="-79"/>
                        </a:rPr>
                        <a:t>מתן אשראי</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tc>
                  <a:txBody>
                    <a:bodyPr/>
                    <a:lstStyle/>
                    <a:p>
                      <a:pPr algn="ctr" rtl="1" fontAlgn="ctr"/>
                      <a:r>
                        <a:rPr lang="he-IL" sz="1100" b="1" u="none" strike="noStrike" dirty="0">
                          <a:effectLst/>
                          <a:latin typeface="Assistant" pitchFamily="2" charset="-79"/>
                          <a:cs typeface="Assistant" pitchFamily="2" charset="-79"/>
                        </a:rPr>
                        <a:t>התאמות</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tc>
                  <a:txBody>
                    <a:bodyPr/>
                    <a:lstStyle/>
                    <a:p>
                      <a:pPr algn="ctr" rtl="1" fontAlgn="ctr"/>
                      <a:r>
                        <a:rPr lang="he-IL" sz="1100" b="1" u="none" strike="noStrike" dirty="0">
                          <a:effectLst/>
                          <a:latin typeface="Assistant" pitchFamily="2" charset="-79"/>
                          <a:cs typeface="Assistant" pitchFamily="2" charset="-79"/>
                        </a:rPr>
                        <a:t>סך </a:t>
                      </a:r>
                      <a:r>
                        <a:rPr lang="he-IL" sz="1100" b="1" u="none" strike="noStrike" dirty="0" err="1">
                          <a:effectLst/>
                          <a:latin typeface="Assistant" pitchFamily="2" charset="-79"/>
                          <a:cs typeface="Assistant" pitchFamily="2" charset="-79"/>
                        </a:rPr>
                        <a:t>הכל</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ctr">
                    <a:solidFill>
                      <a:schemeClr val="accent5">
                        <a:lumMod val="20000"/>
                        <a:lumOff val="80000"/>
                      </a:schemeClr>
                    </a:solidFill>
                  </a:tcPr>
                </a:tc>
                <a:extLst>
                  <a:ext uri="{0D108BD9-81ED-4DB2-BD59-A6C34878D82A}">
                    <a16:rowId xmlns:a16="http://schemas.microsoft.com/office/drawing/2014/main" val="3190867521"/>
                  </a:ext>
                </a:extLst>
              </a:tr>
              <a:tr h="180975">
                <a:tc>
                  <a:txBody>
                    <a:bodyPr/>
                    <a:lstStyle/>
                    <a:p>
                      <a:pPr algn="r" rtl="1" fontAlgn="ctr"/>
                      <a:r>
                        <a:rPr lang="he-IL" sz="1100" u="none" strike="noStrike" dirty="0">
                          <a:effectLst/>
                          <a:latin typeface="Assistant" pitchFamily="2" charset="-79"/>
                          <a:cs typeface="Assistant" pitchFamily="2" charset="-79"/>
                        </a:rPr>
                        <a:t>הכנסות</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583393073"/>
                  </a:ext>
                </a:extLst>
              </a:tr>
              <a:tr h="180975">
                <a:tc>
                  <a:txBody>
                    <a:bodyPr/>
                    <a:lstStyle/>
                    <a:p>
                      <a:pPr algn="r" rtl="1" fontAlgn="ctr"/>
                      <a:r>
                        <a:rPr lang="he-IL" sz="1100" u="none" strike="noStrike" dirty="0">
                          <a:effectLst/>
                          <a:latin typeface="Assistant" pitchFamily="2" charset="-79"/>
                          <a:cs typeface="Assistant" pitchFamily="2" charset="-79"/>
                        </a:rPr>
                        <a:t>עמלות מפעילות אשראי</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21,787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272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22,059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825797114"/>
                  </a:ext>
                </a:extLst>
              </a:tr>
              <a:tr h="180975">
                <a:tc>
                  <a:txBody>
                    <a:bodyPr/>
                    <a:lstStyle/>
                    <a:p>
                      <a:pPr algn="r" rtl="1" fontAlgn="ctr"/>
                      <a:r>
                        <a:rPr lang="he-IL" sz="1100" u="none" strike="noStrike" dirty="0">
                          <a:effectLst/>
                          <a:latin typeface="Assistant" pitchFamily="2" charset="-79"/>
                          <a:cs typeface="Assistant" pitchFamily="2" charset="-79"/>
                        </a:rPr>
                        <a:t>הכנסות ריבית מהלוואות ללקוחות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8,944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8,944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947632313"/>
                  </a:ext>
                </a:extLst>
              </a:tr>
              <a:tr h="180975">
                <a:tc>
                  <a:txBody>
                    <a:bodyPr/>
                    <a:lstStyle/>
                    <a:p>
                      <a:pPr algn="r" rtl="1" fontAlgn="ctr"/>
                      <a:endParaRPr lang="he-IL" sz="1100" b="0" i="0" u="none" strike="noStrike">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933703288"/>
                  </a:ext>
                </a:extLst>
              </a:tr>
              <a:tr h="180975">
                <a:tc>
                  <a:txBody>
                    <a:bodyPr/>
                    <a:lstStyle/>
                    <a:p>
                      <a:pPr algn="r" rtl="1" fontAlgn="ctr"/>
                      <a:r>
                        <a:rPr lang="he-IL" sz="1100" u="none" strike="noStrike">
                          <a:effectLst/>
                          <a:latin typeface="Assistant" pitchFamily="2" charset="-79"/>
                          <a:cs typeface="Assistant" pitchFamily="2" charset="-79"/>
                        </a:rPr>
                        <a:t>סך הכנסות, ברוטו</a:t>
                      </a:r>
                      <a:endParaRPr lang="he-IL" sz="1100" b="1" i="0" u="none" strike="noStrike">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a:effectLst/>
                          <a:latin typeface="Assistant" pitchFamily="2" charset="-79"/>
                          <a:cs typeface="Assistant" pitchFamily="2" charset="-79"/>
                        </a:rPr>
                        <a:t>    21,787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9,216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31,003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558832163"/>
                  </a:ext>
                </a:extLst>
              </a:tr>
              <a:tr h="180975">
                <a:tc>
                  <a:txBody>
                    <a:bodyPr/>
                    <a:lstStyle/>
                    <a:p>
                      <a:pPr algn="r" rtl="1" fontAlgn="ct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898786793"/>
                  </a:ext>
                </a:extLst>
              </a:tr>
              <a:tr h="180975">
                <a:tc>
                  <a:txBody>
                    <a:bodyPr/>
                    <a:lstStyle/>
                    <a:p>
                      <a:pPr algn="r" rtl="1" fontAlgn="ctr"/>
                      <a:r>
                        <a:rPr lang="he-IL" sz="1100" u="none" strike="noStrike" dirty="0">
                          <a:effectLst/>
                          <a:latin typeface="Assistant" pitchFamily="2" charset="-79"/>
                          <a:cs typeface="Assistant" pitchFamily="2" charset="-79"/>
                        </a:rPr>
                        <a:t>הוצאות ריבית הקשורות לפעילות ההלוואות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(5,354)</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(5,354)</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619634923"/>
                  </a:ext>
                </a:extLst>
              </a:tr>
              <a:tr h="180975">
                <a:tc>
                  <a:txBody>
                    <a:bodyPr/>
                    <a:lstStyle/>
                    <a:p>
                      <a:pPr algn="r" rtl="1" fontAlgn="ctr"/>
                      <a:r>
                        <a:rPr lang="he-IL" sz="1100" u="none" strike="noStrike">
                          <a:effectLst/>
                          <a:latin typeface="Assistant" pitchFamily="2" charset="-79"/>
                          <a:cs typeface="Assistant" pitchFamily="2" charset="-79"/>
                        </a:rPr>
                        <a:t>הוצאות להפסדי אשראי</a:t>
                      </a:r>
                      <a:endParaRPr lang="he-IL" sz="1100" b="0" i="0" u="none" strike="noStrike">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(1,815)</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(1,815)</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681651727"/>
                  </a:ext>
                </a:extLst>
              </a:tr>
              <a:tr h="180975">
                <a:tc>
                  <a:txBody>
                    <a:bodyPr/>
                    <a:lstStyle/>
                    <a:p>
                      <a:pPr algn="r" rtl="1" fontAlgn="ctr"/>
                      <a:r>
                        <a:rPr lang="he-IL" sz="1100" u="none" strike="noStrike">
                          <a:effectLst/>
                          <a:latin typeface="Assistant" pitchFamily="2" charset="-79"/>
                          <a:cs typeface="Assistant" pitchFamily="2" charset="-79"/>
                        </a:rPr>
                        <a:t>סך הכנסות, נטו</a:t>
                      </a:r>
                      <a:endParaRPr lang="he-IL" sz="1100" b="1" i="0" u="none" strike="noStrike">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a:effectLst/>
                          <a:latin typeface="Assistant" pitchFamily="2" charset="-79"/>
                          <a:cs typeface="Assistant" pitchFamily="2" charset="-79"/>
                        </a:rPr>
                        <a:t>    21,787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2,047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23,834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353521026"/>
                  </a:ext>
                </a:extLst>
              </a:tr>
              <a:tr h="180975">
                <a:tc>
                  <a:txBody>
                    <a:bodyPr/>
                    <a:lstStyle/>
                    <a:p>
                      <a:pPr algn="r" rtl="1" fontAlgn="ctr"/>
                      <a:r>
                        <a:rPr lang="he-IL" sz="1100" u="none" strike="noStrike">
                          <a:effectLst/>
                          <a:latin typeface="Assistant" pitchFamily="2" charset="-79"/>
                          <a:cs typeface="Assistant" pitchFamily="2" charset="-79"/>
                        </a:rPr>
                        <a:t>סך רווח (הפסד) מגזרי</a:t>
                      </a:r>
                      <a:endParaRPr lang="he-IL" sz="1100" b="1" i="0" u="none" strike="noStrike">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a:effectLst/>
                          <a:latin typeface="Assistant" pitchFamily="2" charset="-79"/>
                          <a:cs typeface="Assistant" pitchFamily="2" charset="-79"/>
                        </a:rPr>
                        <a:t>      3,636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(7,789)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(4,153)</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860339533"/>
                  </a:ext>
                </a:extLst>
              </a:tr>
              <a:tr h="180975">
                <a:tc>
                  <a:txBody>
                    <a:bodyPr/>
                    <a:lstStyle/>
                    <a:p>
                      <a:pPr algn="r" rtl="1" fontAlgn="ct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11997269"/>
                  </a:ext>
                </a:extLst>
              </a:tr>
              <a:tr h="180975">
                <a:tc>
                  <a:txBody>
                    <a:bodyPr/>
                    <a:lstStyle/>
                    <a:p>
                      <a:pPr algn="r" rtl="1" fontAlgn="ctr"/>
                      <a:r>
                        <a:rPr lang="he-IL" sz="1100" u="none" strike="noStrike" dirty="0">
                          <a:effectLst/>
                          <a:latin typeface="Assistant" pitchFamily="2" charset="-79"/>
                          <a:cs typeface="Assistant" pitchFamily="2" charset="-79"/>
                        </a:rPr>
                        <a:t>עלויות מחקר ופיתוח</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a:effectLst/>
                          <a:latin typeface="Assistant" pitchFamily="2" charset="-79"/>
                          <a:cs typeface="Assistant" pitchFamily="2" charset="-79"/>
                        </a:rPr>
                        <a:t> -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(1,864)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(1,864)</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724827853"/>
                  </a:ext>
                </a:extLst>
              </a:tr>
              <a:tr h="180975">
                <a:tc>
                  <a:txBody>
                    <a:bodyPr/>
                    <a:lstStyle/>
                    <a:p>
                      <a:pPr algn="r" rtl="1" fontAlgn="ctr"/>
                      <a:r>
                        <a:rPr lang="he-IL" sz="1100" u="none" strike="noStrike" dirty="0">
                          <a:effectLst/>
                          <a:latin typeface="Assistant" pitchFamily="2" charset="-79"/>
                          <a:cs typeface="Assistant" pitchFamily="2" charset="-79"/>
                        </a:rPr>
                        <a:t>הוצאות הנהלה, כלליות ואחרות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a:effectLst/>
                          <a:latin typeface="Assistant" pitchFamily="2" charset="-79"/>
                          <a:cs typeface="Assistant" pitchFamily="2" charset="-79"/>
                        </a:rPr>
                        <a:t> -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(10,732)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(10,732)</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2389466005"/>
                  </a:ext>
                </a:extLst>
              </a:tr>
              <a:tr h="180975">
                <a:tc>
                  <a:txBody>
                    <a:bodyPr/>
                    <a:lstStyle/>
                    <a:p>
                      <a:pPr algn="r" rtl="1" fontAlgn="ctr"/>
                      <a:r>
                        <a:rPr lang="he-IL" sz="1100" u="none" strike="noStrike" dirty="0">
                          <a:effectLst/>
                          <a:latin typeface="Assistant" pitchFamily="2" charset="-79"/>
                          <a:cs typeface="Assistant" pitchFamily="2" charset="-79"/>
                        </a:rPr>
                        <a:t>סך רווח (הפסד) תפעולי</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a:effectLst/>
                          <a:latin typeface="Assistant" pitchFamily="2" charset="-79"/>
                          <a:cs typeface="Assistant" pitchFamily="2" charset="-79"/>
                        </a:rPr>
                        <a:t>      3,636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(7,789)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(12,596)</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(16,749)</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471729716"/>
                  </a:ext>
                </a:extLst>
              </a:tr>
              <a:tr h="180975">
                <a:tc>
                  <a:txBody>
                    <a:bodyPr/>
                    <a:lstStyle/>
                    <a:p>
                      <a:pPr algn="r" rtl="1" fontAlgn="ct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1286840099"/>
                  </a:ext>
                </a:extLst>
              </a:tr>
              <a:tr h="180975">
                <a:tc>
                  <a:txBody>
                    <a:bodyPr/>
                    <a:lstStyle/>
                    <a:p>
                      <a:pPr algn="r" rtl="1" fontAlgn="ctr"/>
                      <a:r>
                        <a:rPr lang="he-IL" sz="1100" u="none" strike="noStrike" dirty="0">
                          <a:effectLst/>
                          <a:latin typeface="Assistant" pitchFamily="2" charset="-79"/>
                          <a:cs typeface="Assistant" pitchFamily="2" charset="-79"/>
                        </a:rPr>
                        <a:t>נכסי והתחייבויות המגזר</a:t>
                      </a:r>
                      <a:endParaRPr lang="he-IL" sz="1100" b="1"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555232174"/>
                  </a:ext>
                </a:extLst>
              </a:tr>
              <a:tr h="180975">
                <a:tc>
                  <a:txBody>
                    <a:bodyPr/>
                    <a:lstStyle/>
                    <a:p>
                      <a:pPr algn="r" rtl="1" fontAlgn="ctr"/>
                      <a:r>
                        <a:rPr lang="he-IL" sz="1100" u="none" strike="noStrike" dirty="0">
                          <a:effectLst/>
                          <a:latin typeface="Assistant" pitchFamily="2" charset="-79"/>
                          <a:cs typeface="Assistant" pitchFamily="2" charset="-79"/>
                        </a:rPr>
                        <a:t>הלוואות ללקוחות</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a:effectLst/>
                          <a:latin typeface="Assistant" pitchFamily="2" charset="-79"/>
                          <a:cs typeface="Assistant" pitchFamily="2" charset="-79"/>
                        </a:rPr>
                        <a:t> -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86,607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a:effectLst/>
                          <a:latin typeface="Assistant" pitchFamily="2" charset="-79"/>
                          <a:cs typeface="Assistant" pitchFamily="2" charset="-79"/>
                        </a:rPr>
                        <a:t> - </a:t>
                      </a:r>
                      <a:endParaRPr lang="he-IL" sz="1100" b="0" i="0" u="none" strike="noStrike">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86,607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3017545128"/>
                  </a:ext>
                </a:extLst>
              </a:tr>
              <a:tr h="180975">
                <a:tc>
                  <a:txBody>
                    <a:bodyPr/>
                    <a:lstStyle/>
                    <a:p>
                      <a:pPr algn="r" rtl="1" fontAlgn="ctr"/>
                      <a:r>
                        <a:rPr lang="he-IL" sz="1100" u="none" strike="noStrike">
                          <a:effectLst/>
                          <a:latin typeface="Assistant" pitchFamily="2" charset="-79"/>
                          <a:cs typeface="Assistant" pitchFamily="2" charset="-79"/>
                        </a:rPr>
                        <a:t>הלוואות שהתקבלו</a:t>
                      </a:r>
                      <a:endParaRPr lang="he-IL" sz="1100" b="0" i="0" u="none" strike="noStrike">
                        <a:solidFill>
                          <a:srgbClr val="000000"/>
                        </a:solidFill>
                        <a:effectLst/>
                        <a:latin typeface="Assistant" pitchFamily="2" charset="-79"/>
                        <a:cs typeface="Assistant" pitchFamily="2" charset="-79"/>
                      </a:endParaRPr>
                    </a:p>
                  </a:txBody>
                  <a:tcPr marL="9525" marR="9525" marT="9525" marB="0" anchor="ctr"/>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(93,616)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 </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tc>
                  <a:txBody>
                    <a:bodyPr/>
                    <a:lstStyle/>
                    <a:p>
                      <a:pPr algn="ctr" rtl="0" fontAlgn="b"/>
                      <a:r>
                        <a:rPr lang="he-IL" sz="1100" u="none" strike="noStrike" dirty="0">
                          <a:effectLst/>
                          <a:latin typeface="Assistant" pitchFamily="2" charset="-79"/>
                          <a:cs typeface="Assistant" pitchFamily="2" charset="-79"/>
                        </a:rPr>
                        <a:t>   (93,616)</a:t>
                      </a:r>
                      <a:endParaRPr lang="he-IL" sz="1100" b="0" i="0" u="none" strike="noStrike" dirty="0">
                        <a:solidFill>
                          <a:srgbClr val="000000"/>
                        </a:solidFill>
                        <a:effectLst/>
                        <a:latin typeface="Assistant" pitchFamily="2" charset="-79"/>
                        <a:cs typeface="Assistant" pitchFamily="2" charset="-79"/>
                      </a:endParaRPr>
                    </a:p>
                  </a:txBody>
                  <a:tcPr marL="9525" marR="9525" marT="9525" marB="0" anchor="b"/>
                </a:tc>
                <a:extLst>
                  <a:ext uri="{0D108BD9-81ED-4DB2-BD59-A6C34878D82A}">
                    <a16:rowId xmlns:a16="http://schemas.microsoft.com/office/drawing/2014/main" val="4179269032"/>
                  </a:ext>
                </a:extLst>
              </a:tr>
            </a:tbl>
          </a:graphicData>
        </a:graphic>
      </p:graphicFrame>
    </p:spTree>
    <p:extLst>
      <p:ext uri="{BB962C8B-B14F-4D97-AF65-F5344CB8AC3E}">
        <p14:creationId xmlns:p14="http://schemas.microsoft.com/office/powerpoint/2010/main" val="2880929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EA995DA-5FAE-82CF-0078-072D6FFC9B82}"/>
              </a:ext>
            </a:extLst>
          </p:cNvPr>
          <p:cNvGrpSpPr/>
          <p:nvPr/>
        </p:nvGrpSpPr>
        <p:grpSpPr>
          <a:xfrm>
            <a:off x="-4765538" y="-2104692"/>
            <a:ext cx="20277335" cy="10882000"/>
            <a:chOff x="-4765538" y="-2104692"/>
            <a:chExt cx="20277335" cy="10882000"/>
          </a:xfrm>
        </p:grpSpPr>
        <p:sp>
          <p:nvSpPr>
            <p:cNvPr id="37" name="Oval 36">
              <a:extLst>
                <a:ext uri="{FF2B5EF4-FFF2-40B4-BE49-F238E27FC236}">
                  <a16:creationId xmlns:a16="http://schemas.microsoft.com/office/drawing/2014/main" id="{D9E57FB8-6B3C-4CEA-8DD5-BDAA2907CD2E}"/>
                </a:ext>
              </a:extLst>
            </p:cNvPr>
            <p:cNvSpPr/>
            <p:nvPr/>
          </p:nvSpPr>
          <p:spPr>
            <a:xfrm>
              <a:off x="1478851" y="-1101479"/>
              <a:ext cx="9567662" cy="9567654"/>
            </a:xfrm>
            <a:prstGeom prst="ellipse">
              <a:avLst/>
            </a:prstGeom>
            <a:solidFill>
              <a:srgbClr val="BDE4F5"/>
            </a:solidFill>
            <a:ln>
              <a:noFill/>
            </a:ln>
            <a:effectLst>
              <a:softEdge rad="12700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8" name="Arc 37">
              <a:extLst>
                <a:ext uri="{FF2B5EF4-FFF2-40B4-BE49-F238E27FC236}">
                  <a16:creationId xmlns:a16="http://schemas.microsoft.com/office/drawing/2014/main" id="{1C3759D9-82AE-4517-8300-A8D92B3BB226}"/>
                </a:ext>
              </a:extLst>
            </p:cNvPr>
            <p:cNvSpPr/>
            <p:nvPr/>
          </p:nvSpPr>
          <p:spPr>
            <a:xfrm>
              <a:off x="1543824" y="-1079304"/>
              <a:ext cx="9316416" cy="9316410"/>
            </a:xfrm>
            <a:prstGeom prst="arc">
              <a:avLst>
                <a:gd name="adj1" fmla="val 66652"/>
                <a:gd name="adj2" fmla="val 11763085"/>
              </a:avLst>
            </a:prstGeom>
            <a:noFill/>
            <a:ln w="9525">
              <a:gradFill>
                <a:gsLst>
                  <a:gs pos="0">
                    <a:schemeClr val="bg1"/>
                  </a:gs>
                  <a:gs pos="100000">
                    <a:srgbClr val="006CB7"/>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42" name="Oval 41">
              <a:extLst>
                <a:ext uri="{FF2B5EF4-FFF2-40B4-BE49-F238E27FC236}">
                  <a16:creationId xmlns:a16="http://schemas.microsoft.com/office/drawing/2014/main" id="{2601D806-106B-4421-924C-A6A761E0BF4C}"/>
                </a:ext>
              </a:extLst>
            </p:cNvPr>
            <p:cNvSpPr/>
            <p:nvPr/>
          </p:nvSpPr>
          <p:spPr>
            <a:xfrm>
              <a:off x="1556404" y="4226778"/>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4" name="Arc 43">
              <a:extLst>
                <a:ext uri="{FF2B5EF4-FFF2-40B4-BE49-F238E27FC236}">
                  <a16:creationId xmlns:a16="http://schemas.microsoft.com/office/drawing/2014/main" id="{89C58300-3E6B-4ED5-B0D3-395962522287}"/>
                </a:ext>
              </a:extLst>
            </p:cNvPr>
            <p:cNvSpPr/>
            <p:nvPr/>
          </p:nvSpPr>
          <p:spPr>
            <a:xfrm>
              <a:off x="1732346" y="-890782"/>
              <a:ext cx="8939372" cy="8939366"/>
            </a:xfrm>
            <a:prstGeom prst="arc">
              <a:avLst>
                <a:gd name="adj1" fmla="val 9561653"/>
                <a:gd name="adj2" fmla="val 14312218"/>
              </a:avLst>
            </a:prstGeom>
            <a:noFill/>
            <a:ln w="9525">
              <a:gradFill>
                <a:gsLst>
                  <a:gs pos="0">
                    <a:schemeClr val="bg1"/>
                  </a:gs>
                  <a:gs pos="100000">
                    <a:srgbClr val="006386"/>
                  </a:gs>
                </a:gsLst>
                <a:lin ang="9600000" scaled="0"/>
              </a:gradFill>
              <a:headEnd type="none"/>
              <a:tailEnd type="arrow"/>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dirty="0"/>
            </a:p>
          </p:txBody>
        </p:sp>
        <p:sp>
          <p:nvSpPr>
            <p:cNvPr id="35" name="Rectangle 34">
              <a:extLst>
                <a:ext uri="{FF2B5EF4-FFF2-40B4-BE49-F238E27FC236}">
                  <a16:creationId xmlns:a16="http://schemas.microsoft.com/office/drawing/2014/main" id="{AC5163DE-D778-4BC1-A810-A8B117CCF6ED}"/>
                </a:ext>
              </a:extLst>
            </p:cNvPr>
            <p:cNvSpPr/>
            <p:nvPr/>
          </p:nvSpPr>
          <p:spPr>
            <a:xfrm>
              <a:off x="12202804"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1" name="Rectangle 30">
              <a:extLst>
                <a:ext uri="{FF2B5EF4-FFF2-40B4-BE49-F238E27FC236}">
                  <a16:creationId xmlns:a16="http://schemas.microsoft.com/office/drawing/2014/main" id="{0EB8F1A0-EEDB-46F0-B438-43E22746C38A}"/>
                </a:ext>
              </a:extLst>
            </p:cNvPr>
            <p:cNvSpPr/>
            <p:nvPr/>
          </p:nvSpPr>
          <p:spPr>
            <a:xfrm>
              <a:off x="-4765538" y="-515201"/>
              <a:ext cx="3308993" cy="768903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 name="Rectangle 5">
              <a:extLst>
                <a:ext uri="{FF2B5EF4-FFF2-40B4-BE49-F238E27FC236}">
                  <a16:creationId xmlns:a16="http://schemas.microsoft.com/office/drawing/2014/main" id="{2EA72F2D-9DD1-4D90-8C02-E801F1DE6B6D}"/>
                </a:ext>
              </a:extLst>
            </p:cNvPr>
            <p:cNvSpPr/>
            <p:nvPr/>
          </p:nvSpPr>
          <p:spPr>
            <a:xfrm>
              <a:off x="-292608" y="6875827"/>
              <a:ext cx="12709358" cy="1901481"/>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5" name="Rectangle 44">
              <a:extLst>
                <a:ext uri="{FF2B5EF4-FFF2-40B4-BE49-F238E27FC236}">
                  <a16:creationId xmlns:a16="http://schemas.microsoft.com/office/drawing/2014/main" id="{7A328067-A5FF-4E46-80F6-FB5A5F3DA9D1}"/>
                </a:ext>
              </a:extLst>
            </p:cNvPr>
            <p:cNvSpPr/>
            <p:nvPr/>
          </p:nvSpPr>
          <p:spPr>
            <a:xfrm>
              <a:off x="-1617382" y="-2104692"/>
              <a:ext cx="14034132" cy="208524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29" name="Arc 28">
              <a:extLst>
                <a:ext uri="{FF2B5EF4-FFF2-40B4-BE49-F238E27FC236}">
                  <a16:creationId xmlns:a16="http://schemas.microsoft.com/office/drawing/2014/main" id="{4910008F-A043-413A-98FF-87033054E00B}"/>
                </a:ext>
              </a:extLst>
            </p:cNvPr>
            <p:cNvSpPr/>
            <p:nvPr/>
          </p:nvSpPr>
          <p:spPr>
            <a:xfrm>
              <a:off x="3378541" y="434979"/>
              <a:ext cx="5985839" cy="5985835"/>
            </a:xfrm>
            <a:prstGeom prst="arc">
              <a:avLst>
                <a:gd name="adj1" fmla="val 13837629"/>
                <a:gd name="adj2" fmla="val 2970898"/>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2" name="Oval 31">
              <a:extLst>
                <a:ext uri="{FF2B5EF4-FFF2-40B4-BE49-F238E27FC236}">
                  <a16:creationId xmlns:a16="http://schemas.microsoft.com/office/drawing/2014/main" id="{F5CB9235-A774-4A17-8DF4-3199150844BE}"/>
                </a:ext>
              </a:extLst>
            </p:cNvPr>
            <p:cNvSpPr/>
            <p:nvPr/>
          </p:nvSpPr>
          <p:spPr>
            <a:xfrm>
              <a:off x="9034241" y="2104609"/>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6" name="Freeform: Shape 25">
              <a:extLst>
                <a:ext uri="{FF2B5EF4-FFF2-40B4-BE49-F238E27FC236}">
                  <a16:creationId xmlns:a16="http://schemas.microsoft.com/office/drawing/2014/main" id="{A52F04F2-6779-4480-B9AA-8A778D5A92B0}"/>
                </a:ext>
              </a:extLst>
            </p:cNvPr>
            <p:cNvSpPr/>
            <p:nvPr/>
          </p:nvSpPr>
          <p:spPr>
            <a:xfrm>
              <a:off x="4938589" y="2179350"/>
              <a:ext cx="2756118" cy="2540868"/>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
          <p:nvSpPr>
            <p:cNvPr id="36" name="Arc 35">
              <a:extLst>
                <a:ext uri="{FF2B5EF4-FFF2-40B4-BE49-F238E27FC236}">
                  <a16:creationId xmlns:a16="http://schemas.microsoft.com/office/drawing/2014/main" id="{FD09062C-62B3-49B7-9D6F-568F4D0B195E}"/>
                </a:ext>
              </a:extLst>
            </p:cNvPr>
            <p:cNvSpPr/>
            <p:nvPr/>
          </p:nvSpPr>
          <p:spPr>
            <a:xfrm>
              <a:off x="3699701" y="756139"/>
              <a:ext cx="5387295" cy="5387291"/>
            </a:xfrm>
            <a:prstGeom prst="arc">
              <a:avLst>
                <a:gd name="adj1" fmla="val 20891050"/>
                <a:gd name="adj2" fmla="val 6714241"/>
              </a:avLst>
            </a:prstGeom>
            <a:noFill/>
            <a:ln w="9525">
              <a:gradFill>
                <a:gsLst>
                  <a:gs pos="0">
                    <a:srgbClr val="21BFD5">
                      <a:alpha val="30000"/>
                    </a:srgbClr>
                  </a:gs>
                  <a:gs pos="100000">
                    <a:srgbClr val="006CB7">
                      <a:alpha val="47000"/>
                    </a:srgbClr>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48" name="Rectangle 47">
              <a:extLst>
                <a:ext uri="{FF2B5EF4-FFF2-40B4-BE49-F238E27FC236}">
                  <a16:creationId xmlns:a16="http://schemas.microsoft.com/office/drawing/2014/main" id="{A477E1A1-D2BF-45A0-B2B8-E3637BDEB0C9}"/>
                </a:ext>
              </a:extLst>
            </p:cNvPr>
            <p:cNvSpPr/>
            <p:nvPr/>
          </p:nvSpPr>
          <p:spPr>
            <a:xfrm rot="5400000">
              <a:off x="4786303" y="1900654"/>
              <a:ext cx="3161337" cy="3124837"/>
            </a:xfrm>
            <a:prstGeom prst="rect">
              <a:avLst/>
            </a:prstGeom>
          </p:spPr>
          <p:txBody>
            <a:bodyPr wrap="square" lIns="91440" tIns="45720" rIns="91440" bIns="45720" anchor="t">
              <a:prstTxWarp prst="textArchUp">
                <a:avLst>
                  <a:gd name="adj" fmla="val 10307885"/>
                </a:avLst>
              </a:prstTxWarp>
              <a:spAutoFit/>
            </a:bodyPr>
            <a:lstStyle/>
            <a:p>
              <a:pPr marL="0" marR="0" lvl="0" indent="0" defTabSz="914400" rtl="1" eaLnBrk="1" fontAlgn="auto" latinLnBrk="0" hangingPunct="1">
                <a:lnSpc>
                  <a:spcPts val="5200"/>
                </a:lnSpc>
                <a:spcBef>
                  <a:spcPts val="0"/>
                </a:spcBef>
                <a:spcAft>
                  <a:spcPts val="0"/>
                </a:spcAft>
                <a:buClrTx/>
                <a:buSzTx/>
                <a:buFontTx/>
                <a:buNone/>
                <a:tabLst/>
                <a:defRPr/>
              </a:pPr>
              <a:r>
                <a:rPr kumimoji="0" lang="en-US" sz="4000" b="0" i="0" u="none" strike="noStrike" kern="1200" cap="none" spc="600" normalizeH="0" noProof="0" dirty="0">
                  <a:ln>
                    <a:noFill/>
                  </a:ln>
                  <a:solidFill>
                    <a:srgbClr val="006FAB"/>
                  </a:solidFill>
                  <a:effectLst/>
                  <a:uLnTx/>
                  <a:uFillTx/>
                  <a:latin typeface="Assistant ExtraBold" pitchFamily="2" charset="-79"/>
                  <a:ea typeface="+mn-ea"/>
                  <a:cs typeface="Assistant ExtraBold" panose="00000900000000000000" pitchFamily="2" charset="-79"/>
                </a:rPr>
                <a:t>THANK YOU</a:t>
              </a:r>
              <a:endParaRPr kumimoji="0" lang="x-none" sz="4000" b="0" i="0" u="none" strike="noStrike" kern="1200" cap="none" spc="600" normalizeH="0" noProof="0" dirty="0">
                <a:ln>
                  <a:noFill/>
                </a:ln>
                <a:solidFill>
                  <a:srgbClr val="006FAB"/>
                </a:solidFill>
                <a:effectLst/>
                <a:uLnTx/>
                <a:uFillTx/>
                <a:latin typeface="Assistant ExtraBold" pitchFamily="2" charset="-79"/>
                <a:ea typeface="+mn-ea"/>
                <a:cs typeface="Assistant ExtraBold" pitchFamily="2" charset="-79"/>
              </a:endParaRPr>
            </a:p>
          </p:txBody>
        </p:sp>
      </p:grpSp>
    </p:spTree>
    <p:extLst>
      <p:ext uri="{BB962C8B-B14F-4D97-AF65-F5344CB8AC3E}">
        <p14:creationId xmlns:p14="http://schemas.microsoft.com/office/powerpoint/2010/main" val="43538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artial Circle 83">
            <a:extLst>
              <a:ext uri="{FF2B5EF4-FFF2-40B4-BE49-F238E27FC236}">
                <a16:creationId xmlns:a16="http://schemas.microsoft.com/office/drawing/2014/main" id="{5A320108-13D6-46E0-8C09-CF78B367F2F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TextBox 50">
            <a:extLst>
              <a:ext uri="{FF2B5EF4-FFF2-40B4-BE49-F238E27FC236}">
                <a16:creationId xmlns:a16="http://schemas.microsoft.com/office/drawing/2014/main" id="{586391B7-3E6B-481C-B48A-6CC0732ED8F2}"/>
              </a:ext>
            </a:extLst>
          </p:cNvPr>
          <p:cNvSpPr txBox="1"/>
          <p:nvPr/>
        </p:nvSpPr>
        <p:spPr>
          <a:xfrm>
            <a:off x="6611008" y="3965630"/>
            <a:ext cx="4660742" cy="1284967"/>
          </a:xfrm>
          <a:prstGeom prst="rect">
            <a:avLst/>
          </a:prstGeom>
          <a:noFill/>
        </p:spPr>
        <p:txBody>
          <a:bodyPr wrap="square" rtlCol="0">
            <a:spAutoFit/>
          </a:bodyPr>
          <a:lstStyle/>
          <a:p>
            <a:pPr marL="0" marR="0" lvl="0" indent="0" algn="r" defTabSz="914400" rtl="1" eaLnBrk="1" fontAlgn="auto" latinLnBrk="0" hangingPunct="1">
              <a:lnSpc>
                <a:spcPts val="3100"/>
              </a:lnSpc>
              <a:spcBef>
                <a:spcPts val="0"/>
              </a:spcBef>
              <a:spcAft>
                <a:spcPts val="0"/>
              </a:spcAft>
              <a:buClrTx/>
              <a:buSzTx/>
              <a:buFontTx/>
              <a:buNone/>
              <a:tabLst/>
              <a:defRPr/>
            </a:pPr>
            <a:r>
              <a:rPr lang="he-IL" sz="2800" spc="-20" dirty="0">
                <a:solidFill>
                  <a:prstClr val="black"/>
                </a:solidFill>
                <a:latin typeface="Assistant" pitchFamily="2" charset="-79"/>
                <a:cs typeface="Assistant" pitchFamily="2" charset="-79"/>
              </a:rPr>
              <a:t>להוות פתרון אשראי </a:t>
            </a:r>
            <a:r>
              <a:rPr kumimoji="0" lang="he-IL" sz="2800" b="0" i="0" u="none" strike="noStrike" kern="1200" cap="none" spc="-20" normalizeH="0" baseline="0" noProof="0" dirty="0">
                <a:ln>
                  <a:noFill/>
                </a:ln>
                <a:solidFill>
                  <a:prstClr val="black"/>
                </a:solidFill>
                <a:effectLst/>
                <a:uLnTx/>
                <a:uFillTx/>
                <a:latin typeface="Assistant" pitchFamily="2" charset="-79"/>
                <a:ea typeface="+mn-ea"/>
                <a:cs typeface="Assistant" pitchFamily="2" charset="-79"/>
              </a:rPr>
              <a:t>מהיר וחדשני</a:t>
            </a:r>
          </a:p>
          <a:p>
            <a:pPr algn="r" rtl="1">
              <a:lnSpc>
                <a:spcPts val="3100"/>
              </a:lnSpc>
              <a:defRPr/>
            </a:pPr>
            <a:r>
              <a:rPr lang="he-IL" sz="2800" spc="-20" dirty="0">
                <a:solidFill>
                  <a:prstClr val="black"/>
                </a:solidFill>
                <a:latin typeface="Assistant" pitchFamily="2" charset="-79"/>
                <a:cs typeface="Assistant" pitchFamily="2" charset="-79"/>
              </a:rPr>
              <a:t>בהתאם להעדפות וצרכי לקוחותינו</a:t>
            </a:r>
            <a:endParaRPr kumimoji="0" lang="he-IL" sz="2800" b="0" i="0" u="none" strike="noStrike" kern="1200" cap="none" spc="-20" normalizeH="0" baseline="0" noProof="0" dirty="0">
              <a:ln>
                <a:noFill/>
              </a:ln>
              <a:solidFill>
                <a:prstClr val="black"/>
              </a:solidFill>
              <a:effectLst/>
              <a:uLnTx/>
              <a:uFillTx/>
              <a:latin typeface="Assistant" pitchFamily="2" charset="-79"/>
              <a:ea typeface="+mn-ea"/>
              <a:cs typeface="Assistant" pitchFamily="2" charset="-79"/>
            </a:endParaRPr>
          </a:p>
          <a:p>
            <a:pPr marL="0" marR="0" lvl="0" indent="0" algn="r" defTabSz="914400" rtl="1" eaLnBrk="1" fontAlgn="auto" latinLnBrk="0" hangingPunct="1">
              <a:lnSpc>
                <a:spcPts val="3100"/>
              </a:lnSpc>
              <a:spcBef>
                <a:spcPts val="0"/>
              </a:spcBef>
              <a:spcAft>
                <a:spcPts val="0"/>
              </a:spcAft>
              <a:buClrTx/>
              <a:buSzTx/>
              <a:buFontTx/>
              <a:buNone/>
              <a:tabLst/>
              <a:defRPr/>
            </a:pPr>
            <a:endParaRPr kumimoji="0" lang="he-IL" sz="2800" b="0" i="0" u="none" strike="noStrike" kern="1200" cap="none" spc="-20" normalizeH="0" baseline="0" noProof="0" dirty="0">
              <a:ln>
                <a:noFill/>
              </a:ln>
              <a:solidFill>
                <a:prstClr val="black"/>
              </a:solidFill>
              <a:effectLst/>
              <a:uLnTx/>
              <a:uFillTx/>
              <a:latin typeface="Assistant" pitchFamily="2" charset="-79"/>
              <a:ea typeface="+mn-ea"/>
              <a:cs typeface="Assistant" pitchFamily="2" charset="-79"/>
            </a:endParaRPr>
          </a:p>
        </p:txBody>
      </p:sp>
      <p:sp>
        <p:nvSpPr>
          <p:cNvPr id="86" name="Arc 85">
            <a:extLst>
              <a:ext uri="{FF2B5EF4-FFF2-40B4-BE49-F238E27FC236}">
                <a16:creationId xmlns:a16="http://schemas.microsoft.com/office/drawing/2014/main" id="{6C84F382-F16F-4831-89EF-B21AF7613856}"/>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7" name="Oval 86">
            <a:extLst>
              <a:ext uri="{FF2B5EF4-FFF2-40B4-BE49-F238E27FC236}">
                <a16:creationId xmlns:a16="http://schemas.microsoft.com/office/drawing/2014/main" id="{2CB13BAE-2461-4B9D-B903-12D381879714}"/>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Arc 87">
            <a:extLst>
              <a:ext uri="{FF2B5EF4-FFF2-40B4-BE49-F238E27FC236}">
                <a16:creationId xmlns:a16="http://schemas.microsoft.com/office/drawing/2014/main" id="{A5D874F6-3000-487A-AAB2-282A53269DFB}"/>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4" name="Rectangle 73">
            <a:extLst>
              <a:ext uri="{FF2B5EF4-FFF2-40B4-BE49-F238E27FC236}">
                <a16:creationId xmlns:a16="http://schemas.microsoft.com/office/drawing/2014/main" id="{4FDB3D1D-7B08-493D-858D-E834874CA29E}"/>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4" name="Slide Number Placeholder 5">
            <a:extLst>
              <a:ext uri="{FF2B5EF4-FFF2-40B4-BE49-F238E27FC236}">
                <a16:creationId xmlns:a16="http://schemas.microsoft.com/office/drawing/2014/main" id="{A605748A-3CB8-4C45-B601-AD5564D667C8}"/>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pic>
        <p:nvPicPr>
          <p:cNvPr id="11" name="Picture 2">
            <a:extLst>
              <a:ext uri="{FF2B5EF4-FFF2-40B4-BE49-F238E27FC236}">
                <a16:creationId xmlns:a16="http://schemas.microsoft.com/office/drawing/2014/main" id="{8CB40F3D-4693-CC3E-D98A-0D9AEAA880F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44" t="2412" r="15689" b="3034"/>
          <a:stretch/>
        </p:blipFill>
        <p:spPr bwMode="auto">
          <a:xfrm>
            <a:off x="1764309" y="908994"/>
            <a:ext cx="4671872" cy="4662266"/>
          </a:xfrm>
          <a:prstGeom prst="ellipse">
            <a:avLst/>
          </a:prstGeom>
          <a:noFill/>
          <a:extLst>
            <a:ext uri="{909E8E84-426E-40DD-AFC4-6F175D3DCCD1}">
              <a14:hiddenFill xmlns:a14="http://schemas.microsoft.com/office/drawing/2010/main">
                <a:solidFill>
                  <a:srgbClr val="FFFFFF"/>
                </a:solidFill>
              </a14:hiddenFill>
            </a:ext>
          </a:extLst>
        </p:spPr>
      </p:pic>
      <p:sp>
        <p:nvSpPr>
          <p:cNvPr id="14" name="TextBox 28">
            <a:extLst>
              <a:ext uri="{FF2B5EF4-FFF2-40B4-BE49-F238E27FC236}">
                <a16:creationId xmlns:a16="http://schemas.microsoft.com/office/drawing/2014/main" id="{05E4A806-DE46-9543-73B9-90CB46435ADD}"/>
              </a:ext>
            </a:extLst>
          </p:cNvPr>
          <p:cNvSpPr txBox="1"/>
          <p:nvPr/>
        </p:nvSpPr>
        <p:spPr>
          <a:xfrm>
            <a:off x="3870520" y="2478760"/>
            <a:ext cx="8042446"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0" b="0" i="0" u="none" strike="noStrike" kern="1200" cap="none" spc="300" normalizeH="0" noProof="0" dirty="0">
                <a:ln>
                  <a:noFill/>
                </a:ln>
                <a:solidFill>
                  <a:srgbClr val="234458"/>
                </a:solidFill>
                <a:effectLst/>
                <a:uLnTx/>
                <a:uFillTx/>
                <a:latin typeface="Assistant SemiBold" pitchFamily="2" charset="-79"/>
                <a:cs typeface="Assistant SemiBold" pitchFamily="2" charset="-79"/>
              </a:rPr>
              <a:t>Our Mission</a:t>
            </a:r>
          </a:p>
        </p:txBody>
      </p:sp>
      <p:sp>
        <p:nvSpPr>
          <p:cNvPr id="18" name="Arc 28">
            <a:extLst>
              <a:ext uri="{FF2B5EF4-FFF2-40B4-BE49-F238E27FC236}">
                <a16:creationId xmlns:a16="http://schemas.microsoft.com/office/drawing/2014/main" id="{4444BC78-305E-CE71-F360-8F5630EE6EB8}"/>
              </a:ext>
            </a:extLst>
          </p:cNvPr>
          <p:cNvSpPr/>
          <p:nvPr/>
        </p:nvSpPr>
        <p:spPr>
          <a:xfrm>
            <a:off x="1764309" y="615459"/>
            <a:ext cx="4993988" cy="4993985"/>
          </a:xfrm>
          <a:prstGeom prst="arc">
            <a:avLst>
              <a:gd name="adj1" fmla="val 13837629"/>
              <a:gd name="adj2" fmla="val 3016667"/>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0" name="Oval 25">
            <a:extLst>
              <a:ext uri="{FF2B5EF4-FFF2-40B4-BE49-F238E27FC236}">
                <a16:creationId xmlns:a16="http://schemas.microsoft.com/office/drawing/2014/main" id="{490F2667-3710-45EC-FCCB-99957E64F0CC}"/>
              </a:ext>
            </a:extLst>
          </p:cNvPr>
          <p:cNvSpPr/>
          <p:nvPr/>
        </p:nvSpPr>
        <p:spPr>
          <a:xfrm>
            <a:off x="5576623" y="1119108"/>
            <a:ext cx="1454129" cy="1454129"/>
          </a:xfrm>
          <a:prstGeom prst="ellipse">
            <a:avLst/>
          </a:prstGeom>
          <a:gradFill>
            <a:gsLst>
              <a:gs pos="21000">
                <a:srgbClr val="00D4E3">
                  <a:alpha val="39000"/>
                </a:srgbClr>
              </a:gs>
              <a:gs pos="99000">
                <a:srgbClr val="00257C">
                  <a:alpha val="17000"/>
                </a:srgbClr>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2" name="Oval 31">
            <a:extLst>
              <a:ext uri="{FF2B5EF4-FFF2-40B4-BE49-F238E27FC236}">
                <a16:creationId xmlns:a16="http://schemas.microsoft.com/office/drawing/2014/main" id="{389890E4-4728-0865-95D9-632772EC7650}"/>
              </a:ext>
            </a:extLst>
          </p:cNvPr>
          <p:cNvSpPr/>
          <p:nvPr/>
        </p:nvSpPr>
        <p:spPr>
          <a:xfrm>
            <a:off x="6328181" y="1744934"/>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24" name="Picture 30" descr="A screenshot of a computer&#10;&#10;Description automatically generated with low confidence">
            <a:extLst>
              <a:ext uri="{FF2B5EF4-FFF2-40B4-BE49-F238E27FC236}">
                <a16:creationId xmlns:a16="http://schemas.microsoft.com/office/drawing/2014/main" id="{DCED042B-ECDC-686B-902F-5F55A6C5DA5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7864" t="81120" r="35706" b="1970"/>
          <a:stretch/>
        </p:blipFill>
        <p:spPr>
          <a:xfrm>
            <a:off x="4271579" y="5525854"/>
            <a:ext cx="922487" cy="1027932"/>
          </a:xfrm>
          <a:prstGeom prst="rect">
            <a:avLst/>
          </a:prstGeom>
        </p:spPr>
      </p:pic>
      <p:pic>
        <p:nvPicPr>
          <p:cNvPr id="25" name="Picture 31" descr="A screenshot of a computer&#10;&#10;Description automatically generated with low confidence">
            <a:extLst>
              <a:ext uri="{FF2B5EF4-FFF2-40B4-BE49-F238E27FC236}">
                <a16:creationId xmlns:a16="http://schemas.microsoft.com/office/drawing/2014/main" id="{78B41C65-DCCE-72F5-54CB-32D99ED7119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2970" t="84776" r="43635" b="4835"/>
          <a:stretch/>
        </p:blipFill>
        <p:spPr>
          <a:xfrm>
            <a:off x="6096000" y="5092233"/>
            <a:ext cx="487112" cy="631558"/>
          </a:xfrm>
          <a:prstGeom prst="rect">
            <a:avLst/>
          </a:prstGeom>
        </p:spPr>
      </p:pic>
      <p:pic>
        <p:nvPicPr>
          <p:cNvPr id="26" name="Picture 32" descr="A screenshot of a computer&#10;&#10;Description automatically generated with low confidence">
            <a:extLst>
              <a:ext uri="{FF2B5EF4-FFF2-40B4-BE49-F238E27FC236}">
                <a16:creationId xmlns:a16="http://schemas.microsoft.com/office/drawing/2014/main" id="{F3C16248-E046-19A0-48E9-12933D427C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984" t="84776" r="48175" b="7228"/>
          <a:stretch/>
        </p:blipFill>
        <p:spPr>
          <a:xfrm>
            <a:off x="6511678" y="4539359"/>
            <a:ext cx="551175" cy="486120"/>
          </a:xfrm>
          <a:prstGeom prst="rect">
            <a:avLst/>
          </a:prstGeom>
        </p:spPr>
      </p:pic>
      <p:pic>
        <p:nvPicPr>
          <p:cNvPr id="27" name="Picture 33" descr="A screenshot of a computer&#10;&#10;Description automatically generated with low confidence">
            <a:extLst>
              <a:ext uri="{FF2B5EF4-FFF2-40B4-BE49-F238E27FC236}">
                <a16:creationId xmlns:a16="http://schemas.microsoft.com/office/drawing/2014/main" id="{F80E8FAA-A10A-7765-0BB9-2E07BABE3C7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4528" t="83304" r="70949" b="6545"/>
          <a:stretch/>
        </p:blipFill>
        <p:spPr>
          <a:xfrm>
            <a:off x="6808174" y="3509858"/>
            <a:ext cx="648889" cy="617106"/>
          </a:xfrm>
          <a:prstGeom prst="rect">
            <a:avLst/>
          </a:prstGeom>
        </p:spPr>
      </p:pic>
      <p:pic>
        <p:nvPicPr>
          <p:cNvPr id="28" name="Picture 36" descr="A screenshot of a computer&#10;&#10;Description automatically generated with low confidence">
            <a:extLst>
              <a:ext uri="{FF2B5EF4-FFF2-40B4-BE49-F238E27FC236}">
                <a16:creationId xmlns:a16="http://schemas.microsoft.com/office/drawing/2014/main" id="{7D30A70B-EA03-F29E-7C9E-9BFC53B79D5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817" t="15757" r="88660" b="74092"/>
          <a:stretch/>
        </p:blipFill>
        <p:spPr>
          <a:xfrm>
            <a:off x="5252178" y="5418857"/>
            <a:ext cx="648889" cy="617106"/>
          </a:xfrm>
          <a:prstGeom prst="rect">
            <a:avLst/>
          </a:prstGeom>
        </p:spPr>
      </p:pic>
    </p:spTree>
    <p:extLst>
      <p:ext uri="{BB962C8B-B14F-4D97-AF65-F5344CB8AC3E}">
        <p14:creationId xmlns:p14="http://schemas.microsoft.com/office/powerpoint/2010/main" val="461441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Partial Circle 83">
            <a:extLst>
              <a:ext uri="{FF2B5EF4-FFF2-40B4-BE49-F238E27FC236}">
                <a16:creationId xmlns:a16="http://schemas.microsoft.com/office/drawing/2014/main" id="{5A320108-13D6-46E0-8C09-CF78B367F2F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29" name="TextBox 54">
            <a:extLst>
              <a:ext uri="{FF2B5EF4-FFF2-40B4-BE49-F238E27FC236}">
                <a16:creationId xmlns:a16="http://schemas.microsoft.com/office/drawing/2014/main" id="{11E96A1C-436D-4C6F-8040-8CCFD5421657}"/>
              </a:ext>
            </a:extLst>
          </p:cNvPr>
          <p:cNvSpPr txBox="1"/>
          <p:nvPr/>
        </p:nvSpPr>
        <p:spPr>
          <a:xfrm>
            <a:off x="2402787" y="6440386"/>
            <a:ext cx="9159871" cy="246221"/>
          </a:xfrm>
          <a:prstGeom prst="rect">
            <a:avLst/>
          </a:prstGeom>
          <a:noFill/>
        </p:spPr>
        <p:txBody>
          <a:bodyPr wrap="square" rtlCol="0">
            <a:spAutoFit/>
          </a:bodyPr>
          <a:lstStyle/>
          <a:p>
            <a:pPr marL="0" marR="0" algn="r" rtl="1">
              <a:spcBef>
                <a:spcPts val="0"/>
              </a:spcBef>
              <a:spcAft>
                <a:spcPts val="0"/>
              </a:spcAft>
            </a:pPr>
            <a:r>
              <a:rPr lang="he-IL" sz="1000" dirty="0">
                <a:effectLst/>
                <a:latin typeface="Assistant Light" pitchFamily="2" charset="-79"/>
                <a:ea typeface="Calibri" panose="020F0502020204030204" pitchFamily="34" charset="0"/>
                <a:cs typeface="Assistant Light" pitchFamily="2" charset="-79"/>
              </a:rPr>
              <a:t>נתונים כספיים בש"ח נכון ל-31 בדצמבר 2022; כולל הלוואות במערכת לתיווך באשראי; שיעור הגידול בהכנסות ונתוני הצמיחה מתייחסים ל-31 בדצמבר 2022 מול שנת 2021</a:t>
            </a:r>
            <a:r>
              <a:rPr lang="en-US" sz="1000" dirty="0">
                <a:effectLst/>
                <a:latin typeface="Assistant Light" pitchFamily="2" charset="-79"/>
                <a:ea typeface="Calibri" panose="020F0502020204030204" pitchFamily="34" charset="0"/>
                <a:cs typeface="Assistant Light" pitchFamily="2" charset="-79"/>
              </a:rPr>
              <a:t>;</a:t>
            </a:r>
            <a:r>
              <a:rPr lang="he-IL" sz="1000" dirty="0">
                <a:effectLst/>
                <a:latin typeface="Assistant Light" pitchFamily="2" charset="-79"/>
                <a:ea typeface="Calibri" panose="020F0502020204030204" pitchFamily="34" charset="0"/>
                <a:cs typeface="Assistant Light" pitchFamily="2" charset="-79"/>
              </a:rPr>
              <a:t> הכנסות ברוטו </a:t>
            </a:r>
            <a:r>
              <a:rPr lang="en-US" sz="1000" dirty="0">
                <a:effectLst/>
                <a:latin typeface="Assistant Light" pitchFamily="2" charset="-79"/>
                <a:ea typeface="Calibri" panose="020F0502020204030204" pitchFamily="34" charset="0"/>
                <a:cs typeface="Assistant Light" pitchFamily="2" charset="-79"/>
              </a:rPr>
              <a:t> NON-GAAP</a:t>
            </a:r>
            <a:endParaRPr lang="he-IL" sz="1000" dirty="0">
              <a:solidFill>
                <a:srgbClr val="000000"/>
              </a:solidFill>
              <a:latin typeface="Assistant Light" pitchFamily="2" charset="-79"/>
              <a:cs typeface="Assistant Light" panose="00000400000000000000" pitchFamily="2" charset="-79"/>
            </a:endParaRPr>
          </a:p>
        </p:txBody>
      </p:sp>
      <p:sp>
        <p:nvSpPr>
          <p:cNvPr id="86" name="Arc 85">
            <a:extLst>
              <a:ext uri="{FF2B5EF4-FFF2-40B4-BE49-F238E27FC236}">
                <a16:creationId xmlns:a16="http://schemas.microsoft.com/office/drawing/2014/main" id="{6C84F382-F16F-4831-89EF-B21AF7613856}"/>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7" name="Oval 86">
            <a:extLst>
              <a:ext uri="{FF2B5EF4-FFF2-40B4-BE49-F238E27FC236}">
                <a16:creationId xmlns:a16="http://schemas.microsoft.com/office/drawing/2014/main" id="{2CB13BAE-2461-4B9D-B903-12D381879714}"/>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88" name="Arc 87">
            <a:extLst>
              <a:ext uri="{FF2B5EF4-FFF2-40B4-BE49-F238E27FC236}">
                <a16:creationId xmlns:a16="http://schemas.microsoft.com/office/drawing/2014/main" id="{A5D874F6-3000-487A-AAB2-282A53269DFB}"/>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74" name="Rectangle 73">
            <a:extLst>
              <a:ext uri="{FF2B5EF4-FFF2-40B4-BE49-F238E27FC236}">
                <a16:creationId xmlns:a16="http://schemas.microsoft.com/office/drawing/2014/main" id="{4FDB3D1D-7B08-493D-858D-E834874CA29E}"/>
              </a:ext>
            </a:extLst>
          </p:cNvPr>
          <p:cNvSpPr/>
          <p:nvPr/>
        </p:nvSpPr>
        <p:spPr>
          <a:xfrm>
            <a:off x="12171947" y="-3627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14" name="Slide Number Placeholder 5">
            <a:extLst>
              <a:ext uri="{FF2B5EF4-FFF2-40B4-BE49-F238E27FC236}">
                <a16:creationId xmlns:a16="http://schemas.microsoft.com/office/drawing/2014/main" id="{A605748A-3CB8-4C45-B601-AD5564D667C8}"/>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34" name="TextBox 28">
            <a:extLst>
              <a:ext uri="{FF2B5EF4-FFF2-40B4-BE49-F238E27FC236}">
                <a16:creationId xmlns:a16="http://schemas.microsoft.com/office/drawing/2014/main" id="{CCD863EE-22FA-4CF6-B44D-8794848816EB}"/>
              </a:ext>
            </a:extLst>
          </p:cNvPr>
          <p:cNvSpPr txBox="1"/>
          <p:nvPr/>
        </p:nvSpPr>
        <p:spPr>
          <a:xfrm>
            <a:off x="7593654" y="210111"/>
            <a:ext cx="476530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3600" dirty="0">
                <a:solidFill>
                  <a:srgbClr val="041634"/>
                </a:solidFill>
                <a:latin typeface="Assistant ExtraBold" pitchFamily="2" charset="-79"/>
                <a:cs typeface="Assistant ExtraBold" pitchFamily="2" charset="-79"/>
              </a:rPr>
              <a:t>בלנדר במספרים</a:t>
            </a:r>
            <a:endParaRPr kumimoji="0" lang="en-US" sz="3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113" name="תיבת טקסט 50">
            <a:extLst>
              <a:ext uri="{FF2B5EF4-FFF2-40B4-BE49-F238E27FC236}">
                <a16:creationId xmlns:a16="http://schemas.microsoft.com/office/drawing/2014/main" id="{186FCE09-569B-45EB-956B-F48217B67597}"/>
              </a:ext>
            </a:extLst>
          </p:cNvPr>
          <p:cNvSpPr txBox="1"/>
          <p:nvPr/>
        </p:nvSpPr>
        <p:spPr>
          <a:xfrm>
            <a:off x="1151327" y="1965576"/>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12" name="תיבת טקסט 48">
            <a:extLst>
              <a:ext uri="{FF2B5EF4-FFF2-40B4-BE49-F238E27FC236}">
                <a16:creationId xmlns:a16="http://schemas.microsoft.com/office/drawing/2014/main" id="{052FB2E4-8665-4727-B173-EB1DA7E1765F}"/>
              </a:ext>
            </a:extLst>
          </p:cNvPr>
          <p:cNvSpPr txBox="1"/>
          <p:nvPr/>
        </p:nvSpPr>
        <p:spPr>
          <a:xfrm>
            <a:off x="5366267" y="1953701"/>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109" name="תיבת טקסט 42">
            <a:extLst>
              <a:ext uri="{FF2B5EF4-FFF2-40B4-BE49-F238E27FC236}">
                <a16:creationId xmlns:a16="http://schemas.microsoft.com/office/drawing/2014/main" id="{94E79B9A-FF2F-473F-9518-8654E56489D3}"/>
              </a:ext>
            </a:extLst>
          </p:cNvPr>
          <p:cNvSpPr txBox="1"/>
          <p:nvPr/>
        </p:nvSpPr>
        <p:spPr>
          <a:xfrm>
            <a:off x="3260040" y="1971430"/>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2" name="תיבת טקסט 1">
            <a:extLst>
              <a:ext uri="{FF2B5EF4-FFF2-40B4-BE49-F238E27FC236}">
                <a16:creationId xmlns:a16="http://schemas.microsoft.com/office/drawing/2014/main" id="{C8F04A7F-24B1-4E5E-91CB-62E3765BBAAA}"/>
              </a:ext>
            </a:extLst>
          </p:cNvPr>
          <p:cNvSpPr txBox="1"/>
          <p:nvPr/>
        </p:nvSpPr>
        <p:spPr>
          <a:xfrm>
            <a:off x="1043327" y="4096841"/>
            <a:ext cx="1548000" cy="1128497"/>
          </a:xfrm>
          <a:prstGeom prst="rect">
            <a:avLst/>
          </a:prstGeom>
          <a:noFill/>
        </p:spPr>
        <p:txBody>
          <a:bodyPr wrap="square" rtlCol="0">
            <a:noAutofit/>
          </a:bodyPr>
          <a:lstStyle/>
          <a:p>
            <a:pPr marL="0" marR="0" lvl="0" indent="0" algn="ctr" defTabSz="914400" rtl="1" eaLnBrk="1" fontAlgn="auto" latinLnBrk="0" hangingPunct="1">
              <a:lnSpc>
                <a:spcPts val="2100"/>
              </a:lnSpc>
              <a:spcBef>
                <a:spcPts val="0"/>
              </a:spcBef>
              <a:spcAft>
                <a:spcPts val="600"/>
              </a:spcAft>
              <a:buClrTx/>
              <a:buSzTx/>
              <a:buFontTx/>
              <a:buNone/>
              <a:tabLst/>
              <a:defRPr/>
            </a:pPr>
            <a:r>
              <a:rPr kumimoji="0" lang="he-IL"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rPr>
              <a:t>מדינות פעילות</a:t>
            </a:r>
            <a:r>
              <a:rPr kumimoji="0" lang="en-US"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rPr>
              <a:t> </a:t>
            </a:r>
            <a:r>
              <a:rPr kumimoji="0" lang="he-IL"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rPr>
              <a:t>ישראל, ליטא</a:t>
            </a:r>
            <a:r>
              <a:rPr lang="he-IL" spc="-20" dirty="0">
                <a:solidFill>
                  <a:prstClr val="black"/>
                </a:solidFill>
                <a:latin typeface="Assistant SemiBold" pitchFamily="2" charset="-79"/>
                <a:cs typeface="Assistant SemiBold" pitchFamily="2" charset="-79"/>
              </a:rPr>
              <a:t>, לטביה </a:t>
            </a:r>
            <a:r>
              <a:rPr kumimoji="0" lang="he-IL"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rPr>
              <a:t>ופולין</a:t>
            </a:r>
          </a:p>
          <a:p>
            <a:pPr marL="0" marR="0" lvl="0" indent="0" algn="l" defTabSz="914400" rtl="0" eaLnBrk="1" fontAlgn="auto" latinLnBrk="0" hangingPunct="1">
              <a:lnSpc>
                <a:spcPts val="2100"/>
              </a:lnSpc>
              <a:spcBef>
                <a:spcPts val="0"/>
              </a:spcBef>
              <a:spcAft>
                <a:spcPts val="60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SemiBold" pitchFamily="2" charset="-79"/>
              <a:ea typeface="+mn-ea"/>
              <a:cs typeface="Assistant SemiBold" pitchFamily="2" charset="-79"/>
            </a:endParaRPr>
          </a:p>
        </p:txBody>
      </p:sp>
      <p:pic>
        <p:nvPicPr>
          <p:cNvPr id="77" name="Picture 4" descr="European union  premium icon">
            <a:extLst>
              <a:ext uri="{FF2B5EF4-FFF2-40B4-BE49-F238E27FC236}">
                <a16:creationId xmlns:a16="http://schemas.microsoft.com/office/drawing/2014/main" id="{F0F7FDB4-6735-4C0D-B273-EDB5F92B6D27}"/>
              </a:ext>
            </a:extLst>
          </p:cNvPr>
          <p:cNvPicPr>
            <a:picLocks noChangeAspect="1" noChangeArrowheads="1"/>
          </p:cNvPicPr>
          <p:nvPr/>
        </p:nvPicPr>
        <p:blipFill>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1525843" y="2363603"/>
            <a:ext cx="582969" cy="582969"/>
          </a:xfrm>
          <a:prstGeom prst="rect">
            <a:avLst/>
          </a:prstGeom>
          <a:noFill/>
          <a:extLst>
            <a:ext uri="{909E8E84-426E-40DD-AFC4-6F175D3DCCD1}">
              <a14:hiddenFill xmlns:a14="http://schemas.microsoft.com/office/drawing/2010/main">
                <a:solidFill>
                  <a:srgbClr val="FFFFFF"/>
                </a:solidFill>
              </a14:hiddenFill>
            </a:ext>
          </a:extLst>
        </p:spPr>
      </p:pic>
      <p:sp>
        <p:nvSpPr>
          <p:cNvPr id="108" name="תיבת טקסט 40">
            <a:extLst>
              <a:ext uri="{FF2B5EF4-FFF2-40B4-BE49-F238E27FC236}">
                <a16:creationId xmlns:a16="http://schemas.microsoft.com/office/drawing/2014/main" id="{9106D3FB-08F8-4ABF-BA38-929EFBD6B95B}"/>
              </a:ext>
            </a:extLst>
          </p:cNvPr>
          <p:cNvSpPr txBox="1"/>
          <p:nvPr/>
        </p:nvSpPr>
        <p:spPr>
          <a:xfrm>
            <a:off x="9433529" y="1969294"/>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42" name="תיבת טקסט 41">
            <a:extLst>
              <a:ext uri="{FF2B5EF4-FFF2-40B4-BE49-F238E27FC236}">
                <a16:creationId xmlns:a16="http://schemas.microsoft.com/office/drawing/2014/main" id="{088B204A-7ED3-4A8D-8763-402BB1F9F951}"/>
              </a:ext>
            </a:extLst>
          </p:cNvPr>
          <p:cNvSpPr txBox="1"/>
          <p:nvPr/>
        </p:nvSpPr>
        <p:spPr>
          <a:xfrm>
            <a:off x="9367319" y="4096841"/>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he-IL"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rPr>
              <a:t>סך ההלוואות שמומנו </a:t>
            </a:r>
          </a:p>
        </p:txBody>
      </p:sp>
      <p:pic>
        <p:nvPicPr>
          <p:cNvPr id="80" name="Picture 12" descr="Personal  free icon">
            <a:extLst>
              <a:ext uri="{FF2B5EF4-FFF2-40B4-BE49-F238E27FC236}">
                <a16:creationId xmlns:a16="http://schemas.microsoft.com/office/drawing/2014/main" id="{731607F5-60FC-4283-8809-E4197AF07B56}"/>
              </a:ext>
            </a:extLst>
          </p:cNvPr>
          <p:cNvPicPr>
            <a:picLocks noChangeAspect="1" noChangeArrowheads="1"/>
          </p:cNvPicPr>
          <p:nvPr/>
        </p:nvPicPr>
        <p:blipFill>
          <a:blip r:embed="rId4"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824583" y="2348064"/>
            <a:ext cx="549893" cy="549893"/>
          </a:xfrm>
          <a:prstGeom prst="rect">
            <a:avLst/>
          </a:prstGeom>
          <a:noFill/>
          <a:extLst>
            <a:ext uri="{909E8E84-426E-40DD-AFC4-6F175D3DCCD1}">
              <a14:hiddenFill xmlns:a14="http://schemas.microsoft.com/office/drawing/2010/main">
                <a:solidFill>
                  <a:srgbClr val="FFFFFF"/>
                </a:solidFill>
              </a14:hiddenFill>
            </a:ext>
          </a:extLst>
        </p:spPr>
      </p:pic>
      <p:sp>
        <p:nvSpPr>
          <p:cNvPr id="102" name="TextBox 101">
            <a:extLst>
              <a:ext uri="{FF2B5EF4-FFF2-40B4-BE49-F238E27FC236}">
                <a16:creationId xmlns:a16="http://schemas.microsoft.com/office/drawing/2014/main" id="{A9AC47FD-9122-4EF2-8912-BB49067A5DBE}"/>
              </a:ext>
            </a:extLst>
          </p:cNvPr>
          <p:cNvSpPr txBox="1"/>
          <p:nvPr/>
        </p:nvSpPr>
        <p:spPr>
          <a:xfrm>
            <a:off x="9133967" y="3429000"/>
            <a:ext cx="2014705"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spc="-20" dirty="0">
                <a:latin typeface="Assistant ExtraBold" pitchFamily="2" charset="-79"/>
                <a:cs typeface="Assistant ExtraBold" pitchFamily="2" charset="-79"/>
              </a:rPr>
              <a:t>1.4B</a:t>
            </a:r>
            <a:endParaRPr lang="he-IL" sz="4000" spc="-20" dirty="0">
              <a:latin typeface="Assistant ExtraBold" pitchFamily="2" charset="-79"/>
              <a:cs typeface="Assistant ExtraBold" pitchFamily="2" charset="-79"/>
            </a:endParaRPr>
          </a:p>
        </p:txBody>
      </p:sp>
      <p:sp>
        <p:nvSpPr>
          <p:cNvPr id="110" name="תיבת טקסט 44">
            <a:extLst>
              <a:ext uri="{FF2B5EF4-FFF2-40B4-BE49-F238E27FC236}">
                <a16:creationId xmlns:a16="http://schemas.microsoft.com/office/drawing/2014/main" id="{5A2598C8-E2EB-4231-BECC-7DD9018DD51C}"/>
              </a:ext>
            </a:extLst>
          </p:cNvPr>
          <p:cNvSpPr txBox="1"/>
          <p:nvPr/>
        </p:nvSpPr>
        <p:spPr>
          <a:xfrm>
            <a:off x="7422612" y="1953701"/>
            <a:ext cx="1332000" cy="1332000"/>
          </a:xfrm>
          <a:prstGeom prst="ellipse">
            <a:avLst/>
          </a:prstGeom>
          <a:gradFill flip="none" rotWithShape="1">
            <a:gsLst>
              <a:gs pos="0">
                <a:srgbClr val="00AEEF">
                  <a:alpha val="0"/>
                </a:srgbClr>
              </a:gs>
              <a:gs pos="100000">
                <a:srgbClr val="00AEEF">
                  <a:alpha val="75000"/>
                </a:srgbClr>
              </a:gs>
            </a:gsLst>
            <a:path path="circle">
              <a:fillToRect l="50000" t="50000" r="50000" b="50000"/>
            </a:path>
            <a:tileRect/>
          </a:gradFill>
          <a:ln w="12700">
            <a:gradFill>
              <a:gsLst>
                <a:gs pos="0">
                  <a:srgbClr val="006CB7"/>
                </a:gs>
                <a:gs pos="100000">
                  <a:srgbClr val="00AEEF"/>
                </a:gs>
              </a:gsLst>
              <a:lin ang="1800000" scaled="0"/>
            </a:gradFill>
          </a:ln>
          <a:effectLst/>
        </p:spPr>
        <p:txBody>
          <a:bodyPr wrap="square" lIns="0" rIns="0" rtlCol="0" anchor="ctr" anchorCtr="0">
            <a:noAutofit/>
          </a:bodyPr>
          <a:lstStyle>
            <a:defPPr>
              <a:defRPr lang="en-US"/>
            </a:defPPr>
            <a:lvl1pPr algn="ctr">
              <a:defRPr sz="4000" spc="-20">
                <a:solidFill>
                  <a:schemeClr val="tx1">
                    <a:lumMod val="85000"/>
                    <a:lumOff val="15000"/>
                  </a:schemeClr>
                </a:solidFill>
                <a:latin typeface="Assistant SemiBold" pitchFamily="2" charset="-79"/>
                <a:cs typeface="Assistant SemiBold" pitchFamily="2" charset="-79"/>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L" sz="4000" b="0" i="0" u="none" strike="noStrike" kern="1200" cap="none" spc="-2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sp>
        <p:nvSpPr>
          <p:cNvPr id="46" name="תיבת טקסט 45">
            <a:extLst>
              <a:ext uri="{FF2B5EF4-FFF2-40B4-BE49-F238E27FC236}">
                <a16:creationId xmlns:a16="http://schemas.microsoft.com/office/drawing/2014/main" id="{760F44ED-830F-4E5F-BB2B-A8446F3BFA41}"/>
              </a:ext>
            </a:extLst>
          </p:cNvPr>
          <p:cNvSpPr txBox="1"/>
          <p:nvPr/>
        </p:nvSpPr>
        <p:spPr>
          <a:xfrm>
            <a:off x="7314612" y="4079112"/>
            <a:ext cx="1548000" cy="1138782"/>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he-IL"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rPr>
              <a:t>תיק אשראי מנוהל</a:t>
            </a:r>
            <a:r>
              <a:rPr kumimoji="0" lang="en-US"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rPr>
              <a:t> </a:t>
            </a:r>
            <a:endParaRPr kumimoji="0" lang="he-IL"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endParaRPr>
          </a:p>
        </p:txBody>
      </p:sp>
      <p:pic>
        <p:nvPicPr>
          <p:cNvPr id="81" name="Picture 16">
            <a:extLst>
              <a:ext uri="{FF2B5EF4-FFF2-40B4-BE49-F238E27FC236}">
                <a16:creationId xmlns:a16="http://schemas.microsoft.com/office/drawing/2014/main" id="{14E86A35-1B92-4AAC-8554-019673AC0F6C}"/>
              </a:ext>
            </a:extLst>
          </p:cNvPr>
          <p:cNvPicPr>
            <a:picLocks noChangeAspect="1" noChangeArrowheads="1"/>
          </p:cNvPicPr>
          <p:nvPr/>
        </p:nvPicPr>
        <p:blipFill>
          <a:blip r:embed="rId5"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7755151" y="2283667"/>
            <a:ext cx="666922" cy="666922"/>
          </a:xfrm>
          <a:prstGeom prst="rect">
            <a:avLst/>
          </a:prstGeom>
          <a:noFill/>
          <a:extLst>
            <a:ext uri="{909E8E84-426E-40DD-AFC4-6F175D3DCCD1}">
              <a14:hiddenFill xmlns:a14="http://schemas.microsoft.com/office/drawing/2010/main">
                <a:solidFill>
                  <a:srgbClr val="FFFFFF"/>
                </a:solidFill>
              </a14:hiddenFill>
            </a:ext>
          </a:extLst>
        </p:spPr>
      </p:pic>
      <p:sp>
        <p:nvSpPr>
          <p:cNvPr id="103" name="TextBox 102">
            <a:extLst>
              <a:ext uri="{FF2B5EF4-FFF2-40B4-BE49-F238E27FC236}">
                <a16:creationId xmlns:a16="http://schemas.microsoft.com/office/drawing/2014/main" id="{50BC6949-1218-428D-81CE-0B045AFB19F0}"/>
              </a:ext>
            </a:extLst>
          </p:cNvPr>
          <p:cNvSpPr txBox="1"/>
          <p:nvPr/>
        </p:nvSpPr>
        <p:spPr>
          <a:xfrm>
            <a:off x="7314612" y="3413407"/>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4000" spc="-20" dirty="0">
                <a:latin typeface="Assistant ExtraBold" pitchFamily="2" charset="-79"/>
                <a:cs typeface="Assistant ExtraBold" pitchFamily="2" charset="-79"/>
              </a:rPr>
              <a:t>697</a:t>
            </a:r>
            <a:r>
              <a:rPr kumimoji="0" lang="en-US" sz="4000" b="0" i="0" u="none" strike="noStrike" kern="1200" cap="none" spc="-20" normalizeH="0" baseline="0" noProof="0" dirty="0">
                <a:ln>
                  <a:noFill/>
                </a:ln>
                <a:effectLst/>
                <a:uLnTx/>
                <a:uFillTx/>
                <a:latin typeface="Assistant ExtraBold" pitchFamily="2" charset="-79"/>
                <a:ea typeface="+mn-ea"/>
                <a:cs typeface="Assistant ExtraBold" pitchFamily="2" charset="-79"/>
              </a:rPr>
              <a:t>M</a:t>
            </a:r>
            <a:endParaRPr kumimoji="0" lang="he-IL" sz="4000" b="0" i="0"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pic>
        <p:nvPicPr>
          <p:cNvPr id="82" name="Picture 18" descr="Sales  free icon">
            <a:extLst>
              <a:ext uri="{FF2B5EF4-FFF2-40B4-BE49-F238E27FC236}">
                <a16:creationId xmlns:a16="http://schemas.microsoft.com/office/drawing/2014/main" id="{B2A34319-FCE2-45C5-A704-8608468A0B65}"/>
              </a:ext>
            </a:extLst>
          </p:cNvPr>
          <p:cNvPicPr>
            <a:picLocks noChangeAspect="1" noChangeArrowheads="1"/>
          </p:cNvPicPr>
          <p:nvPr/>
        </p:nvPicPr>
        <p:blipFill>
          <a:blip r:embed="rId6"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724674" y="2314917"/>
            <a:ext cx="609568" cy="609568"/>
          </a:xfrm>
          <a:prstGeom prst="rect">
            <a:avLst/>
          </a:prstGeom>
          <a:noFill/>
          <a:extLst>
            <a:ext uri="{909E8E84-426E-40DD-AFC4-6F175D3DCCD1}">
              <a14:hiddenFill xmlns:a14="http://schemas.microsoft.com/office/drawing/2010/main">
                <a:solidFill>
                  <a:srgbClr val="FFFFFF"/>
                </a:solidFill>
              </a14:hiddenFill>
            </a:ext>
          </a:extLst>
        </p:spPr>
      </p:pic>
      <p:sp>
        <p:nvSpPr>
          <p:cNvPr id="44" name="תיבת טקסט 43">
            <a:extLst>
              <a:ext uri="{FF2B5EF4-FFF2-40B4-BE49-F238E27FC236}">
                <a16:creationId xmlns:a16="http://schemas.microsoft.com/office/drawing/2014/main" id="{734BFC84-2398-4029-8B7C-D2DC050FB86E}"/>
              </a:ext>
            </a:extLst>
          </p:cNvPr>
          <p:cNvSpPr txBox="1"/>
          <p:nvPr/>
        </p:nvSpPr>
        <p:spPr>
          <a:xfrm>
            <a:off x="3152040" y="4096841"/>
            <a:ext cx="1548000" cy="1156878"/>
          </a:xfrm>
          <a:prstGeom prst="rect">
            <a:avLst/>
          </a:prstGeom>
          <a:noFill/>
        </p:spPr>
        <p:txBody>
          <a:bodyPr wrap="square" rtlCol="0">
            <a:noAutofit/>
          </a:bodyPr>
          <a:lstStyle/>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r>
              <a:rPr kumimoji="0" lang="he-IL"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rPr>
              <a:t>לקוחות משלמים</a:t>
            </a:r>
            <a:endParaRPr kumimoji="0" lang="en-US" sz="1800" b="0" i="0" u="none" strike="noStrike" kern="1200" cap="none" spc="-20" normalizeH="0" baseline="0" noProof="0" dirty="0">
              <a:ln>
                <a:noFill/>
              </a:ln>
              <a:solidFill>
                <a:prstClr val="black"/>
              </a:solidFill>
              <a:effectLst/>
              <a:uLnTx/>
              <a:uFillTx/>
              <a:latin typeface="Assistant SemiBold" pitchFamily="2" charset="-79"/>
              <a:ea typeface="+mn-ea"/>
              <a:cs typeface="Assistant SemiBold" pitchFamily="2" charset="-79"/>
            </a:endParaRPr>
          </a:p>
        </p:txBody>
      </p:sp>
      <p:pic>
        <p:nvPicPr>
          <p:cNvPr id="79" name="Picture 10" descr="Credit card  free icon">
            <a:extLst>
              <a:ext uri="{FF2B5EF4-FFF2-40B4-BE49-F238E27FC236}">
                <a16:creationId xmlns:a16="http://schemas.microsoft.com/office/drawing/2014/main" id="{35462193-9775-4951-8B15-FCFD7FF1717B}"/>
              </a:ext>
            </a:extLst>
          </p:cNvPr>
          <p:cNvPicPr>
            <a:picLocks noChangeAspect="1" noChangeArrowheads="1"/>
          </p:cNvPicPr>
          <p:nvPr/>
        </p:nvPicPr>
        <p:blipFill>
          <a:blip r:embed="rId7"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3626625" y="2314154"/>
            <a:ext cx="643434" cy="643434"/>
          </a:xfrm>
          <a:prstGeom prst="rect">
            <a:avLst/>
          </a:prstGeom>
          <a:noFill/>
          <a:extLst>
            <a:ext uri="{909E8E84-426E-40DD-AFC4-6F175D3DCCD1}">
              <a14:hiddenFill xmlns:a14="http://schemas.microsoft.com/office/drawing/2010/main">
                <a:solidFill>
                  <a:srgbClr val="FFFFFF"/>
                </a:solidFill>
              </a14:hiddenFill>
            </a:ext>
          </a:extLst>
        </p:spPr>
      </p:pic>
      <p:sp>
        <p:nvSpPr>
          <p:cNvPr id="105" name="TextBox 104">
            <a:extLst>
              <a:ext uri="{FF2B5EF4-FFF2-40B4-BE49-F238E27FC236}">
                <a16:creationId xmlns:a16="http://schemas.microsoft.com/office/drawing/2014/main" id="{8E9BC7CA-7517-47BA-A523-4A3E950568CA}"/>
              </a:ext>
            </a:extLst>
          </p:cNvPr>
          <p:cNvSpPr txBox="1"/>
          <p:nvPr/>
        </p:nvSpPr>
        <p:spPr>
          <a:xfrm>
            <a:off x="3152040" y="3431136"/>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he-IL"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67</a:t>
            </a: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K</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107" name="TextBox 106">
            <a:extLst>
              <a:ext uri="{FF2B5EF4-FFF2-40B4-BE49-F238E27FC236}">
                <a16:creationId xmlns:a16="http://schemas.microsoft.com/office/drawing/2014/main" id="{9628FD6D-F2F5-490D-9C65-55923A3A9280}"/>
              </a:ext>
            </a:extLst>
          </p:cNvPr>
          <p:cNvSpPr txBox="1"/>
          <p:nvPr/>
        </p:nvSpPr>
        <p:spPr>
          <a:xfrm>
            <a:off x="1043327" y="3425282"/>
            <a:ext cx="1548000"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20" normalizeH="0" baseline="0" noProof="0" dirty="0">
                <a:ln>
                  <a:noFill/>
                </a:ln>
                <a:solidFill>
                  <a:prstClr val="black">
                    <a:lumMod val="85000"/>
                    <a:lumOff val="15000"/>
                  </a:prstClr>
                </a:solidFill>
                <a:effectLst/>
                <a:uLnTx/>
                <a:uFillTx/>
                <a:latin typeface="Assistant ExtraBold" pitchFamily="2" charset="-79"/>
                <a:ea typeface="+mn-ea"/>
                <a:cs typeface="Assistant ExtraBold" pitchFamily="2" charset="-79"/>
              </a:rPr>
              <a:t>4</a:t>
            </a:r>
            <a:endParaRPr kumimoji="0" lang="he-IL" sz="40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endParaRPr>
          </a:p>
        </p:txBody>
      </p:sp>
      <p:sp>
        <p:nvSpPr>
          <p:cNvPr id="43" name="תיבת טקסט 42">
            <a:extLst>
              <a:ext uri="{FF2B5EF4-FFF2-40B4-BE49-F238E27FC236}">
                <a16:creationId xmlns:a16="http://schemas.microsoft.com/office/drawing/2014/main" id="{2EAC7A5F-5F9C-2439-3BAF-41D7FCAB43F3}"/>
              </a:ext>
            </a:extLst>
          </p:cNvPr>
          <p:cNvSpPr txBox="1"/>
          <p:nvPr/>
        </p:nvSpPr>
        <p:spPr>
          <a:xfrm>
            <a:off x="3182113" y="5477685"/>
            <a:ext cx="1548000" cy="488305"/>
          </a:xfrm>
          <a:prstGeom prst="rect">
            <a:avLst/>
          </a:prstGeom>
          <a:noFill/>
        </p:spPr>
        <p:txBody>
          <a:bodyPr wrap="square" rtlCol="0">
            <a:noAutofit/>
          </a:bodyPr>
          <a:lstStyle/>
          <a:p>
            <a:pPr marL="0" marR="0" lvl="0" indent="0" algn="ctr" defTabSz="914400" eaLnBrk="1" fontAlgn="auto" latinLnBrk="0" hangingPunct="1">
              <a:lnSpc>
                <a:spcPts val="1900"/>
              </a:lnSpc>
              <a:spcBef>
                <a:spcPts val="0"/>
              </a:spcBef>
              <a:spcAft>
                <a:spcPts val="600"/>
              </a:spcAft>
              <a:buClr>
                <a:srgbClr val="00AEEF"/>
              </a:buClr>
              <a:buSzTx/>
              <a:buFontTx/>
              <a:buNone/>
              <a:tabLst/>
              <a:defRPr/>
            </a:pPr>
            <a:r>
              <a:rPr lang="en-US" sz="2400" spc="-20" dirty="0">
                <a:solidFill>
                  <a:srgbClr val="009ED6"/>
                </a:solidFill>
                <a:latin typeface="Assistant SemiBold" pitchFamily="2" charset="-79"/>
                <a:cs typeface="Assistant SemiBold" pitchFamily="2" charset="-79"/>
              </a:rPr>
              <a:t>40%</a:t>
            </a:r>
          </a:p>
          <a:p>
            <a:pPr marL="0" marR="0" lvl="0" indent="0" algn="ctr" defTabSz="914400" eaLnBrk="1" fontAlgn="auto" latinLnBrk="0" hangingPunct="1">
              <a:lnSpc>
                <a:spcPts val="1900"/>
              </a:lnSpc>
              <a:spcBef>
                <a:spcPts val="0"/>
              </a:spcBef>
              <a:spcAft>
                <a:spcPts val="600"/>
              </a:spcAft>
              <a:buClr>
                <a:srgbClr val="00AEEF"/>
              </a:buClr>
              <a:buSzTx/>
              <a:buFontTx/>
              <a:buNone/>
              <a:tabLst/>
              <a:defRPr/>
            </a:pPr>
            <a:endParaRPr lang="en-US" sz="2400" spc="-20" dirty="0">
              <a:solidFill>
                <a:srgbClr val="009ED6"/>
              </a:solidFill>
              <a:latin typeface="Assistant SemiBold" pitchFamily="2" charset="-79"/>
              <a:cs typeface="Assistant SemiBold" pitchFamily="2" charset="-79"/>
            </a:endParaRPr>
          </a:p>
        </p:txBody>
      </p:sp>
      <p:sp>
        <p:nvSpPr>
          <p:cNvPr id="47" name="תיבת טקסט 46">
            <a:extLst>
              <a:ext uri="{FF2B5EF4-FFF2-40B4-BE49-F238E27FC236}">
                <a16:creationId xmlns:a16="http://schemas.microsoft.com/office/drawing/2014/main" id="{E571B9EB-3171-E225-20E4-A82028BACEF1}"/>
              </a:ext>
            </a:extLst>
          </p:cNvPr>
          <p:cNvSpPr txBox="1"/>
          <p:nvPr/>
        </p:nvSpPr>
        <p:spPr>
          <a:xfrm>
            <a:off x="7366715" y="5474192"/>
            <a:ext cx="1548000" cy="488305"/>
          </a:xfrm>
          <a:prstGeom prst="rect">
            <a:avLst/>
          </a:prstGeom>
          <a:noFill/>
        </p:spPr>
        <p:txBody>
          <a:bodyPr wrap="square" rtlCol="0">
            <a:noAutofit/>
          </a:bodyPr>
          <a:lstStyle/>
          <a:p>
            <a:pPr marL="0" marR="0" lvl="0" indent="0" algn="ctr" defTabSz="914400" eaLnBrk="1" fontAlgn="auto" latinLnBrk="0" hangingPunct="1">
              <a:lnSpc>
                <a:spcPts val="1900"/>
              </a:lnSpc>
              <a:spcBef>
                <a:spcPts val="0"/>
              </a:spcBef>
              <a:spcAft>
                <a:spcPts val="600"/>
              </a:spcAft>
              <a:buClr>
                <a:srgbClr val="00AEEF"/>
              </a:buClr>
              <a:buSzTx/>
              <a:buFontTx/>
              <a:buNone/>
              <a:tabLst/>
              <a:defRPr/>
            </a:pPr>
            <a:r>
              <a:rPr lang="en-US" sz="2400" spc="-20" dirty="0">
                <a:solidFill>
                  <a:srgbClr val="009ED6"/>
                </a:solidFill>
                <a:latin typeface="Assistant SemiBold" pitchFamily="2" charset="-79"/>
                <a:cs typeface="Assistant SemiBold" pitchFamily="2" charset="-79"/>
              </a:rPr>
              <a:t>53%</a:t>
            </a:r>
          </a:p>
          <a:p>
            <a:pPr algn="ctr">
              <a:lnSpc>
                <a:spcPts val="1900"/>
              </a:lnSpc>
              <a:spcAft>
                <a:spcPts val="600"/>
              </a:spcAft>
              <a:buClr>
                <a:srgbClr val="00AEEF"/>
              </a:buClr>
              <a:defRPr/>
            </a:pPr>
            <a:endParaRPr lang="en-US" sz="2400" spc="-20" dirty="0">
              <a:solidFill>
                <a:srgbClr val="009ED6"/>
              </a:solidFill>
              <a:latin typeface="Assistant SemiBold" pitchFamily="2" charset="-79"/>
              <a:cs typeface="Assistant SemiBold" pitchFamily="2" charset="-79"/>
            </a:endParaRPr>
          </a:p>
          <a:p>
            <a:pPr marL="0" marR="0" lvl="0" indent="0" algn="ctr" defTabSz="914400" rtl="1" eaLnBrk="1" fontAlgn="auto" latinLnBrk="0" hangingPunct="1">
              <a:lnSpc>
                <a:spcPts val="1900"/>
              </a:lnSpc>
              <a:spcBef>
                <a:spcPts val="0"/>
              </a:spcBef>
              <a:spcAft>
                <a:spcPts val="600"/>
              </a:spcAft>
              <a:buClr>
                <a:srgbClr val="00AEEF"/>
              </a:buClr>
              <a:buSzTx/>
              <a:buFontTx/>
              <a:buNone/>
              <a:tabLst/>
              <a:defRPr/>
            </a:pPr>
            <a:endParaRPr kumimoji="0" lang="en-US" sz="2000" b="0" i="0" u="none" strike="noStrike" kern="1200" cap="none" spc="-20" normalizeH="0" baseline="0" noProof="0" dirty="0">
              <a:ln>
                <a:noFill/>
              </a:ln>
              <a:solidFill>
                <a:srgbClr val="009ED6"/>
              </a:solidFill>
              <a:effectLst/>
              <a:highlight>
                <a:srgbClr val="FFFF00"/>
              </a:highlight>
              <a:uLnTx/>
              <a:uFillTx/>
              <a:latin typeface="Assistant SemiBold" pitchFamily="2" charset="-79"/>
              <a:ea typeface="+mn-ea"/>
              <a:cs typeface="Assistant SemiBold" pitchFamily="2" charset="-79"/>
            </a:endParaRPr>
          </a:p>
        </p:txBody>
      </p:sp>
      <p:sp>
        <p:nvSpPr>
          <p:cNvPr id="41" name="Arrow: Down 40">
            <a:extLst>
              <a:ext uri="{FF2B5EF4-FFF2-40B4-BE49-F238E27FC236}">
                <a16:creationId xmlns:a16="http://schemas.microsoft.com/office/drawing/2014/main" id="{54A2E815-B2E0-B09A-2295-D030B00E15CD}"/>
              </a:ext>
            </a:extLst>
          </p:cNvPr>
          <p:cNvSpPr/>
          <p:nvPr/>
        </p:nvSpPr>
        <p:spPr>
          <a:xfrm rot="10800000">
            <a:off x="7905849" y="4865896"/>
            <a:ext cx="365525" cy="425599"/>
          </a:xfrm>
          <a:prstGeom prst="downArrow">
            <a:avLst>
              <a:gd name="adj1" fmla="val 13011"/>
              <a:gd name="adj2" fmla="val 50000"/>
            </a:avLst>
          </a:prstGeom>
          <a:solidFill>
            <a:srgbClr val="009ED6"/>
          </a:solid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 name="Group 5">
            <a:extLst>
              <a:ext uri="{FF2B5EF4-FFF2-40B4-BE49-F238E27FC236}">
                <a16:creationId xmlns:a16="http://schemas.microsoft.com/office/drawing/2014/main" id="{9DEB7AB7-701A-93BC-DC94-9168E2885CAD}"/>
              </a:ext>
            </a:extLst>
          </p:cNvPr>
          <p:cNvGrpSpPr/>
          <p:nvPr/>
        </p:nvGrpSpPr>
        <p:grpSpPr>
          <a:xfrm>
            <a:off x="5016373" y="3431136"/>
            <a:ext cx="2065178" cy="2367874"/>
            <a:chOff x="4938165" y="3431136"/>
            <a:chExt cx="2065178" cy="2367874"/>
          </a:xfrm>
        </p:grpSpPr>
        <p:sp>
          <p:nvSpPr>
            <p:cNvPr id="50" name="תיבת טקסט 49">
              <a:extLst>
                <a:ext uri="{FF2B5EF4-FFF2-40B4-BE49-F238E27FC236}">
                  <a16:creationId xmlns:a16="http://schemas.microsoft.com/office/drawing/2014/main" id="{17A081F3-A742-4015-8EB3-C668B0CEBAA4}"/>
                </a:ext>
              </a:extLst>
            </p:cNvPr>
            <p:cNvSpPr txBox="1"/>
            <p:nvPr/>
          </p:nvSpPr>
          <p:spPr>
            <a:xfrm>
              <a:off x="4938165" y="4054228"/>
              <a:ext cx="2065178" cy="1350534"/>
            </a:xfrm>
            <a:prstGeom prst="rect">
              <a:avLst/>
            </a:prstGeom>
            <a:noFill/>
          </p:spPr>
          <p:txBody>
            <a:bodyPr wrap="square" rtlCol="0">
              <a:noAutofit/>
            </a:bodyPr>
            <a:lstStyle>
              <a:defPPr>
                <a:defRPr lang="en-IL"/>
              </a:defPPr>
              <a:lvl1pPr marR="0" lvl="0" indent="0" algn="ctr" rtl="1" fontAlgn="auto">
                <a:lnSpc>
                  <a:spcPts val="1900"/>
                </a:lnSpc>
                <a:spcBef>
                  <a:spcPts val="0"/>
                </a:spcBef>
                <a:spcAft>
                  <a:spcPts val="600"/>
                </a:spcAft>
                <a:buClr>
                  <a:srgbClr val="00AEEF"/>
                </a:buClr>
                <a:buSzTx/>
                <a:buFontTx/>
                <a:buNone/>
                <a:tabLst/>
                <a:defRPr kumimoji="0" b="0" i="0" u="none" strike="noStrike" cap="none" spc="-20" normalizeH="0" baseline="0">
                  <a:ln>
                    <a:noFill/>
                  </a:ln>
                  <a:solidFill>
                    <a:prstClr val="black"/>
                  </a:solidFill>
                  <a:effectLst/>
                  <a:uLnTx/>
                  <a:uFillTx/>
                  <a:latin typeface="Assistant SemiBold" pitchFamily="2" charset="-79"/>
                  <a:cs typeface="Assistant SemiBold" pitchFamily="2" charset="-79"/>
                </a:defRPr>
              </a:lvl1pPr>
            </a:lstStyle>
            <a:p>
              <a:r>
                <a:rPr lang="he-IL" dirty="0"/>
                <a:t>הכנסות ב 12 החודשים אחרונים </a:t>
              </a:r>
            </a:p>
          </p:txBody>
        </p:sp>
        <p:sp>
          <p:nvSpPr>
            <p:cNvPr id="104" name="TextBox 103">
              <a:extLst>
                <a:ext uri="{FF2B5EF4-FFF2-40B4-BE49-F238E27FC236}">
                  <a16:creationId xmlns:a16="http://schemas.microsoft.com/office/drawing/2014/main" id="{79C8E517-B807-444D-AF6B-6A491679F9A4}"/>
                </a:ext>
              </a:extLst>
            </p:cNvPr>
            <p:cNvSpPr txBox="1"/>
            <p:nvPr/>
          </p:nvSpPr>
          <p:spPr>
            <a:xfrm>
              <a:off x="5112367" y="3431136"/>
              <a:ext cx="1716774"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he-IL" sz="4000" spc="-20" dirty="0">
                  <a:latin typeface="Assistant ExtraBold" pitchFamily="2" charset="-79"/>
                  <a:cs typeface="Assistant ExtraBold" pitchFamily="2" charset="-79"/>
                </a:rPr>
                <a:t>6</a:t>
              </a:r>
              <a:r>
                <a:rPr lang="en-US" sz="4000" spc="-20" dirty="0">
                  <a:latin typeface="Assistant ExtraBold" pitchFamily="2" charset="-79"/>
                  <a:cs typeface="Assistant ExtraBold" pitchFamily="2" charset="-79"/>
                </a:rPr>
                <a:t>2</a:t>
              </a:r>
              <a:r>
                <a:rPr kumimoji="0" lang="en-US" sz="4000" b="0" i="0" u="none" strike="noStrike" kern="1200" cap="none" spc="-20" normalizeH="0" baseline="0" noProof="0" dirty="0">
                  <a:ln>
                    <a:noFill/>
                  </a:ln>
                  <a:effectLst/>
                  <a:uLnTx/>
                  <a:uFillTx/>
                  <a:latin typeface="Assistant ExtraBold" pitchFamily="2" charset="-79"/>
                  <a:ea typeface="+mn-ea"/>
                  <a:cs typeface="Assistant ExtraBold" pitchFamily="2" charset="-79"/>
                </a:rPr>
                <a:t>M</a:t>
              </a:r>
              <a:endParaRPr kumimoji="0" lang="he-IL" sz="4000" b="0" i="0" u="none" strike="noStrike" kern="1200" cap="none" spc="0" normalizeH="0" baseline="0" noProof="0" dirty="0">
                <a:ln>
                  <a:noFill/>
                </a:ln>
                <a:effectLst/>
                <a:uLnTx/>
                <a:uFillTx/>
                <a:latin typeface="Calibri" panose="020F0502020204030204"/>
                <a:ea typeface="+mn-ea"/>
                <a:cs typeface="Arial" panose="020B0604020202020204" pitchFamily="34" charset="0"/>
              </a:endParaRPr>
            </a:p>
          </p:txBody>
        </p:sp>
        <p:grpSp>
          <p:nvGrpSpPr>
            <p:cNvPr id="5" name="קבוצה 4">
              <a:extLst>
                <a:ext uri="{FF2B5EF4-FFF2-40B4-BE49-F238E27FC236}">
                  <a16:creationId xmlns:a16="http://schemas.microsoft.com/office/drawing/2014/main" id="{73D93842-C8C5-E596-755B-3C6983FA240E}"/>
                </a:ext>
              </a:extLst>
            </p:cNvPr>
            <p:cNvGrpSpPr/>
            <p:nvPr/>
          </p:nvGrpSpPr>
          <p:grpSpPr>
            <a:xfrm>
              <a:off x="5196754" y="4870062"/>
              <a:ext cx="1548000" cy="928948"/>
              <a:chOff x="5250307" y="4543777"/>
              <a:chExt cx="1548000" cy="928948"/>
            </a:xfrm>
          </p:grpSpPr>
          <p:sp>
            <p:nvSpPr>
              <p:cNvPr id="49" name="תיבת טקסט 48">
                <a:extLst>
                  <a:ext uri="{FF2B5EF4-FFF2-40B4-BE49-F238E27FC236}">
                    <a16:creationId xmlns:a16="http://schemas.microsoft.com/office/drawing/2014/main" id="{563A5CC9-7340-82B7-1ABF-BE783809347B}"/>
                  </a:ext>
                </a:extLst>
              </p:cNvPr>
              <p:cNvSpPr txBox="1"/>
              <p:nvPr/>
            </p:nvSpPr>
            <p:spPr>
              <a:xfrm>
                <a:off x="5250307" y="5155566"/>
                <a:ext cx="1548000" cy="317159"/>
              </a:xfrm>
              <a:prstGeom prst="rect">
                <a:avLst/>
              </a:prstGeom>
              <a:noFill/>
            </p:spPr>
            <p:txBody>
              <a:bodyPr wrap="square" rtlCol="0">
                <a:noAutofit/>
              </a:bodyPr>
              <a:lstStyle/>
              <a:p>
                <a:pPr algn="ctr">
                  <a:lnSpc>
                    <a:spcPts val="1900"/>
                  </a:lnSpc>
                  <a:spcAft>
                    <a:spcPts val="600"/>
                  </a:spcAft>
                  <a:buClr>
                    <a:srgbClr val="00AEEF"/>
                  </a:buClr>
                  <a:defRPr/>
                </a:pPr>
                <a:r>
                  <a:rPr lang="en-US" sz="2400" spc="-20" dirty="0">
                    <a:solidFill>
                      <a:srgbClr val="009ED6"/>
                    </a:solidFill>
                    <a:latin typeface="Assistant SemiBold" pitchFamily="2" charset="-79"/>
                    <a:cs typeface="Assistant SemiBold" pitchFamily="2" charset="-79"/>
                  </a:rPr>
                  <a:t>60%</a:t>
                </a:r>
                <a:r>
                  <a:rPr lang="en-US" sz="2400" spc="-20" dirty="0">
                    <a:solidFill>
                      <a:srgbClr val="009ED6"/>
                    </a:solidFill>
                    <a:highlight>
                      <a:srgbClr val="FFFF00"/>
                    </a:highlight>
                    <a:latin typeface="Assistant SemiBold" pitchFamily="2" charset="-79"/>
                    <a:cs typeface="Assistant SemiBold" pitchFamily="2" charset="-79"/>
                  </a:rPr>
                  <a:t> </a:t>
                </a:r>
              </a:p>
              <a:p>
                <a:pPr algn="ctr">
                  <a:lnSpc>
                    <a:spcPts val="1900"/>
                  </a:lnSpc>
                  <a:spcAft>
                    <a:spcPts val="600"/>
                  </a:spcAft>
                  <a:buClr>
                    <a:srgbClr val="00AEEF"/>
                  </a:buClr>
                  <a:defRPr/>
                </a:pPr>
                <a:endParaRPr lang="en-US" sz="2400" spc="-20" dirty="0">
                  <a:solidFill>
                    <a:srgbClr val="009ED6"/>
                  </a:solidFill>
                  <a:latin typeface="Assistant SemiBold" pitchFamily="2" charset="-79"/>
                  <a:cs typeface="Assistant SemiBold" pitchFamily="2" charset="-79"/>
                </a:endParaRPr>
              </a:p>
              <a:p>
                <a:pPr marL="0" marR="0" lvl="0" indent="0" algn="ctr" defTabSz="914400" eaLnBrk="1" fontAlgn="auto" latinLnBrk="0" hangingPunct="1">
                  <a:lnSpc>
                    <a:spcPts val="1900"/>
                  </a:lnSpc>
                  <a:spcBef>
                    <a:spcPts val="0"/>
                  </a:spcBef>
                  <a:spcAft>
                    <a:spcPts val="600"/>
                  </a:spcAft>
                  <a:buClr>
                    <a:srgbClr val="00AEEF"/>
                  </a:buClr>
                  <a:buSzTx/>
                  <a:buFontTx/>
                  <a:buNone/>
                  <a:tabLst/>
                  <a:defRPr/>
                </a:pPr>
                <a:endParaRPr kumimoji="0" lang="en-US" sz="2000" b="0" i="0" u="none" strike="noStrike" kern="1200" cap="none" spc="-20" normalizeH="0" baseline="0" noProof="0" dirty="0">
                  <a:ln>
                    <a:noFill/>
                  </a:ln>
                  <a:solidFill>
                    <a:srgbClr val="009ED6"/>
                  </a:solidFill>
                  <a:effectLst/>
                  <a:highlight>
                    <a:srgbClr val="FFFF00"/>
                  </a:highlight>
                  <a:uLnTx/>
                  <a:uFillTx/>
                  <a:latin typeface="Assistant SemiBold" pitchFamily="2" charset="-79"/>
                  <a:ea typeface="+mn-ea"/>
                  <a:cs typeface="Assistant SemiBold" pitchFamily="2" charset="-79"/>
                </a:endParaRPr>
              </a:p>
            </p:txBody>
          </p:sp>
          <p:sp>
            <p:nvSpPr>
              <p:cNvPr id="48" name="Arrow: Down 47">
                <a:extLst>
                  <a:ext uri="{FF2B5EF4-FFF2-40B4-BE49-F238E27FC236}">
                    <a16:creationId xmlns:a16="http://schemas.microsoft.com/office/drawing/2014/main" id="{28EF3CD6-03FE-67CA-1437-DEC21DE8C8D8}"/>
                  </a:ext>
                </a:extLst>
              </p:cNvPr>
              <p:cNvSpPr/>
              <p:nvPr/>
            </p:nvSpPr>
            <p:spPr>
              <a:xfrm rot="10800000">
                <a:off x="5849504" y="4543777"/>
                <a:ext cx="365525" cy="425599"/>
              </a:xfrm>
              <a:prstGeom prst="downArrow">
                <a:avLst>
                  <a:gd name="adj1" fmla="val 13011"/>
                  <a:gd name="adj2" fmla="val 50000"/>
                </a:avLst>
              </a:prstGeom>
              <a:solidFill>
                <a:srgbClr val="009ED6"/>
              </a:solid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sp>
        <p:nvSpPr>
          <p:cNvPr id="54" name="Arrow: Down 53">
            <a:extLst>
              <a:ext uri="{FF2B5EF4-FFF2-40B4-BE49-F238E27FC236}">
                <a16:creationId xmlns:a16="http://schemas.microsoft.com/office/drawing/2014/main" id="{BA579A01-E9DF-108E-A90B-D0EE81F5E3BD}"/>
              </a:ext>
            </a:extLst>
          </p:cNvPr>
          <p:cNvSpPr/>
          <p:nvPr/>
        </p:nvSpPr>
        <p:spPr>
          <a:xfrm rot="10800000">
            <a:off x="3773350" y="4865896"/>
            <a:ext cx="365525" cy="425599"/>
          </a:xfrm>
          <a:prstGeom prst="downArrow">
            <a:avLst>
              <a:gd name="adj1" fmla="val 13011"/>
              <a:gd name="adj2" fmla="val 50000"/>
            </a:avLst>
          </a:prstGeom>
          <a:solidFill>
            <a:srgbClr val="009ED6"/>
          </a:solidFill>
          <a:ln>
            <a:solidFill>
              <a:srgbClr val="009ED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 name="Rectangle 3">
            <a:extLst>
              <a:ext uri="{FF2B5EF4-FFF2-40B4-BE49-F238E27FC236}">
                <a16:creationId xmlns:a16="http://schemas.microsoft.com/office/drawing/2014/main" id="{9A576EAD-DF5A-9104-8F5F-42FBCCDCE1EE}"/>
              </a:ext>
            </a:extLst>
          </p:cNvPr>
          <p:cNvSpPr/>
          <p:nvPr/>
        </p:nvSpPr>
        <p:spPr>
          <a:xfrm>
            <a:off x="510364" y="-579686"/>
            <a:ext cx="4291398" cy="56364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val="1439778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Group 64">
            <a:extLst>
              <a:ext uri="{FF2B5EF4-FFF2-40B4-BE49-F238E27FC236}">
                <a16:creationId xmlns:a16="http://schemas.microsoft.com/office/drawing/2014/main" id="{8723B8E2-52F2-FA11-DDCD-266412AA70FC}"/>
              </a:ext>
            </a:extLst>
          </p:cNvPr>
          <p:cNvGrpSpPr/>
          <p:nvPr/>
        </p:nvGrpSpPr>
        <p:grpSpPr>
          <a:xfrm>
            <a:off x="-2870598" y="12722"/>
            <a:ext cx="9234902" cy="6877588"/>
            <a:chOff x="-13063" y="1092866"/>
            <a:chExt cx="6673150" cy="4969752"/>
          </a:xfrm>
        </p:grpSpPr>
        <p:sp>
          <p:nvSpPr>
            <p:cNvPr id="66" name="Freeform: Shape 65">
              <a:extLst>
                <a:ext uri="{FF2B5EF4-FFF2-40B4-BE49-F238E27FC236}">
                  <a16:creationId xmlns:a16="http://schemas.microsoft.com/office/drawing/2014/main" id="{2C7842CC-9676-1AB8-209D-FE68939ACA68}"/>
                </a:ext>
              </a:extLst>
            </p:cNvPr>
            <p:cNvSpPr/>
            <p:nvPr/>
          </p:nvSpPr>
          <p:spPr>
            <a:xfrm>
              <a:off x="5527002" y="1098679"/>
              <a:ext cx="1133085" cy="4963929"/>
            </a:xfrm>
            <a:custGeom>
              <a:avLst/>
              <a:gdLst>
                <a:gd name="connsiteX0" fmla="*/ 0 w 854878"/>
                <a:gd name="connsiteY0" fmla="*/ 0 h 3745132"/>
                <a:gd name="connsiteX1" fmla="*/ 127075 w 854878"/>
                <a:gd name="connsiteY1" fmla="*/ 115494 h 3745132"/>
                <a:gd name="connsiteX2" fmla="*/ 854878 w 854878"/>
                <a:gd name="connsiteY2" fmla="*/ 1872566 h 3745132"/>
                <a:gd name="connsiteX3" fmla="*/ 127075 w 854878"/>
                <a:gd name="connsiteY3" fmla="*/ 3629639 h 3745132"/>
                <a:gd name="connsiteX4" fmla="*/ 0 w 854878"/>
                <a:gd name="connsiteY4" fmla="*/ 3745132 h 3745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4878" h="3745132">
                  <a:moveTo>
                    <a:pt x="0" y="0"/>
                  </a:moveTo>
                  <a:lnTo>
                    <a:pt x="127075" y="115494"/>
                  </a:lnTo>
                  <a:cubicBezTo>
                    <a:pt x="576749" y="565168"/>
                    <a:pt x="854878" y="1186387"/>
                    <a:pt x="854878" y="1872566"/>
                  </a:cubicBezTo>
                  <a:cubicBezTo>
                    <a:pt x="854878" y="2558746"/>
                    <a:pt x="576749" y="3179965"/>
                    <a:pt x="127075" y="3629639"/>
                  </a:cubicBezTo>
                  <a:lnTo>
                    <a:pt x="0" y="3745132"/>
                  </a:lnTo>
                  <a:close/>
                </a:path>
              </a:pathLst>
            </a:cu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algn="ctr"/>
              <a:endParaRPr lang="he-IL"/>
            </a:p>
          </p:txBody>
        </p:sp>
        <p:sp>
          <p:nvSpPr>
            <p:cNvPr id="68" name="Rectangle 67">
              <a:extLst>
                <a:ext uri="{FF2B5EF4-FFF2-40B4-BE49-F238E27FC236}">
                  <a16:creationId xmlns:a16="http://schemas.microsoft.com/office/drawing/2014/main" id="{A59C787A-94BF-DE0F-AF1F-21698C1F3931}"/>
                </a:ext>
              </a:extLst>
            </p:cNvPr>
            <p:cNvSpPr/>
            <p:nvPr/>
          </p:nvSpPr>
          <p:spPr>
            <a:xfrm>
              <a:off x="-13063" y="1092866"/>
              <a:ext cx="5540055" cy="4969752"/>
            </a:xfrm>
            <a:prstGeom prst="rect">
              <a:avLst/>
            </a:prstGeom>
            <a:solidFill>
              <a:srgbClr val="00AEE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72" name="Arc 71">
            <a:extLst>
              <a:ext uri="{FF2B5EF4-FFF2-40B4-BE49-F238E27FC236}">
                <a16:creationId xmlns:a16="http://schemas.microsoft.com/office/drawing/2014/main" id="{C0AA2D9B-E4CA-4D29-8738-01882A6B2EF0}"/>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73" name="Oval 72">
            <a:extLst>
              <a:ext uri="{FF2B5EF4-FFF2-40B4-BE49-F238E27FC236}">
                <a16:creationId xmlns:a16="http://schemas.microsoft.com/office/drawing/2014/main" id="{7E691FF8-FA48-4C3D-AF49-70535DC239AE}"/>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74" name="Arc 73">
            <a:extLst>
              <a:ext uri="{FF2B5EF4-FFF2-40B4-BE49-F238E27FC236}">
                <a16:creationId xmlns:a16="http://schemas.microsoft.com/office/drawing/2014/main" id="{27D9E5F2-652F-4B55-B81E-BD201E44D9BD}"/>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9" name="Rectangle 28">
            <a:extLst>
              <a:ext uri="{FF2B5EF4-FFF2-40B4-BE49-F238E27FC236}">
                <a16:creationId xmlns:a16="http://schemas.microsoft.com/office/drawing/2014/main" id="{3AEB1552-B133-4FC0-B2D3-FA5C9E17A384}"/>
              </a:ext>
            </a:extLst>
          </p:cNvPr>
          <p:cNvSpPr/>
          <p:nvPr/>
        </p:nvSpPr>
        <p:spPr>
          <a:xfrm>
            <a:off x="-41135" y="6857954"/>
            <a:ext cx="12709358" cy="10141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2" name="Oval 41">
            <a:extLst>
              <a:ext uri="{FF2B5EF4-FFF2-40B4-BE49-F238E27FC236}">
                <a16:creationId xmlns:a16="http://schemas.microsoft.com/office/drawing/2014/main" id="{1AA4DA79-D4BD-42AC-A44A-36DD887383F8}"/>
              </a:ext>
            </a:extLst>
          </p:cNvPr>
          <p:cNvSpPr/>
          <p:nvPr/>
        </p:nvSpPr>
        <p:spPr>
          <a:xfrm>
            <a:off x="-5506907" y="-675952"/>
            <a:ext cx="941770" cy="94176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5" name="Oval 44">
            <a:extLst>
              <a:ext uri="{FF2B5EF4-FFF2-40B4-BE49-F238E27FC236}">
                <a16:creationId xmlns:a16="http://schemas.microsoft.com/office/drawing/2014/main" id="{49BA56F3-1431-4FA4-BC78-8C285E1D770A}"/>
              </a:ext>
            </a:extLst>
          </p:cNvPr>
          <p:cNvSpPr/>
          <p:nvPr/>
        </p:nvSpPr>
        <p:spPr>
          <a:xfrm>
            <a:off x="-9209581" y="-1444727"/>
            <a:ext cx="941770" cy="941769"/>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1" name="Oval 60">
            <a:extLst>
              <a:ext uri="{FF2B5EF4-FFF2-40B4-BE49-F238E27FC236}">
                <a16:creationId xmlns:a16="http://schemas.microsoft.com/office/drawing/2014/main" id="{1C34AEFF-9B54-4AE8-8C15-7371E099F6F5}"/>
              </a:ext>
            </a:extLst>
          </p:cNvPr>
          <p:cNvSpPr/>
          <p:nvPr/>
        </p:nvSpPr>
        <p:spPr>
          <a:xfrm>
            <a:off x="17342540" y="7484928"/>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64" name="Oval 63">
            <a:extLst>
              <a:ext uri="{FF2B5EF4-FFF2-40B4-BE49-F238E27FC236}">
                <a16:creationId xmlns:a16="http://schemas.microsoft.com/office/drawing/2014/main" id="{CE3F5D87-8A3E-4146-869C-EADBC79EE4D1}"/>
              </a:ext>
            </a:extLst>
          </p:cNvPr>
          <p:cNvSpPr/>
          <p:nvPr/>
        </p:nvSpPr>
        <p:spPr>
          <a:xfrm>
            <a:off x="15565088" y="10151543"/>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Oval 77">
            <a:extLst>
              <a:ext uri="{FF2B5EF4-FFF2-40B4-BE49-F238E27FC236}">
                <a16:creationId xmlns:a16="http://schemas.microsoft.com/office/drawing/2014/main" id="{2E3C6CA2-ECBE-4F3B-AD26-C720A78F1224}"/>
              </a:ext>
            </a:extLst>
          </p:cNvPr>
          <p:cNvSpPr/>
          <p:nvPr/>
        </p:nvSpPr>
        <p:spPr>
          <a:xfrm>
            <a:off x="3789299" y="9305444"/>
            <a:ext cx="499057" cy="499056"/>
          </a:xfrm>
          <a:prstGeom prst="ellipse">
            <a:avLst/>
          </a:prstGeom>
          <a:solidFill>
            <a:schemeClr val="bg1">
              <a:alpha val="4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37" name="Oval 36">
            <a:extLst>
              <a:ext uri="{FF2B5EF4-FFF2-40B4-BE49-F238E27FC236}">
                <a16:creationId xmlns:a16="http://schemas.microsoft.com/office/drawing/2014/main" id="{4DA2C30C-3682-4BBD-BD93-9CAF7436F39D}"/>
              </a:ext>
            </a:extLst>
          </p:cNvPr>
          <p:cNvSpPr/>
          <p:nvPr/>
        </p:nvSpPr>
        <p:spPr>
          <a:xfrm>
            <a:off x="4191957" y="1781470"/>
            <a:ext cx="3785052" cy="3785048"/>
          </a:xfrm>
          <a:prstGeom prst="ellipse">
            <a:avLst/>
          </a:prstGeom>
          <a:solidFill>
            <a:srgbClr val="25A6DF">
              <a:alpha val="3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A0BD858-6E0E-41CD-B1B0-A8444E621F76}"/>
              </a:ext>
            </a:extLst>
          </p:cNvPr>
          <p:cNvSpPr/>
          <p:nvPr/>
        </p:nvSpPr>
        <p:spPr>
          <a:xfrm>
            <a:off x="-41135" y="-800954"/>
            <a:ext cx="12709358" cy="794383"/>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rPr>
              <a:t>  </a:t>
            </a:r>
            <a:endParaRPr kumimoji="0" lang="he-IL" sz="1800" b="0" i="0" u="none" strike="noStrike" kern="1200" cap="none" spc="0" normalizeH="0" baseline="0" noProof="0" dirty="0">
              <a:ln>
                <a:noFill/>
              </a:ln>
              <a:solidFill>
                <a:prstClr val="white"/>
              </a:solidFill>
              <a:effectLst/>
              <a:uLnTx/>
              <a:uFillTx/>
              <a:latin typeface="Calibri" panose="020F0502020204030204"/>
              <a:ea typeface="+mn-ea"/>
              <a:cs typeface="Arial" panose="020B0604020202020204" pitchFamily="34" charset="0"/>
            </a:endParaRPr>
          </a:p>
        </p:txBody>
      </p:sp>
      <p:sp>
        <p:nvSpPr>
          <p:cNvPr id="32" name="Oval 35">
            <a:extLst>
              <a:ext uri="{FF2B5EF4-FFF2-40B4-BE49-F238E27FC236}">
                <a16:creationId xmlns:a16="http://schemas.microsoft.com/office/drawing/2014/main" id="{217A0D7D-D733-42B4-9E40-FE74FA9D320C}"/>
              </a:ext>
            </a:extLst>
          </p:cNvPr>
          <p:cNvSpPr/>
          <p:nvPr/>
        </p:nvSpPr>
        <p:spPr>
          <a:xfrm>
            <a:off x="4332548" y="1922061"/>
            <a:ext cx="3503870" cy="3503866"/>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69" name="Freeform: Shape 68">
            <a:extLst>
              <a:ext uri="{FF2B5EF4-FFF2-40B4-BE49-F238E27FC236}">
                <a16:creationId xmlns:a16="http://schemas.microsoft.com/office/drawing/2014/main" id="{6D40ACB2-59E3-4829-9A17-17D756B9A179}"/>
              </a:ext>
            </a:extLst>
          </p:cNvPr>
          <p:cNvSpPr/>
          <p:nvPr/>
        </p:nvSpPr>
        <p:spPr>
          <a:xfrm>
            <a:off x="5621279" y="2427707"/>
            <a:ext cx="979486" cy="869191"/>
          </a:xfrm>
          <a:custGeom>
            <a:avLst/>
            <a:gdLst>
              <a:gd name="connsiteX0" fmla="*/ 2090154 w 4262204"/>
              <a:gd name="connsiteY0" fmla="*/ 832756 h 3929334"/>
              <a:gd name="connsiteX1" fmla="*/ 1976423 w 4262204"/>
              <a:gd name="connsiteY1" fmla="*/ 844184 h 3929334"/>
              <a:gd name="connsiteX2" fmla="*/ 1891077 w 4262204"/>
              <a:gd name="connsiteY2" fmla="*/ 882276 h 3929334"/>
              <a:gd name="connsiteX3" fmla="*/ 2014524 w 4262204"/>
              <a:gd name="connsiteY3" fmla="*/ 954652 h 3929334"/>
              <a:gd name="connsiteX4" fmla="*/ 2833692 w 4262204"/>
              <a:gd name="connsiteY4" fmla="*/ 1187015 h 3929334"/>
              <a:gd name="connsiteX5" fmla="*/ 3290902 w 4262204"/>
              <a:gd name="connsiteY5" fmla="*/ 2080662 h 3929334"/>
              <a:gd name="connsiteX6" fmla="*/ 3048581 w 4262204"/>
              <a:gd name="connsiteY6" fmla="*/ 2851651 h 3929334"/>
              <a:gd name="connsiteX7" fmla="*/ 2052625 w 4262204"/>
              <a:gd name="connsiteY7" fmla="*/ 3316378 h 3929334"/>
              <a:gd name="connsiteX8" fmla="*/ 1240314 w 4262204"/>
              <a:gd name="connsiteY8" fmla="*/ 2785370 h 3929334"/>
              <a:gd name="connsiteX9" fmla="*/ 1061240 w 4262204"/>
              <a:gd name="connsiteY9" fmla="*/ 2004477 h 3929334"/>
              <a:gd name="connsiteX10" fmla="*/ 1338614 w 4262204"/>
              <a:gd name="connsiteY10" fmla="*/ 1481088 h 3929334"/>
              <a:gd name="connsiteX11" fmla="*/ 1614465 w 4262204"/>
              <a:gd name="connsiteY11" fmla="*/ 1394999 h 3929334"/>
              <a:gd name="connsiteX12" fmla="*/ 1731053 w 4262204"/>
              <a:gd name="connsiteY12" fmla="*/ 1452138 h 3929334"/>
              <a:gd name="connsiteX13" fmla="*/ 1738673 w 4262204"/>
              <a:gd name="connsiteY13" fmla="*/ 1737831 h 3929334"/>
              <a:gd name="connsiteX14" fmla="*/ 1738673 w 4262204"/>
              <a:gd name="connsiteY14" fmla="*/ 2213985 h 3929334"/>
              <a:gd name="connsiteX15" fmla="*/ 1910127 w 4262204"/>
              <a:gd name="connsiteY15" fmla="*/ 2802893 h 3929334"/>
              <a:gd name="connsiteX16" fmla="*/ 2593657 w 4262204"/>
              <a:gd name="connsiteY16" fmla="*/ 2756420 h 3929334"/>
              <a:gd name="connsiteX17" fmla="*/ 2676717 w 4262204"/>
              <a:gd name="connsiteY17" fmla="*/ 2099708 h 3929334"/>
              <a:gd name="connsiteX18" fmla="*/ 2348287 w 4262204"/>
              <a:gd name="connsiteY18" fmla="*/ 1890962 h 3929334"/>
              <a:gd name="connsiteX19" fmla="*/ 2128826 w 4262204"/>
              <a:gd name="connsiteY19" fmla="*/ 1960290 h 3929334"/>
              <a:gd name="connsiteX20" fmla="*/ 2119682 w 4262204"/>
              <a:gd name="connsiteY20" fmla="*/ 2061616 h 3929334"/>
              <a:gd name="connsiteX21" fmla="*/ 2281230 w 4262204"/>
              <a:gd name="connsiteY21" fmla="*/ 2076091 h 3929334"/>
              <a:gd name="connsiteX22" fmla="*/ 2448873 w 4262204"/>
              <a:gd name="connsiteY22" fmla="*/ 2613955 h 3929334"/>
              <a:gd name="connsiteX23" fmla="*/ 2157783 w 4262204"/>
              <a:gd name="connsiteY23" fmla="*/ 2797560 h 3929334"/>
              <a:gd name="connsiteX24" fmla="*/ 2038908 w 4262204"/>
              <a:gd name="connsiteY24" fmla="*/ 2717566 h 3929334"/>
              <a:gd name="connsiteX25" fmla="*/ 1986329 w 4262204"/>
              <a:gd name="connsiteY25" fmla="*/ 2413589 h 3929334"/>
              <a:gd name="connsiteX26" fmla="*/ 1986329 w 4262204"/>
              <a:gd name="connsiteY26" fmla="*/ 1642600 h 3929334"/>
              <a:gd name="connsiteX27" fmla="*/ 1909365 w 4262204"/>
              <a:gd name="connsiteY27" fmla="*/ 1257105 h 3929334"/>
              <a:gd name="connsiteX28" fmla="*/ 1719623 w 4262204"/>
              <a:gd name="connsiteY28" fmla="*/ 1232726 h 3929334"/>
              <a:gd name="connsiteX29" fmla="*/ 1090959 w 4262204"/>
              <a:gd name="connsiteY29" fmla="*/ 1537465 h 3929334"/>
              <a:gd name="connsiteX30" fmla="*/ 1118391 w 4262204"/>
              <a:gd name="connsiteY30" fmla="*/ 2994878 h 3929334"/>
              <a:gd name="connsiteX31" fmla="*/ 1404910 w 4262204"/>
              <a:gd name="connsiteY31" fmla="*/ 3270667 h 3929334"/>
              <a:gd name="connsiteX32" fmla="*/ 3234513 w 4262204"/>
              <a:gd name="connsiteY32" fmla="*/ 2975832 h 3929334"/>
              <a:gd name="connsiteX33" fmla="*/ 3443306 w 4262204"/>
              <a:gd name="connsiteY33" fmla="*/ 1775923 h 3929334"/>
              <a:gd name="connsiteX34" fmla="*/ 3127069 w 4262204"/>
              <a:gd name="connsiteY34" fmla="*/ 1232726 h 3929334"/>
              <a:gd name="connsiteX35" fmla="*/ 2205028 w 4262204"/>
              <a:gd name="connsiteY35" fmla="*/ 832756 h 3929334"/>
              <a:gd name="connsiteX36" fmla="*/ 2090154 w 4262204"/>
              <a:gd name="connsiteY36" fmla="*/ 832756 h 3929334"/>
              <a:gd name="connsiteX37" fmla="*/ 2152139 w 4262204"/>
              <a:gd name="connsiteY37" fmla="*/ 479940 h 3929334"/>
              <a:gd name="connsiteX38" fmla="*/ 3826139 w 4262204"/>
              <a:gd name="connsiteY38" fmla="*/ 2153940 h 3929334"/>
              <a:gd name="connsiteX39" fmla="*/ 2152139 w 4262204"/>
              <a:gd name="connsiteY39" fmla="*/ 3827940 h 3929334"/>
              <a:gd name="connsiteX40" fmla="*/ 478139 w 4262204"/>
              <a:gd name="connsiteY40" fmla="*/ 2153940 h 3929334"/>
              <a:gd name="connsiteX41" fmla="*/ 2152139 w 4262204"/>
              <a:gd name="connsiteY41" fmla="*/ 479940 h 3929334"/>
              <a:gd name="connsiteX42" fmla="*/ 2168495 w 4262204"/>
              <a:gd name="connsiteY42" fmla="*/ 260477 h 3929334"/>
              <a:gd name="connsiteX43" fmla="*/ 3665932 w 4262204"/>
              <a:gd name="connsiteY43" fmla="*/ 975881 h 3929334"/>
              <a:gd name="connsiteX44" fmla="*/ 3856457 w 4262204"/>
              <a:gd name="connsiteY44" fmla="*/ 3071665 h 3929334"/>
              <a:gd name="connsiteX45" fmla="*/ 3338992 w 4262204"/>
              <a:gd name="connsiteY45" fmla="*/ 3686682 h 3929334"/>
              <a:gd name="connsiteX46" fmla="*/ 3176665 w 4262204"/>
              <a:gd name="connsiteY46" fmla="*/ 3798711 h 3929334"/>
              <a:gd name="connsiteX47" fmla="*/ 3105789 w 4262204"/>
              <a:gd name="connsiteY47" fmla="*/ 3807857 h 3929334"/>
              <a:gd name="connsiteX48" fmla="*/ 3176665 w 4262204"/>
              <a:gd name="connsiteY48" fmla="*/ 3696590 h 3929334"/>
              <a:gd name="connsiteX49" fmla="*/ 3535613 w 4262204"/>
              <a:gd name="connsiteY49" fmla="*/ 3385651 h 3929334"/>
              <a:gd name="connsiteX50" fmla="*/ 3768815 w 4262204"/>
              <a:gd name="connsiteY50" fmla="*/ 1280722 h 3929334"/>
              <a:gd name="connsiteX51" fmla="*/ 3386242 w 4262204"/>
              <a:gd name="connsiteY51" fmla="*/ 805932 h 3929334"/>
              <a:gd name="connsiteX52" fmla="*/ 1281326 w 4262204"/>
              <a:gd name="connsiteY52" fmla="*/ 572728 h 3929334"/>
              <a:gd name="connsiteX53" fmla="*/ 843119 w 4262204"/>
              <a:gd name="connsiteY53" fmla="*/ 918723 h 3929334"/>
              <a:gd name="connsiteX54" fmla="*/ 776054 w 4262204"/>
              <a:gd name="connsiteY54" fmla="*/ 880618 h 3929334"/>
              <a:gd name="connsiteX55" fmla="*/ 919329 w 4262204"/>
              <a:gd name="connsiteY55" fmla="*/ 721338 h 3929334"/>
              <a:gd name="connsiteX56" fmla="*/ 1404786 w 4262204"/>
              <a:gd name="connsiteY56" fmla="*/ 414973 h 3929334"/>
              <a:gd name="connsiteX57" fmla="*/ 2168495 w 4262204"/>
              <a:gd name="connsiteY57" fmla="*/ 260477 h 3929334"/>
              <a:gd name="connsiteX58" fmla="*/ 2197309 w 4262204"/>
              <a:gd name="connsiteY58" fmla="*/ 112 h 3929334"/>
              <a:gd name="connsiteX59" fmla="*/ 3576414 w 4262204"/>
              <a:gd name="connsiteY59" fmla="*/ 510366 h 3929334"/>
              <a:gd name="connsiteX60" fmla="*/ 4262204 w 4262204"/>
              <a:gd name="connsiteY60" fmla="*/ 1575840 h 3929334"/>
              <a:gd name="connsiteX61" fmla="*/ 4160098 w 4262204"/>
              <a:gd name="connsiteY61" fmla="*/ 1461519 h 3929334"/>
              <a:gd name="connsiteX62" fmla="*/ 3954361 w 4262204"/>
              <a:gd name="connsiteY62" fmla="*/ 1042341 h 3929334"/>
              <a:gd name="connsiteX63" fmla="*/ 2595734 w 4262204"/>
              <a:gd name="connsiteY63" fmla="*/ 101096 h 3929334"/>
              <a:gd name="connsiteX64" fmla="*/ 366916 w 4262204"/>
              <a:gd name="connsiteY64" fmla="*/ 1071302 h 3929334"/>
              <a:gd name="connsiteX65" fmla="*/ 417208 w 4262204"/>
              <a:gd name="connsiteY65" fmla="*/ 3347820 h 3929334"/>
              <a:gd name="connsiteX66" fmla="*/ 699906 w 4262204"/>
              <a:gd name="connsiteY66" fmla="*/ 3681638 h 3929334"/>
              <a:gd name="connsiteX67" fmla="*/ 928503 w 4262204"/>
              <a:gd name="connsiteY67" fmla="*/ 3872173 h 3929334"/>
              <a:gd name="connsiteX68" fmla="*/ 909453 w 4262204"/>
              <a:gd name="connsiteY68" fmla="*/ 3929334 h 3929334"/>
              <a:gd name="connsiteX69" fmla="*/ 766961 w 4262204"/>
              <a:gd name="connsiteY69" fmla="*/ 3834829 h 3929334"/>
              <a:gd name="connsiteX70" fmla="*/ 469785 w 4262204"/>
              <a:gd name="connsiteY70" fmla="*/ 3529210 h 3929334"/>
              <a:gd name="connsiteX71" fmla="*/ 40785 w 4262204"/>
              <a:gd name="connsiteY71" fmla="*/ 1738177 h 3929334"/>
              <a:gd name="connsiteX72" fmla="*/ 304433 w 4262204"/>
              <a:gd name="connsiteY72" fmla="*/ 1052249 h 3929334"/>
              <a:gd name="connsiteX73" fmla="*/ 805060 w 4262204"/>
              <a:gd name="connsiteY73" fmla="*/ 475308 h 3929334"/>
              <a:gd name="connsiteX74" fmla="*/ 2197309 w 4262204"/>
              <a:gd name="connsiteY74" fmla="*/ 112 h 3929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262204" h="3929334">
                <a:moveTo>
                  <a:pt x="2090154" y="832756"/>
                </a:moveTo>
                <a:cubicBezTo>
                  <a:pt x="2052053" y="833709"/>
                  <a:pt x="2014143" y="836566"/>
                  <a:pt x="1976423" y="844184"/>
                </a:cubicBezTo>
                <a:cubicBezTo>
                  <a:pt x="1947466" y="850279"/>
                  <a:pt x="1907841" y="853326"/>
                  <a:pt x="1891077" y="882276"/>
                </a:cubicBezTo>
                <a:cubicBezTo>
                  <a:pt x="1852976" y="949319"/>
                  <a:pt x="1977185" y="957699"/>
                  <a:pt x="2014524" y="954652"/>
                </a:cubicBezTo>
                <a:cubicBezTo>
                  <a:pt x="2314758" y="930273"/>
                  <a:pt x="2594419" y="998839"/>
                  <a:pt x="2833692" y="1187015"/>
                </a:cubicBezTo>
                <a:cubicBezTo>
                  <a:pt x="3101160" y="1397285"/>
                  <a:pt x="3275662" y="1739354"/>
                  <a:pt x="3290902" y="2080662"/>
                </a:cubicBezTo>
                <a:cubicBezTo>
                  <a:pt x="3302333" y="2352641"/>
                  <a:pt x="3207081" y="2632239"/>
                  <a:pt x="3048581" y="2851651"/>
                </a:cubicBezTo>
                <a:cubicBezTo>
                  <a:pt x="2832168" y="3152580"/>
                  <a:pt x="2429061" y="3362088"/>
                  <a:pt x="2052625" y="3316378"/>
                </a:cubicBezTo>
                <a:cubicBezTo>
                  <a:pt x="1717337" y="3276000"/>
                  <a:pt x="1418626" y="3065730"/>
                  <a:pt x="1240314" y="2785370"/>
                </a:cubicBezTo>
                <a:cubicBezTo>
                  <a:pt x="1090959" y="2549960"/>
                  <a:pt x="1039142" y="2277218"/>
                  <a:pt x="1061240" y="2004477"/>
                </a:cubicBezTo>
                <a:cubicBezTo>
                  <a:pt x="1077243" y="1804111"/>
                  <a:pt x="1165637" y="1596127"/>
                  <a:pt x="1338614" y="1481088"/>
                </a:cubicBezTo>
                <a:cubicBezTo>
                  <a:pt x="1415578" y="1430044"/>
                  <a:pt x="1521499" y="1396523"/>
                  <a:pt x="1614465" y="1394999"/>
                </a:cubicBezTo>
                <a:cubicBezTo>
                  <a:pt x="1663996" y="1393476"/>
                  <a:pt x="1711241" y="1399571"/>
                  <a:pt x="1731053" y="1452138"/>
                </a:cubicBezTo>
                <a:cubicBezTo>
                  <a:pt x="1761534" y="1529846"/>
                  <a:pt x="1738673" y="1654027"/>
                  <a:pt x="1738673" y="1737831"/>
                </a:cubicBezTo>
                <a:lnTo>
                  <a:pt x="1738673" y="2213985"/>
                </a:lnTo>
                <a:cubicBezTo>
                  <a:pt x="1738673" y="2429588"/>
                  <a:pt x="1739435" y="2643667"/>
                  <a:pt x="1910127" y="2802893"/>
                </a:cubicBezTo>
                <a:cubicBezTo>
                  <a:pt x="2099870" y="2981927"/>
                  <a:pt x="2419917" y="2942311"/>
                  <a:pt x="2593657" y="2756420"/>
                </a:cubicBezTo>
                <a:cubicBezTo>
                  <a:pt x="2746060" y="2592623"/>
                  <a:pt x="2795591" y="2294741"/>
                  <a:pt x="2676717" y="2099708"/>
                </a:cubicBezTo>
                <a:cubicBezTo>
                  <a:pt x="2607373" y="1985431"/>
                  <a:pt x="2483164" y="1900104"/>
                  <a:pt x="2348287" y="1890962"/>
                </a:cubicBezTo>
                <a:cubicBezTo>
                  <a:pt x="2285040" y="1886391"/>
                  <a:pt x="2166927" y="1901628"/>
                  <a:pt x="2128826" y="1960290"/>
                </a:cubicBezTo>
                <a:cubicBezTo>
                  <a:pt x="2112062" y="1986955"/>
                  <a:pt x="2119682" y="2030380"/>
                  <a:pt x="2119682" y="2061616"/>
                </a:cubicBezTo>
                <a:cubicBezTo>
                  <a:pt x="2176833" y="2060092"/>
                  <a:pt x="2226364" y="2051712"/>
                  <a:pt x="2281230" y="2076091"/>
                </a:cubicBezTo>
                <a:cubicBezTo>
                  <a:pt x="2477068" y="2162941"/>
                  <a:pt x="2517455" y="2434159"/>
                  <a:pt x="2448873" y="2613955"/>
                </a:cubicBezTo>
                <a:cubicBezTo>
                  <a:pt x="2411535" y="2711471"/>
                  <a:pt x="2272086" y="2850889"/>
                  <a:pt x="2157783" y="2797560"/>
                </a:cubicBezTo>
                <a:cubicBezTo>
                  <a:pt x="2115110" y="2777752"/>
                  <a:pt x="2068627" y="2755658"/>
                  <a:pt x="2038908" y="2717566"/>
                </a:cubicBezTo>
                <a:cubicBezTo>
                  <a:pt x="1979471" y="2642143"/>
                  <a:pt x="1986329" y="2505772"/>
                  <a:pt x="1986329" y="2413589"/>
                </a:cubicBezTo>
                <a:lnTo>
                  <a:pt x="1986329" y="1642600"/>
                </a:lnTo>
                <a:cubicBezTo>
                  <a:pt x="1986329" y="1513848"/>
                  <a:pt x="2038146" y="1340146"/>
                  <a:pt x="1909365" y="1257105"/>
                </a:cubicBezTo>
                <a:cubicBezTo>
                  <a:pt x="1854500" y="1221298"/>
                  <a:pt x="1782108" y="1232726"/>
                  <a:pt x="1719623" y="1232726"/>
                </a:cubicBezTo>
                <a:cubicBezTo>
                  <a:pt x="1478064" y="1232726"/>
                  <a:pt x="1254793" y="1369097"/>
                  <a:pt x="1090959" y="1537465"/>
                </a:cubicBezTo>
                <a:cubicBezTo>
                  <a:pt x="704616" y="1933625"/>
                  <a:pt x="809774" y="2586528"/>
                  <a:pt x="1118391" y="2994878"/>
                </a:cubicBezTo>
                <a:cubicBezTo>
                  <a:pt x="1198403" y="3100775"/>
                  <a:pt x="1295179" y="3194482"/>
                  <a:pt x="1404910" y="3270667"/>
                </a:cubicBezTo>
                <a:cubicBezTo>
                  <a:pt x="1986329" y="3672160"/>
                  <a:pt x="2807022" y="3540361"/>
                  <a:pt x="3234513" y="2975832"/>
                </a:cubicBezTo>
                <a:cubicBezTo>
                  <a:pt x="3500457" y="2623859"/>
                  <a:pt x="3544654" y="2191891"/>
                  <a:pt x="3443306" y="1775923"/>
                </a:cubicBezTo>
                <a:cubicBezTo>
                  <a:pt x="3394537" y="1574034"/>
                  <a:pt x="3266518" y="1383572"/>
                  <a:pt x="3127069" y="1232726"/>
                </a:cubicBezTo>
                <a:cubicBezTo>
                  <a:pt x="2896940" y="984364"/>
                  <a:pt x="2543364" y="832756"/>
                  <a:pt x="2205028" y="832756"/>
                </a:cubicBezTo>
                <a:cubicBezTo>
                  <a:pt x="2166546" y="832756"/>
                  <a:pt x="2128255" y="831804"/>
                  <a:pt x="2090154" y="832756"/>
                </a:cubicBezTo>
                <a:close/>
                <a:moveTo>
                  <a:pt x="2152139" y="479940"/>
                </a:moveTo>
                <a:cubicBezTo>
                  <a:pt x="3076664" y="479940"/>
                  <a:pt x="3826139" y="1229415"/>
                  <a:pt x="3826139" y="2153940"/>
                </a:cubicBezTo>
                <a:cubicBezTo>
                  <a:pt x="3826139" y="3078465"/>
                  <a:pt x="3076664" y="3827940"/>
                  <a:pt x="2152139" y="3827940"/>
                </a:cubicBezTo>
                <a:cubicBezTo>
                  <a:pt x="1227614" y="3827940"/>
                  <a:pt x="478139" y="3078465"/>
                  <a:pt x="478139" y="2153940"/>
                </a:cubicBezTo>
                <a:cubicBezTo>
                  <a:pt x="478139" y="1229415"/>
                  <a:pt x="1227614" y="479940"/>
                  <a:pt x="2152139" y="479940"/>
                </a:cubicBezTo>
                <a:close/>
                <a:moveTo>
                  <a:pt x="2168495" y="260477"/>
                </a:moveTo>
                <a:cubicBezTo>
                  <a:pt x="2738783" y="262135"/>
                  <a:pt x="3302316" y="511664"/>
                  <a:pt x="3665932" y="975881"/>
                </a:cubicBezTo>
                <a:cubicBezTo>
                  <a:pt x="4130050" y="1568035"/>
                  <a:pt x="4216167" y="2405587"/>
                  <a:pt x="3856457" y="3071665"/>
                </a:cubicBezTo>
                <a:cubicBezTo>
                  <a:pt x="3727662" y="3309441"/>
                  <a:pt x="3555428" y="3522830"/>
                  <a:pt x="3338992" y="3686682"/>
                </a:cubicBezTo>
                <a:cubicBezTo>
                  <a:pt x="3286407" y="3726312"/>
                  <a:pt x="3233822" y="3766703"/>
                  <a:pt x="3176665" y="3798711"/>
                </a:cubicBezTo>
                <a:cubicBezTo>
                  <a:pt x="3155326" y="3810905"/>
                  <a:pt x="3128652" y="3826147"/>
                  <a:pt x="3105789" y="3807857"/>
                </a:cubicBezTo>
                <a:cubicBezTo>
                  <a:pt x="3050156" y="3762893"/>
                  <a:pt x="3146181" y="3717166"/>
                  <a:pt x="3176665" y="3696590"/>
                </a:cubicBezTo>
                <a:cubicBezTo>
                  <a:pt x="3308508" y="3608948"/>
                  <a:pt x="3431968" y="3504540"/>
                  <a:pt x="3535613" y="3385651"/>
                </a:cubicBezTo>
                <a:cubicBezTo>
                  <a:pt x="4046219" y="2804167"/>
                  <a:pt x="4146816" y="1958232"/>
                  <a:pt x="3768815" y="1280722"/>
                </a:cubicBezTo>
                <a:cubicBezTo>
                  <a:pt x="3668980" y="1102390"/>
                  <a:pt x="3537137" y="942348"/>
                  <a:pt x="3386242" y="805932"/>
                </a:cubicBezTo>
                <a:cubicBezTo>
                  <a:pt x="2816954" y="291512"/>
                  <a:pt x="1947400" y="193963"/>
                  <a:pt x="1281326" y="572728"/>
                </a:cubicBezTo>
                <a:cubicBezTo>
                  <a:pt x="1128906" y="659608"/>
                  <a:pt x="945240" y="773923"/>
                  <a:pt x="843119" y="918723"/>
                </a:cubicBezTo>
                <a:cubicBezTo>
                  <a:pt x="818732" y="908053"/>
                  <a:pt x="798155" y="894335"/>
                  <a:pt x="776054" y="880618"/>
                </a:cubicBezTo>
                <a:cubicBezTo>
                  <a:pt x="793583" y="817363"/>
                  <a:pt x="871317" y="763254"/>
                  <a:pt x="919329" y="721338"/>
                </a:cubicBezTo>
                <a:cubicBezTo>
                  <a:pt x="1063365" y="594829"/>
                  <a:pt x="1228741" y="490421"/>
                  <a:pt x="1404786" y="414973"/>
                </a:cubicBezTo>
                <a:cubicBezTo>
                  <a:pt x="1648657" y="310183"/>
                  <a:pt x="1909274" y="259724"/>
                  <a:pt x="2168495" y="260477"/>
                </a:cubicBezTo>
                <a:close/>
                <a:moveTo>
                  <a:pt x="2197309" y="112"/>
                </a:moveTo>
                <a:cubicBezTo>
                  <a:pt x="2691745" y="5066"/>
                  <a:pt x="3183990" y="174261"/>
                  <a:pt x="3576414" y="510366"/>
                </a:cubicBezTo>
                <a:cubicBezTo>
                  <a:pt x="3910927" y="796169"/>
                  <a:pt x="4127332" y="1160473"/>
                  <a:pt x="4262204" y="1575840"/>
                </a:cubicBezTo>
                <a:cubicBezTo>
                  <a:pt x="4185243" y="1610899"/>
                  <a:pt x="4180671" y="1517918"/>
                  <a:pt x="4160098" y="1461519"/>
                </a:cubicBezTo>
                <a:cubicBezTo>
                  <a:pt x="4108282" y="1315950"/>
                  <a:pt x="4038179" y="1171143"/>
                  <a:pt x="3954361" y="1042341"/>
                </a:cubicBezTo>
                <a:cubicBezTo>
                  <a:pt x="3641183" y="562192"/>
                  <a:pt x="3157320" y="219990"/>
                  <a:pt x="2595734" y="101096"/>
                </a:cubicBezTo>
                <a:cubicBezTo>
                  <a:pt x="1731639" y="-81818"/>
                  <a:pt x="830206" y="325166"/>
                  <a:pt x="366916" y="1071302"/>
                </a:cubicBezTo>
                <a:cubicBezTo>
                  <a:pt x="-65131" y="1767900"/>
                  <a:pt x="-34652" y="2669514"/>
                  <a:pt x="417208" y="3347820"/>
                </a:cubicBezTo>
                <a:cubicBezTo>
                  <a:pt x="498741" y="3470525"/>
                  <a:pt x="596275" y="3577225"/>
                  <a:pt x="699906" y="3681638"/>
                </a:cubicBezTo>
                <a:cubicBezTo>
                  <a:pt x="770009" y="3750993"/>
                  <a:pt x="842398" y="3822634"/>
                  <a:pt x="928503" y="3872173"/>
                </a:cubicBezTo>
                <a:cubicBezTo>
                  <a:pt x="923931" y="3892751"/>
                  <a:pt x="917835" y="3909518"/>
                  <a:pt x="909453" y="3929334"/>
                </a:cubicBezTo>
                <a:cubicBezTo>
                  <a:pt x="853066" y="3914091"/>
                  <a:pt x="810394" y="3870649"/>
                  <a:pt x="766961" y="3834829"/>
                </a:cubicBezTo>
                <a:cubicBezTo>
                  <a:pt x="657997" y="3743372"/>
                  <a:pt x="558176" y="3638958"/>
                  <a:pt x="469785" y="3529210"/>
                </a:cubicBezTo>
                <a:cubicBezTo>
                  <a:pt x="67455" y="3028483"/>
                  <a:pt x="-79609" y="2363133"/>
                  <a:pt x="40785" y="1738177"/>
                </a:cubicBezTo>
                <a:cubicBezTo>
                  <a:pt x="87266" y="1496578"/>
                  <a:pt x="177943" y="1262600"/>
                  <a:pt x="304433" y="1052249"/>
                </a:cubicBezTo>
                <a:cubicBezTo>
                  <a:pt x="434733" y="833514"/>
                  <a:pt x="605419" y="633833"/>
                  <a:pt x="805060" y="475308"/>
                </a:cubicBezTo>
                <a:cubicBezTo>
                  <a:pt x="1206248" y="154446"/>
                  <a:pt x="1702874" y="-4842"/>
                  <a:pt x="2197309" y="112"/>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43" name="Partial Circle 42">
            <a:extLst>
              <a:ext uri="{FF2B5EF4-FFF2-40B4-BE49-F238E27FC236}">
                <a16:creationId xmlns:a16="http://schemas.microsoft.com/office/drawing/2014/main" id="{B8F54FA8-765C-48E4-81C0-70F7A06934FD}"/>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47" name="Rectangle 46">
            <a:extLst>
              <a:ext uri="{FF2B5EF4-FFF2-40B4-BE49-F238E27FC236}">
                <a16:creationId xmlns:a16="http://schemas.microsoft.com/office/drawing/2014/main" id="{B47DBE04-8334-40E6-B381-CC62C8D50BD5}"/>
              </a:ext>
            </a:extLst>
          </p:cNvPr>
          <p:cNvSpPr/>
          <p:nvPr/>
        </p:nvSpPr>
        <p:spPr>
          <a:xfrm>
            <a:off x="12205063"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50" name="TextBox 28">
            <a:extLst>
              <a:ext uri="{FF2B5EF4-FFF2-40B4-BE49-F238E27FC236}">
                <a16:creationId xmlns:a16="http://schemas.microsoft.com/office/drawing/2014/main" id="{0A5D6BEF-45C0-4EA8-8120-0CF26191D44E}"/>
              </a:ext>
            </a:extLst>
          </p:cNvPr>
          <p:cNvSpPr txBox="1"/>
          <p:nvPr/>
        </p:nvSpPr>
        <p:spPr>
          <a:xfrm>
            <a:off x="2939753" y="253642"/>
            <a:ext cx="8652610" cy="646331"/>
          </a:xfrm>
          <a:prstGeom prst="rect">
            <a:avLst/>
          </a:prstGeom>
          <a:noFill/>
        </p:spPr>
        <p:txBody>
          <a:bodyPr wrap="square" rtlCol="0">
            <a:spAutoFit/>
          </a:bodyPr>
          <a:lstStyle/>
          <a:p>
            <a:pPr algn="r" rtl="1">
              <a:defRPr/>
            </a:pPr>
            <a:r>
              <a:rPr lang="he-IL" sz="3600" dirty="0">
                <a:solidFill>
                  <a:srgbClr val="041634"/>
                </a:solidFill>
                <a:latin typeface="Assistant ExtraBold" pitchFamily="2" charset="-79"/>
                <a:cs typeface="Assistant ExtraBold" pitchFamily="2" charset="-79"/>
              </a:rPr>
              <a:t>פלטפורמת האשראי של בלנדר</a:t>
            </a:r>
            <a:endParaRPr lang="en-US" sz="3600" dirty="0">
              <a:solidFill>
                <a:srgbClr val="041634"/>
              </a:solidFill>
              <a:latin typeface="Assistant ExtraBold" pitchFamily="2" charset="-79"/>
              <a:cs typeface="Assistant ExtraBold" pitchFamily="2" charset="-79"/>
            </a:endParaRPr>
          </a:p>
        </p:txBody>
      </p:sp>
      <p:sp>
        <p:nvSpPr>
          <p:cNvPr id="75" name="Rectangle 74">
            <a:extLst>
              <a:ext uri="{FF2B5EF4-FFF2-40B4-BE49-F238E27FC236}">
                <a16:creationId xmlns:a16="http://schemas.microsoft.com/office/drawing/2014/main" id="{272F3F49-6C78-415C-B737-44751B01DC36}"/>
              </a:ext>
            </a:extLst>
          </p:cNvPr>
          <p:cNvSpPr/>
          <p:nvPr/>
        </p:nvSpPr>
        <p:spPr>
          <a:xfrm>
            <a:off x="-2985614" y="-46591"/>
            <a:ext cx="303361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91" name="Slide Number Placeholder 5">
            <a:extLst>
              <a:ext uri="{FF2B5EF4-FFF2-40B4-BE49-F238E27FC236}">
                <a16:creationId xmlns:a16="http://schemas.microsoft.com/office/drawing/2014/main" id="{317DA0FE-DB6C-4968-8269-1FB51BED599D}"/>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22" name="Group 21">
            <a:extLst>
              <a:ext uri="{FF2B5EF4-FFF2-40B4-BE49-F238E27FC236}">
                <a16:creationId xmlns:a16="http://schemas.microsoft.com/office/drawing/2014/main" id="{78A70F45-33EA-41EB-93E9-FD94AE08689F}"/>
              </a:ext>
            </a:extLst>
          </p:cNvPr>
          <p:cNvGrpSpPr/>
          <p:nvPr/>
        </p:nvGrpSpPr>
        <p:grpSpPr>
          <a:xfrm>
            <a:off x="7238435" y="2450645"/>
            <a:ext cx="3125060" cy="2376000"/>
            <a:chOff x="7102231" y="2385750"/>
            <a:chExt cx="3125060" cy="2376000"/>
          </a:xfrm>
        </p:grpSpPr>
        <p:grpSp>
          <p:nvGrpSpPr>
            <p:cNvPr id="4" name="Group 3">
              <a:extLst>
                <a:ext uri="{FF2B5EF4-FFF2-40B4-BE49-F238E27FC236}">
                  <a16:creationId xmlns:a16="http://schemas.microsoft.com/office/drawing/2014/main" id="{E7BD034B-EABF-4918-BBB2-5A6B6A5C479E}"/>
                </a:ext>
              </a:extLst>
            </p:cNvPr>
            <p:cNvGrpSpPr/>
            <p:nvPr/>
          </p:nvGrpSpPr>
          <p:grpSpPr>
            <a:xfrm>
              <a:off x="7102231" y="2385750"/>
              <a:ext cx="2901240" cy="2376000"/>
              <a:chOff x="6969879" y="2530134"/>
              <a:chExt cx="2901240" cy="2376000"/>
            </a:xfrm>
          </p:grpSpPr>
          <p:sp>
            <p:nvSpPr>
              <p:cNvPr id="36" name="Oval 35">
                <a:extLst>
                  <a:ext uri="{FF2B5EF4-FFF2-40B4-BE49-F238E27FC236}">
                    <a16:creationId xmlns:a16="http://schemas.microsoft.com/office/drawing/2014/main" id="{02410D96-6CBC-4624-9DFF-66C2723456D8}"/>
                  </a:ext>
                </a:extLst>
              </p:cNvPr>
              <p:cNvSpPr/>
              <p:nvPr/>
            </p:nvSpPr>
            <p:spPr>
              <a:xfrm>
                <a:off x="7439015" y="2644814"/>
                <a:ext cx="2182708" cy="2182706"/>
              </a:xfrm>
              <a:prstGeom prst="ellipse">
                <a:avLst/>
              </a:prstGeom>
              <a:solidFill>
                <a:srgbClr val="00AC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4104" name="Picture 8" descr="Give money  free icon">
                <a:extLst>
                  <a:ext uri="{FF2B5EF4-FFF2-40B4-BE49-F238E27FC236}">
                    <a16:creationId xmlns:a16="http://schemas.microsoft.com/office/drawing/2014/main" id="{119166B1-61E2-403C-A4D7-0D89518648F0}"/>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8336059" y="2910637"/>
                <a:ext cx="499596" cy="499596"/>
              </a:xfrm>
              <a:prstGeom prst="rect">
                <a:avLst/>
              </a:prstGeom>
              <a:extLst>
                <a:ext uri="{909E8E84-426E-40DD-AFC4-6F175D3DCCD1}">
                  <a14:hiddenFill xmlns:a14="http://schemas.microsoft.com/office/drawing/2010/main">
                    <a:solidFill>
                      <a:srgbClr val="FFFFFF"/>
                    </a:solidFill>
                  </a14:hiddenFill>
                </a:ext>
              </a:extLst>
            </p:spPr>
          </p:pic>
          <p:sp>
            <p:nvSpPr>
              <p:cNvPr id="85" name="TextBox 10">
                <a:extLst>
                  <a:ext uri="{FF2B5EF4-FFF2-40B4-BE49-F238E27FC236}">
                    <a16:creationId xmlns:a16="http://schemas.microsoft.com/office/drawing/2014/main" id="{C54F0B82-F286-4B5F-AC65-DD4FF44EFA98}"/>
                  </a:ext>
                </a:extLst>
              </p:cNvPr>
              <p:cNvSpPr txBox="1">
                <a:spLocks noChangeArrowheads="1"/>
              </p:cNvSpPr>
              <p:nvPr/>
            </p:nvSpPr>
            <p:spPr bwMode="auto">
              <a:xfrm>
                <a:off x="6969879" y="3531005"/>
                <a:ext cx="2901240" cy="788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2800"/>
                  </a:lnSpc>
                  <a:spcBef>
                    <a:spcPts val="0"/>
                  </a:spcBef>
                  <a:spcAft>
                    <a:spcPts val="0"/>
                  </a:spcAft>
                  <a:buClrTx/>
                  <a:buSzTx/>
                  <a:buFontTx/>
                  <a:buNone/>
                  <a:tabLst/>
                  <a:defRPr/>
                </a:pPr>
                <a:r>
                  <a:rPr kumimoji="0" lang="he-IL" altLang="en-US" sz="36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משקיעים</a:t>
                </a:r>
                <a:r>
                  <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 </a:t>
                </a:r>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r>
                  <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 </a:t>
                </a:r>
              </a:p>
              <a:p>
                <a:pPr marL="0" marR="0" lvl="0" indent="0" algn="ctr" defTabSz="914400" rtl="0" eaLnBrk="1" fontAlgn="auto" latinLnBrk="0" hangingPunct="1">
                  <a:lnSpc>
                    <a:spcPts val="2800"/>
                  </a:lnSpc>
                  <a:spcBef>
                    <a:spcPts val="0"/>
                  </a:spcBef>
                  <a:spcAft>
                    <a:spcPts val="0"/>
                  </a:spcAft>
                  <a:buClrTx/>
                  <a:buSzTx/>
                  <a:buFontTx/>
                  <a:buNone/>
                  <a:tabLst/>
                  <a:defRPr/>
                </a:pPr>
                <a:r>
                  <a:rPr kumimoji="0" lang="he-IL" altLang="en-US" sz="20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מימון / הלוואה</a:t>
                </a:r>
                <a:endParaRPr kumimoji="0" lang="id-ID" altLang="en-US" sz="20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2" name="Arc 1">
                <a:extLst>
                  <a:ext uri="{FF2B5EF4-FFF2-40B4-BE49-F238E27FC236}">
                    <a16:creationId xmlns:a16="http://schemas.microsoft.com/office/drawing/2014/main" id="{22C7CB3E-4E97-4E9D-A0DB-380BE586826A}"/>
                  </a:ext>
                </a:extLst>
              </p:cNvPr>
              <p:cNvSpPr/>
              <p:nvPr/>
            </p:nvSpPr>
            <p:spPr>
              <a:xfrm>
                <a:off x="7344409" y="2530134"/>
                <a:ext cx="2376000" cy="2376000"/>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cxnSp>
          <p:nvCxnSpPr>
            <p:cNvPr id="67" name="מחבר חץ ישר 57">
              <a:extLst>
                <a:ext uri="{FF2B5EF4-FFF2-40B4-BE49-F238E27FC236}">
                  <a16:creationId xmlns:a16="http://schemas.microsoft.com/office/drawing/2014/main" id="{29707017-64B8-40D8-8DBB-C2285E60E0F1}"/>
                </a:ext>
              </a:extLst>
            </p:cNvPr>
            <p:cNvCxnSpPr>
              <a:cxnSpLocks/>
            </p:cNvCxnSpPr>
            <p:nvPr/>
          </p:nvCxnSpPr>
          <p:spPr>
            <a:xfrm flipH="1" flipV="1">
              <a:off x="9799843" y="4339308"/>
              <a:ext cx="427448" cy="258065"/>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87" name="Oval 86">
            <a:extLst>
              <a:ext uri="{FF2B5EF4-FFF2-40B4-BE49-F238E27FC236}">
                <a16:creationId xmlns:a16="http://schemas.microsoft.com/office/drawing/2014/main" id="{85E28903-9E52-4D4A-BD68-081D0C47649F}"/>
              </a:ext>
            </a:extLst>
          </p:cNvPr>
          <p:cNvSpPr/>
          <p:nvPr/>
        </p:nvSpPr>
        <p:spPr>
          <a:xfrm>
            <a:off x="7725442" y="2582492"/>
            <a:ext cx="2182708" cy="2182706"/>
          </a:xfrm>
          <a:prstGeom prst="ellipse">
            <a:avLst/>
          </a:prstGeom>
          <a:solidFill>
            <a:srgbClr val="00AC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88" name="Picture 8" descr="Give money  free icon">
            <a:extLst>
              <a:ext uri="{FF2B5EF4-FFF2-40B4-BE49-F238E27FC236}">
                <a16:creationId xmlns:a16="http://schemas.microsoft.com/office/drawing/2014/main" id="{BB6400F0-9586-452D-B42F-64D59216AC72}"/>
              </a:ext>
            </a:extLst>
          </p:cNvPr>
          <p:cNvPicPr>
            <a:picLocks noChangeAspect="1" noChangeArrowheads="1"/>
          </p:cNvPicPr>
          <p:nvPr/>
        </p:nvPicPr>
        <p:blipFill>
          <a:blip r:embed="rId2" cstate="print">
            <a:alphaModFix amt="35000"/>
            <a:extLst>
              <a:ext uri="{28A0092B-C50C-407E-A947-70E740481C1C}">
                <a14:useLocalDpi xmlns:a14="http://schemas.microsoft.com/office/drawing/2010/main" val="0"/>
              </a:ext>
            </a:extLst>
          </a:blip>
          <a:srcRect/>
          <a:stretch>
            <a:fillRect/>
          </a:stretch>
        </p:blipFill>
        <p:spPr bwMode="auto">
          <a:xfrm>
            <a:off x="8511648" y="2717722"/>
            <a:ext cx="499596" cy="499596"/>
          </a:xfrm>
          <a:prstGeom prst="rect">
            <a:avLst/>
          </a:prstGeom>
          <a:extLst>
            <a:ext uri="{909E8E84-426E-40DD-AFC4-6F175D3DCCD1}">
              <a14:hiddenFill xmlns:a14="http://schemas.microsoft.com/office/drawing/2010/main">
                <a:solidFill>
                  <a:srgbClr val="FFFFFF"/>
                </a:solidFill>
              </a14:hiddenFill>
            </a:ext>
          </a:extLst>
        </p:spPr>
      </p:pic>
      <p:sp>
        <p:nvSpPr>
          <p:cNvPr id="89" name="TextBox 10">
            <a:extLst>
              <a:ext uri="{FF2B5EF4-FFF2-40B4-BE49-F238E27FC236}">
                <a16:creationId xmlns:a16="http://schemas.microsoft.com/office/drawing/2014/main" id="{4317988A-1E4F-4974-8665-69CDCD07EAB9}"/>
              </a:ext>
            </a:extLst>
          </p:cNvPr>
          <p:cNvSpPr txBox="1">
            <a:spLocks noChangeArrowheads="1"/>
          </p:cNvSpPr>
          <p:nvPr/>
        </p:nvSpPr>
        <p:spPr bwMode="auto">
          <a:xfrm>
            <a:off x="7779254" y="3241425"/>
            <a:ext cx="2182708" cy="1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kumimoji="0" lang="he-IL" altLang="en-US" sz="32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מקורות מימון מגוונים</a:t>
            </a:r>
            <a:endParaRPr kumimoji="0" lang="he-IL" altLang="en-US" sz="32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endParaRPr>
          </a:p>
        </p:txBody>
      </p:sp>
      <p:sp>
        <p:nvSpPr>
          <p:cNvPr id="90" name="Arc 89">
            <a:extLst>
              <a:ext uri="{FF2B5EF4-FFF2-40B4-BE49-F238E27FC236}">
                <a16:creationId xmlns:a16="http://schemas.microsoft.com/office/drawing/2014/main" id="{D42A256C-86B1-4EBF-A8B0-6767E814AB75}"/>
              </a:ext>
            </a:extLst>
          </p:cNvPr>
          <p:cNvSpPr/>
          <p:nvPr/>
        </p:nvSpPr>
        <p:spPr>
          <a:xfrm>
            <a:off x="7630836" y="2467812"/>
            <a:ext cx="2376000" cy="2376000"/>
          </a:xfrm>
          <a:prstGeom prst="arc">
            <a:avLst>
              <a:gd name="adj1" fmla="val 16977976"/>
              <a:gd name="adj2" fmla="val 7953272"/>
            </a:avLst>
          </a:prstGeom>
          <a:ln w="9525">
            <a:solidFill>
              <a:srgbClr val="25A6DF">
                <a:alpha val="94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80" name="מלבן 50">
            <a:extLst>
              <a:ext uri="{FF2B5EF4-FFF2-40B4-BE49-F238E27FC236}">
                <a16:creationId xmlns:a16="http://schemas.microsoft.com/office/drawing/2014/main" id="{63CC2012-7C56-487D-9B6F-169A1D8DB7A0}"/>
              </a:ext>
            </a:extLst>
          </p:cNvPr>
          <p:cNvSpPr/>
          <p:nvPr/>
        </p:nvSpPr>
        <p:spPr>
          <a:xfrm>
            <a:off x="10678045" y="3233661"/>
            <a:ext cx="900000" cy="900000"/>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he-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קווי אשראי בנקאיים</a:t>
            </a:r>
            <a:endParaRPr kumimoji="0" lang="en-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sp>
        <p:nvSpPr>
          <p:cNvPr id="81" name="מלבן 52">
            <a:extLst>
              <a:ext uri="{FF2B5EF4-FFF2-40B4-BE49-F238E27FC236}">
                <a16:creationId xmlns:a16="http://schemas.microsoft.com/office/drawing/2014/main" id="{A38D035D-90E2-4D16-8449-966950A2BF8A}"/>
              </a:ext>
            </a:extLst>
          </p:cNvPr>
          <p:cNvSpPr/>
          <p:nvPr/>
        </p:nvSpPr>
        <p:spPr>
          <a:xfrm>
            <a:off x="10514195" y="2045953"/>
            <a:ext cx="900000" cy="900000"/>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kumimoji="0" lang="he-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משקיעים )</a:t>
            </a:r>
            <a:r>
              <a:rPr kumimoji="0" lang="en-US"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P2P</a:t>
            </a:r>
            <a:r>
              <a:rPr kumimoji="0" lang="he-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rPr>
              <a:t>(</a:t>
            </a:r>
            <a:endParaRPr kumimoji="0" lang="en-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grpSp>
        <p:nvGrpSpPr>
          <p:cNvPr id="82" name="Group 81">
            <a:extLst>
              <a:ext uri="{FF2B5EF4-FFF2-40B4-BE49-F238E27FC236}">
                <a16:creationId xmlns:a16="http://schemas.microsoft.com/office/drawing/2014/main" id="{3BB54DBF-66B5-4B11-BCCA-A6081C306368}"/>
              </a:ext>
            </a:extLst>
          </p:cNvPr>
          <p:cNvGrpSpPr/>
          <p:nvPr/>
        </p:nvGrpSpPr>
        <p:grpSpPr>
          <a:xfrm flipH="1">
            <a:off x="9970393" y="2745716"/>
            <a:ext cx="543802" cy="937945"/>
            <a:chOff x="9156968" y="2663654"/>
            <a:chExt cx="543802" cy="937945"/>
          </a:xfrm>
        </p:grpSpPr>
        <p:cxnSp>
          <p:nvCxnSpPr>
            <p:cNvPr id="83" name="מחבר חץ ישר 16">
              <a:extLst>
                <a:ext uri="{FF2B5EF4-FFF2-40B4-BE49-F238E27FC236}">
                  <a16:creationId xmlns:a16="http://schemas.microsoft.com/office/drawing/2014/main" id="{8A9DE14B-3786-40D7-91BC-799457CD639A}"/>
                </a:ext>
              </a:extLst>
            </p:cNvPr>
            <p:cNvCxnSpPr>
              <a:cxnSpLocks/>
            </p:cNvCxnSpPr>
            <p:nvPr/>
          </p:nvCxnSpPr>
          <p:spPr>
            <a:xfrm>
              <a:off x="9156968" y="3601599"/>
              <a:ext cx="427597" cy="0"/>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86" name="מחבר חץ ישר 58">
              <a:extLst>
                <a:ext uri="{FF2B5EF4-FFF2-40B4-BE49-F238E27FC236}">
                  <a16:creationId xmlns:a16="http://schemas.microsoft.com/office/drawing/2014/main" id="{5B937CC5-965C-4C60-B8C7-0DF1BAA2C175}"/>
                </a:ext>
              </a:extLst>
            </p:cNvPr>
            <p:cNvCxnSpPr>
              <a:cxnSpLocks/>
            </p:cNvCxnSpPr>
            <p:nvPr/>
          </p:nvCxnSpPr>
          <p:spPr>
            <a:xfrm>
              <a:off x="9230050" y="2663654"/>
              <a:ext cx="470720" cy="294435"/>
            </a:xfrm>
            <a:prstGeom prst="straightConnector1">
              <a:avLst/>
            </a:prstGeom>
            <a:ln>
              <a:solidFill>
                <a:srgbClr val="008EC0"/>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0" name="TextBox 69">
            <a:extLst>
              <a:ext uri="{FF2B5EF4-FFF2-40B4-BE49-F238E27FC236}">
                <a16:creationId xmlns:a16="http://schemas.microsoft.com/office/drawing/2014/main" id="{68096D4C-6600-4F6A-9297-2A4B16BF46DB}"/>
              </a:ext>
            </a:extLst>
          </p:cNvPr>
          <p:cNvSpPr txBox="1"/>
          <p:nvPr/>
        </p:nvSpPr>
        <p:spPr>
          <a:xfrm>
            <a:off x="7785367" y="3528752"/>
            <a:ext cx="353070" cy="461665"/>
          </a:xfrm>
          <a:prstGeom prst="rect">
            <a:avLst/>
          </a:prstGeom>
          <a:noFill/>
        </p:spPr>
        <p:txBody>
          <a:bodyPr wrap="square">
            <a:spAutoFit/>
          </a:bodyPr>
          <a:lstStyle/>
          <a:p>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nvGrpSpPr>
          <p:cNvPr id="10" name="Group 9">
            <a:extLst>
              <a:ext uri="{FF2B5EF4-FFF2-40B4-BE49-F238E27FC236}">
                <a16:creationId xmlns:a16="http://schemas.microsoft.com/office/drawing/2014/main" id="{1EBFB6E9-747D-4302-9BBA-79019A332777}"/>
              </a:ext>
            </a:extLst>
          </p:cNvPr>
          <p:cNvGrpSpPr/>
          <p:nvPr/>
        </p:nvGrpSpPr>
        <p:grpSpPr>
          <a:xfrm>
            <a:off x="846853" y="1670811"/>
            <a:ext cx="3705653" cy="3184344"/>
            <a:chOff x="846853" y="1670811"/>
            <a:chExt cx="3705653" cy="3184344"/>
          </a:xfrm>
        </p:grpSpPr>
        <p:grpSp>
          <p:nvGrpSpPr>
            <p:cNvPr id="23" name="Group 22">
              <a:extLst>
                <a:ext uri="{FF2B5EF4-FFF2-40B4-BE49-F238E27FC236}">
                  <a16:creationId xmlns:a16="http://schemas.microsoft.com/office/drawing/2014/main" id="{26B1E22F-CAEB-4E0F-8EB3-21D53BE065DE}"/>
                </a:ext>
              </a:extLst>
            </p:cNvPr>
            <p:cNvGrpSpPr/>
            <p:nvPr/>
          </p:nvGrpSpPr>
          <p:grpSpPr>
            <a:xfrm>
              <a:off x="846853" y="1670811"/>
              <a:ext cx="3705653" cy="3184344"/>
              <a:chOff x="472949" y="1588749"/>
              <a:chExt cx="3705653" cy="3184344"/>
            </a:xfrm>
          </p:grpSpPr>
          <p:grpSp>
            <p:nvGrpSpPr>
              <p:cNvPr id="6" name="Group 5">
                <a:extLst>
                  <a:ext uri="{FF2B5EF4-FFF2-40B4-BE49-F238E27FC236}">
                    <a16:creationId xmlns:a16="http://schemas.microsoft.com/office/drawing/2014/main" id="{C299D8CE-9ACA-4B6A-91A3-756378258AEA}"/>
                  </a:ext>
                </a:extLst>
              </p:cNvPr>
              <p:cNvGrpSpPr/>
              <p:nvPr/>
            </p:nvGrpSpPr>
            <p:grpSpPr>
              <a:xfrm>
                <a:off x="1779534" y="2374027"/>
                <a:ext cx="2399068" cy="2399066"/>
                <a:chOff x="814446" y="2523934"/>
                <a:chExt cx="2399068" cy="2399066"/>
              </a:xfrm>
            </p:grpSpPr>
            <p:sp>
              <p:nvSpPr>
                <p:cNvPr id="38" name="Oval 37">
                  <a:extLst>
                    <a:ext uri="{FF2B5EF4-FFF2-40B4-BE49-F238E27FC236}">
                      <a16:creationId xmlns:a16="http://schemas.microsoft.com/office/drawing/2014/main" id="{B9581EBB-AD3C-4ECF-B3F5-3CF9F95FA04C}"/>
                    </a:ext>
                  </a:extLst>
                </p:cNvPr>
                <p:cNvSpPr/>
                <p:nvPr/>
              </p:nvSpPr>
              <p:spPr>
                <a:xfrm>
                  <a:off x="942500" y="2644814"/>
                  <a:ext cx="2182708" cy="2182706"/>
                </a:xfrm>
                <a:prstGeom prst="ellipse">
                  <a:avLst/>
                </a:prstGeom>
                <a:solidFill>
                  <a:srgbClr val="006F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pic>
              <p:nvPicPr>
                <p:cNvPr id="4098" name="Picture 2">
                  <a:extLst>
                    <a:ext uri="{FF2B5EF4-FFF2-40B4-BE49-F238E27FC236}">
                      <a16:creationId xmlns:a16="http://schemas.microsoft.com/office/drawing/2014/main" id="{CC21B23C-EECD-43DE-BAF7-E136331A7EAC}"/>
                    </a:ext>
                  </a:extLst>
                </p:cNvPr>
                <p:cNvPicPr>
                  <a:picLocks noChangeAspect="1" noChangeArrowheads="1"/>
                </p:cNvPicPr>
                <p:nvPr/>
              </p:nvPicPr>
              <p:blipFill>
                <a:blip r:embed="rId3">
                  <a:lum bright="70000" contrast="-70000"/>
                  <a:alphaModFix/>
                  <a:extLst>
                    <a:ext uri="{28A0092B-C50C-407E-A947-70E740481C1C}">
                      <a14:useLocalDpi xmlns:a14="http://schemas.microsoft.com/office/drawing/2010/main" val="0"/>
                    </a:ext>
                  </a:extLst>
                </a:blip>
                <a:srcRect/>
                <a:stretch/>
              </p:blipFill>
              <p:spPr bwMode="auto">
                <a:xfrm>
                  <a:off x="1813009" y="2795839"/>
                  <a:ext cx="435918" cy="435918"/>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10">
                  <a:extLst>
                    <a:ext uri="{FF2B5EF4-FFF2-40B4-BE49-F238E27FC236}">
                      <a16:creationId xmlns:a16="http://schemas.microsoft.com/office/drawing/2014/main" id="{897B4EF5-C625-48AC-BDFB-5FD9D2D7C05A}"/>
                    </a:ext>
                  </a:extLst>
                </p:cNvPr>
                <p:cNvSpPr txBox="1">
                  <a:spLocks noChangeArrowheads="1"/>
                </p:cNvSpPr>
                <p:nvPr/>
              </p:nvSpPr>
              <p:spPr bwMode="auto">
                <a:xfrm>
                  <a:off x="1184748" y="3235567"/>
                  <a:ext cx="1818051" cy="1241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lang="he-IL" altLang="en-US" sz="3200" b="1" dirty="0">
                      <a:solidFill>
                        <a:prstClr val="white"/>
                      </a:solidFill>
                      <a:latin typeface="Assistant" pitchFamily="2" charset="-79"/>
                      <a:cs typeface="Assistant" pitchFamily="2" charset="-79"/>
                    </a:rPr>
                    <a:t>פתרונות אשראי ממוקדים</a:t>
                  </a:r>
                </a:p>
              </p:txBody>
            </p:sp>
            <p:sp>
              <p:nvSpPr>
                <p:cNvPr id="55" name="Arc 54">
                  <a:extLst>
                    <a:ext uri="{FF2B5EF4-FFF2-40B4-BE49-F238E27FC236}">
                      <a16:creationId xmlns:a16="http://schemas.microsoft.com/office/drawing/2014/main" id="{E0B6EC04-6B12-4527-9648-AD68BA39A6E1}"/>
                    </a:ext>
                  </a:extLst>
                </p:cNvPr>
                <p:cNvSpPr/>
                <p:nvPr/>
              </p:nvSpPr>
              <p:spPr>
                <a:xfrm>
                  <a:off x="814446" y="2523934"/>
                  <a:ext cx="2399068" cy="2399066"/>
                </a:xfrm>
                <a:prstGeom prst="arc">
                  <a:avLst>
                    <a:gd name="adj1" fmla="val 16535089"/>
                    <a:gd name="adj2" fmla="val 7953272"/>
                  </a:avLst>
                </a:prstGeom>
                <a:ln w="9525">
                  <a:solidFill>
                    <a:srgbClr val="008EC0">
                      <a:alpha val="51000"/>
                    </a:srgbClr>
                  </a:solidFill>
                  <a:headEnd type="arrow"/>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grpSp>
          <p:sp>
            <p:nvSpPr>
              <p:cNvPr id="48" name="מלבן 47">
                <a:extLst>
                  <a:ext uri="{FF2B5EF4-FFF2-40B4-BE49-F238E27FC236}">
                    <a16:creationId xmlns:a16="http://schemas.microsoft.com/office/drawing/2014/main" id="{398D2717-3BF6-42A1-B950-1493578A0306}"/>
                  </a:ext>
                </a:extLst>
              </p:cNvPr>
              <p:cNvSpPr/>
              <p:nvPr/>
            </p:nvSpPr>
            <p:spPr>
              <a:xfrm>
                <a:off x="1016025" y="1588749"/>
                <a:ext cx="900000" cy="900000"/>
              </a:xfrm>
              <a:prstGeom prst="ellipse">
                <a:avLst/>
              </a:prstGeom>
              <a:solidFill>
                <a:srgbClr val="006FA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Car</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51" name="מלבן 50">
                <a:extLst>
                  <a:ext uri="{FF2B5EF4-FFF2-40B4-BE49-F238E27FC236}">
                    <a16:creationId xmlns:a16="http://schemas.microsoft.com/office/drawing/2014/main" id="{7197A0A5-2FE5-43B9-ACEB-DCE32BB9355E}"/>
                  </a:ext>
                </a:extLst>
              </p:cNvPr>
              <p:cNvSpPr/>
              <p:nvPr/>
            </p:nvSpPr>
            <p:spPr>
              <a:xfrm>
                <a:off x="472949" y="3776470"/>
                <a:ext cx="900000" cy="900000"/>
              </a:xfrm>
              <a:prstGeom prst="ellipse">
                <a:avLst/>
              </a:prstGeom>
              <a:solidFill>
                <a:srgbClr val="006FA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Loan</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sp>
            <p:nvSpPr>
              <p:cNvPr id="53" name="מלבן 52">
                <a:extLst>
                  <a:ext uri="{FF2B5EF4-FFF2-40B4-BE49-F238E27FC236}">
                    <a16:creationId xmlns:a16="http://schemas.microsoft.com/office/drawing/2014/main" id="{B9906890-DA18-4FA6-B30B-46BFD3DF6C7E}"/>
                  </a:ext>
                </a:extLst>
              </p:cNvPr>
              <p:cNvSpPr/>
              <p:nvPr/>
            </p:nvSpPr>
            <p:spPr>
              <a:xfrm>
                <a:off x="492820" y="2650398"/>
                <a:ext cx="900000" cy="900000"/>
              </a:xfrm>
              <a:prstGeom prst="ellipse">
                <a:avLst/>
              </a:prstGeom>
              <a:solidFill>
                <a:srgbClr val="006FA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Pay</a:t>
                </a:r>
                <a:endParaRPr kumimoji="0" lang="en-IL" sz="14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cxnSp>
            <p:nvCxnSpPr>
              <p:cNvPr id="17" name="מחבר חץ ישר 16">
                <a:extLst>
                  <a:ext uri="{FF2B5EF4-FFF2-40B4-BE49-F238E27FC236}">
                    <a16:creationId xmlns:a16="http://schemas.microsoft.com/office/drawing/2014/main" id="{981E4E44-20F4-410B-AF26-9659A82DC2D5}"/>
                  </a:ext>
                </a:extLst>
              </p:cNvPr>
              <p:cNvCxnSpPr>
                <a:cxnSpLocks/>
              </p:cNvCxnSpPr>
              <p:nvPr/>
            </p:nvCxnSpPr>
            <p:spPr>
              <a:xfrm flipH="1" flipV="1">
                <a:off x="1467949" y="3130125"/>
                <a:ext cx="347993" cy="79580"/>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8" name="מחבר חץ ישר 57">
                <a:extLst>
                  <a:ext uri="{FF2B5EF4-FFF2-40B4-BE49-F238E27FC236}">
                    <a16:creationId xmlns:a16="http://schemas.microsoft.com/office/drawing/2014/main" id="{1A0DA163-D29B-4BD6-941C-0C61EAFED8B4}"/>
                  </a:ext>
                </a:extLst>
              </p:cNvPr>
              <p:cNvCxnSpPr>
                <a:cxnSpLocks/>
              </p:cNvCxnSpPr>
              <p:nvPr/>
            </p:nvCxnSpPr>
            <p:spPr>
              <a:xfrm flipH="1">
                <a:off x="1499468" y="3949086"/>
                <a:ext cx="341396" cy="87635"/>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59" name="מחבר חץ ישר 58">
                <a:extLst>
                  <a:ext uri="{FF2B5EF4-FFF2-40B4-BE49-F238E27FC236}">
                    <a16:creationId xmlns:a16="http://schemas.microsoft.com/office/drawing/2014/main" id="{DB82D3B4-1A95-46F5-A724-D79DFA10E78C}"/>
                  </a:ext>
                </a:extLst>
              </p:cNvPr>
              <p:cNvCxnSpPr>
                <a:cxnSpLocks/>
              </p:cNvCxnSpPr>
              <p:nvPr/>
            </p:nvCxnSpPr>
            <p:spPr>
              <a:xfrm flipH="1" flipV="1">
                <a:off x="1886912" y="2413891"/>
                <a:ext cx="257301" cy="252328"/>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grpSp>
        <p:sp>
          <p:nvSpPr>
            <p:cNvPr id="71" name="TextBox 70">
              <a:extLst>
                <a:ext uri="{FF2B5EF4-FFF2-40B4-BE49-F238E27FC236}">
                  <a16:creationId xmlns:a16="http://schemas.microsoft.com/office/drawing/2014/main" id="{77865EDC-8054-40A7-981D-DAFBCA50FD10}"/>
                </a:ext>
              </a:extLst>
            </p:cNvPr>
            <p:cNvSpPr txBox="1"/>
            <p:nvPr/>
          </p:nvSpPr>
          <p:spPr>
            <a:xfrm>
              <a:off x="2324623" y="3437489"/>
              <a:ext cx="353070" cy="461665"/>
            </a:xfrm>
            <a:prstGeom prst="rect">
              <a:avLst/>
            </a:prstGeom>
            <a:noFill/>
          </p:spPr>
          <p:txBody>
            <a:bodyPr wrap="square">
              <a:spAutoFit/>
            </a:bodyPr>
            <a:lstStyle/>
            <a:p>
              <a:r>
                <a:rPr kumimoji="0" lang="he-IL" altLang="en-US" sz="2400" b="0"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sym typeface="Wingdings" panose="05000000000000000000" pitchFamily="2" charset="2"/>
                </a:rPr>
                <a:t></a:t>
              </a:r>
              <a:endParaRPr lang="he-IL" sz="2400" dirty="0"/>
            </a:p>
          </p:txBody>
        </p:sp>
      </p:grpSp>
      <p:sp>
        <p:nvSpPr>
          <p:cNvPr id="92" name="מלבן 47">
            <a:extLst>
              <a:ext uri="{FF2B5EF4-FFF2-40B4-BE49-F238E27FC236}">
                <a16:creationId xmlns:a16="http://schemas.microsoft.com/office/drawing/2014/main" id="{20C98A3C-B7BB-40AE-A5BD-7065A39ADB69}"/>
              </a:ext>
            </a:extLst>
          </p:cNvPr>
          <p:cNvSpPr/>
          <p:nvPr/>
        </p:nvSpPr>
        <p:spPr>
          <a:xfrm>
            <a:off x="10393550" y="4451952"/>
            <a:ext cx="900000" cy="935999"/>
          </a:xfrm>
          <a:prstGeom prst="ellipse">
            <a:avLst/>
          </a:prstGeom>
          <a:solidFill>
            <a:srgbClr val="0CB2F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marL="0" marR="0" lvl="0" indent="0" algn="ctr" defTabSz="914400" rtl="0" eaLnBrk="1" fontAlgn="auto" latinLnBrk="0" hangingPunct="1">
              <a:lnSpc>
                <a:spcPts val="1300"/>
              </a:lnSpc>
              <a:spcBef>
                <a:spcPts val="0"/>
              </a:spcBef>
              <a:spcAft>
                <a:spcPts val="0"/>
              </a:spcAft>
              <a:buClrTx/>
              <a:buSzTx/>
              <a:buFontTx/>
              <a:buNone/>
              <a:tabLst/>
              <a:defRPr/>
            </a:pPr>
            <a:r>
              <a:rPr lang="he-IL" sz="1300" dirty="0">
                <a:solidFill>
                  <a:prstClr val="white"/>
                </a:solidFill>
                <a:latin typeface="Assistant SemiBold" pitchFamily="2" charset="-79"/>
                <a:cs typeface="Assistant SemiBold" pitchFamily="2" charset="-79"/>
              </a:rPr>
              <a:t>גופים מוסדיים</a:t>
            </a:r>
            <a:endParaRPr kumimoji="0" lang="en-IL" sz="1300" b="0" i="0" u="none" strike="noStrike" kern="1200" cap="none" spc="0" normalizeH="0" baseline="0" noProof="0" dirty="0">
              <a:ln>
                <a:noFill/>
              </a:ln>
              <a:solidFill>
                <a:prstClr val="white"/>
              </a:solidFill>
              <a:effectLst/>
              <a:uLnTx/>
              <a:uFillTx/>
              <a:latin typeface="Assistant SemiBold" pitchFamily="2" charset="-79"/>
              <a:ea typeface="+mn-ea"/>
              <a:cs typeface="Assistant SemiBold" pitchFamily="2" charset="-79"/>
            </a:endParaRPr>
          </a:p>
        </p:txBody>
      </p:sp>
      <p:sp>
        <p:nvSpPr>
          <p:cNvPr id="84" name="TextBox 10">
            <a:extLst>
              <a:ext uri="{FF2B5EF4-FFF2-40B4-BE49-F238E27FC236}">
                <a16:creationId xmlns:a16="http://schemas.microsoft.com/office/drawing/2014/main" id="{2911BDE4-8F13-1DF0-C46C-F4DDADFA038F}"/>
              </a:ext>
            </a:extLst>
          </p:cNvPr>
          <p:cNvSpPr txBox="1">
            <a:spLocks noChangeArrowheads="1"/>
          </p:cNvSpPr>
          <p:nvPr/>
        </p:nvSpPr>
        <p:spPr bwMode="auto">
          <a:xfrm>
            <a:off x="4875442" y="3429000"/>
            <a:ext cx="2503775" cy="1258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Roboto" panose="02000000000000000000" pitchFamily="2" charset="0"/>
              </a:defRPr>
            </a:lvl1pPr>
            <a:lvl2pPr marL="742950" indent="-285750">
              <a:defRPr>
                <a:solidFill>
                  <a:schemeClr val="tx1"/>
                </a:solidFill>
                <a:latin typeface="Roboto" panose="02000000000000000000" pitchFamily="2" charset="0"/>
              </a:defRPr>
            </a:lvl2pPr>
            <a:lvl3pPr marL="1143000" indent="-228600">
              <a:defRPr>
                <a:solidFill>
                  <a:schemeClr val="tx1"/>
                </a:solidFill>
                <a:latin typeface="Roboto" panose="02000000000000000000" pitchFamily="2" charset="0"/>
              </a:defRPr>
            </a:lvl3pPr>
            <a:lvl4pPr marL="1600200" indent="-228600">
              <a:defRPr>
                <a:solidFill>
                  <a:schemeClr val="tx1"/>
                </a:solidFill>
                <a:latin typeface="Roboto" panose="02000000000000000000" pitchFamily="2" charset="0"/>
              </a:defRPr>
            </a:lvl4pPr>
            <a:lvl5pPr marL="2057400" indent="-228600">
              <a:defRPr>
                <a:solidFill>
                  <a:schemeClr val="tx1"/>
                </a:solidFill>
                <a:latin typeface="Roboto" panose="02000000000000000000" pitchFamily="2" charset="0"/>
              </a:defRPr>
            </a:lvl5pPr>
            <a:lvl6pPr marL="2514600" indent="-228600" fontAlgn="base">
              <a:spcBef>
                <a:spcPct val="0"/>
              </a:spcBef>
              <a:spcAft>
                <a:spcPct val="0"/>
              </a:spcAft>
              <a:defRPr>
                <a:solidFill>
                  <a:schemeClr val="tx1"/>
                </a:solidFill>
                <a:latin typeface="Roboto" panose="02000000000000000000" pitchFamily="2" charset="0"/>
              </a:defRPr>
            </a:lvl6pPr>
            <a:lvl7pPr marL="2971800" indent="-228600" fontAlgn="base">
              <a:spcBef>
                <a:spcPct val="0"/>
              </a:spcBef>
              <a:spcAft>
                <a:spcPct val="0"/>
              </a:spcAft>
              <a:defRPr>
                <a:solidFill>
                  <a:schemeClr val="tx1"/>
                </a:solidFill>
                <a:latin typeface="Roboto" panose="02000000000000000000" pitchFamily="2" charset="0"/>
              </a:defRPr>
            </a:lvl7pPr>
            <a:lvl8pPr marL="3429000" indent="-228600" fontAlgn="base">
              <a:spcBef>
                <a:spcPct val="0"/>
              </a:spcBef>
              <a:spcAft>
                <a:spcPct val="0"/>
              </a:spcAft>
              <a:defRPr>
                <a:solidFill>
                  <a:schemeClr val="tx1"/>
                </a:solidFill>
                <a:latin typeface="Roboto" panose="02000000000000000000" pitchFamily="2" charset="0"/>
              </a:defRPr>
            </a:lvl8pPr>
            <a:lvl9pPr marL="3886200" indent="-228600" fontAlgn="base">
              <a:spcBef>
                <a:spcPct val="0"/>
              </a:spcBef>
              <a:spcAft>
                <a:spcPct val="0"/>
              </a:spcAft>
              <a:defRPr>
                <a:solidFill>
                  <a:schemeClr val="tx1"/>
                </a:solidFill>
                <a:latin typeface="Roboto" panose="02000000000000000000" pitchFamily="2" charset="0"/>
              </a:defRPr>
            </a:lvl9pPr>
          </a:lstStyle>
          <a:p>
            <a:pPr marL="0" marR="0" lvl="0" indent="0" algn="ctr" defTabSz="914400" rtl="1" eaLnBrk="1" fontAlgn="auto" latinLnBrk="0" hangingPunct="1">
              <a:lnSpc>
                <a:spcPts val="3000"/>
              </a:lnSpc>
              <a:spcBef>
                <a:spcPts val="0"/>
              </a:spcBef>
              <a:spcAft>
                <a:spcPts val="0"/>
              </a:spcAft>
              <a:buClrTx/>
              <a:buSzTx/>
              <a:buFontTx/>
              <a:buNone/>
              <a:tabLst/>
              <a:defRPr/>
            </a:pPr>
            <a:r>
              <a:rPr kumimoji="0" lang="he-IL" altLang="en-US" sz="3200" b="1" i="0" u="none" strike="noStrike" kern="1200" cap="none" spc="0" normalizeH="0" baseline="0" noProof="0" dirty="0">
                <a:ln>
                  <a:noFill/>
                </a:ln>
                <a:solidFill>
                  <a:prstClr val="white"/>
                </a:solidFill>
                <a:effectLst/>
                <a:uLnTx/>
                <a:uFillTx/>
                <a:latin typeface="Assistant" pitchFamily="2" charset="-79"/>
                <a:ea typeface="Times New Roman" panose="02020603050405020304" pitchFamily="18" charset="0"/>
                <a:cs typeface="Assistant" pitchFamily="2" charset="-79"/>
              </a:rPr>
              <a:t>פלטפורמת אשראי </a:t>
            </a:r>
            <a:r>
              <a:rPr lang="en-US" altLang="en-US" sz="3200" b="1" dirty="0">
                <a:solidFill>
                  <a:prstClr val="white"/>
                </a:solidFill>
                <a:latin typeface="Assistant" pitchFamily="2" charset="-79"/>
                <a:cs typeface="Assistant" pitchFamily="2" charset="-79"/>
              </a:rPr>
              <a:t>Rating2.0™</a:t>
            </a:r>
            <a:endParaRPr lang="he-IL" altLang="en-US" sz="3200" b="1" dirty="0">
              <a:solidFill>
                <a:prstClr val="white"/>
              </a:solidFill>
              <a:latin typeface="Assistant" pitchFamily="2" charset="-79"/>
              <a:cs typeface="Assistant" pitchFamily="2" charset="-79"/>
            </a:endParaRPr>
          </a:p>
        </p:txBody>
      </p:sp>
      <p:sp>
        <p:nvSpPr>
          <p:cNvPr id="3" name="מלבן 50">
            <a:extLst>
              <a:ext uri="{FF2B5EF4-FFF2-40B4-BE49-F238E27FC236}">
                <a16:creationId xmlns:a16="http://schemas.microsoft.com/office/drawing/2014/main" id="{CA4F767A-38A6-CF0B-EB42-0FC44C2965E0}"/>
              </a:ext>
            </a:extLst>
          </p:cNvPr>
          <p:cNvSpPr/>
          <p:nvPr/>
        </p:nvSpPr>
        <p:spPr>
          <a:xfrm>
            <a:off x="1316724" y="4868695"/>
            <a:ext cx="900000" cy="900000"/>
          </a:xfrm>
          <a:prstGeom prst="ellipse">
            <a:avLst/>
          </a:prstGeom>
          <a:solidFill>
            <a:srgbClr val="006FAB">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Blender Mortgage </a:t>
            </a:r>
            <a:r>
              <a:rPr lang="en-US" sz="1200" dirty="0">
                <a:solidFill>
                  <a:prstClr val="white"/>
                </a:solidFill>
                <a:latin typeface="Assistant" pitchFamily="2" charset="-79"/>
                <a:cs typeface="Assistant" pitchFamily="2" charset="-79"/>
              </a:rPr>
              <a:t>Solutions</a:t>
            </a:r>
            <a:r>
              <a:rPr kumimoji="0" lang="en-US" sz="12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rPr>
              <a:t> </a:t>
            </a:r>
            <a:endParaRPr kumimoji="0" lang="en-IL" sz="1200" b="0" i="0" u="none" strike="noStrike" kern="1200" cap="none" spc="0" normalizeH="0" baseline="0" noProof="0" dirty="0">
              <a:ln>
                <a:noFill/>
              </a:ln>
              <a:solidFill>
                <a:prstClr val="white"/>
              </a:solidFill>
              <a:effectLst/>
              <a:uLnTx/>
              <a:uFillTx/>
              <a:latin typeface="Assistant" pitchFamily="2" charset="-79"/>
              <a:ea typeface="+mn-ea"/>
              <a:cs typeface="Assistant" pitchFamily="2" charset="-79"/>
            </a:endParaRPr>
          </a:p>
        </p:txBody>
      </p:sp>
      <p:cxnSp>
        <p:nvCxnSpPr>
          <p:cNvPr id="5" name="מחבר חץ ישר 4">
            <a:extLst>
              <a:ext uri="{FF2B5EF4-FFF2-40B4-BE49-F238E27FC236}">
                <a16:creationId xmlns:a16="http://schemas.microsoft.com/office/drawing/2014/main" id="{766477D6-C4C0-29E0-C0C8-0E092C4BFA57}"/>
              </a:ext>
            </a:extLst>
          </p:cNvPr>
          <p:cNvCxnSpPr>
            <a:cxnSpLocks/>
          </p:cNvCxnSpPr>
          <p:nvPr/>
        </p:nvCxnSpPr>
        <p:spPr>
          <a:xfrm flipH="1">
            <a:off x="2214768" y="4727355"/>
            <a:ext cx="303349" cy="238584"/>
          </a:xfrm>
          <a:prstGeom prst="straightConnector1">
            <a:avLst/>
          </a:prstGeom>
          <a:ln>
            <a:solidFill>
              <a:srgbClr val="19446C"/>
            </a:solidFill>
            <a:prstDash val="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6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par>
                                <p:cTn id="8" presetID="35" presetClass="path" presetSubtype="0" accel="50000" decel="50000" fill="hold" nodeType="withEffect">
                                  <p:stCondLst>
                                    <p:cond delay="500"/>
                                  </p:stCondLst>
                                  <p:childTnLst>
                                    <p:animMotion origin="layout" path="M 0.09271 -0.00764 L -6.25E-7 -7.40741E-7 " pathEditMode="relative" rAng="0" ptsTypes="AA">
                                      <p:cBhvr>
                                        <p:cTn id="9" dur="1500" fill="hold"/>
                                        <p:tgtEl>
                                          <p:spTgt spid="10"/>
                                        </p:tgtEl>
                                        <p:attrNameLst>
                                          <p:attrName>ppt_x</p:attrName>
                                          <p:attrName>ppt_y</p:attrName>
                                        </p:attrNameLst>
                                      </p:cBhvr>
                                      <p:rCtr x="-4635" y="37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D52D7F89-BFE5-45FF-8C81-9B58C18EE57E}"/>
              </a:ext>
            </a:extLst>
          </p:cNvPr>
          <p:cNvSpPr/>
          <p:nvPr/>
        </p:nvSpPr>
        <p:spPr>
          <a:xfrm>
            <a:off x="0" y="3514131"/>
            <a:ext cx="12246222" cy="3355988"/>
          </a:xfrm>
          <a:prstGeom prst="rect">
            <a:avLst/>
          </a:prstGeom>
          <a:gradFill>
            <a:gsLst>
              <a:gs pos="100000">
                <a:schemeClr val="tx1">
                  <a:lumMod val="50000"/>
                  <a:lumOff val="50000"/>
                  <a:alpha val="37000"/>
                </a:schemeClr>
              </a:gs>
              <a:gs pos="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sp>
        <p:nvSpPr>
          <p:cNvPr id="18" name="Rectangle 17">
            <a:extLst>
              <a:ext uri="{FF2B5EF4-FFF2-40B4-BE49-F238E27FC236}">
                <a16:creationId xmlns:a16="http://schemas.microsoft.com/office/drawing/2014/main" id="{51C72723-C32F-4212-8B8F-FDF09E0E6ECC}"/>
              </a:ext>
            </a:extLst>
          </p:cNvPr>
          <p:cNvSpPr/>
          <p:nvPr/>
        </p:nvSpPr>
        <p:spPr>
          <a:xfrm>
            <a:off x="0" y="0"/>
            <a:ext cx="12205063" cy="3576087"/>
          </a:xfrm>
          <a:prstGeom prst="rect">
            <a:avLst/>
          </a:prstGeom>
          <a:gradFill>
            <a:gsLst>
              <a:gs pos="0">
                <a:srgbClr val="009ED6">
                  <a:alpha val="33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9" name="Rectangle 18">
            <a:extLst>
              <a:ext uri="{FF2B5EF4-FFF2-40B4-BE49-F238E27FC236}">
                <a16:creationId xmlns:a16="http://schemas.microsoft.com/office/drawing/2014/main" id="{27407E14-42A9-4A22-90E0-D741060AF4BF}"/>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TextBox 28">
            <a:extLst>
              <a:ext uri="{FF2B5EF4-FFF2-40B4-BE49-F238E27FC236}">
                <a16:creationId xmlns:a16="http://schemas.microsoft.com/office/drawing/2014/main" id="{F0EA6CB0-34D1-4E3B-BF10-16E5DA758B52}"/>
              </a:ext>
            </a:extLst>
          </p:cNvPr>
          <p:cNvSpPr txBox="1"/>
          <p:nvPr/>
        </p:nvSpPr>
        <p:spPr>
          <a:xfrm>
            <a:off x="3716032" y="253642"/>
            <a:ext cx="7793436" cy="1015663"/>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אירועים מרכזיים מההנפקה עד היום </a:t>
            </a:r>
          </a:p>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2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(ינואר 2021 עד </a:t>
            </a:r>
            <a:r>
              <a:rPr lang="he-IL" sz="2400" dirty="0">
                <a:solidFill>
                  <a:srgbClr val="041634"/>
                </a:solidFill>
                <a:latin typeface="Assistant SemiBold" pitchFamily="2" charset="-79"/>
                <a:cs typeface="Assistant SemiBold" pitchFamily="2" charset="-79"/>
              </a:rPr>
              <a:t>מרץ</a:t>
            </a:r>
            <a:r>
              <a:rPr kumimoji="0" lang="he-IL" sz="2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 2023)</a:t>
            </a:r>
            <a:endParaRPr kumimoji="0" lang="en-US" sz="36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
        <p:nvSpPr>
          <p:cNvPr id="22" name="Arc 21">
            <a:extLst>
              <a:ext uri="{FF2B5EF4-FFF2-40B4-BE49-F238E27FC236}">
                <a16:creationId xmlns:a16="http://schemas.microsoft.com/office/drawing/2014/main" id="{6F4C33A7-C33B-4BA5-B9EB-82B17D842ABF}"/>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3" name="Arc 22">
            <a:extLst>
              <a:ext uri="{FF2B5EF4-FFF2-40B4-BE49-F238E27FC236}">
                <a16:creationId xmlns:a16="http://schemas.microsoft.com/office/drawing/2014/main" id="{EC06EB9B-A594-4FD8-A1EB-019998A5A6D3}"/>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24" name="Partial Circle 23">
            <a:extLst>
              <a:ext uri="{FF2B5EF4-FFF2-40B4-BE49-F238E27FC236}">
                <a16:creationId xmlns:a16="http://schemas.microsoft.com/office/drawing/2014/main" id="{41DC6D5A-1B06-4479-8350-33EEE0CD3434}"/>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25" name="Rectangle 24">
            <a:extLst>
              <a:ext uri="{FF2B5EF4-FFF2-40B4-BE49-F238E27FC236}">
                <a16:creationId xmlns:a16="http://schemas.microsoft.com/office/drawing/2014/main" id="{DE6CC13D-ED87-4E63-B5BE-08435480123C}"/>
              </a:ext>
            </a:extLst>
          </p:cNvPr>
          <p:cNvSpPr/>
          <p:nvPr/>
        </p:nvSpPr>
        <p:spPr>
          <a:xfrm>
            <a:off x="12205063"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a:p>
        </p:txBody>
      </p:sp>
      <p:cxnSp>
        <p:nvCxnSpPr>
          <p:cNvPr id="6" name="Straight Connector 5">
            <a:extLst>
              <a:ext uri="{FF2B5EF4-FFF2-40B4-BE49-F238E27FC236}">
                <a16:creationId xmlns:a16="http://schemas.microsoft.com/office/drawing/2014/main" id="{7B040700-0BC6-4A72-BCD1-0FA3E567AF36}"/>
              </a:ext>
            </a:extLst>
          </p:cNvPr>
          <p:cNvCxnSpPr>
            <a:cxnSpLocks/>
          </p:cNvCxnSpPr>
          <p:nvPr/>
        </p:nvCxnSpPr>
        <p:spPr>
          <a:xfrm>
            <a:off x="16075" y="3564349"/>
            <a:ext cx="12175925" cy="0"/>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B67093F-C6D6-4F00-AC17-06B30ED0E354}"/>
              </a:ext>
            </a:extLst>
          </p:cNvPr>
          <p:cNvSpPr txBox="1"/>
          <p:nvPr/>
        </p:nvSpPr>
        <p:spPr>
          <a:xfrm>
            <a:off x="9283838" y="2249874"/>
            <a:ext cx="1263618" cy="1002839"/>
          </a:xfrm>
          <a:prstGeom prst="rect">
            <a:avLst/>
          </a:prstGeom>
          <a:noFill/>
        </p:spPr>
        <p:txBody>
          <a:bodyPr wrap="square">
            <a:spAutoFit/>
          </a:bodyPr>
          <a:lstStyle/>
          <a:p>
            <a:pPr algn="r" rtl="1">
              <a:lnSpc>
                <a:spcPts val="1500"/>
              </a:lnSpc>
              <a:buClr>
                <a:srgbClr val="00AEEF"/>
              </a:buClr>
              <a:defRPr/>
            </a:pPr>
            <a:r>
              <a:rPr lang="he-IL" sz="1400" b="1" dirty="0">
                <a:solidFill>
                  <a:srgbClr val="006CB7"/>
                </a:solidFill>
                <a:latin typeface="Assistant" pitchFamily="2" charset="-79"/>
                <a:cs typeface="Assistant" pitchFamily="2" charset="-79"/>
              </a:rPr>
              <a:t>פברואר 2021</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השקת פתרון </a:t>
            </a:r>
            <a:r>
              <a:rPr lang="en-US" sz="1300" dirty="0" err="1">
                <a:solidFill>
                  <a:schemeClr val="bg2">
                    <a:lumMod val="25000"/>
                  </a:schemeClr>
                </a:solidFill>
                <a:latin typeface="Assistant" pitchFamily="2" charset="-79"/>
                <a:cs typeface="Assistant" pitchFamily="2" charset="-79"/>
              </a:rPr>
              <a:t>blenderPay</a:t>
            </a:r>
            <a:r>
              <a:rPr lang="he-IL" sz="1300" dirty="0">
                <a:solidFill>
                  <a:schemeClr val="bg2">
                    <a:lumMod val="25000"/>
                  </a:schemeClr>
                </a:solidFill>
                <a:latin typeface="Assistant" pitchFamily="2" charset="-79"/>
                <a:cs typeface="Assistant" pitchFamily="2" charset="-79"/>
              </a:rPr>
              <a:t> לאתרי</a:t>
            </a:r>
            <a:endParaRPr lang="en-US" sz="1300" dirty="0">
              <a:solidFill>
                <a:schemeClr val="bg2">
                  <a:lumMod val="25000"/>
                </a:schemeClr>
              </a:solidFill>
              <a:latin typeface="Assistant" pitchFamily="2" charset="-79"/>
              <a:cs typeface="Assistant" pitchFamily="2" charset="-79"/>
            </a:endParaRPr>
          </a:p>
          <a:p>
            <a:pPr algn="r" rtl="1">
              <a:lnSpc>
                <a:spcPts val="1400"/>
              </a:lnSpc>
              <a:buClr>
                <a:srgbClr val="00AEEF"/>
              </a:buClr>
              <a:defRPr/>
            </a:pPr>
            <a:r>
              <a:rPr lang="en-US" sz="1300" dirty="0">
                <a:solidFill>
                  <a:schemeClr val="bg2">
                    <a:lumMod val="25000"/>
                  </a:schemeClr>
                </a:solidFill>
                <a:latin typeface="Assistant" pitchFamily="2" charset="-79"/>
                <a:cs typeface="Assistant" pitchFamily="2" charset="-79"/>
              </a:rPr>
              <a:t> E-commerce</a:t>
            </a:r>
            <a:endParaRPr lang="he-IL" sz="1300" dirty="0">
              <a:solidFill>
                <a:schemeClr val="bg2">
                  <a:lumMod val="25000"/>
                </a:schemeClr>
              </a:solidFill>
              <a:latin typeface="Assistant" pitchFamily="2" charset="-79"/>
              <a:cs typeface="Assistant" pitchFamily="2" charset="-79"/>
            </a:endParaRPr>
          </a:p>
        </p:txBody>
      </p:sp>
      <p:sp>
        <p:nvSpPr>
          <p:cNvPr id="52" name="TextBox 51">
            <a:extLst>
              <a:ext uri="{FF2B5EF4-FFF2-40B4-BE49-F238E27FC236}">
                <a16:creationId xmlns:a16="http://schemas.microsoft.com/office/drawing/2014/main" id="{13159EF5-1D7B-4C90-80EA-9A5D6B8BB1E9}"/>
              </a:ext>
            </a:extLst>
          </p:cNvPr>
          <p:cNvSpPr txBox="1"/>
          <p:nvPr/>
        </p:nvSpPr>
        <p:spPr>
          <a:xfrm>
            <a:off x="7968522" y="3767741"/>
            <a:ext cx="1388598" cy="1002839"/>
          </a:xfrm>
          <a:prstGeom prst="rect">
            <a:avLst/>
          </a:prstGeom>
          <a:noFill/>
        </p:spPr>
        <p:txBody>
          <a:bodyPr wrap="square">
            <a:spAutoFit/>
          </a:bodyPr>
          <a:lstStyle/>
          <a:p>
            <a:pPr algn="r" rtl="1">
              <a:lnSpc>
                <a:spcPts val="1500"/>
              </a:lnSpc>
              <a:defRPr/>
            </a:pPr>
            <a:r>
              <a:rPr lang="he-IL" sz="1400" b="1" dirty="0">
                <a:latin typeface="Assistant" pitchFamily="2" charset="-79"/>
                <a:cs typeface="Assistant" pitchFamily="2" charset="-79"/>
              </a:rPr>
              <a:t>אפריל 2021</a:t>
            </a:r>
          </a:p>
          <a:p>
            <a:pPr marR="0" lvl="0" indent="0" algn="r" rtl="1" fontAlgn="auto">
              <a:lnSpc>
                <a:spcPts val="1400"/>
              </a:lnSpc>
              <a:buClr>
                <a:srgbClr val="00AEEF"/>
              </a:buClr>
              <a:buSzTx/>
              <a:buFontTx/>
              <a:buNone/>
              <a:tabLst/>
              <a:defRPr/>
            </a:pPr>
            <a:r>
              <a:rPr lang="he-IL" sz="1300" dirty="0">
                <a:solidFill>
                  <a:schemeClr val="bg2">
                    <a:lumMod val="25000"/>
                  </a:schemeClr>
                </a:solidFill>
                <a:latin typeface="Assistant" pitchFamily="2" charset="-79"/>
                <a:cs typeface="Assistant" pitchFamily="2" charset="-79"/>
              </a:rPr>
              <a:t>קבלת קו אשראי שלישי מקבוצת ההשקעות הצרפתית </a:t>
            </a:r>
            <a:r>
              <a:rPr lang="en-US" sz="1300" dirty="0">
                <a:solidFill>
                  <a:schemeClr val="bg2">
                    <a:lumMod val="25000"/>
                  </a:schemeClr>
                </a:solidFill>
                <a:latin typeface="Assistant" pitchFamily="2" charset="-79"/>
                <a:cs typeface="Assistant" pitchFamily="2" charset="-79"/>
              </a:rPr>
              <a:t> Eiffel</a:t>
            </a:r>
            <a:endParaRPr lang="he-IL" sz="1300" dirty="0">
              <a:solidFill>
                <a:schemeClr val="bg2">
                  <a:lumMod val="25000"/>
                </a:schemeClr>
              </a:solidFill>
              <a:latin typeface="Assistant" pitchFamily="2" charset="-79"/>
              <a:cs typeface="Assistant" pitchFamily="2" charset="-79"/>
            </a:endParaRPr>
          </a:p>
        </p:txBody>
      </p:sp>
      <p:sp>
        <p:nvSpPr>
          <p:cNvPr id="57" name="TextBox 56">
            <a:extLst>
              <a:ext uri="{FF2B5EF4-FFF2-40B4-BE49-F238E27FC236}">
                <a16:creationId xmlns:a16="http://schemas.microsoft.com/office/drawing/2014/main" id="{FF8F53DD-1486-4FC6-AB93-982470EA63D1}"/>
              </a:ext>
            </a:extLst>
          </p:cNvPr>
          <p:cNvSpPr txBox="1"/>
          <p:nvPr/>
        </p:nvSpPr>
        <p:spPr>
          <a:xfrm>
            <a:off x="5737959" y="1662893"/>
            <a:ext cx="1803456" cy="823302"/>
          </a:xfrm>
          <a:prstGeom prst="rect">
            <a:avLst/>
          </a:prstGeom>
          <a:noFill/>
        </p:spPr>
        <p:txBody>
          <a:bodyPr wrap="square">
            <a:spAutoFit/>
          </a:bodyPr>
          <a:lstStyle/>
          <a:p>
            <a:pPr algn="r" rtl="1">
              <a:lnSpc>
                <a:spcPts val="1500"/>
              </a:lnSpc>
              <a:buClr>
                <a:srgbClr val="00AEEF"/>
              </a:buClr>
              <a:defRPr/>
            </a:pPr>
            <a:r>
              <a:rPr lang="he-IL" sz="1400" b="1" dirty="0">
                <a:solidFill>
                  <a:srgbClr val="006CB7"/>
                </a:solidFill>
                <a:latin typeface="Assistant" pitchFamily="2" charset="-79"/>
                <a:cs typeface="Assistant" pitchFamily="2" charset="-79"/>
              </a:rPr>
              <a:t>נובמבר 2021</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חתימת הסכם להקמת חברת </a:t>
            </a:r>
            <a:r>
              <a:rPr lang="en-US" sz="1300" dirty="0" err="1">
                <a:solidFill>
                  <a:schemeClr val="bg2">
                    <a:lumMod val="25000"/>
                  </a:schemeClr>
                </a:solidFill>
                <a:latin typeface="Assistant" pitchFamily="2" charset="-79"/>
                <a:cs typeface="Assistant" pitchFamily="2" charset="-79"/>
              </a:rPr>
              <a:t>blenderPay</a:t>
            </a:r>
            <a:r>
              <a:rPr lang="en-US" sz="1300" dirty="0">
                <a:solidFill>
                  <a:schemeClr val="bg2">
                    <a:lumMod val="25000"/>
                  </a:schemeClr>
                </a:solidFill>
                <a:latin typeface="Assistant" pitchFamily="2" charset="-79"/>
                <a:cs typeface="Assistant" pitchFamily="2" charset="-79"/>
              </a:rPr>
              <a:t> BNPL</a:t>
            </a:r>
            <a:r>
              <a:rPr lang="en-GB" sz="1300" dirty="0">
                <a:solidFill>
                  <a:schemeClr val="bg2">
                    <a:lumMod val="25000"/>
                  </a:schemeClr>
                </a:solidFill>
                <a:latin typeface="Assistant" pitchFamily="2" charset="-79"/>
                <a:cs typeface="Assistant" pitchFamily="2" charset="-79"/>
              </a:rPr>
              <a:t> </a:t>
            </a:r>
            <a:r>
              <a:rPr lang="he-IL" sz="1300" dirty="0">
                <a:solidFill>
                  <a:schemeClr val="bg2">
                    <a:lumMod val="25000"/>
                  </a:schemeClr>
                </a:solidFill>
                <a:latin typeface="Assistant" pitchFamily="2" charset="-79"/>
                <a:cs typeface="Assistant" pitchFamily="2" charset="-79"/>
              </a:rPr>
              <a:t> עם בנק הפועלים</a:t>
            </a:r>
          </a:p>
        </p:txBody>
      </p:sp>
      <p:sp>
        <p:nvSpPr>
          <p:cNvPr id="58" name="TextBox 57">
            <a:extLst>
              <a:ext uri="{FF2B5EF4-FFF2-40B4-BE49-F238E27FC236}">
                <a16:creationId xmlns:a16="http://schemas.microsoft.com/office/drawing/2014/main" id="{82283772-6D5E-478B-B156-36B0C62911C8}"/>
              </a:ext>
            </a:extLst>
          </p:cNvPr>
          <p:cNvSpPr txBox="1"/>
          <p:nvPr/>
        </p:nvSpPr>
        <p:spPr>
          <a:xfrm>
            <a:off x="6431941" y="3703520"/>
            <a:ext cx="1103095" cy="1720984"/>
          </a:xfrm>
          <a:prstGeom prst="rect">
            <a:avLst/>
          </a:prstGeom>
          <a:noFill/>
        </p:spPr>
        <p:txBody>
          <a:bodyPr wrap="square">
            <a:spAutoFit/>
          </a:bodyPr>
          <a:lstStyle/>
          <a:p>
            <a:pPr algn="r" rtl="1">
              <a:lnSpc>
                <a:spcPts val="1500"/>
              </a:lnSpc>
              <a:defRPr/>
            </a:pPr>
            <a:r>
              <a:rPr lang="he-IL" sz="1400" b="1" dirty="0">
                <a:latin typeface="Assistant" pitchFamily="2" charset="-79"/>
                <a:cs typeface="Assistant" pitchFamily="2" charset="-79"/>
              </a:rPr>
              <a:t>נובמבר 2021</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קבלת קו אשראי רביעי מקבוצת ההשקעות הצרפתית</a:t>
            </a:r>
            <a:r>
              <a:rPr lang="en-US" sz="1300" dirty="0">
                <a:solidFill>
                  <a:schemeClr val="bg2">
                    <a:lumMod val="25000"/>
                  </a:schemeClr>
                </a:solidFill>
                <a:latin typeface="Assistant" pitchFamily="2" charset="-79"/>
                <a:cs typeface="Assistant" pitchFamily="2" charset="-79"/>
              </a:rPr>
              <a:t> Eiffel </a:t>
            </a:r>
            <a:r>
              <a:rPr lang="he-IL" sz="1300" dirty="0">
                <a:solidFill>
                  <a:schemeClr val="bg2">
                    <a:lumMod val="25000"/>
                  </a:schemeClr>
                </a:solidFill>
                <a:latin typeface="Assistant" pitchFamily="2" charset="-79"/>
                <a:cs typeface="Assistant" pitchFamily="2" charset="-79"/>
              </a:rPr>
              <a:t> בסכום מצטבר של 18 מיליון אירו</a:t>
            </a:r>
            <a:endParaRPr lang="en-US" sz="1300" dirty="0">
              <a:solidFill>
                <a:schemeClr val="bg2">
                  <a:lumMod val="25000"/>
                </a:schemeClr>
              </a:solidFill>
              <a:latin typeface="Assistant" pitchFamily="2" charset="-79"/>
              <a:cs typeface="Assistant" pitchFamily="2" charset="-79"/>
            </a:endParaRPr>
          </a:p>
        </p:txBody>
      </p:sp>
      <p:sp>
        <p:nvSpPr>
          <p:cNvPr id="59" name="TextBox 58">
            <a:extLst>
              <a:ext uri="{FF2B5EF4-FFF2-40B4-BE49-F238E27FC236}">
                <a16:creationId xmlns:a16="http://schemas.microsoft.com/office/drawing/2014/main" id="{AC95A805-F9AC-4907-B7A4-5AAE8C333C3F}"/>
              </a:ext>
            </a:extLst>
          </p:cNvPr>
          <p:cNvSpPr txBox="1"/>
          <p:nvPr/>
        </p:nvSpPr>
        <p:spPr>
          <a:xfrm>
            <a:off x="7325178" y="2321016"/>
            <a:ext cx="1452578" cy="643766"/>
          </a:xfrm>
          <a:prstGeom prst="rect">
            <a:avLst/>
          </a:prstGeom>
          <a:noFill/>
        </p:spPr>
        <p:txBody>
          <a:bodyPr wrap="square">
            <a:spAutoFit/>
          </a:bodyPr>
          <a:lstStyle/>
          <a:p>
            <a:pPr algn="r" rtl="1">
              <a:lnSpc>
                <a:spcPts val="1500"/>
              </a:lnSpc>
              <a:buClr>
                <a:srgbClr val="00AEEF"/>
              </a:buClr>
              <a:defRPr/>
            </a:pPr>
            <a:r>
              <a:rPr lang="he-IL" sz="1400" b="1" dirty="0">
                <a:solidFill>
                  <a:srgbClr val="006CB7"/>
                </a:solidFill>
                <a:latin typeface="Assistant" pitchFamily="2" charset="-79"/>
                <a:cs typeface="Assistant" pitchFamily="2" charset="-79"/>
              </a:rPr>
              <a:t>ספטמבר 2021</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קבלת רישיון תיווך באשראי מורחב</a:t>
            </a:r>
          </a:p>
        </p:txBody>
      </p:sp>
      <p:cxnSp>
        <p:nvCxnSpPr>
          <p:cNvPr id="63" name="Straight Connector 62">
            <a:extLst>
              <a:ext uri="{FF2B5EF4-FFF2-40B4-BE49-F238E27FC236}">
                <a16:creationId xmlns:a16="http://schemas.microsoft.com/office/drawing/2014/main" id="{4F6B39BE-9615-4E43-9075-C73E09B1F1F2}"/>
              </a:ext>
            </a:extLst>
          </p:cNvPr>
          <p:cNvCxnSpPr>
            <a:cxnSpLocks/>
          </p:cNvCxnSpPr>
          <p:nvPr/>
        </p:nvCxnSpPr>
        <p:spPr>
          <a:xfrm>
            <a:off x="7535036" y="1642395"/>
            <a:ext cx="0" cy="3872075"/>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85" name="Oval 84">
            <a:extLst>
              <a:ext uri="{FF2B5EF4-FFF2-40B4-BE49-F238E27FC236}">
                <a16:creationId xmlns:a16="http://schemas.microsoft.com/office/drawing/2014/main" id="{B9446212-AF94-4DEF-B1BB-91B6109345AA}"/>
              </a:ext>
            </a:extLst>
          </p:cNvPr>
          <p:cNvSpPr/>
          <p:nvPr/>
        </p:nvSpPr>
        <p:spPr>
          <a:xfrm>
            <a:off x="7434911" y="3467683"/>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80" name="Straight Connector 79">
            <a:extLst>
              <a:ext uri="{FF2B5EF4-FFF2-40B4-BE49-F238E27FC236}">
                <a16:creationId xmlns:a16="http://schemas.microsoft.com/office/drawing/2014/main" id="{C4219F7D-1840-4C93-B37F-6364C68E1A81}"/>
              </a:ext>
            </a:extLst>
          </p:cNvPr>
          <p:cNvCxnSpPr>
            <a:cxnSpLocks/>
          </p:cNvCxnSpPr>
          <p:nvPr/>
        </p:nvCxnSpPr>
        <p:spPr>
          <a:xfrm>
            <a:off x="8737460" y="2278764"/>
            <a:ext cx="0" cy="1314422"/>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87" name="Oval 86">
            <a:extLst>
              <a:ext uri="{FF2B5EF4-FFF2-40B4-BE49-F238E27FC236}">
                <a16:creationId xmlns:a16="http://schemas.microsoft.com/office/drawing/2014/main" id="{0D01466A-77E7-44BC-A6A6-B6990CC6ED5F}"/>
              </a:ext>
            </a:extLst>
          </p:cNvPr>
          <p:cNvSpPr/>
          <p:nvPr/>
        </p:nvSpPr>
        <p:spPr>
          <a:xfrm>
            <a:off x="8617981" y="3462162"/>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73" name="Straight Connector 72">
            <a:extLst>
              <a:ext uri="{FF2B5EF4-FFF2-40B4-BE49-F238E27FC236}">
                <a16:creationId xmlns:a16="http://schemas.microsoft.com/office/drawing/2014/main" id="{8A0F6912-9507-4EC8-A6E6-E4BA36BE9537}"/>
              </a:ext>
            </a:extLst>
          </p:cNvPr>
          <p:cNvCxnSpPr>
            <a:cxnSpLocks/>
          </p:cNvCxnSpPr>
          <p:nvPr/>
        </p:nvCxnSpPr>
        <p:spPr>
          <a:xfrm>
            <a:off x="9321513" y="3563021"/>
            <a:ext cx="0" cy="1287197"/>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2" name="Oval 91">
            <a:extLst>
              <a:ext uri="{FF2B5EF4-FFF2-40B4-BE49-F238E27FC236}">
                <a16:creationId xmlns:a16="http://schemas.microsoft.com/office/drawing/2014/main" id="{7F505797-7DEE-4003-A906-70BCB23937A5}"/>
              </a:ext>
            </a:extLst>
          </p:cNvPr>
          <p:cNvSpPr/>
          <p:nvPr/>
        </p:nvSpPr>
        <p:spPr>
          <a:xfrm>
            <a:off x="9232064" y="3463490"/>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72" name="Straight Connector 71">
            <a:extLst>
              <a:ext uri="{FF2B5EF4-FFF2-40B4-BE49-F238E27FC236}">
                <a16:creationId xmlns:a16="http://schemas.microsoft.com/office/drawing/2014/main" id="{E3B1EA95-09C3-4FC7-B823-931359DDCDC2}"/>
              </a:ext>
            </a:extLst>
          </p:cNvPr>
          <p:cNvCxnSpPr>
            <a:cxnSpLocks/>
          </p:cNvCxnSpPr>
          <p:nvPr/>
        </p:nvCxnSpPr>
        <p:spPr>
          <a:xfrm>
            <a:off x="10543068" y="2481465"/>
            <a:ext cx="0" cy="1173763"/>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DFE7C164-2259-437B-BB65-2AC7D7F4FE27}"/>
              </a:ext>
            </a:extLst>
          </p:cNvPr>
          <p:cNvSpPr/>
          <p:nvPr/>
        </p:nvSpPr>
        <p:spPr>
          <a:xfrm>
            <a:off x="10442209" y="3458412"/>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62" name="Straight Connector 61">
            <a:extLst>
              <a:ext uri="{FF2B5EF4-FFF2-40B4-BE49-F238E27FC236}">
                <a16:creationId xmlns:a16="http://schemas.microsoft.com/office/drawing/2014/main" id="{46C2BFBE-6E98-4F6F-AC09-ECBB7B8D97A3}"/>
              </a:ext>
            </a:extLst>
          </p:cNvPr>
          <p:cNvCxnSpPr>
            <a:cxnSpLocks/>
          </p:cNvCxnSpPr>
          <p:nvPr/>
        </p:nvCxnSpPr>
        <p:spPr>
          <a:xfrm>
            <a:off x="10905664" y="1644728"/>
            <a:ext cx="13690" cy="1939184"/>
          </a:xfrm>
          <a:prstGeom prst="line">
            <a:avLst/>
          </a:prstGeom>
          <a:ln w="9525">
            <a:solidFill>
              <a:schemeClr val="tx1">
                <a:lumMod val="75000"/>
                <a:lumOff val="25000"/>
              </a:schemeClr>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94" name="Oval 93">
            <a:extLst>
              <a:ext uri="{FF2B5EF4-FFF2-40B4-BE49-F238E27FC236}">
                <a16:creationId xmlns:a16="http://schemas.microsoft.com/office/drawing/2014/main" id="{B13680D0-F705-4BEB-A8AA-91A58DF72321}"/>
              </a:ext>
            </a:extLst>
          </p:cNvPr>
          <p:cNvSpPr/>
          <p:nvPr/>
        </p:nvSpPr>
        <p:spPr>
          <a:xfrm>
            <a:off x="10817105" y="3458960"/>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38" name="TextBox 37">
            <a:extLst>
              <a:ext uri="{FF2B5EF4-FFF2-40B4-BE49-F238E27FC236}">
                <a16:creationId xmlns:a16="http://schemas.microsoft.com/office/drawing/2014/main" id="{4151A0AA-3DCB-46D7-9CE7-80661D5CF0BB}"/>
              </a:ext>
            </a:extLst>
          </p:cNvPr>
          <p:cNvSpPr txBox="1"/>
          <p:nvPr/>
        </p:nvSpPr>
        <p:spPr>
          <a:xfrm>
            <a:off x="8580896" y="1547678"/>
            <a:ext cx="2311705" cy="643766"/>
          </a:xfrm>
          <a:prstGeom prst="rect">
            <a:avLst/>
          </a:prstGeom>
          <a:noFill/>
        </p:spPr>
        <p:txBody>
          <a:bodyPr wrap="square">
            <a:spAutoFit/>
          </a:bodyPr>
          <a:lstStyle/>
          <a:p>
            <a:pPr marR="0" lvl="0" indent="0" algn="r" rtl="1" fontAlgn="auto">
              <a:lnSpc>
                <a:spcPts val="1500"/>
              </a:lnSpc>
              <a:buClr>
                <a:srgbClr val="00AEEF"/>
              </a:buClr>
              <a:buSzTx/>
              <a:buFontTx/>
              <a:buNone/>
              <a:tabLst/>
              <a:defRPr/>
            </a:pPr>
            <a:r>
              <a:rPr lang="he-IL" sz="1400" b="1" dirty="0">
                <a:solidFill>
                  <a:srgbClr val="006CB7"/>
                </a:solidFill>
                <a:latin typeface="Assistant" pitchFamily="2" charset="-79"/>
                <a:cs typeface="Assistant" pitchFamily="2" charset="-79"/>
              </a:rPr>
              <a:t>ינואר 2021</a:t>
            </a:r>
          </a:p>
          <a:p>
            <a:pPr marR="0" lvl="0" indent="0" algn="r" rtl="1" fontAlgn="auto">
              <a:lnSpc>
                <a:spcPts val="1400"/>
              </a:lnSpc>
              <a:buClr>
                <a:srgbClr val="00AEEF"/>
              </a:buClr>
              <a:buSzTx/>
              <a:buFontTx/>
              <a:buNone/>
              <a:tabLst/>
              <a:defRPr/>
            </a:pPr>
            <a:r>
              <a:rPr lang="he-IL" sz="1300" dirty="0">
                <a:solidFill>
                  <a:schemeClr val="bg2">
                    <a:lumMod val="25000"/>
                  </a:schemeClr>
                </a:solidFill>
                <a:latin typeface="Assistant" pitchFamily="2" charset="-79"/>
                <a:cs typeface="Assistant" pitchFamily="2" charset="-79"/>
              </a:rPr>
              <a:t>הנפקה ראשונה לציבור בבורסה לניירות ערך בתל אביב</a:t>
            </a:r>
          </a:p>
        </p:txBody>
      </p:sp>
      <p:sp>
        <p:nvSpPr>
          <p:cNvPr id="77" name="TextBox 76">
            <a:extLst>
              <a:ext uri="{FF2B5EF4-FFF2-40B4-BE49-F238E27FC236}">
                <a16:creationId xmlns:a16="http://schemas.microsoft.com/office/drawing/2014/main" id="{C848784E-1E1F-43A4-A08E-393280208A32}"/>
              </a:ext>
            </a:extLst>
          </p:cNvPr>
          <p:cNvSpPr txBox="1"/>
          <p:nvPr/>
        </p:nvSpPr>
        <p:spPr>
          <a:xfrm>
            <a:off x="9530904" y="2921967"/>
            <a:ext cx="2355104" cy="317651"/>
          </a:xfrm>
          <a:prstGeom prst="rect">
            <a:avLst/>
          </a:prstGeom>
          <a:noFill/>
        </p:spPr>
        <p:txBody>
          <a:bodyPr wrap="square">
            <a:spAutoFit/>
          </a:bodyPr>
          <a:lstStyle/>
          <a:p>
            <a:pPr algn="r" rtl="1">
              <a:lnSpc>
                <a:spcPts val="1500"/>
              </a:lnSpc>
              <a:spcBef>
                <a:spcPts val="600"/>
              </a:spcBef>
              <a:defRPr/>
            </a:pPr>
            <a:r>
              <a:rPr lang="he-IL" sz="2400" dirty="0">
                <a:solidFill>
                  <a:srgbClr val="006CB7"/>
                </a:solidFill>
                <a:latin typeface="Assistant SemiBold" pitchFamily="2" charset="-79"/>
                <a:cs typeface="Assistant SemiBold" pitchFamily="2" charset="-79"/>
              </a:rPr>
              <a:t>ישראל</a:t>
            </a:r>
          </a:p>
        </p:txBody>
      </p:sp>
      <p:sp>
        <p:nvSpPr>
          <p:cNvPr id="78" name="TextBox 77">
            <a:extLst>
              <a:ext uri="{FF2B5EF4-FFF2-40B4-BE49-F238E27FC236}">
                <a16:creationId xmlns:a16="http://schemas.microsoft.com/office/drawing/2014/main" id="{07ACCEBF-1C77-40DB-BCEB-ADA3F780F2F5}"/>
              </a:ext>
            </a:extLst>
          </p:cNvPr>
          <p:cNvSpPr txBox="1"/>
          <p:nvPr/>
        </p:nvSpPr>
        <p:spPr>
          <a:xfrm>
            <a:off x="9118725" y="3951510"/>
            <a:ext cx="2848685" cy="317651"/>
          </a:xfrm>
          <a:prstGeom prst="rect">
            <a:avLst/>
          </a:prstGeom>
          <a:noFill/>
        </p:spPr>
        <p:txBody>
          <a:bodyPr wrap="square">
            <a:spAutoFit/>
          </a:bodyPr>
          <a:lstStyle/>
          <a:p>
            <a:pPr algn="r" rtl="1">
              <a:lnSpc>
                <a:spcPts val="1500"/>
              </a:lnSpc>
              <a:spcBef>
                <a:spcPts val="600"/>
              </a:spcBef>
              <a:defRPr/>
            </a:pPr>
            <a:r>
              <a:rPr lang="he-IL" sz="2400" dirty="0">
                <a:solidFill>
                  <a:schemeClr val="tx1">
                    <a:lumMod val="75000"/>
                    <a:lumOff val="25000"/>
                  </a:schemeClr>
                </a:solidFill>
                <a:latin typeface="Assistant SemiBold" pitchFamily="2" charset="-79"/>
                <a:cs typeface="Assistant SemiBold" pitchFamily="2" charset="-79"/>
              </a:rPr>
              <a:t>אירופה</a:t>
            </a:r>
            <a:endParaRPr lang="he-IL" sz="2400" dirty="0">
              <a:solidFill>
                <a:schemeClr val="tx1">
                  <a:lumMod val="75000"/>
                  <a:lumOff val="25000"/>
                </a:schemeClr>
              </a:solidFill>
              <a:latin typeface="Assistant" pitchFamily="2" charset="-79"/>
              <a:cs typeface="Assistant" pitchFamily="2" charset="-79"/>
            </a:endParaRPr>
          </a:p>
        </p:txBody>
      </p:sp>
      <p:sp>
        <p:nvSpPr>
          <p:cNvPr id="46" name="Slide Number Placeholder 5">
            <a:extLst>
              <a:ext uri="{FF2B5EF4-FFF2-40B4-BE49-F238E27FC236}">
                <a16:creationId xmlns:a16="http://schemas.microsoft.com/office/drawing/2014/main" id="{862D0196-4C0B-447D-A776-4F42CD35BE1E}"/>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grpSp>
        <p:nvGrpSpPr>
          <p:cNvPr id="2" name="Group 1">
            <a:extLst>
              <a:ext uri="{FF2B5EF4-FFF2-40B4-BE49-F238E27FC236}">
                <a16:creationId xmlns:a16="http://schemas.microsoft.com/office/drawing/2014/main" id="{F96828BC-C602-4716-B127-3F7E59DEDB05}"/>
              </a:ext>
            </a:extLst>
          </p:cNvPr>
          <p:cNvGrpSpPr/>
          <p:nvPr/>
        </p:nvGrpSpPr>
        <p:grpSpPr>
          <a:xfrm>
            <a:off x="177795" y="3435121"/>
            <a:ext cx="413334" cy="286626"/>
            <a:chOff x="493250" y="3081287"/>
            <a:chExt cx="610755" cy="423529"/>
          </a:xfrm>
        </p:grpSpPr>
        <p:sp>
          <p:nvSpPr>
            <p:cNvPr id="13" name="L-Shape 12">
              <a:extLst>
                <a:ext uri="{FF2B5EF4-FFF2-40B4-BE49-F238E27FC236}">
                  <a16:creationId xmlns:a16="http://schemas.microsoft.com/office/drawing/2014/main" id="{CC5C9B2F-7156-425A-BF6E-E81B93558F60}"/>
                </a:ext>
              </a:extLst>
            </p:cNvPr>
            <p:cNvSpPr/>
            <p:nvPr/>
          </p:nvSpPr>
          <p:spPr>
            <a:xfrm rot="2700000">
              <a:off x="493250" y="3081288"/>
              <a:ext cx="423528" cy="423528"/>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8" name="L-Shape 47">
              <a:extLst>
                <a:ext uri="{FF2B5EF4-FFF2-40B4-BE49-F238E27FC236}">
                  <a16:creationId xmlns:a16="http://schemas.microsoft.com/office/drawing/2014/main" id="{2437C8A7-0EE7-4BFD-8BFF-42396588CF33}"/>
                </a:ext>
              </a:extLst>
            </p:cNvPr>
            <p:cNvSpPr/>
            <p:nvPr/>
          </p:nvSpPr>
          <p:spPr>
            <a:xfrm rot="2700000">
              <a:off x="680477" y="3081287"/>
              <a:ext cx="423528" cy="423528"/>
            </a:xfrm>
            <a:prstGeom prst="corner">
              <a:avLst>
                <a:gd name="adj1" fmla="val 0"/>
                <a:gd name="adj2" fmla="val 0"/>
              </a:avLst>
            </a:prstGeom>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
        <p:nvSpPr>
          <p:cNvPr id="54" name="TextBox 56">
            <a:extLst>
              <a:ext uri="{FF2B5EF4-FFF2-40B4-BE49-F238E27FC236}">
                <a16:creationId xmlns:a16="http://schemas.microsoft.com/office/drawing/2014/main" id="{3AF1E3B2-9774-45AE-8AAD-98457C8AD909}"/>
              </a:ext>
            </a:extLst>
          </p:cNvPr>
          <p:cNvSpPr txBox="1"/>
          <p:nvPr/>
        </p:nvSpPr>
        <p:spPr>
          <a:xfrm>
            <a:off x="4234881" y="1097236"/>
            <a:ext cx="1141937" cy="1002839"/>
          </a:xfrm>
          <a:prstGeom prst="rect">
            <a:avLst/>
          </a:prstGeom>
          <a:noFill/>
        </p:spPr>
        <p:txBody>
          <a:bodyPr wrap="square">
            <a:spAutoFit/>
          </a:bodyPr>
          <a:lstStyle/>
          <a:p>
            <a:pPr algn="r" rtl="1">
              <a:lnSpc>
                <a:spcPts val="1500"/>
              </a:lnSpc>
              <a:buClr>
                <a:srgbClr val="00AEEF"/>
              </a:buClr>
              <a:defRPr/>
            </a:pPr>
            <a:r>
              <a:rPr lang="he-IL" sz="1400" b="1" dirty="0">
                <a:solidFill>
                  <a:srgbClr val="006CB7"/>
                </a:solidFill>
                <a:latin typeface="Assistant" pitchFamily="2" charset="-79"/>
                <a:cs typeface="Assistant" pitchFamily="2" charset="-79"/>
              </a:rPr>
              <a:t>פברואר 2022</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קו אשראי לרכב מבנק מזרחי בסך של כ- 50 מיליון ש"ח</a:t>
            </a:r>
          </a:p>
        </p:txBody>
      </p:sp>
      <p:sp>
        <p:nvSpPr>
          <p:cNvPr id="49" name="Oval 84">
            <a:extLst>
              <a:ext uri="{FF2B5EF4-FFF2-40B4-BE49-F238E27FC236}">
                <a16:creationId xmlns:a16="http://schemas.microsoft.com/office/drawing/2014/main" id="{0A11624A-8168-40E2-8004-8680F318BC75}"/>
              </a:ext>
            </a:extLst>
          </p:cNvPr>
          <p:cNvSpPr/>
          <p:nvPr/>
        </p:nvSpPr>
        <p:spPr>
          <a:xfrm>
            <a:off x="6261734" y="3469983"/>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68" name="Straight Connector 72">
            <a:extLst>
              <a:ext uri="{FF2B5EF4-FFF2-40B4-BE49-F238E27FC236}">
                <a16:creationId xmlns:a16="http://schemas.microsoft.com/office/drawing/2014/main" id="{1641F9F1-F2C0-43B6-8579-6E989F229CD9}"/>
              </a:ext>
            </a:extLst>
          </p:cNvPr>
          <p:cNvCxnSpPr>
            <a:cxnSpLocks/>
          </p:cNvCxnSpPr>
          <p:nvPr/>
        </p:nvCxnSpPr>
        <p:spPr>
          <a:xfrm>
            <a:off x="6347161" y="3604420"/>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69" name="TextBox 57">
            <a:extLst>
              <a:ext uri="{FF2B5EF4-FFF2-40B4-BE49-F238E27FC236}">
                <a16:creationId xmlns:a16="http://schemas.microsoft.com/office/drawing/2014/main" id="{FE6D115E-F021-46B0-A886-92868759F911}"/>
              </a:ext>
            </a:extLst>
          </p:cNvPr>
          <p:cNvSpPr txBox="1"/>
          <p:nvPr/>
        </p:nvSpPr>
        <p:spPr>
          <a:xfrm>
            <a:off x="4060842" y="4290437"/>
            <a:ext cx="1315976" cy="823302"/>
          </a:xfrm>
          <a:prstGeom prst="rect">
            <a:avLst/>
          </a:prstGeom>
          <a:noFill/>
        </p:spPr>
        <p:txBody>
          <a:bodyPr wrap="square">
            <a:spAutoFit/>
          </a:bodyPr>
          <a:lstStyle/>
          <a:p>
            <a:pPr algn="r" rtl="1">
              <a:lnSpc>
                <a:spcPts val="1500"/>
              </a:lnSpc>
              <a:defRPr/>
            </a:pPr>
            <a:r>
              <a:rPr lang="he-IL" sz="1400" b="1" dirty="0">
                <a:latin typeface="Assistant" pitchFamily="2" charset="-79"/>
                <a:cs typeface="Assistant" pitchFamily="2" charset="-79"/>
              </a:rPr>
              <a:t>פברואר 2022</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רכישת איגוד האשראי </a:t>
            </a:r>
            <a:r>
              <a:rPr lang="en-US" sz="1300" dirty="0">
                <a:solidFill>
                  <a:schemeClr val="bg2">
                    <a:lumMod val="25000"/>
                  </a:schemeClr>
                </a:solidFill>
                <a:latin typeface="Assistant" pitchFamily="2" charset="-79"/>
                <a:cs typeface="Assistant" pitchFamily="2" charset="-79"/>
              </a:rPr>
              <a:t>LTL</a:t>
            </a:r>
            <a:r>
              <a:rPr lang="he-IL" sz="1300" dirty="0">
                <a:solidFill>
                  <a:schemeClr val="bg2">
                    <a:lumMod val="25000"/>
                  </a:schemeClr>
                </a:solidFill>
                <a:latin typeface="Assistant" pitchFamily="2" charset="-79"/>
                <a:cs typeface="Assistant" pitchFamily="2" charset="-79"/>
              </a:rPr>
              <a:t> בליטא</a:t>
            </a:r>
          </a:p>
        </p:txBody>
      </p:sp>
      <p:sp>
        <p:nvSpPr>
          <p:cNvPr id="75" name="TextBox 57">
            <a:extLst>
              <a:ext uri="{FF2B5EF4-FFF2-40B4-BE49-F238E27FC236}">
                <a16:creationId xmlns:a16="http://schemas.microsoft.com/office/drawing/2014/main" id="{E944C90E-09D9-46A6-AF16-D90B00C6EB82}"/>
              </a:ext>
            </a:extLst>
          </p:cNvPr>
          <p:cNvSpPr txBox="1"/>
          <p:nvPr/>
        </p:nvSpPr>
        <p:spPr>
          <a:xfrm>
            <a:off x="5397070" y="4234048"/>
            <a:ext cx="1007868" cy="823302"/>
          </a:xfrm>
          <a:prstGeom prst="rect">
            <a:avLst/>
          </a:prstGeom>
          <a:noFill/>
        </p:spPr>
        <p:txBody>
          <a:bodyPr wrap="square">
            <a:spAutoFit/>
          </a:bodyPr>
          <a:lstStyle/>
          <a:p>
            <a:pPr algn="r" rtl="1">
              <a:lnSpc>
                <a:spcPts val="1500"/>
              </a:lnSpc>
              <a:defRPr/>
            </a:pPr>
            <a:r>
              <a:rPr lang="he-IL" sz="1400" b="1" dirty="0">
                <a:latin typeface="Assistant" pitchFamily="2" charset="-79"/>
                <a:cs typeface="Assistant" pitchFamily="2" charset="-79"/>
              </a:rPr>
              <a:t>ינואר 2022</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תחילת העמדת אשראי בפולין</a:t>
            </a:r>
            <a:endParaRPr lang="en-US" sz="1300" dirty="0">
              <a:solidFill>
                <a:schemeClr val="bg2">
                  <a:lumMod val="25000"/>
                </a:schemeClr>
              </a:solidFill>
              <a:latin typeface="Assistant" pitchFamily="2" charset="-79"/>
              <a:cs typeface="Assistant" pitchFamily="2" charset="-79"/>
            </a:endParaRPr>
          </a:p>
        </p:txBody>
      </p:sp>
      <p:sp>
        <p:nvSpPr>
          <p:cNvPr id="76" name="TextBox 57">
            <a:extLst>
              <a:ext uri="{FF2B5EF4-FFF2-40B4-BE49-F238E27FC236}">
                <a16:creationId xmlns:a16="http://schemas.microsoft.com/office/drawing/2014/main" id="{DEA4AA17-CD2E-7DFD-AD5D-59EAAF2C1EA0}"/>
              </a:ext>
            </a:extLst>
          </p:cNvPr>
          <p:cNvSpPr txBox="1"/>
          <p:nvPr/>
        </p:nvSpPr>
        <p:spPr>
          <a:xfrm>
            <a:off x="3143805" y="3709378"/>
            <a:ext cx="1144520" cy="1361911"/>
          </a:xfrm>
          <a:prstGeom prst="rect">
            <a:avLst/>
          </a:prstGeom>
          <a:noFill/>
        </p:spPr>
        <p:txBody>
          <a:bodyPr wrap="square">
            <a:spAutoFit/>
          </a:bodyPr>
          <a:lstStyle/>
          <a:p>
            <a:pPr algn="r" rtl="1">
              <a:lnSpc>
                <a:spcPts val="1500"/>
              </a:lnSpc>
              <a:defRPr/>
            </a:pPr>
            <a:r>
              <a:rPr lang="he-IL" sz="1400" b="1" dirty="0">
                <a:latin typeface="Assistant" pitchFamily="2" charset="-79"/>
                <a:cs typeface="Assistant" pitchFamily="2" charset="-79"/>
              </a:rPr>
              <a:t>מאי 2022</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קבלת קו אשראי מקרן ההשקעות </a:t>
            </a:r>
            <a:r>
              <a:rPr lang="en-US" sz="1300" dirty="0">
                <a:solidFill>
                  <a:schemeClr val="bg2">
                    <a:lumMod val="25000"/>
                  </a:schemeClr>
                </a:solidFill>
                <a:latin typeface="Assistant" pitchFamily="2" charset="-79"/>
                <a:cs typeface="Assistant" pitchFamily="2" charset="-79"/>
              </a:rPr>
              <a:t>Pollen Street Capital</a:t>
            </a:r>
            <a:r>
              <a:rPr lang="he-IL" sz="1300" dirty="0">
                <a:solidFill>
                  <a:schemeClr val="bg2">
                    <a:lumMod val="25000"/>
                  </a:schemeClr>
                </a:solidFill>
                <a:latin typeface="Assistant" pitchFamily="2" charset="-79"/>
                <a:cs typeface="Assistant" pitchFamily="2" charset="-79"/>
              </a:rPr>
              <a:t> לגיוס מצטבר של 50 מיליון אירו</a:t>
            </a:r>
            <a:endParaRPr lang="en-US" sz="1300" dirty="0">
              <a:solidFill>
                <a:schemeClr val="bg2">
                  <a:lumMod val="25000"/>
                </a:schemeClr>
              </a:solidFill>
              <a:latin typeface="Assistant" pitchFamily="2" charset="-79"/>
              <a:cs typeface="Assistant" pitchFamily="2" charset="-79"/>
            </a:endParaRPr>
          </a:p>
        </p:txBody>
      </p:sp>
      <p:grpSp>
        <p:nvGrpSpPr>
          <p:cNvPr id="3" name="קבוצה 2">
            <a:extLst>
              <a:ext uri="{FF2B5EF4-FFF2-40B4-BE49-F238E27FC236}">
                <a16:creationId xmlns:a16="http://schemas.microsoft.com/office/drawing/2014/main" id="{4233AD7E-D4BE-0253-DD2E-65D4C8DA407E}"/>
              </a:ext>
            </a:extLst>
          </p:cNvPr>
          <p:cNvGrpSpPr/>
          <p:nvPr/>
        </p:nvGrpSpPr>
        <p:grpSpPr>
          <a:xfrm>
            <a:off x="5251726" y="1074563"/>
            <a:ext cx="201718" cy="4076808"/>
            <a:chOff x="3950011" y="1029991"/>
            <a:chExt cx="201718" cy="4076808"/>
          </a:xfrm>
        </p:grpSpPr>
        <p:cxnSp>
          <p:nvCxnSpPr>
            <p:cNvPr id="50" name="Straight Connector 62">
              <a:extLst>
                <a:ext uri="{FF2B5EF4-FFF2-40B4-BE49-F238E27FC236}">
                  <a16:creationId xmlns:a16="http://schemas.microsoft.com/office/drawing/2014/main" id="{710037AF-78B3-4FB6-9468-FA2575E1545F}"/>
                </a:ext>
              </a:extLst>
            </p:cNvPr>
            <p:cNvCxnSpPr>
              <a:cxnSpLocks/>
            </p:cNvCxnSpPr>
            <p:nvPr/>
          </p:nvCxnSpPr>
          <p:spPr>
            <a:xfrm>
              <a:off x="4059716" y="1029991"/>
              <a:ext cx="0" cy="2506217"/>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6" name="Oval 84">
              <a:extLst>
                <a:ext uri="{FF2B5EF4-FFF2-40B4-BE49-F238E27FC236}">
                  <a16:creationId xmlns:a16="http://schemas.microsoft.com/office/drawing/2014/main" id="{6663EE6C-2505-4829-85A0-77F7FCC066F9}"/>
                </a:ext>
              </a:extLst>
            </p:cNvPr>
            <p:cNvSpPr/>
            <p:nvPr/>
          </p:nvSpPr>
          <p:spPr>
            <a:xfrm>
              <a:off x="3950011" y="3442743"/>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cxnSp>
          <p:nvCxnSpPr>
            <p:cNvPr id="65" name="Straight Connector 72">
              <a:extLst>
                <a:ext uri="{FF2B5EF4-FFF2-40B4-BE49-F238E27FC236}">
                  <a16:creationId xmlns:a16="http://schemas.microsoft.com/office/drawing/2014/main" id="{9A589B8A-5F8D-0CC3-8155-D1440F319958}"/>
                </a:ext>
              </a:extLst>
            </p:cNvPr>
            <p:cNvCxnSpPr>
              <a:cxnSpLocks/>
            </p:cNvCxnSpPr>
            <p:nvPr/>
          </p:nvCxnSpPr>
          <p:spPr>
            <a:xfrm>
              <a:off x="4050870" y="3584726"/>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grpSp>
      <p:cxnSp>
        <p:nvCxnSpPr>
          <p:cNvPr id="79" name="Straight Connector 72">
            <a:extLst>
              <a:ext uri="{FF2B5EF4-FFF2-40B4-BE49-F238E27FC236}">
                <a16:creationId xmlns:a16="http://schemas.microsoft.com/office/drawing/2014/main" id="{08930510-4692-136B-E4E9-124763556F9E}"/>
              </a:ext>
            </a:extLst>
          </p:cNvPr>
          <p:cNvCxnSpPr>
            <a:cxnSpLocks/>
          </p:cNvCxnSpPr>
          <p:nvPr/>
        </p:nvCxnSpPr>
        <p:spPr>
          <a:xfrm>
            <a:off x="4234881" y="3554100"/>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72">
            <a:extLst>
              <a:ext uri="{FF2B5EF4-FFF2-40B4-BE49-F238E27FC236}">
                <a16:creationId xmlns:a16="http://schemas.microsoft.com/office/drawing/2014/main" id="{BCB9BCF9-2D70-9B26-63CD-B5A9D90505CB}"/>
              </a:ext>
            </a:extLst>
          </p:cNvPr>
          <p:cNvCxnSpPr>
            <a:cxnSpLocks/>
          </p:cNvCxnSpPr>
          <p:nvPr/>
        </p:nvCxnSpPr>
        <p:spPr>
          <a:xfrm>
            <a:off x="1272646" y="3595138"/>
            <a:ext cx="0" cy="1522073"/>
          </a:xfrm>
          <a:prstGeom prst="line">
            <a:avLst/>
          </a:prstGeom>
          <a:ln w="9525">
            <a:solidFill>
              <a:schemeClr val="tx1">
                <a:lumMod val="75000"/>
                <a:lumOff val="25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 name="TextBox 57">
            <a:extLst>
              <a:ext uri="{FF2B5EF4-FFF2-40B4-BE49-F238E27FC236}">
                <a16:creationId xmlns:a16="http://schemas.microsoft.com/office/drawing/2014/main" id="{0287F9A5-B293-EFCE-BD83-D2055AA36852}"/>
              </a:ext>
            </a:extLst>
          </p:cNvPr>
          <p:cNvSpPr txBox="1"/>
          <p:nvPr/>
        </p:nvSpPr>
        <p:spPr>
          <a:xfrm>
            <a:off x="60586" y="4042526"/>
            <a:ext cx="1270071" cy="1015663"/>
          </a:xfrm>
          <a:prstGeom prst="rect">
            <a:avLst/>
          </a:prstGeom>
          <a:noFill/>
        </p:spPr>
        <p:txBody>
          <a:bodyPr wrap="square">
            <a:spAutoFit/>
          </a:bodyPr>
          <a:lstStyle/>
          <a:p>
            <a:pPr algn="r" rtl="1">
              <a:lnSpc>
                <a:spcPts val="1500"/>
              </a:lnSpc>
              <a:defRPr/>
            </a:pPr>
            <a:r>
              <a:rPr lang="he-IL" sz="1400" b="1" dirty="0">
                <a:latin typeface="Assistant" pitchFamily="2" charset="-79"/>
                <a:cs typeface="Assistant" pitchFamily="2" charset="-79"/>
              </a:rPr>
              <a:t>דצמבר 2022- מרץ 2023</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ביטול עסקת </a:t>
            </a:r>
            <a:r>
              <a:rPr lang="en-US" sz="1300" dirty="0">
                <a:solidFill>
                  <a:schemeClr val="bg2">
                    <a:lumMod val="25000"/>
                  </a:schemeClr>
                </a:solidFill>
                <a:latin typeface="Assistant" pitchFamily="2" charset="-79"/>
                <a:cs typeface="Assistant" pitchFamily="2" charset="-79"/>
              </a:rPr>
              <a:t>LTL</a:t>
            </a:r>
            <a:r>
              <a:rPr lang="he-IL" sz="1300" dirty="0">
                <a:solidFill>
                  <a:schemeClr val="bg2">
                    <a:lumMod val="25000"/>
                  </a:schemeClr>
                </a:solidFill>
                <a:latin typeface="Assistant" pitchFamily="2" charset="-79"/>
                <a:cs typeface="Assistant" pitchFamily="2" charset="-79"/>
              </a:rPr>
              <a:t> והחזרת כספי ההשקעה</a:t>
            </a:r>
            <a:endParaRPr lang="en-US" sz="1300" dirty="0">
              <a:solidFill>
                <a:schemeClr val="bg2">
                  <a:lumMod val="25000"/>
                </a:schemeClr>
              </a:solidFill>
              <a:latin typeface="Assistant" pitchFamily="2" charset="-79"/>
              <a:cs typeface="Assistant" pitchFamily="2" charset="-79"/>
            </a:endParaRPr>
          </a:p>
        </p:txBody>
      </p:sp>
      <p:cxnSp>
        <p:nvCxnSpPr>
          <p:cNvPr id="10" name="Straight Connector 62">
            <a:extLst>
              <a:ext uri="{FF2B5EF4-FFF2-40B4-BE49-F238E27FC236}">
                <a16:creationId xmlns:a16="http://schemas.microsoft.com/office/drawing/2014/main" id="{943D3544-3B7E-3A36-6F34-9B3A0083D1DD}"/>
              </a:ext>
            </a:extLst>
          </p:cNvPr>
          <p:cNvCxnSpPr>
            <a:cxnSpLocks/>
          </p:cNvCxnSpPr>
          <p:nvPr/>
        </p:nvCxnSpPr>
        <p:spPr>
          <a:xfrm>
            <a:off x="2233721" y="1308931"/>
            <a:ext cx="0" cy="2245169"/>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1" name="TextBox 56">
            <a:extLst>
              <a:ext uri="{FF2B5EF4-FFF2-40B4-BE49-F238E27FC236}">
                <a16:creationId xmlns:a16="http://schemas.microsoft.com/office/drawing/2014/main" id="{BCC01667-2963-5C12-B475-C3AA950DD326}"/>
              </a:ext>
            </a:extLst>
          </p:cNvPr>
          <p:cNvSpPr txBox="1"/>
          <p:nvPr/>
        </p:nvSpPr>
        <p:spPr>
          <a:xfrm>
            <a:off x="1272646" y="1376990"/>
            <a:ext cx="1000886" cy="1002839"/>
          </a:xfrm>
          <a:prstGeom prst="rect">
            <a:avLst/>
          </a:prstGeom>
          <a:noFill/>
        </p:spPr>
        <p:txBody>
          <a:bodyPr wrap="square">
            <a:spAutoFit/>
          </a:bodyPr>
          <a:lstStyle/>
          <a:p>
            <a:pPr algn="r" rtl="1">
              <a:lnSpc>
                <a:spcPts val="1500"/>
              </a:lnSpc>
              <a:buClr>
                <a:srgbClr val="00AEEF"/>
              </a:buClr>
              <a:defRPr/>
            </a:pPr>
            <a:r>
              <a:rPr lang="he-IL" sz="1400" b="1" dirty="0">
                <a:solidFill>
                  <a:srgbClr val="006CB7"/>
                </a:solidFill>
                <a:latin typeface="Assistant" pitchFamily="2" charset="-79"/>
                <a:cs typeface="Assistant" pitchFamily="2" charset="-79"/>
              </a:rPr>
              <a:t>ינואר 2023</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קבלת כל האישורים ל </a:t>
            </a:r>
            <a:r>
              <a:rPr lang="en-US" sz="1300" dirty="0" err="1">
                <a:solidFill>
                  <a:schemeClr val="bg2">
                    <a:lumMod val="25000"/>
                  </a:schemeClr>
                </a:solidFill>
                <a:latin typeface="Assistant" pitchFamily="2" charset="-79"/>
                <a:cs typeface="Assistant" pitchFamily="2" charset="-79"/>
              </a:rPr>
              <a:t>blenderPay</a:t>
            </a:r>
            <a:r>
              <a:rPr lang="en-US" sz="1300" dirty="0">
                <a:solidFill>
                  <a:schemeClr val="bg2">
                    <a:lumMod val="25000"/>
                  </a:schemeClr>
                </a:solidFill>
                <a:latin typeface="Assistant" pitchFamily="2" charset="-79"/>
                <a:cs typeface="Assistant" pitchFamily="2" charset="-79"/>
              </a:rPr>
              <a:t> BNPL</a:t>
            </a:r>
            <a:endParaRPr lang="he-IL" sz="1300" dirty="0">
              <a:solidFill>
                <a:schemeClr val="bg2">
                  <a:lumMod val="25000"/>
                </a:schemeClr>
              </a:solidFill>
              <a:latin typeface="Assistant" pitchFamily="2" charset="-79"/>
              <a:cs typeface="Assistant" pitchFamily="2" charset="-79"/>
            </a:endParaRPr>
          </a:p>
        </p:txBody>
      </p:sp>
      <p:sp>
        <p:nvSpPr>
          <p:cNvPr id="14" name="TextBox 56">
            <a:extLst>
              <a:ext uri="{FF2B5EF4-FFF2-40B4-BE49-F238E27FC236}">
                <a16:creationId xmlns:a16="http://schemas.microsoft.com/office/drawing/2014/main" id="{E4A46466-D604-8BDC-421F-32B948DA8F31}"/>
              </a:ext>
            </a:extLst>
          </p:cNvPr>
          <p:cNvSpPr txBox="1"/>
          <p:nvPr/>
        </p:nvSpPr>
        <p:spPr>
          <a:xfrm>
            <a:off x="2160656" y="1326893"/>
            <a:ext cx="984479" cy="1913344"/>
          </a:xfrm>
          <a:prstGeom prst="rect">
            <a:avLst/>
          </a:prstGeom>
          <a:noFill/>
        </p:spPr>
        <p:txBody>
          <a:bodyPr wrap="square">
            <a:spAutoFit/>
          </a:bodyPr>
          <a:lstStyle/>
          <a:p>
            <a:pPr algn="r" rtl="1">
              <a:lnSpc>
                <a:spcPts val="1500"/>
              </a:lnSpc>
              <a:buClr>
                <a:srgbClr val="00AEEF"/>
              </a:buClr>
              <a:defRPr/>
            </a:pPr>
            <a:r>
              <a:rPr lang="he-IL" sz="1400" b="1" dirty="0">
                <a:solidFill>
                  <a:srgbClr val="006CB7"/>
                </a:solidFill>
                <a:latin typeface="Assistant" pitchFamily="2" charset="-79"/>
                <a:cs typeface="Assistant" pitchFamily="2" charset="-79"/>
              </a:rPr>
              <a:t>דצמבר 2022</a:t>
            </a:r>
          </a:p>
          <a:p>
            <a:pPr algn="r" rtl="1">
              <a:lnSpc>
                <a:spcPts val="1400"/>
              </a:lnSpc>
              <a:buClr>
                <a:srgbClr val="00AEEF"/>
              </a:buClr>
              <a:defRPr/>
            </a:pPr>
            <a:r>
              <a:rPr lang="he-IL" sz="1300" dirty="0">
                <a:solidFill>
                  <a:schemeClr val="bg2">
                    <a:lumMod val="25000"/>
                  </a:schemeClr>
                </a:solidFill>
                <a:latin typeface="Assistant" pitchFamily="2" charset="-79"/>
                <a:cs typeface="Assistant" pitchFamily="2" charset="-79"/>
              </a:rPr>
              <a:t>השלמת הנפקת זכויות והלוואת בעלים בהיקף של 22 מיליון ש"ח</a:t>
            </a:r>
          </a:p>
        </p:txBody>
      </p:sp>
      <p:cxnSp>
        <p:nvCxnSpPr>
          <p:cNvPr id="15" name="Straight Connector 62">
            <a:extLst>
              <a:ext uri="{FF2B5EF4-FFF2-40B4-BE49-F238E27FC236}">
                <a16:creationId xmlns:a16="http://schemas.microsoft.com/office/drawing/2014/main" id="{9D3E5C28-C9AF-7A2D-E5C2-AC62537EAFB8}"/>
              </a:ext>
            </a:extLst>
          </p:cNvPr>
          <p:cNvCxnSpPr>
            <a:cxnSpLocks/>
          </p:cNvCxnSpPr>
          <p:nvPr/>
        </p:nvCxnSpPr>
        <p:spPr>
          <a:xfrm>
            <a:off x="3118330" y="1269305"/>
            <a:ext cx="0" cy="2245169"/>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cxnSp>
        <p:nvCxnSpPr>
          <p:cNvPr id="8" name="Straight Connector 62">
            <a:extLst>
              <a:ext uri="{FF2B5EF4-FFF2-40B4-BE49-F238E27FC236}">
                <a16:creationId xmlns:a16="http://schemas.microsoft.com/office/drawing/2014/main" id="{AA703780-FDE4-91CE-4A29-D41C5A82EDE4}"/>
              </a:ext>
            </a:extLst>
          </p:cNvPr>
          <p:cNvCxnSpPr>
            <a:cxnSpLocks/>
          </p:cNvCxnSpPr>
          <p:nvPr/>
        </p:nvCxnSpPr>
        <p:spPr>
          <a:xfrm>
            <a:off x="1272646" y="1251505"/>
            <a:ext cx="0" cy="2245169"/>
          </a:xfrm>
          <a:prstGeom prst="line">
            <a:avLst/>
          </a:prstGeom>
          <a:ln w="9525">
            <a:solidFill>
              <a:schemeClr val="tx1">
                <a:lumMod val="75000"/>
                <a:lumOff val="2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16" name="TextBox 56">
            <a:extLst>
              <a:ext uri="{FF2B5EF4-FFF2-40B4-BE49-F238E27FC236}">
                <a16:creationId xmlns:a16="http://schemas.microsoft.com/office/drawing/2014/main" id="{98BA7A27-2D87-B445-CC78-1DE4C5567A0D}"/>
              </a:ext>
            </a:extLst>
          </p:cNvPr>
          <p:cNvSpPr txBox="1"/>
          <p:nvPr/>
        </p:nvSpPr>
        <p:spPr>
          <a:xfrm>
            <a:off x="298816" y="1308699"/>
            <a:ext cx="1017042" cy="823302"/>
          </a:xfrm>
          <a:prstGeom prst="rect">
            <a:avLst/>
          </a:prstGeom>
          <a:noFill/>
        </p:spPr>
        <p:txBody>
          <a:bodyPr wrap="square">
            <a:spAutoFit/>
          </a:bodyPr>
          <a:lstStyle/>
          <a:p>
            <a:pPr algn="r" rtl="1">
              <a:lnSpc>
                <a:spcPts val="1500"/>
              </a:lnSpc>
              <a:buClr>
                <a:srgbClr val="00AEEF"/>
              </a:buClr>
              <a:defRPr/>
            </a:pPr>
            <a:r>
              <a:rPr lang="he-IL" sz="1400" b="1" dirty="0">
                <a:solidFill>
                  <a:srgbClr val="006CB7"/>
                </a:solidFill>
                <a:latin typeface="Assistant" pitchFamily="2" charset="-79"/>
                <a:cs typeface="Assistant" pitchFamily="2" charset="-79"/>
              </a:rPr>
              <a:t>מרץ 2023</a:t>
            </a:r>
          </a:p>
          <a:p>
            <a:pPr algn="r" rtl="1">
              <a:lnSpc>
                <a:spcPts val="1400"/>
              </a:lnSpc>
              <a:buClr>
                <a:srgbClr val="00AEEF"/>
              </a:buClr>
              <a:defRPr/>
            </a:pPr>
            <a:r>
              <a:rPr lang="en-US" sz="1300" dirty="0" err="1">
                <a:solidFill>
                  <a:schemeClr val="bg2">
                    <a:lumMod val="25000"/>
                  </a:schemeClr>
                </a:solidFill>
                <a:latin typeface="Assistant" pitchFamily="2" charset="-79"/>
                <a:cs typeface="Assistant" pitchFamily="2" charset="-79"/>
              </a:rPr>
              <a:t>blenderPay</a:t>
            </a:r>
            <a:r>
              <a:rPr lang="en-US" sz="1300" dirty="0">
                <a:solidFill>
                  <a:schemeClr val="bg2">
                    <a:lumMod val="25000"/>
                  </a:schemeClr>
                </a:solidFill>
                <a:latin typeface="Assistant" pitchFamily="2" charset="-79"/>
                <a:cs typeface="Assistant" pitchFamily="2" charset="-79"/>
              </a:rPr>
              <a:t> BNPL</a:t>
            </a:r>
            <a:r>
              <a:rPr lang="he-IL" sz="1300" dirty="0">
                <a:solidFill>
                  <a:schemeClr val="bg2">
                    <a:lumMod val="25000"/>
                  </a:schemeClr>
                </a:solidFill>
                <a:latin typeface="Assistant" pitchFamily="2" charset="-79"/>
                <a:cs typeface="Assistant" pitchFamily="2" charset="-79"/>
              </a:rPr>
              <a:t> יוצאת לדרך</a:t>
            </a:r>
          </a:p>
        </p:txBody>
      </p:sp>
      <p:sp>
        <p:nvSpPr>
          <p:cNvPr id="4" name="Oval 84">
            <a:extLst>
              <a:ext uri="{FF2B5EF4-FFF2-40B4-BE49-F238E27FC236}">
                <a16:creationId xmlns:a16="http://schemas.microsoft.com/office/drawing/2014/main" id="{707D928B-1659-7986-1F03-19F3C9EEE6D1}"/>
              </a:ext>
            </a:extLst>
          </p:cNvPr>
          <p:cNvSpPr/>
          <p:nvPr/>
        </p:nvSpPr>
        <p:spPr>
          <a:xfrm>
            <a:off x="4156051" y="3455724"/>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70" name="Oval 84">
            <a:extLst>
              <a:ext uri="{FF2B5EF4-FFF2-40B4-BE49-F238E27FC236}">
                <a16:creationId xmlns:a16="http://schemas.microsoft.com/office/drawing/2014/main" id="{5921E802-FEA9-454C-B46C-0133C9F8151E}"/>
              </a:ext>
            </a:extLst>
          </p:cNvPr>
          <p:cNvSpPr/>
          <p:nvPr/>
        </p:nvSpPr>
        <p:spPr>
          <a:xfrm>
            <a:off x="2124020" y="3471006"/>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12" name="Oval 84">
            <a:extLst>
              <a:ext uri="{FF2B5EF4-FFF2-40B4-BE49-F238E27FC236}">
                <a16:creationId xmlns:a16="http://schemas.microsoft.com/office/drawing/2014/main" id="{F0729F95-1F6E-5E09-DE5D-B6F591BBDFCF}"/>
              </a:ext>
            </a:extLst>
          </p:cNvPr>
          <p:cNvSpPr/>
          <p:nvPr/>
        </p:nvSpPr>
        <p:spPr>
          <a:xfrm>
            <a:off x="3025008" y="3463608"/>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latin typeface="Calibri" panose="020F0502020204030204"/>
              <a:cs typeface="Arial" panose="020B0604020202020204" pitchFamily="34" charset="0"/>
            </a:endParaRPr>
          </a:p>
        </p:txBody>
      </p:sp>
      <p:sp>
        <p:nvSpPr>
          <p:cNvPr id="7" name="Oval 84">
            <a:extLst>
              <a:ext uri="{FF2B5EF4-FFF2-40B4-BE49-F238E27FC236}">
                <a16:creationId xmlns:a16="http://schemas.microsoft.com/office/drawing/2014/main" id="{CA34A84B-4B07-E5E0-2249-9CA1A13E2BA2}"/>
              </a:ext>
            </a:extLst>
          </p:cNvPr>
          <p:cNvSpPr/>
          <p:nvPr/>
        </p:nvSpPr>
        <p:spPr>
          <a:xfrm>
            <a:off x="1162861" y="3430842"/>
            <a:ext cx="201718" cy="201718"/>
          </a:xfrm>
          <a:prstGeom prst="ellipse">
            <a:avLst/>
          </a:prstGeom>
          <a:gradFill>
            <a:gsLst>
              <a:gs pos="21000">
                <a:srgbClr val="00AEEF"/>
              </a:gs>
              <a:gs pos="55788">
                <a:srgbClr val="000E42"/>
              </a:gs>
              <a:gs pos="99000">
                <a:srgbClr val="00257C"/>
              </a:gs>
            </a:gsLst>
            <a:lin ang="72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solidFill>
                <a:prstClr val="white"/>
              </a:solidFill>
              <a:latin typeface="Calibri" panose="020F0502020204030204"/>
              <a:cs typeface="Arial" panose="020B0604020202020204" pitchFamily="34" charset="0"/>
            </a:endParaRPr>
          </a:p>
        </p:txBody>
      </p:sp>
    </p:spTree>
    <p:extLst>
      <p:ext uri="{BB962C8B-B14F-4D97-AF65-F5344CB8AC3E}">
        <p14:creationId xmlns:p14="http://schemas.microsoft.com/office/powerpoint/2010/main" val="81799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מעוגלות 3">
            <a:extLst>
              <a:ext uri="{FF2B5EF4-FFF2-40B4-BE49-F238E27FC236}">
                <a16:creationId xmlns:a16="http://schemas.microsoft.com/office/drawing/2014/main" id="{EE06D3E1-C36C-5871-69E6-3E2E3CA14C74}"/>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8" name="Chart 3">
            <a:extLst>
              <a:ext uri="{FF2B5EF4-FFF2-40B4-BE49-F238E27FC236}">
                <a16:creationId xmlns:a16="http://schemas.microsoft.com/office/drawing/2014/main" id="{1E755054-8F24-2C61-1A48-08CBD9F7015C}"/>
              </a:ext>
            </a:extLst>
          </p:cNvPr>
          <p:cNvGraphicFramePr>
            <a:graphicFrameLocks/>
          </p:cNvGraphicFramePr>
          <p:nvPr>
            <p:extLst>
              <p:ext uri="{D42A27DB-BD31-4B8C-83A1-F6EECF244321}">
                <p14:modId xmlns:p14="http://schemas.microsoft.com/office/powerpoint/2010/main" val="3134935954"/>
              </p:ext>
            </p:extLst>
          </p:nvPr>
        </p:nvGraphicFramePr>
        <p:xfrm>
          <a:off x="1552551" y="1546807"/>
          <a:ext cx="9162226" cy="4637870"/>
        </p:xfrm>
        <a:graphic>
          <a:graphicData uri="http://schemas.openxmlformats.org/drawingml/2006/chart">
            <c:chart xmlns:c="http://schemas.openxmlformats.org/drawingml/2006/chart" xmlns:r="http://schemas.openxmlformats.org/officeDocument/2006/relationships" r:id="rId3"/>
          </a:graphicData>
        </a:graphic>
      </p:graphicFrame>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280509" y="253642"/>
            <a:ext cx="11367466" cy="1200329"/>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צמיחה תוך חתירה לרווחיות</a:t>
            </a:r>
          </a:p>
          <a:p>
            <a:pPr marL="0" marR="0" lvl="0" indent="0" algn="r" defTabSz="914400" rtl="0" eaLnBrk="1" fontAlgn="auto" latinLnBrk="0" hangingPunct="1">
              <a:lnSpc>
                <a:spcPct val="100000"/>
              </a:lnSpc>
              <a:spcBef>
                <a:spcPts val="0"/>
              </a:spcBef>
              <a:spcAft>
                <a:spcPts val="0"/>
              </a:spcAft>
              <a:buClrTx/>
              <a:buSzTx/>
              <a:buFontTx/>
              <a:buNone/>
              <a:tabLst/>
              <a:defRPr/>
            </a:pPr>
            <a:endParaRPr lang="he-IL" sz="3600" dirty="0">
              <a:solidFill>
                <a:srgbClr val="041634"/>
              </a:solidFill>
              <a:latin typeface="Assistant ExtraBold" pitchFamily="2" charset="-79"/>
              <a:cs typeface="Assistant ExtraBold" pitchFamily="2" charset="-79"/>
            </a:endParaRP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2038956" y="6421095"/>
            <a:ext cx="9539299" cy="523220"/>
          </a:xfrm>
          <a:prstGeom prst="rect">
            <a:avLst/>
          </a:prstGeom>
          <a:noFill/>
        </p:spPr>
        <p:txBody>
          <a:bodyPr wrap="square" rtlCol="0">
            <a:spAutoFit/>
          </a:bodyPr>
          <a:lstStyle/>
          <a:p>
            <a:pPr algn="r" rtl="1">
              <a:defRPr/>
            </a:pPr>
            <a:r>
              <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תיק אשראי מנוהל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כולל הלוואות במערכת תיווך באשראי נכון ל-31 בדצמבר 2022</a:t>
            </a:r>
            <a:r>
              <a:rPr kumimoji="0" lang="en-US"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 </a:t>
            </a: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nvGrpSpPr>
          <p:cNvPr id="3" name="קבוצה 2">
            <a:extLst>
              <a:ext uri="{FF2B5EF4-FFF2-40B4-BE49-F238E27FC236}">
                <a16:creationId xmlns:a16="http://schemas.microsoft.com/office/drawing/2014/main" id="{6E0FD423-DFB9-8CCD-7150-E3251E8217E2}"/>
              </a:ext>
            </a:extLst>
          </p:cNvPr>
          <p:cNvGrpSpPr/>
          <p:nvPr/>
        </p:nvGrpSpPr>
        <p:grpSpPr>
          <a:xfrm>
            <a:off x="5117839" y="1733749"/>
            <a:ext cx="4527271" cy="1205394"/>
            <a:chOff x="3116618" y="1983161"/>
            <a:chExt cx="3113359" cy="1206613"/>
          </a:xfrm>
        </p:grpSpPr>
        <p:cxnSp>
          <p:nvCxnSpPr>
            <p:cNvPr id="24" name="Straight Arrow Connector 1">
              <a:extLst>
                <a:ext uri="{FF2B5EF4-FFF2-40B4-BE49-F238E27FC236}">
                  <a16:creationId xmlns:a16="http://schemas.microsoft.com/office/drawing/2014/main" id="{4E54E784-FD26-0987-EB3A-93F86EEE8236}"/>
                </a:ext>
              </a:extLst>
            </p:cNvPr>
            <p:cNvCxnSpPr>
              <a:cxnSpLocks/>
            </p:cNvCxnSpPr>
            <p:nvPr/>
          </p:nvCxnSpPr>
          <p:spPr>
            <a:xfrm>
              <a:off x="3702073" y="2309405"/>
              <a:ext cx="252790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מחבר ישר 24">
              <a:extLst>
                <a:ext uri="{FF2B5EF4-FFF2-40B4-BE49-F238E27FC236}">
                  <a16:creationId xmlns:a16="http://schemas.microsoft.com/office/drawing/2014/main" id="{6EFD0B4B-26B5-23A9-3DD9-7612FEB34084}"/>
                </a:ext>
              </a:extLst>
            </p:cNvPr>
            <p:cNvCxnSpPr>
              <a:cxnSpLocks/>
            </p:cNvCxnSpPr>
            <p:nvPr/>
          </p:nvCxnSpPr>
          <p:spPr>
            <a:xfrm>
              <a:off x="3603000" y="2491619"/>
              <a:ext cx="0" cy="698155"/>
            </a:xfrm>
            <a:prstGeom prst="line">
              <a:avLst/>
            </a:prstGeom>
          </p:spPr>
          <p:style>
            <a:lnRef idx="1">
              <a:schemeClr val="accent1"/>
            </a:lnRef>
            <a:fillRef idx="0">
              <a:schemeClr val="accent1"/>
            </a:fillRef>
            <a:effectRef idx="0">
              <a:schemeClr val="accent1"/>
            </a:effectRef>
            <a:fontRef idx="minor">
              <a:schemeClr val="tx1"/>
            </a:fontRef>
          </p:style>
        </p:cxnSp>
        <p:sp>
          <p:nvSpPr>
            <p:cNvPr id="26" name="Flowchart: Connector 55">
              <a:extLst>
                <a:ext uri="{FF2B5EF4-FFF2-40B4-BE49-F238E27FC236}">
                  <a16:creationId xmlns:a16="http://schemas.microsoft.com/office/drawing/2014/main" id="{A80F7BED-9B96-70F8-E437-9DD66F7E90BF}"/>
                </a:ext>
              </a:extLst>
            </p:cNvPr>
            <p:cNvSpPr/>
            <p:nvPr/>
          </p:nvSpPr>
          <p:spPr>
            <a:xfrm>
              <a:off x="3373607" y="1983161"/>
              <a:ext cx="458787"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algn="ctr" defTabSz="914400" rtl="1" eaLnBrk="1" latinLnBrk="0" hangingPunct="1"/>
              <a:endParaRPr lang="he-IL" dirty="0"/>
            </a:p>
          </p:txBody>
        </p:sp>
        <p:sp>
          <p:nvSpPr>
            <p:cNvPr id="33" name="תיבת טקסט 32">
              <a:extLst>
                <a:ext uri="{FF2B5EF4-FFF2-40B4-BE49-F238E27FC236}">
                  <a16:creationId xmlns:a16="http://schemas.microsoft.com/office/drawing/2014/main" id="{E8636480-A69B-15BA-6E49-325C4AE44205}"/>
                </a:ext>
              </a:extLst>
            </p:cNvPr>
            <p:cNvSpPr txBox="1"/>
            <p:nvPr/>
          </p:nvSpPr>
          <p:spPr>
            <a:xfrm>
              <a:off x="3116618" y="2094281"/>
              <a:ext cx="972765" cy="425758"/>
            </a:xfrm>
            <a:prstGeom prst="rect">
              <a:avLst/>
            </a:prstGeom>
            <a:noFill/>
          </p:spPr>
          <p:txBody>
            <a:bodyPr wrap="square">
              <a:spAutoFit/>
            </a:bodyPr>
            <a:lstStyle/>
            <a:p>
              <a:pPr algn="ctr" rtl="0">
                <a:lnSpc>
                  <a:spcPts val="1300"/>
                </a:lnSpc>
              </a:pPr>
              <a:r>
                <a:rPr lang="en-US" sz="1200" b="1" i="0" u="none" strike="noStrike" kern="1200" baseline="0" dirty="0">
                  <a:solidFill>
                    <a:schemeClr val="bg1"/>
                  </a:solidFill>
                  <a:latin typeface="+mn-lt"/>
                  <a:ea typeface="+mn-ea"/>
                  <a:cs typeface="+mn-cs"/>
                </a:rPr>
                <a:t>53</a:t>
              </a:r>
              <a:r>
                <a:rPr lang="he-IL" sz="1200" b="1" i="0" u="none" strike="noStrike" kern="1200" baseline="0" dirty="0">
                  <a:solidFill>
                    <a:schemeClr val="bg1"/>
                  </a:solidFill>
                  <a:latin typeface="+mn-lt"/>
                  <a:ea typeface="+mn-ea"/>
                  <a:cs typeface="+mn-cs"/>
                </a:rPr>
                <a:t>%</a:t>
              </a:r>
            </a:p>
            <a:p>
              <a:pPr algn="ctr" rtl="0">
                <a:lnSpc>
                  <a:spcPts val="1300"/>
                </a:lnSpc>
              </a:pPr>
              <a:r>
                <a:rPr lang="en-US" sz="1200" b="1" kern="1200" dirty="0">
                  <a:solidFill>
                    <a:schemeClr val="bg1"/>
                  </a:solidFill>
                </a:rPr>
                <a:t>Growth</a:t>
              </a:r>
              <a:endParaRPr lang="en-IL" sz="1200" b="1" i="0" u="none" strike="noStrike" kern="1200" baseline="0" dirty="0">
                <a:solidFill>
                  <a:schemeClr val="bg1"/>
                </a:solidFill>
                <a:latin typeface="+mn-lt"/>
                <a:ea typeface="+mn-ea"/>
                <a:cs typeface="+mn-cs"/>
              </a:endParaRPr>
            </a:p>
          </p:txBody>
        </p:sp>
      </p:grpSp>
      <p:sp>
        <p:nvSpPr>
          <p:cNvPr id="5" name="TextBox 23">
            <a:extLst>
              <a:ext uri="{FF2B5EF4-FFF2-40B4-BE49-F238E27FC236}">
                <a16:creationId xmlns:a16="http://schemas.microsoft.com/office/drawing/2014/main" id="{6038CF24-4F92-3865-B92A-1F9B6281A3BD}"/>
              </a:ext>
            </a:extLst>
          </p:cNvPr>
          <p:cNvSpPr txBox="1"/>
          <p:nvPr/>
        </p:nvSpPr>
        <p:spPr>
          <a:xfrm>
            <a:off x="2795273" y="1209314"/>
            <a:ext cx="660145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גידול משמעותי של כ-53% בתיק האשראי ברבעון 4 2022 </a:t>
            </a:r>
            <a:r>
              <a:rPr kumimoji="0" lang="he-IL"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(מיליוני ש"ח)</a:t>
            </a:r>
            <a:r>
              <a:rPr kumimoji="0" lang="he-IL"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 </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Tree>
    <p:extLst>
      <p:ext uri="{BB962C8B-B14F-4D97-AF65-F5344CB8AC3E}">
        <p14:creationId xmlns:p14="http://schemas.microsoft.com/office/powerpoint/2010/main" val="276068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מלבן: פינות מעוגלות 5">
            <a:extLst>
              <a:ext uri="{FF2B5EF4-FFF2-40B4-BE49-F238E27FC236}">
                <a16:creationId xmlns:a16="http://schemas.microsoft.com/office/drawing/2014/main" id="{5A116686-5103-08E4-694D-2B18B7132F01}"/>
              </a:ext>
            </a:extLst>
          </p:cNvPr>
          <p:cNvSpPr/>
          <p:nvPr/>
        </p:nvSpPr>
        <p:spPr>
          <a:xfrm>
            <a:off x="982765" y="1000717"/>
            <a:ext cx="10301799" cy="5183960"/>
          </a:xfrm>
          <a:prstGeom prst="roundRect">
            <a:avLst/>
          </a:prstGeom>
          <a:solidFill>
            <a:schemeClr val="bg1">
              <a:lumMod val="9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1" anchor="ctr"/>
          <a:lstStyle/>
          <a:p>
            <a:pPr algn="ctr"/>
            <a:endParaRPr lang="he-IL"/>
          </a:p>
        </p:txBody>
      </p:sp>
      <p:graphicFrame>
        <p:nvGraphicFramePr>
          <p:cNvPr id="5" name="תרשים 4">
            <a:extLst>
              <a:ext uri="{FF2B5EF4-FFF2-40B4-BE49-F238E27FC236}">
                <a16:creationId xmlns:a16="http://schemas.microsoft.com/office/drawing/2014/main" id="{434F2828-80B1-1280-2735-83A72D32EC16}"/>
              </a:ext>
            </a:extLst>
          </p:cNvPr>
          <p:cNvGraphicFramePr>
            <a:graphicFrameLocks/>
          </p:cNvGraphicFramePr>
          <p:nvPr>
            <p:extLst>
              <p:ext uri="{D42A27DB-BD31-4B8C-83A1-F6EECF244321}">
                <p14:modId xmlns:p14="http://schemas.microsoft.com/office/powerpoint/2010/main" val="2425211846"/>
              </p:ext>
            </p:extLst>
          </p:nvPr>
        </p:nvGraphicFramePr>
        <p:xfrm>
          <a:off x="1676401" y="1677193"/>
          <a:ext cx="8982074" cy="4507484"/>
        </p:xfrm>
        <a:graphic>
          <a:graphicData uri="http://schemas.openxmlformats.org/drawingml/2006/chart">
            <c:chart xmlns:c="http://schemas.openxmlformats.org/drawingml/2006/chart" xmlns:r="http://schemas.openxmlformats.org/officeDocument/2006/relationships" r:id="rId3"/>
          </a:graphicData>
        </a:graphic>
      </p:graphicFrame>
      <p:sp>
        <p:nvSpPr>
          <p:cNvPr id="47" name="Arc 46">
            <a:extLst>
              <a:ext uri="{FF2B5EF4-FFF2-40B4-BE49-F238E27FC236}">
                <a16:creationId xmlns:a16="http://schemas.microsoft.com/office/drawing/2014/main" id="{75F1ADA3-EB8D-4457-9781-048E8CF1D60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49" name="Oval 48">
            <a:extLst>
              <a:ext uri="{FF2B5EF4-FFF2-40B4-BE49-F238E27FC236}">
                <a16:creationId xmlns:a16="http://schemas.microsoft.com/office/drawing/2014/main" id="{86BDFA28-C433-4DDE-B7E1-755CF5747C8D}"/>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50" name="Arc 49">
            <a:extLst>
              <a:ext uri="{FF2B5EF4-FFF2-40B4-BE49-F238E27FC236}">
                <a16:creationId xmlns:a16="http://schemas.microsoft.com/office/drawing/2014/main" id="{213AB831-27FA-4115-8686-96E5A4EA6A2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1" name="Partial Circle 50">
            <a:extLst>
              <a:ext uri="{FF2B5EF4-FFF2-40B4-BE49-F238E27FC236}">
                <a16:creationId xmlns:a16="http://schemas.microsoft.com/office/drawing/2014/main" id="{BCC1A4D9-EBE0-4E53-A750-13A710AF6D36}"/>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endParaRPr>
          </a:p>
        </p:txBody>
      </p:sp>
      <p:sp>
        <p:nvSpPr>
          <p:cNvPr id="52" name="Rectangle 51">
            <a:extLst>
              <a:ext uri="{FF2B5EF4-FFF2-40B4-BE49-F238E27FC236}">
                <a16:creationId xmlns:a16="http://schemas.microsoft.com/office/drawing/2014/main" id="{F3EE8C12-51CB-48D0-BCA7-0D4E6E18536A}"/>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Slide Number Placeholder 5">
            <a:extLst>
              <a:ext uri="{FF2B5EF4-FFF2-40B4-BE49-F238E27FC236}">
                <a16:creationId xmlns:a16="http://schemas.microsoft.com/office/drawing/2014/main" id="{AB6E684D-2EB8-45F2-A8E9-4EFB473C0C9F}"/>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AB5047C-826F-45CC-A404-CE4D441B0D24}"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0" name="TextBox 28">
            <a:extLst>
              <a:ext uri="{FF2B5EF4-FFF2-40B4-BE49-F238E27FC236}">
                <a16:creationId xmlns:a16="http://schemas.microsoft.com/office/drawing/2014/main" id="{04406B59-3A2A-4B4D-A6C9-0770372AB266}"/>
              </a:ext>
            </a:extLst>
          </p:cNvPr>
          <p:cNvSpPr txBox="1"/>
          <p:nvPr/>
        </p:nvSpPr>
        <p:spPr>
          <a:xfrm>
            <a:off x="1854437" y="253642"/>
            <a:ext cx="9793538"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he-IL" sz="3600" b="0" i="0" u="none" strike="noStrike" kern="1200" cap="none" spc="0" normalizeH="0" baseline="0" noProof="0" dirty="0">
                <a:ln>
                  <a:noFill/>
                </a:ln>
                <a:solidFill>
                  <a:srgbClr val="041634"/>
                </a:solidFill>
                <a:effectLst/>
                <a:uLnTx/>
                <a:uFillTx/>
                <a:latin typeface="Assistant ExtraBold" pitchFamily="2" charset="-79"/>
                <a:ea typeface="+mn-ea"/>
                <a:cs typeface="Assistant ExtraBold" pitchFamily="2" charset="-79"/>
              </a:rPr>
              <a:t>צמיחה תוך חתירה לרווחיות</a:t>
            </a:r>
          </a:p>
        </p:txBody>
      </p:sp>
      <p:sp>
        <p:nvSpPr>
          <p:cNvPr id="22" name="תיבת טקסט 8">
            <a:extLst>
              <a:ext uri="{FF2B5EF4-FFF2-40B4-BE49-F238E27FC236}">
                <a16:creationId xmlns:a16="http://schemas.microsoft.com/office/drawing/2014/main" id="{894F9B9F-E939-4423-84FC-F84F76BD0E0F}"/>
              </a:ext>
            </a:extLst>
          </p:cNvPr>
          <p:cNvSpPr txBox="1"/>
          <p:nvPr/>
        </p:nvSpPr>
        <p:spPr>
          <a:xfrm>
            <a:off x="2038956" y="6421095"/>
            <a:ext cx="9539299" cy="684803"/>
          </a:xfrm>
          <a:prstGeom prst="rect">
            <a:avLst/>
          </a:prstGeom>
          <a:noFill/>
        </p:spPr>
        <p:txBody>
          <a:bodyPr wrap="square" rtlCol="0">
            <a:spAutoFit/>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הכנסות ברוטו </a:t>
            </a: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 NON-GAAP</a:t>
            </a: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כולל ריבית מהלוואות במערכת תיווך באשראי</a:t>
            </a:r>
            <a:r>
              <a:rPr kumimoji="0" lang="en-US"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a:t>
            </a:r>
            <a:r>
              <a:rPr kumimoji="0" lang="he-IL" sz="100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rPr>
              <a:t> </a:t>
            </a:r>
            <a:r>
              <a:rPr kumimoji="0" lang="he-IL" sz="1000" b="0" i="0" u="none" strike="noStrike" kern="1200" cap="none" spc="0" normalizeH="0" baseline="0" noProof="0" dirty="0">
                <a:ln>
                  <a:noFill/>
                </a:ln>
                <a:solidFill>
                  <a:prstClr val="black">
                    <a:lumMod val="95000"/>
                    <a:lumOff val="5000"/>
                  </a:prstClr>
                </a:solidFill>
                <a:effectLst/>
                <a:uLnTx/>
                <a:uFillTx/>
                <a:latin typeface="Assistant Light" pitchFamily="2" charset="-79"/>
                <a:ea typeface="+mn-ea"/>
                <a:cs typeface="Assistant Light" pitchFamily="2" charset="-79"/>
              </a:rPr>
              <a:t>נתונים כספיים באלפי ש"ח </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נכון ל-31 בדצמבר 2022</a:t>
            </a:r>
            <a:r>
              <a:rPr kumimoji="0" lang="en-US"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a:t>
            </a:r>
            <a:r>
              <a:rPr kumimoji="0" lang="he-IL" sz="1000" b="0" i="0" u="none" strike="noStrike" kern="1200" cap="none" spc="0" normalizeH="0" baseline="0" noProof="0" dirty="0">
                <a:ln>
                  <a:noFill/>
                </a:ln>
                <a:solidFill>
                  <a:prstClr val="black"/>
                </a:solidFill>
                <a:effectLst/>
                <a:uLnTx/>
                <a:uFillTx/>
                <a:latin typeface="Assistant Light" pitchFamily="2" charset="-79"/>
                <a:ea typeface="+mn-ea"/>
                <a:cs typeface="Assistant Light" pitchFamily="2" charset="-79"/>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he-IL" sz="1050" b="0" i="0" u="none" strike="noStrike" kern="1200" cap="none" spc="0" normalizeH="0" baseline="0" noProof="0" dirty="0">
              <a:ln>
                <a:noFill/>
              </a:ln>
              <a:solidFill>
                <a:srgbClr val="000000"/>
              </a:solidFill>
              <a:effectLst/>
              <a:uLnTx/>
              <a:uFillTx/>
              <a:latin typeface="Assistant Light" panose="00000400000000000000" pitchFamily="2" charset="-79"/>
              <a:ea typeface="+mn-ea"/>
              <a:cs typeface="Assistant Light" panose="00000400000000000000" pitchFamily="2" charset="-79"/>
            </a:endParaRPr>
          </a:p>
          <a:p>
            <a:pPr marL="0" marR="0" lvl="0" indent="0" algn="r" defTabSz="914400" rtl="1" eaLnBrk="1" fontAlgn="auto" latinLnBrk="0" hangingPunct="1">
              <a:lnSpc>
                <a:spcPct val="100000"/>
              </a:lnSpc>
              <a:spcBef>
                <a:spcPts val="0"/>
              </a:spcBef>
              <a:spcAft>
                <a:spcPts val="0"/>
              </a:spcAft>
              <a:buClrTx/>
              <a:buSzTx/>
              <a:buFontTx/>
              <a:buNone/>
              <a:tabLst/>
              <a:defRPr/>
            </a:pPr>
            <a:endParaRPr kumimoji="0" lang="en-IL" sz="1800" b="0" i="0" u="none" strike="noStrike" kern="1200" cap="none" spc="0" normalizeH="0" baseline="0" noProof="0" dirty="0">
              <a:ln>
                <a:noFill/>
              </a:ln>
              <a:solidFill>
                <a:prstClr val="black"/>
              </a:solidFill>
              <a:effectLst/>
              <a:uLnTx/>
              <a:uFillTx/>
              <a:latin typeface="Assistant" panose="00000500000000000000" pitchFamily="2" charset="-79"/>
              <a:ea typeface="+mn-ea"/>
              <a:cs typeface="Assistant" panose="00000500000000000000" pitchFamily="2" charset="-79"/>
            </a:endParaRPr>
          </a:p>
        </p:txBody>
      </p:sp>
      <p:sp>
        <p:nvSpPr>
          <p:cNvPr id="2" name="Rectangle 1">
            <a:extLst>
              <a:ext uri="{FF2B5EF4-FFF2-40B4-BE49-F238E27FC236}">
                <a16:creationId xmlns:a16="http://schemas.microsoft.com/office/drawing/2014/main" id="{9AEF9BC3-E653-4104-AA0D-D38CDE4399E4}"/>
              </a:ext>
            </a:extLst>
          </p:cNvPr>
          <p:cNvSpPr/>
          <p:nvPr/>
        </p:nvSpPr>
        <p:spPr>
          <a:xfrm>
            <a:off x="-2666512" y="-902367"/>
            <a:ext cx="2743918" cy="794877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18" name="Flowchart: Connector 55">
            <a:extLst>
              <a:ext uri="{FF2B5EF4-FFF2-40B4-BE49-F238E27FC236}">
                <a16:creationId xmlns:a16="http://schemas.microsoft.com/office/drawing/2014/main" id="{37E976FA-79DA-7870-CF4C-1D8F0174BA70}"/>
              </a:ext>
            </a:extLst>
          </p:cNvPr>
          <p:cNvSpPr/>
          <p:nvPr/>
        </p:nvSpPr>
        <p:spPr>
          <a:xfrm>
            <a:off x="5308766" y="1785814"/>
            <a:ext cx="648000" cy="648000"/>
          </a:xfrm>
          <a:prstGeom prst="flowChartConnector">
            <a:avLst/>
          </a:prstGeom>
          <a:solidFill>
            <a:srgbClr val="00638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grpSp>
        <p:nvGrpSpPr>
          <p:cNvPr id="7" name="קבוצה 6">
            <a:extLst>
              <a:ext uri="{FF2B5EF4-FFF2-40B4-BE49-F238E27FC236}">
                <a16:creationId xmlns:a16="http://schemas.microsoft.com/office/drawing/2014/main" id="{AC810FFC-F937-283C-B85A-1A7C558A9B17}"/>
              </a:ext>
            </a:extLst>
          </p:cNvPr>
          <p:cNvGrpSpPr/>
          <p:nvPr/>
        </p:nvGrpSpPr>
        <p:grpSpPr>
          <a:xfrm>
            <a:off x="5146384" y="1893531"/>
            <a:ext cx="3802523" cy="1291382"/>
            <a:chOff x="5151025" y="1780640"/>
            <a:chExt cx="3802523" cy="1291382"/>
          </a:xfrm>
        </p:grpSpPr>
        <p:cxnSp>
          <p:nvCxnSpPr>
            <p:cNvPr id="16" name="Straight Arrow Connector 1">
              <a:extLst>
                <a:ext uri="{FF2B5EF4-FFF2-40B4-BE49-F238E27FC236}">
                  <a16:creationId xmlns:a16="http://schemas.microsoft.com/office/drawing/2014/main" id="{F2785AD9-7611-62C5-56F8-0F35F50BD86E}"/>
                </a:ext>
              </a:extLst>
            </p:cNvPr>
            <p:cNvCxnSpPr>
              <a:cxnSpLocks/>
            </p:cNvCxnSpPr>
            <p:nvPr/>
          </p:nvCxnSpPr>
          <p:spPr>
            <a:xfrm>
              <a:off x="5961407" y="1993519"/>
              <a:ext cx="299214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מחבר ישר 16">
              <a:extLst>
                <a:ext uri="{FF2B5EF4-FFF2-40B4-BE49-F238E27FC236}">
                  <a16:creationId xmlns:a16="http://schemas.microsoft.com/office/drawing/2014/main" id="{596B8557-CC56-DE70-33F9-0B764DF37A39}"/>
                </a:ext>
              </a:extLst>
            </p:cNvPr>
            <p:cNvCxnSpPr>
              <a:cxnSpLocks/>
            </p:cNvCxnSpPr>
            <p:nvPr/>
          </p:nvCxnSpPr>
          <p:spPr>
            <a:xfrm>
              <a:off x="5637407" y="2317519"/>
              <a:ext cx="10003" cy="754503"/>
            </a:xfrm>
            <a:prstGeom prst="line">
              <a:avLst/>
            </a:prstGeom>
          </p:spPr>
          <p:style>
            <a:lnRef idx="1">
              <a:schemeClr val="accent1"/>
            </a:lnRef>
            <a:fillRef idx="0">
              <a:schemeClr val="accent1"/>
            </a:fillRef>
            <a:effectRef idx="0">
              <a:schemeClr val="accent1"/>
            </a:effectRef>
            <a:fontRef idx="minor">
              <a:schemeClr val="tx1"/>
            </a:fontRef>
          </p:style>
        </p:cxnSp>
        <p:sp>
          <p:nvSpPr>
            <p:cNvPr id="23" name="תיבת טקסט 22">
              <a:extLst>
                <a:ext uri="{FF2B5EF4-FFF2-40B4-BE49-F238E27FC236}">
                  <a16:creationId xmlns:a16="http://schemas.microsoft.com/office/drawing/2014/main" id="{EEDB251E-0D3F-E950-943F-250DCBA5AB46}"/>
                </a:ext>
              </a:extLst>
            </p:cNvPr>
            <p:cNvSpPr txBox="1"/>
            <p:nvPr/>
          </p:nvSpPr>
          <p:spPr>
            <a:xfrm>
              <a:off x="5151025" y="1780640"/>
              <a:ext cx="972765" cy="425758"/>
            </a:xfrm>
            <a:prstGeom prst="rect">
              <a:avLst/>
            </a:prstGeom>
            <a:noFill/>
          </p:spPr>
          <p:txBody>
            <a:bodyPr wrap="square">
              <a:spAutoFit/>
            </a:bodyPr>
            <a:lstStyle/>
            <a:p>
              <a:pPr algn="ctr">
                <a:lnSpc>
                  <a:spcPts val="1300"/>
                </a:lnSpc>
              </a:pPr>
              <a:r>
                <a:rPr lang="en-US" sz="1200" b="1" i="0" u="none" strike="noStrike" kern="1200" baseline="0" dirty="0">
                  <a:solidFill>
                    <a:schemeClr val="bg1"/>
                  </a:solidFill>
                  <a:latin typeface="+mn-lt"/>
                  <a:ea typeface="+mn-ea"/>
                  <a:cs typeface="+mn-cs"/>
                </a:rPr>
                <a:t>70</a:t>
              </a:r>
              <a:r>
                <a:rPr lang="he-IL" sz="1200" b="1" dirty="0">
                  <a:solidFill>
                    <a:schemeClr val="bg1"/>
                  </a:solidFill>
                </a:rPr>
                <a:t>%</a:t>
              </a:r>
            </a:p>
            <a:p>
              <a:pPr algn="ctr">
                <a:lnSpc>
                  <a:spcPts val="1300"/>
                </a:lnSpc>
              </a:pPr>
              <a:r>
                <a:rPr lang="en-US" sz="1200" b="1" dirty="0">
                  <a:solidFill>
                    <a:schemeClr val="bg1"/>
                  </a:solidFill>
                </a:rPr>
                <a:t>Growth</a:t>
              </a:r>
              <a:endParaRPr lang="en-IL" sz="1200" b="1" dirty="0">
                <a:solidFill>
                  <a:schemeClr val="bg1"/>
                </a:solidFill>
              </a:endParaRPr>
            </a:p>
          </p:txBody>
        </p:sp>
      </p:grpSp>
      <p:sp>
        <p:nvSpPr>
          <p:cNvPr id="3" name="TextBox 23">
            <a:extLst>
              <a:ext uri="{FF2B5EF4-FFF2-40B4-BE49-F238E27FC236}">
                <a16:creationId xmlns:a16="http://schemas.microsoft.com/office/drawing/2014/main" id="{42557A1F-5C43-FA24-36F0-B03A32EC9942}"/>
              </a:ext>
            </a:extLst>
          </p:cNvPr>
          <p:cNvSpPr txBox="1"/>
          <p:nvPr/>
        </p:nvSpPr>
        <p:spPr>
          <a:xfrm>
            <a:off x="2684566" y="1257003"/>
            <a:ext cx="6601454" cy="400110"/>
          </a:xfrm>
          <a:prstGeom prst="rect">
            <a:avLst/>
          </a:prstGeom>
          <a:noFill/>
        </p:spPr>
        <p:txBody>
          <a:bodyPr wrap="square">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he-IL" sz="20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גידול של כ-70% בהכנסות הקבוצה 2022 </a:t>
            </a:r>
            <a:r>
              <a:rPr kumimoji="0" lang="he-IL" sz="1400" b="0" i="0" u="none" strike="noStrike" kern="1200" cap="none" spc="0" normalizeH="0" baseline="0" noProof="0" dirty="0">
                <a:ln>
                  <a:noFill/>
                </a:ln>
                <a:solidFill>
                  <a:schemeClr val="tx1">
                    <a:lumMod val="95000"/>
                    <a:lumOff val="5000"/>
                  </a:schemeClr>
                </a:solidFill>
                <a:effectLst/>
                <a:uLnTx/>
                <a:uFillTx/>
                <a:latin typeface="Assistant SemiBold" pitchFamily="2" charset="-79"/>
                <a:ea typeface="+mn-ea"/>
                <a:cs typeface="Assistant SemiBold" pitchFamily="2" charset="-79"/>
              </a:rPr>
              <a:t>(אלפי ש"ח)</a:t>
            </a:r>
            <a:r>
              <a:rPr kumimoji="0" lang="he-IL"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rPr>
              <a:t> </a:t>
            </a:r>
            <a:endParaRPr kumimoji="0" lang="en-US" sz="1400" b="0" i="0" u="none" strike="noStrike" kern="1200" cap="none" spc="0" normalizeH="0" baseline="0" noProof="0" dirty="0">
              <a:ln>
                <a:noFill/>
              </a:ln>
              <a:solidFill>
                <a:srgbClr val="041634"/>
              </a:solidFill>
              <a:effectLst/>
              <a:uLnTx/>
              <a:uFillTx/>
              <a:latin typeface="Assistant SemiBold" pitchFamily="2" charset="-79"/>
              <a:ea typeface="+mn-ea"/>
              <a:cs typeface="Assistant SemiBold" pitchFamily="2" charset="-79"/>
            </a:endParaRPr>
          </a:p>
        </p:txBody>
      </p:sp>
    </p:spTree>
    <p:extLst>
      <p:ext uri="{BB962C8B-B14F-4D97-AF65-F5344CB8AC3E}">
        <p14:creationId xmlns:p14="http://schemas.microsoft.com/office/powerpoint/2010/main" val="378265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Arc 33">
            <a:extLst>
              <a:ext uri="{FF2B5EF4-FFF2-40B4-BE49-F238E27FC236}">
                <a16:creationId xmlns:a16="http://schemas.microsoft.com/office/drawing/2014/main" id="{F9E7E9E7-E81A-4BDA-B853-3C0068963AA8}"/>
              </a:ext>
            </a:extLst>
          </p:cNvPr>
          <p:cNvSpPr/>
          <p:nvPr/>
        </p:nvSpPr>
        <p:spPr>
          <a:xfrm rot="6300000" flipV="1">
            <a:off x="11815952" y="43450"/>
            <a:ext cx="1086017" cy="1086015"/>
          </a:xfrm>
          <a:prstGeom prst="arc">
            <a:avLst>
              <a:gd name="adj1" fmla="val 13837629"/>
              <a:gd name="adj2" fmla="val 2970898"/>
            </a:avLst>
          </a:prstGeom>
          <a:noFill/>
          <a:ln w="9525">
            <a:gradFill>
              <a:gsLst>
                <a:gs pos="0">
                  <a:srgbClr val="21BFD5">
                    <a:alpha val="3000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5" name="Oval 34">
            <a:extLst>
              <a:ext uri="{FF2B5EF4-FFF2-40B4-BE49-F238E27FC236}">
                <a16:creationId xmlns:a16="http://schemas.microsoft.com/office/drawing/2014/main" id="{38558675-D366-4956-9068-B06CE098D936}"/>
              </a:ext>
            </a:extLst>
          </p:cNvPr>
          <p:cNvSpPr/>
          <p:nvPr/>
        </p:nvSpPr>
        <p:spPr>
          <a:xfrm>
            <a:off x="11897017" y="892716"/>
            <a:ext cx="108000" cy="108000"/>
          </a:xfrm>
          <a:prstGeom prst="ellipse">
            <a:avLst/>
          </a:prstGeom>
          <a:solidFill>
            <a:srgbClr val="00AEE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6" name="Arc 35">
            <a:extLst>
              <a:ext uri="{FF2B5EF4-FFF2-40B4-BE49-F238E27FC236}">
                <a16:creationId xmlns:a16="http://schemas.microsoft.com/office/drawing/2014/main" id="{02C78C6A-223F-433E-A5DC-53A876F0C715}"/>
              </a:ext>
            </a:extLst>
          </p:cNvPr>
          <p:cNvSpPr/>
          <p:nvPr/>
        </p:nvSpPr>
        <p:spPr>
          <a:xfrm rot="6300000" flipV="1">
            <a:off x="11687056" y="-85444"/>
            <a:ext cx="1343808" cy="1343804"/>
          </a:xfrm>
          <a:prstGeom prst="arc">
            <a:avLst>
              <a:gd name="adj1" fmla="val 18034917"/>
              <a:gd name="adj2" fmla="val 2970898"/>
            </a:avLst>
          </a:prstGeom>
          <a:noFill/>
          <a:ln w="9525">
            <a:gradFill>
              <a:gsLst>
                <a:gs pos="0">
                  <a:srgbClr val="21BFD5">
                    <a:alpha val="0"/>
                  </a:srgbClr>
                </a:gs>
                <a:gs pos="100000">
                  <a:srgbClr val="006CB7"/>
                </a:gs>
              </a:gsLst>
              <a:lin ang="15000000" scaled="0"/>
            </a:gradFill>
            <a:headEnd type="arrow"/>
            <a:tailEnd type="none"/>
          </a:ln>
        </p:spPr>
        <p:style>
          <a:lnRef idx="1">
            <a:schemeClr val="accent1"/>
          </a:lnRef>
          <a:fillRef idx="0">
            <a:schemeClr val="accent1"/>
          </a:fillRef>
          <a:effectRef idx="0">
            <a:schemeClr val="accent1"/>
          </a:effectRef>
          <a:fontRef idx="minor">
            <a:schemeClr val="tx1"/>
          </a:fontRef>
        </p:style>
        <p:txBody>
          <a:bodyPr rtlCol="1" anchor="ctr"/>
          <a:lstStyle/>
          <a:p>
            <a:pPr algn="ctr"/>
            <a:endParaRPr lang="he-IL"/>
          </a:p>
        </p:txBody>
      </p:sp>
      <p:sp>
        <p:nvSpPr>
          <p:cNvPr id="37" name="Partial Circle 36">
            <a:extLst>
              <a:ext uri="{FF2B5EF4-FFF2-40B4-BE49-F238E27FC236}">
                <a16:creationId xmlns:a16="http://schemas.microsoft.com/office/drawing/2014/main" id="{EEFBB0E6-676D-445A-8DAA-780A330F4E17}"/>
              </a:ext>
            </a:extLst>
          </p:cNvPr>
          <p:cNvSpPr/>
          <p:nvPr/>
        </p:nvSpPr>
        <p:spPr>
          <a:xfrm rot="5400000">
            <a:off x="12005017" y="241291"/>
            <a:ext cx="707886" cy="707886"/>
          </a:xfrm>
          <a:prstGeom prst="pie">
            <a:avLst>
              <a:gd name="adj1" fmla="val 0"/>
              <a:gd name="adj2" fmla="val 10843523"/>
            </a:avLst>
          </a:prstGeom>
          <a:solidFill>
            <a:srgbClr val="009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pic>
        <p:nvPicPr>
          <p:cNvPr id="8" name="Picture 7">
            <a:extLst>
              <a:ext uri="{FF2B5EF4-FFF2-40B4-BE49-F238E27FC236}">
                <a16:creationId xmlns:a16="http://schemas.microsoft.com/office/drawing/2014/main" id="{5B0B1F84-13BC-487C-8FD9-E899A42B6E81}"/>
              </a:ext>
            </a:extLst>
          </p:cNvPr>
          <p:cNvPicPr>
            <a:picLocks noChangeAspect="1"/>
          </p:cNvPicPr>
          <p:nvPr/>
        </p:nvPicPr>
        <p:blipFill>
          <a:blip r:embed="rId3"/>
          <a:stretch>
            <a:fillRect/>
          </a:stretch>
        </p:blipFill>
        <p:spPr>
          <a:xfrm>
            <a:off x="4186532" y="1546317"/>
            <a:ext cx="4011516" cy="3999323"/>
          </a:xfrm>
          <a:prstGeom prst="rect">
            <a:avLst/>
          </a:prstGeom>
        </p:spPr>
      </p:pic>
      <p:sp>
        <p:nvSpPr>
          <p:cNvPr id="17" name="תיבת טקסט 82">
            <a:extLst>
              <a:ext uri="{FF2B5EF4-FFF2-40B4-BE49-F238E27FC236}">
                <a16:creationId xmlns:a16="http://schemas.microsoft.com/office/drawing/2014/main" id="{2F563246-42A6-4642-BE69-927454109257}"/>
              </a:ext>
            </a:extLst>
          </p:cNvPr>
          <p:cNvSpPr txBox="1"/>
          <p:nvPr/>
        </p:nvSpPr>
        <p:spPr>
          <a:xfrm>
            <a:off x="3049594" y="5994924"/>
            <a:ext cx="2810318" cy="598049"/>
          </a:xfrm>
          <a:prstGeom prst="rect">
            <a:avLst/>
          </a:prstGeom>
          <a:noFill/>
        </p:spPr>
        <p:txBody>
          <a:bodyPr wrap="square" rtlCol="1" anchor="ctr">
            <a:spAutoFit/>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פלטפורמה דיגיטלית</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מתקדמת, נגישה ופשוטה</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ללא טפסים או ניירת</a:t>
            </a:r>
            <a:endPar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19" name="תיבת טקסט 18">
            <a:extLst>
              <a:ext uri="{FF2B5EF4-FFF2-40B4-BE49-F238E27FC236}">
                <a16:creationId xmlns:a16="http://schemas.microsoft.com/office/drawing/2014/main" id="{CDA967C3-59B1-4B12-8203-2B78F889BC58}"/>
              </a:ext>
            </a:extLst>
          </p:cNvPr>
          <p:cNvSpPr txBox="1"/>
          <p:nvPr/>
        </p:nvSpPr>
        <p:spPr>
          <a:xfrm>
            <a:off x="4572880" y="5774674"/>
            <a:ext cx="1287032" cy="307777"/>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דיגיטלי</a:t>
            </a:r>
          </a:p>
        </p:txBody>
      </p:sp>
      <p:sp>
        <p:nvSpPr>
          <p:cNvPr id="39" name="מציין מיקום תוכן 3">
            <a:extLst>
              <a:ext uri="{FF2B5EF4-FFF2-40B4-BE49-F238E27FC236}">
                <a16:creationId xmlns:a16="http://schemas.microsoft.com/office/drawing/2014/main" id="{63977DBD-D73C-4887-B16C-E72D30767D0C}"/>
              </a:ext>
            </a:extLst>
          </p:cNvPr>
          <p:cNvSpPr txBox="1">
            <a:spLocks/>
          </p:cNvSpPr>
          <p:nvPr/>
        </p:nvSpPr>
        <p:spPr>
          <a:xfrm>
            <a:off x="4893320" y="2782444"/>
            <a:ext cx="2594286" cy="1441992"/>
          </a:xfrm>
          <a:prstGeom prst="rect">
            <a:avLst/>
          </a:prstGeom>
          <a:noFill/>
        </p:spPr>
        <p:txBody>
          <a:bodyPr anchor="t"/>
          <a:lstStyle>
            <a:lvl1pPr marL="18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36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4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54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720000" indent="-180000" algn="r" defTabSz="914400" rtl="1" eaLnBrk="1" latinLnBrk="0" hangingPunct="1">
              <a:lnSpc>
                <a:spcPct val="100000"/>
              </a:lnSpc>
              <a:spcBef>
                <a:spcPts val="0"/>
              </a:spcBef>
              <a:spcAft>
                <a:spcPts val="600"/>
              </a:spcAft>
              <a:buClr>
                <a:srgbClr val="2E75B6"/>
              </a:buClr>
              <a:buFont typeface="Wingdings" panose="05000000000000000000" pitchFamily="2" charset="2"/>
              <a:buChar char="§"/>
              <a:defRPr sz="11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r" defTabSz="914400" rtl="1" eaLnBrk="1" latinLnBrk="0" hangingPunct="1">
              <a:lnSpc>
                <a:spcPct val="100000"/>
              </a:lnSpc>
              <a:spcBef>
                <a:spcPts val="0"/>
              </a:spcBef>
              <a:spcAft>
                <a:spcPts val="600"/>
              </a:spcAft>
              <a:buFont typeface="Wingdings" panose="05000000000000000000" pitchFamily="2" charset="2"/>
              <a:buChar char="§"/>
              <a:defRPr sz="16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1" eaLnBrk="1" fontAlgn="auto" latinLnBrk="0" hangingPunct="1">
              <a:lnSpc>
                <a:spcPts val="2100"/>
              </a:lnSpc>
              <a:spcBef>
                <a:spcPts val="0"/>
              </a:spcBef>
              <a:spcAft>
                <a:spcPts val="0"/>
              </a:spcAft>
              <a:buClr>
                <a:srgbClr val="2E75B6"/>
              </a:buClr>
              <a:buSzTx/>
              <a:buFont typeface="Wingdings" panose="05000000000000000000" pitchFamily="2" charset="2"/>
              <a:buNone/>
              <a:tabLst/>
              <a:defRPr/>
            </a:pPr>
            <a:r>
              <a:rPr kumimoji="0" lang="en-US"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Rating2.0™ </a:t>
            </a:r>
            <a:r>
              <a:rPr kumimoji="0" lang="he-IL"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 </a:t>
            </a:r>
          </a:p>
          <a:p>
            <a:pPr marL="0" marR="0" lvl="0" indent="0" algn="ctr" defTabSz="914400" rtl="1" eaLnBrk="1" fontAlgn="auto" latinLnBrk="0" hangingPunct="1">
              <a:lnSpc>
                <a:spcPts val="2100"/>
              </a:lnSpc>
              <a:spcBef>
                <a:spcPts val="0"/>
              </a:spcBef>
              <a:spcAft>
                <a:spcPts val="0"/>
              </a:spcAft>
              <a:buClr>
                <a:srgbClr val="2E75B6"/>
              </a:buClr>
              <a:buSzTx/>
              <a:buFont typeface="Wingdings" panose="05000000000000000000" pitchFamily="2" charset="2"/>
              <a:buNone/>
              <a:tabLst/>
              <a:defRPr/>
            </a:pPr>
            <a:r>
              <a:rPr kumimoji="0" lang="he-IL" altLang="en-US"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מערכת חיתום ודירוג אשראי ייחודית פרי פיתוח בלנדר, מ</a:t>
            </a:r>
            <a:r>
              <a:rPr kumimoji="0" lang="he-IL" sz="1600" b="0" i="0" u="none" strike="noStrike" kern="1200" cap="none" spc="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rPr>
              <a:t>אפשרת ללקוח לקבל אשראי דיגיטלי באופן מהיר ומדויק</a:t>
            </a:r>
            <a:endParaRPr kumimoji="0" lang="he-IL" sz="1600" b="0" i="0" u="none" strike="noStrike" kern="1200" cap="none" spc="-50" normalizeH="0" baseline="0" noProof="0" dirty="0">
              <a:ln>
                <a:noFill/>
              </a:ln>
              <a:solidFill>
                <a:prstClr val="black">
                  <a:lumMod val="85000"/>
                  <a:lumOff val="15000"/>
                </a:prstClr>
              </a:solidFill>
              <a:effectLst/>
              <a:uLnTx/>
              <a:uFillTx/>
              <a:latin typeface="Assistant SemiBold" pitchFamily="2" charset="-79"/>
              <a:ea typeface="+mn-ea"/>
              <a:cs typeface="Assistant SemiBold" pitchFamily="2" charset="-79"/>
            </a:endParaRPr>
          </a:p>
        </p:txBody>
      </p:sp>
      <p:cxnSp>
        <p:nvCxnSpPr>
          <p:cNvPr id="9" name="Straight Arrow Connector 8">
            <a:extLst>
              <a:ext uri="{FF2B5EF4-FFF2-40B4-BE49-F238E27FC236}">
                <a16:creationId xmlns:a16="http://schemas.microsoft.com/office/drawing/2014/main" id="{2E1403F9-6CE3-44BC-8D95-D36B170CA1B5}"/>
              </a:ext>
            </a:extLst>
          </p:cNvPr>
          <p:cNvCxnSpPr>
            <a:cxnSpLocks/>
          </p:cNvCxnSpPr>
          <p:nvPr/>
        </p:nvCxnSpPr>
        <p:spPr>
          <a:xfrm flipV="1">
            <a:off x="7102630" y="1743342"/>
            <a:ext cx="328926" cy="478943"/>
          </a:xfrm>
          <a:prstGeom prst="straightConnector1">
            <a:avLst/>
          </a:prstGeom>
          <a:ln>
            <a:solidFill>
              <a:srgbClr val="55555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8C854EDA-F613-4430-A9BC-48BDF3DFB79D}"/>
              </a:ext>
            </a:extLst>
          </p:cNvPr>
          <p:cNvCxnSpPr>
            <a:cxnSpLocks/>
          </p:cNvCxnSpPr>
          <p:nvPr/>
        </p:nvCxnSpPr>
        <p:spPr>
          <a:xfrm flipV="1">
            <a:off x="4130054" y="4052091"/>
            <a:ext cx="627707" cy="172345"/>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pic>
        <p:nvPicPr>
          <p:cNvPr id="2052" name="Picture 4" descr="Digitalization  free icon">
            <a:extLst>
              <a:ext uri="{FF2B5EF4-FFF2-40B4-BE49-F238E27FC236}">
                <a16:creationId xmlns:a16="http://schemas.microsoft.com/office/drawing/2014/main" id="{10551816-A74D-468B-BEDA-8380FC04E71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93572" y="4174139"/>
            <a:ext cx="520851" cy="520851"/>
          </a:xfrm>
          <a:prstGeom prst="rect">
            <a:avLst/>
          </a:prstGeom>
          <a:noFill/>
          <a:extLst>
            <a:ext uri="{909E8E84-426E-40DD-AFC4-6F175D3DCCD1}">
              <a14:hiddenFill xmlns:a14="http://schemas.microsoft.com/office/drawing/2010/main">
                <a:solidFill>
                  <a:srgbClr val="FFFFFF"/>
                </a:solidFill>
              </a14:hiddenFill>
            </a:ext>
          </a:extLst>
        </p:spPr>
      </p:pic>
      <p:cxnSp>
        <p:nvCxnSpPr>
          <p:cNvPr id="74" name="Straight Arrow Connector 73">
            <a:extLst>
              <a:ext uri="{FF2B5EF4-FFF2-40B4-BE49-F238E27FC236}">
                <a16:creationId xmlns:a16="http://schemas.microsoft.com/office/drawing/2014/main" id="{F4C466B0-997B-41A0-8322-00F4E9D0185A}"/>
              </a:ext>
            </a:extLst>
          </p:cNvPr>
          <p:cNvCxnSpPr>
            <a:cxnSpLocks/>
          </p:cNvCxnSpPr>
          <p:nvPr/>
        </p:nvCxnSpPr>
        <p:spPr>
          <a:xfrm flipH="1" flipV="1">
            <a:off x="4939264" y="1761830"/>
            <a:ext cx="382055" cy="517338"/>
          </a:xfrm>
          <a:prstGeom prst="straightConnector1">
            <a:avLst/>
          </a:prstGeom>
          <a:ln>
            <a:solidFill>
              <a:srgbClr val="555555"/>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75" name="Straight Arrow Connector 74">
            <a:extLst>
              <a:ext uri="{FF2B5EF4-FFF2-40B4-BE49-F238E27FC236}">
                <a16:creationId xmlns:a16="http://schemas.microsoft.com/office/drawing/2014/main" id="{F96D6B58-4B0F-4E25-A9B6-7FD77E6F5C57}"/>
              </a:ext>
            </a:extLst>
          </p:cNvPr>
          <p:cNvCxnSpPr>
            <a:cxnSpLocks/>
          </p:cNvCxnSpPr>
          <p:nvPr/>
        </p:nvCxnSpPr>
        <p:spPr>
          <a:xfrm flipH="1" flipV="1">
            <a:off x="7661125" y="4040661"/>
            <a:ext cx="763288" cy="294117"/>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2" name="תיבת טקסט 11">
            <a:extLst>
              <a:ext uri="{FF2B5EF4-FFF2-40B4-BE49-F238E27FC236}">
                <a16:creationId xmlns:a16="http://schemas.microsoft.com/office/drawing/2014/main" id="{1C7F4EFF-AA55-4848-8E5F-B871BB7B0B93}"/>
              </a:ext>
            </a:extLst>
          </p:cNvPr>
          <p:cNvSpPr txBox="1"/>
          <p:nvPr/>
        </p:nvSpPr>
        <p:spPr>
          <a:xfrm>
            <a:off x="8003780" y="1418941"/>
            <a:ext cx="1639952" cy="598049"/>
          </a:xfrm>
          <a:prstGeom prst="rect">
            <a:avLst/>
          </a:prstGeom>
          <a:noFill/>
        </p:spPr>
        <p:txBody>
          <a:bodyPr wrap="square" rtlCol="1" anchor="ctr">
            <a:spAutoFit/>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מיפוי רחב לחיזוי</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וניהול סיכוני אשראי ממגוון מקורות מידע</a:t>
            </a:r>
            <a:endParaRPr kumimoji="0" lang="en-US" sz="1400" b="1"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20" name="תיבת טקסט 19">
            <a:extLst>
              <a:ext uri="{FF2B5EF4-FFF2-40B4-BE49-F238E27FC236}">
                <a16:creationId xmlns:a16="http://schemas.microsoft.com/office/drawing/2014/main" id="{0FB41EF0-EA86-47C7-8E06-42BB5935701A}"/>
              </a:ext>
            </a:extLst>
          </p:cNvPr>
          <p:cNvSpPr txBox="1"/>
          <p:nvPr/>
        </p:nvSpPr>
        <p:spPr>
          <a:xfrm>
            <a:off x="8170023" y="1137327"/>
            <a:ext cx="1513338" cy="307777"/>
          </a:xfrm>
          <a:prstGeom prst="rect">
            <a:avLst/>
          </a:prstGeom>
          <a:noFill/>
        </p:spPr>
        <p:txBody>
          <a:bodyPr wrap="square" rtlCol="1" anchor="t">
            <a:sp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מערכות ביג דאטה</a:t>
            </a:r>
            <a:endParaRPr kumimoji="0" lang="he-IL" sz="1000" b="0"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endParaRPr>
          </a:p>
        </p:txBody>
      </p:sp>
      <p:pic>
        <p:nvPicPr>
          <p:cNvPr id="2050" name="Picture 2" descr="Big data  premium icon">
            <a:extLst>
              <a:ext uri="{FF2B5EF4-FFF2-40B4-BE49-F238E27FC236}">
                <a16:creationId xmlns:a16="http://schemas.microsoft.com/office/drawing/2014/main" id="{D061A01B-1964-4B2E-BD90-E0402FDAB73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900000">
            <a:off x="7417219" y="1320829"/>
            <a:ext cx="402637" cy="402637"/>
          </a:xfrm>
          <a:prstGeom prst="rect">
            <a:avLst/>
          </a:prstGeom>
          <a:noFill/>
          <a:extLst>
            <a:ext uri="{909E8E84-426E-40DD-AFC4-6F175D3DCCD1}">
              <a14:hiddenFill xmlns:a14="http://schemas.microsoft.com/office/drawing/2010/main">
                <a:solidFill>
                  <a:srgbClr val="FFFFFF"/>
                </a:solidFill>
              </a14:hiddenFill>
            </a:ext>
          </a:extLst>
        </p:spPr>
      </p:pic>
      <p:grpSp>
        <p:nvGrpSpPr>
          <p:cNvPr id="72" name="Group 71">
            <a:extLst>
              <a:ext uri="{FF2B5EF4-FFF2-40B4-BE49-F238E27FC236}">
                <a16:creationId xmlns:a16="http://schemas.microsoft.com/office/drawing/2014/main" id="{875D32AA-8FAE-4320-A424-C7537D44E794}"/>
              </a:ext>
            </a:extLst>
          </p:cNvPr>
          <p:cNvGrpSpPr/>
          <p:nvPr/>
        </p:nvGrpSpPr>
        <p:grpSpPr>
          <a:xfrm>
            <a:off x="4652134" y="1972411"/>
            <a:ext cx="3127920" cy="3127918"/>
            <a:chOff x="4429732" y="2196983"/>
            <a:chExt cx="3308028" cy="3308027"/>
          </a:xfrm>
          <a:effectLst>
            <a:outerShdw blurRad="88900" dist="88900" dir="8100000" algn="tr" rotWithShape="0">
              <a:prstClr val="black">
                <a:alpha val="40000"/>
              </a:prstClr>
            </a:outerShdw>
          </a:effectLst>
        </p:grpSpPr>
        <p:sp>
          <p:nvSpPr>
            <p:cNvPr id="76" name="Block Arc 75">
              <a:extLst>
                <a:ext uri="{FF2B5EF4-FFF2-40B4-BE49-F238E27FC236}">
                  <a16:creationId xmlns:a16="http://schemas.microsoft.com/office/drawing/2014/main" id="{1E7F49F7-403C-4763-870A-4CDA0F74AF9F}"/>
                </a:ext>
              </a:extLst>
            </p:cNvPr>
            <p:cNvSpPr/>
            <p:nvPr/>
          </p:nvSpPr>
          <p:spPr>
            <a:xfrm>
              <a:off x="4429732" y="2196983"/>
              <a:ext cx="3308027" cy="3308027"/>
            </a:xfrm>
            <a:prstGeom prst="blockArc">
              <a:avLst>
                <a:gd name="adj1" fmla="val 10800000"/>
                <a:gd name="adj2" fmla="val 16187492"/>
                <a:gd name="adj3" fmla="val 5702"/>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7" name="Block Arc 76">
              <a:extLst>
                <a:ext uri="{FF2B5EF4-FFF2-40B4-BE49-F238E27FC236}">
                  <a16:creationId xmlns:a16="http://schemas.microsoft.com/office/drawing/2014/main" id="{42487D8C-29DE-4C45-95D1-07A0AA4EFB17}"/>
                </a:ext>
              </a:extLst>
            </p:cNvPr>
            <p:cNvSpPr/>
            <p:nvPr/>
          </p:nvSpPr>
          <p:spPr>
            <a:xfrm flipH="1">
              <a:off x="4429732" y="2196983"/>
              <a:ext cx="3308027" cy="3308027"/>
            </a:xfrm>
            <a:prstGeom prst="blockArc">
              <a:avLst>
                <a:gd name="adj1" fmla="val 10800000"/>
                <a:gd name="adj2" fmla="val 16187492"/>
                <a:gd name="adj3" fmla="val 5702"/>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8" name="Block Arc 77">
              <a:extLst>
                <a:ext uri="{FF2B5EF4-FFF2-40B4-BE49-F238E27FC236}">
                  <a16:creationId xmlns:a16="http://schemas.microsoft.com/office/drawing/2014/main" id="{9D361A73-EED4-4A65-ADE2-6EDE59BF6C79}"/>
                </a:ext>
              </a:extLst>
            </p:cNvPr>
            <p:cNvSpPr/>
            <p:nvPr/>
          </p:nvSpPr>
          <p:spPr>
            <a:xfrm rot="10800000">
              <a:off x="4429733" y="2196983"/>
              <a:ext cx="3308027" cy="3308027"/>
            </a:xfrm>
            <a:prstGeom prst="blockArc">
              <a:avLst>
                <a:gd name="adj1" fmla="val 10800000"/>
                <a:gd name="adj2" fmla="val 16187492"/>
                <a:gd name="adj3" fmla="val 5702"/>
              </a:avLst>
            </a:prstGeom>
            <a:solidFill>
              <a:srgbClr val="006FAB"/>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sp>
          <p:nvSpPr>
            <p:cNvPr id="79" name="Block Arc 78">
              <a:extLst>
                <a:ext uri="{FF2B5EF4-FFF2-40B4-BE49-F238E27FC236}">
                  <a16:creationId xmlns:a16="http://schemas.microsoft.com/office/drawing/2014/main" id="{19DF1DBF-B5D9-4863-8CD9-9BC51194734A}"/>
                </a:ext>
              </a:extLst>
            </p:cNvPr>
            <p:cNvSpPr/>
            <p:nvPr/>
          </p:nvSpPr>
          <p:spPr>
            <a:xfrm rot="10800000" flipH="1">
              <a:off x="4429733" y="2196983"/>
              <a:ext cx="3308027" cy="3308027"/>
            </a:xfrm>
            <a:prstGeom prst="blockArc">
              <a:avLst>
                <a:gd name="adj1" fmla="val 10800000"/>
                <a:gd name="adj2" fmla="val 16187492"/>
                <a:gd name="adj3" fmla="val 5702"/>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Calibri" panose="020F0502020204030204"/>
                <a:ea typeface="+mn-ea"/>
                <a:cs typeface="Arial" panose="020B0604020202020204" pitchFamily="34" charset="0"/>
              </a:endParaRPr>
            </a:p>
          </p:txBody>
        </p:sp>
      </p:grpSp>
      <p:sp>
        <p:nvSpPr>
          <p:cNvPr id="18" name="תיבת טקסט 17">
            <a:extLst>
              <a:ext uri="{FF2B5EF4-FFF2-40B4-BE49-F238E27FC236}">
                <a16:creationId xmlns:a16="http://schemas.microsoft.com/office/drawing/2014/main" id="{1DBA4623-218D-4F0E-8975-0A6BCA9AECF7}"/>
              </a:ext>
            </a:extLst>
          </p:cNvPr>
          <p:cNvSpPr txBox="1"/>
          <p:nvPr/>
        </p:nvSpPr>
        <p:spPr>
          <a:xfrm>
            <a:off x="1727677" y="4479378"/>
            <a:ext cx="1758321" cy="598049"/>
          </a:xfrm>
          <a:prstGeom prst="rect">
            <a:avLst/>
          </a:prstGeom>
          <a:noFill/>
        </p:spPr>
        <p:txBody>
          <a:bodyPr wrap="square" rtlCol="1" anchor="ctr">
            <a:spAutoFit/>
          </a:bodyPr>
          <a:lstStyle/>
          <a:p>
            <a:pPr marL="0" marR="0" lvl="0" indent="0" algn="r" defTabSz="914400" rtl="0" eaLnBrk="1" fontAlgn="auto" latinLnBrk="0" hangingPunct="1">
              <a:lnSpc>
                <a:spcPts val="13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מודל רב </a:t>
            </a:r>
            <a:r>
              <a:rPr kumimoji="0" lang="he-IL" sz="1400" b="0" i="0" u="none" strike="noStrike" kern="1200" cap="none" spc="0" normalizeH="0" baseline="0" noProof="0" dirty="0" err="1">
                <a:ln>
                  <a:noFill/>
                </a:ln>
                <a:solidFill>
                  <a:prstClr val="black">
                    <a:lumMod val="85000"/>
                    <a:lumOff val="15000"/>
                  </a:prstClr>
                </a:solidFill>
                <a:effectLst/>
                <a:uLnTx/>
                <a:uFillTx/>
                <a:latin typeface="Assistant" pitchFamily="2" charset="-79"/>
                <a:ea typeface="+mn-ea"/>
                <a:cs typeface="Assistant" pitchFamily="2" charset="-79"/>
              </a:rPr>
              <a:t>מימדי</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למניעת הונאות והערכת</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סיכוני האשראי</a:t>
            </a:r>
          </a:p>
        </p:txBody>
      </p:sp>
      <p:sp>
        <p:nvSpPr>
          <p:cNvPr id="21" name="תיבת טקסט 20">
            <a:extLst>
              <a:ext uri="{FF2B5EF4-FFF2-40B4-BE49-F238E27FC236}">
                <a16:creationId xmlns:a16="http://schemas.microsoft.com/office/drawing/2014/main" id="{2175737D-F51C-42F3-8DCF-15FEE4C7BAD5}"/>
              </a:ext>
            </a:extLst>
          </p:cNvPr>
          <p:cNvSpPr txBox="1"/>
          <p:nvPr/>
        </p:nvSpPr>
        <p:spPr>
          <a:xfrm>
            <a:off x="2159477" y="4205599"/>
            <a:ext cx="1326521" cy="307777"/>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מניעת הונאות</a:t>
            </a:r>
          </a:p>
        </p:txBody>
      </p:sp>
      <p:sp>
        <p:nvSpPr>
          <p:cNvPr id="22" name="תיבת טקסט 21">
            <a:extLst>
              <a:ext uri="{FF2B5EF4-FFF2-40B4-BE49-F238E27FC236}">
                <a16:creationId xmlns:a16="http://schemas.microsoft.com/office/drawing/2014/main" id="{17A611B4-CE9A-4C7E-A72C-B4BD4FE109AA}"/>
              </a:ext>
            </a:extLst>
          </p:cNvPr>
          <p:cNvSpPr txBox="1"/>
          <p:nvPr/>
        </p:nvSpPr>
        <p:spPr>
          <a:xfrm>
            <a:off x="2243484" y="1478367"/>
            <a:ext cx="2149865" cy="598049"/>
          </a:xfrm>
          <a:prstGeom prst="rect">
            <a:avLst/>
          </a:prstGeom>
          <a:noFill/>
        </p:spPr>
        <p:txBody>
          <a:bodyPr wrap="square" rtlCol="1" anchor="ctr">
            <a:spAutoFit/>
          </a:bodyPr>
          <a:lstStyle/>
          <a:p>
            <a:pPr lvl="0" algn="r" rtl="1">
              <a:lnSpc>
                <a:spcPts val="1300"/>
              </a:lnSpc>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הערכת סיכון האשראי</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תוך </a:t>
            </a:r>
            <a:r>
              <a:rPr lang="he-IL" sz="1400" dirty="0">
                <a:solidFill>
                  <a:prstClr val="black">
                    <a:lumMod val="85000"/>
                    <a:lumOff val="15000"/>
                  </a:prstClr>
                </a:solidFill>
                <a:latin typeface="Assistant" pitchFamily="2" charset="-79"/>
                <a:cs typeface="Assistant" pitchFamily="2" charset="-79"/>
              </a:rPr>
              <a:t>שניות </a:t>
            </a: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ללא היכרות</a:t>
            </a:r>
            <a:b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b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מוקדמת עם הלקוח</a:t>
            </a:r>
            <a:endPar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23" name="תיבת טקסט 22">
            <a:extLst>
              <a:ext uri="{FF2B5EF4-FFF2-40B4-BE49-F238E27FC236}">
                <a16:creationId xmlns:a16="http://schemas.microsoft.com/office/drawing/2014/main" id="{176482D8-9257-4C2A-A963-9675AC48105C}"/>
              </a:ext>
            </a:extLst>
          </p:cNvPr>
          <p:cNvSpPr txBox="1"/>
          <p:nvPr/>
        </p:nvSpPr>
        <p:spPr>
          <a:xfrm>
            <a:off x="2880426" y="1209048"/>
            <a:ext cx="1512923" cy="307777"/>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חיתום מהיר</a:t>
            </a:r>
          </a:p>
        </p:txBody>
      </p:sp>
      <p:pic>
        <p:nvPicPr>
          <p:cNvPr id="3074" name="Picture 2" descr="Back in time  free icon">
            <a:extLst>
              <a:ext uri="{FF2B5EF4-FFF2-40B4-BE49-F238E27FC236}">
                <a16:creationId xmlns:a16="http://schemas.microsoft.com/office/drawing/2014/main" id="{697777AB-4EB5-40AE-A2A4-6F6735ABFEC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69741" y="1345804"/>
            <a:ext cx="442387" cy="44238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acker  premium icon">
            <a:extLst>
              <a:ext uri="{FF2B5EF4-FFF2-40B4-BE49-F238E27FC236}">
                <a16:creationId xmlns:a16="http://schemas.microsoft.com/office/drawing/2014/main" id="{7140D4EE-3B1C-441B-BDF6-346B3A66385E}"/>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3483" y="4103261"/>
            <a:ext cx="540000" cy="540000"/>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4C56D1E7-092F-47B9-98E3-FA7B5474DF8D}"/>
              </a:ext>
            </a:extLst>
          </p:cNvPr>
          <p:cNvSpPr/>
          <p:nvPr/>
        </p:nvSpPr>
        <p:spPr>
          <a:xfrm>
            <a:off x="12192000" y="-46591"/>
            <a:ext cx="520903" cy="706100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0" name="TextBox 28">
            <a:extLst>
              <a:ext uri="{FF2B5EF4-FFF2-40B4-BE49-F238E27FC236}">
                <a16:creationId xmlns:a16="http://schemas.microsoft.com/office/drawing/2014/main" id="{22ABC6CF-E9F1-42A6-95D4-0F028C93917E}"/>
              </a:ext>
            </a:extLst>
          </p:cNvPr>
          <p:cNvSpPr txBox="1"/>
          <p:nvPr/>
        </p:nvSpPr>
        <p:spPr>
          <a:xfrm>
            <a:off x="2122599" y="253642"/>
            <a:ext cx="9525375" cy="646331"/>
          </a:xfrm>
          <a:prstGeom prst="rect">
            <a:avLst/>
          </a:prstGeom>
          <a:noFill/>
        </p:spPr>
        <p:txBody>
          <a:bodyPr wrap="square" rtlCol="0">
            <a:spAutoFit/>
          </a:bodyPr>
          <a:lstStyle/>
          <a:p>
            <a:pPr algn="r">
              <a:defRPr/>
            </a:pPr>
            <a:r>
              <a:rPr lang="he-IL" sz="3600" dirty="0">
                <a:solidFill>
                  <a:srgbClr val="041634"/>
                </a:solidFill>
                <a:latin typeface="Assistant ExtraBold" pitchFamily="2" charset="-79"/>
                <a:cs typeface="Assistant ExtraBold" pitchFamily="2" charset="-79"/>
              </a:rPr>
              <a:t>מובילות טכנולוגית בחיתום אשראי מהיר ומדויק</a:t>
            </a:r>
            <a:endParaRPr lang="en-US" sz="3600" dirty="0">
              <a:solidFill>
                <a:srgbClr val="041634"/>
              </a:solidFill>
              <a:latin typeface="Assistant ExtraBold" pitchFamily="2" charset="-79"/>
              <a:cs typeface="Assistant ExtraBold" pitchFamily="2" charset="-79"/>
            </a:endParaRPr>
          </a:p>
        </p:txBody>
      </p:sp>
      <p:sp>
        <p:nvSpPr>
          <p:cNvPr id="40" name="Rectangle 39">
            <a:extLst>
              <a:ext uri="{FF2B5EF4-FFF2-40B4-BE49-F238E27FC236}">
                <a16:creationId xmlns:a16="http://schemas.microsoft.com/office/drawing/2014/main" id="{1D15D2BC-808C-47F8-AA9D-4AAD8D901025}"/>
              </a:ext>
            </a:extLst>
          </p:cNvPr>
          <p:cNvSpPr/>
          <p:nvPr/>
        </p:nvSpPr>
        <p:spPr>
          <a:xfrm>
            <a:off x="-666206" y="-1410020"/>
            <a:ext cx="13455501" cy="139706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41" name="Rectangle 40">
            <a:extLst>
              <a:ext uri="{FF2B5EF4-FFF2-40B4-BE49-F238E27FC236}">
                <a16:creationId xmlns:a16="http://schemas.microsoft.com/office/drawing/2014/main" id="{A18CD03C-CD9E-42F5-9159-1A867E469581}"/>
              </a:ext>
            </a:extLst>
          </p:cNvPr>
          <p:cNvSpPr/>
          <p:nvPr/>
        </p:nvSpPr>
        <p:spPr>
          <a:xfrm>
            <a:off x="-666206" y="6858000"/>
            <a:ext cx="13455501" cy="165513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42" name="Picture 41">
            <a:extLst>
              <a:ext uri="{FF2B5EF4-FFF2-40B4-BE49-F238E27FC236}">
                <a16:creationId xmlns:a16="http://schemas.microsoft.com/office/drawing/2014/main" id="{3BDC2C6D-11F6-4AB5-BA91-2444EE465E0E}"/>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36117" t="15243" r="35628" b="46409"/>
          <a:stretch/>
        </p:blipFill>
        <p:spPr>
          <a:xfrm>
            <a:off x="311682" y="6233686"/>
            <a:ext cx="475066" cy="436576"/>
          </a:xfrm>
          <a:prstGeom prst="rect">
            <a:avLst/>
          </a:prstGeom>
          <a:effectLst/>
        </p:spPr>
      </p:pic>
      <p:pic>
        <p:nvPicPr>
          <p:cNvPr id="43" name="Picture 42">
            <a:extLst>
              <a:ext uri="{FF2B5EF4-FFF2-40B4-BE49-F238E27FC236}">
                <a16:creationId xmlns:a16="http://schemas.microsoft.com/office/drawing/2014/main" id="{2B99E18E-D8BE-4F37-843E-A4A8A725B319}"/>
              </a:ext>
            </a:extLst>
          </p:cNvPr>
          <p:cNvPicPr>
            <a:picLocks noChangeAspect="1"/>
          </p:cNvPicPr>
          <p:nvPr/>
        </p:nvPicPr>
        <p:blipFill>
          <a:blip r:embed="rId9" cstate="print">
            <a:biLevel thresh="75000"/>
            <a:extLst>
              <a:ext uri="{BEBA8EAE-BF5A-486C-A8C5-ECC9F3942E4B}">
                <a14:imgProps xmlns:a14="http://schemas.microsoft.com/office/drawing/2010/main">
                  <a14:imgLayer r:embed="rId10">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786748" y="6364723"/>
            <a:ext cx="692103" cy="288154"/>
          </a:xfrm>
          <a:prstGeom prst="rect">
            <a:avLst/>
          </a:prstGeom>
          <a:effectLst/>
        </p:spPr>
      </p:pic>
      <p:cxnSp>
        <p:nvCxnSpPr>
          <p:cNvPr id="49" name="Straight Connector 48">
            <a:extLst>
              <a:ext uri="{FF2B5EF4-FFF2-40B4-BE49-F238E27FC236}">
                <a16:creationId xmlns:a16="http://schemas.microsoft.com/office/drawing/2014/main" id="{98D1DB99-96DB-41F4-AE59-44BD91A1FAA2}"/>
              </a:ext>
            </a:extLst>
          </p:cNvPr>
          <p:cNvCxnSpPr>
            <a:cxnSpLocks/>
          </p:cNvCxnSpPr>
          <p:nvPr/>
        </p:nvCxnSpPr>
        <p:spPr>
          <a:xfrm>
            <a:off x="11551168" y="6442780"/>
            <a:ext cx="0" cy="211388"/>
          </a:xfrm>
          <a:prstGeom prst="line">
            <a:avLst/>
          </a:prstGeom>
          <a:ln>
            <a:solidFill>
              <a:srgbClr val="00AEEF"/>
            </a:solidFill>
          </a:ln>
        </p:spPr>
        <p:style>
          <a:lnRef idx="1">
            <a:schemeClr val="accent1"/>
          </a:lnRef>
          <a:fillRef idx="0">
            <a:schemeClr val="accent1"/>
          </a:fillRef>
          <a:effectRef idx="0">
            <a:schemeClr val="accent1"/>
          </a:effectRef>
          <a:fontRef idx="minor">
            <a:schemeClr val="tx1"/>
          </a:fontRef>
        </p:style>
      </p:cxnSp>
      <p:sp>
        <p:nvSpPr>
          <p:cNvPr id="50" name="Slide Number Placeholder 5">
            <a:extLst>
              <a:ext uri="{FF2B5EF4-FFF2-40B4-BE49-F238E27FC236}">
                <a16:creationId xmlns:a16="http://schemas.microsoft.com/office/drawing/2014/main" id="{BA47B9FF-FEC4-47CF-8D80-1878B96F723C}"/>
              </a:ext>
            </a:extLst>
          </p:cNvPr>
          <p:cNvSpPr>
            <a:spLocks noGrp="1"/>
          </p:cNvSpPr>
          <p:nvPr>
            <p:ph type="sldNum" sz="quarter" idx="12"/>
          </p:nvPr>
        </p:nvSpPr>
        <p:spPr>
          <a:xfrm>
            <a:off x="11578255" y="6380935"/>
            <a:ext cx="488795" cy="365125"/>
          </a:xfrm>
        </p:spPr>
        <p:txBody>
          <a:bodyPr/>
          <a:lstStyle>
            <a:lvl1pPr>
              <a:defRPr>
                <a:solidFill>
                  <a:schemeClr val="tx1">
                    <a:lumMod val="75000"/>
                    <a:lumOff val="2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667D3CD-E1E4-4669-A80B-F5AF036BE1ED}" type="slidenum">
              <a:rPr kumimoji="0" lang="he-IL" sz="1100" b="0" i="0" u="none" strike="noStrike" kern="1200" cap="none" spc="0" normalizeH="0" baseline="0" noProof="0" smtClean="0">
                <a:ln>
                  <a:noFill/>
                </a:ln>
                <a:solidFill>
                  <a:prstClr val="black">
                    <a:lumMod val="75000"/>
                    <a:lumOff val="25000"/>
                  </a:prstClr>
                </a:solidFill>
                <a:effectLst/>
                <a:uLnTx/>
                <a:uFillTx/>
                <a:latin typeface="Assistant SemiBold" pitchFamily="2" charset="-79"/>
                <a:ea typeface="+mn-ea"/>
                <a:cs typeface="Assistant SemiBold" pitchFamily="2" charset="-79"/>
              </a:rPr>
              <a:t>9</a:t>
            </a:fld>
            <a:endParaRPr kumimoji="0" lang="he-IL" sz="1100" b="0" i="0" u="none" strike="noStrike" kern="1200" cap="none" spc="0" normalizeH="0" baseline="0" noProof="0" dirty="0">
              <a:ln>
                <a:noFill/>
              </a:ln>
              <a:solidFill>
                <a:prstClr val="black">
                  <a:lumMod val="75000"/>
                  <a:lumOff val="25000"/>
                </a:prstClr>
              </a:solidFill>
              <a:effectLst/>
              <a:uLnTx/>
              <a:uFillTx/>
              <a:latin typeface="Assistant SemiBold" pitchFamily="2" charset="-79"/>
              <a:ea typeface="+mn-ea"/>
              <a:cs typeface="Assistant SemiBold" pitchFamily="2" charset="-79"/>
            </a:endParaRPr>
          </a:p>
        </p:txBody>
      </p:sp>
      <p:sp>
        <p:nvSpPr>
          <p:cNvPr id="46" name="תיבת טקסט 82">
            <a:extLst>
              <a:ext uri="{FF2B5EF4-FFF2-40B4-BE49-F238E27FC236}">
                <a16:creationId xmlns:a16="http://schemas.microsoft.com/office/drawing/2014/main" id="{2200C077-9C8E-4368-9181-C85C5B80A761}"/>
              </a:ext>
            </a:extLst>
          </p:cNvPr>
          <p:cNvSpPr txBox="1"/>
          <p:nvPr/>
        </p:nvSpPr>
        <p:spPr>
          <a:xfrm>
            <a:off x="8898582" y="4637821"/>
            <a:ext cx="2498745" cy="764761"/>
          </a:xfrm>
          <a:prstGeom prst="rect">
            <a:avLst/>
          </a:prstGeom>
          <a:noFill/>
        </p:spPr>
        <p:txBody>
          <a:bodyPr wrap="square" rtlCol="1" anchor="ctr">
            <a:spAutoFit/>
          </a:bodyPr>
          <a:lstStyle/>
          <a:p>
            <a:pPr marL="0" marR="0" lvl="0" indent="0" algn="r" defTabSz="914400" rtl="1" eaLnBrk="1" fontAlgn="auto" latinLnBrk="0" hangingPunct="1">
              <a:lnSpc>
                <a:spcPts val="1300"/>
              </a:lnSpc>
              <a:spcBef>
                <a:spcPts val="0"/>
              </a:spcBef>
              <a:spcAft>
                <a:spcPts val="0"/>
              </a:spcAft>
              <a:buClrTx/>
              <a:buSzTx/>
              <a:buFontTx/>
              <a:buNone/>
              <a:tabLst/>
              <a:defRPr/>
            </a:pP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מערכת פיננסית י</a:t>
            </a:r>
            <a:r>
              <a:rPr lang="he-IL" sz="1400" dirty="0">
                <a:solidFill>
                  <a:prstClr val="black">
                    <a:lumMod val="85000"/>
                    <a:lumOff val="15000"/>
                  </a:prstClr>
                </a:solidFill>
                <a:latin typeface="Assistant" pitchFamily="2" charset="-79"/>
                <a:cs typeface="Assistant" pitchFamily="2" charset="-79"/>
              </a:rPr>
              <a:t>י</a:t>
            </a: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חודית שנבנתה על בסיס </a:t>
            </a:r>
            <a:r>
              <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Salesforce</a:t>
            </a:r>
            <a:r>
              <a:rPr kumimoji="0" lang="en-GB"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 </a:t>
            </a: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 משפרת את תהליכי העבודה ויכולת התממשקות</a:t>
            </a:r>
            <a:r>
              <a:rPr lang="he-IL" sz="1400" dirty="0">
                <a:solidFill>
                  <a:prstClr val="black">
                    <a:lumMod val="85000"/>
                    <a:lumOff val="15000"/>
                  </a:prstClr>
                </a:solidFill>
                <a:latin typeface="Assistant" pitchFamily="2" charset="-79"/>
                <a:cs typeface="Assistant" pitchFamily="2" charset="-79"/>
              </a:rPr>
              <a:t> למאגרי נתונים </a:t>
            </a:r>
            <a:r>
              <a:rPr kumimoji="0" lang="he-IL"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rPr>
              <a:t>באופן משמעותי</a:t>
            </a:r>
            <a:endParaRPr kumimoji="0" lang="en-US" sz="1400" b="0" i="0" u="none" strike="noStrike" kern="1200" cap="none" spc="0" normalizeH="0" baseline="0" noProof="0" dirty="0">
              <a:ln>
                <a:noFill/>
              </a:ln>
              <a:solidFill>
                <a:prstClr val="black">
                  <a:lumMod val="85000"/>
                  <a:lumOff val="15000"/>
                </a:prstClr>
              </a:solidFill>
              <a:effectLst/>
              <a:uLnTx/>
              <a:uFillTx/>
              <a:latin typeface="Assistant" pitchFamily="2" charset="-79"/>
              <a:ea typeface="+mn-ea"/>
              <a:cs typeface="Assistant" pitchFamily="2" charset="-79"/>
            </a:endParaRPr>
          </a:p>
        </p:txBody>
      </p:sp>
      <p:sp>
        <p:nvSpPr>
          <p:cNvPr id="51" name="תיבת טקסט 18">
            <a:extLst>
              <a:ext uri="{FF2B5EF4-FFF2-40B4-BE49-F238E27FC236}">
                <a16:creationId xmlns:a16="http://schemas.microsoft.com/office/drawing/2014/main" id="{0909C8D8-7A38-4467-9FA4-7F03DA6C1980}"/>
              </a:ext>
            </a:extLst>
          </p:cNvPr>
          <p:cNvSpPr txBox="1"/>
          <p:nvPr/>
        </p:nvSpPr>
        <p:spPr>
          <a:xfrm>
            <a:off x="9080363" y="4103261"/>
            <a:ext cx="2292923" cy="523220"/>
          </a:xfrm>
          <a:prstGeom prst="rect">
            <a:avLst/>
          </a:prstGeom>
          <a:noFill/>
        </p:spPr>
        <p:txBody>
          <a:bodyPr wrap="square" rtlCol="1" anchor="t">
            <a:sp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he-IL" sz="1400" b="1" i="0" u="none" strike="noStrike" kern="1200" cap="none" spc="0" normalizeH="0" baseline="0" noProof="0" dirty="0">
                <a:ln>
                  <a:noFill/>
                </a:ln>
                <a:solidFill>
                  <a:prstClr val="black"/>
                </a:solidFill>
                <a:effectLst/>
                <a:uLnTx/>
                <a:uFillTx/>
                <a:latin typeface="Assistant ExtraBold" pitchFamily="2" charset="-79"/>
                <a:cs typeface="Assistant ExtraBold" pitchFamily="2" charset="-79"/>
              </a:rPr>
              <a:t>ארכיטרקטורה אינטגרלית ומאובטחת</a:t>
            </a:r>
          </a:p>
        </p:txBody>
      </p:sp>
      <p:pic>
        <p:nvPicPr>
          <p:cNvPr id="52" name="Picture 4" descr="Digitalization  free icon">
            <a:extLst>
              <a:ext uri="{FF2B5EF4-FFF2-40B4-BE49-F238E27FC236}">
                <a16:creationId xmlns:a16="http://schemas.microsoft.com/office/drawing/2014/main" id="{150B58CD-2502-4938-820C-DD5E2287A13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23908" y="5893796"/>
            <a:ext cx="520851" cy="52085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74">
            <a:extLst>
              <a:ext uri="{FF2B5EF4-FFF2-40B4-BE49-F238E27FC236}">
                <a16:creationId xmlns:a16="http://schemas.microsoft.com/office/drawing/2014/main" id="{2C640467-9F79-4A46-A829-703CF8C87898}"/>
              </a:ext>
            </a:extLst>
          </p:cNvPr>
          <p:cNvCxnSpPr>
            <a:cxnSpLocks/>
          </p:cNvCxnSpPr>
          <p:nvPr/>
        </p:nvCxnSpPr>
        <p:spPr>
          <a:xfrm flipV="1">
            <a:off x="6200360" y="5100329"/>
            <a:ext cx="0" cy="627974"/>
          </a:xfrm>
          <a:prstGeom prst="straightConnector1">
            <a:avLst/>
          </a:prstGeom>
          <a:ln>
            <a:solidFill>
              <a:srgbClr val="555555"/>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147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10800000">
                                      <p:cBhvr>
                                        <p:cTn id="6" dur="5000" fill="hold"/>
                                        <p:tgtEl>
                                          <p:spTgt spid="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3E98D3D4219B41ABE185697B72D702" ma:contentTypeVersion="6" ma:contentTypeDescription="Create a new document." ma:contentTypeScope="" ma:versionID="6b63c21fb7c1a26318f478f2e3968908">
  <xsd:schema xmlns:xsd="http://www.w3.org/2001/XMLSchema" xmlns:xs="http://www.w3.org/2001/XMLSchema" xmlns:p="http://schemas.microsoft.com/office/2006/metadata/properties" xmlns:ns3="5eed9e41-c7a4-4e4b-bd17-afa38d942e18" xmlns:ns4="76909394-9099-465c-ba12-bd59bbaec477" targetNamespace="http://schemas.microsoft.com/office/2006/metadata/properties" ma:root="true" ma:fieldsID="dcc14c1359e4f009a383e8a0cc03e19d" ns3:_="" ns4:_="">
    <xsd:import namespace="5eed9e41-c7a4-4e4b-bd17-afa38d942e18"/>
    <xsd:import namespace="76909394-9099-465c-ba12-bd59bbaec477"/>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ed9e41-c7a4-4e4b-bd17-afa38d942e1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6909394-9099-465c-ba12-bd59bbaec477"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63184E-E265-4331-9F65-1BB4549568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ed9e41-c7a4-4e4b-bd17-afa38d942e18"/>
    <ds:schemaRef ds:uri="76909394-9099-465c-ba12-bd59bbaec4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ABA75B1-DB40-41C9-811C-B5E9C67A14FF}">
  <ds:schemaRef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76909394-9099-465c-ba12-bd59bbaec477"/>
    <ds:schemaRef ds:uri="5eed9e41-c7a4-4e4b-bd17-afa38d942e18"/>
    <ds:schemaRef ds:uri="http://schemas.openxmlformats.org/package/2006/metadata/core-properties"/>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7BFC6839-B4A9-4861-B5FD-3DBA7D3695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75189</TotalTime>
  <Words>2576</Words>
  <Application>Microsoft Office PowerPoint</Application>
  <PresentationFormat>Widescreen</PresentationFormat>
  <Paragraphs>657</Paragraphs>
  <Slides>26</Slides>
  <Notes>12</Notes>
  <HiddenSlides>3</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26</vt:i4>
      </vt:variant>
    </vt:vector>
  </HeadingPairs>
  <TitlesOfParts>
    <vt:vector size="39" baseType="lpstr">
      <vt:lpstr>Assistant SemiBold</vt:lpstr>
      <vt:lpstr>Arial</vt:lpstr>
      <vt:lpstr>Assistant ExtraBold</vt:lpstr>
      <vt:lpstr>Wingdings</vt:lpstr>
      <vt:lpstr>Assistant Light</vt:lpstr>
      <vt:lpstr>Calibri Light</vt:lpstr>
      <vt:lpstr>Assistant</vt:lpstr>
      <vt:lpstr>Calibri</vt:lpstr>
      <vt:lpstr>ערכת נושא Office</vt:lpstr>
      <vt:lpstr>Custom Design</vt:lpstr>
      <vt:lpstr>1_Custom Design</vt:lpstr>
      <vt:lpstr>1_ערכת נושא Office</vt:lpstr>
      <vt:lpstr>Acrobat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avihai eliasi</dc:creator>
  <cp:lastModifiedBy>Susan</cp:lastModifiedBy>
  <cp:revision>1069</cp:revision>
  <cp:lastPrinted>2023-03-30T08:48:35Z</cp:lastPrinted>
  <dcterms:created xsi:type="dcterms:W3CDTF">2021-05-27T10:35:19Z</dcterms:created>
  <dcterms:modified xsi:type="dcterms:W3CDTF">2023-04-04T06:53:50Z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0x010100DD3E98D3D4219B41ABE185697B72D702</vt:lpwstr>
  </property>
</Properties>
</file>