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2"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embeddedFontLst>
    <p:embeddedFont>
      <p:font typeface="Assistant" pitchFamily="2" charset="-79"/>
      <p:regular r:id="rId31"/>
      <p:bold r:id="rId32"/>
    </p:embeddedFont>
    <p:embeddedFont>
      <p:font typeface="Assistant ExtraBold" pitchFamily="2" charset="-79"/>
      <p:bold r:id="rId33"/>
    </p:embeddedFont>
    <p:embeddedFont>
      <p:font typeface="Assistant SemiBold" pitchFamily="2" charset="-79"/>
      <p:regular r:id="rId34"/>
      <p:bold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cqerF+05A1LYlW6RfFIa0RYA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26CBEC-52B6-477F-A068-1A98E8228699}">
  <a:tblStyle styleId="{7826CBEC-52B6-477F-A068-1A98E822869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8.xml"/><Relationship Id="rId41"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495;&#1510;&#1497;&#1493;&#1503;%201%20-%202022\&#1504;&#1514;&#1493;&#1504;&#1497;&#1501;\&#1506;&#1493;&#1514;&#1511;%20&#1513;&#1500;%20BNPL%20GROWTH.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2\Q3&#1512;&#1489;&#1506;&#1493;&#1504;&#1497;%20&#1510;&#1502;&#1497;&#1495;&#1492;%20&#1489;&#1500;&#1511;&#1493;&#1495;&#1493;&#1514;%20&#1502;&#1513;&#1500;&#1502;&#1497;&#150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2\&#1506;&#1493;&#1514;&#1511;%20&#1513;&#1500;%20Funded%20-%20&#1492;&#1500;&#1493;&#1493;&#1488;&#1493;&#1514;%20&#1513;&#1492;&#1493;&#1506;&#1502;&#1491;&#149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2\&#1506;&#1493;&#1514;&#1511;%20&#1513;&#1500;%20Funded%20-%20&#1492;&#1500;&#1493;&#1493;&#1488;&#1493;&#1514;%20&#1513;&#1492;&#1493;&#1506;&#1502;&#1491;&#1493;.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ROL20KKX\&#1490;&#1512;&#1508;&#1497;&#1501;%20-%20&#1492;&#1499;&#1504;&#1505;&#1493;&#151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ROL20KKX\&#1488;&#1511;&#1505;&#1500;%20&#1502;&#1512;&#1499;&#1494;%20&#1490;&#1512;&#1508;&#1497;&#1501;-%20Q3%20(00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2\&#1506;&#1493;&#1514;&#1511;%20&#1513;&#1500;%20Funded%20-%20&#1492;&#1500;&#1493;&#1493;&#1488;&#1493;&#1514;%20&#1513;&#1492;&#1493;&#1506;&#1502;&#1491;&#1493;.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2\Q3&#1512;&#1489;&#1506;&#1493;&#1504;&#1497;%20&#1510;&#1502;&#1497;&#1495;&#1492;%20&#1489;&#1500;&#1511;&#1493;&#1495;&#1493;&#1514;%20&#1502;&#1513;&#1500;&#1502;&#1497;&#1501;.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ROL20KKX\&#1488;&#1511;&#1505;&#1500;%20&#1502;&#1512;&#1499;&#1494;%20&#1490;&#1512;&#1508;&#1497;&#1501;-%20Q3%20(00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ROL20KKX\&#1490;&#1512;&#1508;&#1497;&#1501;%20-%20&#1492;&#1499;&#1504;&#1505;&#1493;&#151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2\&#1506;&#1493;&#1514;&#1511;%20&#1513;&#1500;%20&#1488;&#1511;&#1505;&#1500;%20&#1502;&#1512;&#1499;&#1494;%20&#1490;&#1512;&#1508;&#1497;&#1501;-%20Q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2\&#1506;&#1493;&#1514;&#1511;%20&#1513;&#1500;%20&#1488;&#1511;&#1505;&#1500;%20&#1502;&#1512;&#1499;&#1494;%20&#1490;&#1512;&#1508;&#1497;&#1501;-%20Q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ROL20KKX\&#1490;&#1512;&#1508;&#1497;&#1501;%20-%20&#1492;&#1499;&#1504;&#1505;&#1493;&#151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ROL20KKX\&#1488;&#1511;&#1505;&#1500;%20&#1502;&#1512;&#1499;&#1494;%20&#1490;&#1512;&#1508;&#1497;&#1501;-%20Q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3100938025034"/>
          <c:y val="1.1244216124476716E-3"/>
          <c:w val="0.9835522038612623"/>
          <c:h val="0.79326763973796033"/>
        </c:manualLayout>
      </c:layout>
      <c:lineChart>
        <c:grouping val="stacke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Sheet1!$Q$10:$AI$10</c:f>
              <c:strCache>
                <c:ptCount val="19"/>
                <c:pt idx="0">
                  <c:v>Q3-2022</c:v>
                </c:pt>
                <c:pt idx="1">
                  <c:v>Q2-2022</c:v>
                </c:pt>
                <c:pt idx="2">
                  <c:v>Q1-2022</c:v>
                </c:pt>
                <c:pt idx="3">
                  <c:v>Q4-2021</c:v>
                </c:pt>
                <c:pt idx="4">
                  <c:v>Q3-2021</c:v>
                </c:pt>
                <c:pt idx="5">
                  <c:v>Q2-2021</c:v>
                </c:pt>
                <c:pt idx="6">
                  <c:v>Q1-2021</c:v>
                </c:pt>
                <c:pt idx="7">
                  <c:v>Q4-2020</c:v>
                </c:pt>
                <c:pt idx="8">
                  <c:v>Q3-2020</c:v>
                </c:pt>
                <c:pt idx="9">
                  <c:v>Q2-2020</c:v>
                </c:pt>
                <c:pt idx="10">
                  <c:v>Q1-2020</c:v>
                </c:pt>
                <c:pt idx="11">
                  <c:v>Q4-2019</c:v>
                </c:pt>
                <c:pt idx="12">
                  <c:v>Q3-2019</c:v>
                </c:pt>
                <c:pt idx="13">
                  <c:v>Q2-2019</c:v>
                </c:pt>
                <c:pt idx="14">
                  <c:v>Q1-2019</c:v>
                </c:pt>
                <c:pt idx="15">
                  <c:v>Q4-2018</c:v>
                </c:pt>
                <c:pt idx="16">
                  <c:v>Q3-2018</c:v>
                </c:pt>
                <c:pt idx="17">
                  <c:v>Q2-2018</c:v>
                </c:pt>
                <c:pt idx="18">
                  <c:v>Q1-2018</c:v>
                </c:pt>
              </c:strCache>
            </c:strRef>
          </c:cat>
          <c:val>
            <c:numRef>
              <c:f>Sheet1!$Q$11:$AI$11</c:f>
              <c:numCache>
                <c:formatCode>General</c:formatCode>
                <c:ptCount val="19"/>
                <c:pt idx="0">
                  <c:v>2464</c:v>
                </c:pt>
                <c:pt idx="1">
                  <c:v>2132</c:v>
                </c:pt>
                <c:pt idx="2">
                  <c:v>1876</c:v>
                </c:pt>
                <c:pt idx="3">
                  <c:v>1520</c:v>
                </c:pt>
                <c:pt idx="4">
                  <c:v>1370</c:v>
                </c:pt>
                <c:pt idx="5">
                  <c:v>1245</c:v>
                </c:pt>
                <c:pt idx="6">
                  <c:v>1060</c:v>
                </c:pt>
                <c:pt idx="7">
                  <c:v>940</c:v>
                </c:pt>
                <c:pt idx="8">
                  <c:v>810</c:v>
                </c:pt>
                <c:pt idx="9">
                  <c:v>725</c:v>
                </c:pt>
                <c:pt idx="10">
                  <c:v>590</c:v>
                </c:pt>
                <c:pt idx="11">
                  <c:v>480</c:v>
                </c:pt>
                <c:pt idx="12">
                  <c:v>385</c:v>
                </c:pt>
                <c:pt idx="13">
                  <c:v>290</c:v>
                </c:pt>
                <c:pt idx="14">
                  <c:v>210</c:v>
                </c:pt>
                <c:pt idx="15">
                  <c:v>130</c:v>
                </c:pt>
                <c:pt idx="16">
                  <c:v>80</c:v>
                </c:pt>
                <c:pt idx="17">
                  <c:v>65</c:v>
                </c:pt>
                <c:pt idx="18">
                  <c:v>50</c:v>
                </c:pt>
              </c:numCache>
            </c:numRef>
          </c:val>
          <c:smooth val="0"/>
          <c:extLst>
            <c:ext xmlns:c16="http://schemas.microsoft.com/office/drawing/2014/chart" uri="{C3380CC4-5D6E-409C-BE32-E72D297353CC}">
              <c16:uniqueId val="{00000000-F2EB-4F75-92A6-3EC2DAA2D4B6}"/>
            </c:ext>
          </c:extLst>
        </c:ser>
        <c:dLbls>
          <c:dLblPos val="ctr"/>
          <c:showLegendKey val="0"/>
          <c:showVal val="1"/>
          <c:showCatName val="0"/>
          <c:showSerName val="0"/>
          <c:showPercent val="0"/>
          <c:showBubbleSize val="0"/>
        </c:dLbls>
        <c:marker val="1"/>
        <c:smooth val="0"/>
        <c:axId val="-788409616"/>
        <c:axId val="-808206240"/>
      </c:lineChart>
      <c:catAx>
        <c:axId val="-78840961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808206240"/>
        <c:crosses val="autoZero"/>
        <c:auto val="1"/>
        <c:lblAlgn val="ctr"/>
        <c:lblOffset val="100"/>
        <c:noMultiLvlLbl val="0"/>
      </c:catAx>
      <c:valAx>
        <c:axId val="-808206240"/>
        <c:scaling>
          <c:orientation val="minMax"/>
        </c:scaling>
        <c:delete val="1"/>
        <c:axPos val="r"/>
        <c:numFmt formatCode="General" sourceLinked="1"/>
        <c:majorTickMark val="none"/>
        <c:minorTickMark val="none"/>
        <c:tickLblPos val="nextTo"/>
        <c:crossAx val="-788409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גיליון1!$B$4</c:f>
              <c:strCache>
                <c:ptCount val="1"/>
                <c:pt idx="0">
                  <c:v>בלנדר ישראל</c:v>
                </c:pt>
              </c:strCache>
            </c:strRef>
          </c:tx>
          <c:spPr>
            <a:solidFill>
              <a:srgbClr val="00AEEF"/>
            </a:solidFill>
            <a:ln>
              <a:noFill/>
            </a:ln>
            <a:effectLst/>
            <a:sp3d/>
          </c:spPr>
          <c:invertIfNegative val="0"/>
          <c:dLbls>
            <c:dLbl>
              <c:idx val="0"/>
              <c:tx>
                <c:rich>
                  <a:bodyPr/>
                  <a:lstStyle/>
                  <a:p>
                    <a:r>
                      <a:rPr lang="en-US"/>
                      <a:t>53,000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E20-4F43-94B8-2C10B1B13942}"/>
                </c:ext>
              </c:extLst>
            </c:dLbl>
            <c:dLbl>
              <c:idx val="1"/>
              <c:tx>
                <c:rich>
                  <a:bodyPr/>
                  <a:lstStyle/>
                  <a:p>
                    <a:r>
                      <a:rPr lang="en-US"/>
                      <a:t>49,000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E20-4F43-94B8-2C10B1B13942}"/>
                </c:ext>
              </c:extLst>
            </c:dLbl>
            <c:dLbl>
              <c:idx val="2"/>
              <c:tx>
                <c:rich>
                  <a:bodyPr/>
                  <a:lstStyle/>
                  <a:p>
                    <a:r>
                      <a:rPr lang="en-US"/>
                      <a:t>43,000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E20-4F43-94B8-2C10B1B13942}"/>
                </c:ext>
              </c:extLst>
            </c:dLbl>
            <c:dLbl>
              <c:idx val="3"/>
              <c:tx>
                <c:rich>
                  <a:bodyPr/>
                  <a:lstStyle/>
                  <a:p>
                    <a:r>
                      <a:rPr lang="en-US"/>
                      <a:t>38,000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E20-4F43-94B8-2C10B1B13942}"/>
                </c:ext>
              </c:extLst>
            </c:dLbl>
            <c:dLbl>
              <c:idx val="4"/>
              <c:tx>
                <c:rich>
                  <a:bodyPr/>
                  <a:lstStyle/>
                  <a:p>
                    <a:r>
                      <a:rPr lang="en-US"/>
                      <a:t>36,000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E20-4F43-94B8-2C10B1B13942}"/>
                </c:ext>
              </c:extLst>
            </c:dLbl>
            <c:dLbl>
              <c:idx val="5"/>
              <c:tx>
                <c:rich>
                  <a:bodyPr/>
                  <a:lstStyle/>
                  <a:p>
                    <a:r>
                      <a:rPr lang="en-US"/>
                      <a:t>33,000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E20-4F43-94B8-2C10B1B13942}"/>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גיליון1!$C$3:$I$3</c:f>
              <c:strCache>
                <c:ptCount val="6"/>
                <c:pt idx="0">
                  <c:v>Q3 2022</c:v>
                </c:pt>
                <c:pt idx="1">
                  <c:v>Q2 2022</c:v>
                </c:pt>
                <c:pt idx="2">
                  <c:v>Q1 2022</c:v>
                </c:pt>
                <c:pt idx="3">
                  <c:v>Q3 2021</c:v>
                </c:pt>
                <c:pt idx="4">
                  <c:v>Q2 2021</c:v>
                </c:pt>
                <c:pt idx="5">
                  <c:v>Q1 2021</c:v>
                </c:pt>
              </c:strCache>
            </c:strRef>
          </c:cat>
          <c:val>
            <c:numRef>
              <c:f>גיליון1!$C$4:$I$4</c:f>
              <c:numCache>
                <c:formatCode>_(* #,##0_);_(* \(#,##0\);_(* "-"??_);_(@_)</c:formatCode>
                <c:ptCount val="7"/>
                <c:pt idx="0">
                  <c:v>53339</c:v>
                </c:pt>
                <c:pt idx="1">
                  <c:v>48806</c:v>
                </c:pt>
                <c:pt idx="2">
                  <c:v>43662</c:v>
                </c:pt>
                <c:pt idx="3">
                  <c:v>37861</c:v>
                </c:pt>
                <c:pt idx="4">
                  <c:v>36117</c:v>
                </c:pt>
                <c:pt idx="5">
                  <c:v>33278</c:v>
                </c:pt>
              </c:numCache>
            </c:numRef>
          </c:val>
          <c:extLst>
            <c:ext xmlns:c16="http://schemas.microsoft.com/office/drawing/2014/chart" uri="{C3380CC4-5D6E-409C-BE32-E72D297353CC}">
              <c16:uniqueId val="{00000000-4C71-4A73-8503-78574D57E71A}"/>
            </c:ext>
          </c:extLst>
        </c:ser>
        <c:dLbls>
          <c:showLegendKey val="0"/>
          <c:showVal val="1"/>
          <c:showCatName val="0"/>
          <c:showSerName val="0"/>
          <c:showPercent val="0"/>
          <c:showBubbleSize val="0"/>
        </c:dLbls>
        <c:gapWidth val="150"/>
        <c:shape val="box"/>
        <c:axId val="-1239213584"/>
        <c:axId val="-1239210320"/>
        <c:axId val="0"/>
        <c:extLst>
          <c:ext xmlns:c15="http://schemas.microsoft.com/office/drawing/2012/chart" uri="{02D57815-91ED-43cb-92C2-25804820EDAC}">
            <c15:filteredBarSeries>
              <c15:ser>
                <c:idx val="1"/>
                <c:order val="1"/>
                <c:tx>
                  <c:strRef>
                    <c:extLst>
                      <c:ext uri="{02D57815-91ED-43cb-92C2-25804820EDAC}">
                        <c15:formulaRef>
                          <c15:sqref>גיליון1!$B$5</c15:sqref>
                        </c15:formulaRef>
                      </c:ext>
                    </c:extLst>
                    <c:strCache>
                      <c:ptCount val="1"/>
                      <c:pt idx="0">
                        <c:v>בלנדר אירופה</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גיליון1!$C$3:$I$3</c15:sqref>
                        </c15:formulaRef>
                      </c:ext>
                    </c:extLst>
                    <c:strCache>
                      <c:ptCount val="6"/>
                      <c:pt idx="0">
                        <c:v>Q3 2022</c:v>
                      </c:pt>
                      <c:pt idx="1">
                        <c:v>Q2 2022</c:v>
                      </c:pt>
                      <c:pt idx="2">
                        <c:v>Q1 2022</c:v>
                      </c:pt>
                      <c:pt idx="3">
                        <c:v>Q3 2021</c:v>
                      </c:pt>
                      <c:pt idx="4">
                        <c:v>Q2 2021</c:v>
                      </c:pt>
                      <c:pt idx="5">
                        <c:v>Q1 2021</c:v>
                      </c:pt>
                    </c:strCache>
                  </c:strRef>
                </c:cat>
                <c:val>
                  <c:numRef>
                    <c:extLst>
                      <c:ext uri="{02D57815-91ED-43cb-92C2-25804820EDAC}">
                        <c15:formulaRef>
                          <c15:sqref>גיליון1!$C$5:$I$5</c15:sqref>
                        </c15:formulaRef>
                      </c:ext>
                    </c:extLst>
                    <c:numCache>
                      <c:formatCode>_(* #,##0_);_(* \(#,##0\);_(* "-"??_);_(@_)</c:formatCode>
                      <c:ptCount val="7"/>
                      <c:pt idx="0">
                        <c:v>9267</c:v>
                      </c:pt>
                      <c:pt idx="1">
                        <c:v>8805</c:v>
                      </c:pt>
                      <c:pt idx="2">
                        <c:v>8071</c:v>
                      </c:pt>
                      <c:pt idx="3">
                        <c:v>6253</c:v>
                      </c:pt>
                      <c:pt idx="4">
                        <c:v>5531</c:v>
                      </c:pt>
                      <c:pt idx="5">
                        <c:v>4000</c:v>
                      </c:pt>
                    </c:numCache>
                  </c:numRef>
                </c:val>
                <c:extLst>
                  <c:ext xmlns:c16="http://schemas.microsoft.com/office/drawing/2014/chart" uri="{C3380CC4-5D6E-409C-BE32-E72D297353CC}">
                    <c16:uniqueId val="{00000001-4C71-4A73-8503-78574D57E71A}"/>
                  </c:ext>
                </c:extLst>
              </c15:ser>
            </c15:filteredBarSeries>
          </c:ext>
        </c:extLst>
      </c:bar3DChart>
      <c:catAx>
        <c:axId val="-123921358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IL"/>
          </a:p>
        </c:txPr>
        <c:crossAx val="-1239210320"/>
        <c:crosses val="autoZero"/>
        <c:auto val="1"/>
        <c:lblAlgn val="ctr"/>
        <c:lblOffset val="100"/>
        <c:noMultiLvlLbl val="0"/>
      </c:catAx>
      <c:valAx>
        <c:axId val="-1239210320"/>
        <c:scaling>
          <c:orientation val="minMax"/>
        </c:scaling>
        <c:delete val="1"/>
        <c:axPos val="r"/>
        <c:numFmt formatCode="_(* #,##0_);_(* \(#,##0\);_(* &quot;-&quot;??_);_(@_)" sourceLinked="1"/>
        <c:majorTickMark val="none"/>
        <c:minorTickMark val="none"/>
        <c:tickLblPos val="nextTo"/>
        <c:crossAx val="-1239213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גרפים!$B$6:$B$11</c:f>
              <c:strCache>
                <c:ptCount val="6"/>
                <c:pt idx="0">
                  <c:v>Q1-2021</c:v>
                </c:pt>
                <c:pt idx="1">
                  <c:v>Q2-2021</c:v>
                </c:pt>
                <c:pt idx="2">
                  <c:v>Q3-2021</c:v>
                </c:pt>
                <c:pt idx="3">
                  <c:v>Q1-2022</c:v>
                </c:pt>
                <c:pt idx="4">
                  <c:v>Q2-2022</c:v>
                </c:pt>
                <c:pt idx="5">
                  <c:v>Q3-2022</c:v>
                </c:pt>
              </c:strCache>
            </c:strRef>
          </c:cat>
          <c:val>
            <c:numRef>
              <c:f>גרפים!$C$6:$C$11</c:f>
              <c:numCache>
                <c:formatCode>_(* #,##0_);_(* \(#,##0\);_(* "-"??_);_(@_)</c:formatCode>
                <c:ptCount val="6"/>
                <c:pt idx="0">
                  <c:v>58700</c:v>
                </c:pt>
                <c:pt idx="1">
                  <c:v>46500</c:v>
                </c:pt>
                <c:pt idx="2">
                  <c:v>38700</c:v>
                </c:pt>
                <c:pt idx="3">
                  <c:v>70400</c:v>
                </c:pt>
                <c:pt idx="4">
                  <c:v>99100</c:v>
                </c:pt>
                <c:pt idx="5">
                  <c:v>115200</c:v>
                </c:pt>
              </c:numCache>
            </c:numRef>
          </c:val>
          <c:extLst>
            <c:ext xmlns:c16="http://schemas.microsoft.com/office/drawing/2014/chart" uri="{C3380CC4-5D6E-409C-BE32-E72D297353CC}">
              <c16:uniqueId val="{00000000-4C9A-4D87-B0BD-A40DD91C9502}"/>
            </c:ext>
          </c:extLst>
        </c:ser>
        <c:dLbls>
          <c:showLegendKey val="0"/>
          <c:showVal val="0"/>
          <c:showCatName val="0"/>
          <c:showSerName val="0"/>
          <c:showPercent val="0"/>
          <c:showBubbleSize val="0"/>
        </c:dLbls>
        <c:gapWidth val="150"/>
        <c:shape val="box"/>
        <c:axId val="-1239213040"/>
        <c:axId val="-1239211952"/>
        <c:axId val="0"/>
      </c:bar3DChart>
      <c:catAx>
        <c:axId val="-1239213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1239211952"/>
        <c:crosses val="autoZero"/>
        <c:auto val="1"/>
        <c:lblAlgn val="ctr"/>
        <c:lblOffset val="100"/>
        <c:noMultiLvlLbl val="0"/>
      </c:catAx>
      <c:valAx>
        <c:axId val="-1239211952"/>
        <c:scaling>
          <c:orientation val="minMax"/>
        </c:scaling>
        <c:delete val="1"/>
        <c:axPos val="l"/>
        <c:numFmt formatCode="_(* #,##0_);_(* \(#,##0\);_(* &quot;-&quot;??_);_(@_)" sourceLinked="1"/>
        <c:majorTickMark val="none"/>
        <c:minorTickMark val="none"/>
        <c:tickLblPos val="nextTo"/>
        <c:crossAx val="-1239213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AEEF"/>
            </a:solidFill>
            <a:ln>
              <a:noFill/>
            </a:ln>
            <a:effectLst/>
            <a:sp3d/>
          </c:spPr>
          <c:invertIfNegative val="0"/>
          <c:dPt>
            <c:idx val="3"/>
            <c:invertIfNegative val="0"/>
            <c:bubble3D val="0"/>
            <c:spPr>
              <a:solidFill>
                <a:schemeClr val="accent1">
                  <a:lumMod val="75000"/>
                </a:schemeClr>
              </a:solidFill>
              <a:ln>
                <a:noFill/>
              </a:ln>
              <a:effectLst/>
              <a:sp3d/>
            </c:spPr>
            <c:extLst>
              <c:ext xmlns:c16="http://schemas.microsoft.com/office/drawing/2014/chart" uri="{C3380CC4-5D6E-409C-BE32-E72D297353CC}">
                <c16:uniqueId val="{00000001-128F-4842-9E4D-06B4568CF67D}"/>
              </c:ext>
            </c:extLst>
          </c:dPt>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גרפים!$B$18:$B$21</c:f>
              <c:strCache>
                <c:ptCount val="4"/>
                <c:pt idx="0">
                  <c:v>2019</c:v>
                </c:pt>
                <c:pt idx="1">
                  <c:v>2020</c:v>
                </c:pt>
                <c:pt idx="2">
                  <c:v>2021</c:v>
                </c:pt>
                <c:pt idx="3">
                  <c:v>קצב שנתי עפ"י ממוצע יולי-ספטמבר</c:v>
                </c:pt>
              </c:strCache>
            </c:strRef>
          </c:cat>
          <c:val>
            <c:numRef>
              <c:f>גרפים!$C$18:$C$21</c:f>
              <c:numCache>
                <c:formatCode>_(* #,##0_);_(* \(#,##0\);_(* "-"??_);_(@_)</c:formatCode>
                <c:ptCount val="4"/>
                <c:pt idx="0">
                  <c:v>189300</c:v>
                </c:pt>
                <c:pt idx="1">
                  <c:v>177300</c:v>
                </c:pt>
                <c:pt idx="2">
                  <c:v>212000</c:v>
                </c:pt>
                <c:pt idx="3">
                  <c:v>460700</c:v>
                </c:pt>
              </c:numCache>
            </c:numRef>
          </c:val>
          <c:extLst>
            <c:ext xmlns:c16="http://schemas.microsoft.com/office/drawing/2014/chart" uri="{C3380CC4-5D6E-409C-BE32-E72D297353CC}">
              <c16:uniqueId val="{00000000-128F-4842-9E4D-06B4568CF67D}"/>
            </c:ext>
          </c:extLst>
        </c:ser>
        <c:dLbls>
          <c:showLegendKey val="0"/>
          <c:showVal val="0"/>
          <c:showCatName val="0"/>
          <c:showSerName val="0"/>
          <c:showPercent val="0"/>
          <c:showBubbleSize val="0"/>
        </c:dLbls>
        <c:gapWidth val="150"/>
        <c:shape val="box"/>
        <c:axId val="-1239211408"/>
        <c:axId val="-1239217392"/>
        <c:axId val="0"/>
      </c:bar3DChart>
      <c:catAx>
        <c:axId val="-1239211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IL"/>
          </a:p>
        </c:txPr>
        <c:crossAx val="-1239217392"/>
        <c:crosses val="autoZero"/>
        <c:auto val="1"/>
        <c:lblAlgn val="ctr"/>
        <c:lblOffset val="100"/>
        <c:noMultiLvlLbl val="0"/>
      </c:catAx>
      <c:valAx>
        <c:axId val="-1239217392"/>
        <c:scaling>
          <c:orientation val="minMax"/>
        </c:scaling>
        <c:delete val="1"/>
        <c:axPos val="l"/>
        <c:numFmt formatCode="_(* #,##0_);_(* \(#,##0\);_(* &quot;-&quot;??_);_(@_)" sourceLinked="1"/>
        <c:majorTickMark val="none"/>
        <c:minorTickMark val="none"/>
        <c:tickLblPos val="nextTo"/>
        <c:crossAx val="-1239211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'גרפים-הכנסות'!$C$20</c:f>
              <c:strCache>
                <c:ptCount val="1"/>
                <c:pt idx="0">
                  <c:v>הכנסות אירופה ללא LTL</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'גרפים-הכנסות'!$B$21:$B$26</c:f>
              <c:strCache>
                <c:ptCount val="6"/>
                <c:pt idx="0">
                  <c:v>Q1-2021</c:v>
                </c:pt>
                <c:pt idx="1">
                  <c:v>Q2-2021</c:v>
                </c:pt>
                <c:pt idx="2">
                  <c:v>Q3-2021</c:v>
                </c:pt>
                <c:pt idx="3">
                  <c:v>Q1-2022</c:v>
                </c:pt>
                <c:pt idx="4">
                  <c:v>Q2-2022</c:v>
                </c:pt>
                <c:pt idx="5">
                  <c:v>Q3-2022</c:v>
                </c:pt>
              </c:strCache>
            </c:strRef>
          </c:cat>
          <c:val>
            <c:numRef>
              <c:f>'גרפים-הכנסות'!$C$21:$C$26</c:f>
              <c:numCache>
                <c:formatCode>_(* #,##0_);_(* \(#,##0\);_(* "-"??_);_(@_)</c:formatCode>
                <c:ptCount val="6"/>
                <c:pt idx="0">
                  <c:v>1700</c:v>
                </c:pt>
                <c:pt idx="1">
                  <c:v>2300</c:v>
                </c:pt>
                <c:pt idx="2">
                  <c:v>2000</c:v>
                </c:pt>
                <c:pt idx="3">
                  <c:v>2400</c:v>
                </c:pt>
                <c:pt idx="4">
                  <c:v>3300</c:v>
                </c:pt>
                <c:pt idx="5">
                  <c:v>3200</c:v>
                </c:pt>
              </c:numCache>
            </c:numRef>
          </c:val>
          <c:extLst>
            <c:ext xmlns:c16="http://schemas.microsoft.com/office/drawing/2014/chart" uri="{C3380CC4-5D6E-409C-BE32-E72D297353CC}">
              <c16:uniqueId val="{00000000-55D3-4478-9770-141EBE503989}"/>
            </c:ext>
          </c:extLst>
        </c:ser>
        <c:ser>
          <c:idx val="1"/>
          <c:order val="1"/>
          <c:tx>
            <c:strRef>
              <c:f>'גרפים-הכנסות'!$D$20</c:f>
              <c:strCache>
                <c:ptCount val="1"/>
                <c:pt idx="0">
                  <c:v>LTL</c:v>
                </c:pt>
              </c:strCache>
            </c:strRef>
          </c:tx>
          <c:spPr>
            <a:solidFill>
              <a:srgbClr val="FFC000"/>
            </a:solidFill>
            <a:ln>
              <a:noFill/>
            </a:ln>
            <a:effectLst/>
            <a:sp3d/>
          </c:spPr>
          <c:invertIfNegative val="0"/>
          <c:dPt>
            <c:idx val="0"/>
            <c:invertIfNegative val="0"/>
            <c:bubble3D val="0"/>
            <c:spPr>
              <a:solidFill>
                <a:srgbClr val="00AEEF"/>
              </a:solidFill>
              <a:ln>
                <a:noFill/>
              </a:ln>
              <a:effectLst/>
              <a:sp3d/>
            </c:spPr>
            <c:extLst>
              <c:ext xmlns:c16="http://schemas.microsoft.com/office/drawing/2014/chart" uri="{C3380CC4-5D6E-409C-BE32-E72D297353CC}">
                <c16:uniqueId val="{00000004-55D3-4478-9770-141EBE503989}"/>
              </c:ext>
            </c:extLst>
          </c:dPt>
          <c:dPt>
            <c:idx val="1"/>
            <c:invertIfNegative val="0"/>
            <c:bubble3D val="0"/>
            <c:spPr>
              <a:solidFill>
                <a:srgbClr val="00AEEF"/>
              </a:solidFill>
              <a:ln>
                <a:noFill/>
              </a:ln>
              <a:effectLst/>
              <a:sp3d/>
            </c:spPr>
            <c:extLst>
              <c:ext xmlns:c16="http://schemas.microsoft.com/office/drawing/2014/chart" uri="{C3380CC4-5D6E-409C-BE32-E72D297353CC}">
                <c16:uniqueId val="{00000003-55D3-4478-9770-141EBE503989}"/>
              </c:ext>
            </c:extLst>
          </c:dPt>
          <c:dPt>
            <c:idx val="2"/>
            <c:invertIfNegative val="0"/>
            <c:bubble3D val="0"/>
            <c:spPr>
              <a:solidFill>
                <a:srgbClr val="00AEEF"/>
              </a:solidFill>
              <a:ln>
                <a:noFill/>
              </a:ln>
              <a:effectLst/>
              <a:sp3d/>
            </c:spPr>
            <c:extLst>
              <c:ext xmlns:c16="http://schemas.microsoft.com/office/drawing/2014/chart" uri="{C3380CC4-5D6E-409C-BE32-E72D297353CC}">
                <c16:uniqueId val="{00000002-55D3-4478-9770-141EBE503989}"/>
              </c:ext>
            </c:extLst>
          </c:dPt>
          <c:dLbls>
            <c:dLbl>
              <c:idx val="0"/>
              <c:delete val="1"/>
              <c:extLst>
                <c:ext xmlns:c15="http://schemas.microsoft.com/office/drawing/2012/chart" uri="{CE6537A1-D6FC-4f65-9D91-7224C49458BB}"/>
                <c:ext xmlns:c16="http://schemas.microsoft.com/office/drawing/2014/chart" uri="{C3380CC4-5D6E-409C-BE32-E72D297353CC}">
                  <c16:uniqueId val="{00000004-55D3-4478-9770-141EBE503989}"/>
                </c:ext>
              </c:extLst>
            </c:dLbl>
            <c:dLbl>
              <c:idx val="1"/>
              <c:delete val="1"/>
              <c:extLst>
                <c:ext xmlns:c15="http://schemas.microsoft.com/office/drawing/2012/chart" uri="{CE6537A1-D6FC-4f65-9D91-7224C49458BB}"/>
                <c:ext xmlns:c16="http://schemas.microsoft.com/office/drawing/2014/chart" uri="{C3380CC4-5D6E-409C-BE32-E72D297353CC}">
                  <c16:uniqueId val="{00000003-55D3-4478-9770-141EBE503989}"/>
                </c:ext>
              </c:extLst>
            </c:dLbl>
            <c:dLbl>
              <c:idx val="2"/>
              <c:delete val="1"/>
              <c:extLst>
                <c:ext xmlns:c15="http://schemas.microsoft.com/office/drawing/2012/chart" uri="{CE6537A1-D6FC-4f65-9D91-7224C49458BB}"/>
                <c:ext xmlns:c16="http://schemas.microsoft.com/office/drawing/2014/chart" uri="{C3380CC4-5D6E-409C-BE32-E72D297353CC}">
                  <c16:uniqueId val="{00000002-55D3-4478-9770-141EBE503989}"/>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'גרפים-הכנסות'!$B$21:$B$26</c:f>
              <c:strCache>
                <c:ptCount val="6"/>
                <c:pt idx="0">
                  <c:v>Q1-2021</c:v>
                </c:pt>
                <c:pt idx="1">
                  <c:v>Q2-2021</c:v>
                </c:pt>
                <c:pt idx="2">
                  <c:v>Q3-2021</c:v>
                </c:pt>
                <c:pt idx="3">
                  <c:v>Q1-2022</c:v>
                </c:pt>
                <c:pt idx="4">
                  <c:v>Q2-2022</c:v>
                </c:pt>
                <c:pt idx="5">
                  <c:v>Q3-2022</c:v>
                </c:pt>
              </c:strCache>
            </c:strRef>
          </c:cat>
          <c:val>
            <c:numRef>
              <c:f>'גרפים-הכנסות'!$D$21:$D$26</c:f>
              <c:numCache>
                <c:formatCode>_(* #,##0_);_(* \(#,##0\);_(* "-"??_);_(@_)</c:formatCode>
                <c:ptCount val="6"/>
                <c:pt idx="0">
                  <c:v>0</c:v>
                </c:pt>
                <c:pt idx="1">
                  <c:v>0</c:v>
                </c:pt>
                <c:pt idx="2">
                  <c:v>0</c:v>
                </c:pt>
                <c:pt idx="3">
                  <c:v>500</c:v>
                </c:pt>
                <c:pt idx="4">
                  <c:v>1700</c:v>
                </c:pt>
                <c:pt idx="5">
                  <c:v>1700</c:v>
                </c:pt>
              </c:numCache>
            </c:numRef>
          </c:val>
          <c:extLst>
            <c:ext xmlns:c16="http://schemas.microsoft.com/office/drawing/2014/chart" uri="{C3380CC4-5D6E-409C-BE32-E72D297353CC}">
              <c16:uniqueId val="{00000001-55D3-4478-9770-141EBE503989}"/>
            </c:ext>
          </c:extLst>
        </c:ser>
        <c:dLbls>
          <c:showLegendKey val="0"/>
          <c:showVal val="1"/>
          <c:showCatName val="0"/>
          <c:showSerName val="0"/>
          <c:showPercent val="0"/>
          <c:showBubbleSize val="0"/>
        </c:dLbls>
        <c:gapWidth val="150"/>
        <c:shape val="box"/>
        <c:axId val="-1239216304"/>
        <c:axId val="-1239215760"/>
        <c:axId val="0"/>
      </c:bar3DChart>
      <c:catAx>
        <c:axId val="-12392163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1239215760"/>
        <c:crosses val="autoZero"/>
        <c:auto val="1"/>
        <c:lblAlgn val="ctr"/>
        <c:lblOffset val="100"/>
        <c:noMultiLvlLbl val="0"/>
      </c:catAx>
      <c:valAx>
        <c:axId val="-1239215760"/>
        <c:scaling>
          <c:orientation val="minMax"/>
        </c:scaling>
        <c:delete val="1"/>
        <c:axPos val="l"/>
        <c:numFmt formatCode="_(* #,##0_);_(* \(#,##0\);_(* &quot;-&quot;??_);_(@_)" sourceLinked="1"/>
        <c:majorTickMark val="none"/>
        <c:minorTickMark val="none"/>
        <c:tickLblPos val="nextTo"/>
        <c:crossAx val="-1239216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'תיקי אשראי אירופה'!$F$4</c:f>
              <c:strCache>
                <c:ptCount val="1"/>
                <c:pt idx="0">
                  <c:v>Blender Europe</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'תיקי אשראי אירופה'!$G$3:$L$3</c:f>
              <c:strCache>
                <c:ptCount val="6"/>
                <c:pt idx="0">
                  <c:v>Q1- 2021 </c:v>
                </c:pt>
                <c:pt idx="1">
                  <c:v>Q2- 2021 </c:v>
                </c:pt>
                <c:pt idx="2">
                  <c:v>Q3-2021</c:v>
                </c:pt>
                <c:pt idx="3">
                  <c:v>Q1 -2022</c:v>
                </c:pt>
                <c:pt idx="4">
                  <c:v>Q2-2022</c:v>
                </c:pt>
                <c:pt idx="5">
                  <c:v>Q3-2022</c:v>
                </c:pt>
              </c:strCache>
            </c:strRef>
          </c:cat>
          <c:val>
            <c:numRef>
              <c:f>'תיקי אשראי אירופה'!$G$4:$L$4</c:f>
              <c:numCache>
                <c:formatCode>_-* #,##0_-;\-* #,##0_-;_-* "-"??_-;_-@_-</c:formatCode>
                <c:ptCount val="6"/>
                <c:pt idx="0">
                  <c:v>47900</c:v>
                </c:pt>
                <c:pt idx="1">
                  <c:v>56800</c:v>
                </c:pt>
                <c:pt idx="2">
                  <c:v>62700</c:v>
                </c:pt>
                <c:pt idx="3">
                  <c:v>81400</c:v>
                </c:pt>
                <c:pt idx="4">
                  <c:v>89000</c:v>
                </c:pt>
                <c:pt idx="5">
                  <c:v>82500</c:v>
                </c:pt>
              </c:numCache>
            </c:numRef>
          </c:val>
          <c:extLst>
            <c:ext xmlns:c16="http://schemas.microsoft.com/office/drawing/2014/chart" uri="{C3380CC4-5D6E-409C-BE32-E72D297353CC}">
              <c16:uniqueId val="{00000003-B44F-471A-9DAA-A2CC9FA774E8}"/>
            </c:ext>
          </c:extLst>
        </c:ser>
        <c:ser>
          <c:idx val="1"/>
          <c:order val="1"/>
          <c:tx>
            <c:strRef>
              <c:f>'תיקי אשראי אירופה'!$F$5</c:f>
              <c:strCache>
                <c:ptCount val="1"/>
                <c:pt idx="0">
                  <c:v>LTL</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'תיקי אשראי אירופה'!$G$3:$L$3</c:f>
              <c:strCache>
                <c:ptCount val="6"/>
                <c:pt idx="0">
                  <c:v>Q1- 2021 </c:v>
                </c:pt>
                <c:pt idx="1">
                  <c:v>Q2- 2021 </c:v>
                </c:pt>
                <c:pt idx="2">
                  <c:v>Q3-2021</c:v>
                </c:pt>
                <c:pt idx="3">
                  <c:v>Q1 -2022</c:v>
                </c:pt>
                <c:pt idx="4">
                  <c:v>Q2-2022</c:v>
                </c:pt>
                <c:pt idx="5">
                  <c:v>Q3-2022</c:v>
                </c:pt>
              </c:strCache>
            </c:strRef>
          </c:cat>
          <c:val>
            <c:numRef>
              <c:f>'תיקי אשראי אירופה'!$G$5:$L$5</c:f>
              <c:numCache>
                <c:formatCode>General</c:formatCode>
                <c:ptCount val="6"/>
                <c:pt idx="3" formatCode="_-* #,##0_-;\-* #,##0_-;_-* &quot;-&quot;??_-;_-@_-">
                  <c:v>112300</c:v>
                </c:pt>
                <c:pt idx="4" formatCode="_-* #,##0_-;\-* #,##0_-;_-* &quot;-&quot;??_-;_-@_-">
                  <c:v>115900</c:v>
                </c:pt>
                <c:pt idx="5" formatCode="_-* #,##0_-;\-* #,##0_-;_-* &quot;-&quot;??_-;_-@_-">
                  <c:v>111800</c:v>
                </c:pt>
              </c:numCache>
            </c:numRef>
          </c:val>
          <c:extLst>
            <c:ext xmlns:c16="http://schemas.microsoft.com/office/drawing/2014/chart" uri="{C3380CC4-5D6E-409C-BE32-E72D297353CC}">
              <c16:uniqueId val="{00000006-B44F-471A-9DAA-A2CC9FA774E8}"/>
            </c:ext>
          </c:extLst>
        </c:ser>
        <c:dLbls>
          <c:showLegendKey val="0"/>
          <c:showVal val="1"/>
          <c:showCatName val="0"/>
          <c:showSerName val="0"/>
          <c:showPercent val="0"/>
          <c:showBubbleSize val="0"/>
        </c:dLbls>
        <c:gapWidth val="150"/>
        <c:shape val="box"/>
        <c:axId val="-1239215216"/>
        <c:axId val="-1239214672"/>
        <c:axId val="0"/>
      </c:bar3DChart>
      <c:catAx>
        <c:axId val="-1239215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IL"/>
          </a:p>
        </c:txPr>
        <c:crossAx val="-1239214672"/>
        <c:crosses val="autoZero"/>
        <c:auto val="1"/>
        <c:lblAlgn val="ctr"/>
        <c:lblOffset val="100"/>
        <c:noMultiLvlLbl val="0"/>
      </c:catAx>
      <c:valAx>
        <c:axId val="-1239214672"/>
        <c:scaling>
          <c:orientation val="minMax"/>
        </c:scaling>
        <c:delete val="1"/>
        <c:axPos val="l"/>
        <c:numFmt formatCode="_-* #,##0_-;\-* #,##0_-;_-* &quot;-&quot;??_-;_-@_-" sourceLinked="1"/>
        <c:majorTickMark val="none"/>
        <c:minorTickMark val="none"/>
        <c:tickLblPos val="nextTo"/>
        <c:crossAx val="-1239215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גרפים!$C$34</c:f>
              <c:strCache>
                <c:ptCount val="1"/>
                <c:pt idx="0">
                  <c:v>Blender europe</c:v>
                </c:pt>
              </c:strCache>
            </c:strRef>
          </c:tx>
          <c:spPr>
            <a:solidFill>
              <a:srgbClr val="00AEEF"/>
            </a:solidFill>
            <a:ln>
              <a:noFill/>
            </a:ln>
            <a:effectLst/>
            <a:sp3d/>
          </c:spPr>
          <c:invertIfNegative val="0"/>
          <c:dLbls>
            <c:dLbl>
              <c:idx val="0"/>
              <c:layout>
                <c:manualLayout>
                  <c:x val="-2.6296309716693497E-2"/>
                  <c:y val="3.04085860438477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07F-4875-9A2E-078EFE5161B0}"/>
                </c:ext>
              </c:extLst>
            </c:dLbl>
            <c:dLbl>
              <c:idx val="1"/>
              <c:layout>
                <c:manualLayout>
                  <c:x val="-3.15555716600322E-2"/>
                  <c:y val="-2.7367727439462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07F-4875-9A2E-078EFE5161B0}"/>
                </c:ext>
              </c:extLst>
            </c:dLbl>
            <c:dLbl>
              <c:idx val="2"/>
              <c:layout>
                <c:manualLayout>
                  <c:x val="-3.68148336033709E-2"/>
                  <c:y val="3.0408586043846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07F-4875-9A2E-078EFE5161B0}"/>
                </c:ext>
              </c:extLst>
            </c:dLbl>
            <c:dLbl>
              <c:idx val="3"/>
              <c:layout>
                <c:manualLayout>
                  <c:x val="-3.944446457504025E-2"/>
                  <c:y val="1.8245151626308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7F-4875-9A2E-078EFE5161B0}"/>
                </c:ext>
              </c:extLst>
            </c:dLbl>
            <c:dLbl>
              <c:idx val="4"/>
              <c:layout>
                <c:manualLayout>
                  <c:x val="-1.84074168016854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7F-4875-9A2E-078EFE5161B0}"/>
                </c:ext>
              </c:extLst>
            </c:dLbl>
            <c:dLbl>
              <c:idx val="5"/>
              <c:layout>
                <c:manualLayout>
                  <c:x val="-1.84074168016856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07F-4875-9A2E-078EFE5161B0}"/>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גרפים!$B$35:$B$40</c:f>
              <c:strCache>
                <c:ptCount val="6"/>
                <c:pt idx="0">
                  <c:v>Q1-2021</c:v>
                </c:pt>
                <c:pt idx="1">
                  <c:v>Q2-2021</c:v>
                </c:pt>
                <c:pt idx="2">
                  <c:v>Q3-2021</c:v>
                </c:pt>
                <c:pt idx="3">
                  <c:v>Q1-2022</c:v>
                </c:pt>
                <c:pt idx="4">
                  <c:v>Q2-2022</c:v>
                </c:pt>
                <c:pt idx="5">
                  <c:v>Q3-2022</c:v>
                </c:pt>
              </c:strCache>
            </c:strRef>
          </c:cat>
          <c:val>
            <c:numRef>
              <c:f>גרפים!$C$35:$C$40</c:f>
              <c:numCache>
                <c:formatCode>_(* #,##0_);_(* \(#,##0\);_(* "-"??_);_(@_)</c:formatCode>
                <c:ptCount val="6"/>
                <c:pt idx="0">
                  <c:v>6400</c:v>
                </c:pt>
                <c:pt idx="1">
                  <c:v>13600</c:v>
                </c:pt>
                <c:pt idx="2">
                  <c:v>13400</c:v>
                </c:pt>
                <c:pt idx="3">
                  <c:v>22700</c:v>
                </c:pt>
                <c:pt idx="4">
                  <c:v>15200</c:v>
                </c:pt>
                <c:pt idx="5">
                  <c:v>9700</c:v>
                </c:pt>
              </c:numCache>
            </c:numRef>
          </c:val>
          <c:extLst>
            <c:ext xmlns:c16="http://schemas.microsoft.com/office/drawing/2014/chart" uri="{C3380CC4-5D6E-409C-BE32-E72D297353CC}">
              <c16:uniqueId val="{00000000-607F-4875-9A2E-078EFE5161B0}"/>
            </c:ext>
          </c:extLst>
        </c:ser>
        <c:ser>
          <c:idx val="1"/>
          <c:order val="1"/>
          <c:tx>
            <c:strRef>
              <c:f>גרפים!$D$34</c:f>
              <c:strCache>
                <c:ptCount val="1"/>
                <c:pt idx="0">
                  <c:v>LTL</c:v>
                </c:pt>
              </c:strCache>
            </c:strRef>
          </c:tx>
          <c:spPr>
            <a:solidFill>
              <a:srgbClr val="FFC000"/>
            </a:solidFill>
            <a:ln>
              <a:noFill/>
            </a:ln>
            <a:effectLst/>
            <a:sp3d/>
          </c:spPr>
          <c:invertIfNegative val="0"/>
          <c:dPt>
            <c:idx val="0"/>
            <c:invertIfNegative val="0"/>
            <c:bubble3D val="0"/>
            <c:spPr>
              <a:solidFill>
                <a:srgbClr val="00AEEF"/>
              </a:solidFill>
              <a:ln>
                <a:noFill/>
              </a:ln>
              <a:effectLst/>
              <a:sp3d/>
            </c:spPr>
            <c:extLst>
              <c:ext xmlns:c16="http://schemas.microsoft.com/office/drawing/2014/chart" uri="{C3380CC4-5D6E-409C-BE32-E72D297353CC}">
                <c16:uniqueId val="{00000004-607F-4875-9A2E-078EFE5161B0}"/>
              </c:ext>
            </c:extLst>
          </c:dPt>
          <c:dPt>
            <c:idx val="1"/>
            <c:invertIfNegative val="0"/>
            <c:bubble3D val="0"/>
            <c:spPr>
              <a:solidFill>
                <a:srgbClr val="00AEEF"/>
              </a:solidFill>
              <a:ln>
                <a:noFill/>
              </a:ln>
              <a:effectLst/>
              <a:sp3d/>
            </c:spPr>
            <c:extLst>
              <c:ext xmlns:c16="http://schemas.microsoft.com/office/drawing/2014/chart" uri="{C3380CC4-5D6E-409C-BE32-E72D297353CC}">
                <c16:uniqueId val="{00000003-607F-4875-9A2E-078EFE5161B0}"/>
              </c:ext>
            </c:extLst>
          </c:dPt>
          <c:dPt>
            <c:idx val="2"/>
            <c:invertIfNegative val="0"/>
            <c:bubble3D val="0"/>
            <c:spPr>
              <a:solidFill>
                <a:srgbClr val="00AEEF"/>
              </a:solidFill>
              <a:ln>
                <a:noFill/>
              </a:ln>
              <a:effectLst/>
              <a:sp3d/>
            </c:spPr>
            <c:extLst>
              <c:ext xmlns:c16="http://schemas.microsoft.com/office/drawing/2014/chart" uri="{C3380CC4-5D6E-409C-BE32-E72D297353CC}">
                <c16:uniqueId val="{00000002-607F-4875-9A2E-078EFE5161B0}"/>
              </c:ext>
            </c:extLst>
          </c:dPt>
          <c:dLbls>
            <c:dLbl>
              <c:idx val="0"/>
              <c:delete val="1"/>
              <c:extLst>
                <c:ext xmlns:c15="http://schemas.microsoft.com/office/drawing/2012/chart" uri="{CE6537A1-D6FC-4f65-9D91-7224C49458BB}"/>
                <c:ext xmlns:c16="http://schemas.microsoft.com/office/drawing/2014/chart" uri="{C3380CC4-5D6E-409C-BE32-E72D297353CC}">
                  <c16:uniqueId val="{00000004-607F-4875-9A2E-078EFE5161B0}"/>
                </c:ext>
              </c:extLst>
            </c:dLbl>
            <c:dLbl>
              <c:idx val="1"/>
              <c:delete val="1"/>
              <c:extLst>
                <c:ext xmlns:c15="http://schemas.microsoft.com/office/drawing/2012/chart" uri="{CE6537A1-D6FC-4f65-9D91-7224C49458BB}"/>
                <c:ext xmlns:c16="http://schemas.microsoft.com/office/drawing/2014/chart" uri="{C3380CC4-5D6E-409C-BE32-E72D297353CC}">
                  <c16:uniqueId val="{00000003-607F-4875-9A2E-078EFE5161B0}"/>
                </c:ext>
              </c:extLst>
            </c:dLbl>
            <c:dLbl>
              <c:idx val="2"/>
              <c:delete val="1"/>
              <c:extLst>
                <c:ext xmlns:c15="http://schemas.microsoft.com/office/drawing/2012/chart" uri="{CE6537A1-D6FC-4f65-9D91-7224C49458BB}"/>
                <c:ext xmlns:c16="http://schemas.microsoft.com/office/drawing/2014/chart" uri="{C3380CC4-5D6E-409C-BE32-E72D297353CC}">
                  <c16:uniqueId val="{00000002-607F-4875-9A2E-078EFE5161B0}"/>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גרפים!$B$35:$B$40</c:f>
              <c:strCache>
                <c:ptCount val="6"/>
                <c:pt idx="0">
                  <c:v>Q1-2021</c:v>
                </c:pt>
                <c:pt idx="1">
                  <c:v>Q2-2021</c:v>
                </c:pt>
                <c:pt idx="2">
                  <c:v>Q3-2021</c:v>
                </c:pt>
                <c:pt idx="3">
                  <c:v>Q1-2022</c:v>
                </c:pt>
                <c:pt idx="4">
                  <c:v>Q2-2022</c:v>
                </c:pt>
                <c:pt idx="5">
                  <c:v>Q3-2022</c:v>
                </c:pt>
              </c:strCache>
            </c:strRef>
          </c:cat>
          <c:val>
            <c:numRef>
              <c:f>גרפים!$D$35:$D$40</c:f>
              <c:numCache>
                <c:formatCode>_(* #,##0_);_(* \(#,##0\);_(* "-"??_);_(@_)</c:formatCode>
                <c:ptCount val="6"/>
                <c:pt idx="0">
                  <c:v>0</c:v>
                </c:pt>
                <c:pt idx="1">
                  <c:v>0</c:v>
                </c:pt>
                <c:pt idx="2">
                  <c:v>0</c:v>
                </c:pt>
                <c:pt idx="3">
                  <c:v>2900</c:v>
                </c:pt>
                <c:pt idx="4">
                  <c:v>10200</c:v>
                </c:pt>
                <c:pt idx="5">
                  <c:v>7700</c:v>
                </c:pt>
              </c:numCache>
            </c:numRef>
          </c:val>
          <c:extLst>
            <c:ext xmlns:c16="http://schemas.microsoft.com/office/drawing/2014/chart" uri="{C3380CC4-5D6E-409C-BE32-E72D297353CC}">
              <c16:uniqueId val="{00000001-607F-4875-9A2E-078EFE5161B0}"/>
            </c:ext>
          </c:extLst>
        </c:ser>
        <c:dLbls>
          <c:showLegendKey val="0"/>
          <c:showVal val="1"/>
          <c:showCatName val="0"/>
          <c:showSerName val="0"/>
          <c:showPercent val="0"/>
          <c:showBubbleSize val="0"/>
        </c:dLbls>
        <c:gapWidth val="150"/>
        <c:shape val="box"/>
        <c:axId val="-1239214128"/>
        <c:axId val="-975019392"/>
        <c:axId val="0"/>
      </c:bar3DChart>
      <c:catAx>
        <c:axId val="-1239214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975019392"/>
        <c:crosses val="autoZero"/>
        <c:auto val="1"/>
        <c:lblAlgn val="ctr"/>
        <c:lblOffset val="100"/>
        <c:noMultiLvlLbl val="0"/>
      </c:catAx>
      <c:valAx>
        <c:axId val="-975019392"/>
        <c:scaling>
          <c:orientation val="minMax"/>
        </c:scaling>
        <c:delete val="1"/>
        <c:axPos val="l"/>
        <c:numFmt formatCode="_(* #,##0_);_(* \(#,##0\);_(* &quot;-&quot;??_);_(@_)" sourceLinked="1"/>
        <c:majorTickMark val="none"/>
        <c:minorTickMark val="none"/>
        <c:tickLblPos val="nextTo"/>
        <c:crossAx val="-123921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גיליון1!$B$5</c:f>
              <c:strCache>
                <c:ptCount val="1"/>
                <c:pt idx="0">
                  <c:v>בלנדר אירופה</c:v>
                </c:pt>
              </c:strCache>
            </c:strRef>
          </c:tx>
          <c:spPr>
            <a:solidFill>
              <a:srgbClr val="00AEEF"/>
            </a:solidFill>
            <a:ln>
              <a:noFill/>
            </a:ln>
            <a:effectLst/>
            <a:sp3d/>
          </c:spPr>
          <c:invertIfNegative val="0"/>
          <c:dLbls>
            <c:dLbl>
              <c:idx val="0"/>
              <c:tx>
                <c:rich>
                  <a:bodyPr/>
                  <a:lstStyle/>
                  <a:p>
                    <a:r>
                      <a:rPr lang="en-US"/>
                      <a:t>9,200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0D9-4B3E-AC75-F6A4139BD10A}"/>
                </c:ext>
              </c:extLst>
            </c:dLbl>
            <c:dLbl>
              <c:idx val="1"/>
              <c:tx>
                <c:rich>
                  <a:bodyPr/>
                  <a:lstStyle/>
                  <a:p>
                    <a:r>
                      <a:rPr lang="en-US"/>
                      <a:t>8,800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0D9-4B3E-AC75-F6A4139BD10A}"/>
                </c:ext>
              </c:extLst>
            </c:dLbl>
            <c:dLbl>
              <c:idx val="2"/>
              <c:tx>
                <c:rich>
                  <a:bodyPr/>
                  <a:lstStyle/>
                  <a:p>
                    <a:r>
                      <a:rPr lang="en-US"/>
                      <a:t>8,000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0D9-4B3E-AC75-F6A4139BD10A}"/>
                </c:ext>
              </c:extLst>
            </c:dLbl>
            <c:dLbl>
              <c:idx val="3"/>
              <c:tx>
                <c:rich>
                  <a:bodyPr/>
                  <a:lstStyle/>
                  <a:p>
                    <a:r>
                      <a:rPr lang="en-US"/>
                      <a:t>6,200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0D9-4B3E-AC75-F6A4139BD10A}"/>
                </c:ext>
              </c:extLst>
            </c:dLbl>
            <c:dLbl>
              <c:idx val="4"/>
              <c:tx>
                <c:rich>
                  <a:bodyPr/>
                  <a:lstStyle/>
                  <a:p>
                    <a:r>
                      <a:rPr lang="en-US"/>
                      <a:t>5,500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0D9-4B3E-AC75-F6A4139BD10A}"/>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גיליון1!$C$3:$I$3</c:f>
              <c:strCache>
                <c:ptCount val="6"/>
                <c:pt idx="0">
                  <c:v>Q3 2022</c:v>
                </c:pt>
                <c:pt idx="1">
                  <c:v>Q2 2022</c:v>
                </c:pt>
                <c:pt idx="2">
                  <c:v>Q1 2022</c:v>
                </c:pt>
                <c:pt idx="3">
                  <c:v>Q3 2021</c:v>
                </c:pt>
                <c:pt idx="4">
                  <c:v>Q2 2021</c:v>
                </c:pt>
                <c:pt idx="5">
                  <c:v>Q1 2021</c:v>
                </c:pt>
              </c:strCache>
            </c:strRef>
          </c:cat>
          <c:val>
            <c:numRef>
              <c:f>גיליון1!$C$5:$I$5</c:f>
              <c:numCache>
                <c:formatCode>_(* #,##0_);_(* \(#,##0\);_(* "-"??_);_(@_)</c:formatCode>
                <c:ptCount val="7"/>
                <c:pt idx="0">
                  <c:v>9267</c:v>
                </c:pt>
                <c:pt idx="1">
                  <c:v>8805</c:v>
                </c:pt>
                <c:pt idx="2">
                  <c:v>8071</c:v>
                </c:pt>
                <c:pt idx="3">
                  <c:v>6253</c:v>
                </c:pt>
                <c:pt idx="4">
                  <c:v>5531</c:v>
                </c:pt>
                <c:pt idx="5">
                  <c:v>4000</c:v>
                </c:pt>
              </c:numCache>
            </c:numRef>
          </c:val>
          <c:extLst>
            <c:ext xmlns:c16="http://schemas.microsoft.com/office/drawing/2014/chart" uri="{C3380CC4-5D6E-409C-BE32-E72D297353CC}">
              <c16:uniqueId val="{00000000-1BA7-4B34-9F81-EB9B6EF63DA6}"/>
            </c:ext>
          </c:extLst>
        </c:ser>
        <c:dLbls>
          <c:showLegendKey val="0"/>
          <c:showVal val="1"/>
          <c:showCatName val="0"/>
          <c:showSerName val="0"/>
          <c:showPercent val="0"/>
          <c:showBubbleSize val="0"/>
        </c:dLbls>
        <c:gapWidth val="150"/>
        <c:shape val="box"/>
        <c:axId val="-975018304"/>
        <c:axId val="-975018848"/>
        <c:axId val="0"/>
        <c:extLst>
          <c:ext xmlns:c15="http://schemas.microsoft.com/office/drawing/2012/chart" uri="{02D57815-91ED-43cb-92C2-25804820EDAC}">
            <c15:filteredBarSeries>
              <c15:ser>
                <c:idx val="0"/>
                <c:order val="0"/>
                <c:tx>
                  <c:strRef>
                    <c:extLst>
                      <c:ext uri="{02D57815-91ED-43cb-92C2-25804820EDAC}">
                        <c15:formulaRef>
                          <c15:sqref>גיליון1!$B$4</c15:sqref>
                        </c15:formulaRef>
                      </c:ext>
                    </c:extLst>
                    <c:strCache>
                      <c:ptCount val="1"/>
                      <c:pt idx="0">
                        <c:v>בלנדר ישראל</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גיליון1!$C$3:$I$3</c15:sqref>
                        </c15:formulaRef>
                      </c:ext>
                    </c:extLst>
                    <c:strCache>
                      <c:ptCount val="6"/>
                      <c:pt idx="0">
                        <c:v>Q3 2022</c:v>
                      </c:pt>
                      <c:pt idx="1">
                        <c:v>Q2 2022</c:v>
                      </c:pt>
                      <c:pt idx="2">
                        <c:v>Q1 2022</c:v>
                      </c:pt>
                      <c:pt idx="3">
                        <c:v>Q3 2021</c:v>
                      </c:pt>
                      <c:pt idx="4">
                        <c:v>Q2 2021</c:v>
                      </c:pt>
                      <c:pt idx="5">
                        <c:v>Q1 2021</c:v>
                      </c:pt>
                    </c:strCache>
                  </c:strRef>
                </c:cat>
                <c:val>
                  <c:numRef>
                    <c:extLst>
                      <c:ext uri="{02D57815-91ED-43cb-92C2-25804820EDAC}">
                        <c15:formulaRef>
                          <c15:sqref>גיליון1!$C$4:$I$4</c15:sqref>
                        </c15:formulaRef>
                      </c:ext>
                    </c:extLst>
                    <c:numCache>
                      <c:formatCode>_(* #,##0_);_(* \(#,##0\);_(* "-"??_);_(@_)</c:formatCode>
                      <c:ptCount val="7"/>
                      <c:pt idx="0">
                        <c:v>53339</c:v>
                      </c:pt>
                      <c:pt idx="1">
                        <c:v>48806</c:v>
                      </c:pt>
                      <c:pt idx="2">
                        <c:v>43662</c:v>
                      </c:pt>
                      <c:pt idx="3">
                        <c:v>37861</c:v>
                      </c:pt>
                      <c:pt idx="4">
                        <c:v>36117</c:v>
                      </c:pt>
                      <c:pt idx="5">
                        <c:v>33278</c:v>
                      </c:pt>
                    </c:numCache>
                  </c:numRef>
                </c:val>
                <c:extLst>
                  <c:ext xmlns:c16="http://schemas.microsoft.com/office/drawing/2014/chart" uri="{C3380CC4-5D6E-409C-BE32-E72D297353CC}">
                    <c16:uniqueId val="{00000001-1BA7-4B34-9F81-EB9B6EF63DA6}"/>
                  </c:ext>
                </c:extLst>
              </c15:ser>
            </c15:filteredBarSeries>
          </c:ext>
        </c:extLst>
      </c:bar3DChart>
      <c:catAx>
        <c:axId val="-97501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975018848"/>
        <c:crosses val="autoZero"/>
        <c:auto val="1"/>
        <c:lblAlgn val="ctr"/>
        <c:lblOffset val="100"/>
        <c:noMultiLvlLbl val="0"/>
      </c:catAx>
      <c:valAx>
        <c:axId val="-975018848"/>
        <c:scaling>
          <c:orientation val="minMax"/>
        </c:scaling>
        <c:delete val="1"/>
        <c:axPos val="r"/>
        <c:numFmt formatCode="_(* #,##0_);_(* \(#,##0\);_(* &quot;-&quot;??_);_(@_)" sourceLinked="1"/>
        <c:majorTickMark val="none"/>
        <c:minorTickMark val="none"/>
        <c:tickLblPos val="nextTo"/>
        <c:crossAx val="-97501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FF0000"/>
            </a:solidFill>
            <a:ln w="6350"/>
          </c:spPr>
          <c:dPt>
            <c:idx val="0"/>
            <c:bubble3D val="0"/>
            <c:spPr>
              <a:solidFill>
                <a:srgbClr val="FF0000"/>
              </a:solidFill>
              <a:ln w="6350">
                <a:solidFill>
                  <a:schemeClr val="lt1"/>
                </a:solidFill>
              </a:ln>
              <a:effectLst/>
            </c:spPr>
            <c:extLst>
              <c:ext xmlns:c16="http://schemas.microsoft.com/office/drawing/2014/chart" uri="{C3380CC4-5D6E-409C-BE32-E72D297353CC}">
                <c16:uniqueId val="{00000002-3167-4FA6-8530-1EECB52D0F6C}"/>
              </c:ext>
            </c:extLst>
          </c:dPt>
          <c:dPt>
            <c:idx val="1"/>
            <c:bubble3D val="0"/>
            <c:spPr>
              <a:solidFill>
                <a:srgbClr val="00AEEF"/>
              </a:solidFill>
              <a:ln w="6350">
                <a:solidFill>
                  <a:schemeClr val="lt1"/>
                </a:solidFill>
              </a:ln>
              <a:effectLst/>
            </c:spPr>
            <c:extLst>
              <c:ext xmlns:c16="http://schemas.microsoft.com/office/drawing/2014/chart" uri="{C3380CC4-5D6E-409C-BE32-E72D297353CC}">
                <c16:uniqueId val="{00000003-3167-4FA6-8530-1EECB52D0F6C}"/>
              </c:ext>
            </c:extLst>
          </c:dPt>
          <c:dPt>
            <c:idx val="2"/>
            <c:bubble3D val="0"/>
            <c:spPr>
              <a:solidFill>
                <a:srgbClr val="FF0000"/>
              </a:solidFill>
              <a:ln w="6350">
                <a:solidFill>
                  <a:schemeClr val="lt1"/>
                </a:solidFill>
              </a:ln>
              <a:effectLst/>
            </c:spPr>
            <c:extLst>
              <c:ext xmlns:c16="http://schemas.microsoft.com/office/drawing/2014/chart" uri="{C3380CC4-5D6E-409C-BE32-E72D297353CC}">
                <c16:uniqueId val="{00000005-B08A-4B98-9A07-33C4D07D19C4}"/>
              </c:ext>
            </c:extLst>
          </c:dPt>
          <c:dPt>
            <c:idx val="3"/>
            <c:bubble3D val="0"/>
            <c:spPr>
              <a:solidFill>
                <a:srgbClr val="FF0000"/>
              </a:solidFill>
              <a:ln w="6350">
                <a:solidFill>
                  <a:schemeClr val="lt1"/>
                </a:solidFill>
              </a:ln>
              <a:effectLst/>
            </c:spPr>
            <c:extLst>
              <c:ext xmlns:c16="http://schemas.microsoft.com/office/drawing/2014/chart" uri="{C3380CC4-5D6E-409C-BE32-E72D297353CC}">
                <c16:uniqueId val="{00000007-B08A-4B98-9A07-33C4D07D19C4}"/>
              </c:ext>
            </c:extLst>
          </c:dPt>
          <c:cat>
            <c:strRef>
              <c:f>Sheet1!$A$2:$A$5</c:f>
              <c:strCache>
                <c:ptCount val="2"/>
                <c:pt idx="0">
                  <c:v>1st Qtr</c:v>
                </c:pt>
                <c:pt idx="1">
                  <c:v>2nd Qtr</c:v>
                </c:pt>
              </c:strCache>
            </c:strRef>
          </c:cat>
          <c:val>
            <c:numRef>
              <c:f>Sheet1!$B$2:$B$5</c:f>
              <c:numCache>
                <c:formatCode>General</c:formatCode>
                <c:ptCount val="4"/>
                <c:pt idx="0">
                  <c:v>72</c:v>
                </c:pt>
                <c:pt idx="1">
                  <c:v>288</c:v>
                </c:pt>
              </c:numCache>
            </c:numRef>
          </c:val>
          <c:extLst>
            <c:ext xmlns:c16="http://schemas.microsoft.com/office/drawing/2014/chart" uri="{C3380CC4-5D6E-409C-BE32-E72D297353CC}">
              <c16:uniqueId val="{00000000-3167-4FA6-8530-1EECB52D0F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9ED6"/>
            </a:solidFill>
          </c:spPr>
          <c:dPt>
            <c:idx val="0"/>
            <c:bubble3D val="0"/>
            <c:spPr>
              <a:solidFill>
                <a:srgbClr val="006386"/>
              </a:solidFill>
              <a:ln w="19050">
                <a:solidFill>
                  <a:schemeClr val="lt1"/>
                </a:solidFill>
              </a:ln>
              <a:effectLst/>
            </c:spPr>
            <c:extLst>
              <c:ext xmlns:c16="http://schemas.microsoft.com/office/drawing/2014/chart" uri="{C3380CC4-5D6E-409C-BE32-E72D297353CC}">
                <c16:uniqueId val="{00000001-7F46-4E4C-AEEC-3BD9570C4FE9}"/>
              </c:ext>
            </c:extLst>
          </c:dPt>
          <c:dPt>
            <c:idx val="1"/>
            <c:bubble3D val="0"/>
            <c:spPr>
              <a:solidFill>
                <a:srgbClr val="9E9E9E"/>
              </a:solidFill>
              <a:ln w="19050">
                <a:solidFill>
                  <a:schemeClr val="lt1"/>
                </a:solidFill>
              </a:ln>
              <a:effectLst/>
            </c:spPr>
            <c:extLst>
              <c:ext xmlns:c16="http://schemas.microsoft.com/office/drawing/2014/chart" uri="{C3380CC4-5D6E-409C-BE32-E72D297353CC}">
                <c16:uniqueId val="{00000003-7F46-4E4C-AEEC-3BD9570C4FE9}"/>
              </c:ext>
            </c:extLst>
          </c:dPt>
          <c:dPt>
            <c:idx val="2"/>
            <c:bubble3D val="0"/>
            <c:spPr>
              <a:solidFill>
                <a:srgbClr val="009ED6"/>
              </a:solidFill>
              <a:ln w="19050">
                <a:solidFill>
                  <a:schemeClr val="lt1"/>
                </a:solidFill>
              </a:ln>
              <a:effectLst/>
            </c:spPr>
            <c:extLst>
              <c:ext xmlns:c16="http://schemas.microsoft.com/office/drawing/2014/chart" uri="{C3380CC4-5D6E-409C-BE32-E72D297353CC}">
                <c16:uniqueId val="{00000005-7F46-4E4C-AEEC-3BD9570C4FE9}"/>
              </c:ext>
            </c:extLst>
          </c:dPt>
          <c:dPt>
            <c:idx val="3"/>
            <c:bubble3D val="0"/>
            <c:spPr>
              <a:solidFill>
                <a:srgbClr val="009ED6">
                  <a:alpha val="36000"/>
                </a:srgbClr>
              </a:solidFill>
              <a:ln w="19050">
                <a:solidFill>
                  <a:schemeClr val="lt1"/>
                </a:solidFill>
              </a:ln>
              <a:effectLst/>
            </c:spPr>
            <c:extLst>
              <c:ext xmlns:c16="http://schemas.microsoft.com/office/drawing/2014/chart" uri="{C3380CC4-5D6E-409C-BE32-E72D297353CC}">
                <c16:uniqueId val="{00000007-7F46-4E4C-AEEC-3BD9570C4FE9}"/>
              </c:ext>
            </c:extLst>
          </c:dPt>
          <c:dPt>
            <c:idx val="4"/>
            <c:bubble3D val="0"/>
            <c:spPr>
              <a:solidFill>
                <a:srgbClr val="009ED6"/>
              </a:solidFill>
              <a:ln w="19050">
                <a:solidFill>
                  <a:schemeClr val="lt1"/>
                </a:solidFill>
              </a:ln>
              <a:effectLst/>
            </c:spPr>
            <c:extLst>
              <c:ext xmlns:c16="http://schemas.microsoft.com/office/drawing/2014/chart" uri="{C3380CC4-5D6E-409C-BE32-E72D297353CC}">
                <c16:uniqueId val="{00000009-83F1-4741-A2B5-012F3719E987}"/>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c:v>
                </c:pt>
                <c:pt idx="1">
                  <c:v>2</c:v>
                </c:pt>
                <c:pt idx="2">
                  <c:v>2</c:v>
                </c:pt>
                <c:pt idx="3">
                  <c:v>2</c:v>
                </c:pt>
                <c:pt idx="4">
                  <c:v>2</c:v>
                </c:pt>
              </c:numCache>
            </c:numRef>
          </c:val>
          <c:extLst>
            <c:ext xmlns:c16="http://schemas.microsoft.com/office/drawing/2014/chart" uri="{C3380CC4-5D6E-409C-BE32-E72D297353CC}">
              <c16:uniqueId val="{00000008-7F46-4E4C-AEEC-3BD9570C4FE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488830892827951E-2"/>
          <c:y val="2.4657055520440764E-2"/>
          <c:w val="0.94902233821434412"/>
          <c:h val="0.81844101829540572"/>
        </c:manualLayout>
      </c:layout>
      <c:bar3DChart>
        <c:barDir val="col"/>
        <c:grouping val="clustered"/>
        <c:varyColors val="0"/>
        <c:ser>
          <c:idx val="0"/>
          <c:order val="0"/>
          <c:tx>
            <c:strRef>
              <c:f>'גידול בתיק האשראי מאוחד '!$T$7</c:f>
              <c:strCache>
                <c:ptCount val="1"/>
                <c:pt idx="0">
                  <c:v> אירופה</c:v>
                </c:pt>
              </c:strCache>
            </c:strRef>
          </c:tx>
          <c:spPr>
            <a:solidFill>
              <a:srgbClr val="FFC000"/>
            </a:solidFill>
            <a:ln>
              <a:noFill/>
            </a:ln>
            <a:effectLst/>
            <a:sp3d/>
          </c:spPr>
          <c:invertIfNegative val="0"/>
          <c:dLbls>
            <c:dLbl>
              <c:idx val="0"/>
              <c:layout>
                <c:manualLayout>
                  <c:x val="-2.7805997337630492E-2"/>
                  <c:y val="2.93832864627486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17-4C93-A5EB-1B9BAFC368E9}"/>
                </c:ext>
              </c:extLst>
            </c:dLbl>
            <c:dLbl>
              <c:idx val="1"/>
              <c:layout>
                <c:manualLayout>
                  <c:x val="-1.39029986688152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17-4C93-A5EB-1B9BAFC368E9}"/>
                </c:ext>
              </c:extLst>
            </c:dLbl>
            <c:dLbl>
              <c:idx val="2"/>
              <c:layout>
                <c:manualLayout>
                  <c:x val="-3.0123163782433033E-2"/>
                  <c:y val="-2.73967283560442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17-4C93-A5EB-1B9BAFC368E9}"/>
                </c:ext>
              </c:extLst>
            </c:dLbl>
            <c:dLbl>
              <c:idx val="3"/>
              <c:layout>
                <c:manualLayout>
                  <c:x val="-3.0123163782433033E-2"/>
                  <c:y val="2.73967283560442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17-4C93-A5EB-1B9BAFC368E9}"/>
                </c:ext>
              </c:extLst>
            </c:dLbl>
            <c:dLbl>
              <c:idx val="4"/>
              <c:layout>
                <c:manualLayout>
                  <c:x val="-3.0123163782433033E-2"/>
                  <c:y val="2.93835304675348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17-4C93-A5EB-1B9BAFC368E9}"/>
                </c:ext>
              </c:extLst>
            </c:dLbl>
            <c:dLbl>
              <c:idx val="5"/>
              <c:layout>
                <c:manualLayout>
                  <c:x val="-1.85373315584203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17-4C93-A5EB-1B9BAFC368E9}"/>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'גידול בתיק האשראי מאוחד '!$U$6:$Z$6</c:f>
              <c:strCache>
                <c:ptCount val="6"/>
                <c:pt idx="0">
                  <c:v>Q1-2021</c:v>
                </c:pt>
                <c:pt idx="1">
                  <c:v>Q2-2021</c:v>
                </c:pt>
                <c:pt idx="2">
                  <c:v>Q3-2021</c:v>
                </c:pt>
                <c:pt idx="3">
                  <c:v>Q1-2022</c:v>
                </c:pt>
                <c:pt idx="4">
                  <c:v>Q2-2022</c:v>
                </c:pt>
                <c:pt idx="5">
                  <c:v>Q3-2022</c:v>
                </c:pt>
              </c:strCache>
            </c:strRef>
          </c:cat>
          <c:val>
            <c:numRef>
              <c:f>'גידול בתיק האשראי מאוחד '!$U$7:$Z$7</c:f>
              <c:numCache>
                <c:formatCode>_(* #,##0_);_(* \(#,##0\);_(* "-"??_);_(@_)</c:formatCode>
                <c:ptCount val="6"/>
                <c:pt idx="0">
                  <c:v>47900</c:v>
                </c:pt>
                <c:pt idx="1">
                  <c:v>56800</c:v>
                </c:pt>
                <c:pt idx="2">
                  <c:v>62700</c:v>
                </c:pt>
                <c:pt idx="3">
                  <c:v>193700</c:v>
                </c:pt>
                <c:pt idx="4">
                  <c:v>204900</c:v>
                </c:pt>
                <c:pt idx="5">
                  <c:v>194300</c:v>
                </c:pt>
              </c:numCache>
            </c:numRef>
          </c:val>
          <c:extLst>
            <c:ext xmlns:c16="http://schemas.microsoft.com/office/drawing/2014/chart" uri="{C3380CC4-5D6E-409C-BE32-E72D297353CC}">
              <c16:uniqueId val="{00000006-7717-4C93-A5EB-1B9BAFC368E9}"/>
            </c:ext>
          </c:extLst>
        </c:ser>
        <c:ser>
          <c:idx val="1"/>
          <c:order val="1"/>
          <c:tx>
            <c:strRef>
              <c:f>'גידול בתיק האשראי מאוחד '!$T$8</c:f>
              <c:strCache>
                <c:ptCount val="1"/>
                <c:pt idx="0">
                  <c:v> ישראל</c:v>
                </c:pt>
              </c:strCache>
            </c:strRef>
          </c:tx>
          <c:spPr>
            <a:solidFill>
              <a:srgbClr val="001347"/>
            </a:solidFill>
            <a:ln>
              <a:noFill/>
            </a:ln>
            <a:effectLst/>
            <a:sp3d/>
          </c:spPr>
          <c:invertIfNegative val="0"/>
          <c:dLbls>
            <c:dLbl>
              <c:idx val="5"/>
              <c:layout>
                <c:manualLayout>
                  <c:x val="0"/>
                  <c:y val="-8.36130585163027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17-4C93-A5EB-1B9BAFC368E9}"/>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'גידול בתיק האשראי מאוחד '!$U$6:$Z$6</c:f>
              <c:strCache>
                <c:ptCount val="6"/>
                <c:pt idx="0">
                  <c:v>Q1-2021</c:v>
                </c:pt>
                <c:pt idx="1">
                  <c:v>Q2-2021</c:v>
                </c:pt>
                <c:pt idx="2">
                  <c:v>Q3-2021</c:v>
                </c:pt>
                <c:pt idx="3">
                  <c:v>Q1-2022</c:v>
                </c:pt>
                <c:pt idx="4">
                  <c:v>Q2-2022</c:v>
                </c:pt>
                <c:pt idx="5">
                  <c:v>Q3-2022</c:v>
                </c:pt>
              </c:strCache>
            </c:strRef>
          </c:cat>
          <c:val>
            <c:numRef>
              <c:f>'גידול בתיק האשראי מאוחד '!$U$8:$Z$8</c:f>
              <c:numCache>
                <c:formatCode>_(* #,##0_);_(* \(#,##0\);_(* "-"??_);_(@_)</c:formatCode>
                <c:ptCount val="6"/>
                <c:pt idx="0">
                  <c:v>338000</c:v>
                </c:pt>
                <c:pt idx="1">
                  <c:v>346000</c:v>
                </c:pt>
                <c:pt idx="2">
                  <c:v>359000</c:v>
                </c:pt>
                <c:pt idx="3">
                  <c:v>422000</c:v>
                </c:pt>
                <c:pt idx="4">
                  <c:v>477000</c:v>
                </c:pt>
                <c:pt idx="5">
                  <c:v>541800</c:v>
                </c:pt>
              </c:numCache>
            </c:numRef>
          </c:val>
          <c:extLst>
            <c:ext xmlns:c16="http://schemas.microsoft.com/office/drawing/2014/chart" uri="{C3380CC4-5D6E-409C-BE32-E72D297353CC}">
              <c16:uniqueId val="{00000008-7717-4C93-A5EB-1B9BAFC368E9}"/>
            </c:ext>
          </c:extLst>
        </c:ser>
        <c:ser>
          <c:idx val="2"/>
          <c:order val="2"/>
          <c:tx>
            <c:strRef>
              <c:f>'גידול בתיק האשראי מאוחד '!$T$9</c:f>
              <c:strCache>
                <c:ptCount val="1"/>
                <c:pt idx="0">
                  <c:v>מאוחד </c:v>
                </c:pt>
              </c:strCache>
            </c:strRef>
          </c:tx>
          <c:spPr>
            <a:solidFill>
              <a:srgbClr val="00AEEF"/>
            </a:solidFill>
            <a:ln>
              <a:noFill/>
            </a:ln>
            <a:effectLst/>
            <a:sp3d/>
          </c:spPr>
          <c:invertIfNegative val="0"/>
          <c:dLbls>
            <c:dLbl>
              <c:idx val="5"/>
              <c:layout>
                <c:manualLayout>
                  <c:x val="0"/>
                  <c:y val="-2.0903264629075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17-4C93-A5EB-1B9BAFC368E9}"/>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'גידול בתיק האשראי מאוחד '!$U$6:$Z$6</c:f>
              <c:strCache>
                <c:ptCount val="6"/>
                <c:pt idx="0">
                  <c:v>Q1-2021</c:v>
                </c:pt>
                <c:pt idx="1">
                  <c:v>Q2-2021</c:v>
                </c:pt>
                <c:pt idx="2">
                  <c:v>Q3-2021</c:v>
                </c:pt>
                <c:pt idx="3">
                  <c:v>Q1-2022</c:v>
                </c:pt>
                <c:pt idx="4">
                  <c:v>Q2-2022</c:v>
                </c:pt>
                <c:pt idx="5">
                  <c:v>Q3-2022</c:v>
                </c:pt>
              </c:strCache>
            </c:strRef>
          </c:cat>
          <c:val>
            <c:numRef>
              <c:f>'גידול בתיק האשראי מאוחד '!$U$9:$Z$9</c:f>
              <c:numCache>
                <c:formatCode>_(* #,##0_);_(* \(#,##0\);_(* "-"??_);_(@_)</c:formatCode>
                <c:ptCount val="6"/>
                <c:pt idx="0">
                  <c:v>385900</c:v>
                </c:pt>
                <c:pt idx="1">
                  <c:v>402800</c:v>
                </c:pt>
                <c:pt idx="2">
                  <c:v>421700</c:v>
                </c:pt>
                <c:pt idx="3">
                  <c:v>615700</c:v>
                </c:pt>
                <c:pt idx="4">
                  <c:v>681900</c:v>
                </c:pt>
                <c:pt idx="5">
                  <c:v>736100</c:v>
                </c:pt>
              </c:numCache>
            </c:numRef>
          </c:val>
          <c:extLst>
            <c:ext xmlns:c16="http://schemas.microsoft.com/office/drawing/2014/chart" uri="{C3380CC4-5D6E-409C-BE32-E72D297353CC}">
              <c16:uniqueId val="{0000000A-7717-4C93-A5EB-1B9BAFC368E9}"/>
            </c:ext>
          </c:extLst>
        </c:ser>
        <c:dLbls>
          <c:showLegendKey val="0"/>
          <c:showVal val="1"/>
          <c:showCatName val="0"/>
          <c:showSerName val="0"/>
          <c:showPercent val="0"/>
          <c:showBubbleSize val="0"/>
        </c:dLbls>
        <c:gapWidth val="150"/>
        <c:shape val="box"/>
        <c:axId val="-822051200"/>
        <c:axId val="-822053920"/>
        <c:axId val="0"/>
      </c:bar3DChart>
      <c:catAx>
        <c:axId val="-82205120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IL"/>
          </a:p>
        </c:txPr>
        <c:crossAx val="-822053920"/>
        <c:crosses val="autoZero"/>
        <c:auto val="1"/>
        <c:lblAlgn val="ctr"/>
        <c:lblOffset val="100"/>
        <c:noMultiLvlLbl val="0"/>
      </c:catAx>
      <c:valAx>
        <c:axId val="-822053920"/>
        <c:scaling>
          <c:orientation val="minMax"/>
          <c:min val="0"/>
        </c:scaling>
        <c:delete val="1"/>
        <c:axPos val="l"/>
        <c:numFmt formatCode="_(* #,##0_);_(* \(#,##0\);_(* &quot;-&quot;??_);_(@_)" sourceLinked="1"/>
        <c:majorTickMark val="out"/>
        <c:minorTickMark val="none"/>
        <c:tickLblPos val="nextTo"/>
        <c:crossAx val="-82205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'גרפים-הכנסות'!$C$38</c:f>
              <c:strCache>
                <c:ptCount val="1"/>
                <c:pt idx="0">
                  <c:v>הכנסות אירופה</c:v>
                </c:pt>
              </c:strCache>
            </c:strRef>
          </c:tx>
          <c:spPr>
            <a:solidFill>
              <a:srgbClr val="FFC000"/>
            </a:solidFill>
            <a:ln>
              <a:noFill/>
            </a:ln>
            <a:effectLst/>
            <a:sp3d/>
          </c:spPr>
          <c:invertIfNegative val="0"/>
          <c:dLbls>
            <c:dLbl>
              <c:idx val="0"/>
              <c:layout>
                <c:manualLayout>
                  <c:x val="-3.17368556522840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98-4B96-8B0B-C83D7D274DBA}"/>
                </c:ext>
              </c:extLst>
            </c:dLbl>
            <c:dLbl>
              <c:idx val="1"/>
              <c:layout>
                <c:manualLayout>
                  <c:x val="-2.1157903768189365E-2"/>
                  <c:y val="2.95450183493164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98-4B96-8B0B-C83D7D274DBA}"/>
                </c:ext>
              </c:extLst>
            </c:dLbl>
            <c:dLbl>
              <c:idx val="2"/>
              <c:layout>
                <c:manualLayout>
                  <c:x val="-1.8513165797165675E-2"/>
                  <c:y val="-2.9545018349318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98-4B96-8B0B-C83D7D274DBA}"/>
                </c:ext>
              </c:extLst>
            </c:dLbl>
            <c:dLbl>
              <c:idx val="3"/>
              <c:layout>
                <c:manualLayout>
                  <c:x val="-1.5868427826142006E-2"/>
                  <c:y val="-5.9090036698635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98-4B96-8B0B-C83D7D274DBA}"/>
                </c:ext>
              </c:extLst>
            </c:dLbl>
            <c:dLbl>
              <c:idx val="4"/>
              <c:layout>
                <c:manualLayout>
                  <c:x val="-1.8513165797165675E-2"/>
                  <c:y val="-1.08330482504519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98-4B96-8B0B-C83D7D274DBA}"/>
                </c:ext>
              </c:extLst>
            </c:dLbl>
            <c:dLbl>
              <c:idx val="5"/>
              <c:layout>
                <c:manualLayout>
                  <c:x val="-1.5868427826142006E-2"/>
                  <c:y val="-1.08330482504519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98-4B96-8B0B-C83D7D274DBA}"/>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'גרפים-הכנסות'!$B$39:$B$44</c:f>
              <c:strCache>
                <c:ptCount val="6"/>
                <c:pt idx="0">
                  <c:v>Q1-2021</c:v>
                </c:pt>
                <c:pt idx="1">
                  <c:v>Q2-2021</c:v>
                </c:pt>
                <c:pt idx="2">
                  <c:v>Q3-2021</c:v>
                </c:pt>
                <c:pt idx="3">
                  <c:v>Q1-2022</c:v>
                </c:pt>
                <c:pt idx="4">
                  <c:v>Q2-2022</c:v>
                </c:pt>
                <c:pt idx="5">
                  <c:v>Q3-2022</c:v>
                </c:pt>
              </c:strCache>
            </c:strRef>
          </c:cat>
          <c:val>
            <c:numRef>
              <c:f>'גרפים-הכנסות'!$C$39:$C$44</c:f>
              <c:numCache>
                <c:formatCode>_(* #,##0_);_(* \(#,##0\);_(* "-"??_);_(@_)</c:formatCode>
                <c:ptCount val="6"/>
                <c:pt idx="0">
                  <c:v>1700</c:v>
                </c:pt>
                <c:pt idx="1">
                  <c:v>2300</c:v>
                </c:pt>
                <c:pt idx="2">
                  <c:v>2000</c:v>
                </c:pt>
                <c:pt idx="3">
                  <c:v>2900</c:v>
                </c:pt>
                <c:pt idx="4">
                  <c:v>5000</c:v>
                </c:pt>
                <c:pt idx="5">
                  <c:v>4900</c:v>
                </c:pt>
              </c:numCache>
            </c:numRef>
          </c:val>
          <c:extLst>
            <c:ext xmlns:c16="http://schemas.microsoft.com/office/drawing/2014/chart" uri="{C3380CC4-5D6E-409C-BE32-E72D297353CC}">
              <c16:uniqueId val="{00000006-8F98-4B96-8B0B-C83D7D274DBA}"/>
            </c:ext>
          </c:extLst>
        </c:ser>
        <c:ser>
          <c:idx val="1"/>
          <c:order val="1"/>
          <c:tx>
            <c:strRef>
              <c:f>'גרפים-הכנסות'!$D$38</c:f>
              <c:strCache>
                <c:ptCount val="1"/>
                <c:pt idx="0">
                  <c:v>הכנסות ישראל</c:v>
                </c:pt>
              </c:strCache>
            </c:strRef>
          </c:tx>
          <c:spPr>
            <a:solidFill>
              <a:srgbClr val="001347"/>
            </a:solidFill>
            <a:ln>
              <a:noFill/>
            </a:ln>
            <a:effectLst/>
            <a:sp3d/>
          </c:spPr>
          <c:invertIfNegative val="0"/>
          <c:dLbls>
            <c:dLbl>
              <c:idx val="0"/>
              <c:layout>
                <c:manualLayout>
                  <c:x val="-2.9092117681260351E-2"/>
                  <c:y val="8.86350550479530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F98-4B96-8B0B-C83D7D274DBA}"/>
                </c:ext>
              </c:extLst>
            </c:dLbl>
            <c:dLbl>
              <c:idx val="1"/>
              <c:layout>
                <c:manualLayout>
                  <c:x val="-2.9092117681260344E-2"/>
                  <c:y val="8.86350550479530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F98-4B96-8B0B-C83D7D274DBA}"/>
                </c:ext>
              </c:extLst>
            </c:dLbl>
            <c:dLbl>
              <c:idx val="2"/>
              <c:layout>
                <c:manualLayout>
                  <c:x val="-2.64473797102366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F98-4B96-8B0B-C83D7D274DBA}"/>
                </c:ext>
              </c:extLst>
            </c:dLbl>
            <c:dLbl>
              <c:idx val="3"/>
              <c:layout>
                <c:manualLayout>
                  <c:x val="-2.3802641739213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F98-4B96-8B0B-C83D7D274DBA}"/>
                </c:ext>
              </c:extLst>
            </c:dLbl>
            <c:dLbl>
              <c:idx val="4"/>
              <c:layout>
                <c:manualLayout>
                  <c:x val="-2.9092117681260441E-2"/>
                  <c:y val="2.954501834931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F98-4B96-8B0B-C83D7D274DBA}"/>
                </c:ext>
              </c:extLst>
            </c:dLbl>
            <c:dLbl>
              <c:idx val="5"/>
              <c:layout>
                <c:manualLayout>
                  <c:x val="-3.7026331594331448E-2"/>
                  <c:y val="-2.708262062612984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98-4B96-8B0B-C83D7D274DBA}"/>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'גרפים-הכנסות'!$B$39:$B$44</c:f>
              <c:strCache>
                <c:ptCount val="6"/>
                <c:pt idx="0">
                  <c:v>Q1-2021</c:v>
                </c:pt>
                <c:pt idx="1">
                  <c:v>Q2-2021</c:v>
                </c:pt>
                <c:pt idx="2">
                  <c:v>Q3-2021</c:v>
                </c:pt>
                <c:pt idx="3">
                  <c:v>Q1-2022</c:v>
                </c:pt>
                <c:pt idx="4">
                  <c:v>Q2-2022</c:v>
                </c:pt>
                <c:pt idx="5">
                  <c:v>Q3-2022</c:v>
                </c:pt>
              </c:strCache>
            </c:strRef>
          </c:cat>
          <c:val>
            <c:numRef>
              <c:f>'גרפים-הכנסות'!$D$39:$D$44</c:f>
              <c:numCache>
                <c:formatCode>_(* #,##0_);_(* \(#,##0\);_(* "-"??_);_(@_)</c:formatCode>
                <c:ptCount val="6"/>
                <c:pt idx="0">
                  <c:v>7800</c:v>
                </c:pt>
                <c:pt idx="1">
                  <c:v>7800</c:v>
                </c:pt>
                <c:pt idx="2">
                  <c:v>7600</c:v>
                </c:pt>
                <c:pt idx="3">
                  <c:v>9300</c:v>
                </c:pt>
                <c:pt idx="4">
                  <c:v>11700</c:v>
                </c:pt>
                <c:pt idx="5">
                  <c:v>13900</c:v>
                </c:pt>
              </c:numCache>
            </c:numRef>
          </c:val>
          <c:extLst>
            <c:ext xmlns:c16="http://schemas.microsoft.com/office/drawing/2014/chart" uri="{C3380CC4-5D6E-409C-BE32-E72D297353CC}">
              <c16:uniqueId val="{0000000D-8F98-4B96-8B0B-C83D7D274DBA}"/>
            </c:ext>
          </c:extLst>
        </c:ser>
        <c:ser>
          <c:idx val="2"/>
          <c:order val="2"/>
          <c:tx>
            <c:strRef>
              <c:f>'גרפים-הכנסות'!$E$38</c:f>
              <c:strCache>
                <c:ptCount val="1"/>
                <c:pt idx="0">
                  <c:v>מאוחד</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'גרפים-הכנסות'!$B$39:$B$44</c:f>
              <c:strCache>
                <c:ptCount val="6"/>
                <c:pt idx="0">
                  <c:v>Q1-2021</c:v>
                </c:pt>
                <c:pt idx="1">
                  <c:v>Q2-2021</c:v>
                </c:pt>
                <c:pt idx="2">
                  <c:v>Q3-2021</c:v>
                </c:pt>
                <c:pt idx="3">
                  <c:v>Q1-2022</c:v>
                </c:pt>
                <c:pt idx="4">
                  <c:v>Q2-2022</c:v>
                </c:pt>
                <c:pt idx="5">
                  <c:v>Q3-2022</c:v>
                </c:pt>
              </c:strCache>
            </c:strRef>
          </c:cat>
          <c:val>
            <c:numRef>
              <c:f>'גרפים-הכנסות'!$E$39:$E$44</c:f>
              <c:numCache>
                <c:formatCode>_(* #,##0_);_(* \(#,##0\);_(* "-"??_);_(@_)</c:formatCode>
                <c:ptCount val="6"/>
                <c:pt idx="0">
                  <c:v>9500</c:v>
                </c:pt>
                <c:pt idx="1">
                  <c:v>10100</c:v>
                </c:pt>
                <c:pt idx="2">
                  <c:v>9600</c:v>
                </c:pt>
                <c:pt idx="3">
                  <c:v>12200</c:v>
                </c:pt>
                <c:pt idx="4">
                  <c:v>16700</c:v>
                </c:pt>
                <c:pt idx="5">
                  <c:v>18800</c:v>
                </c:pt>
              </c:numCache>
            </c:numRef>
          </c:val>
          <c:extLst>
            <c:ext xmlns:c16="http://schemas.microsoft.com/office/drawing/2014/chart" uri="{C3380CC4-5D6E-409C-BE32-E72D297353CC}">
              <c16:uniqueId val="{0000000E-8F98-4B96-8B0B-C83D7D274DBA}"/>
            </c:ext>
          </c:extLst>
        </c:ser>
        <c:dLbls>
          <c:showLegendKey val="0"/>
          <c:showVal val="1"/>
          <c:showCatName val="0"/>
          <c:showSerName val="0"/>
          <c:showPercent val="0"/>
          <c:showBubbleSize val="0"/>
        </c:dLbls>
        <c:gapWidth val="150"/>
        <c:shape val="box"/>
        <c:axId val="-822051744"/>
        <c:axId val="-822053376"/>
        <c:axId val="0"/>
      </c:bar3DChart>
      <c:catAx>
        <c:axId val="-8220517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822053376"/>
        <c:crosses val="autoZero"/>
        <c:auto val="1"/>
        <c:lblAlgn val="ctr"/>
        <c:lblOffset val="100"/>
        <c:noMultiLvlLbl val="0"/>
      </c:catAx>
      <c:valAx>
        <c:axId val="-822053376"/>
        <c:scaling>
          <c:orientation val="minMax"/>
        </c:scaling>
        <c:delete val="1"/>
        <c:axPos val="l"/>
        <c:numFmt formatCode="_(* #,##0_);_(* \(#,##0\);_(* &quot;-&quot;??_);_(@_)" sourceLinked="1"/>
        <c:majorTickMark val="none"/>
        <c:minorTickMark val="none"/>
        <c:tickLblPos val="nextTo"/>
        <c:crossAx val="-82205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 + APR אירופה '!$G$8</c:f>
              <c:strCache>
                <c:ptCount val="1"/>
                <c:pt idx="0">
                  <c:v>הפרשה לחובות מסופקים</c:v>
                </c:pt>
              </c:strCache>
            </c:strRef>
          </c:tx>
          <c:spPr>
            <a:solidFill>
              <a:srgbClr val="001347"/>
            </a:solidFill>
            <a:ln>
              <a:noFill/>
            </a:ln>
            <a:effectLst/>
            <a:sp3d/>
          </c:spPr>
          <c:invertIfNegative val="0"/>
          <c:dLbls>
            <c:dLbl>
              <c:idx val="0"/>
              <c:layout>
                <c:manualLayout>
                  <c:x val="-6.2948548235829765E-2"/>
                  <c:y val="-6.2594384445837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0E-44E5-AEFF-A11C949AFFD1}"/>
                </c:ext>
              </c:extLst>
            </c:dLbl>
            <c:dLbl>
              <c:idx val="1"/>
              <c:layout>
                <c:manualLayout>
                  <c:x val="-5.3955898487854079E-2"/>
                  <c:y val="-1.147550458239538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0E-44E5-AEFF-A11C949AFFD1}"/>
                </c:ext>
              </c:extLst>
            </c:dLbl>
            <c:dLbl>
              <c:idx val="2"/>
              <c:layout>
                <c:manualLayout>
                  <c:x val="-6.2947486111843781E-2"/>
                  <c:y val="-1.8778315333751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0E-44E5-AEFF-A11C949AFFD1}"/>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'כשל + APR אירופה '!$H$7:$J$7</c:f>
              <c:numCache>
                <c:formatCode>General</c:formatCode>
                <c:ptCount val="3"/>
                <c:pt idx="0">
                  <c:v>2022</c:v>
                </c:pt>
                <c:pt idx="1">
                  <c:v>2021</c:v>
                </c:pt>
                <c:pt idx="2">
                  <c:v>2020</c:v>
                </c:pt>
              </c:numCache>
            </c:numRef>
          </c:cat>
          <c:val>
            <c:numRef>
              <c:f>'כשל + APR אירופה '!$H$8:$J$8</c:f>
              <c:numCache>
                <c:formatCode>0.0%</c:formatCode>
                <c:ptCount val="3"/>
                <c:pt idx="0" formatCode="0.00%">
                  <c:v>3.2800000000000003E-2</c:v>
                </c:pt>
                <c:pt idx="1">
                  <c:v>1.4E-2</c:v>
                </c:pt>
                <c:pt idx="2" formatCode="0.00%">
                  <c:v>3.5299999999999998E-2</c:v>
                </c:pt>
              </c:numCache>
            </c:numRef>
          </c:val>
          <c:extLst>
            <c:ext xmlns:c16="http://schemas.microsoft.com/office/drawing/2014/chart" uri="{C3380CC4-5D6E-409C-BE32-E72D297353CC}">
              <c16:uniqueId val="{00000003-480E-44E5-AEFF-A11C949AFFD1}"/>
            </c:ext>
          </c:extLst>
        </c:ser>
        <c:ser>
          <c:idx val="1"/>
          <c:order val="1"/>
          <c:tx>
            <c:strRef>
              <c:f>'כשל + APR אירופה '!$G$9</c:f>
              <c:strCache>
                <c:ptCount val="1"/>
                <c:pt idx="0">
                  <c:v>עלות ממשית ממוצע שנתי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'כשל + APR אירופה '!$H$7:$J$7</c:f>
              <c:numCache>
                <c:formatCode>General</c:formatCode>
                <c:ptCount val="3"/>
                <c:pt idx="0">
                  <c:v>2022</c:v>
                </c:pt>
                <c:pt idx="1">
                  <c:v>2021</c:v>
                </c:pt>
                <c:pt idx="2">
                  <c:v>2020</c:v>
                </c:pt>
              </c:numCache>
            </c:numRef>
          </c:cat>
          <c:val>
            <c:numRef>
              <c:f>'כשל + APR אירופה '!$H$9:$J$9</c:f>
              <c:numCache>
                <c:formatCode>0.0%</c:formatCode>
                <c:ptCount val="3"/>
                <c:pt idx="0">
                  <c:v>0.20499999999999999</c:v>
                </c:pt>
                <c:pt idx="1">
                  <c:v>0.17799999999999999</c:v>
                </c:pt>
                <c:pt idx="2">
                  <c:v>0.19800000000000001</c:v>
                </c:pt>
              </c:numCache>
            </c:numRef>
          </c:val>
          <c:extLst>
            <c:ext xmlns:c16="http://schemas.microsoft.com/office/drawing/2014/chart" uri="{C3380CC4-5D6E-409C-BE32-E72D297353CC}">
              <c16:uniqueId val="{00000004-480E-44E5-AEFF-A11C949AFFD1}"/>
            </c:ext>
          </c:extLst>
        </c:ser>
        <c:dLbls>
          <c:showLegendKey val="0"/>
          <c:showVal val="1"/>
          <c:showCatName val="0"/>
          <c:showSerName val="0"/>
          <c:showPercent val="0"/>
          <c:showBubbleSize val="0"/>
        </c:dLbls>
        <c:gapWidth val="150"/>
        <c:shape val="box"/>
        <c:axId val="1174684192"/>
        <c:axId val="1174694592"/>
        <c:axId val="0"/>
      </c:bar3DChart>
      <c:catAx>
        <c:axId val="117468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1174694592"/>
        <c:crosses val="autoZero"/>
        <c:auto val="1"/>
        <c:lblAlgn val="ctr"/>
        <c:lblOffset val="100"/>
        <c:noMultiLvlLbl val="0"/>
      </c:catAx>
      <c:valAx>
        <c:axId val="1174694592"/>
        <c:scaling>
          <c:orientation val="minMax"/>
        </c:scaling>
        <c:delete val="1"/>
        <c:axPos val="r"/>
        <c:numFmt formatCode="0.00%" sourceLinked="1"/>
        <c:majorTickMark val="none"/>
        <c:minorTickMark val="none"/>
        <c:tickLblPos val="nextTo"/>
        <c:crossAx val="1174684192"/>
        <c:crosses val="autoZero"/>
        <c:crossBetween val="between"/>
      </c:valAx>
      <c:spPr>
        <a:noFill/>
        <a:ln>
          <a:noFill/>
        </a:ln>
        <a:effectLst/>
      </c:spPr>
    </c:plotArea>
    <c:legend>
      <c:legendPos val="b"/>
      <c:layout>
        <c:manualLayout>
          <c:xMode val="edge"/>
          <c:yMode val="edge"/>
          <c:x val="0"/>
          <c:y val="0.8702214803596241"/>
          <c:w val="0.99687787519986981"/>
          <c:h val="0.109421230515309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654247794583923E-2"/>
          <c:y val="5.4685686481518232E-2"/>
          <c:w val="0.90469150441083213"/>
          <c:h val="0.76024241761446476"/>
        </c:manualLayout>
      </c:layout>
      <c:bar3DChart>
        <c:barDir val="col"/>
        <c:grouping val="clustered"/>
        <c:varyColors val="0"/>
        <c:ser>
          <c:idx val="0"/>
          <c:order val="0"/>
          <c:tx>
            <c:strRef>
              <c:f>'כשלK+ APR ישראל'!$G$8</c:f>
              <c:strCache>
                <c:ptCount val="1"/>
                <c:pt idx="0">
                  <c:v>כשל %</c:v>
                </c:pt>
              </c:strCache>
            </c:strRef>
          </c:tx>
          <c:spPr>
            <a:solidFill>
              <a:srgbClr val="001347"/>
            </a:solidFill>
            <a:ln>
              <a:noFill/>
            </a:ln>
            <a:effectLst/>
            <a:sp3d/>
          </c:spPr>
          <c:invertIfNegative val="0"/>
          <c:dLbls>
            <c:dLbl>
              <c:idx val="0"/>
              <c:layout>
                <c:manualLayout>
                  <c:x val="-5.198645213954594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EC-448B-847E-9D9A010F85C9}"/>
                </c:ext>
              </c:extLst>
            </c:dLbl>
            <c:dLbl>
              <c:idx val="1"/>
              <c:layout>
                <c:manualLayout>
                  <c:x val="-7.364679162745226E-2"/>
                  <c:y val="4.62962962962954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EC-448B-847E-9D9A010F85C9}"/>
                </c:ext>
              </c:extLst>
            </c:dLbl>
            <c:dLbl>
              <c:idx val="2"/>
              <c:layout>
                <c:manualLayout>
                  <c:x val="-6.065086082947041E-2"/>
                  <c:y val="-4.62962962962971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EC-448B-847E-9D9A010F85C9}"/>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'כשלK+ APR ישראל'!$H$7:$J$7</c:f>
              <c:numCache>
                <c:formatCode>General</c:formatCode>
                <c:ptCount val="3"/>
                <c:pt idx="0">
                  <c:v>2022</c:v>
                </c:pt>
                <c:pt idx="1">
                  <c:v>2021</c:v>
                </c:pt>
                <c:pt idx="2">
                  <c:v>2020</c:v>
                </c:pt>
              </c:numCache>
            </c:numRef>
          </c:cat>
          <c:val>
            <c:numRef>
              <c:f>'כשלK+ APR ישראל'!$H$8:$J$8</c:f>
              <c:numCache>
                <c:formatCode>0.00%</c:formatCode>
                <c:ptCount val="3"/>
                <c:pt idx="0">
                  <c:v>1.7500000000000002E-2</c:v>
                </c:pt>
                <c:pt idx="1">
                  <c:v>2.3E-2</c:v>
                </c:pt>
                <c:pt idx="2">
                  <c:v>2.3E-2</c:v>
                </c:pt>
              </c:numCache>
            </c:numRef>
          </c:val>
          <c:extLst>
            <c:ext xmlns:c16="http://schemas.microsoft.com/office/drawing/2014/chart" uri="{C3380CC4-5D6E-409C-BE32-E72D297353CC}">
              <c16:uniqueId val="{00000003-88EC-448B-847E-9D9A010F85C9}"/>
            </c:ext>
          </c:extLst>
        </c:ser>
        <c:ser>
          <c:idx val="1"/>
          <c:order val="1"/>
          <c:tx>
            <c:strRef>
              <c:f>'כשלK+ APR ישראל'!$G$9</c:f>
              <c:strCache>
                <c:ptCount val="1"/>
                <c:pt idx="0">
                  <c:v>עלות ממשית ממוצע שנתי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'כשלK+ APR ישראל'!$H$7:$J$7</c:f>
              <c:numCache>
                <c:formatCode>General</c:formatCode>
                <c:ptCount val="3"/>
                <c:pt idx="0">
                  <c:v>2022</c:v>
                </c:pt>
                <c:pt idx="1">
                  <c:v>2021</c:v>
                </c:pt>
                <c:pt idx="2">
                  <c:v>2020</c:v>
                </c:pt>
              </c:numCache>
            </c:numRef>
          </c:cat>
          <c:val>
            <c:numRef>
              <c:f>'כשלK+ APR ישראל'!$H$9:$J$9</c:f>
              <c:numCache>
                <c:formatCode>0.00%</c:formatCode>
                <c:ptCount val="3"/>
                <c:pt idx="0">
                  <c:v>0.122</c:v>
                </c:pt>
                <c:pt idx="1">
                  <c:v>0.1139</c:v>
                </c:pt>
                <c:pt idx="2">
                  <c:v>0.1197</c:v>
                </c:pt>
              </c:numCache>
            </c:numRef>
          </c:val>
          <c:extLst>
            <c:ext xmlns:c16="http://schemas.microsoft.com/office/drawing/2014/chart" uri="{C3380CC4-5D6E-409C-BE32-E72D297353CC}">
              <c16:uniqueId val="{00000004-88EC-448B-847E-9D9A010F85C9}"/>
            </c:ext>
          </c:extLst>
        </c:ser>
        <c:dLbls>
          <c:showLegendKey val="0"/>
          <c:showVal val="1"/>
          <c:showCatName val="0"/>
          <c:showSerName val="0"/>
          <c:showPercent val="0"/>
          <c:showBubbleSize val="0"/>
        </c:dLbls>
        <c:gapWidth val="150"/>
        <c:shape val="box"/>
        <c:axId val="230509584"/>
        <c:axId val="230510832"/>
        <c:axId val="0"/>
      </c:bar3DChart>
      <c:catAx>
        <c:axId val="23050958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230510832"/>
        <c:crosses val="autoZero"/>
        <c:auto val="1"/>
        <c:lblAlgn val="ctr"/>
        <c:lblOffset val="100"/>
        <c:noMultiLvlLbl val="0"/>
      </c:catAx>
      <c:valAx>
        <c:axId val="230510832"/>
        <c:scaling>
          <c:orientation val="minMax"/>
        </c:scaling>
        <c:delete val="1"/>
        <c:axPos val="r"/>
        <c:numFmt formatCode="0.00%" sourceLinked="1"/>
        <c:majorTickMark val="none"/>
        <c:minorTickMark val="none"/>
        <c:tickLblPos val="nextTo"/>
        <c:crossAx val="230509584"/>
        <c:crosses val="autoZero"/>
        <c:crossBetween val="between"/>
      </c:valAx>
      <c:spPr>
        <a:noFill/>
        <a:ln>
          <a:noFill/>
        </a:ln>
        <a:effectLst/>
      </c:spPr>
    </c:plotArea>
    <c:legend>
      <c:legendPos val="b"/>
      <c:layout>
        <c:manualLayout>
          <c:xMode val="edge"/>
          <c:yMode val="edge"/>
          <c:x val="4.5829605192914423E-2"/>
          <c:y val="0.89409667541557303"/>
          <c:w val="0.91700485718564317"/>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'גרפים-הכנסות'!$B$4:$B$9</c:f>
              <c:strCache>
                <c:ptCount val="6"/>
                <c:pt idx="0">
                  <c:v>Q1-2021</c:v>
                </c:pt>
                <c:pt idx="1">
                  <c:v>Q2-2021</c:v>
                </c:pt>
                <c:pt idx="2">
                  <c:v>Q3-2021</c:v>
                </c:pt>
                <c:pt idx="3">
                  <c:v>Q1-2022</c:v>
                </c:pt>
                <c:pt idx="4">
                  <c:v>Q2-2022</c:v>
                </c:pt>
                <c:pt idx="5">
                  <c:v>Q3-2022</c:v>
                </c:pt>
              </c:strCache>
            </c:strRef>
          </c:cat>
          <c:val>
            <c:numRef>
              <c:f>'גרפים-הכנסות'!$C$4:$C$9</c:f>
              <c:numCache>
                <c:formatCode>_(* #,##0_);_(* \(#,##0\);_(* "-"??_);_(@_)</c:formatCode>
                <c:ptCount val="6"/>
                <c:pt idx="0">
                  <c:v>7800</c:v>
                </c:pt>
                <c:pt idx="1">
                  <c:v>7800</c:v>
                </c:pt>
                <c:pt idx="2">
                  <c:v>7600</c:v>
                </c:pt>
                <c:pt idx="3">
                  <c:v>9300</c:v>
                </c:pt>
                <c:pt idx="4">
                  <c:v>11700</c:v>
                </c:pt>
                <c:pt idx="5">
                  <c:v>13900</c:v>
                </c:pt>
              </c:numCache>
            </c:numRef>
          </c:val>
          <c:extLst>
            <c:ext xmlns:c16="http://schemas.microsoft.com/office/drawing/2014/chart" uri="{C3380CC4-5D6E-409C-BE32-E72D297353CC}">
              <c16:uniqueId val="{00000000-F551-457E-BB83-C599ABF8048E}"/>
            </c:ext>
          </c:extLst>
        </c:ser>
        <c:dLbls>
          <c:showLegendKey val="0"/>
          <c:showVal val="1"/>
          <c:showCatName val="0"/>
          <c:showSerName val="0"/>
          <c:showPercent val="0"/>
          <c:showBubbleSize val="0"/>
        </c:dLbls>
        <c:gapWidth val="150"/>
        <c:shape val="box"/>
        <c:axId val="-822052832"/>
        <c:axId val="-1239216848"/>
        <c:axId val="0"/>
      </c:bar3DChart>
      <c:catAx>
        <c:axId val="-822052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1239216848"/>
        <c:crosses val="autoZero"/>
        <c:auto val="1"/>
        <c:lblAlgn val="ctr"/>
        <c:lblOffset val="100"/>
        <c:noMultiLvlLbl val="0"/>
      </c:catAx>
      <c:valAx>
        <c:axId val="-1239216848"/>
        <c:scaling>
          <c:orientation val="minMax"/>
        </c:scaling>
        <c:delete val="1"/>
        <c:axPos val="l"/>
        <c:numFmt formatCode="_(* #,##0_);_(* \(#,##0\);_(* &quot;-&quot;??_);_(@_)" sourceLinked="1"/>
        <c:majorTickMark val="none"/>
        <c:minorTickMark val="none"/>
        <c:tickLblPos val="nextTo"/>
        <c:crossAx val="-822052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'גרף תיקי אשראי ישראל '!$U$19</c:f>
              <c:strCache>
                <c:ptCount val="1"/>
                <c:pt idx="0">
                  <c:v>סה"כ תיקי אשראי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'גרף תיקי אשראי ישראל '!$V$18:$AA$18</c:f>
              <c:strCache>
                <c:ptCount val="6"/>
                <c:pt idx="0">
                  <c:v>Q1-2021</c:v>
                </c:pt>
                <c:pt idx="1">
                  <c:v>Q2-2021</c:v>
                </c:pt>
                <c:pt idx="2">
                  <c:v>Q3-2021</c:v>
                </c:pt>
                <c:pt idx="3">
                  <c:v>Q1-2022</c:v>
                </c:pt>
                <c:pt idx="4">
                  <c:v>Q2-2022</c:v>
                </c:pt>
                <c:pt idx="5">
                  <c:v>Q3-2022</c:v>
                </c:pt>
              </c:strCache>
            </c:strRef>
          </c:cat>
          <c:val>
            <c:numRef>
              <c:f>'גרף תיקי אשראי ישראל '!$V$19:$AA$19</c:f>
              <c:numCache>
                <c:formatCode>_-* #,##0_-;\-* #,##0_-;_-* "-"??_-;_-@_-</c:formatCode>
                <c:ptCount val="6"/>
                <c:pt idx="0">
                  <c:v>338000</c:v>
                </c:pt>
                <c:pt idx="1">
                  <c:v>346000</c:v>
                </c:pt>
                <c:pt idx="2">
                  <c:v>359000</c:v>
                </c:pt>
                <c:pt idx="3">
                  <c:v>422000</c:v>
                </c:pt>
                <c:pt idx="4">
                  <c:v>477000</c:v>
                </c:pt>
                <c:pt idx="5">
                  <c:v>541800</c:v>
                </c:pt>
              </c:numCache>
            </c:numRef>
          </c:val>
          <c:extLst>
            <c:ext xmlns:c16="http://schemas.microsoft.com/office/drawing/2014/chart" uri="{C3380CC4-5D6E-409C-BE32-E72D297353CC}">
              <c16:uniqueId val="{00000000-276E-4C1B-86F1-BDC3B2679E6E}"/>
            </c:ext>
          </c:extLst>
        </c:ser>
        <c:dLbls>
          <c:showLegendKey val="0"/>
          <c:showVal val="1"/>
          <c:showCatName val="0"/>
          <c:showSerName val="0"/>
          <c:showPercent val="0"/>
          <c:showBubbleSize val="0"/>
        </c:dLbls>
        <c:gapWidth val="150"/>
        <c:shape val="box"/>
        <c:axId val="-1239210864"/>
        <c:axId val="-1239212496"/>
        <c:axId val="0"/>
      </c:bar3DChart>
      <c:catAx>
        <c:axId val="-12392108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1239212496"/>
        <c:crosses val="autoZero"/>
        <c:auto val="1"/>
        <c:lblAlgn val="ctr"/>
        <c:lblOffset val="100"/>
        <c:noMultiLvlLbl val="0"/>
      </c:catAx>
      <c:valAx>
        <c:axId val="-1239212496"/>
        <c:scaling>
          <c:orientation val="minMax"/>
        </c:scaling>
        <c:delete val="1"/>
        <c:axPos val="l"/>
        <c:numFmt formatCode="_-* #,##0_-;\-* #,##0_-;_-* &quot;-&quot;??_-;_-@_-" sourceLinked="1"/>
        <c:majorTickMark val="none"/>
        <c:minorTickMark val="none"/>
        <c:tickLblPos val="nextTo"/>
        <c:crossAx val="-123921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2-10-30T21:50:08.829" idx="1">
    <p:pos x="6278" y="2877"/>
    <p:text>This spelling of license is US spelling - you specifically requested UK spelling</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kvGkcYQ"/>
      </p:ext>
    </p:extLst>
  </p:cm>
</p:cmLst>
</file>

<file path=ppt/drawings/drawing1.xml><?xml version="1.0" encoding="utf-8"?>
<c:userShapes xmlns:c="http://schemas.openxmlformats.org/drawingml/2006/chart">
  <cdr:relSizeAnchor xmlns:cdr="http://schemas.openxmlformats.org/drawingml/2006/chartDrawing">
    <cdr:from>
      <cdr:x>0.74518</cdr:x>
      <cdr:y>0.08516</cdr:y>
    </cdr:from>
    <cdr:to>
      <cdr:x>0.85328</cdr:x>
      <cdr:y>0.16737</cdr:y>
    </cdr:to>
    <cdr:sp macro="" textlink="">
      <cdr:nvSpPr>
        <cdr:cNvPr id="4" name="TextBox 1">
          <a:extLst xmlns:a="http://schemas.openxmlformats.org/drawingml/2006/main">
            <a:ext uri="{FF2B5EF4-FFF2-40B4-BE49-F238E27FC236}">
              <a16:creationId xmlns:a16="http://schemas.microsoft.com/office/drawing/2014/main" id="{A0C608F4-BF25-4714-8E15-FEDC11F898E9}"/>
            </a:ext>
          </a:extLst>
        </cdr:cNvPr>
        <cdr:cNvSpPr txBox="1"/>
      </cdr:nvSpPr>
      <cdr:spPr>
        <a:xfrm xmlns:a="http://schemas.openxmlformats.org/drawingml/2006/main" rot="20792113">
          <a:off x="7415894" y="258156"/>
          <a:ext cx="1075793" cy="2492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x-es-XL" sz="1050" b="1" i="0" u="none" strike="noStrike" kern="1200" baseline="0">
            <a:solidFill>
              <a:srgbClr val="44546A"/>
            </a:solidFill>
            <a:latin typeface="+mn-lt"/>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0.69362</cdr:x>
      <cdr:y>0.85439</cdr:y>
    </cdr:from>
    <cdr:to>
      <cdr:x>0.90223</cdr:x>
      <cdr:y>1</cdr:y>
    </cdr:to>
    <cdr:sp macro="" textlink="">
      <cdr:nvSpPr>
        <cdr:cNvPr id="2" name="תיבת טקסט 30">
          <a:extLst xmlns:a="http://schemas.openxmlformats.org/drawingml/2006/main">
            <a:ext uri="{FF2B5EF4-FFF2-40B4-BE49-F238E27FC236}">
              <a16:creationId xmlns:a16="http://schemas.microsoft.com/office/drawing/2014/main" id="{5AAE5F51-150F-C75C-1135-E453C38E23E6}"/>
            </a:ext>
          </a:extLst>
        </cdr:cNvPr>
        <cdr:cNvSpPr txBox="1"/>
      </cdr:nvSpPr>
      <cdr:spPr>
        <a:xfrm xmlns:a="http://schemas.openxmlformats.org/drawingml/2006/main">
          <a:off x="2671081" y="3792463"/>
          <a:ext cx="803341" cy="646333"/>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wrap="square" rtlCol="1">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a:lstStyle>
        <a:p xmlns:a="http://schemas.openxmlformats.org/drawingml/2006/main">
          <a:pPr algn="ctr"/>
          <a:r>
            <a:rPr lang="en-US" sz="1200" dirty="0">
              <a:solidFill>
                <a:schemeClr val="tx1">
                  <a:lumMod val="65000"/>
                  <a:lumOff val="35000"/>
                </a:schemeClr>
              </a:solidFill>
              <a:latin typeface="+mn-lt"/>
            </a:rPr>
            <a:t>Annual rate Q3 2022</a:t>
          </a:r>
          <a:endParaRPr lang="he-IL" sz="1200" dirty="0">
            <a:solidFill>
              <a:schemeClr val="tx1">
                <a:lumMod val="65000"/>
                <a:lumOff val="35000"/>
              </a:schemeClr>
            </a:solidFill>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0" name="Google Shape;2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Rating2.0</a:t>
            </a:r>
            <a:r>
              <a:rPr lang="en-US" baseline="30000"/>
              <a:t>TM</a:t>
            </a:r>
            <a:endParaRPr baseline="30000"/>
          </a:p>
        </p:txBody>
      </p:sp>
      <p:sp>
        <p:nvSpPr>
          <p:cNvPr id="578" name="Google Shape;5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7" name="Google Shape;6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2" name="Google Shape;7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40" name="Google Shape;7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גרף אמצעי לסדר את מיקום העיגול והחיצים</a:t>
            </a:r>
            <a:endParaRPr/>
          </a:p>
        </p:txBody>
      </p:sp>
      <p:sp>
        <p:nvSpPr>
          <p:cNvPr id="773" name="Google Shape;7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7" name="Google Shape;8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25" name="Google Shape;82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0">
              <a:solidFill>
                <a:schemeClr val="dk1"/>
              </a:solidFill>
              <a:highlight>
                <a:srgbClr val="FFFF00"/>
              </a:highlight>
              <a:latin typeface="Calibri"/>
              <a:ea typeface="Calibri"/>
              <a:cs typeface="Calibri"/>
              <a:sym typeface="Calibri"/>
            </a:endParaRPr>
          </a:p>
        </p:txBody>
      </p:sp>
      <p:sp>
        <p:nvSpPr>
          <p:cNvPr id="937" name="Google Shape;93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9" name="Google Shape;95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0" name="Google Shape;96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4" name="Google Shape;9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1" name="Google Shape;103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8" name="Google Shape;105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9" name="Google Shape;105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6" name="Google Shape;109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לתקן רווחים בין שורות</a:t>
            </a:r>
            <a:endParaRPr/>
          </a:p>
        </p:txBody>
      </p:sp>
      <p:sp>
        <p:nvSpPr>
          <p:cNvPr id="264" name="Google Shape;2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0" name="Google Shape;3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להחליף את הבפנים באפליקציות לאנגלית </a:t>
            </a:r>
            <a:endParaRPr/>
          </a:p>
        </p:txBody>
      </p:sp>
      <p:sp>
        <p:nvSpPr>
          <p:cNvPr id="364" name="Google Shape;3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elcome 1">
  <p:cSld name="Welcome 1">
    <p:spTree>
      <p:nvGrpSpPr>
        <p:cNvPr id="1" name="Shape 10"/>
        <p:cNvGrpSpPr/>
        <p:nvPr/>
      </p:nvGrpSpPr>
      <p:grpSpPr>
        <a:xfrm>
          <a:off x="0" y="0"/>
          <a:ext cx="0" cy="0"/>
          <a:chOff x="0" y="0"/>
          <a:chExt cx="0" cy="0"/>
        </a:xfrm>
      </p:grpSpPr>
      <p:sp>
        <p:nvSpPr>
          <p:cNvPr id="11" name="Google Shape;11;p29"/>
          <p:cNvSpPr>
            <a:spLocks noGrp="1"/>
          </p:cNvSpPr>
          <p:nvPr>
            <p:ph type="pic" idx="2"/>
          </p:nvPr>
        </p:nvSpPr>
        <p:spPr>
          <a:xfrm>
            <a:off x="6270849" y="1440"/>
            <a:ext cx="5921152" cy="6855121"/>
          </a:xfrm>
          <a:prstGeom prst="rect">
            <a:avLst/>
          </a:prstGeom>
          <a:solidFill>
            <a:srgbClr val="D8D8D8">
              <a:alpha val="24705"/>
            </a:srgbClr>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bout us 4">
  <p:cSld name="About us 4">
    <p:spTree>
      <p:nvGrpSpPr>
        <p:cNvPr id="1" name="Shape 56"/>
        <p:cNvGrpSpPr/>
        <p:nvPr/>
      </p:nvGrpSpPr>
      <p:grpSpPr>
        <a:xfrm>
          <a:off x="0" y="0"/>
          <a:ext cx="0" cy="0"/>
          <a:chOff x="0" y="0"/>
          <a:chExt cx="0" cy="0"/>
        </a:xfrm>
      </p:grpSpPr>
      <p:sp>
        <p:nvSpPr>
          <p:cNvPr id="57" name="Google Shape;57;p40"/>
          <p:cNvSpPr>
            <a:spLocks noGrp="1"/>
          </p:cNvSpPr>
          <p:nvPr>
            <p:ph type="pic" idx="2"/>
          </p:nvPr>
        </p:nvSpPr>
        <p:spPr>
          <a:xfrm>
            <a:off x="1" y="3527"/>
            <a:ext cx="12192000" cy="6854473"/>
          </a:xfrm>
          <a:prstGeom prst="rect">
            <a:avLst/>
          </a:prstGeom>
          <a:solidFill>
            <a:srgbClr val="D8D8D8">
              <a:alpha val="24705"/>
            </a:srgbClr>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bout us 5">
  <p:cSld name="About us 5">
    <p:spTree>
      <p:nvGrpSpPr>
        <p:cNvPr id="1" name="Shape 58"/>
        <p:cNvGrpSpPr/>
        <p:nvPr/>
      </p:nvGrpSpPr>
      <p:grpSpPr>
        <a:xfrm>
          <a:off x="0" y="0"/>
          <a:ext cx="0" cy="0"/>
          <a:chOff x="0" y="0"/>
          <a:chExt cx="0" cy="0"/>
        </a:xfrm>
      </p:grpSpPr>
      <p:sp>
        <p:nvSpPr>
          <p:cNvPr id="59" name="Google Shape;59;p41"/>
          <p:cNvSpPr>
            <a:spLocks noGrp="1"/>
          </p:cNvSpPr>
          <p:nvPr>
            <p:ph type="pic" idx="2"/>
          </p:nvPr>
        </p:nvSpPr>
        <p:spPr>
          <a:xfrm>
            <a:off x="1" y="781050"/>
            <a:ext cx="12192000" cy="4762500"/>
          </a:xfrm>
          <a:prstGeom prst="rect">
            <a:avLst/>
          </a:prstGeom>
          <a:solidFill>
            <a:srgbClr val="D8D8D8">
              <a:alpha val="24705"/>
            </a:srgbClr>
          </a:solidFill>
          <a:ln>
            <a:noFill/>
          </a:ln>
        </p:spPr>
      </p:sp>
      <p:sp>
        <p:nvSpPr>
          <p:cNvPr id="60" name="Google Shape;60;p41"/>
          <p:cNvSpPr>
            <a:spLocks noGrp="1"/>
          </p:cNvSpPr>
          <p:nvPr>
            <p:ph type="pic" idx="3"/>
          </p:nvPr>
        </p:nvSpPr>
        <p:spPr>
          <a:xfrm>
            <a:off x="1685925" y="1456737"/>
            <a:ext cx="4410075" cy="2924175"/>
          </a:xfrm>
          <a:prstGeom prst="roundRect">
            <a:avLst>
              <a:gd name="adj" fmla="val 1683"/>
            </a:avLst>
          </a:prstGeom>
          <a:solidFill>
            <a:srgbClr val="D8D8D8">
              <a:alpha val="24705"/>
            </a:srgbClr>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bout us 6">
  <p:cSld name="About us 6">
    <p:spTree>
      <p:nvGrpSpPr>
        <p:cNvPr id="1" name="Shape 61"/>
        <p:cNvGrpSpPr/>
        <p:nvPr/>
      </p:nvGrpSpPr>
      <p:grpSpPr>
        <a:xfrm>
          <a:off x="0" y="0"/>
          <a:ext cx="0" cy="0"/>
          <a:chOff x="0" y="0"/>
          <a:chExt cx="0" cy="0"/>
        </a:xfrm>
      </p:grpSpPr>
      <p:sp>
        <p:nvSpPr>
          <p:cNvPr id="62" name="Google Shape;62;p42"/>
          <p:cNvSpPr>
            <a:spLocks noGrp="1"/>
          </p:cNvSpPr>
          <p:nvPr>
            <p:ph type="pic" idx="2"/>
          </p:nvPr>
        </p:nvSpPr>
        <p:spPr>
          <a:xfrm>
            <a:off x="4043917" y="1279525"/>
            <a:ext cx="2928991" cy="3949700"/>
          </a:xfrm>
          <a:prstGeom prst="rect">
            <a:avLst/>
          </a:prstGeom>
          <a:solidFill>
            <a:srgbClr val="D8D8D8">
              <a:alpha val="24705"/>
            </a:srgbClr>
          </a:solidFill>
          <a:ln>
            <a:noFill/>
          </a:ln>
          <a:effectLst>
            <a:outerShdw blurRad="114300" dist="304800" dir="8100000" algn="tr" rotWithShape="0">
              <a:srgbClr val="000000">
                <a:alpha val="20000"/>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bout us 7">
  <p:cSld name="About us 7">
    <p:spTree>
      <p:nvGrpSpPr>
        <p:cNvPr id="1" name="Shape 63"/>
        <p:cNvGrpSpPr/>
        <p:nvPr/>
      </p:nvGrpSpPr>
      <p:grpSpPr>
        <a:xfrm>
          <a:off x="0" y="0"/>
          <a:ext cx="0" cy="0"/>
          <a:chOff x="0" y="0"/>
          <a:chExt cx="0" cy="0"/>
        </a:xfrm>
      </p:grpSpPr>
      <p:sp>
        <p:nvSpPr>
          <p:cNvPr id="64" name="Google Shape;64;p43"/>
          <p:cNvSpPr>
            <a:spLocks noGrp="1"/>
          </p:cNvSpPr>
          <p:nvPr>
            <p:ph type="pic" idx="2"/>
          </p:nvPr>
        </p:nvSpPr>
        <p:spPr>
          <a:xfrm>
            <a:off x="1" y="0"/>
            <a:ext cx="12192000" cy="5715003"/>
          </a:xfrm>
          <a:prstGeom prst="rect">
            <a:avLst/>
          </a:prstGeom>
          <a:solidFill>
            <a:srgbClr val="D8D8D8">
              <a:alpha val="24705"/>
            </a:srgbClr>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rvice 1">
  <p:cSld name="Service 1">
    <p:spTree>
      <p:nvGrpSpPr>
        <p:cNvPr id="1" name="Shape 65"/>
        <p:cNvGrpSpPr/>
        <p:nvPr/>
      </p:nvGrpSpPr>
      <p:grpSpPr>
        <a:xfrm>
          <a:off x="0" y="0"/>
          <a:ext cx="0" cy="0"/>
          <a:chOff x="0" y="0"/>
          <a:chExt cx="0" cy="0"/>
        </a:xfrm>
      </p:grpSpPr>
      <p:sp>
        <p:nvSpPr>
          <p:cNvPr id="66" name="Google Shape;66;p44"/>
          <p:cNvSpPr>
            <a:spLocks noGrp="1"/>
          </p:cNvSpPr>
          <p:nvPr>
            <p:ph type="pic" idx="2"/>
          </p:nvPr>
        </p:nvSpPr>
        <p:spPr>
          <a:xfrm>
            <a:off x="2790825" y="1765132"/>
            <a:ext cx="6610350" cy="3327736"/>
          </a:xfrm>
          <a:prstGeom prst="rect">
            <a:avLst/>
          </a:prstGeom>
          <a:solidFill>
            <a:srgbClr val="D8D8D8">
              <a:alpha val="24705"/>
            </a:srgbClr>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7"/>
        <p:cNvGrpSpPr/>
        <p:nvPr/>
      </p:nvGrpSpPr>
      <p:grpSpPr>
        <a:xfrm>
          <a:off x="0" y="0"/>
          <a:ext cx="0" cy="0"/>
          <a:chOff x="0" y="0"/>
          <a:chExt cx="0" cy="0"/>
        </a:xfrm>
      </p:grpSpPr>
      <p:sp>
        <p:nvSpPr>
          <p:cNvPr id="68" name="Google Shape;68;p45"/>
          <p:cNvSpPr>
            <a:spLocks noGrp="1"/>
          </p:cNvSpPr>
          <p:nvPr>
            <p:ph type="pic" idx="2"/>
          </p:nvPr>
        </p:nvSpPr>
        <p:spPr>
          <a:xfrm>
            <a:off x="2908303" y="2989661"/>
            <a:ext cx="9283699" cy="3004510"/>
          </a:xfrm>
          <a:prstGeom prst="rect">
            <a:avLst/>
          </a:prstGeom>
          <a:solidFill>
            <a:srgbClr val="D8D8D8">
              <a:alpha val="24705"/>
            </a:srgbClr>
          </a:solidFill>
          <a:ln>
            <a:noFill/>
          </a:ln>
        </p:spPr>
      </p:sp>
      <p:sp>
        <p:nvSpPr>
          <p:cNvPr id="69" name="Google Shape;69;p45"/>
          <p:cNvSpPr>
            <a:spLocks noGrp="1"/>
          </p:cNvSpPr>
          <p:nvPr>
            <p:ph type="pic" idx="3"/>
          </p:nvPr>
        </p:nvSpPr>
        <p:spPr>
          <a:xfrm>
            <a:off x="1059261" y="1991074"/>
            <a:ext cx="2505090" cy="2090913"/>
          </a:xfrm>
          <a:prstGeom prst="rect">
            <a:avLst/>
          </a:prstGeom>
          <a:solidFill>
            <a:srgbClr val="D8D8D8">
              <a:alpha val="24705"/>
            </a:srgbClr>
          </a:solidFill>
          <a:ln>
            <a:noFill/>
          </a:ln>
        </p:spPr>
      </p:sp>
      <p:sp>
        <p:nvSpPr>
          <p:cNvPr id="70" name="Google Shape;70;p45"/>
          <p:cNvSpPr>
            <a:spLocks noGrp="1"/>
          </p:cNvSpPr>
          <p:nvPr>
            <p:ph type="pic" idx="4"/>
          </p:nvPr>
        </p:nvSpPr>
        <p:spPr>
          <a:xfrm>
            <a:off x="4138069" y="2434265"/>
            <a:ext cx="2117475" cy="1767384"/>
          </a:xfrm>
          <a:prstGeom prst="rect">
            <a:avLst/>
          </a:prstGeom>
          <a:solidFill>
            <a:srgbClr val="D8D8D8">
              <a:alpha val="24705"/>
            </a:srgbClr>
          </a:solidFill>
          <a:ln>
            <a:noFill/>
          </a:ln>
        </p:spPr>
      </p:sp>
      <p:sp>
        <p:nvSpPr>
          <p:cNvPr id="71" name="Google Shape;71;p45"/>
          <p:cNvSpPr>
            <a:spLocks noGrp="1"/>
          </p:cNvSpPr>
          <p:nvPr>
            <p:ph type="pic" idx="5"/>
          </p:nvPr>
        </p:nvSpPr>
        <p:spPr>
          <a:xfrm>
            <a:off x="6816091" y="2434265"/>
            <a:ext cx="2117475" cy="1767384"/>
          </a:xfrm>
          <a:prstGeom prst="rect">
            <a:avLst/>
          </a:prstGeom>
          <a:solidFill>
            <a:srgbClr val="D8D8D8">
              <a:alpha val="24705"/>
            </a:srgbClr>
          </a:solidFill>
          <a:ln>
            <a:noFill/>
          </a:ln>
        </p:spPr>
      </p:sp>
      <p:sp>
        <p:nvSpPr>
          <p:cNvPr id="72" name="Google Shape;72;p45"/>
          <p:cNvSpPr>
            <a:spLocks noGrp="1"/>
          </p:cNvSpPr>
          <p:nvPr>
            <p:ph type="pic" idx="6"/>
          </p:nvPr>
        </p:nvSpPr>
        <p:spPr>
          <a:xfrm>
            <a:off x="9494115" y="2434265"/>
            <a:ext cx="2117475" cy="1767384"/>
          </a:xfrm>
          <a:prstGeom prst="rect">
            <a:avLst/>
          </a:prstGeom>
          <a:solidFill>
            <a:srgbClr val="D8D8D8">
              <a:alpha val="24705"/>
            </a:srgbClr>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3"/>
        <p:cNvGrpSpPr/>
        <p:nvPr/>
      </p:nvGrpSpPr>
      <p:grpSpPr>
        <a:xfrm>
          <a:off x="0" y="0"/>
          <a:ext cx="0" cy="0"/>
          <a:chOff x="0" y="0"/>
          <a:chExt cx="0" cy="0"/>
        </a:xfrm>
      </p:grpSpPr>
      <p:sp>
        <p:nvSpPr>
          <p:cNvPr id="74" name="Google Shape;74;p46"/>
          <p:cNvSpPr>
            <a:spLocks noGrp="1"/>
          </p:cNvSpPr>
          <p:nvPr>
            <p:ph type="pic" idx="2"/>
          </p:nvPr>
        </p:nvSpPr>
        <p:spPr>
          <a:xfrm>
            <a:off x="2" y="1144164"/>
            <a:ext cx="9143999" cy="4610100"/>
          </a:xfrm>
          <a:prstGeom prst="rect">
            <a:avLst/>
          </a:prstGeom>
          <a:solidFill>
            <a:srgbClr val="D8D8D8">
              <a:alpha val="24705"/>
            </a:srgbClr>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75"/>
        <p:cNvGrpSpPr/>
        <p:nvPr/>
      </p:nvGrpSpPr>
      <p:grpSpPr>
        <a:xfrm>
          <a:off x="0" y="0"/>
          <a:ext cx="0" cy="0"/>
          <a:chOff x="0" y="0"/>
          <a:chExt cx="0" cy="0"/>
        </a:xfrm>
      </p:grpSpPr>
      <p:sp>
        <p:nvSpPr>
          <p:cNvPr id="76" name="Google Shape;76;p47"/>
          <p:cNvSpPr/>
          <p:nvPr/>
        </p:nvSpPr>
        <p:spPr>
          <a:xfrm>
            <a:off x="9474200" y="4135438"/>
            <a:ext cx="1343025"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 name="Google Shape;77;p47"/>
          <p:cNvSpPr/>
          <p:nvPr/>
        </p:nvSpPr>
        <p:spPr>
          <a:xfrm>
            <a:off x="10850563" y="2754313"/>
            <a:ext cx="1341437"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8" name="Google Shape;78;p47"/>
          <p:cNvSpPr/>
          <p:nvPr/>
        </p:nvSpPr>
        <p:spPr>
          <a:xfrm>
            <a:off x="10850563" y="4135438"/>
            <a:ext cx="1341437"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9" name="Google Shape;79;p47"/>
          <p:cNvSpPr>
            <a:spLocks noGrp="1"/>
          </p:cNvSpPr>
          <p:nvPr>
            <p:ph type="pic" idx="2"/>
          </p:nvPr>
        </p:nvSpPr>
        <p:spPr>
          <a:xfrm>
            <a:off x="5319154" y="2"/>
            <a:ext cx="6872846" cy="6857998"/>
          </a:xfrm>
          <a:prstGeom prst="rect">
            <a:avLst/>
          </a:prstGeom>
          <a:solidFill>
            <a:srgbClr val="D8D8D8">
              <a:alpha val="24705"/>
            </a:srgbClr>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0"/>
        <p:cNvGrpSpPr/>
        <p:nvPr/>
      </p:nvGrpSpPr>
      <p:grpSpPr>
        <a:xfrm>
          <a:off x="0" y="0"/>
          <a:ext cx="0" cy="0"/>
          <a:chOff x="0" y="0"/>
          <a:chExt cx="0" cy="0"/>
        </a:xfrm>
      </p:grpSpPr>
      <p:sp>
        <p:nvSpPr>
          <p:cNvPr id="81" name="Google Shape;81;p48"/>
          <p:cNvSpPr/>
          <p:nvPr/>
        </p:nvSpPr>
        <p:spPr>
          <a:xfrm>
            <a:off x="0" y="0"/>
            <a:ext cx="4524375" cy="6858000"/>
          </a:xfrm>
          <a:custGeom>
            <a:avLst/>
            <a:gdLst/>
            <a:ahLst/>
            <a:cxnLst/>
            <a:rect l="l" t="t" r="r" b="b"/>
            <a:pathLst>
              <a:path w="4524487" h="6858000" extrusionOk="0">
                <a:moveTo>
                  <a:pt x="0" y="0"/>
                </a:moveTo>
                <a:lnTo>
                  <a:pt x="3488082" y="0"/>
                </a:lnTo>
                <a:lnTo>
                  <a:pt x="3681780" y="255815"/>
                </a:lnTo>
                <a:cubicBezTo>
                  <a:pt x="4213134" y="1022316"/>
                  <a:pt x="4524487" y="1952890"/>
                  <a:pt x="4524487" y="2956183"/>
                </a:cubicBezTo>
                <a:cubicBezTo>
                  <a:pt x="4524487" y="4532789"/>
                  <a:pt x="3755636" y="5929818"/>
                  <a:pt x="2572421" y="6792786"/>
                </a:cubicBezTo>
                <a:lnTo>
                  <a:pt x="2476508" y="6858000"/>
                </a:lnTo>
                <a:lnTo>
                  <a:pt x="0" y="6858000"/>
                </a:lnTo>
                <a:close/>
              </a:path>
            </a:pathLst>
          </a:custGeom>
          <a:solidFill>
            <a:srgbClr val="F4F6F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48"/>
          <p:cNvSpPr/>
          <p:nvPr/>
        </p:nvSpPr>
        <p:spPr>
          <a:xfrm>
            <a:off x="0" y="0"/>
            <a:ext cx="4278313" cy="6858000"/>
          </a:xfrm>
          <a:custGeom>
            <a:avLst/>
            <a:gdLst/>
            <a:ahLst/>
            <a:cxnLst/>
            <a:rect l="l" t="t" r="r" b="b"/>
            <a:pathLst>
              <a:path w="4278688" h="6858000" extrusionOk="0">
                <a:moveTo>
                  <a:pt x="0" y="0"/>
                </a:moveTo>
                <a:lnTo>
                  <a:pt x="3046210" y="0"/>
                </a:lnTo>
                <a:lnTo>
                  <a:pt x="3301644" y="281049"/>
                </a:lnTo>
                <a:cubicBezTo>
                  <a:pt x="3912024" y="1020658"/>
                  <a:pt x="4278688" y="1968855"/>
                  <a:pt x="4278688" y="3002691"/>
                </a:cubicBezTo>
                <a:cubicBezTo>
                  <a:pt x="4278688" y="4627291"/>
                  <a:pt x="3373252" y="6040414"/>
                  <a:pt x="2039478" y="6764964"/>
                </a:cubicBezTo>
                <a:lnTo>
                  <a:pt x="1857826" y="6858000"/>
                </a:lnTo>
                <a:lnTo>
                  <a:pt x="0" y="6858000"/>
                </a:lnTo>
                <a:close/>
              </a:path>
            </a:pathLst>
          </a:custGeom>
          <a:solidFill>
            <a:srgbClr val="F4F6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3" name="Google Shape;83;p48"/>
          <p:cNvSpPr>
            <a:spLocks noGrp="1"/>
          </p:cNvSpPr>
          <p:nvPr>
            <p:ph type="pic" idx="2"/>
          </p:nvPr>
        </p:nvSpPr>
        <p:spPr>
          <a:xfrm>
            <a:off x="1255670" y="393328"/>
            <a:ext cx="2434414" cy="2609365"/>
          </a:xfrm>
          <a:prstGeom prst="rect">
            <a:avLst/>
          </a:prstGeom>
          <a:solidFill>
            <a:srgbClr val="D8D8D8">
              <a:alpha val="24705"/>
            </a:srgbClr>
          </a:solidFill>
          <a:ln>
            <a:noFill/>
          </a:ln>
        </p:spPr>
      </p:sp>
      <p:sp>
        <p:nvSpPr>
          <p:cNvPr id="84" name="Google Shape;84;p48"/>
          <p:cNvSpPr>
            <a:spLocks noGrp="1"/>
          </p:cNvSpPr>
          <p:nvPr>
            <p:ph type="pic" idx="3"/>
          </p:nvPr>
        </p:nvSpPr>
        <p:spPr>
          <a:xfrm>
            <a:off x="0" y="4259605"/>
            <a:ext cx="2609365" cy="2433174"/>
          </a:xfrm>
          <a:prstGeom prst="rect">
            <a:avLst/>
          </a:prstGeom>
          <a:solidFill>
            <a:srgbClr val="D8D8D8">
              <a:alpha val="24705"/>
            </a:srgbClr>
          </a:solidFill>
          <a:ln>
            <a:noFill/>
          </a:ln>
        </p:spPr>
      </p:sp>
      <p:sp>
        <p:nvSpPr>
          <p:cNvPr id="85" name="Google Shape;85;p48"/>
          <p:cNvSpPr>
            <a:spLocks noGrp="1"/>
          </p:cNvSpPr>
          <p:nvPr>
            <p:ph type="pic" idx="4"/>
          </p:nvPr>
        </p:nvSpPr>
        <p:spPr>
          <a:xfrm>
            <a:off x="1255670" y="3002693"/>
            <a:ext cx="2434414" cy="2609364"/>
          </a:xfrm>
          <a:prstGeom prst="rect">
            <a:avLst/>
          </a:prstGeom>
          <a:solidFill>
            <a:srgbClr val="D8D8D8">
              <a:alpha val="24705"/>
            </a:srgbClr>
          </a:solidFill>
          <a:ln>
            <a:noFill/>
          </a:ln>
        </p:spPr>
      </p:sp>
      <p:sp>
        <p:nvSpPr>
          <p:cNvPr id="86" name="Google Shape;86;p48"/>
          <p:cNvSpPr>
            <a:spLocks noGrp="1"/>
          </p:cNvSpPr>
          <p:nvPr>
            <p:ph type="pic" idx="5"/>
          </p:nvPr>
        </p:nvSpPr>
        <p:spPr>
          <a:xfrm>
            <a:off x="0" y="1"/>
            <a:ext cx="2609365" cy="1747021"/>
          </a:xfrm>
          <a:prstGeom prst="rect">
            <a:avLst/>
          </a:prstGeom>
          <a:solidFill>
            <a:srgbClr val="D8D8D8">
              <a:alpha val="24705"/>
            </a:srgbClr>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rgbClr val="F4F6F9"/>
        </a:solidFill>
        <a:effectLst/>
      </p:bgPr>
    </p:bg>
    <p:spTree>
      <p:nvGrpSpPr>
        <p:cNvPr id="1" name="Shape 87"/>
        <p:cNvGrpSpPr/>
        <p:nvPr/>
      </p:nvGrpSpPr>
      <p:grpSpPr>
        <a:xfrm>
          <a:off x="0" y="0"/>
          <a:ext cx="0" cy="0"/>
          <a:chOff x="0" y="0"/>
          <a:chExt cx="0" cy="0"/>
        </a:xfrm>
      </p:grpSpPr>
      <p:sp>
        <p:nvSpPr>
          <p:cNvPr id="88" name="Google Shape;88;p49"/>
          <p:cNvSpPr/>
          <p:nvPr/>
        </p:nvSpPr>
        <p:spPr>
          <a:xfrm>
            <a:off x="0" y="0"/>
            <a:ext cx="12192000" cy="2846388"/>
          </a:xfrm>
          <a:custGeom>
            <a:avLst/>
            <a:gdLst/>
            <a:ahLst/>
            <a:cxnLst/>
            <a:rect l="l" t="t" r="r" b="b"/>
            <a:pathLst>
              <a:path w="9144000" h="2134781" extrusionOk="0">
                <a:moveTo>
                  <a:pt x="0" y="1053465"/>
                </a:moveTo>
                <a:cubicBezTo>
                  <a:pt x="726758" y="807720"/>
                  <a:pt x="1956435" y="501968"/>
                  <a:pt x="2947035" y="811530"/>
                </a:cubicBezTo>
                <a:cubicBezTo>
                  <a:pt x="4453890" y="1282065"/>
                  <a:pt x="6033135" y="2897505"/>
                  <a:pt x="8202930" y="1704023"/>
                </a:cubicBezTo>
                <a:cubicBezTo>
                  <a:pt x="8573452" y="1500188"/>
                  <a:pt x="8883968" y="1305878"/>
                  <a:pt x="9144000" y="1123950"/>
                </a:cubicBezTo>
                <a:lnTo>
                  <a:pt x="9144000" y="0"/>
                </a:lnTo>
                <a:lnTo>
                  <a:pt x="0" y="0"/>
                </a:lnTo>
                <a:lnTo>
                  <a:pt x="0" y="105346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49"/>
          <p:cNvSpPr>
            <a:spLocks noGrp="1"/>
          </p:cNvSpPr>
          <p:nvPr>
            <p:ph type="pic" idx="2"/>
          </p:nvPr>
        </p:nvSpPr>
        <p:spPr>
          <a:xfrm>
            <a:off x="6187961" y="767999"/>
            <a:ext cx="3505560" cy="6086475"/>
          </a:xfrm>
          <a:prstGeom prst="rect">
            <a:avLst/>
          </a:prstGeom>
          <a:noFill/>
          <a:ln>
            <a:noFill/>
          </a:ln>
        </p:spPr>
      </p:sp>
      <p:sp>
        <p:nvSpPr>
          <p:cNvPr id="90" name="Google Shape;90;p49"/>
          <p:cNvSpPr>
            <a:spLocks noGrp="1"/>
          </p:cNvSpPr>
          <p:nvPr>
            <p:ph type="pic" idx="3"/>
          </p:nvPr>
        </p:nvSpPr>
        <p:spPr>
          <a:xfrm>
            <a:off x="8936055"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
        <p:nvSpPr>
          <p:cNvPr id="91" name="Google Shape;91;p49"/>
          <p:cNvSpPr>
            <a:spLocks noGrp="1"/>
          </p:cNvSpPr>
          <p:nvPr>
            <p:ph type="pic" idx="4"/>
          </p:nvPr>
        </p:nvSpPr>
        <p:spPr>
          <a:xfrm>
            <a:off x="9450028"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
        <p:nvSpPr>
          <p:cNvPr id="92" name="Google Shape;92;p49"/>
          <p:cNvSpPr>
            <a:spLocks noGrp="1"/>
          </p:cNvSpPr>
          <p:nvPr>
            <p:ph type="pic" idx="5"/>
          </p:nvPr>
        </p:nvSpPr>
        <p:spPr>
          <a:xfrm>
            <a:off x="9964001"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2"/>
        <p:cNvGrpSpPr/>
        <p:nvPr/>
      </p:nvGrpSpPr>
      <p:grpSpPr>
        <a:xfrm>
          <a:off x="0" y="0"/>
          <a:ext cx="0" cy="0"/>
          <a:chOff x="0" y="0"/>
          <a:chExt cx="0" cy="0"/>
        </a:xfrm>
      </p:grpSpPr>
      <p:sp>
        <p:nvSpPr>
          <p:cNvPr id="13" name="Google Shape;13;p30"/>
          <p:cNvSpPr/>
          <p:nvPr/>
        </p:nvSpPr>
        <p:spPr>
          <a:xfrm>
            <a:off x="-1" y="-1032867"/>
            <a:ext cx="12192001" cy="1021144"/>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4" name="Google Shape;14;p30"/>
          <p:cNvGrpSpPr/>
          <p:nvPr/>
        </p:nvGrpSpPr>
        <p:grpSpPr>
          <a:xfrm>
            <a:off x="10775761" y="6233686"/>
            <a:ext cx="1167169" cy="436576"/>
            <a:chOff x="311682" y="6233686"/>
            <a:chExt cx="1167169" cy="436576"/>
          </a:xfrm>
        </p:grpSpPr>
        <p:pic>
          <p:nvPicPr>
            <p:cNvPr id="15" name="Google Shape;15;p30"/>
            <p:cNvPicPr preferRelativeResize="0"/>
            <p:nvPr/>
          </p:nvPicPr>
          <p:blipFill rotWithShape="1">
            <a:blip r:embed="rId2">
              <a:alphaModFix/>
            </a:blip>
            <a:srcRect l="36116" t="15243" r="35628" b="46408"/>
            <a:stretch/>
          </p:blipFill>
          <p:spPr>
            <a:xfrm>
              <a:off x="311682" y="6233686"/>
              <a:ext cx="475066" cy="436576"/>
            </a:xfrm>
            <a:prstGeom prst="rect">
              <a:avLst/>
            </a:prstGeom>
            <a:noFill/>
            <a:ln>
              <a:noFill/>
            </a:ln>
          </p:spPr>
        </p:pic>
        <p:pic>
          <p:nvPicPr>
            <p:cNvPr id="16" name="Google Shape;16;p30"/>
            <p:cNvPicPr preferRelativeResize="0"/>
            <p:nvPr/>
          </p:nvPicPr>
          <p:blipFill rotWithShape="1">
            <a:blip r:embed="rId3">
              <a:alphaModFix/>
            </a:blip>
            <a:srcRect/>
            <a:stretch/>
          </p:blipFill>
          <p:spPr>
            <a:xfrm>
              <a:off x="786748" y="6364723"/>
              <a:ext cx="692103" cy="288154"/>
            </a:xfrm>
            <a:prstGeom prst="rect">
              <a:avLst/>
            </a:prstGeom>
            <a:noFill/>
            <a:ln>
              <a:noFill/>
            </a:ln>
          </p:spPr>
        </p:pic>
      </p:grpSp>
      <p:cxnSp>
        <p:nvCxnSpPr>
          <p:cNvPr id="17" name="Google Shape;17;p30"/>
          <p:cNvCxnSpPr/>
          <p:nvPr/>
        </p:nvCxnSpPr>
        <p:spPr>
          <a:xfrm>
            <a:off x="656006" y="6442780"/>
            <a:ext cx="0" cy="211388"/>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93"/>
        <p:cNvGrpSpPr/>
        <p:nvPr/>
      </p:nvGrpSpPr>
      <p:grpSpPr>
        <a:xfrm>
          <a:off x="0" y="0"/>
          <a:ext cx="0" cy="0"/>
          <a:chOff x="0" y="0"/>
          <a:chExt cx="0" cy="0"/>
        </a:xfrm>
      </p:grpSpPr>
      <p:sp>
        <p:nvSpPr>
          <p:cNvPr id="94" name="Google Shape;94;p50"/>
          <p:cNvSpPr/>
          <p:nvPr/>
        </p:nvSpPr>
        <p:spPr>
          <a:xfrm rot="-900000" flipH="1">
            <a:off x="-912813" y="-584200"/>
            <a:ext cx="6992938" cy="6137275"/>
          </a:xfrm>
          <a:custGeom>
            <a:avLst/>
            <a:gdLst/>
            <a:ahLst/>
            <a:cxnLst/>
            <a:rect l="l" t="t" r="r" b="b"/>
            <a:pathLst>
              <a:path w="6992762" h="6137613" extrusionOk="0">
                <a:moveTo>
                  <a:pt x="5348193" y="0"/>
                </a:moveTo>
                <a:lnTo>
                  <a:pt x="0" y="1433044"/>
                </a:lnTo>
                <a:lnTo>
                  <a:pt x="0" y="4391269"/>
                </a:lnTo>
                <a:cubicBezTo>
                  <a:pt x="0" y="5355748"/>
                  <a:pt x="951311" y="6137613"/>
                  <a:pt x="2124812" y="6137613"/>
                </a:cubicBezTo>
                <a:lnTo>
                  <a:pt x="6992762" y="6137613"/>
                </a:lnTo>
                <a:lnTo>
                  <a:pt x="5348193" y="0"/>
                </a:lnTo>
                <a:close/>
              </a:path>
            </a:pathLst>
          </a:custGeom>
          <a:solidFill>
            <a:srgbClr val="F4F6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50"/>
          <p:cNvSpPr>
            <a:spLocks noGrp="1"/>
          </p:cNvSpPr>
          <p:nvPr>
            <p:ph type="pic" idx="2"/>
          </p:nvPr>
        </p:nvSpPr>
        <p:spPr>
          <a:xfrm>
            <a:off x="2" y="2"/>
            <a:ext cx="5358595" cy="6857999"/>
          </a:xfrm>
          <a:prstGeom prst="rect">
            <a:avLst/>
          </a:prstGeom>
          <a:solidFill>
            <a:srgbClr val="D8D8D8">
              <a:alpha val="24705"/>
            </a:srgbClr>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96"/>
        <p:cNvGrpSpPr/>
        <p:nvPr/>
      </p:nvGrpSpPr>
      <p:grpSpPr>
        <a:xfrm>
          <a:off x="0" y="0"/>
          <a:ext cx="0" cy="0"/>
          <a:chOff x="0" y="0"/>
          <a:chExt cx="0" cy="0"/>
        </a:xfrm>
      </p:grpSpPr>
      <p:sp>
        <p:nvSpPr>
          <p:cNvPr id="97" name="Google Shape;97;p51"/>
          <p:cNvSpPr/>
          <p:nvPr/>
        </p:nvSpPr>
        <p:spPr>
          <a:xfrm rot="900000">
            <a:off x="6256338" y="-688975"/>
            <a:ext cx="6327775" cy="3036888"/>
          </a:xfrm>
          <a:custGeom>
            <a:avLst/>
            <a:gdLst/>
            <a:ahLst/>
            <a:cxnLst/>
            <a:rect l="l" t="t" r="r" b="b"/>
            <a:pathLst>
              <a:path w="6328464" h="3036982" extrusionOk="0">
                <a:moveTo>
                  <a:pt x="0" y="1507729"/>
                </a:moveTo>
                <a:lnTo>
                  <a:pt x="5626920" y="0"/>
                </a:lnTo>
                <a:lnTo>
                  <a:pt x="6328464" y="2618199"/>
                </a:lnTo>
                <a:lnTo>
                  <a:pt x="6200191" y="2675141"/>
                </a:lnTo>
                <a:cubicBezTo>
                  <a:pt x="3817271" y="3649448"/>
                  <a:pt x="1909828" y="2441468"/>
                  <a:pt x="146811" y="1577265"/>
                </a:cubicBezTo>
                <a:lnTo>
                  <a:pt x="0" y="1507729"/>
                </a:lnTo>
                <a:close/>
              </a:path>
            </a:pathLst>
          </a:custGeom>
          <a:solidFill>
            <a:srgbClr val="F4F6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51"/>
          <p:cNvSpPr>
            <a:spLocks noGrp="1"/>
          </p:cNvSpPr>
          <p:nvPr>
            <p:ph type="pic" idx="2"/>
          </p:nvPr>
        </p:nvSpPr>
        <p:spPr>
          <a:xfrm>
            <a:off x="7327069" y="3607533"/>
            <a:ext cx="1812093" cy="1790228"/>
          </a:xfrm>
          <a:prstGeom prst="rect">
            <a:avLst/>
          </a:prstGeom>
          <a:solidFill>
            <a:srgbClr val="D8D8D8">
              <a:alpha val="24705"/>
            </a:srgbClr>
          </a:solidFill>
          <a:ln>
            <a:noFill/>
          </a:ln>
        </p:spPr>
      </p:sp>
      <p:sp>
        <p:nvSpPr>
          <p:cNvPr id="99" name="Google Shape;99;p51"/>
          <p:cNvSpPr>
            <a:spLocks noGrp="1"/>
          </p:cNvSpPr>
          <p:nvPr>
            <p:ph type="pic" idx="3"/>
          </p:nvPr>
        </p:nvSpPr>
        <p:spPr>
          <a:xfrm>
            <a:off x="5514976" y="877745"/>
            <a:ext cx="1812093" cy="1790228"/>
          </a:xfrm>
          <a:prstGeom prst="rect">
            <a:avLst/>
          </a:prstGeom>
          <a:solidFill>
            <a:srgbClr val="D8D8D8">
              <a:alpha val="24705"/>
            </a:srgbClr>
          </a:solidFill>
          <a:ln>
            <a:noFill/>
          </a:ln>
        </p:spPr>
      </p:sp>
      <p:sp>
        <p:nvSpPr>
          <p:cNvPr id="100" name="Google Shape;100;p51"/>
          <p:cNvSpPr>
            <a:spLocks noGrp="1"/>
          </p:cNvSpPr>
          <p:nvPr>
            <p:ph type="pic" idx="4"/>
          </p:nvPr>
        </p:nvSpPr>
        <p:spPr>
          <a:xfrm>
            <a:off x="7327069" y="877745"/>
            <a:ext cx="1812093" cy="1790228"/>
          </a:xfrm>
          <a:prstGeom prst="rect">
            <a:avLst/>
          </a:prstGeom>
          <a:solidFill>
            <a:srgbClr val="D8D8D8">
              <a:alpha val="24705"/>
            </a:srgbClr>
          </a:solidFill>
          <a:ln>
            <a:noFill/>
          </a:ln>
        </p:spPr>
      </p:sp>
      <p:sp>
        <p:nvSpPr>
          <p:cNvPr id="101" name="Google Shape;101;p51"/>
          <p:cNvSpPr>
            <a:spLocks noGrp="1"/>
          </p:cNvSpPr>
          <p:nvPr>
            <p:ph type="pic" idx="5"/>
          </p:nvPr>
        </p:nvSpPr>
        <p:spPr>
          <a:xfrm>
            <a:off x="9139164" y="877745"/>
            <a:ext cx="1812093" cy="1790228"/>
          </a:xfrm>
          <a:prstGeom prst="rect">
            <a:avLst/>
          </a:prstGeom>
          <a:solidFill>
            <a:srgbClr val="D8D8D8">
              <a:alpha val="24705"/>
            </a:srgbClr>
          </a:solidFill>
          <a:ln>
            <a:noFill/>
          </a:ln>
        </p:spPr>
      </p:sp>
      <p:sp>
        <p:nvSpPr>
          <p:cNvPr id="102" name="Google Shape;102;p51"/>
          <p:cNvSpPr>
            <a:spLocks noGrp="1"/>
          </p:cNvSpPr>
          <p:nvPr>
            <p:ph type="pic" idx="6"/>
          </p:nvPr>
        </p:nvSpPr>
        <p:spPr>
          <a:xfrm>
            <a:off x="5514976" y="3607533"/>
            <a:ext cx="1812093" cy="1790228"/>
          </a:xfrm>
          <a:prstGeom prst="rect">
            <a:avLst/>
          </a:prstGeom>
          <a:solidFill>
            <a:srgbClr val="D8D8D8">
              <a:alpha val="24705"/>
            </a:srgbClr>
          </a:solidFill>
          <a:ln>
            <a:noFill/>
          </a:ln>
        </p:spPr>
      </p:sp>
      <p:sp>
        <p:nvSpPr>
          <p:cNvPr id="103" name="Google Shape;103;p51"/>
          <p:cNvSpPr>
            <a:spLocks noGrp="1"/>
          </p:cNvSpPr>
          <p:nvPr>
            <p:ph type="pic" idx="7"/>
          </p:nvPr>
        </p:nvSpPr>
        <p:spPr>
          <a:xfrm>
            <a:off x="9139164" y="3607533"/>
            <a:ext cx="1812093" cy="1790228"/>
          </a:xfrm>
          <a:prstGeom prst="rect">
            <a:avLst/>
          </a:prstGeom>
          <a:solidFill>
            <a:srgbClr val="D8D8D8">
              <a:alpha val="24705"/>
            </a:srgbClr>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04"/>
        <p:cNvGrpSpPr/>
        <p:nvPr/>
      </p:nvGrpSpPr>
      <p:grpSpPr>
        <a:xfrm>
          <a:off x="0" y="0"/>
          <a:ext cx="0" cy="0"/>
          <a:chOff x="0" y="0"/>
          <a:chExt cx="0" cy="0"/>
        </a:xfrm>
      </p:grpSpPr>
      <p:grpSp>
        <p:nvGrpSpPr>
          <p:cNvPr id="105" name="Google Shape;105;p52"/>
          <p:cNvGrpSpPr/>
          <p:nvPr/>
        </p:nvGrpSpPr>
        <p:grpSpPr>
          <a:xfrm>
            <a:off x="0" y="0"/>
            <a:ext cx="12192000" cy="5846763"/>
            <a:chOff x="0" y="0"/>
            <a:chExt cx="12192000" cy="5847079"/>
          </a:xfrm>
        </p:grpSpPr>
        <p:sp>
          <p:nvSpPr>
            <p:cNvPr id="106" name="Google Shape;106;p52"/>
            <p:cNvSpPr/>
            <p:nvPr/>
          </p:nvSpPr>
          <p:spPr>
            <a:xfrm flipH="1">
              <a:off x="0" y="0"/>
              <a:ext cx="12192000" cy="5847079"/>
            </a:xfrm>
            <a:custGeom>
              <a:avLst/>
              <a:gdLst/>
              <a:ahLst/>
              <a:cxnLst/>
              <a:rect l="l" t="t" r="r" b="b"/>
              <a:pathLst>
                <a:path w="9191625" h="4385309" extrusionOk="0">
                  <a:moveTo>
                    <a:pt x="0" y="3353753"/>
                  </a:moveTo>
                  <a:cubicBezTo>
                    <a:pt x="0" y="3353753"/>
                    <a:pt x="1056323" y="2120265"/>
                    <a:pt x="2571750" y="2426018"/>
                  </a:cubicBezTo>
                  <a:cubicBezTo>
                    <a:pt x="4087178" y="2731770"/>
                    <a:pt x="4289108" y="4385310"/>
                    <a:pt x="6224588" y="4385310"/>
                  </a:cubicBezTo>
                  <a:cubicBezTo>
                    <a:pt x="8160068" y="4385310"/>
                    <a:pt x="9191625" y="2707958"/>
                    <a:pt x="9191625" y="2707958"/>
                  </a:cubicBezTo>
                  <a:lnTo>
                    <a:pt x="9191625" y="0"/>
                  </a:lnTo>
                  <a:lnTo>
                    <a:pt x="0" y="0"/>
                  </a:lnTo>
                  <a:lnTo>
                    <a:pt x="0" y="3353753"/>
                  </a:lnTo>
                  <a:close/>
                </a:path>
              </a:pathLst>
            </a:custGeom>
            <a:gradFill>
              <a:gsLst>
                <a:gs pos="0">
                  <a:srgbClr val="4DCFFF"/>
                </a:gs>
                <a:gs pos="99000">
                  <a:schemeClr val="accent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2"/>
            <p:cNvSpPr/>
            <p:nvPr/>
          </p:nvSpPr>
          <p:spPr>
            <a:xfrm flipH="1">
              <a:off x="0" y="0"/>
              <a:ext cx="12192000" cy="5353339"/>
            </a:xfrm>
            <a:custGeom>
              <a:avLst/>
              <a:gdLst/>
              <a:ahLst/>
              <a:cxnLst/>
              <a:rect l="l" t="t" r="r" b="b"/>
              <a:pathLst>
                <a:path w="9191625" h="4014787" extrusionOk="0">
                  <a:moveTo>
                    <a:pt x="0" y="3353753"/>
                  </a:moveTo>
                  <a:cubicBezTo>
                    <a:pt x="0" y="3353753"/>
                    <a:pt x="1056323" y="1749743"/>
                    <a:pt x="2571750" y="2055495"/>
                  </a:cubicBezTo>
                  <a:cubicBezTo>
                    <a:pt x="4087178" y="2361248"/>
                    <a:pt x="4289108" y="4014788"/>
                    <a:pt x="6224588" y="4014788"/>
                  </a:cubicBezTo>
                  <a:cubicBezTo>
                    <a:pt x="8160068" y="4014788"/>
                    <a:pt x="9191625" y="2707958"/>
                    <a:pt x="9191625" y="2707958"/>
                  </a:cubicBezTo>
                  <a:lnTo>
                    <a:pt x="9191625" y="0"/>
                  </a:lnTo>
                  <a:lnTo>
                    <a:pt x="0" y="0"/>
                  </a:lnTo>
                  <a:lnTo>
                    <a:pt x="0" y="3353753"/>
                  </a:lnTo>
                  <a:close/>
                </a:path>
              </a:pathLst>
            </a:custGeom>
            <a:gradFill>
              <a:gsLst>
                <a:gs pos="0">
                  <a:srgbClr val="4DCFFF"/>
                </a:gs>
                <a:gs pos="99000">
                  <a:schemeClr val="accen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2"/>
            <p:cNvSpPr/>
            <p:nvPr/>
          </p:nvSpPr>
          <p:spPr>
            <a:xfrm flipH="1">
              <a:off x="0" y="0"/>
              <a:ext cx="10052050" cy="2473459"/>
            </a:xfrm>
            <a:custGeom>
              <a:avLst/>
              <a:gdLst/>
              <a:ahLst/>
              <a:cxnLst/>
              <a:rect l="l" t="t" r="r" b="b"/>
              <a:pathLst>
                <a:path w="6500164" h="1599285" extrusionOk="0">
                  <a:moveTo>
                    <a:pt x="6500164" y="0"/>
                  </a:moveTo>
                  <a:lnTo>
                    <a:pt x="0" y="0"/>
                  </a:lnTo>
                  <a:lnTo>
                    <a:pt x="466468" y="445966"/>
                  </a:lnTo>
                  <a:cubicBezTo>
                    <a:pt x="1105601" y="1048104"/>
                    <a:pt x="1814379" y="1599285"/>
                    <a:pt x="3098014" y="1599285"/>
                  </a:cubicBezTo>
                  <a:cubicBezTo>
                    <a:pt x="4702556" y="1599285"/>
                    <a:pt x="5838745" y="725664"/>
                    <a:pt x="6465248" y="70448"/>
                  </a:cubicBezTo>
                  <a:lnTo>
                    <a:pt x="6500164" y="32235"/>
                  </a:lnTo>
                  <a:close/>
                </a:path>
              </a:pathLst>
            </a:custGeom>
            <a:gradFill>
              <a:gsLst>
                <a:gs pos="0">
                  <a:srgbClr val="4DCFFF">
                    <a:alpha val="0"/>
                  </a:srgbClr>
                </a:gs>
                <a:gs pos="99000">
                  <a:schemeClr val="accent1"/>
                </a:gs>
                <a:gs pos="100000">
                  <a:schemeClr val="accent1"/>
                </a:gs>
              </a:gsLst>
              <a:lin ang="81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 name="Google Shape;109;p52"/>
          <p:cNvSpPr>
            <a:spLocks noGrp="1"/>
          </p:cNvSpPr>
          <p:nvPr>
            <p:ph type="pic" idx="2"/>
          </p:nvPr>
        </p:nvSpPr>
        <p:spPr>
          <a:xfrm>
            <a:off x="5930734" y="1"/>
            <a:ext cx="5461166" cy="6854474"/>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10"/>
        <p:cNvGrpSpPr/>
        <p:nvPr/>
      </p:nvGrpSpPr>
      <p:grpSpPr>
        <a:xfrm>
          <a:off x="0" y="0"/>
          <a:ext cx="0" cy="0"/>
          <a:chOff x="0" y="0"/>
          <a:chExt cx="0" cy="0"/>
        </a:xfrm>
      </p:grpSpPr>
      <p:sp>
        <p:nvSpPr>
          <p:cNvPr id="111" name="Google Shape;111;p53"/>
          <p:cNvSpPr/>
          <p:nvPr/>
        </p:nvSpPr>
        <p:spPr>
          <a:xfrm>
            <a:off x="1066800" y="1139825"/>
            <a:ext cx="10058400" cy="3927475"/>
          </a:xfrm>
          <a:prstGeom prst="roundRect">
            <a:avLst>
              <a:gd name="adj" fmla="val 3708"/>
            </a:avLst>
          </a:prstGeom>
          <a:solidFill>
            <a:schemeClr val="lt1"/>
          </a:solidFill>
          <a:ln>
            <a:noFill/>
          </a:ln>
          <a:effectLst>
            <a:outerShdw blurRad="838200" dist="698500" dir="8100000" sx="94000" sy="94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2" name="Google Shape;112;p53"/>
          <p:cNvSpPr>
            <a:spLocks noGrp="1"/>
          </p:cNvSpPr>
          <p:nvPr>
            <p:ph type="pic" idx="2"/>
          </p:nvPr>
        </p:nvSpPr>
        <p:spPr>
          <a:xfrm>
            <a:off x="1634217" y="1918102"/>
            <a:ext cx="2530151" cy="3492098"/>
          </a:xfrm>
          <a:prstGeom prst="rect">
            <a:avLst/>
          </a:prstGeom>
          <a:noFill/>
          <a:ln>
            <a:noFill/>
          </a:ln>
        </p:spPr>
      </p:sp>
      <p:sp>
        <p:nvSpPr>
          <p:cNvPr id="113" name="Google Shape;113;p53"/>
          <p:cNvSpPr>
            <a:spLocks noGrp="1"/>
          </p:cNvSpPr>
          <p:nvPr>
            <p:ph type="pic" idx="3"/>
          </p:nvPr>
        </p:nvSpPr>
        <p:spPr>
          <a:xfrm>
            <a:off x="8039100" y="1918102"/>
            <a:ext cx="2530151" cy="3492098"/>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reak Slide">
  <p:cSld name="Break Slide">
    <p:spTree>
      <p:nvGrpSpPr>
        <p:cNvPr id="1" name="Shape 114"/>
        <p:cNvGrpSpPr/>
        <p:nvPr/>
      </p:nvGrpSpPr>
      <p:grpSpPr>
        <a:xfrm>
          <a:off x="0" y="0"/>
          <a:ext cx="0" cy="0"/>
          <a:chOff x="0" y="0"/>
          <a:chExt cx="0" cy="0"/>
        </a:xfrm>
      </p:grpSpPr>
      <p:sp>
        <p:nvSpPr>
          <p:cNvPr id="115" name="Google Shape;115;p54"/>
          <p:cNvSpPr>
            <a:spLocks noGrp="1"/>
          </p:cNvSpPr>
          <p:nvPr>
            <p:ph type="pic" idx="2"/>
          </p:nvPr>
        </p:nvSpPr>
        <p:spPr>
          <a:xfrm>
            <a:off x="1" y="3527"/>
            <a:ext cx="12192000" cy="6850947"/>
          </a:xfrm>
          <a:prstGeom prst="rect">
            <a:avLst/>
          </a:prstGeom>
          <a:solidFill>
            <a:srgbClr val="D8D8D8">
              <a:alpha val="24705"/>
            </a:srgbClr>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ortfolio 1">
  <p:cSld name="Portfolio 1">
    <p:spTree>
      <p:nvGrpSpPr>
        <p:cNvPr id="1" name="Shape 116"/>
        <p:cNvGrpSpPr/>
        <p:nvPr/>
      </p:nvGrpSpPr>
      <p:grpSpPr>
        <a:xfrm>
          <a:off x="0" y="0"/>
          <a:ext cx="0" cy="0"/>
          <a:chOff x="0" y="0"/>
          <a:chExt cx="0" cy="0"/>
        </a:xfrm>
      </p:grpSpPr>
      <p:sp>
        <p:nvSpPr>
          <p:cNvPr id="117" name="Google Shape;117;p55"/>
          <p:cNvSpPr>
            <a:spLocks noGrp="1"/>
          </p:cNvSpPr>
          <p:nvPr>
            <p:ph type="pic" idx="2"/>
          </p:nvPr>
        </p:nvSpPr>
        <p:spPr>
          <a:xfrm>
            <a:off x="10414003" y="2435225"/>
            <a:ext cx="2501900" cy="3403600"/>
          </a:xfrm>
          <a:prstGeom prst="rect">
            <a:avLst/>
          </a:prstGeom>
          <a:solidFill>
            <a:srgbClr val="D8D8D8">
              <a:alpha val="24705"/>
            </a:srgbClr>
          </a:solidFill>
          <a:ln>
            <a:noFill/>
          </a:ln>
        </p:spPr>
      </p:sp>
      <p:sp>
        <p:nvSpPr>
          <p:cNvPr id="118" name="Google Shape;118;p55"/>
          <p:cNvSpPr>
            <a:spLocks noGrp="1"/>
          </p:cNvSpPr>
          <p:nvPr>
            <p:ph type="pic" idx="3"/>
          </p:nvPr>
        </p:nvSpPr>
        <p:spPr>
          <a:xfrm>
            <a:off x="7629525" y="2435225"/>
            <a:ext cx="2501900" cy="3403600"/>
          </a:xfrm>
          <a:prstGeom prst="rect">
            <a:avLst/>
          </a:prstGeom>
          <a:solidFill>
            <a:srgbClr val="D8D8D8">
              <a:alpha val="24705"/>
            </a:srgbClr>
          </a:solidFill>
          <a:ln>
            <a:noFill/>
          </a:ln>
        </p:spPr>
      </p:sp>
      <p:sp>
        <p:nvSpPr>
          <p:cNvPr id="119" name="Google Shape;119;p55"/>
          <p:cNvSpPr>
            <a:spLocks noGrp="1"/>
          </p:cNvSpPr>
          <p:nvPr>
            <p:ph type="pic" idx="4"/>
          </p:nvPr>
        </p:nvSpPr>
        <p:spPr>
          <a:xfrm>
            <a:off x="4845049" y="2435225"/>
            <a:ext cx="2501900" cy="3403600"/>
          </a:xfrm>
          <a:prstGeom prst="rect">
            <a:avLst/>
          </a:prstGeom>
          <a:solidFill>
            <a:srgbClr val="D8D8D8">
              <a:alpha val="24705"/>
            </a:srgbClr>
          </a:solidFill>
          <a:ln>
            <a:noFill/>
          </a:ln>
        </p:spPr>
      </p:sp>
      <p:sp>
        <p:nvSpPr>
          <p:cNvPr id="120" name="Google Shape;120;p55"/>
          <p:cNvSpPr>
            <a:spLocks noGrp="1"/>
          </p:cNvSpPr>
          <p:nvPr>
            <p:ph type="pic" idx="5"/>
          </p:nvPr>
        </p:nvSpPr>
        <p:spPr>
          <a:xfrm>
            <a:off x="2060573" y="2435225"/>
            <a:ext cx="2501900" cy="3403600"/>
          </a:xfrm>
          <a:prstGeom prst="rect">
            <a:avLst/>
          </a:prstGeom>
          <a:solidFill>
            <a:srgbClr val="D8D8D8">
              <a:alpha val="24705"/>
            </a:srgbClr>
          </a:solidFill>
          <a:ln>
            <a:noFill/>
          </a:ln>
        </p:spPr>
      </p:sp>
      <p:sp>
        <p:nvSpPr>
          <p:cNvPr id="121" name="Google Shape;121;p55"/>
          <p:cNvSpPr>
            <a:spLocks noGrp="1"/>
          </p:cNvSpPr>
          <p:nvPr>
            <p:ph type="pic" idx="6"/>
          </p:nvPr>
        </p:nvSpPr>
        <p:spPr>
          <a:xfrm>
            <a:off x="-723903" y="2435225"/>
            <a:ext cx="2501900" cy="3403600"/>
          </a:xfrm>
          <a:prstGeom prst="rect">
            <a:avLst/>
          </a:prstGeom>
          <a:solidFill>
            <a:srgbClr val="D8D8D8">
              <a:alpha val="24705"/>
            </a:srgbClr>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ortfolio 2">
  <p:cSld name="Portfolio 2">
    <p:spTree>
      <p:nvGrpSpPr>
        <p:cNvPr id="1" name="Shape 122"/>
        <p:cNvGrpSpPr/>
        <p:nvPr/>
      </p:nvGrpSpPr>
      <p:grpSpPr>
        <a:xfrm>
          <a:off x="0" y="0"/>
          <a:ext cx="0" cy="0"/>
          <a:chOff x="0" y="0"/>
          <a:chExt cx="0" cy="0"/>
        </a:xfrm>
      </p:grpSpPr>
      <p:sp>
        <p:nvSpPr>
          <p:cNvPr id="123" name="Google Shape;123;p56"/>
          <p:cNvSpPr>
            <a:spLocks noGrp="1"/>
          </p:cNvSpPr>
          <p:nvPr>
            <p:ph type="pic" idx="2"/>
          </p:nvPr>
        </p:nvSpPr>
        <p:spPr>
          <a:xfrm>
            <a:off x="1853588" y="0"/>
            <a:ext cx="4383878" cy="3986683"/>
          </a:xfrm>
          <a:prstGeom prst="rect">
            <a:avLst/>
          </a:prstGeom>
          <a:solidFill>
            <a:srgbClr val="D8D8D8">
              <a:alpha val="24705"/>
            </a:srgbClr>
          </a:solidFill>
          <a:ln>
            <a:noFill/>
          </a:ln>
        </p:spPr>
      </p:sp>
      <p:sp>
        <p:nvSpPr>
          <p:cNvPr id="124" name="Google Shape;124;p56"/>
          <p:cNvSpPr>
            <a:spLocks noGrp="1"/>
          </p:cNvSpPr>
          <p:nvPr>
            <p:ph type="pic" idx="3"/>
          </p:nvPr>
        </p:nvSpPr>
        <p:spPr>
          <a:xfrm>
            <a:off x="-1" y="3412954"/>
            <a:ext cx="1662341" cy="3436462"/>
          </a:xfrm>
          <a:prstGeom prst="rect">
            <a:avLst/>
          </a:prstGeom>
          <a:solidFill>
            <a:srgbClr val="D8D8D8">
              <a:alpha val="24705"/>
            </a:srgbClr>
          </a:solidFill>
          <a:ln>
            <a:noFill/>
          </a:ln>
        </p:spPr>
      </p:sp>
      <p:sp>
        <p:nvSpPr>
          <p:cNvPr id="125" name="Google Shape;125;p56"/>
          <p:cNvSpPr>
            <a:spLocks noGrp="1"/>
          </p:cNvSpPr>
          <p:nvPr>
            <p:ph type="pic" idx="4"/>
          </p:nvPr>
        </p:nvSpPr>
        <p:spPr>
          <a:xfrm>
            <a:off x="-1" y="0"/>
            <a:ext cx="1662341" cy="3207001"/>
          </a:xfrm>
          <a:prstGeom prst="rect">
            <a:avLst/>
          </a:prstGeom>
          <a:solidFill>
            <a:srgbClr val="D8D8D8">
              <a:alpha val="24705"/>
            </a:srgbClr>
          </a:solidFill>
          <a:ln>
            <a:noFill/>
          </a:ln>
        </p:spPr>
      </p:sp>
      <p:sp>
        <p:nvSpPr>
          <p:cNvPr id="126" name="Google Shape;126;p56"/>
          <p:cNvSpPr>
            <a:spLocks noGrp="1"/>
          </p:cNvSpPr>
          <p:nvPr>
            <p:ph type="pic" idx="5"/>
          </p:nvPr>
        </p:nvSpPr>
        <p:spPr>
          <a:xfrm>
            <a:off x="1853585" y="4177922"/>
            <a:ext cx="4383878" cy="2680079"/>
          </a:xfrm>
          <a:prstGeom prst="rect">
            <a:avLst/>
          </a:prstGeom>
          <a:solidFill>
            <a:srgbClr val="D8D8D8">
              <a:alpha val="24705"/>
            </a:srgbClr>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ortfolio 3">
  <p:cSld name="Portfolio 3">
    <p:spTree>
      <p:nvGrpSpPr>
        <p:cNvPr id="1" name="Shape 127"/>
        <p:cNvGrpSpPr/>
        <p:nvPr/>
      </p:nvGrpSpPr>
      <p:grpSpPr>
        <a:xfrm>
          <a:off x="0" y="0"/>
          <a:ext cx="0" cy="0"/>
          <a:chOff x="0" y="0"/>
          <a:chExt cx="0" cy="0"/>
        </a:xfrm>
      </p:grpSpPr>
      <p:sp>
        <p:nvSpPr>
          <p:cNvPr id="128" name="Google Shape;128;p57"/>
          <p:cNvSpPr>
            <a:spLocks noGrp="1"/>
          </p:cNvSpPr>
          <p:nvPr>
            <p:ph type="pic" idx="2"/>
          </p:nvPr>
        </p:nvSpPr>
        <p:spPr>
          <a:xfrm>
            <a:off x="-6" y="1130299"/>
            <a:ext cx="4471573" cy="5727697"/>
          </a:xfrm>
          <a:prstGeom prst="rect">
            <a:avLst/>
          </a:prstGeom>
          <a:solidFill>
            <a:srgbClr val="D8D8D8">
              <a:alpha val="24705"/>
            </a:srgbClr>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ockup 1">
  <p:cSld name="Mockup 1">
    <p:spTree>
      <p:nvGrpSpPr>
        <p:cNvPr id="1" name="Shape 129"/>
        <p:cNvGrpSpPr/>
        <p:nvPr/>
      </p:nvGrpSpPr>
      <p:grpSpPr>
        <a:xfrm>
          <a:off x="0" y="0"/>
          <a:ext cx="0" cy="0"/>
          <a:chOff x="0" y="0"/>
          <a:chExt cx="0" cy="0"/>
        </a:xfrm>
      </p:grpSpPr>
      <p:sp>
        <p:nvSpPr>
          <p:cNvPr id="130" name="Google Shape;130;p58"/>
          <p:cNvSpPr>
            <a:spLocks noGrp="1"/>
          </p:cNvSpPr>
          <p:nvPr>
            <p:ph type="pic" idx="2"/>
          </p:nvPr>
        </p:nvSpPr>
        <p:spPr>
          <a:xfrm>
            <a:off x="0" y="3527"/>
            <a:ext cx="12192001" cy="6850947"/>
          </a:xfrm>
          <a:prstGeom prst="rect">
            <a:avLst/>
          </a:prstGeom>
          <a:solidFill>
            <a:srgbClr val="D8D8D8">
              <a:alpha val="24705"/>
            </a:srgbClr>
          </a:solidFill>
          <a:ln>
            <a:noFill/>
          </a:ln>
        </p:spPr>
      </p:sp>
      <p:sp>
        <p:nvSpPr>
          <p:cNvPr id="131" name="Google Shape;131;p58"/>
          <p:cNvSpPr>
            <a:spLocks noGrp="1"/>
          </p:cNvSpPr>
          <p:nvPr>
            <p:ph type="pic" idx="3"/>
          </p:nvPr>
        </p:nvSpPr>
        <p:spPr>
          <a:xfrm>
            <a:off x="6781801" y="1857375"/>
            <a:ext cx="3090862" cy="4995271"/>
          </a:xfrm>
          <a:prstGeom prst="rect">
            <a:avLst/>
          </a:prstGeom>
          <a:solidFill>
            <a:srgbClr val="D8D8D8">
              <a:alpha val="24705"/>
            </a:srgbClr>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ockup 2">
  <p:cSld name="Mockup 2">
    <p:bg>
      <p:bgPr>
        <a:gradFill>
          <a:gsLst>
            <a:gs pos="0">
              <a:srgbClr val="1A6AFF"/>
            </a:gs>
            <a:gs pos="99001">
              <a:srgbClr val="361BFF"/>
            </a:gs>
            <a:gs pos="100000">
              <a:srgbClr val="361BFF"/>
            </a:gs>
          </a:gsLst>
          <a:lin ang="2700000" scaled="0"/>
        </a:gradFill>
        <a:effectLst/>
      </p:bgPr>
    </p:bg>
    <p:spTree>
      <p:nvGrpSpPr>
        <p:cNvPr id="1" name="Shape 132"/>
        <p:cNvGrpSpPr/>
        <p:nvPr/>
      </p:nvGrpSpPr>
      <p:grpSpPr>
        <a:xfrm>
          <a:off x="0" y="0"/>
          <a:ext cx="0" cy="0"/>
          <a:chOff x="0" y="0"/>
          <a:chExt cx="0" cy="0"/>
        </a:xfrm>
      </p:grpSpPr>
      <p:sp>
        <p:nvSpPr>
          <p:cNvPr id="133" name="Google Shape;133;p59"/>
          <p:cNvSpPr>
            <a:spLocks noGrp="1"/>
          </p:cNvSpPr>
          <p:nvPr>
            <p:ph type="pic" idx="2"/>
          </p:nvPr>
        </p:nvSpPr>
        <p:spPr>
          <a:xfrm>
            <a:off x="1510018" y="1736521"/>
            <a:ext cx="4647501" cy="2902591"/>
          </a:xfrm>
          <a:prstGeom prst="rect">
            <a:avLst/>
          </a:prstGeom>
          <a:solidFill>
            <a:srgbClr val="D8D8D8">
              <a:alpha val="24705"/>
            </a:srgbClr>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18"/>
        <p:cNvGrpSpPr/>
        <p:nvPr/>
      </p:nvGrpSpPr>
      <p:grpSpPr>
        <a:xfrm>
          <a:off x="0" y="0"/>
          <a:ext cx="0" cy="0"/>
          <a:chOff x="0" y="0"/>
          <a:chExt cx="0" cy="0"/>
        </a:xfrm>
      </p:grpSpPr>
      <p:sp>
        <p:nvSpPr>
          <p:cNvPr id="19" name="Google Shape;19;p31"/>
          <p:cNvSpPr>
            <a:spLocks noGrp="1"/>
          </p:cNvSpPr>
          <p:nvPr>
            <p:ph type="pic" idx="2"/>
          </p:nvPr>
        </p:nvSpPr>
        <p:spPr>
          <a:xfrm>
            <a:off x="0" y="0"/>
            <a:ext cx="12192000" cy="6858000"/>
          </a:xfrm>
          <a:prstGeom prst="rect">
            <a:avLst/>
          </a:prstGeom>
          <a:solidFill>
            <a:schemeClr val="lt1"/>
          </a:solidFill>
          <a:ln>
            <a:noFill/>
          </a:ln>
        </p:spPr>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ockup 3">
  <p:cSld name="Mockup 3">
    <p:spTree>
      <p:nvGrpSpPr>
        <p:cNvPr id="1" name="Shape 134"/>
        <p:cNvGrpSpPr/>
        <p:nvPr/>
      </p:nvGrpSpPr>
      <p:grpSpPr>
        <a:xfrm>
          <a:off x="0" y="0"/>
          <a:ext cx="0" cy="0"/>
          <a:chOff x="0" y="0"/>
          <a:chExt cx="0" cy="0"/>
        </a:xfrm>
      </p:grpSpPr>
      <p:sp>
        <p:nvSpPr>
          <p:cNvPr id="135" name="Google Shape;135;p60"/>
          <p:cNvSpPr/>
          <p:nvPr/>
        </p:nvSpPr>
        <p:spPr>
          <a:xfrm>
            <a:off x="3216275" y="0"/>
            <a:ext cx="5759450" cy="6858000"/>
          </a:xfrm>
          <a:custGeom>
            <a:avLst/>
            <a:gdLst/>
            <a:ahLst/>
            <a:cxnLst/>
            <a:rect l="l" t="t" r="r" b="b"/>
            <a:pathLst>
              <a:path w="12184802" h="6852646" extrusionOk="0">
                <a:moveTo>
                  <a:pt x="0" y="0"/>
                </a:moveTo>
                <a:lnTo>
                  <a:pt x="12184802" y="0"/>
                </a:lnTo>
                <a:lnTo>
                  <a:pt x="12184802" y="6852646"/>
                </a:lnTo>
                <a:lnTo>
                  <a:pt x="0" y="6852646"/>
                </a:lnTo>
                <a:lnTo>
                  <a:pt x="0" y="0"/>
                </a:lnTo>
                <a:close/>
              </a:path>
            </a:pathLst>
          </a:custGeom>
          <a:solidFill>
            <a:srgbClr val="00AE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60"/>
          <p:cNvSpPr>
            <a:spLocks noGrp="1"/>
          </p:cNvSpPr>
          <p:nvPr>
            <p:ph type="pic" idx="2"/>
          </p:nvPr>
        </p:nvSpPr>
        <p:spPr>
          <a:xfrm>
            <a:off x="4161778" y="2459728"/>
            <a:ext cx="3868317" cy="2079021"/>
          </a:xfrm>
          <a:prstGeom prst="rect">
            <a:avLst/>
          </a:prstGeom>
          <a:solidFill>
            <a:srgbClr val="D8D8D8">
              <a:alpha val="24705"/>
            </a:srgbClr>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ricing Table">
  <p:cSld name="Pricing Table">
    <p:spTree>
      <p:nvGrpSpPr>
        <p:cNvPr id="1" name="Shape 137"/>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138"/>
        <p:cNvGrpSpPr/>
        <p:nvPr/>
      </p:nvGrpSpPr>
      <p:grpSpPr>
        <a:xfrm>
          <a:off x="0" y="0"/>
          <a:ext cx="0" cy="0"/>
          <a:chOff x="0" y="0"/>
          <a:chExt cx="0" cy="0"/>
        </a:xfrm>
      </p:grpSpPr>
      <p:sp>
        <p:nvSpPr>
          <p:cNvPr id="139" name="Google Shape;139;p62"/>
          <p:cNvSpPr/>
          <p:nvPr/>
        </p:nvSpPr>
        <p:spPr>
          <a:xfrm flipH="1">
            <a:off x="1304925" y="1000125"/>
            <a:ext cx="9582150" cy="3990975"/>
          </a:xfrm>
          <a:prstGeom prst="rect">
            <a:avLst/>
          </a:prstGeom>
          <a:solidFill>
            <a:srgbClr val="F2F2F2">
              <a:alpha val="8470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2"/>
          <p:cNvSpPr>
            <a:spLocks noGrp="1"/>
          </p:cNvSpPr>
          <p:nvPr>
            <p:ph type="pic" idx="2"/>
          </p:nvPr>
        </p:nvSpPr>
        <p:spPr>
          <a:xfrm>
            <a:off x="1514475" y="784800"/>
            <a:ext cx="9163050" cy="3990974"/>
          </a:xfrm>
          <a:prstGeom prst="rect">
            <a:avLst/>
          </a:prstGeom>
          <a:solidFill>
            <a:srgbClr val="D8D8D8">
              <a:alpha val="24705"/>
            </a:srgbClr>
          </a:solid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1"/>
        </a:solidFill>
        <a:effectLst/>
      </p:bgPr>
    </p:bg>
    <p:spTree>
      <p:nvGrpSpPr>
        <p:cNvPr id="1" name="Shape 141"/>
        <p:cNvGrpSpPr/>
        <p:nvPr/>
      </p:nvGrpSpPr>
      <p:grpSpPr>
        <a:xfrm>
          <a:off x="0" y="0"/>
          <a:ext cx="0" cy="0"/>
          <a:chOff x="0" y="0"/>
          <a:chExt cx="0" cy="0"/>
        </a:xfrm>
      </p:grpSpPr>
      <p:sp>
        <p:nvSpPr>
          <p:cNvPr id="142" name="Google Shape;142;p63"/>
          <p:cNvSpPr>
            <a:spLocks noGrp="1"/>
          </p:cNvSpPr>
          <p:nvPr>
            <p:ph type="pic" idx="2"/>
          </p:nvPr>
        </p:nvSpPr>
        <p:spPr>
          <a:xfrm>
            <a:off x="2021692" y="3527"/>
            <a:ext cx="10170309" cy="6850947"/>
          </a:xfrm>
          <a:prstGeom prst="rect">
            <a:avLst/>
          </a:prstGeom>
          <a:solidFill>
            <a:srgbClr val="D8D8D8">
              <a:alpha val="24705"/>
            </a:srgbClr>
          </a:solid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Welcome 1">
  <p:cSld name="Welcome 1">
    <p:spTree>
      <p:nvGrpSpPr>
        <p:cNvPr id="1" name="Shape 144"/>
        <p:cNvGrpSpPr/>
        <p:nvPr/>
      </p:nvGrpSpPr>
      <p:grpSpPr>
        <a:xfrm>
          <a:off x="0" y="0"/>
          <a:ext cx="0" cy="0"/>
          <a:chOff x="0" y="0"/>
          <a:chExt cx="0" cy="0"/>
        </a:xfrm>
      </p:grpSpPr>
      <p:sp>
        <p:nvSpPr>
          <p:cNvPr id="145" name="Google Shape;145;p33"/>
          <p:cNvSpPr>
            <a:spLocks noGrp="1"/>
          </p:cNvSpPr>
          <p:nvPr>
            <p:ph type="pic" idx="2"/>
          </p:nvPr>
        </p:nvSpPr>
        <p:spPr>
          <a:xfrm>
            <a:off x="6270849" y="1440"/>
            <a:ext cx="5921152" cy="6855121"/>
          </a:xfrm>
          <a:prstGeom prst="rect">
            <a:avLst/>
          </a:prstGeom>
          <a:solidFill>
            <a:srgbClr val="D8D8D8">
              <a:alpha val="24705"/>
            </a:srgbClr>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6"/>
        <p:cNvGrpSpPr/>
        <p:nvPr/>
      </p:nvGrpSpPr>
      <p:grpSpPr>
        <a:xfrm>
          <a:off x="0" y="0"/>
          <a:ext cx="0" cy="0"/>
          <a:chOff x="0" y="0"/>
          <a:chExt cx="0" cy="0"/>
        </a:xfrm>
      </p:grpSpPr>
      <p:sp>
        <p:nvSpPr>
          <p:cNvPr id="147" name="Google Shape;147;p64"/>
          <p:cNvSpPr>
            <a:spLocks noGrp="1"/>
          </p:cNvSpPr>
          <p:nvPr>
            <p:ph type="pic" idx="2"/>
          </p:nvPr>
        </p:nvSpPr>
        <p:spPr>
          <a:xfrm>
            <a:off x="0" y="0"/>
            <a:ext cx="12192000" cy="6858000"/>
          </a:xfrm>
          <a:prstGeom prst="rect">
            <a:avLst/>
          </a:prstGeom>
          <a:solidFill>
            <a:schemeClr val="lt1"/>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8"/>
        <p:cNvGrpSpPr/>
        <p:nvPr/>
      </p:nvGrpSpPr>
      <p:grpSpPr>
        <a:xfrm>
          <a:off x="0" y="0"/>
          <a:ext cx="0" cy="0"/>
          <a:chOff x="0" y="0"/>
          <a:chExt cx="0" cy="0"/>
        </a:xfrm>
      </p:grpSpPr>
      <p:sp>
        <p:nvSpPr>
          <p:cNvPr id="149" name="Google Shape;149;p65"/>
          <p:cNvSpPr>
            <a:spLocks noGrp="1"/>
          </p:cNvSpPr>
          <p:nvPr>
            <p:ph type="pic" idx="2"/>
          </p:nvPr>
        </p:nvSpPr>
        <p:spPr>
          <a:xfrm>
            <a:off x="1079592" y="1387396"/>
            <a:ext cx="4083208" cy="4083208"/>
          </a:xfrm>
          <a:prstGeom prst="rect">
            <a:avLst/>
          </a:prstGeom>
          <a:solidFill>
            <a:schemeClr val="lt1"/>
          </a:solid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50"/>
        <p:cNvGrpSpPr/>
        <p:nvPr/>
      </p:nvGrpSpPr>
      <p:grpSpPr>
        <a:xfrm>
          <a:off x="0" y="0"/>
          <a:ext cx="0" cy="0"/>
          <a:chOff x="0" y="0"/>
          <a:chExt cx="0" cy="0"/>
        </a:xfrm>
      </p:grpSpPr>
      <p:sp>
        <p:nvSpPr>
          <p:cNvPr id="151" name="Google Shape;151;p66"/>
          <p:cNvSpPr>
            <a:spLocks noGrp="1"/>
          </p:cNvSpPr>
          <p:nvPr>
            <p:ph type="pic" idx="2"/>
          </p:nvPr>
        </p:nvSpPr>
        <p:spPr>
          <a:xfrm>
            <a:off x="8244572" y="1209960"/>
            <a:ext cx="2821870" cy="5648040"/>
          </a:xfrm>
          <a:prstGeom prst="rect">
            <a:avLst/>
          </a:prstGeom>
          <a:solidFill>
            <a:schemeClr val="lt1"/>
          </a:solid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2"/>
        <p:cNvGrpSpPr/>
        <p:nvPr/>
      </p:nvGrpSpPr>
      <p:grpSpPr>
        <a:xfrm>
          <a:off x="0" y="0"/>
          <a:ext cx="0" cy="0"/>
          <a:chOff x="0" y="0"/>
          <a:chExt cx="0" cy="0"/>
        </a:xfrm>
      </p:grpSpPr>
      <p:sp>
        <p:nvSpPr>
          <p:cNvPr id="153" name="Google Shape;153;p67"/>
          <p:cNvSpPr>
            <a:spLocks noGrp="1"/>
          </p:cNvSpPr>
          <p:nvPr>
            <p:ph type="pic" idx="2"/>
          </p:nvPr>
        </p:nvSpPr>
        <p:spPr>
          <a:xfrm>
            <a:off x="1" y="2"/>
            <a:ext cx="5099051" cy="5337175"/>
          </a:xfrm>
          <a:prstGeom prst="rect">
            <a:avLst/>
          </a:prstGeom>
          <a:solidFill>
            <a:schemeClr val="lt1"/>
          </a:solidFill>
          <a:ln>
            <a:noFill/>
          </a:ln>
        </p:spPr>
      </p:sp>
      <p:sp>
        <p:nvSpPr>
          <p:cNvPr id="154" name="Google Shape;154;p67"/>
          <p:cNvSpPr>
            <a:spLocks noGrp="1"/>
          </p:cNvSpPr>
          <p:nvPr>
            <p:ph type="pic" idx="3"/>
          </p:nvPr>
        </p:nvSpPr>
        <p:spPr>
          <a:xfrm>
            <a:off x="1838349" y="1177650"/>
            <a:ext cx="3054292" cy="5680351"/>
          </a:xfrm>
          <a:prstGeom prst="rect">
            <a:avLst/>
          </a:prstGeom>
          <a:solidFill>
            <a:schemeClr val="lt1"/>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55"/>
        <p:cNvGrpSpPr/>
        <p:nvPr/>
      </p:nvGrpSpPr>
      <p:grpSpPr>
        <a:xfrm>
          <a:off x="0" y="0"/>
          <a:ext cx="0" cy="0"/>
          <a:chOff x="0" y="0"/>
          <a:chExt cx="0" cy="0"/>
        </a:xfrm>
      </p:grpSpPr>
      <p:sp>
        <p:nvSpPr>
          <p:cNvPr id="156" name="Google Shape;156;p68"/>
          <p:cNvSpPr>
            <a:spLocks noGrp="1"/>
          </p:cNvSpPr>
          <p:nvPr>
            <p:ph type="pic" idx="2"/>
          </p:nvPr>
        </p:nvSpPr>
        <p:spPr>
          <a:xfrm>
            <a:off x="9403043" y="2952750"/>
            <a:ext cx="2788957" cy="3905250"/>
          </a:xfrm>
          <a:prstGeom prst="rect">
            <a:avLst/>
          </a:prstGeom>
          <a:solidFill>
            <a:schemeClr val="lt1"/>
          </a:solidFill>
          <a:ln>
            <a:noFill/>
          </a:ln>
        </p:spPr>
      </p:sp>
      <p:sp>
        <p:nvSpPr>
          <p:cNvPr id="157" name="Google Shape;157;p68"/>
          <p:cNvSpPr>
            <a:spLocks noGrp="1"/>
          </p:cNvSpPr>
          <p:nvPr>
            <p:ph type="pic" idx="3"/>
          </p:nvPr>
        </p:nvSpPr>
        <p:spPr>
          <a:xfrm>
            <a:off x="7532511" y="1053928"/>
            <a:ext cx="2763771" cy="5802712"/>
          </a:xfrm>
          <a:prstGeom prst="rect">
            <a:avLst/>
          </a:prstGeom>
          <a:solidFill>
            <a:schemeClr val="lt1"/>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58"/>
        <p:cNvGrpSpPr/>
        <p:nvPr/>
      </p:nvGrpSpPr>
      <p:grpSpPr>
        <a:xfrm>
          <a:off x="0" y="0"/>
          <a:ext cx="0" cy="0"/>
          <a:chOff x="0" y="0"/>
          <a:chExt cx="0" cy="0"/>
        </a:xfrm>
      </p:grpSpPr>
      <p:sp>
        <p:nvSpPr>
          <p:cNvPr id="159" name="Google Shape;159;p69"/>
          <p:cNvSpPr>
            <a:spLocks noGrp="1"/>
          </p:cNvSpPr>
          <p:nvPr>
            <p:ph type="pic" idx="2"/>
          </p:nvPr>
        </p:nvSpPr>
        <p:spPr>
          <a:xfrm>
            <a:off x="1193209" y="1329708"/>
            <a:ext cx="4204355" cy="4198584"/>
          </a:xfrm>
          <a:prstGeom prst="rect">
            <a:avLst/>
          </a:prstGeom>
          <a:solidFill>
            <a:schemeClr val="lt1"/>
          </a:solid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60"/>
        <p:cNvGrpSpPr/>
        <p:nvPr/>
      </p:nvGrpSpPr>
      <p:grpSpPr>
        <a:xfrm>
          <a:off x="0" y="0"/>
          <a:ext cx="0" cy="0"/>
          <a:chOff x="0" y="0"/>
          <a:chExt cx="0" cy="0"/>
        </a:xfrm>
      </p:grpSpPr>
      <p:sp>
        <p:nvSpPr>
          <p:cNvPr id="161" name="Google Shape;161;p70"/>
          <p:cNvSpPr>
            <a:spLocks noGrp="1"/>
          </p:cNvSpPr>
          <p:nvPr>
            <p:ph type="pic" idx="2"/>
          </p:nvPr>
        </p:nvSpPr>
        <p:spPr>
          <a:xfrm>
            <a:off x="1" y="4287494"/>
            <a:ext cx="12191998" cy="2569590"/>
          </a:xfrm>
          <a:prstGeom prst="rect">
            <a:avLst/>
          </a:prstGeom>
          <a:solidFill>
            <a:schemeClr val="lt1"/>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162"/>
        <p:cNvGrpSpPr/>
        <p:nvPr/>
      </p:nvGrpSpPr>
      <p:grpSpPr>
        <a:xfrm>
          <a:off x="0" y="0"/>
          <a:ext cx="0" cy="0"/>
          <a:chOff x="0" y="0"/>
          <a:chExt cx="0" cy="0"/>
        </a:xfrm>
      </p:grpSpPr>
      <p:sp>
        <p:nvSpPr>
          <p:cNvPr id="163" name="Google Shape;163;p71"/>
          <p:cNvSpPr>
            <a:spLocks noGrp="1"/>
          </p:cNvSpPr>
          <p:nvPr>
            <p:ph type="pic" idx="2"/>
          </p:nvPr>
        </p:nvSpPr>
        <p:spPr>
          <a:xfrm>
            <a:off x="6740513" y="938981"/>
            <a:ext cx="4283377" cy="4980038"/>
          </a:xfrm>
          <a:prstGeom prst="rect">
            <a:avLst/>
          </a:prstGeom>
          <a:solidFill>
            <a:schemeClr val="lt1"/>
          </a:solid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164"/>
        <p:cNvGrpSpPr/>
        <p:nvPr/>
      </p:nvGrpSpPr>
      <p:grpSpPr>
        <a:xfrm>
          <a:off x="0" y="0"/>
          <a:ext cx="0" cy="0"/>
          <a:chOff x="0" y="0"/>
          <a:chExt cx="0" cy="0"/>
        </a:xfrm>
      </p:grpSpPr>
      <p:sp>
        <p:nvSpPr>
          <p:cNvPr id="165" name="Google Shape;165;p72"/>
          <p:cNvSpPr>
            <a:spLocks noGrp="1"/>
          </p:cNvSpPr>
          <p:nvPr>
            <p:ph type="pic" idx="2"/>
          </p:nvPr>
        </p:nvSpPr>
        <p:spPr>
          <a:xfrm>
            <a:off x="0" y="0"/>
            <a:ext cx="4034672" cy="6858000"/>
          </a:xfrm>
          <a:prstGeom prst="rect">
            <a:avLst/>
          </a:prstGeom>
          <a:solidFill>
            <a:schemeClr val="lt1"/>
          </a:solid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166"/>
        <p:cNvGrpSpPr/>
        <p:nvPr/>
      </p:nvGrpSpPr>
      <p:grpSpPr>
        <a:xfrm>
          <a:off x="0" y="0"/>
          <a:ext cx="0" cy="0"/>
          <a:chOff x="0" y="0"/>
          <a:chExt cx="0" cy="0"/>
        </a:xfrm>
      </p:grpSpPr>
      <p:sp>
        <p:nvSpPr>
          <p:cNvPr id="167" name="Google Shape;167;p73"/>
          <p:cNvSpPr>
            <a:spLocks noGrp="1"/>
          </p:cNvSpPr>
          <p:nvPr>
            <p:ph type="pic" idx="2"/>
          </p:nvPr>
        </p:nvSpPr>
        <p:spPr>
          <a:xfrm>
            <a:off x="6715128" y="2947989"/>
            <a:ext cx="2162175" cy="962025"/>
          </a:xfrm>
          <a:prstGeom prst="rect">
            <a:avLst/>
          </a:prstGeom>
          <a:solidFill>
            <a:schemeClr val="lt1"/>
          </a:solidFill>
          <a:ln>
            <a:noFill/>
          </a:ln>
        </p:spPr>
      </p:sp>
      <p:sp>
        <p:nvSpPr>
          <p:cNvPr id="168" name="Google Shape;168;p73"/>
          <p:cNvSpPr>
            <a:spLocks noGrp="1"/>
          </p:cNvSpPr>
          <p:nvPr>
            <p:ph type="pic" idx="3"/>
          </p:nvPr>
        </p:nvSpPr>
        <p:spPr>
          <a:xfrm>
            <a:off x="3314701" y="1275829"/>
            <a:ext cx="2162175" cy="962025"/>
          </a:xfrm>
          <a:prstGeom prst="rect">
            <a:avLst/>
          </a:prstGeom>
          <a:solidFill>
            <a:schemeClr val="lt1"/>
          </a:solid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69"/>
        <p:cNvGrpSpPr/>
        <p:nvPr/>
      </p:nvGrpSpPr>
      <p:grpSpPr>
        <a:xfrm>
          <a:off x="0" y="0"/>
          <a:ext cx="0" cy="0"/>
          <a:chOff x="0" y="0"/>
          <a:chExt cx="0" cy="0"/>
        </a:xfrm>
      </p:grpSpPr>
      <p:sp>
        <p:nvSpPr>
          <p:cNvPr id="170" name="Google Shape;170;p74"/>
          <p:cNvSpPr>
            <a:spLocks noGrp="1"/>
          </p:cNvSpPr>
          <p:nvPr>
            <p:ph type="pic" idx="2"/>
          </p:nvPr>
        </p:nvSpPr>
        <p:spPr>
          <a:xfrm>
            <a:off x="6715128" y="4620148"/>
            <a:ext cx="2162175" cy="962025"/>
          </a:xfrm>
          <a:prstGeom prst="rect">
            <a:avLst/>
          </a:prstGeom>
          <a:solidFill>
            <a:schemeClr val="lt1"/>
          </a:solidFill>
          <a:ln>
            <a:noFill/>
          </a:ln>
        </p:spPr>
      </p:sp>
      <p:sp>
        <p:nvSpPr>
          <p:cNvPr id="171" name="Google Shape;171;p74"/>
          <p:cNvSpPr>
            <a:spLocks noGrp="1"/>
          </p:cNvSpPr>
          <p:nvPr>
            <p:ph type="pic" idx="3"/>
          </p:nvPr>
        </p:nvSpPr>
        <p:spPr>
          <a:xfrm>
            <a:off x="3314701" y="2947988"/>
            <a:ext cx="2162175" cy="962025"/>
          </a:xfrm>
          <a:prstGeom prst="rect">
            <a:avLst/>
          </a:prstGeom>
          <a:solidFill>
            <a:schemeClr val="lt1"/>
          </a:solid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172"/>
        <p:cNvGrpSpPr/>
        <p:nvPr/>
      </p:nvGrpSpPr>
      <p:grpSpPr>
        <a:xfrm>
          <a:off x="0" y="0"/>
          <a:ext cx="0" cy="0"/>
          <a:chOff x="0" y="0"/>
          <a:chExt cx="0" cy="0"/>
        </a:xfrm>
      </p:grpSpPr>
      <p:sp>
        <p:nvSpPr>
          <p:cNvPr id="173" name="Google Shape;173;p75"/>
          <p:cNvSpPr>
            <a:spLocks noGrp="1"/>
          </p:cNvSpPr>
          <p:nvPr>
            <p:ph type="pic" idx="2"/>
          </p:nvPr>
        </p:nvSpPr>
        <p:spPr>
          <a:xfrm>
            <a:off x="5824982" y="1468225"/>
            <a:ext cx="6367019" cy="3912122"/>
          </a:xfrm>
          <a:prstGeom prst="rect">
            <a:avLst/>
          </a:prstGeom>
          <a:solidFill>
            <a:schemeClr val="lt1"/>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4"/>
        <p:cNvGrpSpPr/>
        <p:nvPr/>
      </p:nvGrpSpPr>
      <p:grpSpPr>
        <a:xfrm>
          <a:off x="0" y="0"/>
          <a:ext cx="0" cy="0"/>
          <a:chOff x="0" y="0"/>
          <a:chExt cx="0" cy="0"/>
        </a:xfrm>
      </p:grpSpPr>
      <p:sp>
        <p:nvSpPr>
          <p:cNvPr id="175" name="Google Shape;175;p76"/>
          <p:cNvSpPr>
            <a:spLocks noGrp="1"/>
          </p:cNvSpPr>
          <p:nvPr>
            <p:ph type="pic" idx="2"/>
          </p:nvPr>
        </p:nvSpPr>
        <p:spPr>
          <a:xfrm>
            <a:off x="1182104" y="1061148"/>
            <a:ext cx="4011005" cy="4735704"/>
          </a:xfrm>
          <a:prstGeom prst="rect">
            <a:avLst/>
          </a:prstGeom>
          <a:solidFill>
            <a:schemeClr val="lt1"/>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176"/>
        <p:cNvGrpSpPr/>
        <p:nvPr/>
      </p:nvGrpSpPr>
      <p:grpSpPr>
        <a:xfrm>
          <a:off x="0" y="0"/>
          <a:ext cx="0" cy="0"/>
          <a:chOff x="0" y="0"/>
          <a:chExt cx="0" cy="0"/>
        </a:xfrm>
      </p:grpSpPr>
      <p:sp>
        <p:nvSpPr>
          <p:cNvPr id="177" name="Google Shape;177;p77"/>
          <p:cNvSpPr>
            <a:spLocks noGrp="1"/>
          </p:cNvSpPr>
          <p:nvPr>
            <p:ph type="pic" idx="2"/>
          </p:nvPr>
        </p:nvSpPr>
        <p:spPr>
          <a:xfrm>
            <a:off x="0" y="0"/>
            <a:ext cx="5681818" cy="5681816"/>
          </a:xfrm>
          <a:prstGeom prst="rect">
            <a:avLst/>
          </a:prstGeom>
          <a:solidFill>
            <a:schemeClr val="lt1"/>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178"/>
        <p:cNvGrpSpPr/>
        <p:nvPr/>
      </p:nvGrpSpPr>
      <p:grpSpPr>
        <a:xfrm>
          <a:off x="0" y="0"/>
          <a:ext cx="0" cy="0"/>
          <a:chOff x="0" y="0"/>
          <a:chExt cx="0" cy="0"/>
        </a:xfrm>
      </p:grpSpPr>
      <p:sp>
        <p:nvSpPr>
          <p:cNvPr id="179" name="Google Shape;179;p78"/>
          <p:cNvSpPr>
            <a:spLocks noGrp="1"/>
          </p:cNvSpPr>
          <p:nvPr>
            <p:ph type="pic" idx="2"/>
          </p:nvPr>
        </p:nvSpPr>
        <p:spPr>
          <a:xfrm>
            <a:off x="0" y="763572"/>
            <a:ext cx="2988594" cy="5977188"/>
          </a:xfrm>
          <a:prstGeom prst="rect">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elcome 2">
  <p:cSld name="Welcome 2">
    <p:spTree>
      <p:nvGrpSpPr>
        <p:cNvPr id="1" name="Shape 21"/>
        <p:cNvGrpSpPr/>
        <p:nvPr/>
      </p:nvGrpSpPr>
      <p:grpSpPr>
        <a:xfrm>
          <a:off x="0" y="0"/>
          <a:ext cx="0" cy="0"/>
          <a:chOff x="0" y="0"/>
          <a:chExt cx="0" cy="0"/>
        </a:xfrm>
      </p:grpSpPr>
      <p:sp>
        <p:nvSpPr>
          <p:cNvPr id="22" name="Google Shape;22;p35"/>
          <p:cNvSpPr>
            <a:spLocks noGrp="1"/>
          </p:cNvSpPr>
          <p:nvPr>
            <p:ph type="pic" idx="2"/>
          </p:nvPr>
        </p:nvSpPr>
        <p:spPr>
          <a:xfrm>
            <a:off x="2080121" y="3527"/>
            <a:ext cx="10111880" cy="6121138"/>
          </a:xfrm>
          <a:prstGeom prst="rect">
            <a:avLst/>
          </a:prstGeom>
          <a:solidFill>
            <a:srgbClr val="D8D8D8">
              <a:alpha val="24705"/>
            </a:srgbClr>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180"/>
        <p:cNvGrpSpPr/>
        <p:nvPr/>
      </p:nvGrpSpPr>
      <p:grpSpPr>
        <a:xfrm>
          <a:off x="0" y="0"/>
          <a:ext cx="0" cy="0"/>
          <a:chOff x="0" y="0"/>
          <a:chExt cx="0" cy="0"/>
        </a:xfrm>
      </p:grpSpPr>
      <p:sp>
        <p:nvSpPr>
          <p:cNvPr id="181" name="Google Shape;181;p79"/>
          <p:cNvSpPr>
            <a:spLocks noGrp="1"/>
          </p:cNvSpPr>
          <p:nvPr>
            <p:ph type="pic" idx="2"/>
          </p:nvPr>
        </p:nvSpPr>
        <p:spPr>
          <a:xfrm>
            <a:off x="7448256" y="2269830"/>
            <a:ext cx="4743744" cy="4588170"/>
          </a:xfrm>
          <a:prstGeom prst="rect">
            <a:avLst/>
          </a:prstGeom>
          <a:solidFill>
            <a:schemeClr val="lt1"/>
          </a:solid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182"/>
        <p:cNvGrpSpPr/>
        <p:nvPr/>
      </p:nvGrpSpPr>
      <p:grpSpPr>
        <a:xfrm>
          <a:off x="0" y="0"/>
          <a:ext cx="0" cy="0"/>
          <a:chOff x="0" y="0"/>
          <a:chExt cx="0" cy="0"/>
        </a:xfrm>
      </p:grpSpPr>
      <p:sp>
        <p:nvSpPr>
          <p:cNvPr id="183" name="Google Shape;183;p80"/>
          <p:cNvSpPr>
            <a:spLocks noGrp="1"/>
          </p:cNvSpPr>
          <p:nvPr>
            <p:ph type="pic" idx="2"/>
          </p:nvPr>
        </p:nvSpPr>
        <p:spPr>
          <a:xfrm>
            <a:off x="8853779" y="3656425"/>
            <a:ext cx="2284122" cy="2333625"/>
          </a:xfrm>
          <a:prstGeom prst="rect">
            <a:avLst/>
          </a:prstGeom>
          <a:solidFill>
            <a:schemeClr val="lt1"/>
          </a:solidFill>
          <a:ln>
            <a:noFill/>
          </a:ln>
        </p:spPr>
      </p:sp>
      <p:sp>
        <p:nvSpPr>
          <p:cNvPr id="184" name="Google Shape;184;p80"/>
          <p:cNvSpPr>
            <a:spLocks noGrp="1"/>
          </p:cNvSpPr>
          <p:nvPr>
            <p:ph type="pic" idx="3"/>
          </p:nvPr>
        </p:nvSpPr>
        <p:spPr>
          <a:xfrm>
            <a:off x="6569657" y="3656425"/>
            <a:ext cx="2284122" cy="2333625"/>
          </a:xfrm>
          <a:prstGeom prst="rect">
            <a:avLst/>
          </a:prstGeom>
          <a:solidFill>
            <a:schemeClr val="lt1"/>
          </a:solidFill>
          <a:ln>
            <a:noFill/>
          </a:ln>
        </p:spPr>
      </p:sp>
      <p:sp>
        <p:nvSpPr>
          <p:cNvPr id="185" name="Google Shape;185;p80"/>
          <p:cNvSpPr>
            <a:spLocks noGrp="1"/>
          </p:cNvSpPr>
          <p:nvPr>
            <p:ph type="pic" idx="4"/>
          </p:nvPr>
        </p:nvSpPr>
        <p:spPr>
          <a:xfrm>
            <a:off x="3911401" y="3542124"/>
            <a:ext cx="2666434" cy="2724224"/>
          </a:xfrm>
          <a:prstGeom prst="rect">
            <a:avLst/>
          </a:prstGeom>
          <a:solidFill>
            <a:schemeClr val="lt1"/>
          </a:solidFill>
          <a:ln>
            <a:noFill/>
          </a:ln>
        </p:spPr>
      </p:sp>
      <p:sp>
        <p:nvSpPr>
          <p:cNvPr id="186" name="Google Shape;186;p80"/>
          <p:cNvSpPr>
            <a:spLocks noGrp="1"/>
          </p:cNvSpPr>
          <p:nvPr>
            <p:ph type="pic" idx="5"/>
          </p:nvPr>
        </p:nvSpPr>
        <p:spPr>
          <a:xfrm>
            <a:off x="5246979" y="981075"/>
            <a:ext cx="2284122" cy="2333625"/>
          </a:xfrm>
          <a:prstGeom prst="rect">
            <a:avLst/>
          </a:prstGeom>
          <a:solidFill>
            <a:schemeClr val="lt1"/>
          </a:solidFill>
          <a:ln>
            <a:noFill/>
          </a:ln>
        </p:spPr>
      </p:sp>
      <p:sp>
        <p:nvSpPr>
          <p:cNvPr id="187" name="Google Shape;187;p80"/>
          <p:cNvSpPr>
            <a:spLocks noGrp="1"/>
          </p:cNvSpPr>
          <p:nvPr>
            <p:ph type="pic" idx="6"/>
          </p:nvPr>
        </p:nvSpPr>
        <p:spPr>
          <a:xfrm>
            <a:off x="2962857" y="981075"/>
            <a:ext cx="2284122" cy="2333625"/>
          </a:xfrm>
          <a:prstGeom prst="rect">
            <a:avLst/>
          </a:prstGeom>
          <a:solidFill>
            <a:schemeClr val="lt1"/>
          </a:solidFill>
          <a:ln>
            <a:noFill/>
          </a:ln>
        </p:spPr>
      </p:sp>
      <p:sp>
        <p:nvSpPr>
          <p:cNvPr id="188" name="Google Shape;188;p80"/>
          <p:cNvSpPr>
            <a:spLocks noGrp="1"/>
          </p:cNvSpPr>
          <p:nvPr>
            <p:ph type="pic" idx="7"/>
          </p:nvPr>
        </p:nvSpPr>
        <p:spPr>
          <a:xfrm>
            <a:off x="678735" y="981075"/>
            <a:ext cx="2284122" cy="2333625"/>
          </a:xfrm>
          <a:prstGeom prst="rect">
            <a:avLst/>
          </a:prstGeom>
          <a:solidFill>
            <a:schemeClr val="lt1"/>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81"/>
          <p:cNvSpPr>
            <a:spLocks noGrp="1"/>
          </p:cNvSpPr>
          <p:nvPr>
            <p:ph type="pic" idx="2"/>
          </p:nvPr>
        </p:nvSpPr>
        <p:spPr>
          <a:xfrm>
            <a:off x="7696201" y="2822597"/>
            <a:ext cx="933450" cy="933450"/>
          </a:xfrm>
          <a:prstGeom prst="rect">
            <a:avLst/>
          </a:prstGeom>
          <a:solidFill>
            <a:schemeClr val="lt1"/>
          </a:solidFill>
          <a:ln>
            <a:noFill/>
          </a:ln>
        </p:spPr>
      </p:sp>
      <p:sp>
        <p:nvSpPr>
          <p:cNvPr id="191" name="Google Shape;191;p81"/>
          <p:cNvSpPr>
            <a:spLocks noGrp="1"/>
          </p:cNvSpPr>
          <p:nvPr>
            <p:ph type="pic" idx="3"/>
          </p:nvPr>
        </p:nvSpPr>
        <p:spPr>
          <a:xfrm>
            <a:off x="3562351" y="2822597"/>
            <a:ext cx="933451" cy="933450"/>
          </a:xfrm>
          <a:prstGeom prst="rect">
            <a:avLst/>
          </a:prstGeom>
          <a:solidFill>
            <a:schemeClr val="lt1"/>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192"/>
        <p:cNvGrpSpPr/>
        <p:nvPr/>
      </p:nvGrpSpPr>
      <p:grpSpPr>
        <a:xfrm>
          <a:off x="0" y="0"/>
          <a:ext cx="0" cy="0"/>
          <a:chOff x="0" y="0"/>
          <a:chExt cx="0" cy="0"/>
        </a:xfrm>
      </p:grpSpPr>
      <p:sp>
        <p:nvSpPr>
          <p:cNvPr id="193" name="Google Shape;193;p82"/>
          <p:cNvSpPr>
            <a:spLocks noGrp="1"/>
          </p:cNvSpPr>
          <p:nvPr>
            <p:ph type="pic" idx="2"/>
          </p:nvPr>
        </p:nvSpPr>
        <p:spPr>
          <a:xfrm>
            <a:off x="987709" y="1071906"/>
            <a:ext cx="5000451" cy="4472664"/>
          </a:xfrm>
          <a:prstGeom prst="rect">
            <a:avLst/>
          </a:prstGeom>
          <a:solidFill>
            <a:schemeClr val="lt1"/>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194"/>
        <p:cNvGrpSpPr/>
        <p:nvPr/>
      </p:nvGrpSpPr>
      <p:grpSpPr>
        <a:xfrm>
          <a:off x="0" y="0"/>
          <a:ext cx="0" cy="0"/>
          <a:chOff x="0" y="0"/>
          <a:chExt cx="0" cy="0"/>
        </a:xfrm>
      </p:grpSpPr>
      <p:sp>
        <p:nvSpPr>
          <p:cNvPr id="195" name="Google Shape;195;p83"/>
          <p:cNvSpPr>
            <a:spLocks noGrp="1"/>
          </p:cNvSpPr>
          <p:nvPr>
            <p:ph type="pic" idx="2"/>
          </p:nvPr>
        </p:nvSpPr>
        <p:spPr>
          <a:xfrm>
            <a:off x="8648700" y="2857500"/>
            <a:ext cx="3009900" cy="3009900"/>
          </a:xfrm>
          <a:prstGeom prst="rect">
            <a:avLst/>
          </a:prstGeom>
          <a:solidFill>
            <a:schemeClr val="lt1"/>
          </a:solidFill>
          <a:ln>
            <a:noFill/>
          </a:ln>
        </p:spPr>
      </p:sp>
      <p:sp>
        <p:nvSpPr>
          <p:cNvPr id="196" name="Google Shape;196;p83"/>
          <p:cNvSpPr>
            <a:spLocks noGrp="1"/>
          </p:cNvSpPr>
          <p:nvPr>
            <p:ph type="pic" idx="3"/>
          </p:nvPr>
        </p:nvSpPr>
        <p:spPr>
          <a:xfrm>
            <a:off x="6096000" y="981075"/>
            <a:ext cx="3009900" cy="3009900"/>
          </a:xfrm>
          <a:prstGeom prst="rect">
            <a:avLst/>
          </a:prstGeom>
          <a:solidFill>
            <a:schemeClr val="lt1"/>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197"/>
        <p:cNvGrpSpPr/>
        <p:nvPr/>
      </p:nvGrpSpPr>
      <p:grpSpPr>
        <a:xfrm>
          <a:off x="0" y="0"/>
          <a:ext cx="0" cy="0"/>
          <a:chOff x="0" y="0"/>
          <a:chExt cx="0" cy="0"/>
        </a:xfrm>
      </p:grpSpPr>
      <p:sp>
        <p:nvSpPr>
          <p:cNvPr id="198" name="Google Shape;198;p84"/>
          <p:cNvSpPr>
            <a:spLocks noGrp="1"/>
          </p:cNvSpPr>
          <p:nvPr>
            <p:ph type="pic" idx="2"/>
          </p:nvPr>
        </p:nvSpPr>
        <p:spPr>
          <a:xfrm>
            <a:off x="3476627" y="1475025"/>
            <a:ext cx="2023771" cy="4078050"/>
          </a:xfrm>
          <a:prstGeom prst="rect">
            <a:avLst/>
          </a:prstGeom>
          <a:solidFill>
            <a:schemeClr val="lt1"/>
          </a:solidFill>
          <a:ln>
            <a:noFill/>
          </a:ln>
        </p:spPr>
      </p:sp>
      <p:sp>
        <p:nvSpPr>
          <p:cNvPr id="199" name="Google Shape;199;p84"/>
          <p:cNvSpPr>
            <a:spLocks noGrp="1"/>
          </p:cNvSpPr>
          <p:nvPr>
            <p:ph type="pic" idx="3"/>
          </p:nvPr>
        </p:nvSpPr>
        <p:spPr>
          <a:xfrm>
            <a:off x="1208232" y="2130317"/>
            <a:ext cx="1787348" cy="3145307"/>
          </a:xfrm>
          <a:prstGeom prst="rect">
            <a:avLst/>
          </a:prstGeom>
          <a:solidFill>
            <a:schemeClr val="lt1"/>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200"/>
        <p:cNvGrpSpPr/>
        <p:nvPr/>
      </p:nvGrpSpPr>
      <p:grpSpPr>
        <a:xfrm>
          <a:off x="0" y="0"/>
          <a:ext cx="0" cy="0"/>
          <a:chOff x="0" y="0"/>
          <a:chExt cx="0" cy="0"/>
        </a:xfrm>
      </p:grpSpPr>
      <p:sp>
        <p:nvSpPr>
          <p:cNvPr id="201" name="Google Shape;201;p85"/>
          <p:cNvSpPr>
            <a:spLocks noGrp="1"/>
          </p:cNvSpPr>
          <p:nvPr>
            <p:ph type="pic" idx="2"/>
          </p:nvPr>
        </p:nvSpPr>
        <p:spPr>
          <a:xfrm>
            <a:off x="7896212" y="1228724"/>
            <a:ext cx="5330824" cy="3378994"/>
          </a:xfrm>
          <a:prstGeom prst="rect">
            <a:avLst/>
          </a:prstGeom>
          <a:solidFill>
            <a:schemeClr val="lt1"/>
          </a:solid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202"/>
        <p:cNvGrpSpPr/>
        <p:nvPr/>
      </p:nvGrpSpPr>
      <p:grpSpPr>
        <a:xfrm>
          <a:off x="0" y="0"/>
          <a:ext cx="0" cy="0"/>
          <a:chOff x="0" y="0"/>
          <a:chExt cx="0" cy="0"/>
        </a:xfrm>
      </p:grpSpPr>
      <p:sp>
        <p:nvSpPr>
          <p:cNvPr id="203" name="Google Shape;203;p86"/>
          <p:cNvSpPr>
            <a:spLocks noGrp="1"/>
          </p:cNvSpPr>
          <p:nvPr>
            <p:ph type="pic" idx="2"/>
          </p:nvPr>
        </p:nvSpPr>
        <p:spPr>
          <a:xfrm>
            <a:off x="1440803" y="1780316"/>
            <a:ext cx="4199895" cy="4521422"/>
          </a:xfrm>
          <a:prstGeom prst="rect">
            <a:avLst/>
          </a:prstGeom>
          <a:solidFill>
            <a:schemeClr val="lt1"/>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204"/>
        <p:cNvGrpSpPr/>
        <p:nvPr/>
      </p:nvGrpSpPr>
      <p:grpSpPr>
        <a:xfrm>
          <a:off x="0" y="0"/>
          <a:ext cx="0" cy="0"/>
          <a:chOff x="0" y="0"/>
          <a:chExt cx="0" cy="0"/>
        </a:xfrm>
      </p:grpSpPr>
      <p:sp>
        <p:nvSpPr>
          <p:cNvPr id="205" name="Google Shape;205;p87"/>
          <p:cNvSpPr>
            <a:spLocks noGrp="1"/>
          </p:cNvSpPr>
          <p:nvPr>
            <p:ph type="pic" idx="2"/>
          </p:nvPr>
        </p:nvSpPr>
        <p:spPr>
          <a:xfrm>
            <a:off x="6683604" y="1171671"/>
            <a:ext cx="4524866" cy="4519762"/>
          </a:xfrm>
          <a:prstGeom prst="rect">
            <a:avLst/>
          </a:prstGeom>
          <a:solidFill>
            <a:schemeClr val="lt1"/>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0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elcome 3">
  <p:cSld name="Welcome 3">
    <p:spTree>
      <p:nvGrpSpPr>
        <p:cNvPr id="1" name="Shape 23"/>
        <p:cNvGrpSpPr/>
        <p:nvPr/>
      </p:nvGrpSpPr>
      <p:grpSpPr>
        <a:xfrm>
          <a:off x="0" y="0"/>
          <a:ext cx="0" cy="0"/>
          <a:chOff x="0" y="0"/>
          <a:chExt cx="0" cy="0"/>
        </a:xfrm>
      </p:grpSpPr>
      <p:grpSp>
        <p:nvGrpSpPr>
          <p:cNvPr id="24" name="Google Shape;24;p36"/>
          <p:cNvGrpSpPr/>
          <p:nvPr/>
        </p:nvGrpSpPr>
        <p:grpSpPr>
          <a:xfrm>
            <a:off x="-3421465" y="-5848248"/>
            <a:ext cx="18374050" cy="17354346"/>
            <a:chOff x="-3420917" y="-5848522"/>
            <a:chExt cx="18374261" cy="17354715"/>
          </a:xfrm>
        </p:grpSpPr>
        <p:sp>
          <p:nvSpPr>
            <p:cNvPr id="25" name="Google Shape;25;p36"/>
            <p:cNvSpPr/>
            <p:nvPr/>
          </p:nvSpPr>
          <p:spPr>
            <a:xfrm>
              <a:off x="5398" y="5354"/>
              <a:ext cx="12184802" cy="6852646"/>
            </a:xfrm>
            <a:custGeom>
              <a:avLst/>
              <a:gdLst/>
              <a:ahLst/>
              <a:cxnLst/>
              <a:rect l="l" t="t" r="r" b="b"/>
              <a:pathLst>
                <a:path w="12184802" h="6852646" extrusionOk="0">
                  <a:moveTo>
                    <a:pt x="0" y="0"/>
                  </a:moveTo>
                  <a:lnTo>
                    <a:pt x="12184802" y="0"/>
                  </a:lnTo>
                  <a:lnTo>
                    <a:pt x="12184802" y="6852646"/>
                  </a:lnTo>
                  <a:lnTo>
                    <a:pt x="0" y="6852646"/>
                  </a:lnTo>
                  <a:lnTo>
                    <a:pt x="0" y="0"/>
                  </a:lnTo>
                  <a:close/>
                </a:path>
              </a:pathLst>
            </a:custGeom>
            <a:gradFill>
              <a:gsLst>
                <a:gs pos="0">
                  <a:srgbClr val="1A6AFF"/>
                </a:gs>
                <a:gs pos="100000">
                  <a:srgbClr val="361BFF"/>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 name="Google Shape;26;p36"/>
            <p:cNvGrpSpPr/>
            <p:nvPr/>
          </p:nvGrpSpPr>
          <p:grpSpPr>
            <a:xfrm>
              <a:off x="-3420917" y="-5848522"/>
              <a:ext cx="18374261" cy="17354715"/>
              <a:chOff x="-3420917" y="-5848522"/>
              <a:chExt cx="18374261" cy="17354715"/>
            </a:xfrm>
          </p:grpSpPr>
          <p:sp>
            <p:nvSpPr>
              <p:cNvPr id="27" name="Google Shape;27;p36"/>
              <p:cNvSpPr/>
              <p:nvPr/>
            </p:nvSpPr>
            <p:spPr>
              <a:xfrm rot="2700000">
                <a:off x="140167" y="-3306983"/>
                <a:ext cx="12271637" cy="12271637"/>
              </a:xfrm>
              <a:custGeom>
                <a:avLst/>
                <a:gdLst/>
                <a:ahLst/>
                <a:cxnLst/>
                <a:rect l="l" t="t" r="r" b="b"/>
                <a:pathLst>
                  <a:path w="12271637" h="12271637" extrusionOk="0">
                    <a:moveTo>
                      <a:pt x="0" y="8274845"/>
                    </a:moveTo>
                    <a:lnTo>
                      <a:pt x="8274846" y="0"/>
                    </a:lnTo>
                    <a:lnTo>
                      <a:pt x="8361418" y="0"/>
                    </a:lnTo>
                    <a:lnTo>
                      <a:pt x="12271637" y="3910219"/>
                    </a:lnTo>
                    <a:lnTo>
                      <a:pt x="12271637" y="5694313"/>
                    </a:lnTo>
                    <a:lnTo>
                      <a:pt x="5694313" y="12271637"/>
                    </a:lnTo>
                    <a:lnTo>
                      <a:pt x="3401143" y="12271637"/>
                    </a:lnTo>
                    <a:lnTo>
                      <a:pt x="0" y="8870494"/>
                    </a:lnTo>
                    <a:close/>
                  </a:path>
                </a:pathLst>
              </a:custGeom>
              <a:gradFill>
                <a:gsLst>
                  <a:gs pos="0">
                    <a:srgbClr val="1A6AFF">
                      <a:alpha val="49803"/>
                    </a:srgbClr>
                  </a:gs>
                  <a:gs pos="26000">
                    <a:srgbClr val="1A6AFF">
                      <a:alpha val="49803"/>
                    </a:srgbClr>
                  </a:gs>
                  <a:gs pos="100000">
                    <a:srgbClr val="361BFF"/>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36"/>
              <p:cNvSpPr/>
              <p:nvPr/>
            </p:nvSpPr>
            <p:spPr>
              <a:xfrm rot="2700000">
                <a:off x="-1135329" y="-2085325"/>
                <a:ext cx="9579180" cy="10431582"/>
              </a:xfrm>
              <a:custGeom>
                <a:avLst/>
                <a:gdLst/>
                <a:ahLst/>
                <a:cxnLst/>
                <a:rect l="l" t="t" r="r" b="b"/>
                <a:pathLst>
                  <a:path w="9579719" h="10432266" extrusionOk="0">
                    <a:moveTo>
                      <a:pt x="0" y="5586713"/>
                    </a:moveTo>
                    <a:lnTo>
                      <a:pt x="5586713" y="0"/>
                    </a:lnTo>
                    <a:lnTo>
                      <a:pt x="7534405" y="0"/>
                    </a:lnTo>
                    <a:cubicBezTo>
                      <a:pt x="8664001" y="0"/>
                      <a:pt x="9579719" y="915718"/>
                      <a:pt x="9579719" y="2045314"/>
                    </a:cubicBezTo>
                    <a:lnTo>
                      <a:pt x="9579719" y="5698099"/>
                    </a:lnTo>
                    <a:lnTo>
                      <a:pt x="4845552" y="10432266"/>
                    </a:lnTo>
                    <a:close/>
                  </a:path>
                </a:pathLst>
              </a:custGeom>
              <a:gradFill>
                <a:gsLst>
                  <a:gs pos="0">
                    <a:srgbClr val="1A6AFF">
                      <a:alpha val="49803"/>
                    </a:srgbClr>
                  </a:gs>
                  <a:gs pos="100000">
                    <a:srgbClr val="361BFF"/>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 name="Google Shape;29;p36"/>
              <p:cNvSpPr/>
              <p:nvPr/>
            </p:nvSpPr>
            <p:spPr>
              <a:xfrm rot="2700000">
                <a:off x="-1848108" y="-366042"/>
                <a:ext cx="6138994" cy="6991431"/>
              </a:xfrm>
              <a:custGeom>
                <a:avLst/>
                <a:gdLst/>
                <a:ahLst/>
                <a:cxnLst/>
                <a:rect l="l" t="t" r="r" b="b"/>
                <a:pathLst>
                  <a:path w="6139112" h="6991659" extrusionOk="0">
                    <a:moveTo>
                      <a:pt x="0" y="2146106"/>
                    </a:moveTo>
                    <a:lnTo>
                      <a:pt x="2146106" y="0"/>
                    </a:lnTo>
                    <a:lnTo>
                      <a:pt x="4944315" y="0"/>
                    </a:lnTo>
                    <a:cubicBezTo>
                      <a:pt x="5604183" y="0"/>
                      <a:pt x="6139112" y="534929"/>
                      <a:pt x="6139112" y="1194797"/>
                    </a:cubicBezTo>
                    <a:lnTo>
                      <a:pt x="6139112" y="5698099"/>
                    </a:lnTo>
                    <a:lnTo>
                      <a:pt x="4845552" y="6991659"/>
                    </a:lnTo>
                    <a:close/>
                  </a:path>
                </a:pathLst>
              </a:custGeom>
              <a:gradFill>
                <a:gsLst>
                  <a:gs pos="0">
                    <a:srgbClr val="1A6AFF">
                      <a:alpha val="49803"/>
                    </a:srgbClr>
                  </a:gs>
                  <a:gs pos="100000">
                    <a:srgbClr val="361BFF"/>
                  </a:gs>
                </a:gsLst>
                <a:lin ang="5400000" scaled="0"/>
              </a:gradFill>
              <a:ln>
                <a:noFill/>
              </a:ln>
              <a:effectLst>
                <a:outerShdw blurRad="50800" dist="38100" dir="2700000" algn="tl" rotWithShape="0">
                  <a:srgbClr val="000000">
                    <a:alpha val="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sp>
        <p:nvSpPr>
          <p:cNvPr id="30" name="Google Shape;30;p36"/>
          <p:cNvSpPr/>
          <p:nvPr/>
        </p:nvSpPr>
        <p:spPr>
          <a:xfrm>
            <a:off x="3175" y="2017713"/>
            <a:ext cx="12185650" cy="3736975"/>
          </a:xfrm>
          <a:custGeom>
            <a:avLst/>
            <a:gdLst/>
            <a:ahLst/>
            <a:cxnLst/>
            <a:rect l="l" t="t" r="r" b="b"/>
            <a:pathLst>
              <a:path w="12184802" h="3736498" extrusionOk="0">
                <a:moveTo>
                  <a:pt x="0" y="0"/>
                </a:moveTo>
                <a:cubicBezTo>
                  <a:pt x="3240092" y="1469195"/>
                  <a:pt x="5993611" y="3663453"/>
                  <a:pt x="8364568" y="1048191"/>
                </a:cubicBezTo>
                <a:cubicBezTo>
                  <a:pt x="9967159" y="-719665"/>
                  <a:pt x="10889198" y="1079497"/>
                  <a:pt x="12184802" y="753849"/>
                </a:cubicBezTo>
                <a:moveTo>
                  <a:pt x="0" y="175598"/>
                </a:moveTo>
                <a:cubicBezTo>
                  <a:pt x="3196545" y="1393630"/>
                  <a:pt x="5915515" y="3483177"/>
                  <a:pt x="8266678" y="1038476"/>
                </a:cubicBezTo>
                <a:cubicBezTo>
                  <a:pt x="9891222" y="-635824"/>
                  <a:pt x="10844571" y="1224509"/>
                  <a:pt x="12184802" y="868275"/>
                </a:cubicBezTo>
                <a:moveTo>
                  <a:pt x="0" y="350836"/>
                </a:moveTo>
                <a:cubicBezTo>
                  <a:pt x="3152638" y="1318066"/>
                  <a:pt x="5837419" y="3302541"/>
                  <a:pt x="8168788" y="1028401"/>
                </a:cubicBezTo>
                <a:cubicBezTo>
                  <a:pt x="9814565" y="-548025"/>
                  <a:pt x="10800665" y="1368442"/>
                  <a:pt x="12184802" y="984501"/>
                </a:cubicBezTo>
                <a:moveTo>
                  <a:pt x="0" y="526075"/>
                </a:moveTo>
                <a:cubicBezTo>
                  <a:pt x="3109091" y="1242501"/>
                  <a:pt x="5759323" y="3122265"/>
                  <a:pt x="8070898" y="1018685"/>
                </a:cubicBezTo>
                <a:cubicBezTo>
                  <a:pt x="9737189" y="-455548"/>
                  <a:pt x="10757478" y="1510936"/>
                  <a:pt x="12184802" y="1102166"/>
                </a:cubicBezTo>
                <a:moveTo>
                  <a:pt x="0" y="700953"/>
                </a:moveTo>
                <a:cubicBezTo>
                  <a:pt x="3065185" y="1166936"/>
                  <a:pt x="5681227" y="2942349"/>
                  <a:pt x="7973367" y="1008610"/>
                </a:cubicBezTo>
                <a:cubicBezTo>
                  <a:pt x="9659453" y="-359113"/>
                  <a:pt x="10715011" y="1650911"/>
                  <a:pt x="12184802" y="1220911"/>
                </a:cubicBezTo>
                <a:moveTo>
                  <a:pt x="0" y="875832"/>
                </a:moveTo>
                <a:cubicBezTo>
                  <a:pt x="3021638" y="1091012"/>
                  <a:pt x="5603131" y="2762073"/>
                  <a:pt x="7875477" y="998894"/>
                </a:cubicBezTo>
                <a:cubicBezTo>
                  <a:pt x="9580637" y="-258719"/>
                  <a:pt x="10673263" y="1789806"/>
                  <a:pt x="12184802" y="1342534"/>
                </a:cubicBezTo>
                <a:moveTo>
                  <a:pt x="0" y="1050710"/>
                </a:moveTo>
                <a:cubicBezTo>
                  <a:pt x="2977732" y="1015447"/>
                  <a:pt x="5524675" y="2581797"/>
                  <a:pt x="7777587" y="988819"/>
                </a:cubicBezTo>
                <a:cubicBezTo>
                  <a:pt x="9501461" y="-154728"/>
                  <a:pt x="10632596" y="1927262"/>
                  <a:pt x="12184802" y="1466676"/>
                </a:cubicBezTo>
                <a:moveTo>
                  <a:pt x="0" y="1225589"/>
                </a:moveTo>
                <a:cubicBezTo>
                  <a:pt x="2934185" y="939882"/>
                  <a:pt x="5446578" y="2401521"/>
                  <a:pt x="7680057" y="979104"/>
                </a:cubicBezTo>
                <a:cubicBezTo>
                  <a:pt x="9421925" y="-46778"/>
                  <a:pt x="10592648" y="2061839"/>
                  <a:pt x="12184802" y="1592618"/>
                </a:cubicBezTo>
                <a:moveTo>
                  <a:pt x="0" y="1400107"/>
                </a:moveTo>
                <a:cubicBezTo>
                  <a:pt x="2890278" y="863957"/>
                  <a:pt x="5368482" y="2221245"/>
                  <a:pt x="7582167" y="969388"/>
                </a:cubicBezTo>
                <a:cubicBezTo>
                  <a:pt x="9341670" y="64410"/>
                  <a:pt x="10553780" y="2194617"/>
                  <a:pt x="12184802" y="1721438"/>
                </a:cubicBezTo>
                <a:moveTo>
                  <a:pt x="0" y="1574626"/>
                </a:moveTo>
                <a:cubicBezTo>
                  <a:pt x="2846732" y="788393"/>
                  <a:pt x="5290386" y="2041329"/>
                  <a:pt x="7484277" y="959313"/>
                </a:cubicBezTo>
                <a:cubicBezTo>
                  <a:pt x="9261054" y="179196"/>
                  <a:pt x="10515631" y="2325956"/>
                  <a:pt x="12184802" y="1853496"/>
                </a:cubicBezTo>
                <a:moveTo>
                  <a:pt x="0" y="1748785"/>
                </a:moveTo>
                <a:cubicBezTo>
                  <a:pt x="2802825" y="712468"/>
                  <a:pt x="5212290" y="1861053"/>
                  <a:pt x="7386387" y="949597"/>
                </a:cubicBezTo>
                <a:cubicBezTo>
                  <a:pt x="9180079" y="297221"/>
                  <a:pt x="10478923" y="2454416"/>
                  <a:pt x="12184802" y="1988433"/>
                </a:cubicBezTo>
                <a:moveTo>
                  <a:pt x="0" y="1922944"/>
                </a:moveTo>
                <a:cubicBezTo>
                  <a:pt x="2759278" y="636543"/>
                  <a:pt x="5134194" y="1681136"/>
                  <a:pt x="7288856" y="939522"/>
                </a:cubicBezTo>
                <a:cubicBezTo>
                  <a:pt x="9098744" y="418845"/>
                  <a:pt x="10442934" y="2580717"/>
                  <a:pt x="12184802" y="2126609"/>
                </a:cubicBezTo>
                <a:moveTo>
                  <a:pt x="0" y="2096743"/>
                </a:moveTo>
                <a:cubicBezTo>
                  <a:pt x="2715372" y="560619"/>
                  <a:pt x="5056098" y="1501220"/>
                  <a:pt x="7190966" y="929807"/>
                </a:cubicBezTo>
                <a:cubicBezTo>
                  <a:pt x="9017049" y="543347"/>
                  <a:pt x="10408384" y="2705579"/>
                  <a:pt x="12184802" y="2268743"/>
                </a:cubicBezTo>
                <a:moveTo>
                  <a:pt x="0" y="2270542"/>
                </a:moveTo>
                <a:cubicBezTo>
                  <a:pt x="2671825" y="484694"/>
                  <a:pt x="4978001" y="1320944"/>
                  <a:pt x="7093076" y="919731"/>
                </a:cubicBezTo>
                <a:cubicBezTo>
                  <a:pt x="8934634" y="671087"/>
                  <a:pt x="10374555" y="2826843"/>
                  <a:pt x="12184802" y="2413755"/>
                </a:cubicBezTo>
                <a:moveTo>
                  <a:pt x="0" y="2444341"/>
                </a:moveTo>
                <a:cubicBezTo>
                  <a:pt x="2627918" y="408769"/>
                  <a:pt x="4899905" y="1141028"/>
                  <a:pt x="6995186" y="910016"/>
                </a:cubicBezTo>
                <a:cubicBezTo>
                  <a:pt x="8852219" y="801706"/>
                  <a:pt x="10342524" y="2946307"/>
                  <a:pt x="12184802" y="2563085"/>
                </a:cubicBezTo>
                <a:moveTo>
                  <a:pt x="0" y="2617780"/>
                </a:moveTo>
                <a:cubicBezTo>
                  <a:pt x="2584372" y="332845"/>
                  <a:pt x="4821809" y="961112"/>
                  <a:pt x="6897656" y="900300"/>
                </a:cubicBezTo>
                <a:cubicBezTo>
                  <a:pt x="8769804" y="935564"/>
                  <a:pt x="10311214" y="3063612"/>
                  <a:pt x="12184802" y="2716734"/>
                </a:cubicBezTo>
                <a:moveTo>
                  <a:pt x="0" y="2790859"/>
                </a:moveTo>
                <a:cubicBezTo>
                  <a:pt x="2540825" y="256920"/>
                  <a:pt x="4743713" y="781196"/>
                  <a:pt x="6799766" y="890225"/>
                </a:cubicBezTo>
                <a:cubicBezTo>
                  <a:pt x="8686670" y="1072300"/>
                  <a:pt x="10281703" y="3178039"/>
                  <a:pt x="12184802" y="2874340"/>
                </a:cubicBezTo>
                <a:moveTo>
                  <a:pt x="0" y="2963939"/>
                </a:moveTo>
                <a:cubicBezTo>
                  <a:pt x="2496918" y="180636"/>
                  <a:pt x="4665617" y="601280"/>
                  <a:pt x="6701875" y="880510"/>
                </a:cubicBezTo>
                <a:cubicBezTo>
                  <a:pt x="8603535" y="1211915"/>
                  <a:pt x="10253272" y="3289947"/>
                  <a:pt x="12184802" y="3036985"/>
                </a:cubicBezTo>
                <a:moveTo>
                  <a:pt x="0" y="3137018"/>
                </a:moveTo>
                <a:cubicBezTo>
                  <a:pt x="2453372" y="104711"/>
                  <a:pt x="4587521" y="421723"/>
                  <a:pt x="6604345" y="870434"/>
                </a:cubicBezTo>
                <a:cubicBezTo>
                  <a:pt x="8520400" y="1354769"/>
                  <a:pt x="10226280" y="3399336"/>
                  <a:pt x="12184802" y="3203947"/>
                </a:cubicBezTo>
                <a:moveTo>
                  <a:pt x="0" y="3309737"/>
                </a:moveTo>
                <a:cubicBezTo>
                  <a:pt x="2409465" y="28427"/>
                  <a:pt x="4509424" y="241807"/>
                  <a:pt x="6506455" y="860719"/>
                </a:cubicBezTo>
                <a:cubicBezTo>
                  <a:pt x="8436906" y="1500141"/>
                  <a:pt x="10200728" y="3505846"/>
                  <a:pt x="12184802" y="3376306"/>
                </a:cubicBezTo>
                <a:moveTo>
                  <a:pt x="0" y="3482097"/>
                </a:moveTo>
                <a:cubicBezTo>
                  <a:pt x="2365918" y="-47498"/>
                  <a:pt x="4431328" y="62251"/>
                  <a:pt x="6408565" y="850644"/>
                </a:cubicBezTo>
                <a:cubicBezTo>
                  <a:pt x="8353052" y="1648392"/>
                  <a:pt x="10176975" y="3610197"/>
                  <a:pt x="12184802" y="3554423"/>
                </a:cubicBezTo>
                <a:moveTo>
                  <a:pt x="0" y="3655176"/>
                </a:moveTo>
                <a:cubicBezTo>
                  <a:pt x="4645103" y="-3902021"/>
                  <a:pt x="8125241" y="3683603"/>
                  <a:pt x="12184802" y="3736499"/>
                </a:cubicBezTo>
              </a:path>
            </a:pathLst>
          </a:custGeom>
          <a:noFill/>
          <a:ln w="12675" cap="flat" cmpd="sng">
            <a:solidFill>
              <a:srgbClr val="FEFEFE">
                <a:alpha val="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 name="Google Shape;31;p36"/>
          <p:cNvGrpSpPr/>
          <p:nvPr/>
        </p:nvGrpSpPr>
        <p:grpSpPr>
          <a:xfrm>
            <a:off x="9691688" y="1878013"/>
            <a:ext cx="1620837" cy="1198562"/>
            <a:chOff x="9691646" y="1877764"/>
            <a:chExt cx="1621196" cy="1198907"/>
          </a:xfrm>
        </p:grpSpPr>
        <p:grpSp>
          <p:nvGrpSpPr>
            <p:cNvPr id="32" name="Google Shape;32;p36"/>
            <p:cNvGrpSpPr/>
            <p:nvPr/>
          </p:nvGrpSpPr>
          <p:grpSpPr>
            <a:xfrm>
              <a:off x="10656023" y="2419852"/>
              <a:ext cx="656819" cy="656819"/>
              <a:chOff x="10656023" y="2419852"/>
              <a:chExt cx="656819" cy="656819"/>
            </a:xfrm>
          </p:grpSpPr>
          <p:sp>
            <p:nvSpPr>
              <p:cNvPr id="33" name="Google Shape;33;p36"/>
              <p:cNvSpPr/>
              <p:nvPr/>
            </p:nvSpPr>
            <p:spPr>
              <a:xfrm>
                <a:off x="10656023" y="2419852"/>
                <a:ext cx="656819" cy="656819"/>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rgbClr val="377DFF"/>
                  </a:gs>
                  <a:gs pos="26000">
                    <a:srgbClr val="377DFF"/>
                  </a:gs>
                  <a:gs pos="43000">
                    <a:srgbClr val="1A6AFF"/>
                  </a:gs>
                  <a:gs pos="83000">
                    <a:srgbClr val="361BFF"/>
                  </a:gs>
                  <a:gs pos="100000">
                    <a:srgbClr val="361BFF"/>
                  </a:gs>
                </a:gsLst>
                <a:path path="circle">
                  <a:fillToRect l="100000" b="100000"/>
                </a:path>
                <a:tileRect t="-100000" r="-100000"/>
              </a:gradFill>
              <a:ln>
                <a:noFill/>
              </a:ln>
              <a:effectLst>
                <a:outerShdw blurRad="431800" dist="190500" dir="2700000" algn="tl" rotWithShape="0">
                  <a:schemeClr val="dk1">
                    <a:alpha val="1294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6"/>
              <p:cNvSpPr/>
              <p:nvPr/>
            </p:nvSpPr>
            <p:spPr>
              <a:xfrm>
                <a:off x="10984972" y="2568859"/>
                <a:ext cx="280749" cy="460690"/>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377DFF">
                      <a:alpha val="33725"/>
                    </a:srgbClr>
                  </a:gs>
                  <a:gs pos="45000">
                    <a:srgbClr val="377DFF">
                      <a:alpha val="33725"/>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6"/>
              <p:cNvSpPr/>
              <p:nvPr/>
            </p:nvSpPr>
            <p:spPr>
              <a:xfrm>
                <a:off x="10705122" y="2466884"/>
                <a:ext cx="290371" cy="413479"/>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377DFF">
                      <a:alpha val="11764"/>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36;p36"/>
            <p:cNvGrpSpPr/>
            <p:nvPr/>
          </p:nvGrpSpPr>
          <p:grpSpPr>
            <a:xfrm>
              <a:off x="9691646" y="1877764"/>
              <a:ext cx="1164401" cy="1164401"/>
              <a:chOff x="9692927" y="1837651"/>
              <a:chExt cx="1164401" cy="1164401"/>
            </a:xfrm>
          </p:grpSpPr>
          <p:sp>
            <p:nvSpPr>
              <p:cNvPr id="37" name="Google Shape;37;p36"/>
              <p:cNvSpPr/>
              <p:nvPr/>
            </p:nvSpPr>
            <p:spPr>
              <a:xfrm>
                <a:off x="9692927" y="1837651"/>
                <a:ext cx="1164401" cy="1164401"/>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chemeClr val="lt1"/>
                  </a:gs>
                  <a:gs pos="26000">
                    <a:schemeClr val="lt1"/>
                  </a:gs>
                  <a:gs pos="48000">
                    <a:srgbClr val="FFC000"/>
                  </a:gs>
                  <a:gs pos="94000">
                    <a:srgbClr val="FBBF3F"/>
                  </a:gs>
                  <a:gs pos="100000">
                    <a:srgbClr val="FBBF3F"/>
                  </a:gs>
                </a:gsLst>
                <a:path path="circle">
                  <a:fillToRect l="100000" b="100000"/>
                </a:path>
                <a:tileRect t="-100000" r="-100000"/>
              </a:gradFill>
              <a:ln>
                <a:noFill/>
              </a:ln>
              <a:effectLst>
                <a:outerShdw blurRad="241300" dist="203200" dir="2700000" algn="tl" rotWithShape="0">
                  <a:srgbClr val="000000">
                    <a:alpha val="1372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6"/>
              <p:cNvSpPr/>
              <p:nvPr/>
            </p:nvSpPr>
            <p:spPr>
              <a:xfrm>
                <a:off x="10276084" y="2101809"/>
                <a:ext cx="497708" cy="816706"/>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FFFFFF">
                      <a:alpha val="58823"/>
                    </a:srgbClr>
                  </a:gs>
                  <a:gs pos="36000">
                    <a:srgbClr val="FFFFFF">
                      <a:alpha val="58823"/>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36"/>
              <p:cNvSpPr/>
              <p:nvPr/>
            </p:nvSpPr>
            <p:spPr>
              <a:xfrm>
                <a:off x="9779970" y="1921028"/>
                <a:ext cx="514767" cy="733011"/>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FFFFFF">
                      <a:alpha val="50980"/>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 name="Google Shape;40;p36"/>
          <p:cNvGrpSpPr/>
          <p:nvPr/>
        </p:nvGrpSpPr>
        <p:grpSpPr>
          <a:xfrm>
            <a:off x="1441450" y="2668588"/>
            <a:ext cx="1160463" cy="1220787"/>
            <a:chOff x="1441746" y="2668982"/>
            <a:chExt cx="1160477" cy="1220627"/>
          </a:xfrm>
        </p:grpSpPr>
        <p:grpSp>
          <p:nvGrpSpPr>
            <p:cNvPr id="41" name="Google Shape;41;p36"/>
            <p:cNvGrpSpPr/>
            <p:nvPr/>
          </p:nvGrpSpPr>
          <p:grpSpPr>
            <a:xfrm>
              <a:off x="1441746" y="2968391"/>
              <a:ext cx="921218" cy="921218"/>
              <a:chOff x="10656023" y="2419852"/>
              <a:chExt cx="656819" cy="656819"/>
            </a:xfrm>
          </p:grpSpPr>
          <p:sp>
            <p:nvSpPr>
              <p:cNvPr id="42" name="Google Shape;42;p36"/>
              <p:cNvSpPr/>
              <p:nvPr/>
            </p:nvSpPr>
            <p:spPr>
              <a:xfrm>
                <a:off x="10656023" y="2419852"/>
                <a:ext cx="656819" cy="656819"/>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rgbClr val="377DFF"/>
                  </a:gs>
                  <a:gs pos="26000">
                    <a:srgbClr val="377DFF"/>
                  </a:gs>
                  <a:gs pos="43000">
                    <a:srgbClr val="1A6AFF"/>
                  </a:gs>
                  <a:gs pos="83000">
                    <a:srgbClr val="361BFF"/>
                  </a:gs>
                  <a:gs pos="100000">
                    <a:srgbClr val="361BFF"/>
                  </a:gs>
                </a:gsLst>
                <a:path path="circle">
                  <a:fillToRect l="100000" b="100000"/>
                </a:path>
                <a:tileRect t="-100000" r="-100000"/>
              </a:gradFill>
              <a:ln>
                <a:noFill/>
              </a:ln>
              <a:effectLst>
                <a:outerShdw blurRad="431800" dist="190500" dir="2700000" algn="tl" rotWithShape="0">
                  <a:schemeClr val="dk1">
                    <a:alpha val="1294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6"/>
              <p:cNvSpPr/>
              <p:nvPr/>
            </p:nvSpPr>
            <p:spPr>
              <a:xfrm>
                <a:off x="10984972" y="2568859"/>
                <a:ext cx="280749" cy="460690"/>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377DFF">
                      <a:alpha val="33725"/>
                    </a:srgbClr>
                  </a:gs>
                  <a:gs pos="45000">
                    <a:srgbClr val="377DFF">
                      <a:alpha val="33725"/>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6"/>
              <p:cNvSpPr/>
              <p:nvPr/>
            </p:nvSpPr>
            <p:spPr>
              <a:xfrm>
                <a:off x="10705122" y="2466884"/>
                <a:ext cx="290371" cy="413479"/>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377DFF">
                      <a:alpha val="11764"/>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 name="Google Shape;45;p36"/>
            <p:cNvGrpSpPr/>
            <p:nvPr/>
          </p:nvGrpSpPr>
          <p:grpSpPr>
            <a:xfrm>
              <a:off x="1956084" y="2668982"/>
              <a:ext cx="646139" cy="646139"/>
              <a:chOff x="9692927" y="1837651"/>
              <a:chExt cx="1164401" cy="1164401"/>
            </a:xfrm>
          </p:grpSpPr>
          <p:sp>
            <p:nvSpPr>
              <p:cNvPr id="46" name="Google Shape;46;p36"/>
              <p:cNvSpPr/>
              <p:nvPr/>
            </p:nvSpPr>
            <p:spPr>
              <a:xfrm>
                <a:off x="9692927" y="1837651"/>
                <a:ext cx="1164401" cy="1164401"/>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chemeClr val="lt1"/>
                  </a:gs>
                  <a:gs pos="26000">
                    <a:schemeClr val="lt1"/>
                  </a:gs>
                  <a:gs pos="48000">
                    <a:srgbClr val="FFC000"/>
                  </a:gs>
                  <a:gs pos="94000">
                    <a:srgbClr val="FBBF3F"/>
                  </a:gs>
                  <a:gs pos="100000">
                    <a:srgbClr val="FBBF3F"/>
                  </a:gs>
                </a:gsLst>
                <a:path path="circle">
                  <a:fillToRect l="100000" b="100000"/>
                </a:path>
                <a:tileRect t="-100000" r="-100000"/>
              </a:gradFill>
              <a:ln>
                <a:noFill/>
              </a:ln>
              <a:effectLst>
                <a:outerShdw blurRad="241300" dist="203200" dir="2700000" algn="tl" rotWithShape="0">
                  <a:srgbClr val="000000">
                    <a:alpha val="1372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6"/>
              <p:cNvSpPr/>
              <p:nvPr/>
            </p:nvSpPr>
            <p:spPr>
              <a:xfrm>
                <a:off x="10276084" y="2101809"/>
                <a:ext cx="497708" cy="816706"/>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FFFFFF">
                      <a:alpha val="58823"/>
                    </a:srgbClr>
                  </a:gs>
                  <a:gs pos="36000">
                    <a:srgbClr val="FFFFFF">
                      <a:alpha val="58823"/>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6"/>
              <p:cNvSpPr/>
              <p:nvPr/>
            </p:nvSpPr>
            <p:spPr>
              <a:xfrm>
                <a:off x="9779970" y="1921028"/>
                <a:ext cx="514767" cy="733011"/>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FFFFFF">
                      <a:alpha val="50980"/>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20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bout us 1">
  <p:cSld name="About us 1">
    <p:spTree>
      <p:nvGrpSpPr>
        <p:cNvPr id="1" name="Shape 49"/>
        <p:cNvGrpSpPr/>
        <p:nvPr/>
      </p:nvGrpSpPr>
      <p:grpSpPr>
        <a:xfrm>
          <a:off x="0" y="0"/>
          <a:ext cx="0" cy="0"/>
          <a:chOff x="0" y="0"/>
          <a:chExt cx="0" cy="0"/>
        </a:xfrm>
      </p:grpSpPr>
      <p:sp>
        <p:nvSpPr>
          <p:cNvPr id="50" name="Google Shape;50;p37"/>
          <p:cNvSpPr/>
          <p:nvPr/>
        </p:nvSpPr>
        <p:spPr>
          <a:xfrm flipH="1">
            <a:off x="0" y="863600"/>
            <a:ext cx="5634038" cy="5283200"/>
          </a:xfrm>
          <a:custGeom>
            <a:avLst/>
            <a:gdLst/>
            <a:ahLst/>
            <a:cxnLst/>
            <a:rect l="l" t="t" r="r" b="b"/>
            <a:pathLst>
              <a:path w="4593002" h="4898659" extrusionOk="0">
                <a:moveTo>
                  <a:pt x="4593003" y="264341"/>
                </a:moveTo>
                <a:cubicBezTo>
                  <a:pt x="4593003" y="264341"/>
                  <a:pt x="3488864" y="-473002"/>
                  <a:pt x="2921460" y="515242"/>
                </a:cubicBezTo>
                <a:cubicBezTo>
                  <a:pt x="2348944" y="1503486"/>
                  <a:pt x="1893998" y="965840"/>
                  <a:pt x="1122124" y="965840"/>
                </a:cubicBezTo>
                <a:cubicBezTo>
                  <a:pt x="-268272" y="965840"/>
                  <a:pt x="-723218" y="5138993"/>
                  <a:pt x="1868440" y="4442614"/>
                </a:cubicBezTo>
                <a:cubicBezTo>
                  <a:pt x="2451179" y="4289001"/>
                  <a:pt x="2292715" y="5251643"/>
                  <a:pt x="3141265" y="4754961"/>
                </a:cubicBezTo>
                <a:cubicBezTo>
                  <a:pt x="3984704" y="4258279"/>
                  <a:pt x="4593003" y="4570625"/>
                  <a:pt x="4593003" y="4570625"/>
                </a:cubicBezTo>
                <a:lnTo>
                  <a:pt x="4593003" y="264341"/>
                </a:lnTo>
                <a:close/>
              </a:path>
            </a:pathLst>
          </a:custGeom>
          <a:solidFill>
            <a:srgbClr val="00AE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37"/>
          <p:cNvSpPr>
            <a:spLocks noGrp="1"/>
          </p:cNvSpPr>
          <p:nvPr>
            <p:ph type="pic" idx="2"/>
          </p:nvPr>
        </p:nvSpPr>
        <p:spPr>
          <a:xfrm>
            <a:off x="1903631" y="558449"/>
            <a:ext cx="3458943" cy="6296025"/>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bout us 2">
  <p:cSld name="About us 2">
    <p:spTree>
      <p:nvGrpSpPr>
        <p:cNvPr id="1" name="Shape 52"/>
        <p:cNvGrpSpPr/>
        <p:nvPr/>
      </p:nvGrpSpPr>
      <p:grpSpPr>
        <a:xfrm>
          <a:off x="0" y="0"/>
          <a:ext cx="0" cy="0"/>
          <a:chOff x="0" y="0"/>
          <a:chExt cx="0" cy="0"/>
        </a:xfrm>
      </p:grpSpPr>
      <p:sp>
        <p:nvSpPr>
          <p:cNvPr id="53" name="Google Shape;53;p38"/>
          <p:cNvSpPr>
            <a:spLocks noGrp="1"/>
          </p:cNvSpPr>
          <p:nvPr>
            <p:ph type="pic" idx="2"/>
          </p:nvPr>
        </p:nvSpPr>
        <p:spPr>
          <a:xfrm>
            <a:off x="6496049" y="729237"/>
            <a:ext cx="5695952" cy="5341038"/>
          </a:xfrm>
          <a:prstGeom prst="rect">
            <a:avLst/>
          </a:prstGeom>
          <a:solidFill>
            <a:srgbClr val="D8D8D8">
              <a:alpha val="24705"/>
            </a:srgbClr>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bout us 3">
  <p:cSld name="About us 3">
    <p:spTree>
      <p:nvGrpSpPr>
        <p:cNvPr id="1" name="Shape 54"/>
        <p:cNvGrpSpPr/>
        <p:nvPr/>
      </p:nvGrpSpPr>
      <p:grpSpPr>
        <a:xfrm>
          <a:off x="0" y="0"/>
          <a:ext cx="0" cy="0"/>
          <a:chOff x="0" y="0"/>
          <a:chExt cx="0" cy="0"/>
        </a:xfrm>
      </p:grpSpPr>
      <p:sp>
        <p:nvSpPr>
          <p:cNvPr id="55" name="Google Shape;55;p39"/>
          <p:cNvSpPr>
            <a:spLocks noGrp="1"/>
          </p:cNvSpPr>
          <p:nvPr>
            <p:ph type="pic" idx="2"/>
          </p:nvPr>
        </p:nvSpPr>
        <p:spPr>
          <a:xfrm>
            <a:off x="1" y="3527"/>
            <a:ext cx="12192000" cy="4290307"/>
          </a:xfrm>
          <a:prstGeom prst="rect">
            <a:avLst/>
          </a:prstGeom>
          <a:solidFill>
            <a:srgbClr val="D8D8D8">
              <a:alpha val="24705"/>
            </a:srgbClr>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5.png"/></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7.jpg"/><Relationship Id="rId3" Type="http://schemas.openxmlformats.org/officeDocument/2006/relationships/image" Target="../media/image15.jpg"/><Relationship Id="rId21" Type="http://schemas.openxmlformats.org/officeDocument/2006/relationships/image" Target="../media/image33.png"/><Relationship Id="rId7" Type="http://schemas.openxmlformats.org/officeDocument/2006/relationships/image" Target="../media/image19.jpg"/><Relationship Id="rId12" Type="http://schemas.openxmlformats.org/officeDocument/2006/relationships/image" Target="../media/image24.jpg"/><Relationship Id="rId17" Type="http://schemas.openxmlformats.org/officeDocument/2006/relationships/image" Target="../media/image29.png"/><Relationship Id="rId25" Type="http://schemas.openxmlformats.org/officeDocument/2006/relationships/chart" Target="../charts/chart1.xml"/><Relationship Id="rId2" Type="http://schemas.openxmlformats.org/officeDocument/2006/relationships/notesSlide" Target="../notesSlides/notesSlide6.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jp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jpg"/><Relationship Id="rId22"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45.jp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chart" Target="../charts/chart3.xml"/><Relationship Id="rId7"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58.png"/><Relationship Id="rId4" Type="http://schemas.openxmlformats.org/officeDocument/2006/relationships/image" Target="../media/image53.jpg"/><Relationship Id="rId9"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
          <p:cNvSpPr/>
          <p:nvPr/>
        </p:nvSpPr>
        <p:spPr>
          <a:xfrm>
            <a:off x="749928" y="3327781"/>
            <a:ext cx="12192000" cy="3530100"/>
          </a:xfrm>
          <a:prstGeom prst="rect">
            <a:avLst/>
          </a:prstGeom>
          <a:gradFill>
            <a:gsLst>
              <a:gs pos="0">
                <a:srgbClr val="006386">
                  <a:alpha val="0"/>
                </a:srgbClr>
              </a:gs>
              <a:gs pos="99000">
                <a:srgbClr val="006386">
                  <a:alpha val="55686"/>
                </a:srgbClr>
              </a:gs>
              <a:gs pos="100000">
                <a:srgbClr val="006386">
                  <a:alpha val="55686"/>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3" name="Google Shape;213;p1"/>
          <p:cNvSpPr/>
          <p:nvPr/>
        </p:nvSpPr>
        <p:spPr>
          <a:xfrm>
            <a:off x="2511067" y="1950105"/>
            <a:ext cx="5250000" cy="1170000"/>
          </a:xfrm>
          <a:prstGeom prst="rect">
            <a:avLst/>
          </a:prstGeom>
          <a:noFill/>
          <a:ln>
            <a:noFill/>
          </a:ln>
        </p:spPr>
        <p:txBody>
          <a:bodyPr spcFirstLastPara="1" wrap="square" lIns="91425" tIns="45700" rIns="91425" bIns="45700" anchor="t" anchorCtr="0">
            <a:spAutoFit/>
          </a:bodyPr>
          <a:lstStyle/>
          <a:p>
            <a:pPr marL="0" marR="0" lvl="0" indent="0" algn="l" rtl="0">
              <a:lnSpc>
                <a:spcPct val="104999"/>
              </a:lnSpc>
              <a:spcBef>
                <a:spcPts val="0"/>
              </a:spcBef>
              <a:spcAft>
                <a:spcPts val="0"/>
              </a:spcAft>
              <a:buNone/>
            </a:pPr>
            <a:r>
              <a:rPr lang="en-US" sz="4000" b="1" i="0" u="none" strike="noStrike" cap="none">
                <a:solidFill>
                  <a:srgbClr val="00AEEF"/>
                </a:solidFill>
                <a:latin typeface="Calibri"/>
                <a:ea typeface="Calibri"/>
                <a:cs typeface="Calibri"/>
                <a:sym typeface="Calibri"/>
              </a:rPr>
              <a:t>Blender Financial Technologies Ltd.</a:t>
            </a:r>
            <a:endParaRPr/>
          </a:p>
        </p:txBody>
      </p:sp>
      <p:sp>
        <p:nvSpPr>
          <p:cNvPr id="214" name="Google Shape;214;p1"/>
          <p:cNvSpPr/>
          <p:nvPr/>
        </p:nvSpPr>
        <p:spPr>
          <a:xfrm>
            <a:off x="-4765538" y="-515201"/>
            <a:ext cx="3308993" cy="768903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15" name="Google Shape;215;p1"/>
          <p:cNvGrpSpPr/>
          <p:nvPr/>
        </p:nvGrpSpPr>
        <p:grpSpPr>
          <a:xfrm>
            <a:off x="3617990" y="475480"/>
            <a:ext cx="2786849" cy="1050315"/>
            <a:chOff x="3905988" y="129116"/>
            <a:chExt cx="1167169" cy="436576"/>
          </a:xfrm>
        </p:grpSpPr>
        <p:pic>
          <p:nvPicPr>
            <p:cNvPr id="216" name="Google Shape;216;p1"/>
            <p:cNvPicPr preferRelativeResize="0"/>
            <p:nvPr/>
          </p:nvPicPr>
          <p:blipFill rotWithShape="1">
            <a:blip r:embed="rId3">
              <a:alphaModFix/>
            </a:blip>
            <a:srcRect l="36116" t="15243" r="35628" b="46408"/>
            <a:stretch/>
          </p:blipFill>
          <p:spPr>
            <a:xfrm>
              <a:off x="3905988" y="129116"/>
              <a:ext cx="475066" cy="436576"/>
            </a:xfrm>
            <a:prstGeom prst="rect">
              <a:avLst/>
            </a:prstGeom>
            <a:noFill/>
            <a:ln>
              <a:noFill/>
            </a:ln>
          </p:spPr>
        </p:pic>
        <p:pic>
          <p:nvPicPr>
            <p:cNvPr id="217" name="Google Shape;217;p1"/>
            <p:cNvPicPr preferRelativeResize="0"/>
            <p:nvPr/>
          </p:nvPicPr>
          <p:blipFill rotWithShape="1">
            <a:blip r:embed="rId4">
              <a:alphaModFix/>
            </a:blip>
            <a:srcRect/>
            <a:stretch/>
          </p:blipFill>
          <p:spPr>
            <a:xfrm>
              <a:off x="4381054" y="260153"/>
              <a:ext cx="692103" cy="288154"/>
            </a:xfrm>
            <a:prstGeom prst="rect">
              <a:avLst/>
            </a:prstGeom>
            <a:noFill/>
            <a:ln>
              <a:noFill/>
            </a:ln>
          </p:spPr>
        </p:pic>
      </p:grpSp>
      <p:sp>
        <p:nvSpPr>
          <p:cNvPr id="218" name="Google Shape;218;p1"/>
          <p:cNvSpPr/>
          <p:nvPr/>
        </p:nvSpPr>
        <p:spPr>
          <a:xfrm>
            <a:off x="7371044" y="2428744"/>
            <a:ext cx="390034" cy="354170"/>
          </a:xfrm>
          <a:custGeom>
            <a:avLst/>
            <a:gdLst/>
            <a:ahLst/>
            <a:cxnLst/>
            <a:rect l="l" t="t" r="r" b="b"/>
            <a:pathLst>
              <a:path w="304952" h="276911" extrusionOk="0">
                <a:moveTo>
                  <a:pt x="168249" y="0"/>
                </a:moveTo>
                <a:lnTo>
                  <a:pt x="304952" y="0"/>
                </a:lnTo>
                <a:lnTo>
                  <a:pt x="304952" y="87630"/>
                </a:lnTo>
                <a:cubicBezTo>
                  <a:pt x="304952" y="139039"/>
                  <a:pt x="295021" y="179933"/>
                  <a:pt x="275158" y="210312"/>
                </a:cubicBezTo>
                <a:cubicBezTo>
                  <a:pt x="255295" y="240690"/>
                  <a:pt x="221411" y="262890"/>
                  <a:pt x="173507" y="276911"/>
                </a:cubicBezTo>
                <a:lnTo>
                  <a:pt x="173507" y="201549"/>
                </a:lnTo>
                <a:cubicBezTo>
                  <a:pt x="189865" y="196875"/>
                  <a:pt x="202425" y="188696"/>
                  <a:pt x="211188" y="177012"/>
                </a:cubicBezTo>
                <a:cubicBezTo>
                  <a:pt x="219951" y="165328"/>
                  <a:pt x="224332" y="149555"/>
                  <a:pt x="224332" y="129692"/>
                </a:cubicBezTo>
                <a:lnTo>
                  <a:pt x="168249" y="129692"/>
                </a:lnTo>
                <a:close/>
                <a:moveTo>
                  <a:pt x="0" y="0"/>
                </a:moveTo>
                <a:lnTo>
                  <a:pt x="136702" y="0"/>
                </a:lnTo>
                <a:lnTo>
                  <a:pt x="136702" y="87630"/>
                </a:lnTo>
                <a:cubicBezTo>
                  <a:pt x="136702" y="139039"/>
                  <a:pt x="126771" y="179933"/>
                  <a:pt x="106908" y="210312"/>
                </a:cubicBezTo>
                <a:cubicBezTo>
                  <a:pt x="87045" y="240690"/>
                  <a:pt x="53162" y="262890"/>
                  <a:pt x="5257" y="276911"/>
                </a:cubicBezTo>
                <a:lnTo>
                  <a:pt x="5257" y="201549"/>
                </a:lnTo>
                <a:cubicBezTo>
                  <a:pt x="21615" y="196875"/>
                  <a:pt x="34175" y="188696"/>
                  <a:pt x="42938" y="177012"/>
                </a:cubicBezTo>
                <a:cubicBezTo>
                  <a:pt x="51701" y="165328"/>
                  <a:pt x="56083" y="149555"/>
                  <a:pt x="56083" y="129692"/>
                </a:cubicBezTo>
                <a:lnTo>
                  <a:pt x="0" y="129692"/>
                </a:lnTo>
                <a:close/>
              </a:path>
            </a:pathLst>
          </a:custGeom>
          <a:solidFill>
            <a:srgbClr val="A0C7E5">
              <a:alpha val="6274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9" name="Google Shape;219;p1"/>
          <p:cNvSpPr/>
          <p:nvPr/>
        </p:nvSpPr>
        <p:spPr>
          <a:xfrm>
            <a:off x="-292608" y="6875827"/>
            <a:ext cx="12709358" cy="1901481"/>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20" name="Google Shape;220;p1"/>
          <p:cNvGrpSpPr/>
          <p:nvPr/>
        </p:nvGrpSpPr>
        <p:grpSpPr>
          <a:xfrm flipH="1">
            <a:off x="6404857" y="692097"/>
            <a:ext cx="4993988" cy="5543957"/>
            <a:chOff x="6123257" y="692097"/>
            <a:chExt cx="4993988" cy="5543957"/>
          </a:xfrm>
        </p:grpSpPr>
        <p:sp>
          <p:nvSpPr>
            <p:cNvPr id="221" name="Google Shape;221;p1"/>
            <p:cNvSpPr/>
            <p:nvPr/>
          </p:nvSpPr>
          <p:spPr>
            <a:xfrm>
              <a:off x="6123257" y="1242069"/>
              <a:ext cx="4993988" cy="499398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22" name="Google Shape;222;p1"/>
            <p:cNvSpPr/>
            <p:nvPr/>
          </p:nvSpPr>
          <p:spPr>
            <a:xfrm>
              <a:off x="8832913" y="692097"/>
              <a:ext cx="1454129" cy="1454129"/>
            </a:xfrm>
            <a:prstGeom prst="ellipse">
              <a:avLst/>
            </a:prstGeom>
            <a:solidFill>
              <a:srgbClr val="00AEEF">
                <a:alpha val="2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3" name="Google Shape;223;p1"/>
            <p:cNvSpPr/>
            <p:nvPr/>
          </p:nvSpPr>
          <p:spPr>
            <a:xfrm>
              <a:off x="9505978" y="1375089"/>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4" name="Google Shape;224;p1"/>
          <p:cNvSpPr/>
          <p:nvPr/>
        </p:nvSpPr>
        <p:spPr>
          <a:xfrm>
            <a:off x="6499524" y="1624443"/>
            <a:ext cx="4236716" cy="4236716"/>
          </a:xfrm>
          <a:prstGeom prst="ellipse">
            <a:avLst/>
          </a:prstGeom>
          <a:noFill/>
          <a:ln w="12700" cap="flat" cmpd="sng">
            <a:solidFill>
              <a:srgbClr val="009ED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5" name="Google Shape;225;p1"/>
          <p:cNvPicPr preferRelativeResize="0"/>
          <p:nvPr/>
        </p:nvPicPr>
        <p:blipFill rotWithShape="1">
          <a:blip r:embed="rId5">
            <a:alphaModFix/>
          </a:blip>
          <a:srcRect/>
          <a:stretch/>
        </p:blipFill>
        <p:spPr>
          <a:xfrm>
            <a:off x="1168853" y="4532022"/>
            <a:ext cx="2017951" cy="560881"/>
          </a:xfrm>
          <a:prstGeom prst="rect">
            <a:avLst/>
          </a:prstGeom>
          <a:noFill/>
          <a:ln>
            <a:noFill/>
          </a:ln>
        </p:spPr>
      </p:pic>
      <p:sp>
        <p:nvSpPr>
          <p:cNvPr id="226" name="Google Shape;226;p1"/>
          <p:cNvSpPr/>
          <p:nvPr/>
        </p:nvSpPr>
        <p:spPr>
          <a:xfrm>
            <a:off x="6404852" y="1623975"/>
            <a:ext cx="4407300" cy="440730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7" name="Google Shape;227;p1"/>
          <p:cNvSpPr txBox="1"/>
          <p:nvPr/>
        </p:nvSpPr>
        <p:spPr>
          <a:xfrm>
            <a:off x="7371044" y="2691118"/>
            <a:ext cx="2864266" cy="2400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The bankers of tomorrow are not bankers at all.</a:t>
            </a:r>
            <a:endParaRPr/>
          </a:p>
          <a:p>
            <a:pPr marL="0" marR="0" lvl="0" indent="0" algn="l" rtl="0">
              <a:lnSpc>
                <a:spcPct val="100000"/>
              </a:lnSpc>
              <a:spcBef>
                <a:spcPts val="0"/>
              </a:spcBef>
              <a:spcAft>
                <a:spcPts val="0"/>
              </a:spcAft>
              <a:buClr>
                <a:srgbClr val="21BFD5"/>
              </a:buClr>
              <a:buSzPts val="1600"/>
              <a:buFont typeface="Calibri"/>
              <a:buNone/>
            </a:pPr>
            <a:r>
              <a:rPr lang="en-US" sz="1600" b="1" i="0" u="none" strike="noStrike" cap="none">
                <a:solidFill>
                  <a:srgbClr val="21BFD5"/>
                </a:solidFill>
                <a:latin typeface="Calibri"/>
                <a:ea typeface="Calibri"/>
                <a:cs typeface="Calibri"/>
                <a:sym typeface="Calibri"/>
              </a:rPr>
              <a:t>The bankers of tomorrow are technologists</a:t>
            </a:r>
            <a:endParaRPr/>
          </a:p>
          <a:p>
            <a:pPr marL="0" marR="0" lvl="0" indent="0" algn="l" rtl="0">
              <a:lnSpc>
                <a:spcPct val="10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who enable banking experiences your customers will use across the digital landscape</a:t>
            </a:r>
            <a:endParaRPr/>
          </a:p>
          <a:p>
            <a:pPr marL="0" marR="0" lvl="0" indent="0" algn="l" rtl="0">
              <a:lnSpc>
                <a:spcPct val="100000"/>
              </a:lnSpc>
              <a:spcBef>
                <a:spcPts val="0"/>
              </a:spcBef>
              <a:spcAft>
                <a:spcPts val="0"/>
              </a:spcAft>
              <a:buClr>
                <a:schemeClr val="lt1"/>
              </a:buClr>
              <a:buSzPts val="1100"/>
              <a:buFont typeface="Calibri"/>
              <a:buNone/>
            </a:pPr>
            <a:br>
              <a:rPr lang="en-US" sz="1100" b="1" i="1" u="none" strike="noStrike" cap="none">
                <a:solidFill>
                  <a:schemeClr val="lt1"/>
                </a:solidFill>
                <a:latin typeface="Calibri"/>
                <a:ea typeface="Calibri"/>
                <a:cs typeface="Calibri"/>
                <a:sym typeface="Calibri"/>
              </a:rPr>
            </a:br>
            <a:r>
              <a:rPr lang="en-US" sz="1100" b="1" i="1" u="none" strike="noStrike" cap="none">
                <a:solidFill>
                  <a:schemeClr val="lt1"/>
                </a:solidFill>
                <a:latin typeface="Calibri"/>
                <a:ea typeface="Calibri"/>
                <a:cs typeface="Calibri"/>
                <a:sym typeface="Calibri"/>
              </a:rPr>
              <a:t>Brett King, Bank 4.0</a:t>
            </a:r>
            <a:endParaRPr sz="1100" b="1" i="1" u="none" strike="noStrike" cap="none">
              <a:solidFill>
                <a:schemeClr val="lt1"/>
              </a:solidFill>
              <a:latin typeface="Calibri"/>
              <a:ea typeface="Calibri"/>
              <a:cs typeface="Calibri"/>
              <a:sym typeface="Calibri"/>
            </a:endParaRPr>
          </a:p>
        </p:txBody>
      </p:sp>
      <p:pic>
        <p:nvPicPr>
          <p:cNvPr id="228" name="Google Shape;228;p1" descr="A screenshot of a computer&#10;&#10;Description automatically generated with low confidence"/>
          <p:cNvPicPr preferRelativeResize="0"/>
          <p:nvPr/>
        </p:nvPicPr>
        <p:blipFill rotWithShape="1">
          <a:blip r:embed="rId6">
            <a:alphaModFix/>
          </a:blip>
          <a:srcRect l="18774" r="28074" b="23724"/>
          <a:stretch/>
        </p:blipFill>
        <p:spPr>
          <a:xfrm rot="412669">
            <a:off x="4041602" y="3988703"/>
            <a:ext cx="5086351" cy="309312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0"/>
          <p:cNvSpPr/>
          <p:nvPr/>
        </p:nvSpPr>
        <p:spPr>
          <a:xfrm>
            <a:off x="-5475492" y="-2224590"/>
            <a:ext cx="11614436" cy="11614436"/>
          </a:xfrm>
          <a:prstGeom prst="ellipse">
            <a:avLst/>
          </a:prstGeom>
          <a:gradFill>
            <a:gsLst>
              <a:gs pos="0">
                <a:srgbClr val="00AEEF">
                  <a:alpha val="21960"/>
                </a:srgbClr>
              </a:gs>
              <a:gs pos="21000">
                <a:srgbClr val="00AEEF">
                  <a:alpha val="21960"/>
                </a:srgbClr>
              </a:gs>
              <a:gs pos="45000">
                <a:srgbClr val="006FAB">
                  <a:alpha val="57647"/>
                </a:srgbClr>
              </a:gs>
              <a:gs pos="70000">
                <a:srgbClr val="00AEEF">
                  <a:alpha val="35686"/>
                </a:srgbClr>
              </a:gs>
              <a:gs pos="100000">
                <a:srgbClr val="00AEEF">
                  <a:alpha val="35686"/>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6" name="Google Shape;486;p10"/>
          <p:cNvSpPr/>
          <p:nvPr/>
        </p:nvSpPr>
        <p:spPr>
          <a:xfrm>
            <a:off x="5031958" y="5060816"/>
            <a:ext cx="1027180" cy="102718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7" name="Google Shape;487;p10"/>
          <p:cNvSpPr/>
          <p:nvPr/>
        </p:nvSpPr>
        <p:spPr>
          <a:xfrm>
            <a:off x="5362526" y="3946448"/>
            <a:ext cx="1027180" cy="102718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8" name="Google Shape;488;p10"/>
          <p:cNvSpPr/>
          <p:nvPr/>
        </p:nvSpPr>
        <p:spPr>
          <a:xfrm>
            <a:off x="5399387" y="2833803"/>
            <a:ext cx="1027180" cy="102718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9" name="Google Shape;489;p10"/>
          <p:cNvSpPr/>
          <p:nvPr/>
        </p:nvSpPr>
        <p:spPr>
          <a:xfrm>
            <a:off x="5152886" y="1697176"/>
            <a:ext cx="1027180" cy="102718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0" name="Google Shape;490;p10"/>
          <p:cNvSpPr/>
          <p:nvPr/>
        </p:nvSpPr>
        <p:spPr>
          <a:xfrm flipH="1">
            <a:off x="-1004058" y="-2420863"/>
            <a:ext cx="12635497" cy="2408386"/>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91" name="Google Shape;491;p10"/>
          <p:cNvPicPr preferRelativeResize="0"/>
          <p:nvPr/>
        </p:nvPicPr>
        <p:blipFill rotWithShape="1">
          <a:blip r:embed="rId3">
            <a:alphaModFix/>
          </a:blip>
          <a:srcRect/>
          <a:stretch/>
        </p:blipFill>
        <p:spPr>
          <a:xfrm>
            <a:off x="5665229" y="3137279"/>
            <a:ext cx="473715" cy="445349"/>
          </a:xfrm>
          <a:prstGeom prst="rect">
            <a:avLst/>
          </a:prstGeom>
          <a:noFill/>
          <a:ln>
            <a:noFill/>
          </a:ln>
        </p:spPr>
      </p:pic>
      <p:sp>
        <p:nvSpPr>
          <p:cNvPr id="492" name="Google Shape;492;p10"/>
          <p:cNvSpPr/>
          <p:nvPr/>
        </p:nvSpPr>
        <p:spPr>
          <a:xfrm flipH="1">
            <a:off x="-59076" y="6867407"/>
            <a:ext cx="12635497" cy="2408386"/>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93" name="Google Shape;493;p10"/>
          <p:cNvSpPr/>
          <p:nvPr/>
        </p:nvSpPr>
        <p:spPr>
          <a:xfrm flipH="1">
            <a:off x="-5392614" y="-2420863"/>
            <a:ext cx="5385307" cy="1141473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94" name="Google Shape;494;p10"/>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5" name="Google Shape;495;p10"/>
          <p:cNvSpPr txBox="1"/>
          <p:nvPr/>
        </p:nvSpPr>
        <p:spPr>
          <a:xfrm>
            <a:off x="686712" y="195318"/>
            <a:ext cx="10662355"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41634"/>
              </a:buClr>
              <a:buSzPts val="3600"/>
              <a:buFont typeface="Assistant ExtraBold"/>
              <a:buNone/>
            </a:pPr>
            <a:r>
              <a:rPr lang="en-US" sz="3600" b="0" i="0" u="none" strike="noStrike" cap="none">
                <a:solidFill>
                  <a:srgbClr val="041634"/>
                </a:solidFill>
                <a:latin typeface="Assistant ExtraBold"/>
                <a:ea typeface="Assistant ExtraBold"/>
                <a:cs typeface="Assistant ExtraBold"/>
                <a:sym typeface="Assistant ExtraBold"/>
              </a:rPr>
              <a:t>blender</a:t>
            </a:r>
            <a:r>
              <a:rPr lang="en-US" sz="3600" b="0" i="0" u="none" strike="noStrike" cap="none">
                <a:solidFill>
                  <a:srgbClr val="00AEEF"/>
                </a:solidFill>
                <a:latin typeface="Assistant ExtraBold"/>
                <a:ea typeface="Assistant ExtraBold"/>
                <a:cs typeface="Assistant ExtraBold"/>
                <a:sym typeface="Assistant ExtraBold"/>
              </a:rPr>
              <a:t>Bank</a:t>
            </a:r>
            <a:endParaRPr sz="3600" b="0" i="0" u="none" strike="noStrike" cap="none">
              <a:solidFill>
                <a:srgbClr val="00AEEF"/>
              </a:solidFill>
              <a:latin typeface="Assistant ExtraBold"/>
              <a:ea typeface="Assistant ExtraBold"/>
              <a:cs typeface="Assistant ExtraBold"/>
              <a:sym typeface="Assistant ExtraBold"/>
            </a:endParaRPr>
          </a:p>
          <a:p>
            <a:pPr marL="0" marR="0" lvl="0" indent="0" algn="l" rtl="1">
              <a:spcBef>
                <a:spcPts val="0"/>
              </a:spcBef>
              <a:spcAft>
                <a:spcPts val="0"/>
              </a:spcAft>
              <a:buNone/>
            </a:pPr>
            <a:r>
              <a:rPr lang="en-US" sz="2400" b="1">
                <a:solidFill>
                  <a:schemeClr val="dk1"/>
                </a:solidFill>
                <a:latin typeface="Calibri"/>
                <a:ea typeface="Calibri"/>
                <a:cs typeface="Calibri"/>
                <a:sym typeface="Calibri"/>
              </a:rPr>
              <a:t>The Game Changer</a:t>
            </a:r>
            <a:endParaRPr sz="2400">
              <a:solidFill>
                <a:schemeClr val="dk1"/>
              </a:solidFill>
              <a:latin typeface="Calibri"/>
              <a:ea typeface="Calibri"/>
              <a:cs typeface="Calibri"/>
              <a:sym typeface="Calibri"/>
            </a:endParaRPr>
          </a:p>
        </p:txBody>
      </p:sp>
      <p:grpSp>
        <p:nvGrpSpPr>
          <p:cNvPr id="496" name="Google Shape;496;p10"/>
          <p:cNvGrpSpPr/>
          <p:nvPr/>
        </p:nvGrpSpPr>
        <p:grpSpPr>
          <a:xfrm>
            <a:off x="5320849" y="1146477"/>
            <a:ext cx="6663332" cy="5155522"/>
            <a:chOff x="-456882" y="1029467"/>
            <a:chExt cx="6663332" cy="5155522"/>
          </a:xfrm>
        </p:grpSpPr>
        <p:sp>
          <p:nvSpPr>
            <p:cNvPr id="497" name="Google Shape;497;p10"/>
            <p:cNvSpPr txBox="1"/>
            <p:nvPr/>
          </p:nvSpPr>
          <p:spPr>
            <a:xfrm>
              <a:off x="445693" y="1029467"/>
              <a:ext cx="4512146"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A dedicated bank specialising in raising deposits, payments and credit</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Raising deposits, mainly from Western Europe through dedicated deposit distribution bodies and providing credit through a range of distribution channels: BNPL, car credit and mortgages </a:t>
              </a:r>
              <a:endParaRPr/>
            </a:p>
          </p:txBody>
        </p:sp>
        <p:sp>
          <p:nvSpPr>
            <p:cNvPr id="498" name="Google Shape;498;p10"/>
            <p:cNvSpPr txBox="1"/>
            <p:nvPr/>
          </p:nvSpPr>
          <p:spPr>
            <a:xfrm>
              <a:off x="295212" y="5200104"/>
              <a:ext cx="4725035"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Potential for Quick and Significant Growth</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Beginning to focus the activity in which specializes in Central European countries while expanding to the rest of the European Union based on Passporting.</a:t>
              </a:r>
              <a:endParaRPr/>
            </a:p>
          </p:txBody>
        </p:sp>
        <p:sp>
          <p:nvSpPr>
            <p:cNvPr id="499" name="Google Shape;499;p10"/>
            <p:cNvSpPr txBox="1"/>
            <p:nvPr/>
          </p:nvSpPr>
          <p:spPr>
            <a:xfrm>
              <a:off x="793018" y="2757973"/>
              <a:ext cx="4606369"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100% Digital Native – A Bank without Branches</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Based on Blender’s core platform that enables some of the world’s most advanced credit issuance flow, underwriting, customer acquisition and management processes</a:t>
              </a:r>
              <a:endParaRPr/>
            </a:p>
          </p:txBody>
        </p:sp>
        <p:sp>
          <p:nvSpPr>
            <p:cNvPr id="500" name="Google Shape;500;p10"/>
            <p:cNvSpPr txBox="1"/>
            <p:nvPr/>
          </p:nvSpPr>
          <p:spPr>
            <a:xfrm>
              <a:off x="639450" y="4074275"/>
              <a:ext cx="55670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Focused Profitability Model – Lean Cost Structure Management</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Increasing margins by significantly reducing the price of credit sources, along with Blender’s proven distribution capabilities in Europe</a:t>
              </a:r>
              <a:endParaRPr/>
            </a:p>
          </p:txBody>
        </p:sp>
        <p:pic>
          <p:nvPicPr>
            <p:cNvPr id="501" name="Google Shape;501;p10" descr="Sales  free icon"/>
            <p:cNvPicPr preferRelativeResize="0"/>
            <p:nvPr/>
          </p:nvPicPr>
          <p:blipFill rotWithShape="1">
            <a:blip r:embed="rId4">
              <a:alphaModFix/>
            </a:blip>
            <a:srcRect/>
            <a:stretch/>
          </p:blipFill>
          <p:spPr>
            <a:xfrm>
              <a:off x="-395846" y="1805079"/>
              <a:ext cx="609568" cy="609568"/>
            </a:xfrm>
            <a:prstGeom prst="rect">
              <a:avLst/>
            </a:prstGeom>
            <a:noFill/>
            <a:ln>
              <a:noFill/>
            </a:ln>
          </p:spPr>
        </p:pic>
        <p:pic>
          <p:nvPicPr>
            <p:cNvPr id="502" name="Google Shape;502;p10" descr="European union free icon"/>
            <p:cNvPicPr preferRelativeResize="0"/>
            <p:nvPr/>
          </p:nvPicPr>
          <p:blipFill rotWithShape="1">
            <a:blip r:embed="rId5">
              <a:alphaModFix/>
            </a:blip>
            <a:srcRect/>
            <a:stretch/>
          </p:blipFill>
          <p:spPr>
            <a:xfrm>
              <a:off x="-456882" y="5226318"/>
              <a:ext cx="484607" cy="484607"/>
            </a:xfrm>
            <a:prstGeom prst="rect">
              <a:avLst/>
            </a:prstGeom>
            <a:noFill/>
            <a:ln>
              <a:noFill/>
            </a:ln>
          </p:spPr>
        </p:pic>
      </p:grpSp>
      <p:pic>
        <p:nvPicPr>
          <p:cNvPr id="503" name="Google Shape;503;p10"/>
          <p:cNvPicPr preferRelativeResize="0"/>
          <p:nvPr/>
        </p:nvPicPr>
        <p:blipFill rotWithShape="1">
          <a:blip r:embed="rId6">
            <a:alphaModFix/>
          </a:blip>
          <a:srcRect/>
          <a:stretch/>
        </p:blipFill>
        <p:spPr>
          <a:xfrm>
            <a:off x="5563153" y="4117379"/>
            <a:ext cx="618734" cy="618734"/>
          </a:xfrm>
          <a:prstGeom prst="rect">
            <a:avLst/>
          </a:prstGeom>
          <a:noFill/>
          <a:ln>
            <a:noFill/>
          </a:ln>
        </p:spPr>
      </p:pic>
      <p:pic>
        <p:nvPicPr>
          <p:cNvPr id="504" name="Google Shape;504;p10"/>
          <p:cNvPicPr preferRelativeResize="0"/>
          <p:nvPr/>
        </p:nvPicPr>
        <p:blipFill rotWithShape="1">
          <a:blip r:embed="rId7">
            <a:alphaModFix/>
          </a:blip>
          <a:srcRect t="4" r="12642" b="3"/>
          <a:stretch/>
        </p:blipFill>
        <p:spPr>
          <a:xfrm>
            <a:off x="531356" y="1793661"/>
            <a:ext cx="4171936" cy="3549574"/>
          </a:xfrm>
          <a:prstGeom prst="rect">
            <a:avLst/>
          </a:prstGeom>
          <a:noFill/>
          <a:ln>
            <a:noFill/>
          </a:ln>
          <a:effectLst>
            <a:outerShdw blurRad="292100" dist="139700" dir="2700000" algn="tl" rotWithShape="0">
              <a:srgbClr val="333333">
                <a:alpha val="64705"/>
              </a:srgbClr>
            </a:outerShdw>
          </a:effectLst>
        </p:spPr>
      </p:pic>
      <p:sp>
        <p:nvSpPr>
          <p:cNvPr id="505" name="Google Shape;505;p10"/>
          <p:cNvSpPr txBox="1"/>
          <p:nvPr/>
        </p:nvSpPr>
        <p:spPr>
          <a:xfrm>
            <a:off x="686712" y="6430438"/>
            <a:ext cx="908495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Subject to obtaining the banking licence in Lithuania and all the relevant regulatory permits based on the European Directive  </a:t>
            </a:r>
            <a:endParaRPr/>
          </a:p>
        </p:txBody>
      </p:sp>
      <p:sp>
        <p:nvSpPr>
          <p:cNvPr id="506" name="Google Shape;506;p10"/>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10"/>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10"/>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1"/>
          <p:cNvSpPr/>
          <p:nvPr/>
        </p:nvSpPr>
        <p:spPr>
          <a:xfrm>
            <a:off x="4325322" y="1945035"/>
            <a:ext cx="3503870" cy="3503866"/>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1"/>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11"/>
          <p:cNvSpPr/>
          <p:nvPr/>
        </p:nvSpPr>
        <p:spPr>
          <a:xfrm rot="4500000">
            <a:off x="-623905" y="-15666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517" name="Google Shape;517;p11"/>
          <p:cNvGrpSpPr/>
          <p:nvPr/>
        </p:nvGrpSpPr>
        <p:grpSpPr>
          <a:xfrm>
            <a:off x="-2578333" y="0"/>
            <a:ext cx="9228925" cy="6877588"/>
            <a:chOff x="-13063" y="1092866"/>
            <a:chExt cx="6668831" cy="4969752"/>
          </a:xfrm>
        </p:grpSpPr>
        <p:sp>
          <p:nvSpPr>
            <p:cNvPr id="518" name="Google Shape;518;p11"/>
            <p:cNvSpPr/>
            <p:nvPr/>
          </p:nvSpPr>
          <p:spPr>
            <a:xfrm>
              <a:off x="5522683" y="1098679"/>
              <a:ext cx="1133085" cy="4963929"/>
            </a:xfrm>
            <a:custGeom>
              <a:avLst/>
              <a:gdLst/>
              <a:ahLst/>
              <a:cxnLst/>
              <a:rect l="l" t="t" r="r" b="b"/>
              <a:pathLst>
                <a:path w="854878" h="3745132" extrusionOk="0">
                  <a:moveTo>
                    <a:pt x="0" y="0"/>
                  </a:moveTo>
                  <a:lnTo>
                    <a:pt x="127075" y="115494"/>
                  </a:lnTo>
                  <a:cubicBezTo>
                    <a:pt x="576749" y="565168"/>
                    <a:pt x="854878" y="1186387"/>
                    <a:pt x="854878" y="1872566"/>
                  </a:cubicBezTo>
                  <a:cubicBezTo>
                    <a:pt x="854878" y="2558746"/>
                    <a:pt x="576749" y="3179965"/>
                    <a:pt x="127075" y="3629639"/>
                  </a:cubicBezTo>
                  <a:lnTo>
                    <a:pt x="0" y="3745132"/>
                  </a:lnTo>
                  <a:close/>
                </a:path>
              </a:pathLst>
            </a:custGeom>
            <a:solidFill>
              <a:srgbClr val="00AEE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11"/>
            <p:cNvSpPr/>
            <p:nvPr/>
          </p:nvSpPr>
          <p:spPr>
            <a:xfrm>
              <a:off x="-13063" y="1092866"/>
              <a:ext cx="5540055" cy="4969752"/>
            </a:xfrm>
            <a:prstGeom prst="rect">
              <a:avLst/>
            </a:prstGeom>
            <a:solidFill>
              <a:srgbClr val="00AEE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0" name="Google Shape;520;p11"/>
          <p:cNvSpPr/>
          <p:nvPr/>
        </p:nvSpPr>
        <p:spPr>
          <a:xfrm>
            <a:off x="-41135" y="6857954"/>
            <a:ext cx="12709358" cy="10141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1" name="Google Shape;521;p11"/>
          <p:cNvSpPr/>
          <p:nvPr/>
        </p:nvSpPr>
        <p:spPr>
          <a:xfrm>
            <a:off x="-5506907" y="-675952"/>
            <a:ext cx="941770" cy="941769"/>
          </a:xfrm>
          <a:prstGeom prst="ellipse">
            <a:avLst/>
          </a:prstGeom>
          <a:solidFill>
            <a:schemeClr val="lt1">
              <a:alpha val="2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2" name="Google Shape;522;p11"/>
          <p:cNvSpPr/>
          <p:nvPr/>
        </p:nvSpPr>
        <p:spPr>
          <a:xfrm>
            <a:off x="-9209581" y="-1444727"/>
            <a:ext cx="941770" cy="941769"/>
          </a:xfrm>
          <a:prstGeom prst="ellipse">
            <a:avLst/>
          </a:prstGeom>
          <a:solidFill>
            <a:schemeClr val="lt1">
              <a:alpha val="2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3" name="Google Shape;523;p11"/>
          <p:cNvSpPr/>
          <p:nvPr/>
        </p:nvSpPr>
        <p:spPr>
          <a:xfrm>
            <a:off x="17342540" y="7484928"/>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4" name="Google Shape;524;p11"/>
          <p:cNvSpPr/>
          <p:nvPr/>
        </p:nvSpPr>
        <p:spPr>
          <a:xfrm>
            <a:off x="15565088" y="10151543"/>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5" name="Google Shape;525;p11"/>
          <p:cNvSpPr/>
          <p:nvPr/>
        </p:nvSpPr>
        <p:spPr>
          <a:xfrm>
            <a:off x="3789299" y="9305444"/>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6" name="Google Shape;526;p11"/>
          <p:cNvSpPr/>
          <p:nvPr/>
        </p:nvSpPr>
        <p:spPr>
          <a:xfrm>
            <a:off x="4191957" y="1781470"/>
            <a:ext cx="3785052" cy="3785048"/>
          </a:xfrm>
          <a:prstGeom prst="ellipse">
            <a:avLst/>
          </a:prstGeom>
          <a:solidFill>
            <a:srgbClr val="25A6DF">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7" name="Google Shape;527;p11"/>
          <p:cNvSpPr/>
          <p:nvPr/>
        </p:nvSpPr>
        <p:spPr>
          <a:xfrm>
            <a:off x="-41135" y="-800954"/>
            <a:ext cx="12709358" cy="79438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  </a:t>
            </a:r>
            <a:endParaRPr sz="1800" b="0" i="0" u="none" strike="noStrike" cap="none">
              <a:solidFill>
                <a:srgbClr val="FFFFFF"/>
              </a:solidFill>
              <a:latin typeface="Calibri"/>
              <a:ea typeface="Calibri"/>
              <a:cs typeface="Calibri"/>
              <a:sym typeface="Calibri"/>
            </a:endParaRPr>
          </a:p>
        </p:txBody>
      </p:sp>
      <p:sp>
        <p:nvSpPr>
          <p:cNvPr id="528" name="Google Shape;528;p11"/>
          <p:cNvSpPr/>
          <p:nvPr/>
        </p:nvSpPr>
        <p:spPr>
          <a:xfrm>
            <a:off x="4332548" y="1922061"/>
            <a:ext cx="3503870" cy="3503866"/>
          </a:xfrm>
          <a:prstGeom prst="ellipse">
            <a:avLst/>
          </a:prstGeom>
          <a:solidFill>
            <a:srgbClr val="262626">
              <a:alpha val="1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9" name="Google Shape;529;p11"/>
          <p:cNvSpPr/>
          <p:nvPr/>
        </p:nvSpPr>
        <p:spPr>
          <a:xfrm rot="-5400000" flipH="1">
            <a:off x="-305944" y="17007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11"/>
          <p:cNvSpPr/>
          <p:nvPr/>
        </p:nvSpPr>
        <p:spPr>
          <a:xfrm>
            <a:off x="12192000" y="-64685"/>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11"/>
          <p:cNvSpPr/>
          <p:nvPr/>
        </p:nvSpPr>
        <p:spPr>
          <a:xfrm>
            <a:off x="-2774225" y="-46591"/>
            <a:ext cx="2822224"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11"/>
          <p:cNvSpPr/>
          <p:nvPr/>
        </p:nvSpPr>
        <p:spPr>
          <a:xfrm>
            <a:off x="864481" y="253230"/>
            <a:ext cx="121920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D0D0D"/>
                </a:solidFill>
                <a:latin typeface="Calibri"/>
                <a:ea typeface="Calibri"/>
                <a:cs typeface="Calibri"/>
                <a:sym typeface="Calibri"/>
              </a:rPr>
              <a:t>Diversified Credit Platform</a:t>
            </a:r>
            <a:endParaRPr/>
          </a:p>
        </p:txBody>
      </p:sp>
      <p:grpSp>
        <p:nvGrpSpPr>
          <p:cNvPr id="533" name="Google Shape;533;p11"/>
          <p:cNvGrpSpPr/>
          <p:nvPr/>
        </p:nvGrpSpPr>
        <p:grpSpPr>
          <a:xfrm>
            <a:off x="713045" y="2031546"/>
            <a:ext cx="4369483" cy="4190331"/>
            <a:chOff x="440531" y="1905853"/>
            <a:chExt cx="4369483" cy="4190331"/>
          </a:xfrm>
        </p:grpSpPr>
        <p:grpSp>
          <p:nvGrpSpPr>
            <p:cNvPr id="534" name="Google Shape;534;p11"/>
            <p:cNvGrpSpPr/>
            <p:nvPr/>
          </p:nvGrpSpPr>
          <p:grpSpPr>
            <a:xfrm flipH="1">
              <a:off x="440531" y="2367117"/>
              <a:ext cx="4369483" cy="2650692"/>
              <a:chOff x="7629160" y="2467812"/>
              <a:chExt cx="4369483" cy="2650692"/>
            </a:xfrm>
          </p:grpSpPr>
          <p:grpSp>
            <p:nvGrpSpPr>
              <p:cNvPr id="535" name="Google Shape;535;p11"/>
              <p:cNvGrpSpPr/>
              <p:nvPr/>
            </p:nvGrpSpPr>
            <p:grpSpPr>
              <a:xfrm>
                <a:off x="7629160" y="2467812"/>
                <a:ext cx="2593704" cy="2650692"/>
                <a:chOff x="7476761" y="2385750"/>
                <a:chExt cx="2593704" cy="2650692"/>
              </a:xfrm>
            </p:grpSpPr>
            <p:grpSp>
              <p:nvGrpSpPr>
                <p:cNvPr id="536" name="Google Shape;536;p11"/>
                <p:cNvGrpSpPr/>
                <p:nvPr/>
              </p:nvGrpSpPr>
              <p:grpSpPr>
                <a:xfrm>
                  <a:off x="7476761" y="2385750"/>
                  <a:ext cx="2376000" cy="2376000"/>
                  <a:chOff x="7344409" y="2530134"/>
                  <a:chExt cx="2376000" cy="2376000"/>
                </a:xfrm>
              </p:grpSpPr>
              <p:sp>
                <p:nvSpPr>
                  <p:cNvPr id="537" name="Google Shape;537;p11"/>
                  <p:cNvSpPr/>
                  <p:nvPr/>
                </p:nvSpPr>
                <p:spPr>
                  <a:xfrm>
                    <a:off x="7439015" y="2644814"/>
                    <a:ext cx="2182708" cy="2182706"/>
                  </a:xfrm>
                  <a:prstGeom prst="ellipse">
                    <a:avLst/>
                  </a:prstGeom>
                  <a:solidFill>
                    <a:srgbClr val="00AC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38" name="Google Shape;538;p11" descr="Give money  free icon"/>
                  <p:cNvPicPr preferRelativeResize="0"/>
                  <p:nvPr/>
                </p:nvPicPr>
                <p:blipFill rotWithShape="1">
                  <a:blip r:embed="rId3">
                    <a:alphaModFix amt="35000"/>
                  </a:blip>
                  <a:srcRect/>
                  <a:stretch/>
                </p:blipFill>
                <p:spPr>
                  <a:xfrm>
                    <a:off x="8336059" y="2910637"/>
                    <a:ext cx="499596" cy="499596"/>
                  </a:xfrm>
                  <a:prstGeom prst="rect">
                    <a:avLst/>
                  </a:prstGeom>
                  <a:noFill/>
                  <a:ln>
                    <a:noFill/>
                  </a:ln>
                </p:spPr>
              </p:pic>
              <p:sp>
                <p:nvSpPr>
                  <p:cNvPr id="539" name="Google Shape;539;p11"/>
                  <p:cNvSpPr/>
                  <p:nvPr/>
                </p:nvSpPr>
                <p:spPr>
                  <a:xfrm>
                    <a:off x="7344409" y="2530134"/>
                    <a:ext cx="2376000" cy="2376000"/>
                  </a:xfrm>
                  <a:prstGeom prst="arc">
                    <a:avLst>
                      <a:gd name="adj1" fmla="val 16977976"/>
                      <a:gd name="adj2" fmla="val 7953272"/>
                    </a:avLst>
                  </a:prstGeom>
                  <a:noFill/>
                  <a:ln w="9525" cap="flat" cmpd="sng">
                    <a:solidFill>
                      <a:srgbClr val="25A6DF">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cxnSp>
              <p:nvCxnSpPr>
                <p:cNvPr id="540" name="Google Shape;540;p11"/>
                <p:cNvCxnSpPr>
                  <a:stCxn id="541" idx="1"/>
                </p:cNvCxnSpPr>
                <p:nvPr/>
              </p:nvCxnSpPr>
              <p:spPr>
                <a:xfrm rot="10800000">
                  <a:off x="9554465" y="4516242"/>
                  <a:ext cx="516000" cy="520200"/>
                </a:xfrm>
                <a:prstGeom prst="straightConnector1">
                  <a:avLst/>
                </a:prstGeom>
                <a:noFill/>
                <a:ln w="9525" cap="flat" cmpd="sng">
                  <a:solidFill>
                    <a:srgbClr val="008EC0"/>
                  </a:solidFill>
                  <a:prstDash val="dash"/>
                  <a:miter lim="800000"/>
                  <a:headEnd type="none" w="sm" len="sm"/>
                  <a:tailEnd type="triangle" w="med" len="med"/>
                </a:ln>
              </p:spPr>
            </p:cxnSp>
          </p:grpSp>
          <p:grpSp>
            <p:nvGrpSpPr>
              <p:cNvPr id="542" name="Google Shape;542;p11"/>
              <p:cNvGrpSpPr/>
              <p:nvPr/>
            </p:nvGrpSpPr>
            <p:grpSpPr>
              <a:xfrm>
                <a:off x="7630836" y="2467812"/>
                <a:ext cx="4367807" cy="2376000"/>
                <a:chOff x="7476761" y="2385750"/>
                <a:chExt cx="4367807" cy="2376000"/>
              </a:xfrm>
            </p:grpSpPr>
            <p:grpSp>
              <p:nvGrpSpPr>
                <p:cNvPr id="543" name="Google Shape;543;p11"/>
                <p:cNvGrpSpPr/>
                <p:nvPr/>
              </p:nvGrpSpPr>
              <p:grpSpPr>
                <a:xfrm>
                  <a:off x="7476761" y="2385750"/>
                  <a:ext cx="2415327" cy="2376000"/>
                  <a:chOff x="7344409" y="2530134"/>
                  <a:chExt cx="2415327" cy="2376000"/>
                </a:xfrm>
              </p:grpSpPr>
              <p:sp>
                <p:nvSpPr>
                  <p:cNvPr id="544" name="Google Shape;544;p11"/>
                  <p:cNvSpPr/>
                  <p:nvPr/>
                </p:nvSpPr>
                <p:spPr>
                  <a:xfrm>
                    <a:off x="7439015" y="2644814"/>
                    <a:ext cx="2182708" cy="2182706"/>
                  </a:xfrm>
                  <a:prstGeom prst="ellipse">
                    <a:avLst/>
                  </a:prstGeom>
                  <a:solidFill>
                    <a:srgbClr val="00AC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45" name="Google Shape;545;p11" descr="Give money  free icon"/>
                  <p:cNvPicPr preferRelativeResize="0"/>
                  <p:nvPr/>
                </p:nvPicPr>
                <p:blipFill rotWithShape="1">
                  <a:blip r:embed="rId3">
                    <a:alphaModFix amt="35000"/>
                  </a:blip>
                  <a:srcRect/>
                  <a:stretch/>
                </p:blipFill>
                <p:spPr>
                  <a:xfrm>
                    <a:off x="8268257" y="2821874"/>
                    <a:ext cx="499596" cy="499596"/>
                  </a:xfrm>
                  <a:prstGeom prst="rect">
                    <a:avLst/>
                  </a:prstGeom>
                  <a:noFill/>
                  <a:ln>
                    <a:noFill/>
                  </a:ln>
                </p:spPr>
              </p:pic>
              <p:sp>
                <p:nvSpPr>
                  <p:cNvPr id="546" name="Google Shape;546;p11"/>
                  <p:cNvSpPr txBox="1"/>
                  <p:nvPr/>
                </p:nvSpPr>
                <p:spPr>
                  <a:xfrm>
                    <a:off x="7467321" y="3372823"/>
                    <a:ext cx="2292415" cy="887166"/>
                  </a:xfrm>
                  <a:prstGeom prst="rect">
                    <a:avLst/>
                  </a:prstGeom>
                  <a:noFill/>
                  <a:ln>
                    <a:noFill/>
                  </a:ln>
                </p:spPr>
                <p:txBody>
                  <a:bodyPr spcFirstLastPara="1" wrap="square" lIns="91425" tIns="45700" rIns="91425" bIns="45700" anchor="t" anchorCtr="0">
                    <a:spAutoFit/>
                  </a:bodyPr>
                  <a:lstStyle/>
                  <a:p>
                    <a:pPr marL="0" marR="0" lvl="0" indent="0" algn="ctr" rtl="1">
                      <a:lnSpc>
                        <a:spcPct val="107142"/>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Funding Sources</a:t>
                    </a:r>
                    <a:endParaRPr sz="2400" b="0" i="0" u="none" strike="noStrike" cap="none">
                      <a:solidFill>
                        <a:srgbClr val="FFFFFF"/>
                      </a:solidFill>
                      <a:latin typeface="Calibri"/>
                      <a:ea typeface="Calibri"/>
                      <a:cs typeface="Calibri"/>
                      <a:sym typeface="Calibri"/>
                    </a:endParaRPr>
                  </a:p>
                </p:txBody>
              </p:sp>
              <p:sp>
                <p:nvSpPr>
                  <p:cNvPr id="547" name="Google Shape;547;p11"/>
                  <p:cNvSpPr/>
                  <p:nvPr/>
                </p:nvSpPr>
                <p:spPr>
                  <a:xfrm>
                    <a:off x="7344409" y="2530134"/>
                    <a:ext cx="2376000" cy="2376000"/>
                  </a:xfrm>
                  <a:prstGeom prst="arc">
                    <a:avLst>
                      <a:gd name="adj1" fmla="val 16977976"/>
                      <a:gd name="adj2" fmla="val 7953272"/>
                    </a:avLst>
                  </a:prstGeom>
                  <a:noFill/>
                  <a:ln w="9525" cap="flat" cmpd="sng">
                    <a:solidFill>
                      <a:srgbClr val="25A6DF">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48" name="Google Shape;548;p11"/>
                <p:cNvSpPr/>
                <p:nvPr/>
              </p:nvSpPr>
              <p:spPr>
                <a:xfrm>
                  <a:off x="10405161" y="3368342"/>
                  <a:ext cx="1439407" cy="1358371"/>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a:solidFill>
                        <a:srgbClr val="FFFFFF"/>
                      </a:solidFill>
                      <a:latin typeface="Calibri"/>
                      <a:ea typeface="Calibri"/>
                      <a:cs typeface="Calibri"/>
                      <a:sym typeface="Calibri"/>
                    </a:rPr>
                    <a:t>Institutional Facilities</a:t>
                  </a:r>
                  <a:endParaRPr sz="1600">
                    <a:solidFill>
                      <a:srgbClr val="FFFFFF"/>
                    </a:solidFill>
                    <a:latin typeface="Calibri"/>
                    <a:ea typeface="Calibri"/>
                    <a:cs typeface="Calibri"/>
                    <a:sym typeface="Calibri"/>
                  </a:endParaRPr>
                </a:p>
              </p:txBody>
            </p:sp>
            <p:grpSp>
              <p:nvGrpSpPr>
                <p:cNvPr id="549" name="Google Shape;549;p11"/>
                <p:cNvGrpSpPr/>
                <p:nvPr/>
              </p:nvGrpSpPr>
              <p:grpSpPr>
                <a:xfrm flipH="1">
                  <a:off x="9851961" y="2838685"/>
                  <a:ext cx="657923" cy="1231840"/>
                  <a:chOff x="9007204" y="2838685"/>
                  <a:chExt cx="657923" cy="1231840"/>
                </a:xfrm>
              </p:grpSpPr>
              <p:cxnSp>
                <p:nvCxnSpPr>
                  <p:cNvPr id="550" name="Google Shape;550;p11"/>
                  <p:cNvCxnSpPr/>
                  <p:nvPr/>
                </p:nvCxnSpPr>
                <p:spPr>
                  <a:xfrm rot="10800000" flipH="1">
                    <a:off x="9111928" y="3964256"/>
                    <a:ext cx="553199" cy="106269"/>
                  </a:xfrm>
                  <a:prstGeom prst="straightConnector1">
                    <a:avLst/>
                  </a:prstGeom>
                  <a:noFill/>
                  <a:ln w="9525" cap="flat" cmpd="sng">
                    <a:solidFill>
                      <a:srgbClr val="008EC0"/>
                    </a:solidFill>
                    <a:prstDash val="dash"/>
                    <a:miter lim="800000"/>
                    <a:headEnd type="none" w="sm" len="sm"/>
                    <a:tailEnd type="triangle" w="med" len="med"/>
                  </a:ln>
                </p:spPr>
              </p:cxnSp>
              <p:cxnSp>
                <p:nvCxnSpPr>
                  <p:cNvPr id="551" name="Google Shape;551;p11"/>
                  <p:cNvCxnSpPr/>
                  <p:nvPr/>
                </p:nvCxnSpPr>
                <p:spPr>
                  <a:xfrm>
                    <a:off x="9007204" y="2838685"/>
                    <a:ext cx="622170" cy="332560"/>
                  </a:xfrm>
                  <a:prstGeom prst="straightConnector1">
                    <a:avLst/>
                  </a:prstGeom>
                  <a:noFill/>
                  <a:ln w="9525" cap="flat" cmpd="sng">
                    <a:solidFill>
                      <a:srgbClr val="008EC0"/>
                    </a:solidFill>
                    <a:prstDash val="dash"/>
                    <a:miter lim="800000"/>
                    <a:headEnd type="none" w="sm" len="sm"/>
                    <a:tailEnd type="triangle" w="med" len="med"/>
                  </a:ln>
                </p:spPr>
              </p:cxnSp>
            </p:grpSp>
          </p:grpSp>
          <p:sp>
            <p:nvSpPr>
              <p:cNvPr id="552" name="Google Shape;552;p11"/>
              <p:cNvSpPr txBox="1"/>
              <p:nvPr/>
            </p:nvSpPr>
            <p:spPr>
              <a:xfrm rot="10800000">
                <a:off x="7722090" y="3443012"/>
                <a:ext cx="3530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FFFFFF"/>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grpSp>
        <p:sp>
          <p:nvSpPr>
            <p:cNvPr id="541" name="Google Shape;541;p11"/>
            <p:cNvSpPr/>
            <p:nvPr/>
          </p:nvSpPr>
          <p:spPr>
            <a:xfrm flipH="1">
              <a:off x="1115479" y="4832789"/>
              <a:ext cx="1289704" cy="126339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600"/>
                <a:buFont typeface="Calibri"/>
                <a:buNone/>
              </a:pPr>
              <a:r>
                <a:rPr lang="en-US" sz="1600">
                  <a:solidFill>
                    <a:srgbClr val="FFFFFF"/>
                  </a:solidFill>
                  <a:latin typeface="Calibri"/>
                  <a:ea typeface="Calibri"/>
                  <a:cs typeface="Calibri"/>
                  <a:sym typeface="Calibri"/>
                </a:rPr>
                <a:t>Bank LOC</a:t>
              </a:r>
              <a:br>
                <a:rPr lang="en-US" sz="1600">
                  <a:solidFill>
                    <a:srgbClr val="FFFFFF"/>
                  </a:solidFill>
                  <a:latin typeface="Calibri"/>
                  <a:ea typeface="Calibri"/>
                  <a:cs typeface="Calibri"/>
                  <a:sym typeface="Calibri"/>
                </a:rPr>
              </a:br>
              <a:endParaRPr sz="1600">
                <a:solidFill>
                  <a:srgbClr val="FFFFFF"/>
                </a:solidFill>
                <a:latin typeface="Calibri"/>
                <a:ea typeface="Calibri"/>
                <a:cs typeface="Calibri"/>
                <a:sym typeface="Calibri"/>
              </a:endParaRPr>
            </a:p>
          </p:txBody>
        </p:sp>
        <p:sp>
          <p:nvSpPr>
            <p:cNvPr id="553" name="Google Shape;553;p11"/>
            <p:cNvSpPr/>
            <p:nvPr/>
          </p:nvSpPr>
          <p:spPr>
            <a:xfrm flipH="1">
              <a:off x="606099" y="1905853"/>
              <a:ext cx="1289704" cy="126339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a:solidFill>
                    <a:srgbClr val="FFFFFF"/>
                  </a:solidFill>
                  <a:latin typeface="Calibri"/>
                  <a:ea typeface="Calibri"/>
                  <a:cs typeface="Calibri"/>
                  <a:sym typeface="Calibri"/>
                </a:rPr>
                <a:t>Private Investors (P2P)</a:t>
              </a:r>
              <a:endParaRPr sz="1600">
                <a:solidFill>
                  <a:srgbClr val="FFFFFF"/>
                </a:solidFill>
                <a:latin typeface="Calibri"/>
                <a:ea typeface="Calibri"/>
                <a:cs typeface="Calibri"/>
                <a:sym typeface="Calibri"/>
              </a:endParaRPr>
            </a:p>
          </p:txBody>
        </p:sp>
      </p:grpSp>
      <p:grpSp>
        <p:nvGrpSpPr>
          <p:cNvPr id="554" name="Google Shape;554;p11"/>
          <p:cNvGrpSpPr/>
          <p:nvPr/>
        </p:nvGrpSpPr>
        <p:grpSpPr>
          <a:xfrm>
            <a:off x="7220948" y="1579487"/>
            <a:ext cx="4092436" cy="4119798"/>
            <a:chOff x="7266317" y="1564986"/>
            <a:chExt cx="4092436" cy="4119798"/>
          </a:xfrm>
        </p:grpSpPr>
        <p:grpSp>
          <p:nvGrpSpPr>
            <p:cNvPr id="555" name="Google Shape;555;p11"/>
            <p:cNvGrpSpPr/>
            <p:nvPr/>
          </p:nvGrpSpPr>
          <p:grpSpPr>
            <a:xfrm flipH="1">
              <a:off x="7266317" y="1564986"/>
              <a:ext cx="3906706" cy="3295463"/>
              <a:chOff x="645800" y="1559692"/>
              <a:chExt cx="3906706" cy="3295463"/>
            </a:xfrm>
          </p:grpSpPr>
          <p:grpSp>
            <p:nvGrpSpPr>
              <p:cNvPr id="556" name="Google Shape;556;p11"/>
              <p:cNvGrpSpPr/>
              <p:nvPr/>
            </p:nvGrpSpPr>
            <p:grpSpPr>
              <a:xfrm>
                <a:off x="645800" y="1559692"/>
                <a:ext cx="3906706" cy="3295463"/>
                <a:chOff x="271896" y="1477630"/>
                <a:chExt cx="3906706" cy="3295463"/>
              </a:xfrm>
            </p:grpSpPr>
            <p:grpSp>
              <p:nvGrpSpPr>
                <p:cNvPr id="557" name="Google Shape;557;p11"/>
                <p:cNvGrpSpPr/>
                <p:nvPr/>
              </p:nvGrpSpPr>
              <p:grpSpPr>
                <a:xfrm>
                  <a:off x="1779534" y="2374027"/>
                  <a:ext cx="2399068" cy="2399066"/>
                  <a:chOff x="814446" y="2523934"/>
                  <a:chExt cx="2399068" cy="2399066"/>
                </a:xfrm>
              </p:grpSpPr>
              <p:sp>
                <p:nvSpPr>
                  <p:cNvPr id="558" name="Google Shape;558;p11"/>
                  <p:cNvSpPr/>
                  <p:nvPr/>
                </p:nvSpPr>
                <p:spPr>
                  <a:xfrm>
                    <a:off x="942500" y="2644814"/>
                    <a:ext cx="2182708" cy="2182706"/>
                  </a:xfrm>
                  <a:prstGeom prst="ellipse">
                    <a:avLst/>
                  </a:prstGeom>
                  <a:solidFill>
                    <a:srgbClr val="006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59" name="Google Shape;559;p11"/>
                  <p:cNvPicPr preferRelativeResize="0"/>
                  <p:nvPr/>
                </p:nvPicPr>
                <p:blipFill rotWithShape="1">
                  <a:blip r:embed="rId4">
                    <a:alphaModFix/>
                  </a:blip>
                  <a:srcRect/>
                  <a:stretch/>
                </p:blipFill>
                <p:spPr>
                  <a:xfrm>
                    <a:off x="1873311" y="2839829"/>
                    <a:ext cx="435918" cy="435918"/>
                  </a:xfrm>
                  <a:prstGeom prst="rect">
                    <a:avLst/>
                  </a:prstGeom>
                  <a:noFill/>
                  <a:ln>
                    <a:noFill/>
                  </a:ln>
                </p:spPr>
              </p:pic>
              <p:sp>
                <p:nvSpPr>
                  <p:cNvPr id="560" name="Google Shape;560;p11"/>
                  <p:cNvSpPr txBox="1"/>
                  <p:nvPr/>
                </p:nvSpPr>
                <p:spPr>
                  <a:xfrm>
                    <a:off x="1247382" y="3342991"/>
                    <a:ext cx="1818051" cy="1241832"/>
                  </a:xfrm>
                  <a:prstGeom prst="rect">
                    <a:avLst/>
                  </a:prstGeom>
                  <a:noFill/>
                  <a:ln>
                    <a:noFill/>
                  </a:ln>
                </p:spPr>
                <p:txBody>
                  <a:bodyPr spcFirstLastPara="1" wrap="square" lIns="91425" tIns="45700" rIns="91425" bIns="45700" anchor="t" anchorCtr="0">
                    <a:noAutofit/>
                  </a:bodyPr>
                  <a:lstStyle/>
                  <a:p>
                    <a:pPr marL="0" marR="0" lvl="0" indent="0" algn="ctr" rtl="1">
                      <a:lnSpc>
                        <a:spcPct val="107142"/>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Lending Segments</a:t>
                    </a:r>
                    <a:endParaRPr sz="2400" b="0" i="0" u="none" strike="noStrike" cap="none">
                      <a:solidFill>
                        <a:srgbClr val="FFFFFF"/>
                      </a:solidFill>
                      <a:latin typeface="Calibri"/>
                      <a:ea typeface="Calibri"/>
                      <a:cs typeface="Calibri"/>
                      <a:sym typeface="Calibri"/>
                    </a:endParaRPr>
                  </a:p>
                </p:txBody>
              </p:sp>
              <p:sp>
                <p:nvSpPr>
                  <p:cNvPr id="561" name="Google Shape;561;p11"/>
                  <p:cNvSpPr/>
                  <p:nvPr/>
                </p:nvSpPr>
                <p:spPr>
                  <a:xfrm>
                    <a:off x="814446" y="2523934"/>
                    <a:ext cx="2399068" cy="2399066"/>
                  </a:xfrm>
                  <a:prstGeom prst="arc">
                    <a:avLst>
                      <a:gd name="adj1" fmla="val 16535089"/>
                      <a:gd name="adj2" fmla="val 7953272"/>
                    </a:avLst>
                  </a:prstGeom>
                  <a:noFill/>
                  <a:ln w="9525" cap="flat" cmpd="sng">
                    <a:solidFill>
                      <a:srgbClr val="008EC0">
                        <a:alpha val="50980"/>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62" name="Google Shape;562;p11"/>
                <p:cNvSpPr/>
                <p:nvPr/>
              </p:nvSpPr>
              <p:spPr>
                <a:xfrm>
                  <a:off x="271896" y="1477630"/>
                  <a:ext cx="1415039" cy="1322429"/>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blenderCar</a:t>
                  </a:r>
                  <a:endParaRPr sz="1600" b="0" i="0" u="none" strike="noStrike" cap="none">
                    <a:solidFill>
                      <a:srgbClr val="FFFFFF"/>
                    </a:solidFill>
                    <a:latin typeface="Calibri"/>
                    <a:ea typeface="Calibri"/>
                    <a:cs typeface="Calibri"/>
                    <a:sym typeface="Calibri"/>
                  </a:endParaRPr>
                </a:p>
              </p:txBody>
            </p:sp>
            <p:cxnSp>
              <p:nvCxnSpPr>
                <p:cNvPr id="563" name="Google Shape;563;p11"/>
                <p:cNvCxnSpPr>
                  <a:stCxn id="558" idx="2"/>
                  <a:endCxn id="564" idx="6"/>
                </p:cNvCxnSpPr>
                <p:nvPr/>
              </p:nvCxnSpPr>
              <p:spPr>
                <a:xfrm rot="10800000">
                  <a:off x="1501088" y="3512160"/>
                  <a:ext cx="406500" cy="74100"/>
                </a:xfrm>
                <a:prstGeom prst="straightConnector1">
                  <a:avLst/>
                </a:prstGeom>
                <a:noFill/>
                <a:ln w="9525" cap="flat" cmpd="sng">
                  <a:solidFill>
                    <a:srgbClr val="19446C"/>
                  </a:solidFill>
                  <a:prstDash val="dash"/>
                  <a:miter lim="800000"/>
                  <a:headEnd type="none" w="sm" len="sm"/>
                  <a:tailEnd type="triangle" w="med" len="med"/>
                </a:ln>
              </p:spPr>
            </p:cxnSp>
            <p:cxnSp>
              <p:nvCxnSpPr>
                <p:cNvPr id="565" name="Google Shape;565;p11"/>
                <p:cNvCxnSpPr/>
                <p:nvPr/>
              </p:nvCxnSpPr>
              <p:spPr>
                <a:xfrm flipH="1">
                  <a:off x="1683867" y="3814888"/>
                  <a:ext cx="563560" cy="562749"/>
                </a:xfrm>
                <a:prstGeom prst="straightConnector1">
                  <a:avLst/>
                </a:prstGeom>
                <a:noFill/>
                <a:ln w="9525" cap="flat" cmpd="sng">
                  <a:solidFill>
                    <a:srgbClr val="19446C"/>
                  </a:solidFill>
                  <a:prstDash val="dash"/>
                  <a:miter lim="800000"/>
                  <a:headEnd type="none" w="sm" len="sm"/>
                  <a:tailEnd type="triangle" w="med" len="med"/>
                </a:ln>
              </p:spPr>
            </p:cxnSp>
            <p:cxnSp>
              <p:nvCxnSpPr>
                <p:cNvPr id="566" name="Google Shape;566;p11"/>
                <p:cNvCxnSpPr/>
                <p:nvPr/>
              </p:nvCxnSpPr>
              <p:spPr>
                <a:xfrm rot="10800000">
                  <a:off x="1667758" y="2790889"/>
                  <a:ext cx="656182" cy="607137"/>
                </a:xfrm>
                <a:prstGeom prst="straightConnector1">
                  <a:avLst/>
                </a:prstGeom>
                <a:noFill/>
                <a:ln w="9525" cap="flat" cmpd="sng">
                  <a:solidFill>
                    <a:srgbClr val="19446C"/>
                  </a:solidFill>
                  <a:prstDash val="dash"/>
                  <a:miter lim="800000"/>
                  <a:headEnd type="none" w="sm" len="sm"/>
                  <a:tailEnd type="triangle" w="med" len="med"/>
                </a:ln>
              </p:spPr>
            </p:cxnSp>
          </p:grpSp>
          <p:sp>
            <p:nvSpPr>
              <p:cNvPr id="567" name="Google Shape;567;p11"/>
              <p:cNvSpPr txBox="1"/>
              <p:nvPr/>
            </p:nvSpPr>
            <p:spPr>
              <a:xfrm rot="10800000">
                <a:off x="2354724" y="3446341"/>
                <a:ext cx="3530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FFFFFF"/>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grpSp>
        <p:sp>
          <p:nvSpPr>
            <p:cNvPr id="564" name="Google Shape;564;p11"/>
            <p:cNvSpPr/>
            <p:nvPr/>
          </p:nvSpPr>
          <p:spPr>
            <a:xfrm flipH="1">
              <a:off x="9943714" y="2931244"/>
              <a:ext cx="1415039" cy="1336368"/>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blenderPay</a:t>
              </a:r>
              <a:endParaRPr sz="1600" b="0" i="0" u="none" strike="noStrike" cap="none">
                <a:solidFill>
                  <a:srgbClr val="FFFFFF"/>
                </a:solidFill>
                <a:latin typeface="Calibri"/>
                <a:ea typeface="Calibri"/>
                <a:cs typeface="Calibri"/>
                <a:sym typeface="Calibri"/>
              </a:endParaRPr>
            </a:p>
          </p:txBody>
        </p:sp>
        <p:sp>
          <p:nvSpPr>
            <p:cNvPr id="568" name="Google Shape;568;p11"/>
            <p:cNvSpPr/>
            <p:nvPr/>
          </p:nvSpPr>
          <p:spPr>
            <a:xfrm flipH="1">
              <a:off x="9610172" y="4431570"/>
              <a:ext cx="1308804" cy="1253214"/>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blender Loan</a:t>
              </a:r>
              <a:endParaRPr sz="1600" b="0" i="0" u="none" strike="noStrike" cap="none">
                <a:solidFill>
                  <a:srgbClr val="FFFFFF"/>
                </a:solidFill>
                <a:latin typeface="Calibri"/>
                <a:ea typeface="Calibri"/>
                <a:cs typeface="Calibri"/>
                <a:sym typeface="Calibri"/>
              </a:endParaRPr>
            </a:p>
          </p:txBody>
        </p:sp>
      </p:grpSp>
      <p:sp>
        <p:nvSpPr>
          <p:cNvPr id="569" name="Google Shape;569;p11"/>
          <p:cNvSpPr/>
          <p:nvPr/>
        </p:nvSpPr>
        <p:spPr>
          <a:xfrm flipH="1">
            <a:off x="2108153" y="1035844"/>
            <a:ext cx="1289704" cy="126339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spcBef>
                <a:spcPts val="0"/>
              </a:spcBef>
              <a:spcAft>
                <a:spcPts val="0"/>
              </a:spcAft>
              <a:buNone/>
            </a:pPr>
            <a:r>
              <a:rPr lang="en-US" sz="1600">
                <a:solidFill>
                  <a:srgbClr val="FFFFFF"/>
                </a:solidFill>
                <a:latin typeface="Calibri"/>
                <a:ea typeface="Calibri"/>
                <a:cs typeface="Calibri"/>
                <a:sym typeface="Calibri"/>
              </a:rPr>
              <a:t>Deposits</a:t>
            </a:r>
            <a:endParaRPr sz="1600">
              <a:solidFill>
                <a:srgbClr val="FFFFFF"/>
              </a:solidFill>
              <a:latin typeface="Calibri"/>
              <a:ea typeface="Calibri"/>
              <a:cs typeface="Calibri"/>
              <a:sym typeface="Calibri"/>
            </a:endParaRPr>
          </a:p>
        </p:txBody>
      </p:sp>
      <p:cxnSp>
        <p:nvCxnSpPr>
          <p:cNvPr id="570" name="Google Shape;570;p11"/>
          <p:cNvCxnSpPr/>
          <p:nvPr/>
        </p:nvCxnSpPr>
        <p:spPr>
          <a:xfrm>
            <a:off x="3032300" y="2194619"/>
            <a:ext cx="228844" cy="370155"/>
          </a:xfrm>
          <a:prstGeom prst="straightConnector1">
            <a:avLst/>
          </a:prstGeom>
          <a:noFill/>
          <a:ln w="9525" cap="flat" cmpd="sng">
            <a:solidFill>
              <a:srgbClr val="008EC0"/>
            </a:solidFill>
            <a:prstDash val="dash"/>
            <a:miter lim="800000"/>
            <a:headEnd type="none" w="sm" len="sm"/>
            <a:tailEnd type="triangle" w="med" len="med"/>
          </a:ln>
        </p:spPr>
      </p:cxnSp>
      <p:sp>
        <p:nvSpPr>
          <p:cNvPr id="571" name="Google Shape;571;p11"/>
          <p:cNvSpPr txBox="1"/>
          <p:nvPr/>
        </p:nvSpPr>
        <p:spPr>
          <a:xfrm flipH="1">
            <a:off x="5061940" y="3467184"/>
            <a:ext cx="2268317" cy="1241832"/>
          </a:xfrm>
          <a:prstGeom prst="rect">
            <a:avLst/>
          </a:prstGeom>
          <a:noFill/>
          <a:ln>
            <a:noFill/>
          </a:ln>
        </p:spPr>
        <p:txBody>
          <a:bodyPr spcFirstLastPara="1" wrap="square" lIns="91425" tIns="45700" rIns="91425" bIns="45700" anchor="t" anchorCtr="0">
            <a:noAutofit/>
          </a:bodyPr>
          <a:lstStyle/>
          <a:p>
            <a:pPr marL="0" marR="0" lvl="0" indent="0" algn="ctr" rtl="1">
              <a:lnSpc>
                <a:spcPct val="107142"/>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Autonomic Underwriting Platform</a:t>
            </a:r>
            <a:endParaRPr sz="2400" b="0" i="0" u="none" strike="noStrike" cap="none">
              <a:solidFill>
                <a:srgbClr val="FFFFFF"/>
              </a:solidFill>
              <a:latin typeface="Calibri"/>
              <a:ea typeface="Calibri"/>
              <a:cs typeface="Calibri"/>
              <a:sym typeface="Calibri"/>
            </a:endParaRPr>
          </a:p>
        </p:txBody>
      </p:sp>
      <p:sp>
        <p:nvSpPr>
          <p:cNvPr id="572" name="Google Shape;572;p11"/>
          <p:cNvSpPr/>
          <p:nvPr/>
        </p:nvSpPr>
        <p:spPr>
          <a:xfrm>
            <a:off x="5621279" y="2427707"/>
            <a:ext cx="979486" cy="869191"/>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3" name="Google Shape;573;p11"/>
          <p:cNvSpPr/>
          <p:nvPr/>
        </p:nvSpPr>
        <p:spPr>
          <a:xfrm>
            <a:off x="2884117" y="5343450"/>
            <a:ext cx="1283440" cy="131455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spcBef>
                <a:spcPts val="0"/>
              </a:spcBef>
              <a:spcAft>
                <a:spcPts val="0"/>
              </a:spcAft>
              <a:buNone/>
            </a:pPr>
            <a:r>
              <a:rPr lang="en-US" sz="1600">
                <a:solidFill>
                  <a:srgbClr val="FFFFFF"/>
                </a:solidFill>
                <a:latin typeface="Calibri"/>
                <a:ea typeface="Calibri"/>
                <a:cs typeface="Calibri"/>
                <a:sym typeface="Calibri"/>
              </a:rPr>
              <a:t>Bonds (under review)</a:t>
            </a:r>
            <a:endParaRPr/>
          </a:p>
        </p:txBody>
      </p:sp>
      <p:cxnSp>
        <p:nvCxnSpPr>
          <p:cNvPr id="574" name="Google Shape;574;p11"/>
          <p:cNvCxnSpPr>
            <a:stCxn id="573" idx="0"/>
          </p:cNvCxnSpPr>
          <p:nvPr/>
        </p:nvCxnSpPr>
        <p:spPr>
          <a:xfrm rot="10800000" flipH="1">
            <a:off x="3525837" y="4904850"/>
            <a:ext cx="126900" cy="438600"/>
          </a:xfrm>
          <a:prstGeom prst="straightConnector1">
            <a:avLst/>
          </a:prstGeom>
          <a:noFill/>
          <a:ln w="9525" cap="flat" cmpd="sng">
            <a:solidFill>
              <a:srgbClr val="008EC0"/>
            </a:solidFill>
            <a:prstDash val="dash"/>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2"/>
          <p:cNvSpPr/>
          <p:nvPr/>
        </p:nvSpPr>
        <p:spPr>
          <a:xfrm>
            <a:off x="715102" y="-1204926"/>
            <a:ext cx="9567662" cy="9567654"/>
          </a:xfrm>
          <a:prstGeom prst="ellipse">
            <a:avLst/>
          </a:prstGeom>
          <a:solidFill>
            <a:srgbClr val="009ED6">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1" name="Google Shape;581;p12"/>
          <p:cNvSpPr/>
          <p:nvPr/>
        </p:nvSpPr>
        <p:spPr>
          <a:xfrm>
            <a:off x="752985" y="-1079304"/>
            <a:ext cx="9316416" cy="9316410"/>
          </a:xfrm>
          <a:prstGeom prst="arc">
            <a:avLst>
              <a:gd name="adj1" fmla="val 66652"/>
              <a:gd name="adj2" fmla="val 11763085"/>
            </a:avLst>
          </a:prstGeom>
          <a:noFill/>
          <a:ln w="9525" cap="flat" cmpd="sng">
            <a:solidFill>
              <a:schemeClr val="lt1"/>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82" name="Google Shape;582;p12"/>
          <p:cNvPicPr preferRelativeResize="0"/>
          <p:nvPr/>
        </p:nvPicPr>
        <p:blipFill rotWithShape="1">
          <a:blip r:embed="rId3">
            <a:alphaModFix/>
          </a:blip>
          <a:srcRect/>
          <a:stretch/>
        </p:blipFill>
        <p:spPr>
          <a:xfrm>
            <a:off x="4186532" y="1546317"/>
            <a:ext cx="4011516" cy="3999323"/>
          </a:xfrm>
          <a:prstGeom prst="rect">
            <a:avLst/>
          </a:prstGeom>
          <a:noFill/>
          <a:ln>
            <a:noFill/>
          </a:ln>
        </p:spPr>
      </p:pic>
      <p:sp>
        <p:nvSpPr>
          <p:cNvPr id="583" name="Google Shape;583;p12"/>
          <p:cNvSpPr txBox="1"/>
          <p:nvPr/>
        </p:nvSpPr>
        <p:spPr>
          <a:xfrm>
            <a:off x="4892974" y="2770174"/>
            <a:ext cx="2594286" cy="1272375"/>
          </a:xfrm>
          <a:prstGeom prst="rect">
            <a:avLst/>
          </a:prstGeom>
          <a:noFill/>
          <a:ln>
            <a:noFill/>
          </a:ln>
        </p:spPr>
        <p:txBody>
          <a:bodyPr spcFirstLastPara="1" wrap="square" lIns="91425" tIns="45700" rIns="91425" bIns="45700" anchor="t" anchorCtr="0">
            <a:noAutofit/>
          </a:bodyPr>
          <a:lstStyle/>
          <a:p>
            <a:pPr marL="0" marR="0" lvl="0" indent="0" algn="ctr" rtl="1">
              <a:lnSpc>
                <a:spcPct val="116666"/>
              </a:lnSpc>
              <a:spcBef>
                <a:spcPts val="0"/>
              </a:spcBef>
              <a:spcAft>
                <a:spcPts val="0"/>
              </a:spcAft>
              <a:buClr>
                <a:srgbClr val="2E75B6"/>
              </a:buClr>
              <a:buSzPts val="1800"/>
              <a:buFont typeface="Noto Sans Symbols"/>
              <a:buNone/>
            </a:pPr>
            <a:r>
              <a:rPr lang="en-US" sz="1800" b="0" i="0" u="none" strike="noStrike" cap="none">
                <a:solidFill>
                  <a:srgbClr val="262626"/>
                </a:solidFill>
                <a:latin typeface="Calibri"/>
                <a:ea typeface="Calibri"/>
                <a:cs typeface="Calibri"/>
                <a:sym typeface="Calibri"/>
              </a:rPr>
              <a:t>Rating2.0™ </a:t>
            </a:r>
            <a:endParaRPr sz="1800" b="0" i="0" u="none" strike="noStrike" cap="none">
              <a:solidFill>
                <a:srgbClr val="262626"/>
              </a:solidFill>
              <a:latin typeface="Calibri"/>
              <a:ea typeface="Calibri"/>
              <a:cs typeface="Calibri"/>
              <a:sym typeface="Calibri"/>
            </a:endParaRPr>
          </a:p>
          <a:p>
            <a:pPr marL="0" marR="0" lvl="0" indent="0" algn="ctr" rtl="0">
              <a:lnSpc>
                <a:spcPct val="112500"/>
              </a:lnSpc>
              <a:spcBef>
                <a:spcPts val="500"/>
              </a:spcBef>
              <a:spcAft>
                <a:spcPts val="0"/>
              </a:spcAft>
              <a:buClr>
                <a:srgbClr val="2E75B6"/>
              </a:buClr>
              <a:buSzPts val="1600"/>
              <a:buFont typeface="Noto Sans Symbols"/>
              <a:buNone/>
            </a:pPr>
            <a:r>
              <a:rPr lang="en-US" sz="1600">
                <a:solidFill>
                  <a:srgbClr val="262626"/>
                </a:solidFill>
                <a:latin typeface="Calibri"/>
                <a:ea typeface="Calibri"/>
                <a:cs typeface="Calibri"/>
                <a:sym typeface="Calibri"/>
              </a:rPr>
              <a:t>A propriety credit rating and underwriting system developed by Blender, enables clients’ quick and accurate digital credit</a:t>
            </a:r>
            <a:endParaRPr sz="1600" b="0" i="0" u="none" strike="noStrike" cap="none">
              <a:solidFill>
                <a:srgbClr val="262626"/>
              </a:solidFill>
              <a:latin typeface="Calibri"/>
              <a:ea typeface="Calibri"/>
              <a:cs typeface="Calibri"/>
              <a:sym typeface="Calibri"/>
            </a:endParaRPr>
          </a:p>
        </p:txBody>
      </p:sp>
      <p:cxnSp>
        <p:nvCxnSpPr>
          <p:cNvPr id="584" name="Google Shape;584;p12"/>
          <p:cNvCxnSpPr/>
          <p:nvPr/>
        </p:nvCxnSpPr>
        <p:spPr>
          <a:xfrm rot="10800000" flipH="1">
            <a:off x="7102630" y="1743342"/>
            <a:ext cx="328926" cy="478943"/>
          </a:xfrm>
          <a:prstGeom prst="straightConnector1">
            <a:avLst/>
          </a:prstGeom>
          <a:noFill/>
          <a:ln w="9525" cap="flat" cmpd="sng">
            <a:solidFill>
              <a:srgbClr val="555555"/>
            </a:solidFill>
            <a:prstDash val="dash"/>
            <a:miter lim="800000"/>
            <a:headEnd type="none" w="sm" len="sm"/>
            <a:tailEnd type="triangle" w="med" len="med"/>
          </a:ln>
        </p:spPr>
      </p:cxnSp>
      <p:cxnSp>
        <p:nvCxnSpPr>
          <p:cNvPr id="585" name="Google Shape;585;p12"/>
          <p:cNvCxnSpPr/>
          <p:nvPr/>
        </p:nvCxnSpPr>
        <p:spPr>
          <a:xfrm rot="10800000" flipH="1">
            <a:off x="4130054" y="4052091"/>
            <a:ext cx="627707" cy="172345"/>
          </a:xfrm>
          <a:prstGeom prst="straightConnector1">
            <a:avLst/>
          </a:prstGeom>
          <a:noFill/>
          <a:ln w="9525" cap="flat" cmpd="sng">
            <a:solidFill>
              <a:srgbClr val="555555"/>
            </a:solidFill>
            <a:prstDash val="dash"/>
            <a:miter lim="800000"/>
            <a:headEnd type="triangle" w="med" len="med"/>
            <a:tailEnd type="none" w="sm" len="sm"/>
          </a:ln>
        </p:spPr>
      </p:cxnSp>
      <p:pic>
        <p:nvPicPr>
          <p:cNvPr id="586" name="Google Shape;586;p12" descr="Digitalization  free icon"/>
          <p:cNvPicPr preferRelativeResize="0"/>
          <p:nvPr/>
        </p:nvPicPr>
        <p:blipFill rotWithShape="1">
          <a:blip r:embed="rId4">
            <a:alphaModFix/>
          </a:blip>
          <a:srcRect/>
          <a:stretch/>
        </p:blipFill>
        <p:spPr>
          <a:xfrm>
            <a:off x="8593572" y="4174139"/>
            <a:ext cx="520851" cy="520851"/>
          </a:xfrm>
          <a:prstGeom prst="rect">
            <a:avLst/>
          </a:prstGeom>
          <a:noFill/>
          <a:ln>
            <a:noFill/>
          </a:ln>
        </p:spPr>
      </p:pic>
      <p:cxnSp>
        <p:nvCxnSpPr>
          <p:cNvPr id="587" name="Google Shape;587;p12"/>
          <p:cNvCxnSpPr/>
          <p:nvPr/>
        </p:nvCxnSpPr>
        <p:spPr>
          <a:xfrm rot="10800000">
            <a:off x="4939264" y="1761830"/>
            <a:ext cx="382055" cy="517338"/>
          </a:xfrm>
          <a:prstGeom prst="straightConnector1">
            <a:avLst/>
          </a:prstGeom>
          <a:noFill/>
          <a:ln w="9525" cap="flat" cmpd="sng">
            <a:solidFill>
              <a:srgbClr val="555555"/>
            </a:solidFill>
            <a:prstDash val="dash"/>
            <a:miter lim="800000"/>
            <a:headEnd type="none" w="sm" len="sm"/>
            <a:tailEnd type="triangle" w="med" len="med"/>
          </a:ln>
        </p:spPr>
      </p:cxnSp>
      <p:cxnSp>
        <p:nvCxnSpPr>
          <p:cNvPr id="588" name="Google Shape;588;p12"/>
          <p:cNvCxnSpPr/>
          <p:nvPr/>
        </p:nvCxnSpPr>
        <p:spPr>
          <a:xfrm rot="10800000">
            <a:off x="7529021" y="3956202"/>
            <a:ext cx="763288" cy="294117"/>
          </a:xfrm>
          <a:prstGeom prst="straightConnector1">
            <a:avLst/>
          </a:prstGeom>
          <a:noFill/>
          <a:ln w="9525" cap="flat" cmpd="sng">
            <a:solidFill>
              <a:srgbClr val="555555"/>
            </a:solidFill>
            <a:prstDash val="dash"/>
            <a:miter lim="800000"/>
            <a:headEnd type="triangle" w="med" len="med"/>
            <a:tailEnd type="none" w="sm" len="sm"/>
          </a:ln>
        </p:spPr>
      </p:cxnSp>
      <p:sp>
        <p:nvSpPr>
          <p:cNvPr id="589" name="Google Shape;589;p12"/>
          <p:cNvSpPr txBox="1"/>
          <p:nvPr/>
        </p:nvSpPr>
        <p:spPr>
          <a:xfrm>
            <a:off x="8023892" y="1140836"/>
            <a:ext cx="17740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Data </a:t>
            </a:r>
            <a:r>
              <a:rPr lang="en-US" sz="1600" b="1">
                <a:solidFill>
                  <a:srgbClr val="000000"/>
                </a:solidFill>
                <a:latin typeface="Calibri"/>
                <a:ea typeface="Calibri"/>
                <a:cs typeface="Calibri"/>
                <a:sym typeface="Calibri"/>
              </a:rPr>
              <a:t>Driven</a:t>
            </a:r>
            <a:endParaRPr sz="1600" b="0" i="0" u="none" strike="noStrike" cap="none">
              <a:solidFill>
                <a:srgbClr val="000000"/>
              </a:solidFill>
              <a:latin typeface="Calibri"/>
              <a:ea typeface="Calibri"/>
              <a:cs typeface="Calibri"/>
              <a:sym typeface="Calibri"/>
            </a:endParaRPr>
          </a:p>
        </p:txBody>
      </p:sp>
      <p:pic>
        <p:nvPicPr>
          <p:cNvPr id="590" name="Google Shape;590;p12" descr="Big data  premium icon"/>
          <p:cNvPicPr preferRelativeResize="0"/>
          <p:nvPr/>
        </p:nvPicPr>
        <p:blipFill rotWithShape="1">
          <a:blip r:embed="rId5">
            <a:alphaModFix/>
          </a:blip>
          <a:srcRect/>
          <a:stretch/>
        </p:blipFill>
        <p:spPr>
          <a:xfrm rot="-2700000">
            <a:off x="7417219" y="1320829"/>
            <a:ext cx="402637" cy="402637"/>
          </a:xfrm>
          <a:prstGeom prst="rect">
            <a:avLst/>
          </a:prstGeom>
          <a:noFill/>
          <a:ln>
            <a:noFill/>
          </a:ln>
        </p:spPr>
      </p:pic>
      <p:grpSp>
        <p:nvGrpSpPr>
          <p:cNvPr id="591" name="Google Shape;591;p12"/>
          <p:cNvGrpSpPr/>
          <p:nvPr/>
        </p:nvGrpSpPr>
        <p:grpSpPr>
          <a:xfrm>
            <a:off x="4652134" y="1972411"/>
            <a:ext cx="3127920" cy="3127918"/>
            <a:chOff x="4429732" y="2196983"/>
            <a:chExt cx="3308028" cy="3308027"/>
          </a:xfrm>
        </p:grpSpPr>
        <p:sp>
          <p:nvSpPr>
            <p:cNvPr id="592" name="Google Shape;592;p12"/>
            <p:cNvSpPr/>
            <p:nvPr/>
          </p:nvSpPr>
          <p:spPr>
            <a:xfrm>
              <a:off x="4429732" y="2196983"/>
              <a:ext cx="3308027" cy="3308027"/>
            </a:xfrm>
            <a:prstGeom prst="blockArc">
              <a:avLst>
                <a:gd name="adj1" fmla="val 10800000"/>
                <a:gd name="adj2" fmla="val 16187492"/>
                <a:gd name="adj3" fmla="val 5702"/>
              </a:avLst>
            </a:prstGeom>
            <a:solidFill>
              <a:srgbClr val="3F3F3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3" name="Google Shape;593;p12"/>
            <p:cNvSpPr/>
            <p:nvPr/>
          </p:nvSpPr>
          <p:spPr>
            <a:xfrm flipH="1">
              <a:off x="4429732" y="2196983"/>
              <a:ext cx="3308027" cy="3308027"/>
            </a:xfrm>
            <a:prstGeom prst="blockArc">
              <a:avLst>
                <a:gd name="adj1" fmla="val 10800000"/>
                <a:gd name="adj2" fmla="val 16187492"/>
                <a:gd name="adj3" fmla="val 5702"/>
              </a:avLst>
            </a:prstGeom>
            <a:solidFill>
              <a:srgbClr val="00AEE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4" name="Google Shape;594;p12"/>
            <p:cNvSpPr/>
            <p:nvPr/>
          </p:nvSpPr>
          <p:spPr>
            <a:xfrm rot="10800000">
              <a:off x="4429733" y="2196983"/>
              <a:ext cx="3308027" cy="3308027"/>
            </a:xfrm>
            <a:prstGeom prst="blockArc">
              <a:avLst>
                <a:gd name="adj1" fmla="val 10800000"/>
                <a:gd name="adj2" fmla="val 16187492"/>
                <a:gd name="adj3" fmla="val 5702"/>
              </a:avLst>
            </a:prstGeom>
            <a:solidFill>
              <a:srgbClr val="7F7F7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5" name="Google Shape;595;p12"/>
            <p:cNvSpPr/>
            <p:nvPr/>
          </p:nvSpPr>
          <p:spPr>
            <a:xfrm rot="10800000" flipH="1">
              <a:off x="4429733" y="2196983"/>
              <a:ext cx="3308027" cy="3308027"/>
            </a:xfrm>
            <a:prstGeom prst="blockArc">
              <a:avLst>
                <a:gd name="adj1" fmla="val 10800000"/>
                <a:gd name="adj2" fmla="val 16187492"/>
                <a:gd name="adj3" fmla="val 5702"/>
              </a:avLst>
            </a:prstGeom>
            <a:solidFill>
              <a:srgbClr val="006386"/>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596" name="Google Shape;596;p12"/>
          <p:cNvSpPr txBox="1"/>
          <p:nvPr/>
        </p:nvSpPr>
        <p:spPr>
          <a:xfrm>
            <a:off x="2600877" y="1912684"/>
            <a:ext cx="2149865"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a:solidFill>
                  <a:srgbClr val="262626"/>
                </a:solidFill>
                <a:latin typeface="Calibri"/>
                <a:ea typeface="Calibri"/>
                <a:cs typeface="Calibri"/>
                <a:sym typeface="Calibri"/>
              </a:rPr>
              <a:t>Credit risk assessment in seconds without prior client engagement </a:t>
            </a:r>
            <a:endParaRPr sz="1600" b="0" i="0" u="none" strike="noStrike" cap="none">
              <a:solidFill>
                <a:srgbClr val="262626"/>
              </a:solidFill>
              <a:latin typeface="Calibri"/>
              <a:ea typeface="Calibri"/>
              <a:cs typeface="Calibri"/>
              <a:sym typeface="Calibri"/>
            </a:endParaRPr>
          </a:p>
        </p:txBody>
      </p:sp>
      <p:sp>
        <p:nvSpPr>
          <p:cNvPr id="597" name="Google Shape;597;p12"/>
          <p:cNvSpPr txBox="1"/>
          <p:nvPr/>
        </p:nvSpPr>
        <p:spPr>
          <a:xfrm>
            <a:off x="2092443" y="1594128"/>
            <a:ext cx="2176058"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Fast Underwriting</a:t>
            </a:r>
            <a:endParaRPr sz="1600" b="1" i="0" u="none" strike="noStrike" cap="none">
              <a:solidFill>
                <a:srgbClr val="000000"/>
              </a:solidFill>
              <a:latin typeface="Calibri"/>
              <a:ea typeface="Calibri"/>
              <a:cs typeface="Calibri"/>
              <a:sym typeface="Calibri"/>
            </a:endParaRPr>
          </a:p>
        </p:txBody>
      </p:sp>
      <p:pic>
        <p:nvPicPr>
          <p:cNvPr id="598" name="Google Shape;598;p12" descr="Back in time  free icon"/>
          <p:cNvPicPr preferRelativeResize="0"/>
          <p:nvPr/>
        </p:nvPicPr>
        <p:blipFill rotWithShape="1">
          <a:blip r:embed="rId6">
            <a:alphaModFix/>
          </a:blip>
          <a:srcRect/>
          <a:stretch/>
        </p:blipFill>
        <p:spPr>
          <a:xfrm>
            <a:off x="4469741" y="1345804"/>
            <a:ext cx="442387" cy="442387"/>
          </a:xfrm>
          <a:prstGeom prst="rect">
            <a:avLst/>
          </a:prstGeom>
          <a:noFill/>
          <a:ln>
            <a:noFill/>
          </a:ln>
        </p:spPr>
      </p:pic>
      <p:pic>
        <p:nvPicPr>
          <p:cNvPr id="599" name="Google Shape;599;p12" descr="Hacker  premium icon"/>
          <p:cNvPicPr preferRelativeResize="0"/>
          <p:nvPr/>
        </p:nvPicPr>
        <p:blipFill rotWithShape="1">
          <a:blip r:embed="rId7">
            <a:alphaModFix/>
          </a:blip>
          <a:srcRect/>
          <a:stretch/>
        </p:blipFill>
        <p:spPr>
          <a:xfrm>
            <a:off x="3523483" y="4103261"/>
            <a:ext cx="540000" cy="540000"/>
          </a:xfrm>
          <a:prstGeom prst="rect">
            <a:avLst/>
          </a:prstGeom>
          <a:noFill/>
          <a:ln>
            <a:noFill/>
          </a:ln>
        </p:spPr>
      </p:pic>
      <p:sp>
        <p:nvSpPr>
          <p:cNvPr id="600" name="Google Shape;600;p12"/>
          <p:cNvSpPr/>
          <p:nvPr/>
        </p:nvSpPr>
        <p:spPr>
          <a:xfrm>
            <a:off x="-666206" y="6858000"/>
            <a:ext cx="13455501" cy="165513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1" name="Google Shape;601;p12"/>
          <p:cNvSpPr/>
          <p:nvPr/>
        </p:nvSpPr>
        <p:spPr>
          <a:xfrm>
            <a:off x="765565" y="4226778"/>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2" name="Google Shape;602;p12"/>
          <p:cNvSpPr/>
          <p:nvPr/>
        </p:nvSpPr>
        <p:spPr>
          <a:xfrm>
            <a:off x="941507" y="-890782"/>
            <a:ext cx="8939372" cy="8939366"/>
          </a:xfrm>
          <a:prstGeom prst="arc">
            <a:avLst>
              <a:gd name="adj1" fmla="val 9561653"/>
              <a:gd name="adj2" fmla="val 14312218"/>
            </a:avLst>
          </a:prstGeom>
          <a:noFill/>
          <a:ln w="9525" cap="flat" cmpd="sng">
            <a:solidFill>
              <a:schemeClr val="lt1"/>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603" name="Google Shape;603;p12" descr="Digitalization  free icon"/>
          <p:cNvPicPr preferRelativeResize="0"/>
          <p:nvPr/>
        </p:nvPicPr>
        <p:blipFill rotWithShape="1">
          <a:blip r:embed="rId4">
            <a:alphaModFix/>
          </a:blip>
          <a:srcRect/>
          <a:stretch/>
        </p:blipFill>
        <p:spPr>
          <a:xfrm>
            <a:off x="5923908" y="5893796"/>
            <a:ext cx="520851" cy="520851"/>
          </a:xfrm>
          <a:prstGeom prst="rect">
            <a:avLst/>
          </a:prstGeom>
          <a:noFill/>
          <a:ln>
            <a:noFill/>
          </a:ln>
        </p:spPr>
      </p:pic>
      <p:cxnSp>
        <p:nvCxnSpPr>
          <p:cNvPr id="604" name="Google Shape;604;p12"/>
          <p:cNvCxnSpPr>
            <a:endCxn id="595" idx="1"/>
          </p:cNvCxnSpPr>
          <p:nvPr/>
        </p:nvCxnSpPr>
        <p:spPr>
          <a:xfrm rot="10800000" flipH="1">
            <a:off x="6200229" y="5011142"/>
            <a:ext cx="10500" cy="717300"/>
          </a:xfrm>
          <a:prstGeom prst="straightConnector1">
            <a:avLst/>
          </a:prstGeom>
          <a:noFill/>
          <a:ln w="9525" cap="flat" cmpd="sng">
            <a:solidFill>
              <a:srgbClr val="555555"/>
            </a:solidFill>
            <a:prstDash val="dash"/>
            <a:miter lim="800000"/>
            <a:headEnd type="triangle" w="med" len="med"/>
            <a:tailEnd type="none" w="sm" len="sm"/>
          </a:ln>
        </p:spPr>
      </p:cxnSp>
      <p:sp>
        <p:nvSpPr>
          <p:cNvPr id="605" name="Google Shape;605;p12"/>
          <p:cNvSpPr txBox="1"/>
          <p:nvPr/>
        </p:nvSpPr>
        <p:spPr>
          <a:xfrm>
            <a:off x="8020546" y="1433802"/>
            <a:ext cx="2332639"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a:solidFill>
                  <a:srgbClr val="262626"/>
                </a:solidFill>
                <a:latin typeface="Calibri"/>
                <a:ea typeface="Calibri"/>
                <a:cs typeface="Calibri"/>
                <a:sym typeface="Calibri"/>
              </a:rPr>
              <a:t>Broad mapping, forecast and managed credit risks </a:t>
            </a:r>
            <a:r>
              <a:rPr lang="en-US" sz="1600">
                <a:solidFill>
                  <a:srgbClr val="262626"/>
                </a:solidFill>
                <a:latin typeface="Calibri"/>
                <a:ea typeface="Calibri"/>
                <a:cs typeface="Calibri"/>
                <a:sym typeface="Calibri"/>
              </a:rPr>
              <a:t>of wide</a:t>
            </a:r>
            <a:r>
              <a:rPr lang="en-US" sz="1600" b="0" i="0" u="none" strike="noStrike" cap="none">
                <a:solidFill>
                  <a:srgbClr val="262626"/>
                </a:solidFill>
                <a:latin typeface="Calibri"/>
                <a:ea typeface="Calibri"/>
                <a:cs typeface="Calibri"/>
                <a:sym typeface="Calibri"/>
              </a:rPr>
              <a:t> ranged information sources</a:t>
            </a:r>
            <a:endParaRPr sz="1600" b="1" i="0" u="none" strike="noStrike" cap="none">
              <a:solidFill>
                <a:srgbClr val="262626"/>
              </a:solidFill>
              <a:latin typeface="Calibri"/>
              <a:ea typeface="Calibri"/>
              <a:cs typeface="Calibri"/>
              <a:sym typeface="Calibri"/>
            </a:endParaRPr>
          </a:p>
        </p:txBody>
      </p:sp>
      <p:sp>
        <p:nvSpPr>
          <p:cNvPr id="606" name="Google Shape;606;p12"/>
          <p:cNvSpPr txBox="1"/>
          <p:nvPr/>
        </p:nvSpPr>
        <p:spPr>
          <a:xfrm>
            <a:off x="9142138" y="3640280"/>
            <a:ext cx="272115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Secured Integral </a:t>
            </a:r>
            <a:r>
              <a:rPr lang="en-US" sz="1600" b="1">
                <a:solidFill>
                  <a:srgbClr val="000000"/>
                </a:solidFill>
                <a:latin typeface="Calibri"/>
                <a:ea typeface="Calibri"/>
                <a:cs typeface="Calibri"/>
                <a:sym typeface="Calibri"/>
              </a:rPr>
              <a:t>Architecture</a:t>
            </a:r>
            <a:endParaRPr sz="1600" b="1" i="0" u="none" strike="noStrike" cap="none">
              <a:solidFill>
                <a:srgbClr val="000000"/>
              </a:solidFill>
              <a:latin typeface="Calibri"/>
              <a:ea typeface="Calibri"/>
              <a:cs typeface="Calibri"/>
              <a:sym typeface="Calibri"/>
            </a:endParaRPr>
          </a:p>
        </p:txBody>
      </p:sp>
      <p:sp>
        <p:nvSpPr>
          <p:cNvPr id="607" name="Google Shape;607;p12"/>
          <p:cNvSpPr txBox="1"/>
          <p:nvPr/>
        </p:nvSpPr>
        <p:spPr>
          <a:xfrm>
            <a:off x="9157783" y="3962482"/>
            <a:ext cx="2359174" cy="132343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a:solidFill>
                  <a:srgbClr val="262626"/>
                </a:solidFill>
                <a:latin typeface="Calibri"/>
                <a:ea typeface="Calibri"/>
                <a:cs typeface="Calibri"/>
                <a:sym typeface="Calibri"/>
              </a:rPr>
              <a:t>A robust Salesforce based system, significant process efficiency, driven by data-based decisions and APIs</a:t>
            </a:r>
            <a:endParaRPr/>
          </a:p>
        </p:txBody>
      </p:sp>
      <p:sp>
        <p:nvSpPr>
          <p:cNvPr id="608" name="Google Shape;608;p12"/>
          <p:cNvSpPr txBox="1"/>
          <p:nvPr/>
        </p:nvSpPr>
        <p:spPr>
          <a:xfrm>
            <a:off x="6804581" y="5622617"/>
            <a:ext cx="128703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Digital</a:t>
            </a:r>
            <a:endParaRPr sz="1600" b="1" i="0" u="none" strike="noStrike" cap="none">
              <a:solidFill>
                <a:srgbClr val="000000"/>
              </a:solidFill>
              <a:latin typeface="Calibri"/>
              <a:ea typeface="Calibri"/>
              <a:cs typeface="Calibri"/>
              <a:sym typeface="Calibri"/>
            </a:endParaRPr>
          </a:p>
        </p:txBody>
      </p:sp>
      <p:sp>
        <p:nvSpPr>
          <p:cNvPr id="609" name="Google Shape;609;p12"/>
          <p:cNvSpPr txBox="1"/>
          <p:nvPr/>
        </p:nvSpPr>
        <p:spPr>
          <a:xfrm>
            <a:off x="6792889" y="5902510"/>
            <a:ext cx="2810318" cy="8309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a:solidFill>
                  <a:srgbClr val="262626"/>
                </a:solidFill>
                <a:latin typeface="Calibri"/>
                <a:ea typeface="Calibri"/>
                <a:cs typeface="Calibri"/>
                <a:sym typeface="Calibri"/>
              </a:rPr>
              <a:t>An advanced, accessible, and simple digital platform - no forms or paperwork required!</a:t>
            </a:r>
            <a:endParaRPr/>
          </a:p>
        </p:txBody>
      </p:sp>
      <p:sp>
        <p:nvSpPr>
          <p:cNvPr id="610" name="Google Shape;610;p12"/>
          <p:cNvSpPr txBox="1"/>
          <p:nvPr/>
        </p:nvSpPr>
        <p:spPr>
          <a:xfrm>
            <a:off x="1809242" y="3822637"/>
            <a:ext cx="132652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Fraud Prevention</a:t>
            </a:r>
            <a:endParaRPr sz="1600" b="1" i="0" u="none" strike="noStrike" cap="none">
              <a:solidFill>
                <a:srgbClr val="000000"/>
              </a:solidFill>
              <a:latin typeface="Calibri"/>
              <a:ea typeface="Calibri"/>
              <a:cs typeface="Calibri"/>
              <a:sym typeface="Calibri"/>
            </a:endParaRPr>
          </a:p>
        </p:txBody>
      </p:sp>
      <p:sp>
        <p:nvSpPr>
          <p:cNvPr id="611" name="Google Shape;611;p12"/>
          <p:cNvSpPr txBox="1"/>
          <p:nvPr/>
        </p:nvSpPr>
        <p:spPr>
          <a:xfrm>
            <a:off x="1772877" y="4349422"/>
            <a:ext cx="1758321" cy="132343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a:solidFill>
                  <a:srgbClr val="262626"/>
                </a:solidFill>
                <a:latin typeface="Calibri"/>
                <a:ea typeface="Calibri"/>
                <a:cs typeface="Calibri"/>
                <a:sym typeface="Calibri"/>
              </a:rPr>
              <a:t>A multi-dimensional model for credit risk assessment and fraud</a:t>
            </a:r>
            <a:r>
              <a:rPr lang="en-US" sz="1600">
                <a:solidFill>
                  <a:srgbClr val="262626"/>
                </a:solidFill>
                <a:latin typeface="Calibri"/>
                <a:ea typeface="Calibri"/>
                <a:cs typeface="Calibri"/>
                <a:sym typeface="Calibri"/>
              </a:rPr>
              <a:t> prevention </a:t>
            </a:r>
            <a:endParaRPr sz="1600" b="0" i="0" u="none" strike="noStrike" cap="none">
              <a:solidFill>
                <a:srgbClr val="262626"/>
              </a:solidFill>
              <a:latin typeface="Calibri"/>
              <a:ea typeface="Calibri"/>
              <a:cs typeface="Calibri"/>
              <a:sym typeface="Calibri"/>
            </a:endParaRPr>
          </a:p>
        </p:txBody>
      </p:sp>
      <p:grpSp>
        <p:nvGrpSpPr>
          <p:cNvPr id="612" name="Google Shape;612;p12"/>
          <p:cNvGrpSpPr/>
          <p:nvPr/>
        </p:nvGrpSpPr>
        <p:grpSpPr>
          <a:xfrm>
            <a:off x="-827460" y="-300778"/>
            <a:ext cx="1645818" cy="7361780"/>
            <a:chOff x="-851971" y="-300778"/>
            <a:chExt cx="1645818" cy="7361780"/>
          </a:xfrm>
        </p:grpSpPr>
        <p:sp>
          <p:nvSpPr>
            <p:cNvPr id="613" name="Google Shape;613;p12"/>
            <p:cNvSpPr/>
            <p:nvPr/>
          </p:nvSpPr>
          <p:spPr>
            <a:xfrm rot="4500000">
              <a:off x="-700966" y="-14977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614" name="Google Shape;614;p12"/>
            <p:cNvGrpSpPr/>
            <p:nvPr/>
          </p:nvGrpSpPr>
          <p:grpSpPr>
            <a:xfrm>
              <a:off x="-694107" y="-142915"/>
              <a:ext cx="1330092" cy="7203917"/>
              <a:chOff x="-694107" y="-142915"/>
              <a:chExt cx="1330092" cy="7203917"/>
            </a:xfrm>
          </p:grpSpPr>
          <p:sp>
            <p:nvSpPr>
              <p:cNvPr id="615" name="Google Shape;615;p12"/>
              <p:cNvSpPr/>
              <p:nvPr/>
            </p:nvSpPr>
            <p:spPr>
              <a:xfrm rot="-5400000" flipH="1">
                <a:off x="-383005" y="17696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12"/>
              <p:cNvSpPr/>
              <p:nvPr/>
            </p:nvSpPr>
            <p:spPr>
              <a:xfrm rot="4500000">
                <a:off x="-572070" y="-2087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12"/>
              <p:cNvSpPr/>
              <p:nvPr/>
            </p:nvSpPr>
            <p:spPr>
              <a:xfrm flipH="1">
                <a:off x="-491005" y="82839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12"/>
              <p:cNvSpPr/>
              <p:nvPr/>
            </p:nvSpPr>
            <p:spPr>
              <a:xfrm>
                <a:off x="-544126" y="0"/>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619" name="Google Shape;619;p12"/>
          <p:cNvSpPr txBox="1"/>
          <p:nvPr/>
        </p:nvSpPr>
        <p:spPr>
          <a:xfrm>
            <a:off x="742997" y="141363"/>
            <a:ext cx="1112029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A Unique Technological Platform </a:t>
            </a:r>
            <a:r>
              <a:rPr lang="en-US" sz="3600" b="1" i="0" u="none" strike="noStrike" cap="none">
                <a:solidFill>
                  <a:srgbClr val="000000"/>
                </a:solidFill>
                <a:latin typeface="Calibri"/>
                <a:ea typeface="Calibri"/>
                <a:cs typeface="Calibri"/>
                <a:sym typeface="Calibri"/>
              </a:rPr>
              <a:t>–</a:t>
            </a:r>
            <a:r>
              <a:rPr lang="en-US" sz="3600" b="1">
                <a:solidFill>
                  <a:schemeClr val="dk1"/>
                </a:solidFill>
                <a:latin typeface="Calibri"/>
                <a:ea typeface="Calibri"/>
                <a:cs typeface="Calibri"/>
                <a:sym typeface="Calibri"/>
              </a:rPr>
              <a:t> Fast and Accurate Underwriting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5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3"/>
          <p:cNvSpPr/>
          <p:nvPr/>
        </p:nvSpPr>
        <p:spPr>
          <a:xfrm>
            <a:off x="12192000" y="-973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26" name="Google Shape;626;p13"/>
          <p:cNvGrpSpPr/>
          <p:nvPr/>
        </p:nvGrpSpPr>
        <p:grpSpPr>
          <a:xfrm>
            <a:off x="894267" y="765142"/>
            <a:ext cx="10912196" cy="6124118"/>
            <a:chOff x="957926" y="394627"/>
            <a:chExt cx="10912196" cy="6124118"/>
          </a:xfrm>
        </p:grpSpPr>
        <p:sp>
          <p:nvSpPr>
            <p:cNvPr id="627" name="Google Shape;627;p13"/>
            <p:cNvSpPr txBox="1"/>
            <p:nvPr/>
          </p:nvSpPr>
          <p:spPr>
            <a:xfrm>
              <a:off x="9407181" y="4449337"/>
              <a:ext cx="2462941" cy="450454"/>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1600">
                  <a:solidFill>
                    <a:schemeClr val="dk1"/>
                  </a:solidFill>
                  <a:latin typeface="Calibri"/>
                  <a:ea typeface="Calibri"/>
                  <a:cs typeface="Calibri"/>
                  <a:sym typeface="Calibri"/>
                </a:rPr>
                <a:t>Client check with Blender’s propriety platform</a:t>
              </a:r>
              <a:endParaRPr/>
            </a:p>
          </p:txBody>
        </p:sp>
        <p:sp>
          <p:nvSpPr>
            <p:cNvPr id="628" name="Google Shape;628;p13"/>
            <p:cNvSpPr txBox="1"/>
            <p:nvPr/>
          </p:nvSpPr>
          <p:spPr>
            <a:xfrm>
              <a:off x="2520107" y="4356199"/>
              <a:ext cx="1592649" cy="74586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Client rating and loan profile	</a:t>
              </a:r>
              <a:endParaRPr/>
            </a:p>
          </p:txBody>
        </p:sp>
        <p:sp>
          <p:nvSpPr>
            <p:cNvPr id="629" name="Google Shape;629;p13"/>
            <p:cNvSpPr txBox="1"/>
            <p:nvPr/>
          </p:nvSpPr>
          <p:spPr>
            <a:xfrm>
              <a:off x="6913485" y="5577282"/>
              <a:ext cx="2858653" cy="9414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Automated customer risk and evaluation assessment</a:t>
              </a:r>
              <a:endParaRPr/>
            </a:p>
          </p:txBody>
        </p:sp>
        <p:sp>
          <p:nvSpPr>
            <p:cNvPr id="630" name="Google Shape;630;p13"/>
            <p:cNvSpPr txBox="1"/>
            <p:nvPr/>
          </p:nvSpPr>
          <p:spPr>
            <a:xfrm>
              <a:off x="2296398" y="2230537"/>
              <a:ext cx="2170340" cy="74586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1600">
                  <a:solidFill>
                    <a:schemeClr val="dk1"/>
                  </a:solidFill>
                  <a:latin typeface="Calibri"/>
                  <a:ea typeface="Calibri"/>
                  <a:cs typeface="Calibri"/>
                  <a:sym typeface="Calibri"/>
                </a:rPr>
                <a:t>Advanced client identification &amp; authentication</a:t>
              </a:r>
              <a:endParaRPr sz="1600">
                <a:solidFill>
                  <a:schemeClr val="dk1"/>
                </a:solidFill>
                <a:latin typeface="Calibri"/>
                <a:ea typeface="Calibri"/>
                <a:cs typeface="Calibri"/>
                <a:sym typeface="Calibri"/>
              </a:endParaRPr>
            </a:p>
          </p:txBody>
        </p:sp>
        <p:sp>
          <p:nvSpPr>
            <p:cNvPr id="631" name="Google Shape;631;p13"/>
            <p:cNvSpPr txBox="1"/>
            <p:nvPr/>
          </p:nvSpPr>
          <p:spPr>
            <a:xfrm>
              <a:off x="6604204" y="745708"/>
              <a:ext cx="2878040" cy="74586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1600">
                  <a:solidFill>
                    <a:schemeClr val="dk1"/>
                  </a:solidFill>
                  <a:latin typeface="Calibri"/>
                  <a:ea typeface="Calibri"/>
                  <a:cs typeface="Calibri"/>
                  <a:sym typeface="Calibri"/>
                </a:rPr>
                <a:t>Collateral valuation &amp; underwriting</a:t>
              </a:r>
              <a:endParaRPr sz="1600">
                <a:solidFill>
                  <a:schemeClr val="dk1"/>
                </a:solidFill>
                <a:latin typeface="Calibri"/>
                <a:ea typeface="Calibri"/>
                <a:cs typeface="Calibri"/>
                <a:sym typeface="Calibri"/>
              </a:endParaRPr>
            </a:p>
            <a:p>
              <a:pPr marL="0" marR="0" lvl="0" indent="0" algn="ctr" rtl="1">
                <a:spcBef>
                  <a:spcPts val="0"/>
                </a:spcBef>
                <a:spcAft>
                  <a:spcPts val="0"/>
                </a:spcAft>
                <a:buNone/>
              </a:pPr>
              <a:r>
                <a:rPr lang="en-US" sz="1600">
                  <a:solidFill>
                    <a:schemeClr val="dk1"/>
                  </a:solidFill>
                  <a:latin typeface="Calibri"/>
                  <a:ea typeface="Calibri"/>
                  <a:cs typeface="Calibri"/>
                  <a:sym typeface="Calibri"/>
                </a:rPr>
                <a:t>(vehicle/real estate)</a:t>
              </a:r>
              <a:endParaRPr sz="1600">
                <a:solidFill>
                  <a:schemeClr val="dk1"/>
                </a:solidFill>
                <a:latin typeface="Calibri"/>
                <a:ea typeface="Calibri"/>
                <a:cs typeface="Calibri"/>
                <a:sym typeface="Calibri"/>
              </a:endParaRPr>
            </a:p>
          </p:txBody>
        </p:sp>
        <p:sp>
          <p:nvSpPr>
            <p:cNvPr id="632" name="Google Shape;632;p13"/>
            <p:cNvSpPr txBox="1"/>
            <p:nvPr/>
          </p:nvSpPr>
          <p:spPr>
            <a:xfrm>
              <a:off x="957926" y="394627"/>
              <a:ext cx="68279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6 Steps in 30 seconds</a:t>
              </a:r>
              <a:endParaRPr sz="2400">
                <a:solidFill>
                  <a:schemeClr val="dk1"/>
                </a:solidFill>
                <a:latin typeface="Calibri"/>
                <a:ea typeface="Calibri"/>
                <a:cs typeface="Calibri"/>
                <a:sym typeface="Calibri"/>
              </a:endParaRPr>
            </a:p>
          </p:txBody>
        </p:sp>
        <p:pic>
          <p:nvPicPr>
            <p:cNvPr id="633" name="Google Shape;633;p13" descr="Business credit report free icon"/>
            <p:cNvPicPr preferRelativeResize="0"/>
            <p:nvPr/>
          </p:nvPicPr>
          <p:blipFill rotWithShape="1">
            <a:blip r:embed="rId3">
              <a:alphaModFix/>
            </a:blip>
            <a:srcRect/>
            <a:stretch/>
          </p:blipFill>
          <p:spPr>
            <a:xfrm>
              <a:off x="6477821" y="5787563"/>
              <a:ext cx="520903" cy="520903"/>
            </a:xfrm>
            <a:prstGeom prst="rect">
              <a:avLst/>
            </a:prstGeom>
            <a:noFill/>
            <a:ln>
              <a:noFill/>
            </a:ln>
          </p:spPr>
        </p:pic>
        <p:pic>
          <p:nvPicPr>
            <p:cNvPr id="634" name="Google Shape;634;p13" descr="Satisfaction free icon"/>
            <p:cNvPicPr preferRelativeResize="0"/>
            <p:nvPr/>
          </p:nvPicPr>
          <p:blipFill rotWithShape="1">
            <a:blip r:embed="rId4">
              <a:alphaModFix/>
            </a:blip>
            <a:srcRect/>
            <a:stretch/>
          </p:blipFill>
          <p:spPr>
            <a:xfrm>
              <a:off x="4031637" y="4048014"/>
              <a:ext cx="541961" cy="541961"/>
            </a:xfrm>
            <a:prstGeom prst="rect">
              <a:avLst/>
            </a:prstGeom>
            <a:noFill/>
            <a:ln>
              <a:noFill/>
            </a:ln>
          </p:spPr>
        </p:pic>
        <p:pic>
          <p:nvPicPr>
            <p:cNvPr id="635" name="Google Shape;635;p13" descr="Face detection free icon"/>
            <p:cNvPicPr preferRelativeResize="0"/>
            <p:nvPr/>
          </p:nvPicPr>
          <p:blipFill rotWithShape="1">
            <a:blip r:embed="rId5">
              <a:alphaModFix/>
            </a:blip>
            <a:srcRect/>
            <a:stretch/>
          </p:blipFill>
          <p:spPr>
            <a:xfrm>
              <a:off x="4105441" y="2424309"/>
              <a:ext cx="486890" cy="486890"/>
            </a:xfrm>
            <a:prstGeom prst="rect">
              <a:avLst/>
            </a:prstGeom>
            <a:noFill/>
            <a:ln>
              <a:noFill/>
            </a:ln>
          </p:spPr>
        </p:pic>
        <p:pic>
          <p:nvPicPr>
            <p:cNvPr id="636" name="Google Shape;636;p13"/>
            <p:cNvPicPr preferRelativeResize="0"/>
            <p:nvPr/>
          </p:nvPicPr>
          <p:blipFill rotWithShape="1">
            <a:blip r:embed="rId6">
              <a:alphaModFix/>
            </a:blip>
            <a:srcRect/>
            <a:stretch/>
          </p:blipFill>
          <p:spPr>
            <a:xfrm>
              <a:off x="6480064" y="749097"/>
              <a:ext cx="516416" cy="516416"/>
            </a:xfrm>
            <a:prstGeom prst="rect">
              <a:avLst/>
            </a:prstGeom>
            <a:noFill/>
            <a:ln>
              <a:noFill/>
            </a:ln>
          </p:spPr>
        </p:pic>
        <p:pic>
          <p:nvPicPr>
            <p:cNvPr id="637" name="Google Shape;637;p13"/>
            <p:cNvPicPr preferRelativeResize="0"/>
            <p:nvPr/>
          </p:nvPicPr>
          <p:blipFill rotWithShape="1">
            <a:blip r:embed="rId7">
              <a:alphaModFix/>
            </a:blip>
            <a:srcRect/>
            <a:stretch/>
          </p:blipFill>
          <p:spPr>
            <a:xfrm>
              <a:off x="8865517" y="4191419"/>
              <a:ext cx="570574" cy="570574"/>
            </a:xfrm>
            <a:prstGeom prst="rect">
              <a:avLst/>
            </a:prstGeom>
            <a:noFill/>
            <a:ln>
              <a:noFill/>
            </a:ln>
          </p:spPr>
        </p:pic>
      </p:grpSp>
      <p:sp>
        <p:nvSpPr>
          <p:cNvPr id="638" name="Google Shape;638;p13"/>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3"/>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3"/>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13"/>
          <p:cNvSpPr txBox="1"/>
          <p:nvPr/>
        </p:nvSpPr>
        <p:spPr>
          <a:xfrm>
            <a:off x="801484" y="222853"/>
            <a:ext cx="870038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Fast and Efficient Customer Experience</a:t>
            </a:r>
            <a:endParaRPr sz="3600" b="1">
              <a:solidFill>
                <a:schemeClr val="dk1"/>
              </a:solidFill>
              <a:latin typeface="Calibri"/>
              <a:ea typeface="Calibri"/>
              <a:cs typeface="Calibri"/>
              <a:sym typeface="Calibri"/>
            </a:endParaRPr>
          </a:p>
        </p:txBody>
      </p:sp>
      <p:sp>
        <p:nvSpPr>
          <p:cNvPr id="642" name="Google Shape;642;p13"/>
          <p:cNvSpPr txBox="1"/>
          <p:nvPr/>
        </p:nvSpPr>
        <p:spPr>
          <a:xfrm>
            <a:off x="9093361" y="2289269"/>
            <a:ext cx="2621279" cy="14871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Onboarding </a:t>
            </a:r>
            <a:endParaRPr sz="1600">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(POS, E-Commerce, Car agencies)</a:t>
            </a:r>
            <a:endParaRPr sz="1600">
              <a:solidFill>
                <a:schemeClr val="dk1"/>
              </a:solidFill>
              <a:latin typeface="Calibri"/>
              <a:ea typeface="Calibri"/>
              <a:cs typeface="Calibri"/>
              <a:sym typeface="Calibri"/>
            </a:endParaRPr>
          </a:p>
        </p:txBody>
      </p:sp>
      <p:sp>
        <p:nvSpPr>
          <p:cNvPr id="643" name="Google Shape;643;p13"/>
          <p:cNvSpPr/>
          <p:nvPr/>
        </p:nvSpPr>
        <p:spPr>
          <a:xfrm>
            <a:off x="4901057" y="2119333"/>
            <a:ext cx="3498008" cy="3498006"/>
          </a:xfrm>
          <a:prstGeom prst="ellipse">
            <a:avLst/>
          </a:prstGeom>
          <a:gradFill>
            <a:gsLst>
              <a:gs pos="0">
                <a:srgbClr val="0BBCFF">
                  <a:alpha val="81960"/>
                </a:srgbClr>
              </a:gs>
              <a:gs pos="48000">
                <a:srgbClr val="00AEEF">
                  <a:alpha val="20000"/>
                </a:srgbClr>
              </a:gs>
              <a:gs pos="100000">
                <a:srgbClr val="00AEEF">
                  <a:alpha val="2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4" name="Google Shape;644;p13"/>
          <p:cNvSpPr/>
          <p:nvPr/>
        </p:nvSpPr>
        <p:spPr>
          <a:xfrm>
            <a:off x="5657036" y="2942076"/>
            <a:ext cx="1966202" cy="196620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645" name="Google Shape;645;p13"/>
          <p:cNvGrpSpPr/>
          <p:nvPr/>
        </p:nvGrpSpPr>
        <p:grpSpPr>
          <a:xfrm>
            <a:off x="4666581" y="1773349"/>
            <a:ext cx="4000592" cy="4258350"/>
            <a:chOff x="3950787" y="1293903"/>
            <a:chExt cx="4632581" cy="4931057"/>
          </a:xfrm>
        </p:grpSpPr>
        <p:sp>
          <p:nvSpPr>
            <p:cNvPr id="646" name="Google Shape;646;p13"/>
            <p:cNvSpPr txBox="1"/>
            <p:nvPr/>
          </p:nvSpPr>
          <p:spPr>
            <a:xfrm>
              <a:off x="5473630" y="3602822"/>
              <a:ext cx="1620000" cy="745869"/>
            </a:xfrm>
            <a:prstGeom prst="rect">
              <a:avLst/>
            </a:prstGeom>
            <a:noFill/>
            <a:ln>
              <a:noFill/>
            </a:ln>
          </p:spPr>
          <p:txBody>
            <a:bodyPr spcFirstLastPara="1" wrap="square" lIns="91425" tIns="45700" rIns="91425" bIns="45700" anchor="ctr" anchorCtr="0">
              <a:noAutofit/>
            </a:bodyPr>
            <a:lstStyle/>
            <a:p>
              <a:pPr marL="0" marR="0" lvl="0" indent="0" algn="ctr" rtl="1">
                <a:lnSpc>
                  <a:spcPct val="28787"/>
                </a:lnSpc>
                <a:spcBef>
                  <a:spcPts val="0"/>
                </a:spcBef>
                <a:spcAft>
                  <a:spcPts val="0"/>
                </a:spcAft>
                <a:buClr>
                  <a:schemeClr val="lt1"/>
                </a:buClr>
                <a:buSzPts val="6600"/>
                <a:buFont typeface="Calibri"/>
                <a:buNone/>
              </a:pPr>
              <a:r>
                <a:rPr lang="en-US" sz="6600">
                  <a:solidFill>
                    <a:schemeClr val="lt1"/>
                  </a:solidFill>
                  <a:latin typeface="Calibri"/>
                  <a:ea typeface="Calibri"/>
                  <a:cs typeface="Calibri"/>
                  <a:sym typeface="Calibri"/>
                </a:rPr>
                <a:t>30</a:t>
              </a:r>
              <a:endParaRPr/>
            </a:p>
            <a:p>
              <a:pPr marL="0" marR="0" lvl="0" indent="0" algn="ctr" rtl="1">
                <a:lnSpc>
                  <a:spcPct val="11875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Seconds to get a loan</a:t>
              </a:r>
              <a:endParaRPr sz="1600">
                <a:solidFill>
                  <a:schemeClr val="lt1"/>
                </a:solidFill>
                <a:latin typeface="Calibri"/>
                <a:ea typeface="Calibri"/>
                <a:cs typeface="Calibri"/>
                <a:sym typeface="Calibri"/>
              </a:endParaRPr>
            </a:p>
          </p:txBody>
        </p:sp>
        <p:sp>
          <p:nvSpPr>
            <p:cNvPr id="647" name="Google Shape;647;p13"/>
            <p:cNvSpPr/>
            <p:nvPr/>
          </p:nvSpPr>
          <p:spPr>
            <a:xfrm>
              <a:off x="5753255" y="1293903"/>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6</a:t>
              </a:r>
              <a:endParaRPr/>
            </a:p>
          </p:txBody>
        </p:sp>
        <p:sp>
          <p:nvSpPr>
            <p:cNvPr id="648" name="Google Shape;648;p13"/>
            <p:cNvSpPr/>
            <p:nvPr/>
          </p:nvSpPr>
          <p:spPr>
            <a:xfrm>
              <a:off x="7503368" y="224072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1</a:t>
              </a:r>
              <a:endParaRPr/>
            </a:p>
          </p:txBody>
        </p:sp>
        <p:sp>
          <p:nvSpPr>
            <p:cNvPr id="649" name="Google Shape;649;p13"/>
            <p:cNvSpPr/>
            <p:nvPr/>
          </p:nvSpPr>
          <p:spPr>
            <a:xfrm>
              <a:off x="3950787" y="4176258"/>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4</a:t>
              </a:r>
              <a:endParaRPr/>
            </a:p>
          </p:txBody>
        </p:sp>
        <p:sp>
          <p:nvSpPr>
            <p:cNvPr id="650" name="Google Shape;650;p13"/>
            <p:cNvSpPr/>
            <p:nvPr/>
          </p:nvSpPr>
          <p:spPr>
            <a:xfrm>
              <a:off x="7503368" y="4176258"/>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2</a:t>
              </a:r>
              <a:endParaRPr/>
            </a:p>
          </p:txBody>
        </p:sp>
        <p:sp>
          <p:nvSpPr>
            <p:cNvPr id="651" name="Google Shape;651;p13"/>
            <p:cNvSpPr/>
            <p:nvPr/>
          </p:nvSpPr>
          <p:spPr>
            <a:xfrm>
              <a:off x="5736037" y="514496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3</a:t>
              </a:r>
              <a:endParaRPr/>
            </a:p>
          </p:txBody>
        </p:sp>
        <p:sp>
          <p:nvSpPr>
            <p:cNvPr id="652" name="Google Shape;652;p13"/>
            <p:cNvSpPr/>
            <p:nvPr/>
          </p:nvSpPr>
          <p:spPr>
            <a:xfrm>
              <a:off x="4437229" y="1874447"/>
              <a:ext cx="3699698" cy="3699698"/>
            </a:xfrm>
            <a:prstGeom prst="arc">
              <a:avLst>
                <a:gd name="adj1" fmla="val 10281699"/>
                <a:gd name="adj2" fmla="val 11209344"/>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13"/>
            <p:cNvSpPr/>
            <p:nvPr/>
          </p:nvSpPr>
          <p:spPr>
            <a:xfrm>
              <a:off x="4437229" y="1874447"/>
              <a:ext cx="3699698" cy="3699698"/>
            </a:xfrm>
            <a:prstGeom prst="arc">
              <a:avLst>
                <a:gd name="adj1" fmla="val 6757371"/>
                <a:gd name="adj2" fmla="val 7870888"/>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13"/>
            <p:cNvSpPr/>
            <p:nvPr/>
          </p:nvSpPr>
          <p:spPr>
            <a:xfrm>
              <a:off x="4437229" y="1874447"/>
              <a:ext cx="3699698" cy="3699698"/>
            </a:xfrm>
            <a:prstGeom prst="arc">
              <a:avLst>
                <a:gd name="adj1" fmla="val 3079830"/>
                <a:gd name="adj2" fmla="val 4118106"/>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13"/>
            <p:cNvSpPr/>
            <p:nvPr/>
          </p:nvSpPr>
          <p:spPr>
            <a:xfrm>
              <a:off x="4437229" y="1874447"/>
              <a:ext cx="3699698" cy="3699698"/>
            </a:xfrm>
            <a:prstGeom prst="arc">
              <a:avLst>
                <a:gd name="adj1" fmla="val 21209639"/>
                <a:gd name="adj2" fmla="val 498454"/>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656" name="Google Shape;656;p13"/>
            <p:cNvCxnSpPr/>
            <p:nvPr/>
          </p:nvCxnSpPr>
          <p:spPr>
            <a:xfrm>
              <a:off x="6280484" y="2239679"/>
              <a:ext cx="0" cy="474130"/>
            </a:xfrm>
            <a:prstGeom prst="straightConnector1">
              <a:avLst/>
            </a:prstGeom>
            <a:noFill/>
            <a:ln w="31750" cap="flat" cmpd="sng">
              <a:solidFill>
                <a:srgbClr val="006386"/>
              </a:solidFill>
              <a:prstDash val="solid"/>
              <a:miter lim="800000"/>
              <a:headEnd type="none" w="sm" len="sm"/>
              <a:tailEnd type="stealth" w="med" len="med"/>
            </a:ln>
          </p:spPr>
        </p:cxnSp>
        <p:sp>
          <p:nvSpPr>
            <p:cNvPr id="657" name="Google Shape;657;p13"/>
            <p:cNvSpPr/>
            <p:nvPr/>
          </p:nvSpPr>
          <p:spPr>
            <a:xfrm>
              <a:off x="3950787" y="224072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5</a:t>
              </a:r>
              <a:endParaRPr/>
            </a:p>
          </p:txBody>
        </p:sp>
        <p:sp>
          <p:nvSpPr>
            <p:cNvPr id="658" name="Google Shape;658;p13"/>
            <p:cNvSpPr/>
            <p:nvPr/>
          </p:nvSpPr>
          <p:spPr>
            <a:xfrm>
              <a:off x="4426853" y="1864400"/>
              <a:ext cx="3699698" cy="3699698"/>
            </a:xfrm>
            <a:prstGeom prst="arc">
              <a:avLst>
                <a:gd name="adj1" fmla="val 13743919"/>
                <a:gd name="adj2" fmla="val 14897683"/>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659" name="Google Shape;659;p13"/>
          <p:cNvPicPr preferRelativeResize="0"/>
          <p:nvPr/>
        </p:nvPicPr>
        <p:blipFill rotWithShape="1">
          <a:blip r:embed="rId8">
            <a:alphaModFix/>
          </a:blip>
          <a:srcRect/>
          <a:stretch/>
        </p:blipFill>
        <p:spPr>
          <a:xfrm>
            <a:off x="8826693" y="2772414"/>
            <a:ext cx="520904" cy="520904"/>
          </a:xfrm>
          <a:prstGeom prst="rect">
            <a:avLst/>
          </a:prstGeom>
          <a:noFill/>
          <a:ln>
            <a:noFill/>
          </a:ln>
        </p:spPr>
      </p:pic>
      <p:sp>
        <p:nvSpPr>
          <p:cNvPr id="660" name="Google Shape;660;p13"/>
          <p:cNvSpPr txBox="1"/>
          <p:nvPr/>
        </p:nvSpPr>
        <p:spPr>
          <a:xfrm>
            <a:off x="662133" y="6409490"/>
            <a:ext cx="217034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30 seconds -Minimal time period</a:t>
            </a:r>
            <a:endParaRPr sz="10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14"/>
          <p:cNvSpPr/>
          <p:nvPr/>
        </p:nvSpPr>
        <p:spPr>
          <a:xfrm>
            <a:off x="551742" y="984151"/>
            <a:ext cx="5532621" cy="5313354"/>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667" name="Google Shape;667;p14"/>
          <p:cNvGraphicFramePr/>
          <p:nvPr/>
        </p:nvGraphicFramePr>
        <p:xfrm>
          <a:off x="559655" y="1566525"/>
          <a:ext cx="5480832" cy="4564942"/>
        </p:xfrm>
        <a:graphic>
          <a:graphicData uri="http://schemas.openxmlformats.org/drawingml/2006/chart">
            <c:chart xmlns:c="http://schemas.openxmlformats.org/drawingml/2006/chart" xmlns:r="http://schemas.openxmlformats.org/officeDocument/2006/relationships" r:id="rId3"/>
          </a:graphicData>
        </a:graphic>
      </p:graphicFrame>
      <p:sp>
        <p:nvSpPr>
          <p:cNvPr id="668" name="Google Shape;668;p14"/>
          <p:cNvSpPr/>
          <p:nvPr/>
        </p:nvSpPr>
        <p:spPr>
          <a:xfrm>
            <a:off x="6218226" y="984151"/>
            <a:ext cx="5532621" cy="5305813"/>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669" name="Google Shape;669;p14"/>
          <p:cNvGraphicFramePr/>
          <p:nvPr/>
        </p:nvGraphicFramePr>
        <p:xfrm>
          <a:off x="6547089" y="1684096"/>
          <a:ext cx="4801988" cy="4326939"/>
        </p:xfrm>
        <a:graphic>
          <a:graphicData uri="http://schemas.openxmlformats.org/drawingml/2006/chart">
            <c:chart xmlns:c="http://schemas.openxmlformats.org/drawingml/2006/chart" xmlns:r="http://schemas.openxmlformats.org/officeDocument/2006/relationships" r:id="rId4"/>
          </a:graphicData>
        </a:graphic>
      </p:graphicFrame>
      <p:sp>
        <p:nvSpPr>
          <p:cNvPr id="670" name="Google Shape;670;p14"/>
          <p:cNvSpPr/>
          <p:nvPr/>
        </p:nvSpPr>
        <p:spPr>
          <a:xfrm rot="-5400000">
            <a:off x="12005017" y="241291"/>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1" name="Google Shape;671;p14"/>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2" name="Google Shape;672;p14"/>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14"/>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14"/>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675" name="Google Shape;675;p14"/>
          <p:cNvCxnSpPr/>
          <p:nvPr/>
        </p:nvCxnSpPr>
        <p:spPr>
          <a:xfrm>
            <a:off x="8600363" y="2163065"/>
            <a:ext cx="20838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676" name="Google Shape;676;p14"/>
          <p:cNvCxnSpPr/>
          <p:nvPr/>
        </p:nvCxnSpPr>
        <p:spPr>
          <a:xfrm>
            <a:off x="8767142" y="2309405"/>
            <a:ext cx="0" cy="803320"/>
          </a:xfrm>
          <a:prstGeom prst="straightConnector1">
            <a:avLst/>
          </a:prstGeom>
          <a:noFill/>
          <a:ln w="9525" cap="flat" cmpd="sng">
            <a:solidFill>
              <a:schemeClr val="accent1"/>
            </a:solidFill>
            <a:prstDash val="solid"/>
            <a:miter lim="800000"/>
            <a:headEnd type="none" w="sm" len="sm"/>
            <a:tailEnd type="none" w="sm" len="sm"/>
          </a:ln>
        </p:spPr>
      </p:cxnSp>
      <p:sp>
        <p:nvSpPr>
          <p:cNvPr id="677" name="Google Shape;677;p14"/>
          <p:cNvSpPr/>
          <p:nvPr/>
        </p:nvSpPr>
        <p:spPr>
          <a:xfrm>
            <a:off x="8479072" y="1992208"/>
            <a:ext cx="576140" cy="607259"/>
          </a:xfrm>
          <a:prstGeom prst="flowChartConnector">
            <a:avLst/>
          </a:prstGeom>
          <a:solidFill>
            <a:srgbClr val="006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8" name="Google Shape;678;p14"/>
          <p:cNvSpPr txBox="1"/>
          <p:nvPr/>
        </p:nvSpPr>
        <p:spPr>
          <a:xfrm>
            <a:off x="8269080" y="2062262"/>
            <a:ext cx="97276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i="0" u="none" strike="noStrike">
                <a:solidFill>
                  <a:schemeClr val="lt1"/>
                </a:solidFill>
                <a:latin typeface="Calibri"/>
                <a:ea typeface="Calibri"/>
                <a:cs typeface="Calibri"/>
                <a:sym typeface="Calibri"/>
              </a:rPr>
              <a:t>96%</a:t>
            </a:r>
            <a:endParaRPr/>
          </a:p>
          <a:p>
            <a:pPr marL="0" marR="0" lvl="0" indent="0" algn="ctr" rtl="0">
              <a:spcBef>
                <a:spcPts val="0"/>
              </a:spcBef>
              <a:spcAft>
                <a:spcPts val="0"/>
              </a:spcAft>
              <a:buNone/>
            </a:pPr>
            <a:r>
              <a:rPr lang="en-US" sz="1200" b="1">
                <a:solidFill>
                  <a:schemeClr val="lt1"/>
                </a:solidFill>
                <a:latin typeface="Calibri"/>
                <a:ea typeface="Calibri"/>
                <a:cs typeface="Calibri"/>
                <a:sym typeface="Calibri"/>
              </a:rPr>
              <a:t>Growth</a:t>
            </a:r>
            <a:endParaRPr sz="1200" b="1" i="0" u="none" strike="noStrike">
              <a:solidFill>
                <a:schemeClr val="lt1"/>
              </a:solidFill>
              <a:latin typeface="Calibri"/>
              <a:ea typeface="Calibri"/>
              <a:cs typeface="Calibri"/>
              <a:sym typeface="Calibri"/>
            </a:endParaRPr>
          </a:p>
        </p:txBody>
      </p:sp>
      <p:sp>
        <p:nvSpPr>
          <p:cNvPr id="679" name="Google Shape;679;p14"/>
          <p:cNvSpPr txBox="1"/>
          <p:nvPr/>
        </p:nvSpPr>
        <p:spPr>
          <a:xfrm>
            <a:off x="6344692" y="1084910"/>
            <a:ext cx="5189050" cy="642090"/>
          </a:xfrm>
          <a:prstGeom prst="rect">
            <a:avLst/>
          </a:prstGeom>
          <a:noFill/>
          <a:ln>
            <a:noFill/>
          </a:ln>
        </p:spPr>
        <p:txBody>
          <a:bodyPr spcFirstLastPara="1" wrap="square" lIns="91425" tIns="72000" rIns="91425" bIns="45700" anchor="t" anchorCtr="0">
            <a:sp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96% Growth in the Group’s Revenue </a:t>
            </a:r>
            <a:r>
              <a:rPr lang="en-US" sz="1400" b="1">
                <a:solidFill>
                  <a:schemeClr val="dk1"/>
                </a:solidFill>
                <a:latin typeface="Calibri"/>
                <a:ea typeface="Calibri"/>
                <a:cs typeface="Calibri"/>
                <a:sym typeface="Calibri"/>
              </a:rPr>
              <a:t>(NIS in thousands)</a:t>
            </a:r>
            <a:endParaRPr/>
          </a:p>
        </p:txBody>
      </p:sp>
      <p:sp>
        <p:nvSpPr>
          <p:cNvPr id="680" name="Google Shape;680;p14"/>
          <p:cNvSpPr txBox="1"/>
          <p:nvPr/>
        </p:nvSpPr>
        <p:spPr>
          <a:xfrm>
            <a:off x="8853673" y="5671118"/>
            <a:ext cx="972764" cy="461665"/>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C3E3F"/>
                </a:solidFill>
                <a:latin typeface="Calibri"/>
                <a:ea typeface="Calibri"/>
                <a:cs typeface="Calibri"/>
                <a:sym typeface="Calibri"/>
              </a:rPr>
              <a:t>Israel Income</a:t>
            </a:r>
            <a:endParaRPr sz="1200">
              <a:solidFill>
                <a:srgbClr val="3C3E3F"/>
              </a:solidFill>
              <a:latin typeface="Calibri"/>
              <a:ea typeface="Calibri"/>
              <a:cs typeface="Calibri"/>
              <a:sym typeface="Calibri"/>
            </a:endParaRPr>
          </a:p>
        </p:txBody>
      </p:sp>
      <p:sp>
        <p:nvSpPr>
          <p:cNvPr id="681" name="Google Shape;681;p14"/>
          <p:cNvSpPr txBox="1"/>
          <p:nvPr/>
        </p:nvSpPr>
        <p:spPr>
          <a:xfrm>
            <a:off x="7667001" y="5736931"/>
            <a:ext cx="972765" cy="461665"/>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C3E3F"/>
                </a:solidFill>
                <a:latin typeface="Calibri"/>
                <a:ea typeface="Calibri"/>
                <a:cs typeface="Calibri"/>
                <a:sym typeface="Calibri"/>
              </a:rPr>
              <a:t>Europe Income</a:t>
            </a:r>
            <a:endParaRPr sz="1200">
              <a:solidFill>
                <a:srgbClr val="3C3E3F"/>
              </a:solidFill>
              <a:latin typeface="Calibri"/>
              <a:ea typeface="Calibri"/>
              <a:cs typeface="Calibri"/>
              <a:sym typeface="Calibri"/>
            </a:endParaRPr>
          </a:p>
        </p:txBody>
      </p:sp>
      <p:sp>
        <p:nvSpPr>
          <p:cNvPr id="682" name="Google Shape;682;p14"/>
          <p:cNvSpPr txBox="1"/>
          <p:nvPr/>
        </p:nvSpPr>
        <p:spPr>
          <a:xfrm>
            <a:off x="10029614" y="5704549"/>
            <a:ext cx="1400166" cy="276999"/>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C3E3F"/>
                </a:solidFill>
                <a:latin typeface="Calibri"/>
                <a:ea typeface="Calibri"/>
                <a:cs typeface="Calibri"/>
                <a:sym typeface="Calibri"/>
              </a:rPr>
              <a:t>Consolidated</a:t>
            </a:r>
            <a:endParaRPr sz="1200">
              <a:solidFill>
                <a:srgbClr val="3C3E3F"/>
              </a:solidFill>
              <a:latin typeface="Calibri"/>
              <a:ea typeface="Calibri"/>
              <a:cs typeface="Calibri"/>
              <a:sym typeface="Calibri"/>
            </a:endParaRPr>
          </a:p>
        </p:txBody>
      </p:sp>
      <p:sp>
        <p:nvSpPr>
          <p:cNvPr id="683" name="Google Shape;683;p14"/>
          <p:cNvSpPr txBox="1"/>
          <p:nvPr/>
        </p:nvSpPr>
        <p:spPr>
          <a:xfrm>
            <a:off x="3878173" y="5854468"/>
            <a:ext cx="1400166" cy="276999"/>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C3E3F"/>
                </a:solidFill>
                <a:latin typeface="Calibri"/>
                <a:ea typeface="Calibri"/>
                <a:cs typeface="Calibri"/>
                <a:sym typeface="Calibri"/>
              </a:rPr>
              <a:t>Consolidated</a:t>
            </a:r>
            <a:endParaRPr sz="1200">
              <a:solidFill>
                <a:srgbClr val="3C3E3F"/>
              </a:solidFill>
              <a:latin typeface="Calibri"/>
              <a:ea typeface="Calibri"/>
              <a:cs typeface="Calibri"/>
              <a:sym typeface="Calibri"/>
            </a:endParaRPr>
          </a:p>
        </p:txBody>
      </p:sp>
      <p:sp>
        <p:nvSpPr>
          <p:cNvPr id="684" name="Google Shape;684;p14"/>
          <p:cNvSpPr txBox="1"/>
          <p:nvPr/>
        </p:nvSpPr>
        <p:spPr>
          <a:xfrm>
            <a:off x="3189591" y="5854467"/>
            <a:ext cx="521707" cy="276999"/>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C3E3F"/>
                </a:solidFill>
                <a:latin typeface="Calibri"/>
                <a:ea typeface="Calibri"/>
                <a:cs typeface="Calibri"/>
                <a:sym typeface="Calibri"/>
              </a:rPr>
              <a:t>Israel </a:t>
            </a:r>
            <a:endParaRPr sz="1200">
              <a:solidFill>
                <a:srgbClr val="3C3E3F"/>
              </a:solidFill>
              <a:latin typeface="Calibri"/>
              <a:ea typeface="Calibri"/>
              <a:cs typeface="Calibri"/>
              <a:sym typeface="Calibri"/>
            </a:endParaRPr>
          </a:p>
        </p:txBody>
      </p:sp>
      <p:sp>
        <p:nvSpPr>
          <p:cNvPr id="685" name="Google Shape;685;p14"/>
          <p:cNvSpPr txBox="1"/>
          <p:nvPr/>
        </p:nvSpPr>
        <p:spPr>
          <a:xfrm>
            <a:off x="2443764" y="5854467"/>
            <a:ext cx="641248" cy="276999"/>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C3E3F"/>
                </a:solidFill>
                <a:latin typeface="Calibri"/>
                <a:ea typeface="Calibri"/>
                <a:cs typeface="Calibri"/>
                <a:sym typeface="Calibri"/>
              </a:rPr>
              <a:t>Europe</a:t>
            </a:r>
            <a:endParaRPr sz="1200">
              <a:solidFill>
                <a:srgbClr val="3C3E3F"/>
              </a:solidFill>
              <a:latin typeface="Calibri"/>
              <a:ea typeface="Calibri"/>
              <a:cs typeface="Calibri"/>
              <a:sym typeface="Calibri"/>
            </a:endParaRPr>
          </a:p>
        </p:txBody>
      </p:sp>
      <p:sp>
        <p:nvSpPr>
          <p:cNvPr id="686" name="Google Shape;686;p14"/>
          <p:cNvSpPr txBox="1"/>
          <p:nvPr/>
        </p:nvSpPr>
        <p:spPr>
          <a:xfrm>
            <a:off x="559655" y="6297505"/>
            <a:ext cx="953929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Gross NON-GAAP income based on the sector notes in the financial reports; including revenue from loans on the credit brokerage system and LTL’s revenue since March 2022; financial data appears in NIS and is accurate as of 30 September 2022, however the data has not been audited or reviewed; LTL data is based on reports that have not been audited or reviewed and are not consolidated in the Company’s financial reports. </a:t>
            </a:r>
            <a:endParaRPr/>
          </a:p>
        </p:txBody>
      </p:sp>
      <p:sp>
        <p:nvSpPr>
          <p:cNvPr id="687" name="Google Shape;687;p14"/>
          <p:cNvSpPr txBox="1"/>
          <p:nvPr/>
        </p:nvSpPr>
        <p:spPr>
          <a:xfrm>
            <a:off x="795097" y="1117904"/>
            <a:ext cx="5193578" cy="426646"/>
          </a:xfrm>
          <a:prstGeom prst="rect">
            <a:avLst/>
          </a:prstGeom>
          <a:noFill/>
          <a:ln>
            <a:noFill/>
          </a:ln>
        </p:spPr>
        <p:txBody>
          <a:bodyPr spcFirstLastPara="1" wrap="square" lIns="91425" tIns="72000" rIns="91425" bIns="45700" anchor="t" anchorCtr="0">
            <a:sp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75% Growth in the Credit Portfolio </a:t>
            </a:r>
            <a:r>
              <a:rPr lang="en-US" sz="1200" b="1">
                <a:solidFill>
                  <a:schemeClr val="dk1"/>
                </a:solidFill>
                <a:latin typeface="Calibri"/>
                <a:ea typeface="Calibri"/>
                <a:cs typeface="Calibri"/>
                <a:sym typeface="Calibri"/>
              </a:rPr>
              <a:t>(NIS in thousands)</a:t>
            </a:r>
            <a:endParaRPr/>
          </a:p>
        </p:txBody>
      </p:sp>
      <p:grpSp>
        <p:nvGrpSpPr>
          <p:cNvPr id="688" name="Google Shape;688;p14"/>
          <p:cNvGrpSpPr/>
          <p:nvPr/>
        </p:nvGrpSpPr>
        <p:grpSpPr>
          <a:xfrm>
            <a:off x="2280669" y="1612705"/>
            <a:ext cx="2861157" cy="1515765"/>
            <a:chOff x="3116618" y="1972890"/>
            <a:chExt cx="1967589" cy="1515765"/>
          </a:xfrm>
        </p:grpSpPr>
        <p:cxnSp>
          <p:nvCxnSpPr>
            <p:cNvPr id="689" name="Google Shape;689;p14"/>
            <p:cNvCxnSpPr/>
            <p:nvPr/>
          </p:nvCxnSpPr>
          <p:spPr>
            <a:xfrm>
              <a:off x="3702073" y="2309405"/>
              <a:ext cx="1382134"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690" name="Google Shape;690;p14"/>
            <p:cNvCxnSpPr/>
            <p:nvPr/>
          </p:nvCxnSpPr>
          <p:spPr>
            <a:xfrm>
              <a:off x="3603000" y="2491619"/>
              <a:ext cx="0" cy="997036"/>
            </a:xfrm>
            <a:prstGeom prst="straightConnector1">
              <a:avLst/>
            </a:prstGeom>
            <a:noFill/>
            <a:ln w="9525" cap="flat" cmpd="sng">
              <a:solidFill>
                <a:schemeClr val="accent1"/>
              </a:solidFill>
              <a:prstDash val="solid"/>
              <a:miter lim="800000"/>
              <a:headEnd type="none" w="sm" len="sm"/>
              <a:tailEnd type="none" w="sm" len="sm"/>
            </a:ln>
          </p:spPr>
        </p:cxnSp>
        <p:sp>
          <p:nvSpPr>
            <p:cNvPr id="691" name="Google Shape;691;p14"/>
            <p:cNvSpPr/>
            <p:nvPr/>
          </p:nvSpPr>
          <p:spPr>
            <a:xfrm>
              <a:off x="3373607" y="1972890"/>
              <a:ext cx="458787" cy="648000"/>
            </a:xfrm>
            <a:prstGeom prst="flowChartConnector">
              <a:avLst/>
            </a:prstGeom>
            <a:solidFill>
              <a:srgbClr val="006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2" name="Google Shape;692;p14"/>
            <p:cNvSpPr txBox="1"/>
            <p:nvPr/>
          </p:nvSpPr>
          <p:spPr>
            <a:xfrm>
              <a:off x="3116618" y="2065861"/>
              <a:ext cx="972765" cy="425758"/>
            </a:xfrm>
            <a:prstGeom prst="rect">
              <a:avLst/>
            </a:prstGeom>
            <a:noFill/>
            <a:ln>
              <a:noFill/>
            </a:ln>
          </p:spPr>
          <p:txBody>
            <a:bodyPr spcFirstLastPara="1" wrap="square" lIns="91425" tIns="45700" rIns="91425" bIns="45700" anchor="t" anchorCtr="0">
              <a:spAutoFit/>
            </a:bodyPr>
            <a:lstStyle/>
            <a:p>
              <a:pPr marL="0" marR="0" lvl="0" indent="0" algn="ctr" rtl="0">
                <a:lnSpc>
                  <a:spcPct val="108333"/>
                </a:lnSpc>
                <a:spcBef>
                  <a:spcPts val="0"/>
                </a:spcBef>
                <a:spcAft>
                  <a:spcPts val="0"/>
                </a:spcAft>
                <a:buNone/>
              </a:pPr>
              <a:r>
                <a:rPr lang="en-US" sz="1200" b="1" i="0" u="none" strike="noStrike">
                  <a:solidFill>
                    <a:schemeClr val="lt1"/>
                  </a:solidFill>
                  <a:latin typeface="Calibri"/>
                  <a:ea typeface="Calibri"/>
                  <a:cs typeface="Calibri"/>
                  <a:sym typeface="Calibri"/>
                </a:rPr>
                <a:t>75%</a:t>
              </a:r>
              <a:endParaRPr/>
            </a:p>
            <a:p>
              <a:pPr marL="0" marR="0" lvl="0" indent="0" algn="ctr" rtl="0">
                <a:lnSpc>
                  <a:spcPct val="108333"/>
                </a:lnSpc>
                <a:spcBef>
                  <a:spcPts val="0"/>
                </a:spcBef>
                <a:spcAft>
                  <a:spcPts val="0"/>
                </a:spcAft>
                <a:buNone/>
              </a:pPr>
              <a:r>
                <a:rPr lang="en-US" sz="1200" b="1">
                  <a:solidFill>
                    <a:schemeClr val="lt1"/>
                  </a:solidFill>
                  <a:latin typeface="Calibri"/>
                  <a:ea typeface="Calibri"/>
                  <a:cs typeface="Calibri"/>
                  <a:sym typeface="Calibri"/>
                </a:rPr>
                <a:t>Growth</a:t>
              </a:r>
              <a:endParaRPr sz="1200" b="1" i="0" u="none" strike="noStrike">
                <a:solidFill>
                  <a:schemeClr val="lt1"/>
                </a:solidFill>
                <a:latin typeface="Calibri"/>
                <a:ea typeface="Calibri"/>
                <a:cs typeface="Calibri"/>
                <a:sym typeface="Calibri"/>
              </a:endParaRPr>
            </a:p>
          </p:txBody>
        </p:sp>
      </p:grpSp>
      <p:sp>
        <p:nvSpPr>
          <p:cNvPr id="693" name="Google Shape;693;p14"/>
          <p:cNvSpPr txBox="1"/>
          <p:nvPr/>
        </p:nvSpPr>
        <p:spPr>
          <a:xfrm>
            <a:off x="795097" y="186407"/>
            <a:ext cx="988906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D0D0D"/>
                </a:solidFill>
                <a:latin typeface="Calibri"/>
                <a:ea typeface="Calibri"/>
                <a:cs typeface="Calibri"/>
                <a:sym typeface="Calibri"/>
              </a:rPr>
              <a:t>Significant Growth in Revenue and Credit Portfolio</a:t>
            </a:r>
            <a:endParaRPr sz="3600" b="1">
              <a:solidFill>
                <a:srgbClr val="0D0D0D"/>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5"/>
          <p:cNvSpPr/>
          <p:nvPr/>
        </p:nvSpPr>
        <p:spPr>
          <a:xfrm>
            <a:off x="5857745" y="1371830"/>
            <a:ext cx="5958630" cy="4703505"/>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700" name="Google Shape;700;p15"/>
          <p:cNvGraphicFramePr/>
          <p:nvPr/>
        </p:nvGraphicFramePr>
        <p:xfrm>
          <a:off x="6118294" y="1455637"/>
          <a:ext cx="2931532" cy="4057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01" name="Google Shape;701;p15"/>
          <p:cNvGraphicFramePr/>
          <p:nvPr/>
        </p:nvGraphicFramePr>
        <p:xfrm>
          <a:off x="8837060" y="2651776"/>
          <a:ext cx="2931533"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02" name="Google Shape;702;p15"/>
          <p:cNvSpPr txBox="1"/>
          <p:nvPr/>
        </p:nvSpPr>
        <p:spPr>
          <a:xfrm>
            <a:off x="8300091" y="1638041"/>
            <a:ext cx="3775236" cy="426646"/>
          </a:xfrm>
          <a:prstGeom prst="rect">
            <a:avLst/>
          </a:prstGeom>
          <a:noFill/>
          <a:ln>
            <a:noFill/>
          </a:ln>
        </p:spPr>
        <p:txBody>
          <a:bodyPr spcFirstLastPara="1" wrap="square" lIns="91425" tIns="72000" rIns="91425" bIns="45700" anchor="t" anchorCtr="0">
            <a:spAutoFit/>
          </a:bodyPr>
          <a:lstStyle/>
          <a:p>
            <a:pPr marL="0" marR="0" lvl="0" indent="0" algn="ctr" rtl="0">
              <a:spcBef>
                <a:spcPts val="0"/>
              </a:spcBef>
              <a:spcAft>
                <a:spcPts val="0"/>
              </a:spcAft>
              <a:buNone/>
            </a:pPr>
            <a:r>
              <a:rPr lang="en-US" sz="2000" b="1" i="0" u="none" strike="noStrike">
                <a:solidFill>
                  <a:srgbClr val="595959"/>
                </a:solidFill>
                <a:latin typeface="Calibri"/>
                <a:ea typeface="Calibri"/>
                <a:cs typeface="Calibri"/>
                <a:sym typeface="Calibri"/>
              </a:rPr>
              <a:t>Israel</a:t>
            </a:r>
            <a:endParaRPr sz="2000" b="1">
              <a:solidFill>
                <a:srgbClr val="595959"/>
              </a:solidFill>
              <a:latin typeface="Calibri"/>
              <a:ea typeface="Calibri"/>
              <a:cs typeface="Calibri"/>
              <a:sym typeface="Calibri"/>
            </a:endParaRPr>
          </a:p>
        </p:txBody>
      </p:sp>
      <p:sp>
        <p:nvSpPr>
          <p:cNvPr id="703" name="Google Shape;703;p15"/>
          <p:cNvSpPr txBox="1"/>
          <p:nvPr/>
        </p:nvSpPr>
        <p:spPr>
          <a:xfrm>
            <a:off x="5639156" y="1638041"/>
            <a:ext cx="3775236" cy="426646"/>
          </a:xfrm>
          <a:prstGeom prst="rect">
            <a:avLst/>
          </a:prstGeom>
          <a:noFill/>
          <a:ln>
            <a:noFill/>
          </a:ln>
        </p:spPr>
        <p:txBody>
          <a:bodyPr spcFirstLastPara="1" wrap="square" lIns="91425" tIns="72000" rIns="91425" bIns="45700" anchor="t" anchorCtr="0">
            <a:spAutoFit/>
          </a:bodyPr>
          <a:lstStyle/>
          <a:p>
            <a:pPr marL="0" marR="0" lvl="0" indent="0" algn="ctr" rtl="0">
              <a:spcBef>
                <a:spcPts val="0"/>
              </a:spcBef>
              <a:spcAft>
                <a:spcPts val="0"/>
              </a:spcAft>
              <a:buNone/>
            </a:pPr>
            <a:r>
              <a:rPr lang="en-US" sz="2000" b="1" i="0" u="none" strike="noStrike">
                <a:solidFill>
                  <a:srgbClr val="595959"/>
                </a:solidFill>
                <a:latin typeface="Calibri"/>
                <a:ea typeface="Calibri"/>
                <a:cs typeface="Calibri"/>
                <a:sym typeface="Calibri"/>
              </a:rPr>
              <a:t>Europe</a:t>
            </a:r>
            <a:endParaRPr sz="2000" b="1">
              <a:solidFill>
                <a:srgbClr val="595959"/>
              </a:solidFill>
              <a:latin typeface="Calibri"/>
              <a:ea typeface="Calibri"/>
              <a:cs typeface="Calibri"/>
              <a:sym typeface="Calibri"/>
            </a:endParaRPr>
          </a:p>
        </p:txBody>
      </p:sp>
      <p:sp>
        <p:nvSpPr>
          <p:cNvPr id="704" name="Google Shape;704;p15"/>
          <p:cNvSpPr txBox="1"/>
          <p:nvPr/>
        </p:nvSpPr>
        <p:spPr>
          <a:xfrm>
            <a:off x="655427" y="6159142"/>
            <a:ext cx="1008606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As specified in the security fund’s articles of association and the insurance policy.</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The data is accurate as of 30 September 2022; however it is unaudited and has not been reviewed. </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The failure rate in Israeli in the normal course of business is estimated at between 1.75% and 2.88% for 2022 and between 2.3% and 3.6% for 2021, as specified in the periodic report for 2021. APR for loans placed in the relevant year, as calculated at the time the loan was placed</a:t>
            </a:r>
            <a:endParaRPr/>
          </a:p>
        </p:txBody>
      </p:sp>
      <p:grpSp>
        <p:nvGrpSpPr>
          <p:cNvPr id="705" name="Google Shape;705;p15"/>
          <p:cNvGrpSpPr/>
          <p:nvPr/>
        </p:nvGrpSpPr>
        <p:grpSpPr>
          <a:xfrm>
            <a:off x="-827460" y="-300778"/>
            <a:ext cx="1645818" cy="7361780"/>
            <a:chOff x="-851971" y="-300778"/>
            <a:chExt cx="1645818" cy="7361780"/>
          </a:xfrm>
        </p:grpSpPr>
        <p:sp>
          <p:nvSpPr>
            <p:cNvPr id="706" name="Google Shape;706;p15"/>
            <p:cNvSpPr/>
            <p:nvPr/>
          </p:nvSpPr>
          <p:spPr>
            <a:xfrm rot="4500000">
              <a:off x="-700966" y="-14977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707" name="Google Shape;707;p15"/>
            <p:cNvGrpSpPr/>
            <p:nvPr/>
          </p:nvGrpSpPr>
          <p:grpSpPr>
            <a:xfrm>
              <a:off x="-694107" y="-142915"/>
              <a:ext cx="1330092" cy="7203917"/>
              <a:chOff x="-694107" y="-142915"/>
              <a:chExt cx="1330092" cy="7203917"/>
            </a:xfrm>
          </p:grpSpPr>
          <p:sp>
            <p:nvSpPr>
              <p:cNvPr id="708" name="Google Shape;708;p15"/>
              <p:cNvSpPr/>
              <p:nvPr/>
            </p:nvSpPr>
            <p:spPr>
              <a:xfrm rot="-5400000" flipH="1">
                <a:off x="-383005" y="17696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rot="4500000">
                <a:off x="-572070" y="-2087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15"/>
              <p:cNvSpPr/>
              <p:nvPr/>
            </p:nvSpPr>
            <p:spPr>
              <a:xfrm flipH="1">
                <a:off x="-491005" y="82839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1" name="Google Shape;711;p15"/>
              <p:cNvSpPr/>
              <p:nvPr/>
            </p:nvSpPr>
            <p:spPr>
              <a:xfrm>
                <a:off x="-544126" y="0"/>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712" name="Google Shape;712;p15"/>
          <p:cNvSpPr txBox="1"/>
          <p:nvPr/>
        </p:nvSpPr>
        <p:spPr>
          <a:xfrm>
            <a:off x="7754044" y="5060997"/>
            <a:ext cx="1191252" cy="246221"/>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Interest APR</a:t>
            </a:r>
            <a:endParaRPr/>
          </a:p>
        </p:txBody>
      </p:sp>
      <p:sp>
        <p:nvSpPr>
          <p:cNvPr id="713" name="Google Shape;713;p15"/>
          <p:cNvSpPr txBox="1"/>
          <p:nvPr/>
        </p:nvSpPr>
        <p:spPr>
          <a:xfrm>
            <a:off x="10154805" y="5071810"/>
            <a:ext cx="1298104" cy="261610"/>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Interest</a:t>
            </a:r>
            <a:r>
              <a:rPr lang="en-US" sz="1100">
                <a:solidFill>
                  <a:schemeClr val="dk1"/>
                </a:solidFill>
                <a:latin typeface="Calibri"/>
                <a:ea typeface="Calibri"/>
                <a:cs typeface="Calibri"/>
                <a:sym typeface="Calibri"/>
              </a:rPr>
              <a:t> APR</a:t>
            </a:r>
            <a:endParaRPr/>
          </a:p>
        </p:txBody>
      </p:sp>
      <p:sp>
        <p:nvSpPr>
          <p:cNvPr id="714" name="Google Shape;714;p15"/>
          <p:cNvSpPr txBox="1"/>
          <p:nvPr/>
        </p:nvSpPr>
        <p:spPr>
          <a:xfrm>
            <a:off x="6389440" y="5075462"/>
            <a:ext cx="1191252" cy="553998"/>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Provisions for Credit Portfolio Balance</a:t>
            </a:r>
            <a:endParaRPr sz="1000">
              <a:solidFill>
                <a:schemeClr val="dk1"/>
              </a:solidFill>
              <a:latin typeface="Calibri"/>
              <a:ea typeface="Calibri"/>
              <a:cs typeface="Calibri"/>
              <a:sym typeface="Calibri"/>
            </a:endParaRPr>
          </a:p>
        </p:txBody>
      </p:sp>
      <p:sp>
        <p:nvSpPr>
          <p:cNvPr id="715" name="Google Shape;715;p15"/>
          <p:cNvSpPr txBox="1"/>
          <p:nvPr/>
        </p:nvSpPr>
        <p:spPr>
          <a:xfrm>
            <a:off x="9547165" y="5086060"/>
            <a:ext cx="548955" cy="400110"/>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Failure rate</a:t>
            </a:r>
            <a:endParaRPr sz="1100">
              <a:solidFill>
                <a:schemeClr val="dk1"/>
              </a:solidFill>
              <a:latin typeface="Calibri"/>
              <a:ea typeface="Calibri"/>
              <a:cs typeface="Calibri"/>
              <a:sym typeface="Calibri"/>
            </a:endParaRPr>
          </a:p>
        </p:txBody>
      </p:sp>
      <p:sp>
        <p:nvSpPr>
          <p:cNvPr id="716" name="Google Shape;716;p15"/>
          <p:cNvSpPr txBox="1"/>
          <p:nvPr/>
        </p:nvSpPr>
        <p:spPr>
          <a:xfrm>
            <a:off x="660496" y="137112"/>
            <a:ext cx="1028825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Proven and Meticulous Credit Risk Management in a Dynamic Market with Changing Interest Rates</a:t>
            </a:r>
            <a:endParaRPr/>
          </a:p>
        </p:txBody>
      </p:sp>
      <p:sp>
        <p:nvSpPr>
          <p:cNvPr id="717" name="Google Shape;717;p15"/>
          <p:cNvSpPr txBox="1"/>
          <p:nvPr/>
        </p:nvSpPr>
        <p:spPr>
          <a:xfrm>
            <a:off x="241846" y="1631830"/>
            <a:ext cx="5009258"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Blender Israel</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Proven underwriting and risk management model</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Protecting investors from borrowers’ defaults with a unique safeguard fund. The monies in the fund accrue from allocations taken from the borrowers and investors in proportion to the risk level, and are held in trust by ‘Ziv Haft BDO’</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Credit risk insurance for the safeguard fund by an international insurance company</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Diversifying loan origination while promoting collateral based loans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Controlled and supervised lender and borrower processes</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Blender Europe</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Proven underwriting and risk management model</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Increasing the financial margin</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Controlled and supervised credit provision process</a:t>
            </a:r>
            <a:endParaRPr/>
          </a:p>
        </p:txBody>
      </p:sp>
      <p:pic>
        <p:nvPicPr>
          <p:cNvPr id="718" name="Google Shape;718;p15" descr="Shekel free icon"/>
          <p:cNvPicPr preferRelativeResize="0"/>
          <p:nvPr/>
        </p:nvPicPr>
        <p:blipFill rotWithShape="1">
          <a:blip r:embed="rId5">
            <a:alphaModFix/>
          </a:blip>
          <a:srcRect/>
          <a:stretch/>
        </p:blipFill>
        <p:spPr>
          <a:xfrm>
            <a:off x="9533643" y="1732510"/>
            <a:ext cx="288000" cy="288000"/>
          </a:xfrm>
          <a:prstGeom prst="rect">
            <a:avLst/>
          </a:prstGeom>
          <a:noFill/>
          <a:ln>
            <a:noFill/>
          </a:ln>
        </p:spPr>
      </p:pic>
      <p:pic>
        <p:nvPicPr>
          <p:cNvPr id="719" name="Google Shape;719;p15" descr="Euro sign free icon"/>
          <p:cNvPicPr preferRelativeResize="0"/>
          <p:nvPr/>
        </p:nvPicPr>
        <p:blipFill rotWithShape="1">
          <a:blip r:embed="rId6">
            <a:alphaModFix/>
          </a:blip>
          <a:srcRect/>
          <a:stretch/>
        </p:blipFill>
        <p:spPr>
          <a:xfrm>
            <a:off x="6790918" y="1707364"/>
            <a:ext cx="288000" cy="28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16"/>
          <p:cNvPicPr preferRelativeResize="0">
            <a:picLocks noGrp="1"/>
          </p:cNvPicPr>
          <p:nvPr>
            <p:ph type="pic" idx="2"/>
          </p:nvPr>
        </p:nvPicPr>
        <p:blipFill rotWithShape="1">
          <a:blip r:embed="rId3">
            <a:alphaModFix/>
          </a:blip>
          <a:srcRect l="5080" r="5081"/>
          <a:stretch/>
        </p:blipFill>
        <p:spPr>
          <a:xfrm>
            <a:off x="0" y="0"/>
            <a:ext cx="9211702" cy="6858000"/>
          </a:xfrm>
          <a:prstGeom prst="rect">
            <a:avLst/>
          </a:prstGeom>
          <a:solidFill>
            <a:schemeClr val="lt1"/>
          </a:solidFill>
          <a:ln>
            <a:noFill/>
          </a:ln>
        </p:spPr>
      </p:pic>
      <p:sp>
        <p:nvSpPr>
          <p:cNvPr id="725" name="Google Shape;725;p16"/>
          <p:cNvSpPr/>
          <p:nvPr/>
        </p:nvSpPr>
        <p:spPr>
          <a:xfrm>
            <a:off x="-2402734" y="-2371408"/>
            <a:ext cx="11614436" cy="11614436"/>
          </a:xfrm>
          <a:prstGeom prst="ellipse">
            <a:avLst/>
          </a:prstGeom>
          <a:gradFill>
            <a:gsLst>
              <a:gs pos="0">
                <a:srgbClr val="00AEEF">
                  <a:alpha val="11764"/>
                </a:srgbClr>
              </a:gs>
              <a:gs pos="21000">
                <a:srgbClr val="00AEEF">
                  <a:alpha val="11764"/>
                </a:srgbClr>
              </a:gs>
              <a:gs pos="55788">
                <a:srgbClr val="000E42">
                  <a:alpha val="40000"/>
                </a:srgbClr>
              </a:gs>
              <a:gs pos="99000">
                <a:srgbClr val="00257C">
                  <a:alpha val="13725"/>
                </a:srgbClr>
              </a:gs>
              <a:gs pos="100000">
                <a:srgbClr val="00257C">
                  <a:alpha val="13725"/>
                </a:srgbClr>
              </a:gs>
            </a:gsLst>
            <a:lin ang="7200000" scaled="0"/>
          </a:gradFill>
          <a:ln>
            <a:noFill/>
          </a:ln>
          <a:effectLst>
            <a:outerShdw blurRad="101600" dist="1016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26" name="Google Shape;726;p16"/>
          <p:cNvSpPr/>
          <p:nvPr/>
        </p:nvSpPr>
        <p:spPr>
          <a:xfrm>
            <a:off x="-292608" y="6875828"/>
            <a:ext cx="12709358" cy="1643036"/>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27" name="Google Shape;727;p16"/>
          <p:cNvSpPr/>
          <p:nvPr/>
        </p:nvSpPr>
        <p:spPr>
          <a:xfrm flipH="1">
            <a:off x="7887861" y="2241053"/>
            <a:ext cx="2523693" cy="2461838"/>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a:effectLst>
            <a:outerShdw blurRad="101600" dist="1016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28" name="Google Shape;728;p16"/>
          <p:cNvSpPr/>
          <p:nvPr/>
        </p:nvSpPr>
        <p:spPr>
          <a:xfrm>
            <a:off x="-2982687" y="-2403009"/>
            <a:ext cx="15871372" cy="2398801"/>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29" name="Google Shape;729;p16"/>
          <p:cNvSpPr/>
          <p:nvPr/>
        </p:nvSpPr>
        <p:spPr>
          <a:xfrm>
            <a:off x="-4394824" y="-2416629"/>
            <a:ext cx="4388249" cy="1297577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0" name="Google Shape;730;p16"/>
          <p:cNvSpPr/>
          <p:nvPr/>
        </p:nvSpPr>
        <p:spPr>
          <a:xfrm>
            <a:off x="-3595804" y="6875828"/>
            <a:ext cx="17097607" cy="4216956"/>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1" name="Google Shape;731;p16"/>
          <p:cNvSpPr/>
          <p:nvPr/>
        </p:nvSpPr>
        <p:spPr>
          <a:xfrm rot="900000">
            <a:off x="7698628" y="2028818"/>
            <a:ext cx="2894214" cy="2894212"/>
          </a:xfrm>
          <a:prstGeom prst="arc">
            <a:avLst>
              <a:gd name="adj1" fmla="val 16977976"/>
              <a:gd name="adj2" fmla="val 7953272"/>
            </a:avLst>
          </a:prstGeom>
          <a:noFill/>
          <a:ln w="9525" cap="flat" cmpd="sng">
            <a:solidFill>
              <a:srgbClr val="00AEEF"/>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32" name="Google Shape;732;p16"/>
          <p:cNvSpPr/>
          <p:nvPr/>
        </p:nvSpPr>
        <p:spPr>
          <a:xfrm>
            <a:off x="9423438" y="4820529"/>
            <a:ext cx="108000" cy="108000"/>
          </a:xfrm>
          <a:prstGeom prst="ellipse">
            <a:avLst/>
          </a:prstGeom>
          <a:solidFill>
            <a:srgbClr val="25A6D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3" name="Google Shape;733;p16"/>
          <p:cNvSpPr/>
          <p:nvPr/>
        </p:nvSpPr>
        <p:spPr>
          <a:xfrm>
            <a:off x="376235" y="3104291"/>
            <a:ext cx="7356921" cy="815288"/>
          </a:xfrm>
          <a:prstGeom prst="rect">
            <a:avLst/>
          </a:prstGeom>
          <a:noFill/>
          <a:ln>
            <a:noFill/>
          </a:ln>
          <a:effectLst>
            <a:outerShdw blurRad="127000" dist="101600" dir="8100000" algn="tr" rotWithShape="0">
              <a:srgbClr val="000000">
                <a:alpha val="40000"/>
              </a:srgbClr>
            </a:outerShdw>
          </a:effectLst>
        </p:spPr>
        <p:txBody>
          <a:bodyPr spcFirstLastPara="1" wrap="square" lIns="91425" tIns="45700" rIns="91425" bIns="45700" anchor="t" anchorCtr="0">
            <a:spAutoFit/>
          </a:bodyPr>
          <a:lstStyle/>
          <a:p>
            <a:pPr marL="0" marR="0" lvl="0" indent="0" algn="r" rtl="1">
              <a:lnSpc>
                <a:spcPct val="78787"/>
              </a:lnSpc>
              <a:spcBef>
                <a:spcPts val="0"/>
              </a:spcBef>
              <a:spcAft>
                <a:spcPts val="0"/>
              </a:spcAft>
              <a:buClr>
                <a:schemeClr val="lt1"/>
              </a:buClr>
              <a:buSzPts val="6600"/>
              <a:buFont typeface="Calibri"/>
              <a:buNone/>
            </a:pPr>
            <a:r>
              <a:rPr lang="en-US" sz="6600" b="1">
                <a:solidFill>
                  <a:schemeClr val="lt1"/>
                </a:solidFill>
                <a:latin typeface="Calibri"/>
                <a:ea typeface="Calibri"/>
                <a:cs typeface="Calibri"/>
                <a:sym typeface="Calibri"/>
              </a:rPr>
              <a:t>BLENDER ISRAEL</a:t>
            </a:r>
            <a:endParaRPr sz="6600" b="1">
              <a:solidFill>
                <a:schemeClr val="lt1"/>
              </a:solidFill>
              <a:latin typeface="Calibri"/>
              <a:ea typeface="Calibri"/>
              <a:cs typeface="Calibri"/>
              <a:sym typeface="Calibri"/>
            </a:endParaRPr>
          </a:p>
        </p:txBody>
      </p:sp>
      <p:sp>
        <p:nvSpPr>
          <p:cNvPr id="734" name="Google Shape;734;p16"/>
          <p:cNvSpPr/>
          <p:nvPr/>
        </p:nvSpPr>
        <p:spPr>
          <a:xfrm flipH="1">
            <a:off x="9234473" y="2731250"/>
            <a:ext cx="713407" cy="69592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009ED6"/>
              </a:solidFill>
              <a:latin typeface="Calibri"/>
              <a:ea typeface="Calibri"/>
              <a:cs typeface="Calibri"/>
              <a:sym typeface="Calibri"/>
            </a:endParaRPr>
          </a:p>
        </p:txBody>
      </p:sp>
      <p:pic>
        <p:nvPicPr>
          <p:cNvPr id="735" name="Google Shape;735;p16"/>
          <p:cNvPicPr preferRelativeResize="0"/>
          <p:nvPr/>
        </p:nvPicPr>
        <p:blipFill rotWithShape="1">
          <a:blip r:embed="rId4">
            <a:alphaModFix/>
          </a:blip>
          <a:srcRect/>
          <a:stretch/>
        </p:blipFill>
        <p:spPr>
          <a:xfrm>
            <a:off x="8532629" y="2839660"/>
            <a:ext cx="1213694" cy="1209971"/>
          </a:xfrm>
          <a:prstGeom prst="rect">
            <a:avLst/>
          </a:prstGeom>
          <a:noFill/>
          <a:ln>
            <a:noFill/>
          </a:ln>
          <a:effectLst>
            <a:outerShdw blurRad="114300" dist="76200" dir="8100000" algn="tr" rotWithShape="0">
              <a:srgbClr val="000000">
                <a:alpha val="40000"/>
              </a:srgbClr>
            </a:outerShdw>
          </a:effectLst>
        </p:spPr>
      </p:pic>
      <p:sp>
        <p:nvSpPr>
          <p:cNvPr id="736" name="Google Shape;736;p16"/>
          <p:cNvSpPr/>
          <p:nvPr/>
        </p:nvSpPr>
        <p:spPr>
          <a:xfrm rot="900000">
            <a:off x="7118680" y="1389684"/>
            <a:ext cx="4041593" cy="4041590"/>
          </a:xfrm>
          <a:prstGeom prst="arc">
            <a:avLst>
              <a:gd name="adj1" fmla="val 11912447"/>
              <a:gd name="adj2" fmla="val 2930560"/>
            </a:avLst>
          </a:prstGeom>
          <a:noFill/>
          <a:ln w="9525" cap="flat" cmpd="sng">
            <a:solidFill>
              <a:srgbClr val="00AEEF"/>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16"/>
          <p:cNvSpPr/>
          <p:nvPr/>
        </p:nvSpPr>
        <p:spPr>
          <a:xfrm rot="900000">
            <a:off x="8418391" y="2677744"/>
            <a:ext cx="1559326" cy="1559325"/>
          </a:xfrm>
          <a:prstGeom prst="arc">
            <a:avLst>
              <a:gd name="adj1" fmla="val 13839297"/>
              <a:gd name="adj2" fmla="val 7953272"/>
            </a:avLst>
          </a:prstGeom>
          <a:noFill/>
          <a:ln w="9525" cap="flat" cmpd="sng">
            <a:solidFill>
              <a:schemeClr val="lt1">
                <a:alpha val="93725"/>
              </a:schemeClr>
            </a:solidFill>
            <a:prstDash val="dash"/>
            <a:miter lim="800000"/>
            <a:headEnd type="stealth" w="med" len="med"/>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3"/>
                                        </p:tgtEl>
                                        <p:attrNameLst>
                                          <p:attrName>style.visibility</p:attrName>
                                        </p:attrNameLst>
                                      </p:cBhvr>
                                      <p:to>
                                        <p:strVal val="visible"/>
                                      </p:to>
                                    </p:set>
                                    <p:animEffect transition="in" filter="fade">
                                      <p:cBhvr>
                                        <p:cTn id="7" dur="2000"/>
                                        <p:tgtEl>
                                          <p:spTgt spid="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7"/>
          <p:cNvSpPr/>
          <p:nvPr/>
        </p:nvSpPr>
        <p:spPr>
          <a:xfrm>
            <a:off x="345451" y="1309473"/>
            <a:ext cx="5419780" cy="501829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743" name="Google Shape;743;p17"/>
          <p:cNvGraphicFramePr/>
          <p:nvPr/>
        </p:nvGraphicFramePr>
        <p:xfrm>
          <a:off x="368732" y="2128784"/>
          <a:ext cx="5373217" cy="3997476"/>
        </p:xfrm>
        <a:graphic>
          <a:graphicData uri="http://schemas.openxmlformats.org/drawingml/2006/chart">
            <c:chart xmlns:c="http://schemas.openxmlformats.org/drawingml/2006/chart" xmlns:r="http://schemas.openxmlformats.org/officeDocument/2006/relationships" r:id="rId3"/>
          </a:graphicData>
        </a:graphic>
      </p:graphicFrame>
      <p:sp>
        <p:nvSpPr>
          <p:cNvPr id="744" name="Google Shape;744;p17"/>
          <p:cNvSpPr/>
          <p:nvPr/>
        </p:nvSpPr>
        <p:spPr>
          <a:xfrm>
            <a:off x="6096000" y="1309473"/>
            <a:ext cx="5413468" cy="50330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5" name="Google Shape;745;p17"/>
          <p:cNvSpPr/>
          <p:nvPr/>
        </p:nvSpPr>
        <p:spPr>
          <a:xfrm>
            <a:off x="12192000" y="-973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46" name="Google Shape;746;p17"/>
          <p:cNvSpPr txBox="1"/>
          <p:nvPr/>
        </p:nvSpPr>
        <p:spPr>
          <a:xfrm>
            <a:off x="682532" y="109144"/>
            <a:ext cx="1130993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D0D0D"/>
                </a:solidFill>
                <a:latin typeface="Calibri"/>
                <a:ea typeface="Calibri"/>
                <a:cs typeface="Calibri"/>
                <a:sym typeface="Calibri"/>
              </a:rPr>
              <a:t>Blender </a:t>
            </a:r>
            <a:r>
              <a:rPr lang="en-US" sz="3600" b="1">
                <a:solidFill>
                  <a:srgbClr val="00AEEF"/>
                </a:solidFill>
                <a:latin typeface="Calibri"/>
                <a:ea typeface="Calibri"/>
                <a:cs typeface="Calibri"/>
                <a:sym typeface="Calibri"/>
              </a:rPr>
              <a:t>Israel</a:t>
            </a:r>
            <a:r>
              <a:rPr lang="en-US" sz="3600" b="1">
                <a:solidFill>
                  <a:srgbClr val="0D0D0D"/>
                </a:solidFill>
                <a:latin typeface="Calibri"/>
                <a:ea typeface="Calibri"/>
                <a:cs typeface="Calibri"/>
                <a:sym typeface="Calibri"/>
              </a:rPr>
              <a:t>:</a:t>
            </a:r>
            <a:endParaRPr/>
          </a:p>
          <a:p>
            <a:pPr marL="0" marR="0" lvl="0" indent="0" algn="l" rtl="0">
              <a:spcBef>
                <a:spcPts val="0"/>
              </a:spcBef>
              <a:spcAft>
                <a:spcPts val="0"/>
              </a:spcAft>
              <a:buNone/>
            </a:pPr>
            <a:r>
              <a:rPr lang="en-US" sz="3600" b="1">
                <a:solidFill>
                  <a:srgbClr val="0D0D0D"/>
                </a:solidFill>
                <a:latin typeface="Calibri"/>
                <a:ea typeface="Calibri"/>
                <a:cs typeface="Calibri"/>
                <a:sym typeface="Calibri"/>
              </a:rPr>
              <a:t>Significant Growth in Revenue and Credit Portfolio</a:t>
            </a:r>
            <a:endParaRPr/>
          </a:p>
        </p:txBody>
      </p:sp>
      <p:sp>
        <p:nvSpPr>
          <p:cNvPr id="747" name="Google Shape;747;p17"/>
          <p:cNvSpPr txBox="1"/>
          <p:nvPr/>
        </p:nvSpPr>
        <p:spPr>
          <a:xfrm>
            <a:off x="6633972" y="1314591"/>
            <a:ext cx="437760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Total Credit Portfolio </a:t>
            </a:r>
            <a:r>
              <a:rPr lang="en-US" sz="1200">
                <a:solidFill>
                  <a:schemeClr val="dk1"/>
                </a:solidFill>
                <a:latin typeface="Calibri"/>
                <a:ea typeface="Calibri"/>
                <a:cs typeface="Calibri"/>
                <a:sym typeface="Calibri"/>
              </a:rPr>
              <a:t>(thousands of NIS)</a:t>
            </a:r>
            <a:endParaRPr/>
          </a:p>
        </p:txBody>
      </p:sp>
      <p:sp>
        <p:nvSpPr>
          <p:cNvPr id="748" name="Google Shape;748;p17"/>
          <p:cNvSpPr txBox="1"/>
          <p:nvPr/>
        </p:nvSpPr>
        <p:spPr>
          <a:xfrm>
            <a:off x="688939" y="6433455"/>
            <a:ext cx="1021272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Gross NON-GAAP income based on the sector notes in the financial reports; including revenue from loans on the credit brokerage system; financial data appears in NIS and is accurate as of 30 September 2022; however the data has not been audited or reviewed</a:t>
            </a:r>
            <a:endParaRPr/>
          </a:p>
        </p:txBody>
      </p:sp>
      <p:sp>
        <p:nvSpPr>
          <p:cNvPr id="749" name="Google Shape;749;p17"/>
          <p:cNvSpPr txBox="1"/>
          <p:nvPr/>
        </p:nvSpPr>
        <p:spPr>
          <a:xfrm>
            <a:off x="6375097" y="1651966"/>
            <a:ext cx="489039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Significant growth in credit portfolio</a:t>
            </a:r>
            <a:endParaRPr/>
          </a:p>
        </p:txBody>
      </p:sp>
      <p:sp>
        <p:nvSpPr>
          <p:cNvPr id="750" name="Google Shape;750;p17"/>
          <p:cNvSpPr txBox="1"/>
          <p:nvPr/>
        </p:nvSpPr>
        <p:spPr>
          <a:xfrm>
            <a:off x="532540" y="1314591"/>
            <a:ext cx="522219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Revenues </a:t>
            </a:r>
            <a:r>
              <a:rPr lang="en-US" sz="1200">
                <a:solidFill>
                  <a:schemeClr val="dk1"/>
                </a:solidFill>
                <a:latin typeface="Calibri"/>
                <a:ea typeface="Calibri"/>
                <a:cs typeface="Calibri"/>
                <a:sym typeface="Calibri"/>
              </a:rPr>
              <a:t>(NIS in thousands)</a:t>
            </a:r>
            <a:endParaRPr/>
          </a:p>
        </p:txBody>
      </p:sp>
      <p:grpSp>
        <p:nvGrpSpPr>
          <p:cNvPr id="751" name="Google Shape;751;p17"/>
          <p:cNvGrpSpPr/>
          <p:nvPr/>
        </p:nvGrpSpPr>
        <p:grpSpPr>
          <a:xfrm>
            <a:off x="2656063" y="2312720"/>
            <a:ext cx="1933186" cy="1269656"/>
            <a:chOff x="3238854" y="2246908"/>
            <a:chExt cx="1268669" cy="1269656"/>
          </a:xfrm>
        </p:grpSpPr>
        <p:cxnSp>
          <p:nvCxnSpPr>
            <p:cNvPr id="752" name="Google Shape;752;p17"/>
            <p:cNvCxnSpPr/>
            <p:nvPr/>
          </p:nvCxnSpPr>
          <p:spPr>
            <a:xfrm>
              <a:off x="3278221" y="2246908"/>
              <a:ext cx="1229302" cy="0"/>
            </a:xfrm>
            <a:prstGeom prst="straightConnector1">
              <a:avLst/>
            </a:prstGeom>
            <a:noFill/>
            <a:ln w="9525" cap="flat" cmpd="sng">
              <a:solidFill>
                <a:srgbClr val="006386"/>
              </a:solidFill>
              <a:prstDash val="solid"/>
              <a:miter lim="800000"/>
              <a:headEnd type="none" w="sm" len="sm"/>
              <a:tailEnd type="triangle" w="med" len="med"/>
            </a:ln>
          </p:spPr>
        </p:cxnSp>
        <p:cxnSp>
          <p:nvCxnSpPr>
            <p:cNvPr id="753" name="Google Shape;753;p17"/>
            <p:cNvCxnSpPr/>
            <p:nvPr/>
          </p:nvCxnSpPr>
          <p:spPr>
            <a:xfrm>
              <a:off x="3238854" y="2543115"/>
              <a:ext cx="0" cy="973449"/>
            </a:xfrm>
            <a:prstGeom prst="straightConnector1">
              <a:avLst/>
            </a:prstGeom>
            <a:noFill/>
            <a:ln w="9525" cap="flat" cmpd="sng">
              <a:solidFill>
                <a:srgbClr val="006386"/>
              </a:solidFill>
              <a:prstDash val="solid"/>
              <a:miter lim="800000"/>
              <a:headEnd type="none" w="sm" len="sm"/>
              <a:tailEnd type="none" w="sm" len="sm"/>
            </a:ln>
          </p:spPr>
        </p:cxnSp>
      </p:grpSp>
      <p:grpSp>
        <p:nvGrpSpPr>
          <p:cNvPr id="754" name="Google Shape;754;p17"/>
          <p:cNvGrpSpPr/>
          <p:nvPr/>
        </p:nvGrpSpPr>
        <p:grpSpPr>
          <a:xfrm>
            <a:off x="2304300" y="2000010"/>
            <a:ext cx="696114" cy="610347"/>
            <a:chOff x="2341244" y="2230916"/>
            <a:chExt cx="696114" cy="610347"/>
          </a:xfrm>
        </p:grpSpPr>
        <p:sp>
          <p:nvSpPr>
            <p:cNvPr id="755" name="Google Shape;755;p17"/>
            <p:cNvSpPr/>
            <p:nvPr/>
          </p:nvSpPr>
          <p:spPr>
            <a:xfrm>
              <a:off x="2414650" y="2230916"/>
              <a:ext cx="576140" cy="607259"/>
            </a:xfrm>
            <a:prstGeom prst="flowChartConnector">
              <a:avLst/>
            </a:prstGeom>
            <a:solidFill>
              <a:srgbClr val="006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6" name="Google Shape;756;p17"/>
            <p:cNvSpPr txBox="1"/>
            <p:nvPr/>
          </p:nvSpPr>
          <p:spPr>
            <a:xfrm>
              <a:off x="2341244" y="2261384"/>
              <a:ext cx="696114" cy="57987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a:solidFill>
                    <a:schemeClr val="lt1"/>
                  </a:solidFill>
                  <a:latin typeface="Calibri"/>
                  <a:ea typeface="Calibri"/>
                  <a:cs typeface="Calibri"/>
                  <a:sym typeface="Calibri"/>
                </a:rPr>
                <a:t>83%</a:t>
              </a:r>
              <a:endParaRPr/>
            </a:p>
            <a:p>
              <a:pPr marL="0" marR="0" lvl="0" indent="0" algn="ctr" rtl="0">
                <a:spcBef>
                  <a:spcPts val="0"/>
                </a:spcBef>
                <a:spcAft>
                  <a:spcPts val="0"/>
                </a:spcAft>
                <a:buNone/>
              </a:pPr>
              <a:r>
                <a:rPr lang="en-US" sz="1200" b="1">
                  <a:solidFill>
                    <a:schemeClr val="lt1"/>
                  </a:solidFill>
                  <a:latin typeface="Calibri"/>
                  <a:ea typeface="Calibri"/>
                  <a:cs typeface="Calibri"/>
                  <a:sym typeface="Calibri"/>
                </a:rPr>
                <a:t>Growth</a:t>
              </a:r>
              <a:endParaRPr sz="1200" b="1" i="0" u="none" strike="noStrike">
                <a:solidFill>
                  <a:schemeClr val="lt1"/>
                </a:solidFill>
                <a:latin typeface="Calibri"/>
                <a:ea typeface="Calibri"/>
                <a:cs typeface="Calibri"/>
                <a:sym typeface="Calibri"/>
              </a:endParaRPr>
            </a:p>
          </p:txBody>
        </p:sp>
      </p:grpSp>
      <p:sp>
        <p:nvSpPr>
          <p:cNvPr id="757" name="Google Shape;757;p17"/>
          <p:cNvSpPr/>
          <p:nvPr/>
        </p:nvSpPr>
        <p:spPr>
          <a:xfrm>
            <a:off x="510364" y="-563644"/>
            <a:ext cx="4291398" cy="563644"/>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58" name="Google Shape;758;p17"/>
          <p:cNvSpPr txBox="1"/>
          <p:nvPr/>
        </p:nvSpPr>
        <p:spPr>
          <a:xfrm>
            <a:off x="265942" y="1656551"/>
            <a:ext cx="5578798"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Shift to positive cash flow while investing in strong growth</a:t>
            </a:r>
            <a:endParaRPr/>
          </a:p>
        </p:txBody>
      </p:sp>
      <p:sp>
        <p:nvSpPr>
          <p:cNvPr id="759" name="Google Shape;759;p17"/>
          <p:cNvSpPr/>
          <p:nvPr/>
        </p:nvSpPr>
        <p:spPr>
          <a:xfrm>
            <a:off x="5291510" y="1919259"/>
            <a:ext cx="1007586" cy="948012"/>
          </a:xfrm>
          <a:prstGeom prst="flowChartConnector">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Positive Cash flow</a:t>
            </a:r>
            <a:endParaRPr sz="1200" b="1">
              <a:solidFill>
                <a:schemeClr val="dk1"/>
              </a:solidFill>
              <a:latin typeface="Calibri"/>
              <a:ea typeface="Calibri"/>
              <a:cs typeface="Calibri"/>
              <a:sym typeface="Calibri"/>
            </a:endParaRPr>
          </a:p>
        </p:txBody>
      </p:sp>
      <p:graphicFrame>
        <p:nvGraphicFramePr>
          <p:cNvPr id="760" name="Google Shape;760;p17"/>
          <p:cNvGraphicFramePr/>
          <p:nvPr/>
        </p:nvGraphicFramePr>
        <p:xfrm>
          <a:off x="6096000" y="2128785"/>
          <a:ext cx="5515571" cy="3997474"/>
        </p:xfrm>
        <a:graphic>
          <a:graphicData uri="http://schemas.openxmlformats.org/drawingml/2006/chart">
            <c:chart xmlns:c="http://schemas.openxmlformats.org/drawingml/2006/chart" xmlns:r="http://schemas.openxmlformats.org/officeDocument/2006/relationships" r:id="rId4"/>
          </a:graphicData>
        </a:graphic>
      </p:graphicFrame>
      <p:grpSp>
        <p:nvGrpSpPr>
          <p:cNvPr id="761" name="Google Shape;761;p17"/>
          <p:cNvGrpSpPr/>
          <p:nvPr/>
        </p:nvGrpSpPr>
        <p:grpSpPr>
          <a:xfrm>
            <a:off x="8467423" y="2592480"/>
            <a:ext cx="1960173" cy="867990"/>
            <a:chOff x="3349733" y="2341851"/>
            <a:chExt cx="1286379" cy="867990"/>
          </a:xfrm>
        </p:grpSpPr>
        <p:cxnSp>
          <p:nvCxnSpPr>
            <p:cNvPr id="762" name="Google Shape;762;p17"/>
            <p:cNvCxnSpPr/>
            <p:nvPr/>
          </p:nvCxnSpPr>
          <p:spPr>
            <a:xfrm>
              <a:off x="3349733" y="2341851"/>
              <a:ext cx="1286379" cy="0"/>
            </a:xfrm>
            <a:prstGeom prst="straightConnector1">
              <a:avLst/>
            </a:prstGeom>
            <a:noFill/>
            <a:ln w="9525" cap="flat" cmpd="sng">
              <a:solidFill>
                <a:srgbClr val="006386"/>
              </a:solidFill>
              <a:prstDash val="solid"/>
              <a:miter lim="800000"/>
              <a:headEnd type="none" w="sm" len="sm"/>
              <a:tailEnd type="triangle" w="med" len="med"/>
            </a:ln>
          </p:spPr>
        </p:cxnSp>
        <p:cxnSp>
          <p:nvCxnSpPr>
            <p:cNvPr id="763" name="Google Shape;763;p17"/>
            <p:cNvCxnSpPr/>
            <p:nvPr/>
          </p:nvCxnSpPr>
          <p:spPr>
            <a:xfrm>
              <a:off x="3349733" y="2443447"/>
              <a:ext cx="0" cy="766394"/>
            </a:xfrm>
            <a:prstGeom prst="straightConnector1">
              <a:avLst/>
            </a:prstGeom>
            <a:noFill/>
            <a:ln w="9525" cap="flat" cmpd="sng">
              <a:solidFill>
                <a:srgbClr val="006386"/>
              </a:solidFill>
              <a:prstDash val="solid"/>
              <a:miter lim="800000"/>
              <a:headEnd type="none" w="sm" len="sm"/>
              <a:tailEnd type="none" w="sm" len="sm"/>
            </a:ln>
          </p:spPr>
        </p:cxnSp>
      </p:grpSp>
      <p:grpSp>
        <p:nvGrpSpPr>
          <p:cNvPr id="764" name="Google Shape;764;p17"/>
          <p:cNvGrpSpPr/>
          <p:nvPr/>
        </p:nvGrpSpPr>
        <p:grpSpPr>
          <a:xfrm>
            <a:off x="8119365" y="2292559"/>
            <a:ext cx="696114" cy="646174"/>
            <a:chOff x="8119365" y="2431099"/>
            <a:chExt cx="696114" cy="646174"/>
          </a:xfrm>
        </p:grpSpPr>
        <p:sp>
          <p:nvSpPr>
            <p:cNvPr id="765" name="Google Shape;765;p17"/>
            <p:cNvSpPr/>
            <p:nvPr/>
          </p:nvSpPr>
          <p:spPr>
            <a:xfrm>
              <a:off x="8187808" y="2431099"/>
              <a:ext cx="576140" cy="607259"/>
            </a:xfrm>
            <a:prstGeom prst="flowChartConnector">
              <a:avLst/>
            </a:prstGeom>
            <a:solidFill>
              <a:srgbClr val="006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6" name="Google Shape;766;p17"/>
            <p:cNvSpPr txBox="1"/>
            <p:nvPr/>
          </p:nvSpPr>
          <p:spPr>
            <a:xfrm>
              <a:off x="8119365" y="2497394"/>
              <a:ext cx="696114" cy="57987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a:solidFill>
                    <a:schemeClr val="lt1"/>
                  </a:solidFill>
                  <a:latin typeface="Calibri"/>
                  <a:ea typeface="Calibri"/>
                  <a:cs typeface="Calibri"/>
                  <a:sym typeface="Calibri"/>
                </a:rPr>
                <a:t>51%</a:t>
              </a:r>
              <a:endParaRPr/>
            </a:p>
            <a:p>
              <a:pPr marL="0" marR="0" lvl="0" indent="0" algn="ctr" rtl="0">
                <a:spcBef>
                  <a:spcPts val="0"/>
                </a:spcBef>
                <a:spcAft>
                  <a:spcPts val="0"/>
                </a:spcAft>
                <a:buNone/>
              </a:pPr>
              <a:r>
                <a:rPr lang="en-US" sz="1200" b="1">
                  <a:solidFill>
                    <a:schemeClr val="lt1"/>
                  </a:solidFill>
                  <a:latin typeface="Calibri"/>
                  <a:ea typeface="Calibri"/>
                  <a:cs typeface="Calibri"/>
                  <a:sym typeface="Calibri"/>
                </a:rPr>
                <a:t>Growth</a:t>
              </a:r>
              <a:endParaRPr sz="1200" b="1" i="0" u="none" strike="noStrike">
                <a:solidFill>
                  <a:schemeClr val="lt1"/>
                </a:solidFill>
                <a:latin typeface="Calibri"/>
                <a:ea typeface="Calibri"/>
                <a:cs typeface="Calibri"/>
                <a:sym typeface="Calibri"/>
              </a:endParaRPr>
            </a:p>
          </p:txBody>
        </p:sp>
      </p:grpSp>
      <p:sp>
        <p:nvSpPr>
          <p:cNvPr id="767" name="Google Shape;767;p17"/>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68" name="Google Shape;768;p17"/>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69" name="Google Shape;769;p17"/>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8"/>
          <p:cNvSpPr/>
          <p:nvPr/>
        </p:nvSpPr>
        <p:spPr>
          <a:xfrm>
            <a:off x="430793" y="1075598"/>
            <a:ext cx="3370317" cy="522566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6" name="Google Shape;776;p18"/>
          <p:cNvSpPr/>
          <p:nvPr/>
        </p:nvSpPr>
        <p:spPr>
          <a:xfrm>
            <a:off x="4029574" y="908736"/>
            <a:ext cx="7731633" cy="5313216"/>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777" name="Google Shape;777;p18"/>
          <p:cNvGraphicFramePr/>
          <p:nvPr/>
        </p:nvGraphicFramePr>
        <p:xfrm>
          <a:off x="-24921" y="1736546"/>
          <a:ext cx="3935037" cy="4160713"/>
        </p:xfrm>
        <a:graphic>
          <a:graphicData uri="http://schemas.openxmlformats.org/drawingml/2006/chart">
            <c:chart xmlns:c="http://schemas.openxmlformats.org/drawingml/2006/chart" xmlns:r="http://schemas.openxmlformats.org/officeDocument/2006/relationships" r:id="rId3"/>
          </a:graphicData>
        </a:graphic>
      </p:graphicFrame>
      <p:sp>
        <p:nvSpPr>
          <p:cNvPr id="778" name="Google Shape;778;p18"/>
          <p:cNvSpPr/>
          <p:nvPr/>
        </p:nvSpPr>
        <p:spPr>
          <a:xfrm>
            <a:off x="12192000" y="-973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9" name="Google Shape;779;p18"/>
          <p:cNvSpPr txBox="1"/>
          <p:nvPr/>
        </p:nvSpPr>
        <p:spPr>
          <a:xfrm>
            <a:off x="788495" y="210736"/>
            <a:ext cx="103182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D0D0D"/>
                </a:solidFill>
                <a:latin typeface="Calibri"/>
                <a:ea typeface="Calibri"/>
                <a:cs typeface="Calibri"/>
                <a:sym typeface="Calibri"/>
              </a:rPr>
              <a:t>blender </a:t>
            </a:r>
            <a:r>
              <a:rPr lang="en-US" sz="3600" b="1">
                <a:solidFill>
                  <a:srgbClr val="00AEEF"/>
                </a:solidFill>
                <a:latin typeface="Calibri"/>
                <a:ea typeface="Calibri"/>
                <a:cs typeface="Calibri"/>
                <a:sym typeface="Calibri"/>
              </a:rPr>
              <a:t>Israel</a:t>
            </a:r>
            <a:r>
              <a:rPr lang="en-US" sz="3600" b="1">
                <a:solidFill>
                  <a:srgbClr val="0D0D0D"/>
                </a:solidFill>
                <a:latin typeface="Calibri"/>
                <a:ea typeface="Calibri"/>
                <a:cs typeface="Calibri"/>
                <a:sym typeface="Calibri"/>
              </a:rPr>
              <a:t>: Triple Growth in Loans Provided</a:t>
            </a:r>
            <a:endParaRPr/>
          </a:p>
        </p:txBody>
      </p:sp>
      <p:sp>
        <p:nvSpPr>
          <p:cNvPr id="780" name="Google Shape;780;p18"/>
          <p:cNvSpPr txBox="1"/>
          <p:nvPr/>
        </p:nvSpPr>
        <p:spPr>
          <a:xfrm>
            <a:off x="6032311" y="933761"/>
            <a:ext cx="3765062" cy="40011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41634"/>
              </a:buClr>
              <a:buSzPts val="2000"/>
              <a:buFont typeface="Calibri"/>
              <a:buNone/>
            </a:pPr>
            <a:r>
              <a:rPr lang="en-US" sz="2000" b="0" i="0" u="none" strike="noStrike" cap="none">
                <a:solidFill>
                  <a:srgbClr val="041634"/>
                </a:solidFill>
                <a:latin typeface="Calibri"/>
                <a:ea typeface="Calibri"/>
                <a:cs typeface="Calibri"/>
                <a:sym typeface="Calibri"/>
              </a:rPr>
              <a:t>Loans provided </a:t>
            </a:r>
            <a:r>
              <a:rPr lang="en-US" sz="1200" b="0" i="0" u="none" strike="noStrike" cap="none">
                <a:solidFill>
                  <a:srgbClr val="041634"/>
                </a:solidFill>
                <a:latin typeface="Calibri"/>
                <a:ea typeface="Calibri"/>
                <a:cs typeface="Calibri"/>
                <a:sym typeface="Calibri"/>
              </a:rPr>
              <a:t>(NIS in thousands)</a:t>
            </a:r>
            <a:endParaRPr/>
          </a:p>
        </p:txBody>
      </p:sp>
      <p:sp>
        <p:nvSpPr>
          <p:cNvPr id="781" name="Google Shape;781;p18"/>
          <p:cNvSpPr txBox="1"/>
          <p:nvPr/>
        </p:nvSpPr>
        <p:spPr>
          <a:xfrm>
            <a:off x="690947" y="6405789"/>
            <a:ext cx="1003216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Loans on the credit brokerage system; financial data appears in NIS and is accurate as of 30 September 2022; however the data has not been audited or reviewed; Annual rate is based on the average total credit provided in July‒September 2022 multiplied by 12. </a:t>
            </a:r>
            <a:endParaRPr/>
          </a:p>
        </p:txBody>
      </p:sp>
      <p:sp>
        <p:nvSpPr>
          <p:cNvPr id="782" name="Google Shape;782;p18"/>
          <p:cNvSpPr txBox="1"/>
          <p:nvPr/>
        </p:nvSpPr>
        <p:spPr>
          <a:xfrm>
            <a:off x="1033974" y="1093245"/>
            <a:ext cx="217590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1634"/>
                </a:solidFill>
                <a:latin typeface="Calibri"/>
                <a:ea typeface="Calibri"/>
                <a:cs typeface="Calibri"/>
                <a:sym typeface="Calibri"/>
              </a:rPr>
              <a:t>Paying Customers</a:t>
            </a:r>
            <a:endParaRPr/>
          </a:p>
        </p:txBody>
      </p:sp>
      <p:grpSp>
        <p:nvGrpSpPr>
          <p:cNvPr id="783" name="Google Shape;783;p18"/>
          <p:cNvGrpSpPr/>
          <p:nvPr/>
        </p:nvGrpSpPr>
        <p:grpSpPr>
          <a:xfrm>
            <a:off x="5507313" y="1798503"/>
            <a:ext cx="1799498" cy="2303605"/>
            <a:chOff x="8128730" y="3709023"/>
            <a:chExt cx="1799498" cy="2518881"/>
          </a:xfrm>
        </p:grpSpPr>
        <p:cxnSp>
          <p:nvCxnSpPr>
            <p:cNvPr id="784" name="Google Shape;784;p18"/>
            <p:cNvCxnSpPr/>
            <p:nvPr/>
          </p:nvCxnSpPr>
          <p:spPr>
            <a:xfrm>
              <a:off x="8476787" y="3970402"/>
              <a:ext cx="1451441" cy="0"/>
            </a:xfrm>
            <a:prstGeom prst="straightConnector1">
              <a:avLst/>
            </a:prstGeom>
            <a:noFill/>
            <a:ln w="9525" cap="flat" cmpd="sng">
              <a:solidFill>
                <a:srgbClr val="006386"/>
              </a:solidFill>
              <a:prstDash val="solid"/>
              <a:miter lim="800000"/>
              <a:headEnd type="none" w="sm" len="sm"/>
              <a:tailEnd type="triangle" w="med" len="med"/>
            </a:ln>
          </p:spPr>
        </p:cxnSp>
        <p:cxnSp>
          <p:nvCxnSpPr>
            <p:cNvPr id="785" name="Google Shape;785;p18"/>
            <p:cNvCxnSpPr/>
            <p:nvPr/>
          </p:nvCxnSpPr>
          <p:spPr>
            <a:xfrm>
              <a:off x="8476787" y="4042688"/>
              <a:ext cx="0" cy="2185216"/>
            </a:xfrm>
            <a:prstGeom prst="straightConnector1">
              <a:avLst/>
            </a:prstGeom>
            <a:noFill/>
            <a:ln w="9525" cap="flat" cmpd="sng">
              <a:solidFill>
                <a:srgbClr val="006386"/>
              </a:solidFill>
              <a:prstDash val="solid"/>
              <a:miter lim="800000"/>
              <a:headEnd type="none" w="sm" len="sm"/>
              <a:tailEnd type="none" w="sm" len="sm"/>
            </a:ln>
          </p:spPr>
        </p:cxnSp>
        <p:sp>
          <p:nvSpPr>
            <p:cNvPr id="786" name="Google Shape;786;p18"/>
            <p:cNvSpPr/>
            <p:nvPr/>
          </p:nvSpPr>
          <p:spPr>
            <a:xfrm>
              <a:off x="8188717" y="3709023"/>
              <a:ext cx="576140" cy="607259"/>
            </a:xfrm>
            <a:prstGeom prst="flowChartConnector">
              <a:avLst/>
            </a:prstGeom>
            <a:solidFill>
              <a:srgbClr val="006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7" name="Google Shape;787;p18"/>
            <p:cNvSpPr txBox="1"/>
            <p:nvPr/>
          </p:nvSpPr>
          <p:spPr>
            <a:xfrm>
              <a:off x="8128730" y="3804925"/>
              <a:ext cx="696114" cy="5591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a:solidFill>
                    <a:schemeClr val="lt1"/>
                  </a:solidFill>
                  <a:latin typeface="Calibri"/>
                  <a:ea typeface="Calibri"/>
                  <a:cs typeface="Calibri"/>
                  <a:sym typeface="Calibri"/>
                </a:rPr>
                <a:t>X</a:t>
              </a:r>
              <a:r>
                <a:rPr lang="en-US" sz="1400" b="1" i="0" u="none" strike="noStrike">
                  <a:solidFill>
                    <a:schemeClr val="lt1"/>
                  </a:solidFill>
                  <a:latin typeface="Calibri"/>
                  <a:ea typeface="Calibri"/>
                  <a:cs typeface="Calibri"/>
                  <a:sym typeface="Calibri"/>
                </a:rPr>
                <a:t> </a:t>
              </a:r>
              <a:r>
                <a:rPr lang="en-US" sz="1600" b="1" i="0" u="none" strike="noStrike">
                  <a:solidFill>
                    <a:schemeClr val="lt1"/>
                  </a:solidFill>
                  <a:latin typeface="Calibri"/>
                  <a:ea typeface="Calibri"/>
                  <a:cs typeface="Calibri"/>
                  <a:sym typeface="Calibri"/>
                </a:rPr>
                <a:t>3</a:t>
              </a:r>
              <a:endParaRPr sz="1600" b="1" i="0" u="none" strike="noStrike">
                <a:solidFill>
                  <a:schemeClr val="lt1"/>
                </a:solidFill>
                <a:latin typeface="Calibri"/>
                <a:ea typeface="Calibri"/>
                <a:cs typeface="Calibri"/>
                <a:sym typeface="Calibri"/>
              </a:endParaRPr>
            </a:p>
          </p:txBody>
        </p:sp>
      </p:grpSp>
      <p:cxnSp>
        <p:nvCxnSpPr>
          <p:cNvPr id="788" name="Google Shape;788;p18"/>
          <p:cNvCxnSpPr/>
          <p:nvPr/>
        </p:nvCxnSpPr>
        <p:spPr>
          <a:xfrm>
            <a:off x="1942597" y="2244257"/>
            <a:ext cx="1125008" cy="0"/>
          </a:xfrm>
          <a:prstGeom prst="straightConnector1">
            <a:avLst/>
          </a:prstGeom>
          <a:noFill/>
          <a:ln w="9525" cap="flat" cmpd="sng">
            <a:solidFill>
              <a:srgbClr val="006386"/>
            </a:solidFill>
            <a:prstDash val="solid"/>
            <a:miter lim="800000"/>
            <a:headEnd type="none" w="sm" len="sm"/>
            <a:tailEnd type="triangle" w="med" len="med"/>
          </a:ln>
        </p:spPr>
      </p:cxnSp>
      <p:cxnSp>
        <p:nvCxnSpPr>
          <p:cNvPr id="789" name="Google Shape;789;p18"/>
          <p:cNvCxnSpPr/>
          <p:nvPr/>
        </p:nvCxnSpPr>
        <p:spPr>
          <a:xfrm>
            <a:off x="1942597" y="2103651"/>
            <a:ext cx="0" cy="903500"/>
          </a:xfrm>
          <a:prstGeom prst="straightConnector1">
            <a:avLst/>
          </a:prstGeom>
          <a:noFill/>
          <a:ln w="9525" cap="flat" cmpd="sng">
            <a:solidFill>
              <a:srgbClr val="006386"/>
            </a:solidFill>
            <a:prstDash val="solid"/>
            <a:miter lim="800000"/>
            <a:headEnd type="none" w="sm" len="sm"/>
            <a:tailEnd type="none" w="sm" len="sm"/>
          </a:ln>
        </p:spPr>
      </p:cxnSp>
      <p:grpSp>
        <p:nvGrpSpPr>
          <p:cNvPr id="790" name="Google Shape;790;p18"/>
          <p:cNvGrpSpPr/>
          <p:nvPr/>
        </p:nvGrpSpPr>
        <p:grpSpPr>
          <a:xfrm>
            <a:off x="1591458" y="2035587"/>
            <a:ext cx="696114" cy="620440"/>
            <a:chOff x="1572986" y="1961694"/>
            <a:chExt cx="696114" cy="620440"/>
          </a:xfrm>
        </p:grpSpPr>
        <p:sp>
          <p:nvSpPr>
            <p:cNvPr id="791" name="Google Shape;791;p18"/>
            <p:cNvSpPr/>
            <p:nvPr/>
          </p:nvSpPr>
          <p:spPr>
            <a:xfrm>
              <a:off x="1632973" y="1961694"/>
              <a:ext cx="576140" cy="607259"/>
            </a:xfrm>
            <a:prstGeom prst="flowChartConnector">
              <a:avLst/>
            </a:prstGeom>
            <a:solidFill>
              <a:srgbClr val="006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2" name="Google Shape;792;p18"/>
            <p:cNvSpPr txBox="1"/>
            <p:nvPr/>
          </p:nvSpPr>
          <p:spPr>
            <a:xfrm>
              <a:off x="1572986" y="2023019"/>
              <a:ext cx="696114" cy="5591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a:solidFill>
                    <a:schemeClr val="lt1"/>
                  </a:solidFill>
                  <a:latin typeface="Calibri"/>
                  <a:ea typeface="Calibri"/>
                  <a:cs typeface="Calibri"/>
                  <a:sym typeface="Calibri"/>
                </a:rPr>
                <a:t>40%</a:t>
              </a:r>
              <a:endParaRPr/>
            </a:p>
            <a:p>
              <a:pPr marL="0" marR="0" lvl="0" indent="0" algn="ctr" rtl="0">
                <a:spcBef>
                  <a:spcPts val="0"/>
                </a:spcBef>
                <a:spcAft>
                  <a:spcPts val="0"/>
                </a:spcAft>
                <a:buNone/>
              </a:pPr>
              <a:r>
                <a:rPr lang="en-US" sz="1200" b="1">
                  <a:solidFill>
                    <a:schemeClr val="lt1"/>
                  </a:solidFill>
                  <a:latin typeface="Calibri"/>
                  <a:ea typeface="Calibri"/>
                  <a:cs typeface="Calibri"/>
                  <a:sym typeface="Calibri"/>
                </a:rPr>
                <a:t>Growth</a:t>
              </a:r>
              <a:endParaRPr sz="1200" b="1" i="0" u="none" strike="noStrike">
                <a:solidFill>
                  <a:schemeClr val="lt1"/>
                </a:solidFill>
                <a:latin typeface="Calibri"/>
                <a:ea typeface="Calibri"/>
                <a:cs typeface="Calibri"/>
                <a:sym typeface="Calibri"/>
              </a:endParaRPr>
            </a:p>
          </p:txBody>
        </p:sp>
      </p:grpSp>
      <p:sp>
        <p:nvSpPr>
          <p:cNvPr id="793" name="Google Shape;793;p18"/>
          <p:cNvSpPr/>
          <p:nvPr/>
        </p:nvSpPr>
        <p:spPr>
          <a:xfrm>
            <a:off x="510364" y="-563644"/>
            <a:ext cx="4291398" cy="563644"/>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794" name="Google Shape;794;p18"/>
          <p:cNvCxnSpPr/>
          <p:nvPr/>
        </p:nvCxnSpPr>
        <p:spPr>
          <a:xfrm>
            <a:off x="8103765" y="1809230"/>
            <a:ext cx="0" cy="4205676"/>
          </a:xfrm>
          <a:prstGeom prst="straightConnector1">
            <a:avLst/>
          </a:prstGeom>
          <a:noFill/>
          <a:ln w="9525" cap="flat" cmpd="sng">
            <a:solidFill>
              <a:schemeClr val="accent1"/>
            </a:solidFill>
            <a:prstDash val="solid"/>
            <a:miter lim="800000"/>
            <a:headEnd type="none" w="sm" len="sm"/>
            <a:tailEnd type="none" w="sm" len="sm"/>
          </a:ln>
        </p:spPr>
      </p:cxnSp>
      <p:sp>
        <p:nvSpPr>
          <p:cNvPr id="795" name="Google Shape;795;p18"/>
          <p:cNvSpPr txBox="1"/>
          <p:nvPr/>
        </p:nvSpPr>
        <p:spPr>
          <a:xfrm>
            <a:off x="4886384" y="1301361"/>
            <a:ext cx="639124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Triple the amount of loans compared to the same quarter last year</a:t>
            </a:r>
            <a:endParaRPr/>
          </a:p>
        </p:txBody>
      </p:sp>
      <p:sp>
        <p:nvSpPr>
          <p:cNvPr id="796" name="Google Shape;796;p18"/>
          <p:cNvSpPr txBox="1"/>
          <p:nvPr/>
        </p:nvSpPr>
        <p:spPr>
          <a:xfrm>
            <a:off x="362260" y="1397992"/>
            <a:ext cx="356268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Consistent growth</a:t>
            </a:r>
            <a:endParaRPr/>
          </a:p>
        </p:txBody>
      </p:sp>
      <p:graphicFrame>
        <p:nvGraphicFramePr>
          <p:cNvPr id="797" name="Google Shape;797;p18"/>
          <p:cNvGraphicFramePr/>
          <p:nvPr/>
        </p:nvGraphicFramePr>
        <p:xfrm>
          <a:off x="4162021" y="1691583"/>
          <a:ext cx="4193650" cy="42056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98" name="Google Shape;798;p18"/>
          <p:cNvGraphicFramePr/>
          <p:nvPr/>
        </p:nvGraphicFramePr>
        <p:xfrm>
          <a:off x="7835489" y="1701471"/>
          <a:ext cx="3850922" cy="4438796"/>
        </p:xfrm>
        <a:graphic>
          <a:graphicData uri="http://schemas.openxmlformats.org/drawingml/2006/chart">
            <c:chart xmlns:c="http://schemas.openxmlformats.org/drawingml/2006/chart" xmlns:r="http://schemas.openxmlformats.org/officeDocument/2006/relationships" r:id="rId5"/>
          </a:graphicData>
        </a:graphic>
      </p:graphicFrame>
      <p:grpSp>
        <p:nvGrpSpPr>
          <p:cNvPr id="799" name="Google Shape;799;p18"/>
          <p:cNvGrpSpPr/>
          <p:nvPr/>
        </p:nvGrpSpPr>
        <p:grpSpPr>
          <a:xfrm>
            <a:off x="-797009" y="-328563"/>
            <a:ext cx="1645818" cy="1645821"/>
            <a:chOff x="-798030" y="-292671"/>
            <a:chExt cx="1645818" cy="1645821"/>
          </a:xfrm>
        </p:grpSpPr>
        <p:sp>
          <p:nvSpPr>
            <p:cNvPr id="800" name="Google Shape;800;p18"/>
            <p:cNvSpPr/>
            <p:nvPr/>
          </p:nvSpPr>
          <p:spPr>
            <a:xfrm rot="4500000">
              <a:off x="-647025" y="-141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801" name="Google Shape;801;p18"/>
            <p:cNvGrpSpPr/>
            <p:nvPr/>
          </p:nvGrpSpPr>
          <p:grpSpPr>
            <a:xfrm>
              <a:off x="-640166" y="-134808"/>
              <a:ext cx="1330092" cy="1330093"/>
              <a:chOff x="-640166" y="-134808"/>
              <a:chExt cx="1330092" cy="1330093"/>
            </a:xfrm>
          </p:grpSpPr>
          <p:sp>
            <p:nvSpPr>
              <p:cNvPr id="802" name="Google Shape;802;p18"/>
              <p:cNvSpPr/>
              <p:nvPr/>
            </p:nvSpPr>
            <p:spPr>
              <a:xfrm rot="4500000">
                <a:off x="-518129" y="-12769"/>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03" name="Google Shape;803;p18"/>
              <p:cNvSpPr/>
              <p:nvPr/>
            </p:nvSpPr>
            <p:spPr>
              <a:xfrm>
                <a:off x="232723" y="948482"/>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04" name="Google Shape;804;p18"/>
              <p:cNvSpPr/>
              <p:nvPr/>
            </p:nvSpPr>
            <p:spPr>
              <a:xfrm rot="-5400000" flipH="1">
                <a:off x="-346649" y="185072"/>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p19"/>
          <p:cNvPicPr preferRelativeResize="0">
            <a:picLocks noGrp="1"/>
          </p:cNvPicPr>
          <p:nvPr>
            <p:ph type="pic" idx="2"/>
          </p:nvPr>
        </p:nvPicPr>
        <p:blipFill rotWithShape="1">
          <a:blip r:embed="rId3">
            <a:alphaModFix/>
          </a:blip>
          <a:srcRect t="4" b="3"/>
          <a:stretch/>
        </p:blipFill>
        <p:spPr>
          <a:xfrm>
            <a:off x="0" y="0"/>
            <a:ext cx="9211702" cy="6858000"/>
          </a:xfrm>
          <a:prstGeom prst="rect">
            <a:avLst/>
          </a:prstGeom>
          <a:solidFill>
            <a:schemeClr val="lt1"/>
          </a:solidFill>
          <a:ln>
            <a:noFill/>
          </a:ln>
        </p:spPr>
      </p:pic>
      <p:sp>
        <p:nvSpPr>
          <p:cNvPr id="810" name="Google Shape;810;p19"/>
          <p:cNvSpPr/>
          <p:nvPr/>
        </p:nvSpPr>
        <p:spPr>
          <a:xfrm>
            <a:off x="-2416382" y="-2371408"/>
            <a:ext cx="11614436" cy="11614436"/>
          </a:xfrm>
          <a:prstGeom prst="ellipse">
            <a:avLst/>
          </a:prstGeom>
          <a:gradFill>
            <a:gsLst>
              <a:gs pos="0">
                <a:srgbClr val="00AEEF">
                  <a:alpha val="31764"/>
                </a:srgbClr>
              </a:gs>
              <a:gs pos="21000">
                <a:srgbClr val="00AEEF">
                  <a:alpha val="31764"/>
                </a:srgbClr>
              </a:gs>
              <a:gs pos="55788">
                <a:srgbClr val="000E42">
                  <a:alpha val="40000"/>
                </a:srgbClr>
              </a:gs>
              <a:gs pos="99000">
                <a:srgbClr val="00AEEF"/>
              </a:gs>
              <a:gs pos="100000">
                <a:srgbClr val="00AEEF"/>
              </a:gs>
            </a:gsLst>
            <a:lin ang="7200000" scaled="0"/>
          </a:gradFill>
          <a:ln>
            <a:noFill/>
          </a:ln>
          <a:effectLst>
            <a:outerShdw blurRad="101600" dist="1016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1" name="Google Shape;811;p19"/>
          <p:cNvSpPr/>
          <p:nvPr/>
        </p:nvSpPr>
        <p:spPr>
          <a:xfrm flipH="1">
            <a:off x="7887861" y="2241053"/>
            <a:ext cx="2523693" cy="2461838"/>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a:effectLst>
            <a:outerShdw blurRad="101600" dist="1016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2" name="Google Shape;812;p19"/>
          <p:cNvSpPr/>
          <p:nvPr/>
        </p:nvSpPr>
        <p:spPr>
          <a:xfrm rot="900000">
            <a:off x="7698628" y="2028818"/>
            <a:ext cx="2894214" cy="2894212"/>
          </a:xfrm>
          <a:prstGeom prst="arc">
            <a:avLst>
              <a:gd name="adj1" fmla="val 16977976"/>
              <a:gd name="adj2" fmla="val 7953272"/>
            </a:avLst>
          </a:prstGeom>
          <a:noFill/>
          <a:ln w="9525" cap="flat" cmpd="sng">
            <a:solidFill>
              <a:srgbClr val="00AEEF"/>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3" name="Google Shape;813;p19"/>
          <p:cNvSpPr/>
          <p:nvPr/>
        </p:nvSpPr>
        <p:spPr>
          <a:xfrm rot="900000">
            <a:off x="7118680" y="1389684"/>
            <a:ext cx="4041593" cy="4041590"/>
          </a:xfrm>
          <a:prstGeom prst="arc">
            <a:avLst>
              <a:gd name="adj1" fmla="val 11912447"/>
              <a:gd name="adj2" fmla="val 2930560"/>
            </a:avLst>
          </a:prstGeom>
          <a:noFill/>
          <a:ln w="9525" cap="flat" cmpd="sng">
            <a:solidFill>
              <a:srgbClr val="00AEEF"/>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19"/>
          <p:cNvSpPr/>
          <p:nvPr/>
        </p:nvSpPr>
        <p:spPr>
          <a:xfrm>
            <a:off x="-292608" y="6875828"/>
            <a:ext cx="12709358" cy="1643036"/>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5" name="Google Shape;815;p19"/>
          <p:cNvSpPr/>
          <p:nvPr/>
        </p:nvSpPr>
        <p:spPr>
          <a:xfrm>
            <a:off x="-4378782" y="-2416629"/>
            <a:ext cx="4388249" cy="1297577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6" name="Google Shape;816;p19"/>
          <p:cNvSpPr/>
          <p:nvPr/>
        </p:nvSpPr>
        <p:spPr>
          <a:xfrm>
            <a:off x="-3595804" y="6875828"/>
            <a:ext cx="17097607" cy="4216956"/>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7" name="Google Shape;817;p19"/>
          <p:cNvSpPr/>
          <p:nvPr/>
        </p:nvSpPr>
        <p:spPr>
          <a:xfrm>
            <a:off x="9423438" y="4820529"/>
            <a:ext cx="108000" cy="108000"/>
          </a:xfrm>
          <a:prstGeom prst="ellipse">
            <a:avLst/>
          </a:prstGeom>
          <a:solidFill>
            <a:srgbClr val="25A6D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8" name="Google Shape;818;p19"/>
          <p:cNvSpPr/>
          <p:nvPr/>
        </p:nvSpPr>
        <p:spPr>
          <a:xfrm>
            <a:off x="465910" y="2930210"/>
            <a:ext cx="7356921" cy="815288"/>
          </a:xfrm>
          <a:prstGeom prst="rect">
            <a:avLst/>
          </a:prstGeom>
          <a:noFill/>
          <a:ln>
            <a:noFill/>
          </a:ln>
          <a:effectLst>
            <a:outerShdw blurRad="127000" dist="101600" dir="8100000" algn="tr" rotWithShape="0">
              <a:srgbClr val="000000">
                <a:alpha val="40000"/>
              </a:srgbClr>
            </a:outerShdw>
          </a:effectLst>
        </p:spPr>
        <p:txBody>
          <a:bodyPr spcFirstLastPara="1" wrap="square" lIns="91425" tIns="45700" rIns="91425" bIns="45700" anchor="t" anchorCtr="0">
            <a:spAutoFit/>
          </a:bodyPr>
          <a:lstStyle/>
          <a:p>
            <a:pPr marL="0" marR="0" lvl="0" indent="0" algn="r" rtl="1">
              <a:lnSpc>
                <a:spcPct val="78787"/>
              </a:lnSpc>
              <a:spcBef>
                <a:spcPts val="0"/>
              </a:spcBef>
              <a:spcAft>
                <a:spcPts val="0"/>
              </a:spcAft>
              <a:buNone/>
            </a:pPr>
            <a:r>
              <a:rPr lang="en-US" sz="6600" b="1">
                <a:solidFill>
                  <a:schemeClr val="lt1"/>
                </a:solidFill>
                <a:latin typeface="Calibri"/>
                <a:ea typeface="Calibri"/>
                <a:cs typeface="Calibri"/>
                <a:sym typeface="Calibri"/>
              </a:rPr>
              <a:t>BLENDER EUROPE</a:t>
            </a:r>
            <a:endParaRPr sz="6600" b="1">
              <a:solidFill>
                <a:schemeClr val="lt1"/>
              </a:solidFill>
              <a:latin typeface="Calibri"/>
              <a:ea typeface="Calibri"/>
              <a:cs typeface="Calibri"/>
              <a:sym typeface="Calibri"/>
            </a:endParaRPr>
          </a:p>
        </p:txBody>
      </p:sp>
      <p:sp>
        <p:nvSpPr>
          <p:cNvPr id="819" name="Google Shape;819;p19"/>
          <p:cNvSpPr/>
          <p:nvPr/>
        </p:nvSpPr>
        <p:spPr>
          <a:xfrm>
            <a:off x="-2982687" y="-2403009"/>
            <a:ext cx="15871372" cy="2398801"/>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0" name="Google Shape;820;p19"/>
          <p:cNvSpPr/>
          <p:nvPr/>
        </p:nvSpPr>
        <p:spPr>
          <a:xfrm flipH="1">
            <a:off x="9276732" y="2733078"/>
            <a:ext cx="713407" cy="69592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009ED6"/>
              </a:solidFill>
              <a:latin typeface="Calibri"/>
              <a:ea typeface="Calibri"/>
              <a:cs typeface="Calibri"/>
              <a:sym typeface="Calibri"/>
            </a:endParaRPr>
          </a:p>
        </p:txBody>
      </p:sp>
      <p:sp>
        <p:nvSpPr>
          <p:cNvPr id="821" name="Google Shape;821;p19"/>
          <p:cNvSpPr/>
          <p:nvPr/>
        </p:nvSpPr>
        <p:spPr>
          <a:xfrm rot="900000">
            <a:off x="8418391" y="2677744"/>
            <a:ext cx="1559326" cy="1559325"/>
          </a:xfrm>
          <a:prstGeom prst="arc">
            <a:avLst>
              <a:gd name="adj1" fmla="val 13839297"/>
              <a:gd name="adj2" fmla="val 7953272"/>
            </a:avLst>
          </a:prstGeom>
          <a:noFill/>
          <a:ln w="9525" cap="flat" cmpd="sng">
            <a:solidFill>
              <a:schemeClr val="lt1">
                <a:alpha val="93725"/>
              </a:schemeClr>
            </a:solidFill>
            <a:prstDash val="dash"/>
            <a:miter lim="800000"/>
            <a:headEnd type="stealth" w="med" len="med"/>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822" name="Google Shape;822;p19"/>
          <p:cNvPicPr preferRelativeResize="0"/>
          <p:nvPr/>
        </p:nvPicPr>
        <p:blipFill rotWithShape="1">
          <a:blip r:embed="rId4">
            <a:alphaModFix/>
          </a:blip>
          <a:srcRect/>
          <a:stretch/>
        </p:blipFill>
        <p:spPr>
          <a:xfrm>
            <a:off x="8589934" y="2841055"/>
            <a:ext cx="1219306" cy="1213209"/>
          </a:xfrm>
          <a:prstGeom prst="rect">
            <a:avLst/>
          </a:prstGeom>
          <a:noFill/>
          <a:ln>
            <a:noFill/>
          </a:ln>
          <a:effectLst>
            <a:outerShdw blurRad="114300" dist="76200" dir="8100000" algn="tr"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8"/>
                                        </p:tgtEl>
                                        <p:attrNameLst>
                                          <p:attrName>style.visibility</p:attrName>
                                        </p:attrNameLst>
                                      </p:cBhvr>
                                      <p:to>
                                        <p:strVal val="visible"/>
                                      </p:to>
                                    </p:set>
                                    <p:animEffect transition="in" filter="fade">
                                      <p:cBhvr>
                                        <p:cTn id="7" dur="2000"/>
                                        <p:tgtEl>
                                          <p:spTgt spid="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
          <p:cNvSpPr/>
          <p:nvPr/>
        </p:nvSpPr>
        <p:spPr>
          <a:xfrm>
            <a:off x="949400" y="1195753"/>
            <a:ext cx="10158624" cy="4583726"/>
          </a:xfrm>
          <a:prstGeom prst="rect">
            <a:avLst/>
          </a:prstGeom>
          <a:solidFill>
            <a:schemeClr val="lt1">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4" name="Google Shape;234;p2"/>
          <p:cNvSpPr/>
          <p:nvPr/>
        </p:nvSpPr>
        <p:spPr>
          <a:xfrm>
            <a:off x="5202466" y="444677"/>
            <a:ext cx="5958838" cy="5958834"/>
          </a:xfrm>
          <a:prstGeom prst="arc">
            <a:avLst>
              <a:gd name="adj1" fmla="val 13837629"/>
              <a:gd name="adj2" fmla="val 8126621"/>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5" name="Google Shape;235;p2"/>
          <p:cNvSpPr/>
          <p:nvPr/>
        </p:nvSpPr>
        <p:spPr>
          <a:xfrm>
            <a:off x="9681753" y="82478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2"/>
          <p:cNvSpPr/>
          <p:nvPr/>
        </p:nvSpPr>
        <p:spPr>
          <a:xfrm>
            <a:off x="1174024" y="997438"/>
            <a:ext cx="9595196" cy="5000842"/>
          </a:xfrm>
          <a:prstGeom prst="rect">
            <a:avLst/>
          </a:prstGeom>
          <a:solidFill>
            <a:srgbClr val="F2F2F2"/>
          </a:solidFill>
          <a:ln w="12700" cap="flat" cmpd="sng">
            <a:solidFill>
              <a:srgbClr val="00AEE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7" name="Google Shape;237;p2"/>
          <p:cNvSpPr txBox="1"/>
          <p:nvPr/>
        </p:nvSpPr>
        <p:spPr>
          <a:xfrm>
            <a:off x="3556394" y="1307081"/>
            <a:ext cx="494463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a:solidFill>
                  <a:srgbClr val="0C0C0C"/>
                </a:solidFill>
                <a:latin typeface="Calibri"/>
                <a:ea typeface="Calibri"/>
                <a:cs typeface="Calibri"/>
                <a:sym typeface="Calibri"/>
              </a:rPr>
              <a:t>Legal Disclaimer</a:t>
            </a:r>
            <a:endParaRPr/>
          </a:p>
        </p:txBody>
      </p:sp>
      <p:sp>
        <p:nvSpPr>
          <p:cNvPr id="238" name="Google Shape;238;p2"/>
          <p:cNvSpPr/>
          <p:nvPr/>
        </p:nvSpPr>
        <p:spPr>
          <a:xfrm>
            <a:off x="-1711228" y="6857999"/>
            <a:ext cx="14424132" cy="59021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9" name="Google Shape;239;p2"/>
          <p:cNvSpPr txBox="1"/>
          <p:nvPr/>
        </p:nvSpPr>
        <p:spPr>
          <a:xfrm>
            <a:off x="1174024" y="1775840"/>
            <a:ext cx="9588498" cy="395544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000"/>
              <a:buFont typeface="Calibri"/>
              <a:buNone/>
            </a:pPr>
            <a:r>
              <a:rPr lang="en-US" sz="1000" b="0" i="0" u="none" strike="noStrike" cap="none">
                <a:solidFill>
                  <a:srgbClr val="000000"/>
                </a:solidFill>
                <a:latin typeface="Calibri"/>
                <a:ea typeface="Calibri"/>
                <a:cs typeface="Calibri"/>
                <a:sym typeface="Calibri"/>
              </a:rPr>
              <a:t>This presentation constitutes the principle and marketing presentation of Blender Financial Technologies Ltd. and its subsidiaries (henceforth referred to, together, as "the Company" and/or "Blender" and/or "the Group") and is meant for marketing purposes. It does not constitute a public offering of securities by the Company and should not be construed as a public offering of securities by the Company. The information contained in this presentation is solely abridged information to be used as a general presentation of the Company and does not contain exhaustive data on the Company and its activities. The information contained in this presentation and any other information that may be provided when this presentation is presented (henceforth: "the Information") does not constitute a recommendation or the opinion of an investment advisor or a tax advisor. Investment in securities, and particularly, in the Company's securities, carries risk. One must bear in mind that past data is not necessarily indicative of future performance. Purchasing Company securities requires a thorough review of the data the Company publishes in the Company's reports on the Maya and Magna systems (henceforth: "Company Reports") and the performance of a legal, financial, fiscal, and accounting analysis of that data. The presentation contains additional data that will not be displayed in Company Reports to the public and/or information displayed differently than how it will be displayed in the Company Reports to the public. The presentation is not designed to substitute for a review of Company Reports, whenever they are publicized by the Company. In the event of a contradiction between this presentation and Company Reports, the content of the Company Reports shall prevail.</a:t>
            </a:r>
            <a:endParaRPr/>
          </a:p>
          <a:p>
            <a:pPr marL="0" marR="0" lvl="0" indent="0" algn="l" rtl="0">
              <a:lnSpc>
                <a:spcPct val="107000"/>
              </a:lnSpc>
              <a:spcBef>
                <a:spcPts val="80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Forward-looking Information Disclaimer</a:t>
            </a:r>
            <a:endParaRPr sz="1000" b="0" i="0" u="none" strike="noStrike" cap="none">
              <a:solidFill>
                <a:srgbClr val="000000"/>
              </a:solidFill>
              <a:highlight>
                <a:srgbClr val="FFFF00"/>
              </a:highlight>
              <a:latin typeface="Calibri"/>
              <a:ea typeface="Calibri"/>
              <a:cs typeface="Calibri"/>
              <a:sym typeface="Calibri"/>
            </a:endParaRPr>
          </a:p>
          <a:p>
            <a:pPr marL="0" marR="0" lvl="0" indent="0" algn="l" rtl="0">
              <a:spcBef>
                <a:spcPts val="800"/>
              </a:spcBef>
              <a:spcAft>
                <a:spcPts val="0"/>
              </a:spcAft>
              <a:buNone/>
            </a:pPr>
            <a:r>
              <a:rPr lang="en-US" sz="1000" b="0" i="0" u="none" strike="noStrike" cap="none">
                <a:solidFill>
                  <a:schemeClr val="dk1"/>
                </a:solidFill>
                <a:latin typeface="Calibri"/>
                <a:ea typeface="Calibri"/>
                <a:cs typeface="Calibri"/>
                <a:sym typeface="Calibri"/>
              </a:rPr>
              <a:t>The Company’s forecasts and assumptions specified in this presentation regarding the consolidation of LTL’s financial results, receipt of the banking licence in Europe and the completion of the LTL acquisition as a result (slides 4, 5, 6, 7, 17, 23 and 24); receipt of the licence for providing credit from the Capital Markets Authority to enable BNPL’s activity and the expected start date of said activity (slides 6, 13 and 15); the anticipated risk of failure rate in Israel for 2022 (slide 11); the strategy for activity in Europe after the banking licence is obtained (slide 17); and the accelerated growth in car financing activity (slide 14), are all considered forward-looking information, as defined in the Securities Law of 1968. Among other things, this information is based on the Company’s assessments regarding developments and events that may or may not take place at an uncertain time in the future that are not within the Company’s control.</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By nature, forward-looking information might not materialise as it is uncertain, as aforementioned. Whether forward-looking information materialises or not may be affected by risk factors inherent in the Company’s activity, developments in the financial environment in which the Company operates and external factors, including regulation, that can affect its activity. Therefore, it is hereby emphasised and clarified that the Company’s actual future results and achievements may fundamentally differ from the forward-looking information presented here. </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For the removal of doubt, let it be clear that the Company does not undertake to update and/or change the information included in the presentation to reflect events and/or circumstances that occur after the presentation has been prepared.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20"/>
          <p:cNvSpPr/>
          <p:nvPr/>
        </p:nvSpPr>
        <p:spPr>
          <a:xfrm>
            <a:off x="606979" y="1153615"/>
            <a:ext cx="5402514" cy="48882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828" name="Google Shape;828;p20"/>
          <p:cNvGraphicFramePr/>
          <p:nvPr/>
        </p:nvGraphicFramePr>
        <p:xfrm>
          <a:off x="613745" y="1951566"/>
          <a:ext cx="5362321" cy="3996225"/>
        </p:xfrm>
        <a:graphic>
          <a:graphicData uri="http://schemas.openxmlformats.org/drawingml/2006/chart">
            <c:chart xmlns:c="http://schemas.openxmlformats.org/drawingml/2006/chart" xmlns:r="http://schemas.openxmlformats.org/officeDocument/2006/relationships" r:id="rId3"/>
          </a:graphicData>
        </a:graphic>
      </p:graphicFrame>
      <p:sp>
        <p:nvSpPr>
          <p:cNvPr id="829" name="Google Shape;829;p20"/>
          <p:cNvSpPr/>
          <p:nvPr/>
        </p:nvSpPr>
        <p:spPr>
          <a:xfrm>
            <a:off x="6223431" y="1153615"/>
            <a:ext cx="5402514" cy="4930123"/>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830" name="Google Shape;830;p20"/>
          <p:cNvGraphicFramePr/>
          <p:nvPr/>
        </p:nvGraphicFramePr>
        <p:xfrm>
          <a:off x="6237371" y="1951567"/>
          <a:ext cx="5340884" cy="3996225"/>
        </p:xfrm>
        <a:graphic>
          <a:graphicData uri="http://schemas.openxmlformats.org/drawingml/2006/chart">
            <c:chart xmlns:c="http://schemas.openxmlformats.org/drawingml/2006/chart" xmlns:r="http://schemas.openxmlformats.org/officeDocument/2006/relationships" r:id="rId4"/>
          </a:graphicData>
        </a:graphic>
      </p:graphicFrame>
      <p:sp>
        <p:nvSpPr>
          <p:cNvPr id="831" name="Google Shape;831;p20"/>
          <p:cNvSpPr/>
          <p:nvPr/>
        </p:nvSpPr>
        <p:spPr>
          <a:xfrm>
            <a:off x="12192000" y="-973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2" name="Google Shape;832;p20"/>
          <p:cNvSpPr txBox="1"/>
          <p:nvPr/>
        </p:nvSpPr>
        <p:spPr>
          <a:xfrm>
            <a:off x="689926" y="263876"/>
            <a:ext cx="1150207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D0D0D"/>
                </a:solidFill>
                <a:latin typeface="Calibri"/>
                <a:ea typeface="Calibri"/>
                <a:cs typeface="Calibri"/>
                <a:sym typeface="Calibri"/>
              </a:rPr>
              <a:t>Blender </a:t>
            </a:r>
            <a:r>
              <a:rPr lang="en-US" sz="3600" b="1">
                <a:solidFill>
                  <a:srgbClr val="00AEEF"/>
                </a:solidFill>
                <a:latin typeface="Calibri"/>
                <a:ea typeface="Calibri"/>
                <a:cs typeface="Calibri"/>
                <a:sym typeface="Calibri"/>
              </a:rPr>
              <a:t>Europe</a:t>
            </a:r>
            <a:r>
              <a:rPr lang="en-US" sz="3600" b="1">
                <a:solidFill>
                  <a:srgbClr val="0D0D0D"/>
                </a:solidFill>
                <a:latin typeface="Calibri"/>
                <a:ea typeface="Calibri"/>
                <a:cs typeface="Calibri"/>
                <a:sym typeface="Calibri"/>
              </a:rPr>
              <a:t>: LTL acquisition tripled the Credit Portfolio </a:t>
            </a:r>
            <a:endParaRPr/>
          </a:p>
        </p:txBody>
      </p:sp>
      <p:sp>
        <p:nvSpPr>
          <p:cNvPr id="833" name="Google Shape;833;p20"/>
          <p:cNvSpPr txBox="1"/>
          <p:nvPr/>
        </p:nvSpPr>
        <p:spPr>
          <a:xfrm>
            <a:off x="7017239" y="1252426"/>
            <a:ext cx="389272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1634"/>
              </a:buClr>
              <a:buSzPts val="2000"/>
              <a:buFont typeface="Calibri"/>
              <a:buNone/>
            </a:pPr>
            <a:r>
              <a:rPr lang="en-US" sz="2000" b="0" i="0" u="none" strike="noStrike" cap="none">
                <a:solidFill>
                  <a:srgbClr val="041634"/>
                </a:solidFill>
                <a:latin typeface="Calibri"/>
                <a:ea typeface="Calibri"/>
                <a:cs typeface="Calibri"/>
                <a:sym typeface="Calibri"/>
              </a:rPr>
              <a:t>Total Credit Portfolio </a:t>
            </a:r>
            <a:r>
              <a:rPr lang="en-US" sz="1200" b="0" i="0" u="none" strike="noStrike" cap="none">
                <a:solidFill>
                  <a:srgbClr val="041634"/>
                </a:solidFill>
                <a:latin typeface="Calibri"/>
                <a:ea typeface="Calibri"/>
                <a:cs typeface="Calibri"/>
                <a:sym typeface="Calibri"/>
              </a:rPr>
              <a:t>(NIS in thousands)</a:t>
            </a:r>
            <a:endParaRPr sz="1400" b="0" i="0" u="none" strike="noStrike" cap="none">
              <a:solidFill>
                <a:srgbClr val="041634"/>
              </a:solidFill>
              <a:latin typeface="Calibri"/>
              <a:ea typeface="Calibri"/>
              <a:cs typeface="Calibri"/>
              <a:sym typeface="Calibri"/>
            </a:endParaRPr>
          </a:p>
        </p:txBody>
      </p:sp>
      <p:sp>
        <p:nvSpPr>
          <p:cNvPr id="834" name="Google Shape;834;p20"/>
          <p:cNvSpPr txBox="1"/>
          <p:nvPr/>
        </p:nvSpPr>
        <p:spPr>
          <a:xfrm>
            <a:off x="2387359" y="1239179"/>
            <a:ext cx="3207404" cy="400110"/>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en-US" sz="2000">
                <a:solidFill>
                  <a:schemeClr val="dk1"/>
                </a:solidFill>
                <a:latin typeface="Calibri"/>
                <a:ea typeface="Calibri"/>
                <a:cs typeface="Calibri"/>
                <a:sym typeface="Calibri"/>
              </a:rPr>
              <a:t>Revenue </a:t>
            </a:r>
            <a:r>
              <a:rPr lang="en-US" sz="1200" b="0" i="0" u="none" strike="noStrike" cap="none">
                <a:solidFill>
                  <a:srgbClr val="041634"/>
                </a:solidFill>
                <a:latin typeface="Calibri"/>
                <a:ea typeface="Calibri"/>
                <a:cs typeface="Calibri"/>
                <a:sym typeface="Calibri"/>
              </a:rPr>
              <a:t>(NIS in thousands)</a:t>
            </a:r>
            <a:endParaRPr sz="1200">
              <a:solidFill>
                <a:schemeClr val="dk1"/>
              </a:solidFill>
              <a:latin typeface="Calibri"/>
              <a:ea typeface="Calibri"/>
              <a:cs typeface="Calibri"/>
              <a:sym typeface="Calibri"/>
            </a:endParaRPr>
          </a:p>
        </p:txBody>
      </p:sp>
      <p:sp>
        <p:nvSpPr>
          <p:cNvPr id="835" name="Google Shape;835;p20"/>
          <p:cNvSpPr txBox="1"/>
          <p:nvPr/>
        </p:nvSpPr>
        <p:spPr>
          <a:xfrm>
            <a:off x="6309434" y="2509508"/>
            <a:ext cx="4792694" cy="338554"/>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chemeClr val="dk1"/>
              </a:buClr>
              <a:buSzPts val="1600"/>
              <a:buFont typeface="Calibri"/>
              <a:buNone/>
            </a:pPr>
            <a:endParaRPr sz="1600">
              <a:solidFill>
                <a:srgbClr val="041634"/>
              </a:solidFill>
              <a:latin typeface="Assistant SemiBold"/>
              <a:ea typeface="Assistant SemiBold"/>
              <a:cs typeface="Assistant SemiBold"/>
              <a:sym typeface="Assistant SemiBold"/>
            </a:endParaRPr>
          </a:p>
        </p:txBody>
      </p:sp>
      <p:sp>
        <p:nvSpPr>
          <p:cNvPr id="836" name="Google Shape;836;p20"/>
          <p:cNvSpPr txBox="1"/>
          <p:nvPr/>
        </p:nvSpPr>
        <p:spPr>
          <a:xfrm>
            <a:off x="10367959" y="2440506"/>
            <a:ext cx="90569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44546A"/>
                </a:solidFill>
                <a:latin typeface="Calibri"/>
                <a:ea typeface="Calibri"/>
                <a:cs typeface="Calibri"/>
                <a:sym typeface="Calibri"/>
              </a:rPr>
              <a:t>194,300</a:t>
            </a:r>
            <a:endParaRPr sz="1400" b="1">
              <a:solidFill>
                <a:srgbClr val="44546A"/>
              </a:solidFill>
              <a:latin typeface="Calibri"/>
              <a:ea typeface="Calibri"/>
              <a:cs typeface="Calibri"/>
              <a:sym typeface="Calibri"/>
            </a:endParaRPr>
          </a:p>
        </p:txBody>
      </p:sp>
      <p:sp>
        <p:nvSpPr>
          <p:cNvPr id="837" name="Google Shape;837;p20"/>
          <p:cNvSpPr txBox="1"/>
          <p:nvPr/>
        </p:nvSpPr>
        <p:spPr>
          <a:xfrm>
            <a:off x="4810274" y="1955114"/>
            <a:ext cx="90569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44546A"/>
                </a:solidFill>
                <a:latin typeface="Calibri"/>
                <a:ea typeface="Calibri"/>
                <a:cs typeface="Calibri"/>
                <a:sym typeface="Calibri"/>
              </a:rPr>
              <a:t>4,900</a:t>
            </a:r>
            <a:endParaRPr sz="1400" b="1">
              <a:solidFill>
                <a:srgbClr val="44546A"/>
              </a:solidFill>
              <a:latin typeface="Calibri"/>
              <a:ea typeface="Calibri"/>
              <a:cs typeface="Calibri"/>
              <a:sym typeface="Calibri"/>
            </a:endParaRPr>
          </a:p>
        </p:txBody>
      </p:sp>
      <p:grpSp>
        <p:nvGrpSpPr>
          <p:cNvPr id="838" name="Google Shape;838;p20"/>
          <p:cNvGrpSpPr/>
          <p:nvPr/>
        </p:nvGrpSpPr>
        <p:grpSpPr>
          <a:xfrm>
            <a:off x="2935227" y="2105022"/>
            <a:ext cx="1957526" cy="1793183"/>
            <a:chOff x="3150567" y="2251011"/>
            <a:chExt cx="1580807" cy="1793183"/>
          </a:xfrm>
        </p:grpSpPr>
        <p:cxnSp>
          <p:nvCxnSpPr>
            <p:cNvPr id="839" name="Google Shape;839;p20"/>
            <p:cNvCxnSpPr/>
            <p:nvPr/>
          </p:nvCxnSpPr>
          <p:spPr>
            <a:xfrm rot="10800000" flipH="1">
              <a:off x="3275045" y="2251011"/>
              <a:ext cx="1456329" cy="607"/>
            </a:xfrm>
            <a:prstGeom prst="straightConnector1">
              <a:avLst/>
            </a:prstGeom>
            <a:noFill/>
            <a:ln w="9525" cap="flat" cmpd="sng">
              <a:solidFill>
                <a:srgbClr val="006386"/>
              </a:solidFill>
              <a:prstDash val="solid"/>
              <a:miter lim="800000"/>
              <a:headEnd type="none" w="sm" len="sm"/>
              <a:tailEnd type="triangle" w="med" len="med"/>
            </a:ln>
          </p:spPr>
        </p:cxnSp>
        <p:cxnSp>
          <p:nvCxnSpPr>
            <p:cNvPr id="840" name="Google Shape;840;p20"/>
            <p:cNvCxnSpPr/>
            <p:nvPr/>
          </p:nvCxnSpPr>
          <p:spPr>
            <a:xfrm flipH="1">
              <a:off x="3150567" y="2513198"/>
              <a:ext cx="7094" cy="1530996"/>
            </a:xfrm>
            <a:prstGeom prst="straightConnector1">
              <a:avLst/>
            </a:prstGeom>
            <a:noFill/>
            <a:ln w="9525" cap="flat" cmpd="sng">
              <a:solidFill>
                <a:srgbClr val="006386"/>
              </a:solidFill>
              <a:prstDash val="solid"/>
              <a:miter lim="800000"/>
              <a:headEnd type="none" w="sm" len="sm"/>
              <a:tailEnd type="none" w="sm" len="sm"/>
            </a:ln>
          </p:spPr>
        </p:cxnSp>
      </p:grpSp>
      <p:grpSp>
        <p:nvGrpSpPr>
          <p:cNvPr id="841" name="Google Shape;841;p20"/>
          <p:cNvGrpSpPr/>
          <p:nvPr/>
        </p:nvGrpSpPr>
        <p:grpSpPr>
          <a:xfrm>
            <a:off x="8513469" y="2261908"/>
            <a:ext cx="1854490" cy="1909510"/>
            <a:chOff x="3511802" y="1607951"/>
            <a:chExt cx="1497600" cy="1909510"/>
          </a:xfrm>
        </p:grpSpPr>
        <p:cxnSp>
          <p:nvCxnSpPr>
            <p:cNvPr id="842" name="Google Shape;842;p20"/>
            <p:cNvCxnSpPr>
              <a:endCxn id="836" idx="1"/>
            </p:cNvCxnSpPr>
            <p:nvPr/>
          </p:nvCxnSpPr>
          <p:spPr>
            <a:xfrm>
              <a:off x="3511802" y="1940438"/>
              <a:ext cx="1497600" cy="0"/>
            </a:xfrm>
            <a:prstGeom prst="straightConnector1">
              <a:avLst/>
            </a:prstGeom>
            <a:noFill/>
            <a:ln w="9525" cap="flat" cmpd="sng">
              <a:solidFill>
                <a:srgbClr val="006386"/>
              </a:solidFill>
              <a:prstDash val="solid"/>
              <a:miter lim="800000"/>
              <a:headEnd type="none" w="sm" len="sm"/>
              <a:tailEnd type="triangle" w="med" len="med"/>
            </a:ln>
          </p:spPr>
        </p:cxnSp>
        <p:cxnSp>
          <p:nvCxnSpPr>
            <p:cNvPr id="843" name="Google Shape;843;p20"/>
            <p:cNvCxnSpPr/>
            <p:nvPr/>
          </p:nvCxnSpPr>
          <p:spPr>
            <a:xfrm>
              <a:off x="3511805" y="1607951"/>
              <a:ext cx="0" cy="1909510"/>
            </a:xfrm>
            <a:prstGeom prst="straightConnector1">
              <a:avLst/>
            </a:prstGeom>
            <a:noFill/>
            <a:ln w="9525" cap="flat" cmpd="sng">
              <a:solidFill>
                <a:srgbClr val="006386"/>
              </a:solidFill>
              <a:prstDash val="solid"/>
              <a:miter lim="800000"/>
              <a:headEnd type="none" w="sm" len="sm"/>
              <a:tailEnd type="none" w="sm" len="sm"/>
            </a:ln>
          </p:spPr>
        </p:cxnSp>
      </p:grpSp>
      <p:sp>
        <p:nvSpPr>
          <p:cNvPr id="844" name="Google Shape;844;p20"/>
          <p:cNvSpPr/>
          <p:nvPr/>
        </p:nvSpPr>
        <p:spPr>
          <a:xfrm>
            <a:off x="510364" y="-563644"/>
            <a:ext cx="4291398" cy="563644"/>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45" name="Google Shape;845;p20"/>
          <p:cNvSpPr txBox="1"/>
          <p:nvPr/>
        </p:nvSpPr>
        <p:spPr>
          <a:xfrm>
            <a:off x="689926" y="6333792"/>
            <a:ext cx="986650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Gross NON-GAAP revenue based on the sector notes in the financial reports; including LTL’s revenue from March 2022. The data has not been audited or reviewed; LTL data is based on reports that have not been audited or reviewed and is not consolidated in the Company’s financial reports.</a:t>
            </a:r>
            <a:endParaRPr/>
          </a:p>
        </p:txBody>
      </p:sp>
      <p:sp>
        <p:nvSpPr>
          <p:cNvPr id="846" name="Google Shape;846;p20"/>
          <p:cNvSpPr txBox="1"/>
          <p:nvPr/>
        </p:nvSpPr>
        <p:spPr>
          <a:xfrm>
            <a:off x="1035535" y="1644393"/>
            <a:ext cx="5484360" cy="338554"/>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en-US" sz="1600">
                <a:solidFill>
                  <a:schemeClr val="dk1"/>
                </a:solidFill>
                <a:latin typeface="Calibri"/>
                <a:ea typeface="Calibri"/>
                <a:cs typeface="Calibri"/>
                <a:sym typeface="Calibri"/>
              </a:rPr>
              <a:t>Doubling of revenues from same quarter last year</a:t>
            </a:r>
            <a:endParaRPr/>
          </a:p>
        </p:txBody>
      </p:sp>
      <p:grpSp>
        <p:nvGrpSpPr>
          <p:cNvPr id="847" name="Google Shape;847;p20"/>
          <p:cNvGrpSpPr/>
          <p:nvPr/>
        </p:nvGrpSpPr>
        <p:grpSpPr>
          <a:xfrm>
            <a:off x="2587884" y="1955114"/>
            <a:ext cx="696114" cy="642763"/>
            <a:chOff x="2664084" y="1955114"/>
            <a:chExt cx="696114" cy="642763"/>
          </a:xfrm>
        </p:grpSpPr>
        <p:sp>
          <p:nvSpPr>
            <p:cNvPr id="848" name="Google Shape;848;p20"/>
            <p:cNvSpPr/>
            <p:nvPr/>
          </p:nvSpPr>
          <p:spPr>
            <a:xfrm>
              <a:off x="2715430" y="1955114"/>
              <a:ext cx="576140" cy="607259"/>
            </a:xfrm>
            <a:prstGeom prst="flowChartConnector">
              <a:avLst/>
            </a:prstGeom>
            <a:solidFill>
              <a:srgbClr val="006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9" name="Google Shape;849;p20"/>
            <p:cNvSpPr txBox="1"/>
            <p:nvPr/>
          </p:nvSpPr>
          <p:spPr>
            <a:xfrm>
              <a:off x="2664084" y="2086547"/>
              <a:ext cx="696114" cy="511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a:solidFill>
                    <a:schemeClr val="lt1"/>
                  </a:solidFill>
                  <a:latin typeface="Calibri"/>
                  <a:ea typeface="Calibri"/>
                  <a:cs typeface="Calibri"/>
                  <a:sym typeface="Calibri"/>
                </a:rPr>
                <a:t>X</a:t>
              </a:r>
              <a:r>
                <a:rPr lang="en-US" sz="1400" b="1" i="0" u="none" strike="noStrike">
                  <a:solidFill>
                    <a:schemeClr val="lt1"/>
                  </a:solidFill>
                  <a:latin typeface="Calibri"/>
                  <a:ea typeface="Calibri"/>
                  <a:cs typeface="Calibri"/>
                  <a:sym typeface="Calibri"/>
                </a:rPr>
                <a:t> </a:t>
              </a:r>
              <a:r>
                <a:rPr lang="en-US" sz="1600" b="1" i="0" u="none" strike="noStrike">
                  <a:solidFill>
                    <a:schemeClr val="lt1"/>
                  </a:solidFill>
                  <a:latin typeface="Calibri"/>
                  <a:ea typeface="Calibri"/>
                  <a:cs typeface="Calibri"/>
                  <a:sym typeface="Calibri"/>
                </a:rPr>
                <a:t>2.5</a:t>
              </a:r>
              <a:endParaRPr sz="1600" b="1" i="0" u="none" strike="noStrike">
                <a:solidFill>
                  <a:schemeClr val="lt1"/>
                </a:solidFill>
                <a:latin typeface="Calibri"/>
                <a:ea typeface="Calibri"/>
                <a:cs typeface="Calibri"/>
                <a:sym typeface="Calibri"/>
              </a:endParaRPr>
            </a:p>
          </p:txBody>
        </p:sp>
      </p:grpSp>
      <p:grpSp>
        <p:nvGrpSpPr>
          <p:cNvPr id="850" name="Google Shape;850;p20"/>
          <p:cNvGrpSpPr/>
          <p:nvPr/>
        </p:nvGrpSpPr>
        <p:grpSpPr>
          <a:xfrm>
            <a:off x="8160252" y="2262600"/>
            <a:ext cx="696114" cy="623349"/>
            <a:chOff x="8150727" y="2100675"/>
            <a:chExt cx="696114" cy="623349"/>
          </a:xfrm>
        </p:grpSpPr>
        <p:sp>
          <p:nvSpPr>
            <p:cNvPr id="851" name="Google Shape;851;p20"/>
            <p:cNvSpPr/>
            <p:nvPr/>
          </p:nvSpPr>
          <p:spPr>
            <a:xfrm>
              <a:off x="8210714" y="2100675"/>
              <a:ext cx="576140" cy="607259"/>
            </a:xfrm>
            <a:prstGeom prst="flowChartConnector">
              <a:avLst/>
            </a:prstGeom>
            <a:solidFill>
              <a:srgbClr val="006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2" name="Google Shape;852;p20"/>
            <p:cNvSpPr txBox="1"/>
            <p:nvPr/>
          </p:nvSpPr>
          <p:spPr>
            <a:xfrm>
              <a:off x="8150727" y="2212694"/>
              <a:ext cx="696114" cy="511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a:solidFill>
                    <a:schemeClr val="lt1"/>
                  </a:solidFill>
                  <a:latin typeface="Calibri"/>
                  <a:ea typeface="Calibri"/>
                  <a:cs typeface="Calibri"/>
                  <a:sym typeface="Calibri"/>
                </a:rPr>
                <a:t>X</a:t>
              </a:r>
              <a:r>
                <a:rPr lang="en-US" sz="1400" b="1" i="0" u="none" strike="noStrike">
                  <a:solidFill>
                    <a:schemeClr val="lt1"/>
                  </a:solidFill>
                  <a:latin typeface="Calibri"/>
                  <a:ea typeface="Calibri"/>
                  <a:cs typeface="Calibri"/>
                  <a:sym typeface="Calibri"/>
                </a:rPr>
                <a:t> </a:t>
              </a:r>
              <a:r>
                <a:rPr lang="en-US" sz="1600" b="1" i="0" u="none" strike="noStrike">
                  <a:solidFill>
                    <a:schemeClr val="lt1"/>
                  </a:solidFill>
                  <a:latin typeface="Calibri"/>
                  <a:ea typeface="Calibri"/>
                  <a:cs typeface="Calibri"/>
                  <a:sym typeface="Calibri"/>
                </a:rPr>
                <a:t>3</a:t>
              </a:r>
              <a:endParaRPr sz="1600" b="1" i="0" u="none" strike="noStrike">
                <a:solidFill>
                  <a:schemeClr val="lt1"/>
                </a:solidFill>
                <a:latin typeface="Calibri"/>
                <a:ea typeface="Calibri"/>
                <a:cs typeface="Calibri"/>
                <a:sym typeface="Calibri"/>
              </a:endParaRPr>
            </a:p>
          </p:txBody>
        </p:sp>
      </p:grpSp>
      <p:sp>
        <p:nvSpPr>
          <p:cNvPr id="853" name="Google Shape;853;p20"/>
          <p:cNvSpPr txBox="1"/>
          <p:nvPr/>
        </p:nvSpPr>
        <p:spPr>
          <a:xfrm>
            <a:off x="6284007" y="1596924"/>
            <a:ext cx="522479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About NIS 200 million EU portfolio</a:t>
            </a:r>
            <a:endParaRPr/>
          </a:p>
        </p:txBody>
      </p:sp>
      <p:grpSp>
        <p:nvGrpSpPr>
          <p:cNvPr id="854" name="Google Shape;854;p20"/>
          <p:cNvGrpSpPr/>
          <p:nvPr/>
        </p:nvGrpSpPr>
        <p:grpSpPr>
          <a:xfrm>
            <a:off x="-798030" y="-292671"/>
            <a:ext cx="1645818" cy="1645821"/>
            <a:chOff x="-798030" y="-292671"/>
            <a:chExt cx="1645818" cy="1645821"/>
          </a:xfrm>
        </p:grpSpPr>
        <p:sp>
          <p:nvSpPr>
            <p:cNvPr id="855" name="Google Shape;855;p20"/>
            <p:cNvSpPr/>
            <p:nvPr/>
          </p:nvSpPr>
          <p:spPr>
            <a:xfrm rot="4500000">
              <a:off x="-647025" y="-141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856" name="Google Shape;856;p20"/>
            <p:cNvGrpSpPr/>
            <p:nvPr/>
          </p:nvGrpSpPr>
          <p:grpSpPr>
            <a:xfrm>
              <a:off x="-640166" y="-134808"/>
              <a:ext cx="1330092" cy="1330093"/>
              <a:chOff x="-640166" y="-134808"/>
              <a:chExt cx="1330092" cy="1330093"/>
            </a:xfrm>
          </p:grpSpPr>
          <p:sp>
            <p:nvSpPr>
              <p:cNvPr id="857" name="Google Shape;857;p20"/>
              <p:cNvSpPr/>
              <p:nvPr/>
            </p:nvSpPr>
            <p:spPr>
              <a:xfrm rot="4500000">
                <a:off x="-518129" y="-12769"/>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58" name="Google Shape;858;p20"/>
              <p:cNvSpPr/>
              <p:nvPr/>
            </p:nvSpPr>
            <p:spPr>
              <a:xfrm>
                <a:off x="232723" y="948482"/>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59" name="Google Shape;859;p20"/>
              <p:cNvSpPr/>
              <p:nvPr/>
            </p:nvSpPr>
            <p:spPr>
              <a:xfrm rot="-5400000" flipH="1">
                <a:off x="-346649" y="185072"/>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sp>
        <p:nvSpPr>
          <p:cNvPr id="860" name="Google Shape;860;p20"/>
          <p:cNvSpPr txBox="1"/>
          <p:nvPr/>
        </p:nvSpPr>
        <p:spPr>
          <a:xfrm>
            <a:off x="2439274" y="5596638"/>
            <a:ext cx="1505975" cy="276999"/>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97" b="0" i="0" u="none" strike="noStrike">
                <a:solidFill>
                  <a:srgbClr val="595959"/>
                </a:solidFill>
                <a:latin typeface="Calibri"/>
                <a:ea typeface="Calibri"/>
                <a:cs typeface="Calibri"/>
                <a:sym typeface="Calibri"/>
              </a:rPr>
              <a:t>Blender Europe</a:t>
            </a:r>
            <a:endParaRPr sz="1197">
              <a:solidFill>
                <a:srgbClr val="59595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21"/>
          <p:cNvSpPr/>
          <p:nvPr/>
        </p:nvSpPr>
        <p:spPr>
          <a:xfrm>
            <a:off x="1" y="1564556"/>
            <a:ext cx="12293420" cy="1732305"/>
          </a:xfrm>
          <a:prstGeom prst="rect">
            <a:avLst/>
          </a:prstGeom>
          <a:gradFill>
            <a:gsLst>
              <a:gs pos="0">
                <a:schemeClr val="lt1"/>
              </a:gs>
              <a:gs pos="100000">
                <a:srgbClr val="7F7F7F">
                  <a:alpha val="3686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7" name="Google Shape;867;p21"/>
          <p:cNvSpPr/>
          <p:nvPr/>
        </p:nvSpPr>
        <p:spPr>
          <a:xfrm>
            <a:off x="0" y="3295170"/>
            <a:ext cx="12275835" cy="1646294"/>
          </a:xfrm>
          <a:prstGeom prst="rect">
            <a:avLst/>
          </a:prstGeom>
          <a:gradFill>
            <a:gsLst>
              <a:gs pos="0">
                <a:srgbClr val="009ED6">
                  <a:alpha val="32941"/>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8" name="Google Shape;868;p21"/>
          <p:cNvSpPr/>
          <p:nvPr/>
        </p:nvSpPr>
        <p:spPr>
          <a:xfrm>
            <a:off x="12370794" y="-33897"/>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9" name="Google Shape;869;p21"/>
          <p:cNvSpPr txBox="1"/>
          <p:nvPr/>
        </p:nvSpPr>
        <p:spPr>
          <a:xfrm>
            <a:off x="778615" y="113281"/>
            <a:ext cx="779343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Key Events from the IPO</a:t>
            </a:r>
            <a:endParaRPr sz="3600" b="1">
              <a:solidFill>
                <a:schemeClr val="dk1"/>
              </a:solidFill>
              <a:latin typeface="Calibri"/>
              <a:ea typeface="Calibri"/>
              <a:cs typeface="Calibri"/>
              <a:sym typeface="Calibri"/>
            </a:endParaRPr>
          </a:p>
          <a:p>
            <a:pPr marL="0" marR="0" lvl="0" indent="0" algn="l" rtl="1">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(Jan 2021 – September 2022)</a:t>
            </a:r>
            <a:endParaRPr sz="3600" b="0" i="0" u="none" strike="noStrike" cap="none">
              <a:solidFill>
                <a:schemeClr val="dk1"/>
              </a:solidFill>
              <a:latin typeface="Calibri"/>
              <a:ea typeface="Calibri"/>
              <a:cs typeface="Calibri"/>
              <a:sym typeface="Calibri"/>
            </a:endParaRPr>
          </a:p>
        </p:txBody>
      </p:sp>
      <p:sp>
        <p:nvSpPr>
          <p:cNvPr id="870" name="Google Shape;870;p21"/>
          <p:cNvSpPr/>
          <p:nvPr/>
        </p:nvSpPr>
        <p:spPr>
          <a:xfrm>
            <a:off x="12216173" y="-82943"/>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71" name="Google Shape;871;p21"/>
          <p:cNvCxnSpPr/>
          <p:nvPr/>
        </p:nvCxnSpPr>
        <p:spPr>
          <a:xfrm>
            <a:off x="-123095" y="3295107"/>
            <a:ext cx="12175925" cy="0"/>
          </a:xfrm>
          <a:prstGeom prst="straightConnector1">
            <a:avLst/>
          </a:prstGeom>
          <a:noFill/>
          <a:ln w="19050" cap="flat" cmpd="sng">
            <a:solidFill>
              <a:srgbClr val="3F3F3F"/>
            </a:solidFill>
            <a:prstDash val="solid"/>
            <a:miter lim="800000"/>
            <a:headEnd type="none" w="sm" len="sm"/>
            <a:tailEnd type="none" w="sm" len="sm"/>
          </a:ln>
        </p:spPr>
      </p:cxnSp>
      <p:sp>
        <p:nvSpPr>
          <p:cNvPr id="872" name="Google Shape;872;p21"/>
          <p:cNvSpPr txBox="1"/>
          <p:nvPr/>
        </p:nvSpPr>
        <p:spPr>
          <a:xfrm>
            <a:off x="2100233" y="1981596"/>
            <a:ext cx="2200578" cy="1290994"/>
          </a:xfrm>
          <a:prstGeom prst="rect">
            <a:avLst/>
          </a:prstGeom>
          <a:noFill/>
          <a:ln>
            <a:noFill/>
          </a:ln>
        </p:spPr>
        <p:txBody>
          <a:bodyPr spcFirstLastPara="1" wrap="square" lIns="91425" tIns="45700" rIns="91425" bIns="45700" anchor="t" anchorCtr="0">
            <a:spAutoFit/>
          </a:bodyPr>
          <a:lstStyle/>
          <a:p>
            <a:pPr marL="0" marR="0" lvl="0" indent="0" algn="l" rtl="1">
              <a:lnSpc>
                <a:spcPct val="107142"/>
              </a:lnSpc>
              <a:spcBef>
                <a:spcPts val="0"/>
              </a:spcBef>
              <a:spcAft>
                <a:spcPts val="0"/>
              </a:spcAft>
              <a:buNone/>
            </a:pPr>
            <a:r>
              <a:rPr lang="en-US" sz="1400" b="1">
                <a:solidFill>
                  <a:srgbClr val="3A3838"/>
                </a:solidFill>
                <a:latin typeface="Calibri"/>
                <a:ea typeface="Calibri"/>
                <a:cs typeface="Calibri"/>
                <a:sym typeface="Calibri"/>
              </a:rPr>
              <a:t>February 2021</a:t>
            </a:r>
            <a:br>
              <a:rPr lang="en-US" sz="1400" b="1">
                <a:solidFill>
                  <a:srgbClr val="3A3838"/>
                </a:solidFill>
                <a:latin typeface="Calibri"/>
                <a:ea typeface="Calibri"/>
                <a:cs typeface="Calibri"/>
                <a:sym typeface="Calibri"/>
              </a:rPr>
            </a:br>
            <a:r>
              <a:rPr lang="en-US" sz="1400">
                <a:solidFill>
                  <a:srgbClr val="3A3838"/>
                </a:solidFill>
                <a:latin typeface="Calibri"/>
                <a:ea typeface="Calibri"/>
                <a:cs typeface="Calibri"/>
                <a:sym typeface="Calibri"/>
              </a:rPr>
              <a:t>blenderPay for E-Commerce solution launched for </a:t>
            </a:r>
            <a:endParaRPr/>
          </a:p>
          <a:p>
            <a:pPr marL="0" marR="0" lvl="0" indent="0" algn="l" rtl="1">
              <a:lnSpc>
                <a:spcPct val="107142"/>
              </a:lnSpc>
              <a:spcBef>
                <a:spcPts val="300"/>
              </a:spcBef>
              <a:spcAft>
                <a:spcPts val="0"/>
              </a:spcAft>
              <a:buNone/>
            </a:pPr>
            <a:r>
              <a:rPr lang="en-US" sz="1400">
                <a:solidFill>
                  <a:srgbClr val="3A3838"/>
                </a:solidFill>
                <a:latin typeface="Calibri"/>
                <a:ea typeface="Calibri"/>
                <a:cs typeface="Calibri"/>
                <a:sym typeface="Calibri"/>
              </a:rPr>
              <a:t>E-Commerce online checkouts</a:t>
            </a:r>
            <a:endParaRPr sz="1400">
              <a:solidFill>
                <a:srgbClr val="3A3838"/>
              </a:solidFill>
              <a:latin typeface="Calibri"/>
              <a:ea typeface="Calibri"/>
              <a:cs typeface="Calibri"/>
              <a:sym typeface="Calibri"/>
            </a:endParaRPr>
          </a:p>
        </p:txBody>
      </p:sp>
      <p:sp>
        <p:nvSpPr>
          <p:cNvPr id="873" name="Google Shape;873;p21"/>
          <p:cNvSpPr txBox="1"/>
          <p:nvPr/>
        </p:nvSpPr>
        <p:spPr>
          <a:xfrm>
            <a:off x="2589008" y="4950282"/>
            <a:ext cx="2355104" cy="764889"/>
          </a:xfrm>
          <a:prstGeom prst="rect">
            <a:avLst/>
          </a:prstGeom>
          <a:noFill/>
          <a:ln>
            <a:noFill/>
          </a:ln>
        </p:spPr>
        <p:txBody>
          <a:bodyPr spcFirstLastPara="1" wrap="square" lIns="91425" tIns="45700" rIns="91425" bIns="45700" anchor="t" anchorCtr="0">
            <a:spAutoFit/>
          </a:bodyPr>
          <a:lstStyle/>
          <a:p>
            <a:pPr marL="0" marR="0" lvl="0" indent="0" algn="l" rtl="1">
              <a:lnSpc>
                <a:spcPct val="92857"/>
              </a:lnSpc>
              <a:spcBef>
                <a:spcPts val="0"/>
              </a:spcBef>
              <a:spcAft>
                <a:spcPts val="0"/>
              </a:spcAft>
              <a:buNone/>
            </a:pPr>
            <a:r>
              <a:rPr lang="en-US" sz="1400" b="1">
                <a:solidFill>
                  <a:srgbClr val="006CB7"/>
                </a:solidFill>
                <a:latin typeface="Calibri"/>
                <a:ea typeface="Calibri"/>
                <a:cs typeface="Calibri"/>
                <a:sym typeface="Calibri"/>
              </a:rPr>
              <a:t>April 2021</a:t>
            </a:r>
            <a:br>
              <a:rPr lang="en-US" sz="1400" b="1">
                <a:solidFill>
                  <a:srgbClr val="006CB7"/>
                </a:solidFill>
                <a:latin typeface="Calibri"/>
                <a:ea typeface="Calibri"/>
                <a:cs typeface="Calibri"/>
                <a:sym typeface="Calibri"/>
              </a:rPr>
            </a:br>
            <a:r>
              <a:rPr lang="en-US" sz="1400">
                <a:solidFill>
                  <a:srgbClr val="006CB7"/>
                </a:solidFill>
                <a:latin typeface="Calibri"/>
                <a:ea typeface="Calibri"/>
                <a:cs typeface="Calibri"/>
                <a:sym typeface="Calibri"/>
              </a:rPr>
              <a:t>A 3</a:t>
            </a:r>
            <a:r>
              <a:rPr lang="en-US" sz="1400" baseline="30000">
                <a:solidFill>
                  <a:srgbClr val="006CB7"/>
                </a:solidFill>
                <a:latin typeface="Calibri"/>
                <a:ea typeface="Calibri"/>
                <a:cs typeface="Calibri"/>
                <a:sym typeface="Calibri"/>
              </a:rPr>
              <a:t>rd</a:t>
            </a:r>
            <a:r>
              <a:rPr lang="en-US" sz="1400">
                <a:solidFill>
                  <a:srgbClr val="006CB7"/>
                </a:solidFill>
                <a:latin typeface="Calibri"/>
                <a:ea typeface="Calibri"/>
                <a:cs typeface="Calibri"/>
                <a:sym typeface="Calibri"/>
              </a:rPr>
              <a:t> LOC (line of credit) received from, the French investment group Eiffel</a:t>
            </a:r>
            <a:endParaRPr sz="1400">
              <a:solidFill>
                <a:srgbClr val="006CB7"/>
              </a:solidFill>
              <a:latin typeface="Calibri"/>
              <a:ea typeface="Calibri"/>
              <a:cs typeface="Calibri"/>
              <a:sym typeface="Calibri"/>
            </a:endParaRPr>
          </a:p>
        </p:txBody>
      </p:sp>
      <p:sp>
        <p:nvSpPr>
          <p:cNvPr id="874" name="Google Shape;874;p21"/>
          <p:cNvSpPr txBox="1"/>
          <p:nvPr/>
        </p:nvSpPr>
        <p:spPr>
          <a:xfrm>
            <a:off x="3165493" y="3546575"/>
            <a:ext cx="1716146" cy="803361"/>
          </a:xfrm>
          <a:prstGeom prst="rect">
            <a:avLst/>
          </a:prstGeom>
          <a:noFill/>
          <a:ln>
            <a:noFill/>
          </a:ln>
        </p:spPr>
        <p:txBody>
          <a:bodyPr spcFirstLastPara="1" wrap="square" lIns="91425" tIns="45700" rIns="91425" bIns="45700" anchor="t" anchorCtr="0">
            <a:spAutoFit/>
          </a:bodyPr>
          <a:lstStyle/>
          <a:p>
            <a:pPr marL="0" marR="0" lvl="0" indent="0" algn="l" rtl="0">
              <a:lnSpc>
                <a:spcPct val="92857"/>
              </a:lnSpc>
              <a:spcBef>
                <a:spcPts val="0"/>
              </a:spcBef>
              <a:spcAft>
                <a:spcPts val="0"/>
              </a:spcAft>
              <a:buNone/>
            </a:pPr>
            <a:r>
              <a:rPr lang="en-US" sz="1400" b="1">
                <a:solidFill>
                  <a:srgbClr val="006CB7"/>
                </a:solidFill>
                <a:latin typeface="Calibri"/>
                <a:ea typeface="Calibri"/>
                <a:cs typeface="Calibri"/>
                <a:sym typeface="Calibri"/>
              </a:rPr>
              <a:t>August 2021</a:t>
            </a:r>
            <a:endParaRPr sz="1400" b="1">
              <a:solidFill>
                <a:srgbClr val="006CB7"/>
              </a:solidFill>
              <a:latin typeface="Calibri"/>
              <a:ea typeface="Calibri"/>
              <a:cs typeface="Calibri"/>
              <a:sym typeface="Calibri"/>
            </a:endParaRPr>
          </a:p>
          <a:p>
            <a:pPr marL="0" marR="0" lvl="0" indent="0" algn="l" rtl="1">
              <a:lnSpc>
                <a:spcPct val="92857"/>
              </a:lnSpc>
              <a:spcBef>
                <a:spcPts val="300"/>
              </a:spcBef>
              <a:spcAft>
                <a:spcPts val="0"/>
              </a:spcAft>
              <a:buNone/>
            </a:pPr>
            <a:r>
              <a:rPr lang="en-US" sz="1400">
                <a:solidFill>
                  <a:srgbClr val="006CB7"/>
                </a:solidFill>
                <a:latin typeface="Calibri"/>
                <a:ea typeface="Calibri"/>
                <a:cs typeface="Calibri"/>
                <a:sym typeface="Calibri"/>
              </a:rPr>
              <a:t>Extended approval for consumer credit in Poland</a:t>
            </a:r>
            <a:endParaRPr sz="1400">
              <a:solidFill>
                <a:srgbClr val="006CB7"/>
              </a:solidFill>
              <a:latin typeface="Calibri"/>
              <a:ea typeface="Calibri"/>
              <a:cs typeface="Calibri"/>
              <a:sym typeface="Calibri"/>
            </a:endParaRPr>
          </a:p>
        </p:txBody>
      </p:sp>
      <p:sp>
        <p:nvSpPr>
          <p:cNvPr id="875" name="Google Shape;875;p21"/>
          <p:cNvSpPr txBox="1"/>
          <p:nvPr/>
        </p:nvSpPr>
        <p:spPr>
          <a:xfrm>
            <a:off x="4840877" y="5559287"/>
            <a:ext cx="2095552" cy="759182"/>
          </a:xfrm>
          <a:prstGeom prst="rect">
            <a:avLst/>
          </a:prstGeom>
          <a:noFill/>
          <a:ln>
            <a:noFill/>
          </a:ln>
        </p:spPr>
        <p:txBody>
          <a:bodyPr spcFirstLastPara="1" wrap="square" lIns="91425" tIns="45700" rIns="91425" bIns="45700" anchor="t" anchorCtr="0">
            <a:spAutoFit/>
          </a:bodyPr>
          <a:lstStyle/>
          <a:p>
            <a:pPr marL="0" marR="0" lvl="0" indent="0" algn="l" rtl="0">
              <a:lnSpc>
                <a:spcPct val="92857"/>
              </a:lnSpc>
              <a:spcBef>
                <a:spcPts val="0"/>
              </a:spcBef>
              <a:spcAft>
                <a:spcPts val="0"/>
              </a:spcAft>
              <a:buNone/>
            </a:pPr>
            <a:r>
              <a:rPr lang="en-US" sz="1400" b="1">
                <a:solidFill>
                  <a:srgbClr val="006CB7"/>
                </a:solidFill>
                <a:latin typeface="Calibri"/>
                <a:ea typeface="Calibri"/>
                <a:cs typeface="Calibri"/>
                <a:sym typeface="Calibri"/>
              </a:rPr>
              <a:t>October</a:t>
            </a:r>
            <a:r>
              <a:rPr lang="en-US" sz="1200">
                <a:solidFill>
                  <a:srgbClr val="006CB7"/>
                </a:solidFill>
                <a:latin typeface="Calibri"/>
                <a:ea typeface="Calibri"/>
                <a:cs typeface="Calibri"/>
                <a:sym typeface="Calibri"/>
              </a:rPr>
              <a:t> </a:t>
            </a:r>
            <a:r>
              <a:rPr lang="en-US" sz="1400" b="1">
                <a:solidFill>
                  <a:srgbClr val="006CB7"/>
                </a:solidFill>
                <a:latin typeface="Calibri"/>
                <a:ea typeface="Calibri"/>
                <a:cs typeface="Calibri"/>
                <a:sym typeface="Calibri"/>
              </a:rPr>
              <a:t>2021</a:t>
            </a:r>
            <a:br>
              <a:rPr lang="en-US" sz="1200">
                <a:solidFill>
                  <a:srgbClr val="006CB7"/>
                </a:solidFill>
                <a:latin typeface="Calibri"/>
                <a:ea typeface="Calibri"/>
                <a:cs typeface="Calibri"/>
                <a:sym typeface="Calibri"/>
              </a:rPr>
            </a:br>
            <a:r>
              <a:rPr lang="en-US" sz="1400">
                <a:solidFill>
                  <a:srgbClr val="006CB7"/>
                </a:solidFill>
                <a:latin typeface="Calibri"/>
                <a:ea typeface="Calibri"/>
                <a:cs typeface="Calibri"/>
                <a:sym typeface="Calibri"/>
              </a:rPr>
              <a:t>Official request submitted for a digital banking operation in Europe</a:t>
            </a:r>
            <a:endParaRPr/>
          </a:p>
        </p:txBody>
      </p:sp>
      <p:sp>
        <p:nvSpPr>
          <p:cNvPr id="876" name="Google Shape;876;p21"/>
          <p:cNvSpPr txBox="1"/>
          <p:nvPr/>
        </p:nvSpPr>
        <p:spPr>
          <a:xfrm>
            <a:off x="5520809" y="635095"/>
            <a:ext cx="1249138" cy="2688493"/>
          </a:xfrm>
          <a:prstGeom prst="rect">
            <a:avLst/>
          </a:prstGeom>
          <a:noFill/>
          <a:ln>
            <a:noFill/>
          </a:ln>
        </p:spPr>
        <p:txBody>
          <a:bodyPr spcFirstLastPara="1" wrap="square" lIns="91425" tIns="45700" rIns="91425" bIns="45700" anchor="t" anchorCtr="0">
            <a:spAutoFit/>
          </a:bodyPr>
          <a:lstStyle/>
          <a:p>
            <a:pPr marL="0" marR="0" lvl="0" indent="0" algn="l" rtl="1">
              <a:lnSpc>
                <a:spcPct val="107142"/>
              </a:lnSpc>
              <a:spcBef>
                <a:spcPts val="0"/>
              </a:spcBef>
              <a:spcAft>
                <a:spcPts val="0"/>
              </a:spcAft>
              <a:buNone/>
            </a:pPr>
            <a:r>
              <a:rPr lang="en-US" sz="1400" b="1">
                <a:solidFill>
                  <a:srgbClr val="3A3838"/>
                </a:solidFill>
                <a:latin typeface="Calibri"/>
                <a:ea typeface="Calibri"/>
                <a:cs typeface="Calibri"/>
                <a:sym typeface="Calibri"/>
              </a:rPr>
              <a:t>November 2021</a:t>
            </a:r>
            <a:endParaRPr sz="1400" b="1">
              <a:solidFill>
                <a:srgbClr val="3A3838"/>
              </a:solidFill>
              <a:latin typeface="Calibri"/>
              <a:ea typeface="Calibri"/>
              <a:cs typeface="Calibri"/>
              <a:sym typeface="Calibri"/>
            </a:endParaRPr>
          </a:p>
          <a:p>
            <a:pPr marL="0" marR="0" lvl="0" indent="0" algn="l" rtl="0">
              <a:lnSpc>
                <a:spcPct val="92857"/>
              </a:lnSpc>
              <a:spcBef>
                <a:spcPts val="300"/>
              </a:spcBef>
              <a:spcAft>
                <a:spcPts val="0"/>
              </a:spcAft>
              <a:buNone/>
            </a:pPr>
            <a:r>
              <a:rPr lang="en-US" sz="1400">
                <a:solidFill>
                  <a:srgbClr val="3A3838"/>
                </a:solidFill>
                <a:latin typeface="Calibri"/>
                <a:ea typeface="Calibri"/>
                <a:cs typeface="Calibri"/>
                <a:sym typeface="Calibri"/>
              </a:rPr>
              <a:t>Agreement singing, establishing JV with Bank Hapoalim to provide consumer credit at POS and E-Commerce sites (BNPL – Buy Now Pay Later)</a:t>
            </a:r>
            <a:endParaRPr sz="1400">
              <a:solidFill>
                <a:srgbClr val="3A3838"/>
              </a:solidFill>
              <a:latin typeface="Calibri"/>
              <a:ea typeface="Calibri"/>
              <a:cs typeface="Calibri"/>
              <a:sym typeface="Calibri"/>
            </a:endParaRPr>
          </a:p>
        </p:txBody>
      </p:sp>
      <p:sp>
        <p:nvSpPr>
          <p:cNvPr id="877" name="Google Shape;877;p21"/>
          <p:cNvSpPr txBox="1"/>
          <p:nvPr/>
        </p:nvSpPr>
        <p:spPr>
          <a:xfrm>
            <a:off x="5463603" y="3493515"/>
            <a:ext cx="1381958" cy="1508683"/>
          </a:xfrm>
          <a:prstGeom prst="rect">
            <a:avLst/>
          </a:prstGeom>
          <a:noFill/>
          <a:ln>
            <a:noFill/>
          </a:ln>
        </p:spPr>
        <p:txBody>
          <a:bodyPr spcFirstLastPara="1" wrap="square" lIns="91425" tIns="45700" rIns="91425" bIns="45700" anchor="t" anchorCtr="0">
            <a:spAutoFit/>
          </a:bodyPr>
          <a:lstStyle/>
          <a:p>
            <a:pPr marL="0" marR="0" lvl="0" indent="0" algn="l" rtl="1">
              <a:lnSpc>
                <a:spcPct val="92857"/>
              </a:lnSpc>
              <a:spcBef>
                <a:spcPts val="0"/>
              </a:spcBef>
              <a:spcAft>
                <a:spcPts val="0"/>
              </a:spcAft>
              <a:buNone/>
            </a:pPr>
            <a:r>
              <a:rPr lang="en-US" sz="1400" b="1">
                <a:solidFill>
                  <a:srgbClr val="006CB7"/>
                </a:solidFill>
                <a:latin typeface="Calibri"/>
                <a:ea typeface="Calibri"/>
                <a:cs typeface="Calibri"/>
                <a:sym typeface="Calibri"/>
              </a:rPr>
              <a:t>November 2021</a:t>
            </a:r>
            <a:endParaRPr sz="1400" b="1">
              <a:solidFill>
                <a:srgbClr val="006CB7"/>
              </a:solidFill>
              <a:latin typeface="Calibri"/>
              <a:ea typeface="Calibri"/>
              <a:cs typeface="Calibri"/>
              <a:sym typeface="Calibri"/>
            </a:endParaRPr>
          </a:p>
          <a:p>
            <a:pPr marL="0" marR="0" lvl="0" indent="0" algn="l" rtl="0">
              <a:lnSpc>
                <a:spcPct val="92857"/>
              </a:lnSpc>
              <a:spcBef>
                <a:spcPts val="600"/>
              </a:spcBef>
              <a:spcAft>
                <a:spcPts val="0"/>
              </a:spcAft>
              <a:buNone/>
            </a:pPr>
            <a:r>
              <a:rPr lang="en-US" sz="1400">
                <a:solidFill>
                  <a:srgbClr val="006CB7"/>
                </a:solidFill>
                <a:latin typeface="Calibri"/>
                <a:ea typeface="Calibri"/>
                <a:cs typeface="Calibri"/>
                <a:sym typeface="Calibri"/>
              </a:rPr>
              <a:t>4</a:t>
            </a:r>
            <a:r>
              <a:rPr lang="en-US" sz="1400" baseline="30000">
                <a:solidFill>
                  <a:srgbClr val="006CB7"/>
                </a:solidFill>
                <a:latin typeface="Calibri"/>
                <a:ea typeface="Calibri"/>
                <a:cs typeface="Calibri"/>
                <a:sym typeface="Calibri"/>
              </a:rPr>
              <a:t>th</a:t>
            </a:r>
            <a:r>
              <a:rPr lang="en-US" sz="1400">
                <a:solidFill>
                  <a:srgbClr val="006CB7"/>
                </a:solidFill>
                <a:latin typeface="Calibri"/>
                <a:ea typeface="Calibri"/>
                <a:cs typeface="Calibri"/>
                <a:sym typeface="Calibri"/>
              </a:rPr>
              <a:t> LOC received from the French investment group Eiffel, for total funding amount of 18 million euro</a:t>
            </a:r>
            <a:endParaRPr/>
          </a:p>
        </p:txBody>
      </p:sp>
      <p:sp>
        <p:nvSpPr>
          <p:cNvPr id="878" name="Google Shape;878;p21"/>
          <p:cNvSpPr txBox="1"/>
          <p:nvPr/>
        </p:nvSpPr>
        <p:spPr>
          <a:xfrm>
            <a:off x="1244458" y="1445160"/>
            <a:ext cx="2311705" cy="669029"/>
          </a:xfrm>
          <a:prstGeom prst="rect">
            <a:avLst/>
          </a:prstGeom>
          <a:noFill/>
          <a:ln>
            <a:noFill/>
          </a:ln>
        </p:spPr>
        <p:txBody>
          <a:bodyPr spcFirstLastPara="1" wrap="square" lIns="91425" tIns="45700" rIns="91425" bIns="45700" anchor="t" anchorCtr="0">
            <a:spAutoFit/>
          </a:bodyPr>
          <a:lstStyle/>
          <a:p>
            <a:pPr marL="0" marR="0" lvl="0" indent="0" algn="l" rtl="1">
              <a:lnSpc>
                <a:spcPct val="107142"/>
              </a:lnSpc>
              <a:spcBef>
                <a:spcPts val="0"/>
              </a:spcBef>
              <a:spcAft>
                <a:spcPts val="0"/>
              </a:spcAft>
              <a:buClr>
                <a:srgbClr val="3A3838"/>
              </a:buClr>
              <a:buSzPts val="1400"/>
              <a:buFont typeface="Calibri"/>
              <a:buNone/>
            </a:pPr>
            <a:r>
              <a:rPr lang="en-US" sz="1400" b="1">
                <a:solidFill>
                  <a:srgbClr val="3A3838"/>
                </a:solidFill>
                <a:latin typeface="Calibri"/>
                <a:ea typeface="Calibri"/>
                <a:cs typeface="Calibri"/>
                <a:sym typeface="Calibri"/>
              </a:rPr>
              <a:t>January 2021</a:t>
            </a:r>
            <a:endParaRPr sz="1400" b="1">
              <a:solidFill>
                <a:srgbClr val="3A3838"/>
              </a:solidFill>
              <a:latin typeface="Calibri"/>
              <a:ea typeface="Calibri"/>
              <a:cs typeface="Calibri"/>
              <a:sym typeface="Calibri"/>
            </a:endParaRPr>
          </a:p>
          <a:p>
            <a:pPr marL="0" marR="0" lvl="0" indent="0" algn="l" rtl="0">
              <a:lnSpc>
                <a:spcPct val="92857"/>
              </a:lnSpc>
              <a:spcBef>
                <a:spcPts val="300"/>
              </a:spcBef>
              <a:spcAft>
                <a:spcPts val="0"/>
              </a:spcAft>
              <a:buClr>
                <a:srgbClr val="00AEEF"/>
              </a:buClr>
              <a:buSzPts val="1400"/>
              <a:buFont typeface="Calibri"/>
              <a:buNone/>
            </a:pPr>
            <a:r>
              <a:rPr lang="en-US" sz="1400">
                <a:solidFill>
                  <a:srgbClr val="3A3838"/>
                </a:solidFill>
                <a:latin typeface="Calibri"/>
                <a:ea typeface="Calibri"/>
                <a:cs typeface="Calibri"/>
                <a:sym typeface="Calibri"/>
              </a:rPr>
              <a:t>IPO at the Tel Aviv Stock Exchange</a:t>
            </a:r>
            <a:endParaRPr sz="1400">
              <a:solidFill>
                <a:srgbClr val="3A3838"/>
              </a:solidFill>
              <a:latin typeface="Calibri"/>
              <a:ea typeface="Calibri"/>
              <a:cs typeface="Calibri"/>
              <a:sym typeface="Calibri"/>
            </a:endParaRPr>
          </a:p>
        </p:txBody>
      </p:sp>
      <p:sp>
        <p:nvSpPr>
          <p:cNvPr id="879" name="Google Shape;879;p21"/>
          <p:cNvSpPr txBox="1"/>
          <p:nvPr/>
        </p:nvSpPr>
        <p:spPr>
          <a:xfrm>
            <a:off x="-1177552" y="2597872"/>
            <a:ext cx="2355104" cy="317651"/>
          </a:xfrm>
          <a:prstGeom prst="rect">
            <a:avLst/>
          </a:prstGeom>
          <a:noFill/>
          <a:ln>
            <a:noFill/>
          </a:ln>
        </p:spPr>
        <p:txBody>
          <a:bodyPr spcFirstLastPara="1" wrap="square" lIns="91425" tIns="45700" rIns="91425" bIns="45700" anchor="t" anchorCtr="0">
            <a:spAutoFit/>
          </a:bodyPr>
          <a:lstStyle/>
          <a:p>
            <a:pPr marL="0" marR="0" lvl="0" indent="0" algn="r" rtl="1">
              <a:lnSpc>
                <a:spcPct val="62500"/>
              </a:lnSpc>
              <a:spcBef>
                <a:spcPts val="0"/>
              </a:spcBef>
              <a:spcAft>
                <a:spcPts val="0"/>
              </a:spcAft>
              <a:buNone/>
            </a:pPr>
            <a:r>
              <a:rPr lang="en-US" sz="2400">
                <a:solidFill>
                  <a:srgbClr val="595959"/>
                </a:solidFill>
                <a:latin typeface="Calibri"/>
                <a:ea typeface="Calibri"/>
                <a:cs typeface="Calibri"/>
                <a:sym typeface="Calibri"/>
              </a:rPr>
              <a:t>Israel</a:t>
            </a:r>
            <a:endParaRPr sz="2400">
              <a:solidFill>
                <a:srgbClr val="595959"/>
              </a:solidFill>
              <a:latin typeface="Calibri"/>
              <a:ea typeface="Calibri"/>
              <a:cs typeface="Calibri"/>
              <a:sym typeface="Calibri"/>
            </a:endParaRPr>
          </a:p>
        </p:txBody>
      </p:sp>
      <p:sp>
        <p:nvSpPr>
          <p:cNvPr id="880" name="Google Shape;880;p21"/>
          <p:cNvSpPr txBox="1"/>
          <p:nvPr/>
        </p:nvSpPr>
        <p:spPr>
          <a:xfrm>
            <a:off x="301916" y="3816135"/>
            <a:ext cx="1365078" cy="317651"/>
          </a:xfrm>
          <a:prstGeom prst="rect">
            <a:avLst/>
          </a:prstGeom>
          <a:noFill/>
          <a:ln>
            <a:noFill/>
          </a:ln>
        </p:spPr>
        <p:txBody>
          <a:bodyPr spcFirstLastPara="1" wrap="square" lIns="91425" tIns="45700" rIns="91425" bIns="45700" anchor="t" anchorCtr="0">
            <a:spAutoFit/>
          </a:bodyPr>
          <a:lstStyle/>
          <a:p>
            <a:pPr marL="0" marR="0" lvl="0" indent="0" algn="l" rtl="1">
              <a:lnSpc>
                <a:spcPct val="62500"/>
              </a:lnSpc>
              <a:spcBef>
                <a:spcPts val="0"/>
              </a:spcBef>
              <a:spcAft>
                <a:spcPts val="0"/>
              </a:spcAft>
              <a:buNone/>
            </a:pPr>
            <a:r>
              <a:rPr lang="en-US" sz="2400">
                <a:solidFill>
                  <a:srgbClr val="006CB7"/>
                </a:solidFill>
                <a:latin typeface="Calibri"/>
                <a:ea typeface="Calibri"/>
                <a:cs typeface="Calibri"/>
                <a:sym typeface="Calibri"/>
              </a:rPr>
              <a:t>Europe</a:t>
            </a:r>
            <a:endParaRPr sz="2400">
              <a:solidFill>
                <a:srgbClr val="006CB7"/>
              </a:solidFill>
              <a:latin typeface="Calibri"/>
              <a:ea typeface="Calibri"/>
              <a:cs typeface="Calibri"/>
              <a:sym typeface="Calibri"/>
            </a:endParaRPr>
          </a:p>
        </p:txBody>
      </p:sp>
      <p:grpSp>
        <p:nvGrpSpPr>
          <p:cNvPr id="881" name="Google Shape;881;p21"/>
          <p:cNvGrpSpPr/>
          <p:nvPr/>
        </p:nvGrpSpPr>
        <p:grpSpPr>
          <a:xfrm rot="10800000">
            <a:off x="11286514" y="3079590"/>
            <a:ext cx="532058" cy="405351"/>
            <a:chOff x="405534" y="2993571"/>
            <a:chExt cx="786185" cy="598961"/>
          </a:xfrm>
        </p:grpSpPr>
        <p:sp>
          <p:nvSpPr>
            <p:cNvPr id="882" name="Google Shape;882;p21"/>
            <p:cNvSpPr/>
            <p:nvPr/>
          </p:nvSpPr>
          <p:spPr>
            <a:xfrm rot="2700000">
              <a:off x="493250" y="3081288"/>
              <a:ext cx="423528" cy="423528"/>
            </a:xfrm>
            <a:prstGeom prst="corner">
              <a:avLst>
                <a:gd name="adj1" fmla="val 0"/>
                <a:gd name="adj2" fmla="val 0"/>
              </a:avLst>
            </a:prstGeom>
            <a:solidFill>
              <a:schemeClr val="accent1"/>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3" name="Google Shape;883;p21"/>
            <p:cNvSpPr/>
            <p:nvPr/>
          </p:nvSpPr>
          <p:spPr>
            <a:xfrm rot="2700000">
              <a:off x="680477" y="3081286"/>
              <a:ext cx="423527" cy="423528"/>
            </a:xfrm>
            <a:prstGeom prst="corner">
              <a:avLst>
                <a:gd name="adj1" fmla="val 0"/>
                <a:gd name="adj2" fmla="val 0"/>
              </a:avLst>
            </a:prstGeom>
            <a:solidFill>
              <a:schemeClr val="accent1"/>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884" name="Google Shape;884;p21"/>
          <p:cNvSpPr txBox="1"/>
          <p:nvPr/>
        </p:nvSpPr>
        <p:spPr>
          <a:xfrm>
            <a:off x="7646257" y="484422"/>
            <a:ext cx="1234424" cy="3009093"/>
          </a:xfrm>
          <a:prstGeom prst="rect">
            <a:avLst/>
          </a:prstGeom>
          <a:noFill/>
          <a:ln>
            <a:noFill/>
          </a:ln>
        </p:spPr>
        <p:txBody>
          <a:bodyPr spcFirstLastPara="1" wrap="square" lIns="91425" tIns="45700" rIns="91425" bIns="45700" anchor="t" anchorCtr="0">
            <a:spAutoFit/>
          </a:bodyPr>
          <a:lstStyle/>
          <a:p>
            <a:pPr marL="0" marR="0" lvl="0" indent="0" algn="l" rtl="1">
              <a:lnSpc>
                <a:spcPct val="107142"/>
              </a:lnSpc>
              <a:spcBef>
                <a:spcPts val="0"/>
              </a:spcBef>
              <a:spcAft>
                <a:spcPts val="0"/>
              </a:spcAft>
              <a:buNone/>
            </a:pPr>
            <a:r>
              <a:rPr lang="en-US" sz="1400" b="1">
                <a:solidFill>
                  <a:srgbClr val="3A3838"/>
                </a:solidFill>
                <a:latin typeface="Calibri"/>
                <a:ea typeface="Calibri"/>
                <a:cs typeface="Calibri"/>
                <a:sym typeface="Calibri"/>
              </a:rPr>
              <a:t>February 2022</a:t>
            </a:r>
            <a:endParaRPr sz="1400" b="1">
              <a:solidFill>
                <a:srgbClr val="3A3838"/>
              </a:solidFill>
              <a:latin typeface="Calibri"/>
              <a:ea typeface="Calibri"/>
              <a:cs typeface="Calibri"/>
              <a:sym typeface="Calibri"/>
            </a:endParaRPr>
          </a:p>
          <a:p>
            <a:pPr marL="0" marR="0" lvl="0" indent="0" algn="l" rtl="0">
              <a:lnSpc>
                <a:spcPct val="92857"/>
              </a:lnSpc>
              <a:spcBef>
                <a:spcPts val="300"/>
              </a:spcBef>
              <a:spcAft>
                <a:spcPts val="0"/>
              </a:spcAft>
              <a:buNone/>
            </a:pPr>
            <a:r>
              <a:rPr lang="en-US" sz="1400">
                <a:solidFill>
                  <a:srgbClr val="3A3838"/>
                </a:solidFill>
                <a:latin typeface="Calibri"/>
                <a:ea typeface="Calibri"/>
                <a:cs typeface="Calibri"/>
                <a:sym typeface="Calibri"/>
              </a:rPr>
              <a:t>50M NIS -  Bank Mizrachi Tefahot LOC (line of credit)</a:t>
            </a:r>
            <a:endParaRPr sz="1400">
              <a:solidFill>
                <a:srgbClr val="3A3838"/>
              </a:solidFill>
              <a:latin typeface="Calibri"/>
              <a:ea typeface="Calibri"/>
              <a:cs typeface="Calibri"/>
              <a:sym typeface="Calibri"/>
            </a:endParaRPr>
          </a:p>
          <a:p>
            <a:pPr marL="0" marR="0" lvl="0" indent="0" algn="l" rtl="0">
              <a:lnSpc>
                <a:spcPct val="92857"/>
              </a:lnSpc>
              <a:spcBef>
                <a:spcPts val="600"/>
              </a:spcBef>
              <a:spcAft>
                <a:spcPts val="0"/>
              </a:spcAft>
              <a:buNone/>
            </a:pPr>
            <a:endParaRPr sz="1400">
              <a:solidFill>
                <a:srgbClr val="3A3838"/>
              </a:solidFill>
              <a:latin typeface="Calibri"/>
              <a:ea typeface="Calibri"/>
              <a:cs typeface="Calibri"/>
              <a:sym typeface="Calibri"/>
            </a:endParaRPr>
          </a:p>
          <a:p>
            <a:pPr marL="0" marR="0" lvl="0" indent="0" algn="l" rtl="0">
              <a:lnSpc>
                <a:spcPct val="92857"/>
              </a:lnSpc>
              <a:spcBef>
                <a:spcPts val="600"/>
              </a:spcBef>
              <a:spcAft>
                <a:spcPts val="0"/>
              </a:spcAft>
              <a:buNone/>
            </a:pPr>
            <a:r>
              <a:rPr lang="en-US" sz="1400">
                <a:solidFill>
                  <a:srgbClr val="3A3838"/>
                </a:solidFill>
                <a:latin typeface="Calibri"/>
                <a:ea typeface="Calibri"/>
                <a:cs typeface="Calibri"/>
                <a:sym typeface="Calibri"/>
              </a:rPr>
              <a:t>Approved by the Competition Authority for Bank Hapoalim and blenderPay transaction </a:t>
            </a:r>
            <a:br>
              <a:rPr lang="en-US" sz="1400">
                <a:solidFill>
                  <a:srgbClr val="3A3838"/>
                </a:solidFill>
                <a:latin typeface="Calibri"/>
                <a:ea typeface="Calibri"/>
                <a:cs typeface="Calibri"/>
                <a:sym typeface="Calibri"/>
              </a:rPr>
            </a:br>
            <a:endParaRPr sz="1400">
              <a:solidFill>
                <a:srgbClr val="3A3838"/>
              </a:solidFill>
              <a:latin typeface="Calibri"/>
              <a:ea typeface="Calibri"/>
              <a:cs typeface="Calibri"/>
              <a:sym typeface="Calibri"/>
            </a:endParaRPr>
          </a:p>
        </p:txBody>
      </p:sp>
      <p:grpSp>
        <p:nvGrpSpPr>
          <p:cNvPr id="885" name="Google Shape;885;p21"/>
          <p:cNvGrpSpPr/>
          <p:nvPr/>
        </p:nvGrpSpPr>
        <p:grpSpPr>
          <a:xfrm flipH="1">
            <a:off x="5370330" y="1189678"/>
            <a:ext cx="201718" cy="3933997"/>
            <a:chOff x="3323038" y="1180614"/>
            <a:chExt cx="201718" cy="3933997"/>
          </a:xfrm>
        </p:grpSpPr>
        <p:cxnSp>
          <p:nvCxnSpPr>
            <p:cNvPr id="886" name="Google Shape;886;p21"/>
            <p:cNvCxnSpPr/>
            <p:nvPr/>
          </p:nvCxnSpPr>
          <p:spPr>
            <a:xfrm>
              <a:off x="3423897" y="1180614"/>
              <a:ext cx="0" cy="3933997"/>
            </a:xfrm>
            <a:prstGeom prst="straightConnector1">
              <a:avLst/>
            </a:prstGeom>
            <a:noFill/>
            <a:ln w="9525" cap="flat" cmpd="sng">
              <a:solidFill>
                <a:srgbClr val="3F3F3F"/>
              </a:solidFill>
              <a:prstDash val="dash"/>
              <a:miter lim="800000"/>
              <a:headEnd type="oval" w="med" len="med"/>
              <a:tailEnd type="oval" w="med" len="med"/>
            </a:ln>
          </p:spPr>
        </p:cxnSp>
        <p:sp>
          <p:nvSpPr>
            <p:cNvPr id="887" name="Google Shape;887;p21"/>
            <p:cNvSpPr/>
            <p:nvPr/>
          </p:nvSpPr>
          <p:spPr>
            <a:xfrm>
              <a:off x="3323038"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888" name="Google Shape;888;p21"/>
          <p:cNvGrpSpPr/>
          <p:nvPr/>
        </p:nvGrpSpPr>
        <p:grpSpPr>
          <a:xfrm flipH="1">
            <a:off x="4708943" y="3221563"/>
            <a:ext cx="201718" cy="3182979"/>
            <a:chOff x="4493350" y="3197956"/>
            <a:chExt cx="201718" cy="3182979"/>
          </a:xfrm>
        </p:grpSpPr>
        <p:cxnSp>
          <p:nvCxnSpPr>
            <p:cNvPr id="889" name="Google Shape;889;p21"/>
            <p:cNvCxnSpPr/>
            <p:nvPr/>
          </p:nvCxnSpPr>
          <p:spPr>
            <a:xfrm>
              <a:off x="4594209" y="3295107"/>
              <a:ext cx="0" cy="3085828"/>
            </a:xfrm>
            <a:prstGeom prst="straightConnector1">
              <a:avLst/>
            </a:prstGeom>
            <a:noFill/>
            <a:ln w="9525" cap="flat" cmpd="sng">
              <a:solidFill>
                <a:srgbClr val="3F3F3F"/>
              </a:solidFill>
              <a:prstDash val="dash"/>
              <a:miter lim="800000"/>
              <a:headEnd type="none" w="sm" len="sm"/>
              <a:tailEnd type="oval" w="med" len="med"/>
            </a:ln>
          </p:spPr>
        </p:cxnSp>
        <p:sp>
          <p:nvSpPr>
            <p:cNvPr id="890" name="Google Shape;890;p21"/>
            <p:cNvSpPr/>
            <p:nvPr/>
          </p:nvSpPr>
          <p:spPr>
            <a:xfrm>
              <a:off x="4493350"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91" name="Google Shape;891;p21"/>
          <p:cNvGrpSpPr/>
          <p:nvPr/>
        </p:nvGrpSpPr>
        <p:grpSpPr>
          <a:xfrm flipH="1">
            <a:off x="3662071" y="1676015"/>
            <a:ext cx="201718" cy="1740996"/>
            <a:chOff x="5663662" y="1658678"/>
            <a:chExt cx="201718" cy="1740996"/>
          </a:xfrm>
        </p:grpSpPr>
        <p:cxnSp>
          <p:nvCxnSpPr>
            <p:cNvPr id="892" name="Google Shape;892;p21"/>
            <p:cNvCxnSpPr/>
            <p:nvPr/>
          </p:nvCxnSpPr>
          <p:spPr>
            <a:xfrm>
              <a:off x="5764521" y="1658678"/>
              <a:ext cx="0" cy="1636429"/>
            </a:xfrm>
            <a:prstGeom prst="straightConnector1">
              <a:avLst/>
            </a:prstGeom>
            <a:noFill/>
            <a:ln w="9525" cap="flat" cmpd="sng">
              <a:solidFill>
                <a:srgbClr val="3F3F3F"/>
              </a:solidFill>
              <a:prstDash val="dash"/>
              <a:miter lim="800000"/>
              <a:headEnd type="oval" w="med" len="med"/>
              <a:tailEnd type="none" w="sm" len="sm"/>
            </a:ln>
          </p:spPr>
        </p:cxnSp>
        <p:sp>
          <p:nvSpPr>
            <p:cNvPr id="893" name="Google Shape;893;p21"/>
            <p:cNvSpPr/>
            <p:nvPr/>
          </p:nvSpPr>
          <p:spPr>
            <a:xfrm>
              <a:off x="5663662"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894" name="Google Shape;894;p21"/>
          <p:cNvGrpSpPr/>
          <p:nvPr/>
        </p:nvGrpSpPr>
        <p:grpSpPr>
          <a:xfrm flipH="1">
            <a:off x="3064635" y="3204694"/>
            <a:ext cx="201718" cy="1173611"/>
            <a:chOff x="6833974" y="3197956"/>
            <a:chExt cx="201718" cy="1173611"/>
          </a:xfrm>
        </p:grpSpPr>
        <p:cxnSp>
          <p:nvCxnSpPr>
            <p:cNvPr id="895" name="Google Shape;895;p21"/>
            <p:cNvCxnSpPr/>
            <p:nvPr/>
          </p:nvCxnSpPr>
          <p:spPr>
            <a:xfrm>
              <a:off x="6934833" y="3197956"/>
              <a:ext cx="0" cy="1173611"/>
            </a:xfrm>
            <a:prstGeom prst="straightConnector1">
              <a:avLst/>
            </a:prstGeom>
            <a:noFill/>
            <a:ln w="9525" cap="flat" cmpd="sng">
              <a:solidFill>
                <a:srgbClr val="3F3F3F"/>
              </a:solidFill>
              <a:prstDash val="dash"/>
              <a:miter lim="800000"/>
              <a:headEnd type="none" w="sm" len="sm"/>
              <a:tailEnd type="oval" w="med" len="med"/>
            </a:ln>
          </p:spPr>
        </p:cxnSp>
        <p:sp>
          <p:nvSpPr>
            <p:cNvPr id="896" name="Google Shape;896;p21"/>
            <p:cNvSpPr/>
            <p:nvPr/>
          </p:nvSpPr>
          <p:spPr>
            <a:xfrm>
              <a:off x="6833974"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897" name="Google Shape;897;p21"/>
          <p:cNvGrpSpPr/>
          <p:nvPr/>
        </p:nvGrpSpPr>
        <p:grpSpPr>
          <a:xfrm flipH="1">
            <a:off x="2470438" y="3222729"/>
            <a:ext cx="201718" cy="2386982"/>
            <a:chOff x="8004286" y="3197956"/>
            <a:chExt cx="201718" cy="2386982"/>
          </a:xfrm>
        </p:grpSpPr>
        <p:cxnSp>
          <p:nvCxnSpPr>
            <p:cNvPr id="898" name="Google Shape;898;p21"/>
            <p:cNvCxnSpPr/>
            <p:nvPr/>
          </p:nvCxnSpPr>
          <p:spPr>
            <a:xfrm>
              <a:off x="8105145" y="3197956"/>
              <a:ext cx="0" cy="2386982"/>
            </a:xfrm>
            <a:prstGeom prst="straightConnector1">
              <a:avLst/>
            </a:prstGeom>
            <a:noFill/>
            <a:ln w="9525" cap="flat" cmpd="sng">
              <a:solidFill>
                <a:srgbClr val="3F3F3F"/>
              </a:solidFill>
              <a:prstDash val="dash"/>
              <a:miter lim="800000"/>
              <a:headEnd type="none" w="sm" len="sm"/>
              <a:tailEnd type="oval" w="med" len="med"/>
            </a:ln>
          </p:spPr>
        </p:cxnSp>
        <p:sp>
          <p:nvSpPr>
            <p:cNvPr id="899" name="Google Shape;899;p21"/>
            <p:cNvSpPr/>
            <p:nvPr/>
          </p:nvSpPr>
          <p:spPr>
            <a:xfrm>
              <a:off x="8004286"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900" name="Google Shape;900;p21"/>
          <p:cNvGrpSpPr/>
          <p:nvPr/>
        </p:nvGrpSpPr>
        <p:grpSpPr>
          <a:xfrm flipH="1">
            <a:off x="1941034" y="2164869"/>
            <a:ext cx="201718" cy="1252141"/>
            <a:chOff x="9174598" y="2147533"/>
            <a:chExt cx="201718" cy="1252141"/>
          </a:xfrm>
        </p:grpSpPr>
        <p:cxnSp>
          <p:nvCxnSpPr>
            <p:cNvPr id="901" name="Google Shape;901;p21"/>
            <p:cNvCxnSpPr/>
            <p:nvPr/>
          </p:nvCxnSpPr>
          <p:spPr>
            <a:xfrm>
              <a:off x="9275457" y="2147533"/>
              <a:ext cx="0" cy="1173763"/>
            </a:xfrm>
            <a:prstGeom prst="straightConnector1">
              <a:avLst/>
            </a:prstGeom>
            <a:noFill/>
            <a:ln w="9525" cap="flat" cmpd="sng">
              <a:solidFill>
                <a:srgbClr val="3F3F3F"/>
              </a:solidFill>
              <a:prstDash val="dash"/>
              <a:miter lim="800000"/>
              <a:headEnd type="oval" w="med" len="med"/>
              <a:tailEnd type="none" w="sm" len="sm"/>
            </a:ln>
          </p:spPr>
        </p:cxnSp>
        <p:sp>
          <p:nvSpPr>
            <p:cNvPr id="902" name="Google Shape;902;p21"/>
            <p:cNvSpPr/>
            <p:nvPr/>
          </p:nvSpPr>
          <p:spPr>
            <a:xfrm>
              <a:off x="9174598"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903" name="Google Shape;903;p21"/>
          <p:cNvGrpSpPr/>
          <p:nvPr/>
        </p:nvGrpSpPr>
        <p:grpSpPr>
          <a:xfrm flipH="1">
            <a:off x="1122057" y="1426973"/>
            <a:ext cx="201718" cy="1990305"/>
            <a:chOff x="10344910" y="1409369"/>
            <a:chExt cx="201718" cy="1990305"/>
          </a:xfrm>
        </p:grpSpPr>
        <p:cxnSp>
          <p:nvCxnSpPr>
            <p:cNvPr id="904" name="Google Shape;904;p21"/>
            <p:cNvCxnSpPr/>
            <p:nvPr/>
          </p:nvCxnSpPr>
          <p:spPr>
            <a:xfrm>
              <a:off x="10432079" y="1409369"/>
              <a:ext cx="13690" cy="1939184"/>
            </a:xfrm>
            <a:prstGeom prst="straightConnector1">
              <a:avLst/>
            </a:prstGeom>
            <a:noFill/>
            <a:ln w="9525" cap="flat" cmpd="sng">
              <a:solidFill>
                <a:srgbClr val="3F3F3F"/>
              </a:solidFill>
              <a:prstDash val="dash"/>
              <a:miter lim="800000"/>
              <a:headEnd type="oval" w="med" len="med"/>
              <a:tailEnd type="none" w="sm" len="sm"/>
            </a:ln>
          </p:spPr>
        </p:cxnSp>
        <p:sp>
          <p:nvSpPr>
            <p:cNvPr id="905" name="Google Shape;905;p21"/>
            <p:cNvSpPr/>
            <p:nvPr/>
          </p:nvSpPr>
          <p:spPr>
            <a:xfrm>
              <a:off x="10344910"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6" name="Google Shape;906;p21"/>
          <p:cNvGrpSpPr/>
          <p:nvPr/>
        </p:nvGrpSpPr>
        <p:grpSpPr>
          <a:xfrm flipH="1">
            <a:off x="6711777" y="3204694"/>
            <a:ext cx="201718" cy="1910476"/>
            <a:chOff x="1712468" y="3204135"/>
            <a:chExt cx="201718" cy="1910476"/>
          </a:xfrm>
        </p:grpSpPr>
        <p:sp>
          <p:nvSpPr>
            <p:cNvPr id="907" name="Google Shape;907;p21"/>
            <p:cNvSpPr/>
            <p:nvPr/>
          </p:nvSpPr>
          <p:spPr>
            <a:xfrm>
              <a:off x="1712468" y="32041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908" name="Google Shape;908;p21"/>
            <p:cNvCxnSpPr/>
            <p:nvPr/>
          </p:nvCxnSpPr>
          <p:spPr>
            <a:xfrm>
              <a:off x="1816645" y="3419391"/>
              <a:ext cx="0" cy="1695220"/>
            </a:xfrm>
            <a:prstGeom prst="straightConnector1">
              <a:avLst/>
            </a:prstGeom>
            <a:noFill/>
            <a:ln w="9525" cap="flat" cmpd="sng">
              <a:solidFill>
                <a:srgbClr val="3F3F3F"/>
              </a:solidFill>
              <a:prstDash val="dash"/>
              <a:miter lim="800000"/>
              <a:headEnd type="none" w="sm" len="sm"/>
              <a:tailEnd type="oval" w="med" len="med"/>
            </a:ln>
          </p:spPr>
        </p:cxnSp>
      </p:grpSp>
      <p:sp>
        <p:nvSpPr>
          <p:cNvPr id="909" name="Google Shape;909;p21"/>
          <p:cNvSpPr txBox="1"/>
          <p:nvPr/>
        </p:nvSpPr>
        <p:spPr>
          <a:xfrm>
            <a:off x="7600844" y="3483344"/>
            <a:ext cx="1092115" cy="1643655"/>
          </a:xfrm>
          <a:prstGeom prst="rect">
            <a:avLst/>
          </a:prstGeom>
          <a:noFill/>
          <a:ln>
            <a:noFill/>
          </a:ln>
        </p:spPr>
        <p:txBody>
          <a:bodyPr spcFirstLastPara="1" wrap="square" lIns="91425" tIns="45700" rIns="91425" bIns="45700" anchor="t" anchorCtr="0">
            <a:spAutoFit/>
          </a:bodyPr>
          <a:lstStyle/>
          <a:p>
            <a:pPr marL="0" marR="0" lvl="0" indent="0" algn="l" rtl="0">
              <a:lnSpc>
                <a:spcPct val="92857"/>
              </a:lnSpc>
              <a:spcBef>
                <a:spcPts val="0"/>
              </a:spcBef>
              <a:spcAft>
                <a:spcPts val="0"/>
              </a:spcAft>
              <a:buNone/>
            </a:pPr>
            <a:r>
              <a:rPr lang="en-US" sz="1400" b="1">
                <a:solidFill>
                  <a:srgbClr val="006CB7"/>
                </a:solidFill>
                <a:latin typeface="Calibri"/>
                <a:ea typeface="Calibri"/>
                <a:cs typeface="Calibri"/>
                <a:sym typeface="Calibri"/>
              </a:rPr>
              <a:t>February 2022</a:t>
            </a:r>
            <a:endParaRPr sz="1400" b="1">
              <a:solidFill>
                <a:srgbClr val="006CB7"/>
              </a:solidFill>
              <a:latin typeface="Calibri"/>
              <a:ea typeface="Calibri"/>
              <a:cs typeface="Calibri"/>
              <a:sym typeface="Calibri"/>
            </a:endParaRPr>
          </a:p>
          <a:p>
            <a:pPr marL="0" marR="0" lvl="0" indent="0" algn="l" rtl="0">
              <a:lnSpc>
                <a:spcPct val="92857"/>
              </a:lnSpc>
              <a:spcBef>
                <a:spcPts val="300"/>
              </a:spcBef>
              <a:spcAft>
                <a:spcPts val="0"/>
              </a:spcAft>
              <a:buNone/>
            </a:pPr>
            <a:r>
              <a:rPr lang="en-US" sz="1400">
                <a:solidFill>
                  <a:srgbClr val="006CB7"/>
                </a:solidFill>
                <a:latin typeface="Calibri"/>
                <a:ea typeface="Calibri"/>
                <a:cs typeface="Calibri"/>
                <a:sym typeface="Calibri"/>
              </a:rPr>
              <a:t>LTL credit union acquisition in order to   convert it  to a digital bank</a:t>
            </a:r>
            <a:endParaRPr sz="1400">
              <a:solidFill>
                <a:srgbClr val="006CB7"/>
              </a:solidFill>
              <a:latin typeface="Calibri"/>
              <a:ea typeface="Calibri"/>
              <a:cs typeface="Calibri"/>
              <a:sym typeface="Calibri"/>
            </a:endParaRPr>
          </a:p>
        </p:txBody>
      </p:sp>
      <p:sp>
        <p:nvSpPr>
          <p:cNvPr id="910" name="Google Shape;910;p21"/>
          <p:cNvSpPr txBox="1"/>
          <p:nvPr/>
        </p:nvSpPr>
        <p:spPr>
          <a:xfrm>
            <a:off x="6798286" y="3488234"/>
            <a:ext cx="869337" cy="1098314"/>
          </a:xfrm>
          <a:prstGeom prst="rect">
            <a:avLst/>
          </a:prstGeom>
          <a:noFill/>
          <a:ln>
            <a:noFill/>
          </a:ln>
        </p:spPr>
        <p:txBody>
          <a:bodyPr spcFirstLastPara="1" wrap="square" lIns="91425" tIns="45700" rIns="91425" bIns="45700" anchor="t" anchorCtr="0">
            <a:spAutoFit/>
          </a:bodyPr>
          <a:lstStyle/>
          <a:p>
            <a:pPr marL="0" marR="0" lvl="0" indent="0" algn="l" rtl="0">
              <a:lnSpc>
                <a:spcPct val="92857"/>
              </a:lnSpc>
              <a:spcBef>
                <a:spcPts val="0"/>
              </a:spcBef>
              <a:spcAft>
                <a:spcPts val="0"/>
              </a:spcAft>
              <a:buNone/>
            </a:pPr>
            <a:r>
              <a:rPr lang="en-US" sz="1400" b="1">
                <a:solidFill>
                  <a:srgbClr val="006CB7"/>
                </a:solidFill>
                <a:latin typeface="Calibri"/>
                <a:ea typeface="Calibri"/>
                <a:cs typeface="Calibri"/>
                <a:sym typeface="Calibri"/>
              </a:rPr>
              <a:t>January 2022</a:t>
            </a:r>
            <a:br>
              <a:rPr lang="en-US" sz="1400">
                <a:solidFill>
                  <a:srgbClr val="006CB7"/>
                </a:solidFill>
                <a:latin typeface="Calibri"/>
                <a:ea typeface="Calibri"/>
                <a:cs typeface="Calibri"/>
                <a:sym typeface="Calibri"/>
              </a:rPr>
            </a:br>
            <a:r>
              <a:rPr lang="en-US" sz="1400">
                <a:solidFill>
                  <a:srgbClr val="006CB7"/>
                </a:solidFill>
                <a:latin typeface="Calibri"/>
                <a:ea typeface="Calibri"/>
                <a:cs typeface="Calibri"/>
                <a:sym typeface="Calibri"/>
              </a:rPr>
              <a:t>Credit activity extended in Poland</a:t>
            </a:r>
            <a:endParaRPr/>
          </a:p>
        </p:txBody>
      </p:sp>
      <p:sp>
        <p:nvSpPr>
          <p:cNvPr id="911" name="Google Shape;911;p21"/>
          <p:cNvSpPr txBox="1"/>
          <p:nvPr/>
        </p:nvSpPr>
        <p:spPr>
          <a:xfrm>
            <a:off x="3778659" y="1749991"/>
            <a:ext cx="1767946" cy="1329146"/>
          </a:xfrm>
          <a:prstGeom prst="rect">
            <a:avLst/>
          </a:prstGeom>
          <a:noFill/>
          <a:ln>
            <a:noFill/>
          </a:ln>
        </p:spPr>
        <p:txBody>
          <a:bodyPr spcFirstLastPara="1" wrap="square" lIns="91425" tIns="45700" rIns="91425" bIns="45700" anchor="t" anchorCtr="0">
            <a:spAutoFit/>
          </a:bodyPr>
          <a:lstStyle/>
          <a:p>
            <a:pPr marL="0" marR="0" lvl="0" indent="0" algn="l" rtl="1">
              <a:lnSpc>
                <a:spcPct val="107142"/>
              </a:lnSpc>
              <a:spcBef>
                <a:spcPts val="0"/>
              </a:spcBef>
              <a:spcAft>
                <a:spcPts val="0"/>
              </a:spcAft>
              <a:buNone/>
            </a:pPr>
            <a:r>
              <a:rPr lang="en-US" sz="1400" b="1">
                <a:solidFill>
                  <a:srgbClr val="3A3838"/>
                </a:solidFill>
                <a:latin typeface="Calibri"/>
                <a:ea typeface="Calibri"/>
                <a:cs typeface="Calibri"/>
                <a:sym typeface="Calibri"/>
              </a:rPr>
              <a:t>September 2021</a:t>
            </a:r>
            <a:endParaRPr sz="1400" b="1">
              <a:solidFill>
                <a:srgbClr val="3A3838"/>
              </a:solidFill>
              <a:latin typeface="Calibri"/>
              <a:ea typeface="Calibri"/>
              <a:cs typeface="Calibri"/>
              <a:sym typeface="Calibri"/>
            </a:endParaRPr>
          </a:p>
          <a:p>
            <a:pPr marL="0" marR="0" lvl="0" indent="0" algn="l" rtl="0">
              <a:lnSpc>
                <a:spcPct val="92857"/>
              </a:lnSpc>
              <a:spcBef>
                <a:spcPts val="300"/>
              </a:spcBef>
              <a:spcAft>
                <a:spcPts val="0"/>
              </a:spcAft>
              <a:buNone/>
            </a:pPr>
            <a:r>
              <a:rPr lang="en-US" sz="1400">
                <a:solidFill>
                  <a:srgbClr val="3A3838"/>
                </a:solidFill>
                <a:latin typeface="Calibri"/>
                <a:ea typeface="Calibri"/>
                <a:cs typeface="Calibri"/>
                <a:sym typeface="Calibri"/>
              </a:rPr>
              <a:t>Extended consumer credit brokerage licence by the Capital Market Authority, Insurance and Savings</a:t>
            </a:r>
            <a:endParaRPr sz="1400">
              <a:solidFill>
                <a:srgbClr val="3A3838"/>
              </a:solidFill>
              <a:latin typeface="Calibri"/>
              <a:ea typeface="Calibri"/>
              <a:cs typeface="Calibri"/>
              <a:sym typeface="Calibri"/>
            </a:endParaRPr>
          </a:p>
        </p:txBody>
      </p:sp>
      <p:grpSp>
        <p:nvGrpSpPr>
          <p:cNvPr id="912" name="Google Shape;912;p21"/>
          <p:cNvGrpSpPr/>
          <p:nvPr/>
        </p:nvGrpSpPr>
        <p:grpSpPr>
          <a:xfrm>
            <a:off x="-827460" y="-300778"/>
            <a:ext cx="1645818" cy="7361780"/>
            <a:chOff x="-851971" y="-300778"/>
            <a:chExt cx="1645818" cy="7361780"/>
          </a:xfrm>
        </p:grpSpPr>
        <p:sp>
          <p:nvSpPr>
            <p:cNvPr id="913" name="Google Shape;913;p21"/>
            <p:cNvSpPr/>
            <p:nvPr/>
          </p:nvSpPr>
          <p:spPr>
            <a:xfrm rot="4500000">
              <a:off x="-700966" y="-14977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914" name="Google Shape;914;p21"/>
            <p:cNvGrpSpPr/>
            <p:nvPr/>
          </p:nvGrpSpPr>
          <p:grpSpPr>
            <a:xfrm>
              <a:off x="-694107" y="-142915"/>
              <a:ext cx="1330092" cy="7203917"/>
              <a:chOff x="-694107" y="-142915"/>
              <a:chExt cx="1330092" cy="7203917"/>
            </a:xfrm>
          </p:grpSpPr>
          <p:sp>
            <p:nvSpPr>
              <p:cNvPr id="915" name="Google Shape;915;p21"/>
              <p:cNvSpPr/>
              <p:nvPr/>
            </p:nvSpPr>
            <p:spPr>
              <a:xfrm rot="-5400000" flipH="1">
                <a:off x="-383005" y="17696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16" name="Google Shape;916;p21"/>
              <p:cNvSpPr/>
              <p:nvPr/>
            </p:nvSpPr>
            <p:spPr>
              <a:xfrm rot="4500000">
                <a:off x="-572070" y="-2087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17" name="Google Shape;917;p21"/>
              <p:cNvSpPr/>
              <p:nvPr/>
            </p:nvSpPr>
            <p:spPr>
              <a:xfrm flipH="1">
                <a:off x="-491005" y="82839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8" name="Google Shape;918;p21"/>
              <p:cNvSpPr/>
              <p:nvPr/>
            </p:nvSpPr>
            <p:spPr>
              <a:xfrm>
                <a:off x="-544126" y="0"/>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19" name="Google Shape;919;p21"/>
          <p:cNvSpPr txBox="1"/>
          <p:nvPr/>
        </p:nvSpPr>
        <p:spPr>
          <a:xfrm>
            <a:off x="9302414" y="3480075"/>
            <a:ext cx="1381958" cy="1675395"/>
          </a:xfrm>
          <a:prstGeom prst="rect">
            <a:avLst/>
          </a:prstGeom>
          <a:noFill/>
          <a:ln>
            <a:noFill/>
          </a:ln>
        </p:spPr>
        <p:txBody>
          <a:bodyPr spcFirstLastPara="1" wrap="square" lIns="91425" tIns="45700" rIns="91425" bIns="45700" anchor="t" anchorCtr="0">
            <a:spAutoFit/>
          </a:bodyPr>
          <a:lstStyle/>
          <a:p>
            <a:pPr marL="0" marR="0" lvl="0" indent="0" algn="l" rtl="1">
              <a:lnSpc>
                <a:spcPct val="92857"/>
              </a:lnSpc>
              <a:spcBef>
                <a:spcPts val="0"/>
              </a:spcBef>
              <a:spcAft>
                <a:spcPts val="0"/>
              </a:spcAft>
              <a:buNone/>
            </a:pPr>
            <a:r>
              <a:rPr lang="en-US" sz="1400" b="1">
                <a:solidFill>
                  <a:srgbClr val="006CB7"/>
                </a:solidFill>
                <a:latin typeface="Calibri"/>
                <a:ea typeface="Calibri"/>
                <a:cs typeface="Calibri"/>
                <a:sym typeface="Calibri"/>
              </a:rPr>
              <a:t>May</a:t>
            </a:r>
            <a:endParaRPr sz="1400" b="1">
              <a:solidFill>
                <a:srgbClr val="006CB7"/>
              </a:solidFill>
              <a:latin typeface="Calibri"/>
              <a:ea typeface="Calibri"/>
              <a:cs typeface="Calibri"/>
              <a:sym typeface="Calibri"/>
            </a:endParaRPr>
          </a:p>
          <a:p>
            <a:pPr marL="0" marR="0" lvl="0" indent="0" algn="l" rtl="0">
              <a:lnSpc>
                <a:spcPct val="92857"/>
              </a:lnSpc>
              <a:spcBef>
                <a:spcPts val="600"/>
              </a:spcBef>
              <a:spcAft>
                <a:spcPts val="0"/>
              </a:spcAft>
              <a:buNone/>
            </a:pPr>
            <a:r>
              <a:rPr lang="en-US" sz="1400">
                <a:solidFill>
                  <a:srgbClr val="006CB7"/>
                </a:solidFill>
                <a:latin typeface="Calibri"/>
                <a:ea typeface="Calibri"/>
                <a:cs typeface="Calibri"/>
                <a:sym typeface="Calibri"/>
              </a:rPr>
              <a:t>€50mm Line of Credit Financing received from a leading alternative investment management Company</a:t>
            </a:r>
            <a:endParaRPr/>
          </a:p>
        </p:txBody>
      </p:sp>
      <p:grpSp>
        <p:nvGrpSpPr>
          <p:cNvPr id="920" name="Google Shape;920;p21"/>
          <p:cNvGrpSpPr/>
          <p:nvPr/>
        </p:nvGrpSpPr>
        <p:grpSpPr>
          <a:xfrm flipH="1">
            <a:off x="8760727" y="1176977"/>
            <a:ext cx="201718" cy="2223224"/>
            <a:chOff x="962544" y="1200029"/>
            <a:chExt cx="201718" cy="2223224"/>
          </a:xfrm>
        </p:grpSpPr>
        <p:cxnSp>
          <p:nvCxnSpPr>
            <p:cNvPr id="921" name="Google Shape;921;p21"/>
            <p:cNvCxnSpPr/>
            <p:nvPr/>
          </p:nvCxnSpPr>
          <p:spPr>
            <a:xfrm>
              <a:off x="1063403" y="1200029"/>
              <a:ext cx="0" cy="2089993"/>
            </a:xfrm>
            <a:prstGeom prst="straightConnector1">
              <a:avLst/>
            </a:prstGeom>
            <a:noFill/>
            <a:ln w="9525" cap="flat" cmpd="sng">
              <a:solidFill>
                <a:srgbClr val="3F3F3F"/>
              </a:solidFill>
              <a:prstDash val="dash"/>
              <a:miter lim="800000"/>
              <a:headEnd type="oval" w="med" len="med"/>
              <a:tailEnd type="oval" w="med" len="med"/>
            </a:ln>
          </p:spPr>
        </p:cxnSp>
        <p:sp>
          <p:nvSpPr>
            <p:cNvPr id="922" name="Google Shape;922;p21"/>
            <p:cNvSpPr/>
            <p:nvPr/>
          </p:nvSpPr>
          <p:spPr>
            <a:xfrm>
              <a:off x="962544" y="32215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23" name="Google Shape;923;p21"/>
          <p:cNvSpPr txBox="1"/>
          <p:nvPr/>
        </p:nvSpPr>
        <p:spPr>
          <a:xfrm>
            <a:off x="8852787" y="1191404"/>
            <a:ext cx="1075691"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A3838"/>
                </a:solidFill>
                <a:latin typeface="Calibri"/>
                <a:ea typeface="Calibri"/>
                <a:cs typeface="Calibri"/>
                <a:sym typeface="Calibri"/>
              </a:rPr>
              <a:t>April 2022</a:t>
            </a:r>
            <a:endParaRPr sz="1400" b="1">
              <a:solidFill>
                <a:srgbClr val="3A3838"/>
              </a:solidFill>
              <a:latin typeface="Calibri"/>
              <a:ea typeface="Calibri"/>
              <a:cs typeface="Calibri"/>
              <a:sym typeface="Calibri"/>
            </a:endParaRPr>
          </a:p>
          <a:p>
            <a:pPr marL="0" marR="0" lvl="0" indent="0" algn="l" rtl="0">
              <a:spcBef>
                <a:spcPts val="0"/>
              </a:spcBef>
              <a:spcAft>
                <a:spcPts val="0"/>
              </a:spcAft>
              <a:buNone/>
            </a:pPr>
            <a:r>
              <a:rPr lang="en-US" sz="1400">
                <a:solidFill>
                  <a:srgbClr val="3A3838"/>
                </a:solidFill>
                <a:latin typeface="Calibri"/>
                <a:ea typeface="Calibri"/>
                <a:cs typeface="Calibri"/>
                <a:sym typeface="Calibri"/>
              </a:rPr>
              <a:t>Expansion in BNPL to leading retailers – (Sunny, iStore, Shekem Electric etc.)</a:t>
            </a:r>
            <a:endParaRPr sz="1400">
              <a:solidFill>
                <a:srgbClr val="3A3838"/>
              </a:solidFill>
              <a:latin typeface="Calibri"/>
              <a:ea typeface="Calibri"/>
              <a:cs typeface="Calibri"/>
              <a:sym typeface="Calibri"/>
            </a:endParaRPr>
          </a:p>
        </p:txBody>
      </p:sp>
      <p:sp>
        <p:nvSpPr>
          <p:cNvPr id="924" name="Google Shape;924;p21"/>
          <p:cNvSpPr txBox="1"/>
          <p:nvPr/>
        </p:nvSpPr>
        <p:spPr>
          <a:xfrm>
            <a:off x="9952851" y="1241656"/>
            <a:ext cx="933926"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A3838"/>
                </a:solidFill>
                <a:latin typeface="Calibri"/>
                <a:ea typeface="Calibri"/>
                <a:cs typeface="Calibri"/>
                <a:sym typeface="Calibri"/>
              </a:rPr>
              <a:t>June 2022</a:t>
            </a:r>
            <a:endParaRPr sz="1400" b="1">
              <a:solidFill>
                <a:srgbClr val="3A3838"/>
              </a:solidFill>
              <a:latin typeface="Calibri"/>
              <a:ea typeface="Calibri"/>
              <a:cs typeface="Calibri"/>
              <a:sym typeface="Calibri"/>
            </a:endParaRPr>
          </a:p>
          <a:p>
            <a:pPr marL="0" marR="0" lvl="0" indent="0" algn="l" rtl="0">
              <a:spcBef>
                <a:spcPts val="0"/>
              </a:spcBef>
              <a:spcAft>
                <a:spcPts val="0"/>
              </a:spcAft>
              <a:buNone/>
            </a:pPr>
            <a:r>
              <a:rPr lang="en-US" sz="1400">
                <a:solidFill>
                  <a:srgbClr val="3A3838"/>
                </a:solidFill>
                <a:latin typeface="Calibri"/>
                <a:ea typeface="Calibri"/>
                <a:cs typeface="Calibri"/>
                <a:sym typeface="Calibri"/>
              </a:rPr>
              <a:t>BNPL tourism segment expansion</a:t>
            </a:r>
            <a:endParaRPr/>
          </a:p>
        </p:txBody>
      </p:sp>
      <p:grpSp>
        <p:nvGrpSpPr>
          <p:cNvPr id="925" name="Google Shape;925;p21"/>
          <p:cNvGrpSpPr/>
          <p:nvPr/>
        </p:nvGrpSpPr>
        <p:grpSpPr>
          <a:xfrm flipH="1">
            <a:off x="9195209" y="3213199"/>
            <a:ext cx="201718" cy="1910476"/>
            <a:chOff x="1712468" y="3204135"/>
            <a:chExt cx="201718" cy="1910476"/>
          </a:xfrm>
        </p:grpSpPr>
        <p:sp>
          <p:nvSpPr>
            <p:cNvPr id="926" name="Google Shape;926;p21"/>
            <p:cNvSpPr/>
            <p:nvPr/>
          </p:nvSpPr>
          <p:spPr>
            <a:xfrm>
              <a:off x="1712468" y="32041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927" name="Google Shape;927;p21"/>
            <p:cNvCxnSpPr/>
            <p:nvPr/>
          </p:nvCxnSpPr>
          <p:spPr>
            <a:xfrm>
              <a:off x="1816645" y="3419391"/>
              <a:ext cx="0" cy="1695220"/>
            </a:xfrm>
            <a:prstGeom prst="straightConnector1">
              <a:avLst/>
            </a:prstGeom>
            <a:noFill/>
            <a:ln w="9525" cap="flat" cmpd="sng">
              <a:solidFill>
                <a:srgbClr val="3F3F3F"/>
              </a:solidFill>
              <a:prstDash val="dash"/>
              <a:miter lim="800000"/>
              <a:headEnd type="none" w="sm" len="sm"/>
              <a:tailEnd type="oval" w="med" len="med"/>
            </a:ln>
          </p:spPr>
        </p:cxnSp>
      </p:grpSp>
      <p:grpSp>
        <p:nvGrpSpPr>
          <p:cNvPr id="928" name="Google Shape;928;p21"/>
          <p:cNvGrpSpPr/>
          <p:nvPr/>
        </p:nvGrpSpPr>
        <p:grpSpPr>
          <a:xfrm flipH="1">
            <a:off x="9875099" y="1192282"/>
            <a:ext cx="201718" cy="2223224"/>
            <a:chOff x="962544" y="1200029"/>
            <a:chExt cx="201718" cy="2223224"/>
          </a:xfrm>
        </p:grpSpPr>
        <p:cxnSp>
          <p:nvCxnSpPr>
            <p:cNvPr id="929" name="Google Shape;929;p21"/>
            <p:cNvCxnSpPr/>
            <p:nvPr/>
          </p:nvCxnSpPr>
          <p:spPr>
            <a:xfrm>
              <a:off x="1063403" y="1200029"/>
              <a:ext cx="0" cy="2089993"/>
            </a:xfrm>
            <a:prstGeom prst="straightConnector1">
              <a:avLst/>
            </a:prstGeom>
            <a:noFill/>
            <a:ln w="9525" cap="flat" cmpd="sng">
              <a:solidFill>
                <a:srgbClr val="3F3F3F"/>
              </a:solidFill>
              <a:prstDash val="dash"/>
              <a:miter lim="800000"/>
              <a:headEnd type="oval" w="med" len="med"/>
              <a:tailEnd type="oval" w="med" len="med"/>
            </a:ln>
          </p:spPr>
        </p:cxnSp>
        <p:sp>
          <p:nvSpPr>
            <p:cNvPr id="930" name="Google Shape;930;p21"/>
            <p:cNvSpPr/>
            <p:nvPr/>
          </p:nvSpPr>
          <p:spPr>
            <a:xfrm>
              <a:off x="962544" y="32215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931" name="Google Shape;931;p21"/>
          <p:cNvGrpSpPr/>
          <p:nvPr/>
        </p:nvGrpSpPr>
        <p:grpSpPr>
          <a:xfrm flipH="1">
            <a:off x="7500919" y="1170191"/>
            <a:ext cx="201718" cy="3933997"/>
            <a:chOff x="3323038" y="1180614"/>
            <a:chExt cx="201718" cy="3933997"/>
          </a:xfrm>
        </p:grpSpPr>
        <p:cxnSp>
          <p:nvCxnSpPr>
            <p:cNvPr id="932" name="Google Shape;932;p21"/>
            <p:cNvCxnSpPr/>
            <p:nvPr/>
          </p:nvCxnSpPr>
          <p:spPr>
            <a:xfrm>
              <a:off x="3423897" y="1180614"/>
              <a:ext cx="0" cy="3933997"/>
            </a:xfrm>
            <a:prstGeom prst="straightConnector1">
              <a:avLst/>
            </a:prstGeom>
            <a:noFill/>
            <a:ln w="9525" cap="flat" cmpd="sng">
              <a:solidFill>
                <a:srgbClr val="3F3F3F"/>
              </a:solidFill>
              <a:prstDash val="dash"/>
              <a:miter lim="800000"/>
              <a:headEnd type="oval" w="med" len="med"/>
              <a:tailEnd type="oval" w="med" len="med"/>
            </a:ln>
          </p:spPr>
        </p:cxnSp>
        <p:sp>
          <p:nvSpPr>
            <p:cNvPr id="933" name="Google Shape;933;p21"/>
            <p:cNvSpPr/>
            <p:nvPr/>
          </p:nvSpPr>
          <p:spPr>
            <a:xfrm>
              <a:off x="3323038"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grpSp>
        <p:nvGrpSpPr>
          <p:cNvPr id="939" name="Google Shape;939;p22"/>
          <p:cNvGrpSpPr/>
          <p:nvPr/>
        </p:nvGrpSpPr>
        <p:grpSpPr>
          <a:xfrm>
            <a:off x="-798030" y="-292671"/>
            <a:ext cx="1645818" cy="1645821"/>
            <a:chOff x="-798030" y="-292671"/>
            <a:chExt cx="1645818" cy="1645821"/>
          </a:xfrm>
        </p:grpSpPr>
        <p:sp>
          <p:nvSpPr>
            <p:cNvPr id="940" name="Google Shape;940;p22"/>
            <p:cNvSpPr/>
            <p:nvPr/>
          </p:nvSpPr>
          <p:spPr>
            <a:xfrm rot="4500000">
              <a:off x="-647025" y="-141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941" name="Google Shape;941;p22"/>
            <p:cNvGrpSpPr/>
            <p:nvPr/>
          </p:nvGrpSpPr>
          <p:grpSpPr>
            <a:xfrm>
              <a:off x="-640166" y="-134808"/>
              <a:ext cx="1330092" cy="1330093"/>
              <a:chOff x="-640166" y="-134808"/>
              <a:chExt cx="1330092" cy="1330093"/>
            </a:xfrm>
          </p:grpSpPr>
          <p:sp>
            <p:nvSpPr>
              <p:cNvPr id="942" name="Google Shape;942;p22"/>
              <p:cNvSpPr/>
              <p:nvPr/>
            </p:nvSpPr>
            <p:spPr>
              <a:xfrm rot="4500000">
                <a:off x="-518129" y="-12769"/>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3" name="Google Shape;943;p22"/>
              <p:cNvSpPr/>
              <p:nvPr/>
            </p:nvSpPr>
            <p:spPr>
              <a:xfrm>
                <a:off x="232723" y="948482"/>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44" name="Google Shape;944;p22"/>
              <p:cNvSpPr/>
              <p:nvPr/>
            </p:nvSpPr>
            <p:spPr>
              <a:xfrm rot="-5400000" flipH="1">
                <a:off x="-346649" y="185072"/>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sp>
        <p:nvSpPr>
          <p:cNvPr id="945" name="Google Shape;945;p22"/>
          <p:cNvSpPr/>
          <p:nvPr/>
        </p:nvSpPr>
        <p:spPr>
          <a:xfrm>
            <a:off x="-526759" y="-35169"/>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46" name="Google Shape;946;p22"/>
          <p:cNvSpPr txBox="1"/>
          <p:nvPr/>
        </p:nvSpPr>
        <p:spPr>
          <a:xfrm>
            <a:off x="803334" y="187651"/>
            <a:ext cx="9644076" cy="646331"/>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en-US" sz="3600" b="1">
                <a:solidFill>
                  <a:schemeClr val="dk1"/>
                </a:solidFill>
                <a:latin typeface="Calibri"/>
                <a:ea typeface="Calibri"/>
                <a:cs typeface="Calibri"/>
                <a:sym typeface="Calibri"/>
              </a:rPr>
              <a:t>Company Objectives for 2022</a:t>
            </a:r>
            <a:endParaRPr sz="3600" b="1" i="0" u="none" strike="noStrike" cap="none">
              <a:solidFill>
                <a:schemeClr val="dk1"/>
              </a:solidFill>
              <a:latin typeface="Calibri"/>
              <a:ea typeface="Calibri"/>
              <a:cs typeface="Calibri"/>
              <a:sym typeface="Calibri"/>
            </a:endParaRPr>
          </a:p>
        </p:txBody>
      </p:sp>
      <p:pic>
        <p:nvPicPr>
          <p:cNvPr id="947" name="Google Shape;947;p22"/>
          <p:cNvPicPr preferRelativeResize="0"/>
          <p:nvPr/>
        </p:nvPicPr>
        <p:blipFill rotWithShape="1">
          <a:blip r:embed="rId3">
            <a:alphaModFix/>
          </a:blip>
          <a:srcRect/>
          <a:stretch/>
        </p:blipFill>
        <p:spPr>
          <a:xfrm>
            <a:off x="1045773" y="887724"/>
            <a:ext cx="392340" cy="391136"/>
          </a:xfrm>
          <a:prstGeom prst="rect">
            <a:avLst/>
          </a:prstGeom>
          <a:noFill/>
          <a:ln>
            <a:noFill/>
          </a:ln>
        </p:spPr>
      </p:pic>
      <p:pic>
        <p:nvPicPr>
          <p:cNvPr id="948" name="Google Shape;948;p22"/>
          <p:cNvPicPr preferRelativeResize="0"/>
          <p:nvPr/>
        </p:nvPicPr>
        <p:blipFill rotWithShape="1">
          <a:blip r:embed="rId4">
            <a:alphaModFix/>
          </a:blip>
          <a:srcRect/>
          <a:stretch/>
        </p:blipFill>
        <p:spPr>
          <a:xfrm>
            <a:off x="7439569" y="874397"/>
            <a:ext cx="394154" cy="392182"/>
          </a:xfrm>
          <a:prstGeom prst="rect">
            <a:avLst/>
          </a:prstGeom>
          <a:noFill/>
          <a:ln>
            <a:noFill/>
          </a:ln>
        </p:spPr>
      </p:pic>
      <p:sp>
        <p:nvSpPr>
          <p:cNvPr id="949" name="Google Shape;949;p22"/>
          <p:cNvSpPr/>
          <p:nvPr/>
        </p:nvSpPr>
        <p:spPr>
          <a:xfrm>
            <a:off x="1150260" y="854385"/>
            <a:ext cx="2499419"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2800"/>
              <a:buFont typeface="Calibri"/>
              <a:buNone/>
            </a:pPr>
            <a:r>
              <a:rPr lang="en-US" sz="2800" b="1">
                <a:solidFill>
                  <a:schemeClr val="dk1"/>
                </a:solidFill>
                <a:latin typeface="Calibri"/>
                <a:ea typeface="Calibri"/>
                <a:cs typeface="Calibri"/>
                <a:sym typeface="Calibri"/>
              </a:rPr>
              <a:t>blender </a:t>
            </a:r>
            <a:r>
              <a:rPr lang="en-US" sz="2800" b="1">
                <a:solidFill>
                  <a:srgbClr val="00AEEF"/>
                </a:solidFill>
                <a:latin typeface="Calibri"/>
                <a:ea typeface="Calibri"/>
                <a:cs typeface="Calibri"/>
                <a:sym typeface="Calibri"/>
              </a:rPr>
              <a:t>Israel</a:t>
            </a:r>
            <a:endParaRPr/>
          </a:p>
        </p:txBody>
      </p:sp>
      <p:sp>
        <p:nvSpPr>
          <p:cNvPr id="950" name="Google Shape;950;p22"/>
          <p:cNvSpPr/>
          <p:nvPr/>
        </p:nvSpPr>
        <p:spPr>
          <a:xfrm>
            <a:off x="7833723" y="766896"/>
            <a:ext cx="31055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1">
                <a:solidFill>
                  <a:schemeClr val="dk1"/>
                </a:solidFill>
                <a:latin typeface="Calibri"/>
                <a:ea typeface="Calibri"/>
                <a:cs typeface="Calibri"/>
                <a:sym typeface="Calibri"/>
              </a:rPr>
              <a:t>b</a:t>
            </a:r>
            <a:r>
              <a:rPr lang="en-US" sz="2800" b="1" i="0" u="none" strike="noStrike" cap="none">
                <a:solidFill>
                  <a:schemeClr val="dk1"/>
                </a:solidFill>
                <a:latin typeface="Calibri"/>
                <a:ea typeface="Calibri"/>
                <a:cs typeface="Calibri"/>
                <a:sym typeface="Calibri"/>
              </a:rPr>
              <a:t>lender</a:t>
            </a:r>
            <a:r>
              <a:rPr lang="en-US" sz="2800" b="0" i="0" u="none" strike="noStrike" cap="none">
                <a:solidFill>
                  <a:schemeClr val="dk1"/>
                </a:solidFill>
                <a:latin typeface="Calibri"/>
                <a:ea typeface="Calibri"/>
                <a:cs typeface="Calibri"/>
                <a:sym typeface="Calibri"/>
              </a:rPr>
              <a:t> </a:t>
            </a:r>
            <a:r>
              <a:rPr lang="en-US" sz="2800" b="1" i="0" u="none" strike="noStrike" cap="none">
                <a:solidFill>
                  <a:srgbClr val="00AEEF"/>
                </a:solidFill>
                <a:latin typeface="Calibri"/>
                <a:ea typeface="Calibri"/>
                <a:cs typeface="Calibri"/>
                <a:sym typeface="Calibri"/>
              </a:rPr>
              <a:t>Europe</a:t>
            </a:r>
            <a:endParaRPr sz="1600" b="1" i="0" u="none" strike="sngStrike" cap="none">
              <a:solidFill>
                <a:srgbClr val="00AEEF"/>
              </a:solidFill>
              <a:latin typeface="Calibri"/>
              <a:ea typeface="Calibri"/>
              <a:cs typeface="Calibri"/>
              <a:sym typeface="Calibri"/>
            </a:endParaRPr>
          </a:p>
        </p:txBody>
      </p:sp>
      <p:grpSp>
        <p:nvGrpSpPr>
          <p:cNvPr id="951" name="Google Shape;951;p22"/>
          <p:cNvGrpSpPr/>
          <p:nvPr/>
        </p:nvGrpSpPr>
        <p:grpSpPr>
          <a:xfrm>
            <a:off x="10775761" y="6233686"/>
            <a:ext cx="1167169" cy="436576"/>
            <a:chOff x="311682" y="6233686"/>
            <a:chExt cx="1167169" cy="436576"/>
          </a:xfrm>
        </p:grpSpPr>
        <p:pic>
          <p:nvPicPr>
            <p:cNvPr id="952" name="Google Shape;952;p22"/>
            <p:cNvPicPr preferRelativeResize="0"/>
            <p:nvPr/>
          </p:nvPicPr>
          <p:blipFill rotWithShape="1">
            <a:blip r:embed="rId5">
              <a:alphaModFix/>
            </a:blip>
            <a:srcRect l="36116" t="15243" r="35628" b="46408"/>
            <a:stretch/>
          </p:blipFill>
          <p:spPr>
            <a:xfrm>
              <a:off x="311682" y="6233686"/>
              <a:ext cx="475066" cy="436576"/>
            </a:xfrm>
            <a:prstGeom prst="rect">
              <a:avLst/>
            </a:prstGeom>
            <a:noFill/>
            <a:ln>
              <a:noFill/>
            </a:ln>
          </p:spPr>
        </p:pic>
        <p:pic>
          <p:nvPicPr>
            <p:cNvPr id="953" name="Google Shape;953;p22"/>
            <p:cNvPicPr preferRelativeResize="0"/>
            <p:nvPr/>
          </p:nvPicPr>
          <p:blipFill rotWithShape="1">
            <a:blip r:embed="rId6">
              <a:alphaModFix/>
            </a:blip>
            <a:srcRect/>
            <a:stretch/>
          </p:blipFill>
          <p:spPr>
            <a:xfrm>
              <a:off x="786748" y="6364723"/>
              <a:ext cx="692103" cy="288154"/>
            </a:xfrm>
            <a:prstGeom prst="rect">
              <a:avLst/>
            </a:prstGeom>
            <a:noFill/>
            <a:ln>
              <a:noFill/>
            </a:ln>
          </p:spPr>
        </p:pic>
      </p:grpSp>
      <p:graphicFrame>
        <p:nvGraphicFramePr>
          <p:cNvPr id="954" name="Google Shape;954;p22"/>
          <p:cNvGraphicFramePr/>
          <p:nvPr/>
        </p:nvGraphicFramePr>
        <p:xfrm>
          <a:off x="217052" y="1341269"/>
          <a:ext cx="3000000" cy="3000000"/>
        </p:xfrm>
        <a:graphic>
          <a:graphicData uri="http://schemas.openxmlformats.org/drawingml/2006/table">
            <a:tbl>
              <a:tblPr firstRow="1" bandRow="1">
                <a:noFill/>
                <a:tableStyleId>{7826CBEC-52B6-477F-A068-1A98E8228699}</a:tableStyleId>
              </a:tblPr>
              <a:tblGrid>
                <a:gridCol w="2877050">
                  <a:extLst>
                    <a:ext uri="{9D8B030D-6E8A-4147-A177-3AD203B41FA5}">
                      <a16:colId xmlns:a16="http://schemas.microsoft.com/office/drawing/2014/main" val="20000"/>
                    </a:ext>
                  </a:extLst>
                </a:gridCol>
                <a:gridCol w="2877050">
                  <a:extLst>
                    <a:ext uri="{9D8B030D-6E8A-4147-A177-3AD203B41FA5}">
                      <a16:colId xmlns:a16="http://schemas.microsoft.com/office/drawing/2014/main" val="20001"/>
                    </a:ext>
                  </a:extLst>
                </a:gridCol>
              </a:tblGrid>
              <a:tr h="242350">
                <a:tc>
                  <a:txBody>
                    <a:bodyPr/>
                    <a:lstStyle/>
                    <a:p>
                      <a:pPr marL="0" marR="0" lvl="0" indent="0" algn="l" rtl="1">
                        <a:lnSpc>
                          <a:spcPct val="112500"/>
                        </a:lnSpc>
                        <a:spcBef>
                          <a:spcPts val="0"/>
                        </a:spcBef>
                        <a:spcAft>
                          <a:spcPts val="0"/>
                        </a:spcAft>
                        <a:buNone/>
                      </a:pPr>
                      <a:r>
                        <a:rPr lang="en-US" sz="1600" b="1" u="none" strike="noStrike" cap="none">
                          <a:solidFill>
                            <a:schemeClr val="lt1"/>
                          </a:solidFill>
                          <a:latin typeface="Calibri"/>
                          <a:ea typeface="Calibri"/>
                          <a:cs typeface="Calibri"/>
                          <a:sym typeface="Calibri"/>
                        </a:rPr>
                        <a:t>Objective</a:t>
                      </a:r>
                      <a:endParaRPr sz="1600" b="1" u="none" strike="noStrike" cap="none">
                        <a:solidFill>
                          <a:schemeClr val="lt1"/>
                        </a:solidFill>
                        <a:latin typeface="Calibri"/>
                        <a:ea typeface="Calibri"/>
                        <a:cs typeface="Calibri"/>
                        <a:sym typeface="Calibri"/>
                      </a:endParaRPr>
                    </a:p>
                  </a:txBody>
                  <a:tcPr marL="91450" marR="91450" marT="360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E6E6E6"/>
                      </a:solidFill>
                      <a:prstDash val="solid"/>
                      <a:round/>
                      <a:headEnd type="none" w="sm" len="sm"/>
                      <a:tailEnd type="none" w="sm" len="sm"/>
                    </a:lnB>
                    <a:solidFill>
                      <a:srgbClr val="7F7F7F"/>
                    </a:solidFill>
                  </a:tcPr>
                </a:tc>
                <a:tc>
                  <a:txBody>
                    <a:bodyPr/>
                    <a:lstStyle/>
                    <a:p>
                      <a:pPr marL="0" marR="0" lvl="0" indent="0" algn="l" rtl="1">
                        <a:lnSpc>
                          <a:spcPct val="112500"/>
                        </a:lnSpc>
                        <a:spcBef>
                          <a:spcPts val="0"/>
                        </a:spcBef>
                        <a:spcAft>
                          <a:spcPts val="0"/>
                        </a:spcAft>
                        <a:buNone/>
                      </a:pPr>
                      <a:r>
                        <a:rPr lang="en-US" sz="1600" b="1" u="none" strike="noStrike" cap="none">
                          <a:solidFill>
                            <a:schemeClr val="lt1"/>
                          </a:solidFill>
                          <a:latin typeface="Calibri"/>
                          <a:ea typeface="Calibri"/>
                          <a:cs typeface="Calibri"/>
                          <a:sym typeface="Calibri"/>
                        </a:rPr>
                        <a:t>  Execution</a:t>
                      </a:r>
                      <a:endParaRPr sz="1600" b="1" u="none" strike="noStrike" cap="none">
                        <a:solidFill>
                          <a:schemeClr val="lt1"/>
                        </a:solidFill>
                        <a:latin typeface="Calibri"/>
                        <a:ea typeface="Calibri"/>
                        <a:cs typeface="Calibri"/>
                        <a:sym typeface="Calibri"/>
                      </a:endParaRPr>
                    </a:p>
                  </a:txBody>
                  <a:tcPr marL="91450" marR="91450" marT="360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E6E6E6"/>
                      </a:solidFill>
                      <a:prstDash val="solid"/>
                      <a:round/>
                      <a:headEnd type="none" w="sm" len="sm"/>
                      <a:tailEnd type="none" w="sm" len="sm"/>
                    </a:lnB>
                    <a:solidFill>
                      <a:srgbClr val="7F7F7F"/>
                    </a:solidFill>
                  </a:tcPr>
                </a:tc>
                <a:extLst>
                  <a:ext uri="{0D108BD9-81ED-4DB2-BD59-A6C34878D82A}">
                    <a16:rowId xmlns:a16="http://schemas.microsoft.com/office/drawing/2014/main" val="10000"/>
                  </a:ext>
                </a:extLst>
              </a:tr>
              <a:tr h="808825">
                <a:tc>
                  <a:txBody>
                    <a:bodyPr/>
                    <a:lstStyle/>
                    <a:p>
                      <a:pPr marL="0" marR="0" lvl="0" indent="0" algn="l" rtl="0">
                        <a:lnSpc>
                          <a:spcPct val="106250"/>
                        </a:lnSpc>
                        <a:spcBef>
                          <a:spcPts val="0"/>
                        </a:spcBef>
                        <a:spcAft>
                          <a:spcPts val="0"/>
                        </a:spcAft>
                        <a:buClr>
                          <a:schemeClr val="dk1"/>
                        </a:buClr>
                        <a:buSzPts val="1600"/>
                        <a:buFont typeface="Calibri"/>
                        <a:buNone/>
                      </a:pPr>
                      <a:r>
                        <a:rPr lang="en-US" sz="1600" b="0" u="none" strike="noStrike" cap="none">
                          <a:solidFill>
                            <a:schemeClr val="dk1"/>
                          </a:solidFill>
                          <a:latin typeface="Calibri"/>
                          <a:ea typeface="Calibri"/>
                          <a:cs typeface="Calibri"/>
                          <a:sym typeface="Calibri"/>
                        </a:rPr>
                        <a:t>Transition to profitability while maintaining growth in activity </a:t>
                      </a:r>
                      <a:endParaRPr sz="1600" b="0" u="none" strike="noStrike" cap="none">
                        <a:solidFill>
                          <a:schemeClr val="dk1"/>
                        </a:solidFill>
                        <a:latin typeface="Calibri"/>
                        <a:ea typeface="Calibri"/>
                        <a:cs typeface="Calibri"/>
                        <a:sym typeface="Calibri"/>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E6E6E6"/>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6250"/>
                        </a:lnSpc>
                        <a:spcBef>
                          <a:spcPts val="0"/>
                        </a:spcBef>
                        <a:spcAft>
                          <a:spcPts val="0"/>
                        </a:spcAft>
                        <a:buClr>
                          <a:schemeClr val="dk1"/>
                        </a:buClr>
                        <a:buSzPts val="1600"/>
                        <a:buFont typeface="Calibri"/>
                        <a:buNone/>
                      </a:pPr>
                      <a:r>
                        <a:rPr lang="en-US" sz="1600" b="0" u="none" strike="noStrike" cap="none">
                          <a:solidFill>
                            <a:schemeClr val="dk1"/>
                          </a:solidFill>
                          <a:latin typeface="Calibri"/>
                          <a:ea typeface="Calibri"/>
                          <a:cs typeface="Calibri"/>
                          <a:sym typeface="Calibri"/>
                        </a:rPr>
                        <a:t>The Company’s activity in Israel kept a positive cash flow in Q3-2022</a:t>
                      </a:r>
                      <a:endParaRPr sz="1600" b="0" u="none" strike="noStrike" cap="none">
                        <a:solidFill>
                          <a:schemeClr val="dk1"/>
                        </a:solidFill>
                        <a:latin typeface="Calibri"/>
                        <a:ea typeface="Calibri"/>
                        <a:cs typeface="Calibri"/>
                        <a:sym typeface="Calibri"/>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E6E6E6"/>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454050">
                <a:tc>
                  <a:txBody>
                    <a:bodyPr/>
                    <a:lstStyle/>
                    <a:p>
                      <a:pPr marL="0" marR="0" lvl="0" indent="0" algn="l" rtl="0">
                        <a:lnSpc>
                          <a:spcPct val="106250"/>
                        </a:lnSpc>
                        <a:spcBef>
                          <a:spcPts val="0"/>
                        </a:spcBef>
                        <a:spcAft>
                          <a:spcPts val="0"/>
                        </a:spcAft>
                        <a:buClr>
                          <a:schemeClr val="dk1"/>
                        </a:buClr>
                        <a:buSzPts val="1600"/>
                        <a:buFont typeface="Calibri"/>
                        <a:buNone/>
                      </a:pPr>
                      <a:r>
                        <a:rPr lang="en-US" sz="1600" b="0" u="none" strike="noStrike" cap="none">
                          <a:latin typeface="Calibri"/>
                          <a:ea typeface="Calibri"/>
                          <a:cs typeface="Calibri"/>
                          <a:sym typeface="Calibri"/>
                        </a:rPr>
                        <a:t>JV establishment with Bank Hapoalim in the field of BNPL</a:t>
                      </a:r>
                      <a:endParaRPr sz="1600" b="0" u="none" strike="noStrike" cap="none">
                        <a:latin typeface="Calibri"/>
                        <a:ea typeface="Calibri"/>
                        <a:cs typeface="Calibri"/>
                        <a:sym typeface="Calibri"/>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1">
                        <a:lnSpc>
                          <a:spcPct val="112500"/>
                        </a:lnSpc>
                        <a:spcBef>
                          <a:spcPts val="0"/>
                        </a:spcBef>
                        <a:spcAft>
                          <a:spcPts val="0"/>
                        </a:spcAft>
                        <a:buNone/>
                      </a:pPr>
                      <a:r>
                        <a:rPr lang="en-US" sz="1600" u="none" strike="noStrike" cap="none">
                          <a:solidFill>
                            <a:srgbClr val="000000"/>
                          </a:solidFill>
                        </a:rPr>
                        <a:t>The Company estimates that the JV’s extended credit licence will be received during Q4-2022. The Company initiated preparations for the operations following the licence</a:t>
                      </a:r>
                      <a:endParaRPr sz="1600" u="none" strike="noStrike" cap="none">
                        <a:solidFill>
                          <a:srgbClr val="000000"/>
                        </a:solidFill>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186525">
                <a:tc>
                  <a:txBody>
                    <a:bodyPr/>
                    <a:lstStyle/>
                    <a:p>
                      <a:pPr marL="0" marR="0" lvl="0" indent="0" algn="l" rtl="1">
                        <a:lnSpc>
                          <a:spcPct val="106250"/>
                        </a:lnSpc>
                        <a:spcBef>
                          <a:spcPts val="0"/>
                        </a:spcBef>
                        <a:spcAft>
                          <a:spcPts val="0"/>
                        </a:spcAft>
                        <a:buClr>
                          <a:srgbClr val="000000"/>
                        </a:buClr>
                        <a:buSzPts val="1600"/>
                        <a:buFont typeface="Calibri"/>
                        <a:buNone/>
                      </a:pPr>
                      <a:r>
                        <a:rPr lang="en-US" sz="1600" b="0" u="none" strike="noStrike" cap="none">
                          <a:solidFill>
                            <a:srgbClr val="000000"/>
                          </a:solidFill>
                          <a:latin typeface="Calibri"/>
                          <a:ea typeface="Calibri"/>
                          <a:cs typeface="Calibri"/>
                          <a:sym typeface="Calibri"/>
                        </a:rPr>
                        <a:t>Expansion of credit activity at Points of Sale – Buy Now Pay Later </a:t>
                      </a:r>
                      <a:endParaRPr sz="1600" b="0" u="none" strike="noStrike" cap="none">
                        <a:latin typeface="Calibri"/>
                        <a:ea typeface="Calibri"/>
                        <a:cs typeface="Calibri"/>
                        <a:sym typeface="Calibri"/>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1">
                        <a:lnSpc>
                          <a:spcPct val="106250"/>
                        </a:lnSpc>
                        <a:spcBef>
                          <a:spcPts val="0"/>
                        </a:spcBef>
                        <a:spcAft>
                          <a:spcPts val="0"/>
                        </a:spcAft>
                        <a:buClr>
                          <a:schemeClr val="dk1"/>
                        </a:buClr>
                        <a:buSzPts val="1600"/>
                        <a:buFont typeface="Calibri"/>
                        <a:buNone/>
                      </a:pPr>
                      <a:r>
                        <a:rPr lang="en-US" sz="1600" b="0" u="none" strike="noStrike" cap="none">
                          <a:latin typeface="Calibri"/>
                          <a:ea typeface="Calibri"/>
                          <a:cs typeface="Calibri"/>
                          <a:sym typeface="Calibri"/>
                        </a:rPr>
                        <a:t>Expansion in l</a:t>
                      </a:r>
                      <a:r>
                        <a:rPr lang="en-US" sz="1600" b="0" u="none" strike="noStrike" cap="none">
                          <a:solidFill>
                            <a:schemeClr val="dk1"/>
                          </a:solidFill>
                          <a:latin typeface="Calibri"/>
                          <a:ea typeface="Calibri"/>
                          <a:cs typeface="Calibri"/>
                          <a:sym typeface="Calibri"/>
                        </a:rPr>
                        <a:t>eading retailers in electricity, electronics and tourism segments </a:t>
                      </a:r>
                      <a:r>
                        <a:rPr lang="en-US" sz="1600" b="0" u="none" strike="noStrike" cap="none">
                          <a:latin typeface="Calibri"/>
                          <a:ea typeface="Calibri"/>
                          <a:cs typeface="Calibri"/>
                          <a:sym typeface="Calibri"/>
                        </a:rPr>
                        <a:t>(Sunny, iStore, Shekem </a:t>
                      </a:r>
                      <a:r>
                        <a:rPr lang="en-US" sz="1600" b="0" u="none" strike="noStrike" cap="none">
                          <a:solidFill>
                            <a:schemeClr val="dk1"/>
                          </a:solidFill>
                          <a:latin typeface="Calibri"/>
                          <a:ea typeface="Calibri"/>
                          <a:cs typeface="Calibri"/>
                          <a:sym typeface="Calibri"/>
                        </a:rPr>
                        <a:t>Electric, Disenhause)</a:t>
                      </a:r>
                      <a:endParaRPr sz="1600" b="0" u="none" strike="noStrike" cap="none">
                        <a:solidFill>
                          <a:schemeClr val="dk1"/>
                        </a:solidFill>
                        <a:latin typeface="Calibri"/>
                        <a:ea typeface="Calibri"/>
                        <a:cs typeface="Calibri"/>
                        <a:sym typeface="Calibri"/>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947025">
                <a:tc>
                  <a:txBody>
                    <a:bodyPr/>
                    <a:lstStyle/>
                    <a:p>
                      <a:pPr marL="0" marR="0" lvl="0" indent="0" algn="l" rtl="0">
                        <a:lnSpc>
                          <a:spcPct val="106250"/>
                        </a:lnSpc>
                        <a:spcBef>
                          <a:spcPts val="0"/>
                        </a:spcBef>
                        <a:spcAft>
                          <a:spcPts val="0"/>
                        </a:spcAft>
                        <a:buClr>
                          <a:schemeClr val="dk1"/>
                        </a:buClr>
                        <a:buSzPts val="1600"/>
                        <a:buFont typeface="Calibri"/>
                        <a:buNone/>
                      </a:pPr>
                      <a:r>
                        <a:rPr lang="en-US" sz="1600" u="none" strike="noStrike" cap="none">
                          <a:solidFill>
                            <a:schemeClr val="dk1"/>
                          </a:solidFill>
                          <a:latin typeface="Calibri"/>
                          <a:ea typeface="Calibri"/>
                          <a:cs typeface="Calibri"/>
                          <a:sym typeface="Calibri"/>
                        </a:rPr>
                        <a:t>Growth in the car financing sector </a:t>
                      </a:r>
                      <a:endParaRPr sz="1600" b="0" u="none" strike="noStrike" cap="none">
                        <a:solidFill>
                          <a:srgbClr val="001347"/>
                        </a:solidFill>
                        <a:latin typeface="Assistant"/>
                        <a:ea typeface="Assistant"/>
                        <a:cs typeface="Assistant"/>
                        <a:sym typeface="Assistant"/>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6250"/>
                        </a:lnSpc>
                        <a:spcBef>
                          <a:spcPts val="0"/>
                        </a:spcBef>
                        <a:spcAft>
                          <a:spcPts val="0"/>
                        </a:spcAft>
                        <a:buClr>
                          <a:schemeClr val="dk1"/>
                        </a:buClr>
                        <a:buSzPts val="1600"/>
                        <a:buFont typeface="Calibri"/>
                        <a:buNone/>
                      </a:pPr>
                      <a:r>
                        <a:rPr lang="en-US" sz="1600" b="0" u="none" strike="noStrike" cap="none">
                          <a:solidFill>
                            <a:schemeClr val="dk1"/>
                          </a:solidFill>
                          <a:latin typeface="Calibri"/>
                          <a:ea typeface="Calibri"/>
                          <a:cs typeface="Calibri"/>
                          <a:sym typeface="Calibri"/>
                        </a:rPr>
                        <a:t>Start of car credit activity financed by Bank Mizrahi’s LOC</a:t>
                      </a:r>
                      <a:endParaRPr sz="1600" b="0" u="none" strike="noStrike" cap="none">
                        <a:solidFill>
                          <a:schemeClr val="dk1"/>
                        </a:solidFill>
                        <a:latin typeface="Calibri"/>
                        <a:ea typeface="Calibri"/>
                        <a:cs typeface="Calibri"/>
                        <a:sym typeface="Calibri"/>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955" name="Google Shape;955;p22"/>
          <p:cNvSpPr txBox="1"/>
          <p:nvPr/>
        </p:nvSpPr>
        <p:spPr>
          <a:xfrm>
            <a:off x="753762" y="6270995"/>
            <a:ext cx="1002199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Managed credit portfolio including the loans in the credit brokerage system and the LTL portfolio balance since March 2022. </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Financial data appears in NIS and is accurate as of 30 September 2022, however it has not been audited or reviewed; LTL data is based on reports that have not been audited or reviewed and is not consolidated in with the Company’s financial reports. </a:t>
            </a:r>
            <a:endParaRPr/>
          </a:p>
        </p:txBody>
      </p:sp>
      <p:graphicFrame>
        <p:nvGraphicFramePr>
          <p:cNvPr id="956" name="Google Shape;956;p22"/>
          <p:cNvGraphicFramePr/>
          <p:nvPr/>
        </p:nvGraphicFramePr>
        <p:xfrm>
          <a:off x="6156100" y="1341268"/>
          <a:ext cx="3000000" cy="3000000"/>
        </p:xfrm>
        <a:graphic>
          <a:graphicData uri="http://schemas.openxmlformats.org/drawingml/2006/table">
            <a:tbl>
              <a:tblPr firstRow="1" bandRow="1">
                <a:noFill/>
                <a:tableStyleId>{7826CBEC-52B6-477F-A068-1A98E8228699}</a:tableStyleId>
              </a:tblPr>
              <a:tblGrid>
                <a:gridCol w="2877050">
                  <a:extLst>
                    <a:ext uri="{9D8B030D-6E8A-4147-A177-3AD203B41FA5}">
                      <a16:colId xmlns:a16="http://schemas.microsoft.com/office/drawing/2014/main" val="20000"/>
                    </a:ext>
                  </a:extLst>
                </a:gridCol>
                <a:gridCol w="2877050">
                  <a:extLst>
                    <a:ext uri="{9D8B030D-6E8A-4147-A177-3AD203B41FA5}">
                      <a16:colId xmlns:a16="http://schemas.microsoft.com/office/drawing/2014/main" val="20001"/>
                    </a:ext>
                  </a:extLst>
                </a:gridCol>
              </a:tblGrid>
              <a:tr h="277925">
                <a:tc>
                  <a:txBody>
                    <a:bodyPr/>
                    <a:lstStyle/>
                    <a:p>
                      <a:pPr marL="0" marR="0" lvl="0" indent="0" algn="l" rtl="1">
                        <a:lnSpc>
                          <a:spcPct val="112500"/>
                        </a:lnSpc>
                        <a:spcBef>
                          <a:spcPts val="0"/>
                        </a:spcBef>
                        <a:spcAft>
                          <a:spcPts val="0"/>
                        </a:spcAft>
                        <a:buNone/>
                      </a:pPr>
                      <a:r>
                        <a:rPr lang="en-US" sz="1600" b="1" u="none" strike="noStrike" cap="none">
                          <a:solidFill>
                            <a:schemeClr val="lt1"/>
                          </a:solidFill>
                          <a:latin typeface="Calibri"/>
                          <a:ea typeface="Calibri"/>
                          <a:cs typeface="Calibri"/>
                          <a:sym typeface="Calibri"/>
                        </a:rPr>
                        <a:t>Objective</a:t>
                      </a:r>
                      <a:endParaRPr sz="1600" b="1" u="none" strike="noStrike" cap="none">
                        <a:solidFill>
                          <a:schemeClr val="lt1"/>
                        </a:solidFill>
                        <a:latin typeface="Calibri"/>
                        <a:ea typeface="Calibri"/>
                        <a:cs typeface="Calibri"/>
                        <a:sym typeface="Calibri"/>
                      </a:endParaRPr>
                    </a:p>
                  </a:txBody>
                  <a:tcPr marL="91450" marR="91450" marT="360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E6E6E6"/>
                      </a:solidFill>
                      <a:prstDash val="solid"/>
                      <a:round/>
                      <a:headEnd type="none" w="sm" len="sm"/>
                      <a:tailEnd type="none" w="sm" len="sm"/>
                    </a:lnB>
                    <a:solidFill>
                      <a:srgbClr val="7F7F7F"/>
                    </a:solidFill>
                  </a:tcPr>
                </a:tc>
                <a:tc>
                  <a:txBody>
                    <a:bodyPr/>
                    <a:lstStyle/>
                    <a:p>
                      <a:pPr marL="0" marR="0" lvl="0" indent="0" algn="l" rtl="1">
                        <a:lnSpc>
                          <a:spcPct val="112500"/>
                        </a:lnSpc>
                        <a:spcBef>
                          <a:spcPts val="0"/>
                        </a:spcBef>
                        <a:spcAft>
                          <a:spcPts val="0"/>
                        </a:spcAft>
                        <a:buNone/>
                      </a:pPr>
                      <a:r>
                        <a:rPr lang="en-US" sz="1600" b="1" u="none" strike="noStrike" cap="none">
                          <a:solidFill>
                            <a:schemeClr val="lt1"/>
                          </a:solidFill>
                          <a:latin typeface="Calibri"/>
                          <a:ea typeface="Calibri"/>
                          <a:cs typeface="Calibri"/>
                          <a:sym typeface="Calibri"/>
                        </a:rPr>
                        <a:t>  Execution</a:t>
                      </a:r>
                      <a:endParaRPr sz="1600" b="1" u="none" strike="noStrike" cap="none">
                        <a:solidFill>
                          <a:schemeClr val="lt1"/>
                        </a:solidFill>
                        <a:latin typeface="Calibri"/>
                        <a:ea typeface="Calibri"/>
                        <a:cs typeface="Calibri"/>
                        <a:sym typeface="Calibri"/>
                      </a:endParaRPr>
                    </a:p>
                  </a:txBody>
                  <a:tcPr marL="91450" marR="91450" marT="360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E6E6E6"/>
                      </a:solidFill>
                      <a:prstDash val="solid"/>
                      <a:round/>
                      <a:headEnd type="none" w="sm" len="sm"/>
                      <a:tailEnd type="none" w="sm" len="sm"/>
                    </a:lnB>
                    <a:solidFill>
                      <a:srgbClr val="7F7F7F"/>
                    </a:solidFill>
                  </a:tcPr>
                </a:tc>
                <a:extLst>
                  <a:ext uri="{0D108BD9-81ED-4DB2-BD59-A6C34878D82A}">
                    <a16:rowId xmlns:a16="http://schemas.microsoft.com/office/drawing/2014/main" val="10000"/>
                  </a:ext>
                </a:extLst>
              </a:tr>
              <a:tr h="907175">
                <a:tc>
                  <a:txBody>
                    <a:bodyPr/>
                    <a:lstStyle/>
                    <a:p>
                      <a:pPr marL="0" marR="0" lvl="0" indent="0" algn="l" rtl="1">
                        <a:lnSpc>
                          <a:spcPct val="106250"/>
                        </a:lnSpc>
                        <a:spcBef>
                          <a:spcPts val="0"/>
                        </a:spcBef>
                        <a:spcAft>
                          <a:spcPts val="0"/>
                        </a:spcAft>
                        <a:buClr>
                          <a:schemeClr val="dk1"/>
                        </a:buClr>
                        <a:buSzPts val="1600"/>
                        <a:buFont typeface="Calibri"/>
                        <a:buNone/>
                      </a:pPr>
                      <a:r>
                        <a:rPr lang="en-US" sz="1600" b="0" u="none" strike="noStrike" cap="none">
                          <a:latin typeface="Calibri"/>
                          <a:ea typeface="Calibri"/>
                          <a:cs typeface="Calibri"/>
                          <a:sym typeface="Calibri"/>
                        </a:rPr>
                        <a:t>Europe Expansion </a:t>
                      </a:r>
                      <a:endParaRPr sz="1600" b="0" u="none" strike="noStrike" cap="none">
                        <a:latin typeface="Calibri"/>
                        <a:ea typeface="Calibri"/>
                        <a:cs typeface="Calibri"/>
                        <a:sym typeface="Calibri"/>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E6E6E6"/>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6250"/>
                        </a:lnSpc>
                        <a:spcBef>
                          <a:spcPts val="0"/>
                        </a:spcBef>
                        <a:spcAft>
                          <a:spcPts val="0"/>
                        </a:spcAft>
                        <a:buNone/>
                      </a:pPr>
                      <a:r>
                        <a:rPr lang="en-US" sz="1600" u="none" strike="noStrike" cap="none">
                          <a:solidFill>
                            <a:schemeClr val="dk1"/>
                          </a:solidFill>
                          <a:latin typeface="Calibri"/>
                          <a:ea typeface="Calibri"/>
                          <a:cs typeface="Calibri"/>
                          <a:sym typeface="Calibri"/>
                        </a:rPr>
                        <a:t>Tripling of the credit portfolio in Europe compared to the parallel quarter last year.</a:t>
                      </a:r>
                      <a:endParaRPr sz="1600" b="0" u="none" strike="noStrike" cap="none">
                        <a:solidFill>
                          <a:srgbClr val="001347"/>
                        </a:solidFill>
                        <a:latin typeface="Assistant"/>
                        <a:ea typeface="Assistant"/>
                        <a:cs typeface="Assistant"/>
                        <a:sym typeface="Assistant"/>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E6E6E6"/>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527275">
                <a:tc>
                  <a:txBody>
                    <a:bodyPr/>
                    <a:lstStyle/>
                    <a:p>
                      <a:pPr marL="0" marR="0" lvl="0" indent="0" algn="l" rtl="0">
                        <a:lnSpc>
                          <a:spcPct val="106250"/>
                        </a:lnSpc>
                        <a:spcBef>
                          <a:spcPts val="0"/>
                        </a:spcBef>
                        <a:spcAft>
                          <a:spcPts val="0"/>
                        </a:spcAft>
                        <a:buClr>
                          <a:schemeClr val="dk1"/>
                        </a:buClr>
                        <a:buSzPts val="1600"/>
                        <a:buFont typeface="Calibri"/>
                        <a:buNone/>
                      </a:pPr>
                      <a:r>
                        <a:rPr lang="en-US" sz="1600" u="none" strike="noStrike" cap="none">
                          <a:solidFill>
                            <a:schemeClr val="dk1"/>
                          </a:solidFill>
                          <a:latin typeface="Calibri"/>
                          <a:ea typeface="Calibri"/>
                          <a:cs typeface="Calibri"/>
                          <a:sym typeface="Calibri"/>
                        </a:rPr>
                        <a:t>Preparations for the bank’s activity</a:t>
                      </a:r>
                      <a:endParaRPr sz="1600" b="0" u="none" strike="noStrike" cap="none">
                        <a:solidFill>
                          <a:srgbClr val="001347"/>
                        </a:solidFill>
                        <a:highlight>
                          <a:srgbClr val="FFFF00"/>
                        </a:highlight>
                        <a:latin typeface="Assistant"/>
                        <a:ea typeface="Assistant"/>
                        <a:cs typeface="Assistant"/>
                        <a:sym typeface="Assistant"/>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6250"/>
                        </a:lnSpc>
                        <a:spcBef>
                          <a:spcPts val="0"/>
                        </a:spcBef>
                        <a:spcAft>
                          <a:spcPts val="0"/>
                        </a:spcAft>
                        <a:buNone/>
                      </a:pPr>
                      <a:r>
                        <a:rPr lang="en-US" sz="1600" u="none" strike="noStrike" cap="none">
                          <a:solidFill>
                            <a:schemeClr val="dk1"/>
                          </a:solidFill>
                          <a:latin typeface="Calibri"/>
                          <a:ea typeface="Calibri"/>
                          <a:cs typeface="Calibri"/>
                          <a:sym typeface="Calibri"/>
                        </a:rPr>
                        <a:t>Preparing the infrastructure for obtaining the banking licence</a:t>
                      </a:r>
                      <a:endParaRPr sz="1600" u="none" strike="noStrike" cap="none">
                        <a:solidFill>
                          <a:schemeClr val="dk1"/>
                        </a:solidFill>
                        <a:latin typeface="Calibri"/>
                        <a:ea typeface="Calibri"/>
                        <a:cs typeface="Calibri"/>
                        <a:sym typeface="Calibri"/>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251350">
                <a:tc>
                  <a:txBody>
                    <a:bodyPr/>
                    <a:lstStyle/>
                    <a:p>
                      <a:pPr marL="0" marR="0" lvl="0" indent="0" algn="l" rtl="1">
                        <a:lnSpc>
                          <a:spcPct val="106250"/>
                        </a:lnSpc>
                        <a:spcBef>
                          <a:spcPts val="0"/>
                        </a:spcBef>
                        <a:spcAft>
                          <a:spcPts val="0"/>
                        </a:spcAft>
                        <a:buClr>
                          <a:srgbClr val="000000"/>
                        </a:buClr>
                        <a:buSzPts val="1600"/>
                        <a:buFont typeface="Calibri"/>
                        <a:buNone/>
                      </a:pPr>
                      <a:r>
                        <a:rPr lang="en-US" sz="1600" b="0" u="none" strike="noStrike" cap="none">
                          <a:solidFill>
                            <a:srgbClr val="000000"/>
                          </a:solidFill>
                          <a:latin typeface="Calibri"/>
                          <a:ea typeface="Calibri"/>
                          <a:cs typeface="Calibri"/>
                          <a:sym typeface="Calibri"/>
                        </a:rPr>
                        <a:t>Banking Licence</a:t>
                      </a:r>
                      <a:endParaRPr sz="1600" b="0" u="none" strike="noStrike" cap="none">
                        <a:solidFill>
                          <a:srgbClr val="000000"/>
                        </a:solidFill>
                        <a:latin typeface="Calibri"/>
                        <a:ea typeface="Calibri"/>
                        <a:cs typeface="Calibri"/>
                        <a:sym typeface="Calibri"/>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US" sz="1600" u="none" strike="noStrike" cap="none">
                          <a:solidFill>
                            <a:schemeClr val="dk1"/>
                          </a:solidFill>
                          <a:latin typeface="Calibri"/>
                          <a:ea typeface="Calibri"/>
                          <a:cs typeface="Calibri"/>
                          <a:sym typeface="Calibri"/>
                        </a:rPr>
                        <a:t>Resubmission of the joint licence application with LTL in Q1-2022 ; it is now in the final approval stages</a:t>
                      </a:r>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994725">
                <a:tc>
                  <a:txBody>
                    <a:bodyPr/>
                    <a:lstStyle/>
                    <a:p>
                      <a:pPr marL="0" marR="0" lvl="0" indent="0" algn="l" rtl="1">
                        <a:lnSpc>
                          <a:spcPct val="106250"/>
                        </a:lnSpc>
                        <a:spcBef>
                          <a:spcPts val="0"/>
                        </a:spcBef>
                        <a:spcAft>
                          <a:spcPts val="0"/>
                        </a:spcAft>
                        <a:buClr>
                          <a:srgbClr val="000000"/>
                        </a:buClr>
                        <a:buSzPts val="1600"/>
                        <a:buFont typeface="Calibri"/>
                        <a:buNone/>
                      </a:pPr>
                      <a:r>
                        <a:rPr lang="en-US" sz="1600" b="0">
                          <a:solidFill>
                            <a:srgbClr val="000000"/>
                          </a:solidFill>
                          <a:latin typeface="Calibri"/>
                          <a:ea typeface="Calibri"/>
                          <a:cs typeface="Calibri"/>
                          <a:sym typeface="Calibri"/>
                        </a:rPr>
                        <a:t>Increasing LOC (line of credit)</a:t>
                      </a:r>
                      <a:endParaRPr sz="1600" b="0">
                        <a:solidFill>
                          <a:srgbClr val="000000"/>
                        </a:solidFill>
                        <a:latin typeface="Calibri"/>
                        <a:ea typeface="Calibri"/>
                        <a:cs typeface="Calibri"/>
                        <a:sym typeface="Calibri"/>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81250"/>
                        </a:lnSpc>
                        <a:spcBef>
                          <a:spcPts val="0"/>
                        </a:spcBef>
                        <a:spcAft>
                          <a:spcPts val="0"/>
                        </a:spcAft>
                        <a:buNone/>
                      </a:pPr>
                      <a:r>
                        <a:rPr lang="en-US" sz="1600" b="0">
                          <a:solidFill>
                            <a:srgbClr val="000000"/>
                          </a:solidFill>
                          <a:latin typeface="Calibri"/>
                          <a:ea typeface="Calibri"/>
                          <a:cs typeface="Calibri"/>
                          <a:sym typeface="Calibri"/>
                        </a:rPr>
                        <a:t>€50mm LOC financing received from a leading alternative investment management Company</a:t>
                      </a:r>
                      <a:endParaRPr/>
                    </a:p>
                  </a:txBody>
                  <a:tcPr marL="91450" marR="9145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23"/>
          <p:cNvSpPr/>
          <p:nvPr/>
        </p:nvSpPr>
        <p:spPr>
          <a:xfrm>
            <a:off x="1119499" y="935009"/>
            <a:ext cx="10246440" cy="5098322"/>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3" name="Google Shape;963;p23"/>
          <p:cNvSpPr/>
          <p:nvPr/>
        </p:nvSpPr>
        <p:spPr>
          <a:xfrm>
            <a:off x="-1119172" y="-236454"/>
            <a:ext cx="1119172" cy="725086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64" name="Google Shape;964;p23"/>
          <p:cNvSpPr/>
          <p:nvPr/>
        </p:nvSpPr>
        <p:spPr>
          <a:xfrm>
            <a:off x="-3595804" y="6875828"/>
            <a:ext cx="17097607" cy="4216956"/>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65" name="Google Shape;965;p23"/>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66" name="Google Shape;966;p23"/>
          <p:cNvSpPr/>
          <p:nvPr/>
        </p:nvSpPr>
        <p:spPr>
          <a:xfrm>
            <a:off x="2367031" y="1211245"/>
            <a:ext cx="9038567" cy="4801314"/>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en-US" sz="2400" b="1">
                <a:solidFill>
                  <a:srgbClr val="00AEEF"/>
                </a:solidFill>
                <a:latin typeface="Calibri"/>
                <a:ea typeface="Calibri"/>
                <a:cs typeface="Calibri"/>
                <a:sym typeface="Calibri"/>
              </a:rPr>
              <a:t>Doubling</a:t>
            </a:r>
            <a:r>
              <a:rPr lang="en-US" sz="2400">
                <a:solidFill>
                  <a:schemeClr val="dk1"/>
                </a:solidFill>
                <a:latin typeface="Calibri"/>
                <a:ea typeface="Calibri"/>
                <a:cs typeface="Calibri"/>
                <a:sym typeface="Calibri"/>
              </a:rPr>
              <a:t> the Group’s quarterly revenues to about NIS 19 million</a:t>
            </a:r>
            <a:endParaRPr/>
          </a:p>
          <a:p>
            <a:pPr marL="0" marR="0" lvl="0" indent="0" algn="r" rtl="1">
              <a:spcBef>
                <a:spcPts val="0"/>
              </a:spcBef>
              <a:spcAft>
                <a:spcPts val="0"/>
              </a:spcAft>
              <a:buNone/>
            </a:pPr>
            <a:endParaRPr sz="2400">
              <a:solidFill>
                <a:schemeClr val="dk1"/>
              </a:solidFill>
              <a:latin typeface="Assistant SemiBold"/>
              <a:ea typeface="Assistant SemiBold"/>
              <a:cs typeface="Assistant SemiBold"/>
              <a:sym typeface="Assistant SemiBold"/>
            </a:endParaRPr>
          </a:p>
          <a:p>
            <a:pPr marL="0" marR="0" lvl="0" indent="0" algn="l" rtl="1">
              <a:spcBef>
                <a:spcPts val="0"/>
              </a:spcBef>
              <a:spcAft>
                <a:spcPts val="0"/>
              </a:spcAft>
              <a:buNone/>
            </a:pPr>
            <a:r>
              <a:rPr lang="en-US" sz="2400" b="1">
                <a:solidFill>
                  <a:srgbClr val="00AEEF"/>
                </a:solidFill>
                <a:latin typeface="Calibri"/>
                <a:ea typeface="Calibri"/>
                <a:cs typeface="Calibri"/>
                <a:sym typeface="Calibri"/>
              </a:rPr>
              <a:t>Tripling</a:t>
            </a:r>
            <a:r>
              <a:rPr lang="en-US" sz="2400">
                <a:solidFill>
                  <a:schemeClr val="dk1"/>
                </a:solidFill>
                <a:latin typeface="Calibri"/>
                <a:ea typeface="Calibri"/>
                <a:cs typeface="Calibri"/>
                <a:sym typeface="Calibri"/>
              </a:rPr>
              <a:t> the volume of loans provided in Israel to an annual rate of about NIS 460 million.</a:t>
            </a:r>
            <a:endParaRPr/>
          </a:p>
          <a:p>
            <a:pPr marL="0" marR="0" lvl="0" indent="0" algn="r" rtl="1">
              <a:spcBef>
                <a:spcPts val="0"/>
              </a:spcBef>
              <a:spcAft>
                <a:spcPts val="0"/>
              </a:spcAft>
              <a:buNone/>
            </a:pPr>
            <a:endParaRPr sz="2400">
              <a:solidFill>
                <a:schemeClr val="dk1"/>
              </a:solidFill>
              <a:latin typeface="Assistant SemiBold"/>
              <a:ea typeface="Assistant SemiBold"/>
              <a:cs typeface="Assistant SemiBold"/>
              <a:sym typeface="Assistant SemiBold"/>
            </a:endParaRPr>
          </a:p>
          <a:p>
            <a:pPr marL="0" marR="0" lvl="0" indent="0" algn="l" rtl="1">
              <a:spcBef>
                <a:spcPts val="0"/>
              </a:spcBef>
              <a:spcAft>
                <a:spcPts val="0"/>
              </a:spcAft>
              <a:buNone/>
            </a:pPr>
            <a:r>
              <a:rPr lang="en-US" sz="2400" b="1">
                <a:solidFill>
                  <a:srgbClr val="00AEEF"/>
                </a:solidFill>
                <a:latin typeface="Calibri"/>
                <a:ea typeface="Calibri"/>
                <a:cs typeface="Calibri"/>
                <a:sym typeface="Calibri"/>
              </a:rPr>
              <a:t>Growing</a:t>
            </a:r>
            <a:r>
              <a:rPr lang="en-US" sz="2400">
                <a:solidFill>
                  <a:schemeClr val="dk1"/>
                </a:solidFill>
                <a:latin typeface="Calibri"/>
                <a:ea typeface="Calibri"/>
                <a:cs typeface="Calibri"/>
                <a:sym typeface="Calibri"/>
              </a:rPr>
              <a:t> the Group’s credit portfolio to about NIS 736 million</a:t>
            </a:r>
            <a:endParaRPr/>
          </a:p>
          <a:p>
            <a:pPr marL="0" marR="0" lvl="0" indent="0" algn="r" rtl="1">
              <a:spcBef>
                <a:spcPts val="0"/>
              </a:spcBef>
              <a:spcAft>
                <a:spcPts val="0"/>
              </a:spcAft>
              <a:buNone/>
            </a:pPr>
            <a:r>
              <a:rPr lang="en-US" sz="2400">
                <a:solidFill>
                  <a:schemeClr val="dk1"/>
                </a:solidFill>
                <a:latin typeface="Assistant SemiBold"/>
                <a:ea typeface="Assistant SemiBold"/>
                <a:cs typeface="Assistant SemiBold"/>
                <a:sym typeface="Assistant SemiBold"/>
              </a:rPr>
              <a:t> </a:t>
            </a:r>
            <a:endParaRPr/>
          </a:p>
          <a:p>
            <a:pPr marL="0" marR="0" lvl="0" indent="0" algn="l" rtl="1">
              <a:spcBef>
                <a:spcPts val="0"/>
              </a:spcBef>
              <a:spcAft>
                <a:spcPts val="0"/>
              </a:spcAft>
              <a:buNone/>
            </a:pPr>
            <a:r>
              <a:rPr lang="en-US" sz="2400">
                <a:solidFill>
                  <a:srgbClr val="00AEEF"/>
                </a:solidFill>
                <a:latin typeface="Calibri"/>
                <a:ea typeface="Calibri"/>
                <a:cs typeface="Calibri"/>
                <a:sym typeface="Calibri"/>
              </a:rPr>
              <a:t>Significant upcoming events:</a:t>
            </a:r>
            <a:endParaRPr/>
          </a:p>
          <a:p>
            <a:pPr marL="0" marR="0" lvl="0" indent="0" algn="r" rtl="1">
              <a:spcBef>
                <a:spcPts val="0"/>
              </a:spcBef>
              <a:spcAft>
                <a:spcPts val="0"/>
              </a:spcAft>
              <a:buNone/>
            </a:pPr>
            <a:endParaRPr sz="2400">
              <a:solidFill>
                <a:schemeClr val="dk1"/>
              </a:solidFill>
              <a:latin typeface="Assistant SemiBold"/>
              <a:ea typeface="Assistant SemiBold"/>
              <a:cs typeface="Assistant SemiBold"/>
              <a:sym typeface="Assistant SemiBold"/>
            </a:endParaRPr>
          </a:p>
          <a:p>
            <a:pPr marL="0" marR="0" lvl="0" indent="0" algn="l" rtl="1">
              <a:spcBef>
                <a:spcPts val="0"/>
              </a:spcBef>
              <a:spcAft>
                <a:spcPts val="0"/>
              </a:spcAft>
              <a:buNone/>
            </a:pPr>
            <a:r>
              <a:rPr lang="en-US" sz="2400" b="1">
                <a:solidFill>
                  <a:srgbClr val="00AEEF"/>
                </a:solidFill>
                <a:latin typeface="Calibri"/>
                <a:ea typeface="Calibri"/>
                <a:cs typeface="Calibri"/>
                <a:sym typeface="Calibri"/>
              </a:rPr>
              <a:t>blenderPay</a:t>
            </a:r>
            <a:r>
              <a:rPr lang="en-US" sz="2400">
                <a:solidFill>
                  <a:schemeClr val="dk1"/>
                </a:solidFill>
                <a:latin typeface="Calibri"/>
                <a:ea typeface="Calibri"/>
                <a:cs typeface="Calibri"/>
                <a:sym typeface="Calibri"/>
              </a:rPr>
              <a:t> activity in collaboration with Bank Hapoalim</a:t>
            </a:r>
            <a:endParaRPr/>
          </a:p>
          <a:p>
            <a:pPr marL="0" marR="0" lvl="0" indent="0" algn="r" rtl="1">
              <a:spcBef>
                <a:spcPts val="0"/>
              </a:spcBef>
              <a:spcAft>
                <a:spcPts val="0"/>
              </a:spcAft>
              <a:buNone/>
            </a:pPr>
            <a:endParaRPr sz="2400">
              <a:solidFill>
                <a:schemeClr val="dk1"/>
              </a:solidFill>
              <a:latin typeface="Assistant SemiBold"/>
              <a:ea typeface="Assistant SemiBold"/>
              <a:cs typeface="Assistant SemiBold"/>
              <a:sym typeface="Assistant SemiBold"/>
            </a:endParaRPr>
          </a:p>
          <a:p>
            <a:pPr marL="0" marR="0" lvl="0" indent="0" algn="l" rtl="1">
              <a:spcBef>
                <a:spcPts val="0"/>
              </a:spcBef>
              <a:spcAft>
                <a:spcPts val="0"/>
              </a:spcAft>
              <a:buNone/>
            </a:pPr>
            <a:r>
              <a:rPr lang="en-US" sz="2400">
                <a:solidFill>
                  <a:schemeClr val="dk1"/>
                </a:solidFill>
                <a:latin typeface="Calibri"/>
                <a:ea typeface="Calibri"/>
                <a:cs typeface="Calibri"/>
                <a:sym typeface="Calibri"/>
              </a:rPr>
              <a:t>Receiving the banking licence for </a:t>
            </a:r>
            <a:r>
              <a:rPr lang="en-US" sz="2400" b="1">
                <a:solidFill>
                  <a:srgbClr val="00AEEF"/>
                </a:solidFill>
                <a:latin typeface="Calibri"/>
                <a:ea typeface="Calibri"/>
                <a:cs typeface="Calibri"/>
                <a:sym typeface="Calibri"/>
              </a:rPr>
              <a:t>blenderBank</a:t>
            </a:r>
            <a:r>
              <a:rPr lang="en-US" sz="2400">
                <a:solidFill>
                  <a:schemeClr val="dk1"/>
                </a:solidFill>
                <a:latin typeface="Calibri"/>
                <a:ea typeface="Calibri"/>
                <a:cs typeface="Calibri"/>
                <a:sym typeface="Calibri"/>
              </a:rPr>
              <a:t> in Europe</a:t>
            </a:r>
            <a:endParaRPr/>
          </a:p>
          <a:p>
            <a:pPr marL="0" marR="0" lvl="0" indent="0" algn="ctr" rtl="0">
              <a:lnSpc>
                <a:spcPct val="100000"/>
              </a:lnSpc>
              <a:spcBef>
                <a:spcPts val="0"/>
              </a:spcBef>
              <a:spcAft>
                <a:spcPts val="0"/>
              </a:spcAft>
              <a:buClr>
                <a:schemeClr val="dk1"/>
              </a:buClr>
              <a:buSzPts val="1800"/>
              <a:buFont typeface="Calibri"/>
              <a:buNone/>
            </a:pPr>
            <a:endParaRPr sz="1800" b="0" i="0" u="none" strike="sngStrike" cap="none">
              <a:solidFill>
                <a:schemeClr val="dk1"/>
              </a:solidFill>
              <a:latin typeface="Calibri"/>
              <a:ea typeface="Calibri"/>
              <a:cs typeface="Calibri"/>
              <a:sym typeface="Calibri"/>
            </a:endParaRPr>
          </a:p>
        </p:txBody>
      </p:sp>
      <p:sp>
        <p:nvSpPr>
          <p:cNvPr id="967" name="Google Shape;967;p23"/>
          <p:cNvSpPr/>
          <p:nvPr/>
        </p:nvSpPr>
        <p:spPr>
          <a:xfrm>
            <a:off x="1639097" y="5116988"/>
            <a:ext cx="644905" cy="622569"/>
          </a:xfrm>
          <a:prstGeom prst="flowChartConnector">
            <a:avLst/>
          </a:prstGeom>
          <a:solidFill>
            <a:srgbClr val="001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68" name="Google Shape;968;p23"/>
          <p:cNvSpPr txBox="1"/>
          <p:nvPr/>
        </p:nvSpPr>
        <p:spPr>
          <a:xfrm>
            <a:off x="847789" y="219347"/>
            <a:ext cx="10625588" cy="646331"/>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en-US" sz="3600">
                <a:solidFill>
                  <a:schemeClr val="dk1"/>
                </a:solidFill>
                <a:latin typeface="Calibri"/>
                <a:ea typeface="Calibri"/>
                <a:cs typeface="Calibri"/>
                <a:sym typeface="Calibri"/>
              </a:rPr>
              <a:t>Summary</a:t>
            </a:r>
            <a:endParaRPr/>
          </a:p>
        </p:txBody>
      </p:sp>
      <p:sp>
        <p:nvSpPr>
          <p:cNvPr id="969" name="Google Shape;969;p23"/>
          <p:cNvSpPr/>
          <p:nvPr/>
        </p:nvSpPr>
        <p:spPr>
          <a:xfrm>
            <a:off x="510364" y="-574277"/>
            <a:ext cx="4291398" cy="563644"/>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0" name="Google Shape;970;p23"/>
          <p:cNvSpPr/>
          <p:nvPr/>
        </p:nvSpPr>
        <p:spPr>
          <a:xfrm>
            <a:off x="1783758" y="5237597"/>
            <a:ext cx="367541" cy="338837"/>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lt1">
              <a:alpha val="8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971" name="Google Shape;971;p23"/>
          <p:cNvPicPr preferRelativeResize="0"/>
          <p:nvPr/>
        </p:nvPicPr>
        <p:blipFill rotWithShape="1">
          <a:blip r:embed="rId3">
            <a:alphaModFix/>
          </a:blip>
          <a:srcRect/>
          <a:stretch/>
        </p:blipFill>
        <p:spPr>
          <a:xfrm>
            <a:off x="1676537" y="5145043"/>
            <a:ext cx="561299" cy="558493"/>
          </a:xfrm>
          <a:custGeom>
            <a:avLst/>
            <a:gdLst/>
            <a:ahLst/>
            <a:cxnLst/>
            <a:rect l="l" t="t" r="r" b="b"/>
            <a:pathLst>
              <a:path w="1219306" h="1213209" extrusionOk="0">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noFill/>
          <a:ln>
            <a:noFill/>
          </a:ln>
        </p:spPr>
      </p:pic>
      <p:sp>
        <p:nvSpPr>
          <p:cNvPr id="972" name="Google Shape;972;p23"/>
          <p:cNvSpPr/>
          <p:nvPr/>
        </p:nvSpPr>
        <p:spPr>
          <a:xfrm>
            <a:off x="1626458" y="4363006"/>
            <a:ext cx="644905" cy="622569"/>
          </a:xfrm>
          <a:prstGeom prst="flowChartConnector">
            <a:avLst/>
          </a:prstGeom>
          <a:solidFill>
            <a:srgbClr val="001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973" name="Google Shape;973;p23"/>
          <p:cNvPicPr preferRelativeResize="0"/>
          <p:nvPr/>
        </p:nvPicPr>
        <p:blipFill rotWithShape="1">
          <a:blip r:embed="rId3">
            <a:alphaModFix/>
          </a:blip>
          <a:srcRect/>
          <a:stretch/>
        </p:blipFill>
        <p:spPr>
          <a:xfrm>
            <a:off x="1668029" y="4407214"/>
            <a:ext cx="561299" cy="558493"/>
          </a:xfrm>
          <a:custGeom>
            <a:avLst/>
            <a:gdLst/>
            <a:ahLst/>
            <a:cxnLst/>
            <a:rect l="l" t="t" r="r" b="b"/>
            <a:pathLst>
              <a:path w="1219306" h="1213209" extrusionOk="0">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noFill/>
          <a:ln>
            <a:noFill/>
          </a:ln>
        </p:spPr>
      </p:pic>
      <p:sp>
        <p:nvSpPr>
          <p:cNvPr id="974" name="Google Shape;974;p23"/>
          <p:cNvSpPr/>
          <p:nvPr/>
        </p:nvSpPr>
        <p:spPr>
          <a:xfrm>
            <a:off x="1605344" y="2693535"/>
            <a:ext cx="367541" cy="338837"/>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lt1">
              <a:alpha val="8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75" name="Google Shape;975;p23"/>
          <p:cNvSpPr/>
          <p:nvPr/>
        </p:nvSpPr>
        <p:spPr>
          <a:xfrm>
            <a:off x="1626458" y="2980227"/>
            <a:ext cx="644905" cy="622569"/>
          </a:xfrm>
          <a:prstGeom prst="flowChartConnector">
            <a:avLst/>
          </a:prstGeom>
          <a:solidFill>
            <a:srgbClr val="001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76" name="Google Shape;976;p23"/>
          <p:cNvSpPr/>
          <p:nvPr/>
        </p:nvSpPr>
        <p:spPr>
          <a:xfrm>
            <a:off x="1767201" y="3115310"/>
            <a:ext cx="367541" cy="338837"/>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lt1">
              <a:alpha val="8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977" name="Google Shape;977;p23"/>
          <p:cNvPicPr preferRelativeResize="0"/>
          <p:nvPr/>
        </p:nvPicPr>
        <p:blipFill rotWithShape="1">
          <a:blip r:embed="rId3">
            <a:alphaModFix/>
          </a:blip>
          <a:srcRect/>
          <a:stretch/>
        </p:blipFill>
        <p:spPr>
          <a:xfrm>
            <a:off x="1663475" y="3012629"/>
            <a:ext cx="561299" cy="558493"/>
          </a:xfrm>
          <a:custGeom>
            <a:avLst/>
            <a:gdLst/>
            <a:ahLst/>
            <a:cxnLst/>
            <a:rect l="l" t="t" r="r" b="b"/>
            <a:pathLst>
              <a:path w="1219306" h="1213209" extrusionOk="0">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noFill/>
          <a:ln>
            <a:noFill/>
          </a:ln>
        </p:spPr>
      </p:pic>
      <p:sp>
        <p:nvSpPr>
          <p:cNvPr id="978" name="Google Shape;978;p23"/>
          <p:cNvSpPr/>
          <p:nvPr/>
        </p:nvSpPr>
        <p:spPr>
          <a:xfrm>
            <a:off x="1608482" y="1985545"/>
            <a:ext cx="644905" cy="622569"/>
          </a:xfrm>
          <a:prstGeom prst="flowChartConnector">
            <a:avLst/>
          </a:prstGeom>
          <a:solidFill>
            <a:srgbClr val="001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79" name="Google Shape;979;p23"/>
          <p:cNvSpPr/>
          <p:nvPr/>
        </p:nvSpPr>
        <p:spPr>
          <a:xfrm>
            <a:off x="1742294" y="2122983"/>
            <a:ext cx="367541" cy="338837"/>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lt1">
              <a:alpha val="8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980" name="Google Shape;980;p23"/>
          <p:cNvPicPr preferRelativeResize="0"/>
          <p:nvPr/>
        </p:nvPicPr>
        <p:blipFill rotWithShape="1">
          <a:blip r:embed="rId3">
            <a:alphaModFix/>
          </a:blip>
          <a:srcRect/>
          <a:stretch/>
        </p:blipFill>
        <p:spPr>
          <a:xfrm>
            <a:off x="1648403" y="2023547"/>
            <a:ext cx="561299" cy="558493"/>
          </a:xfrm>
          <a:custGeom>
            <a:avLst/>
            <a:gdLst/>
            <a:ahLst/>
            <a:cxnLst/>
            <a:rect l="l" t="t" r="r" b="b"/>
            <a:pathLst>
              <a:path w="1219306" h="1213209" extrusionOk="0">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noFill/>
          <a:ln>
            <a:noFill/>
          </a:ln>
        </p:spPr>
      </p:pic>
      <p:sp>
        <p:nvSpPr>
          <p:cNvPr id="981" name="Google Shape;981;p23"/>
          <p:cNvSpPr/>
          <p:nvPr/>
        </p:nvSpPr>
        <p:spPr>
          <a:xfrm>
            <a:off x="1627281" y="1154464"/>
            <a:ext cx="644905" cy="622569"/>
          </a:xfrm>
          <a:prstGeom prst="flowChartConnector">
            <a:avLst/>
          </a:prstGeom>
          <a:solidFill>
            <a:srgbClr val="001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82" name="Google Shape;982;p23"/>
          <p:cNvSpPr/>
          <p:nvPr/>
        </p:nvSpPr>
        <p:spPr>
          <a:xfrm>
            <a:off x="1765962" y="1293679"/>
            <a:ext cx="367541" cy="338837"/>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lt1">
              <a:alpha val="8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983" name="Google Shape;983;p23"/>
          <p:cNvPicPr preferRelativeResize="0"/>
          <p:nvPr/>
        </p:nvPicPr>
        <p:blipFill rotWithShape="1">
          <a:blip r:embed="rId3">
            <a:alphaModFix/>
          </a:blip>
          <a:srcRect/>
          <a:stretch/>
        </p:blipFill>
        <p:spPr>
          <a:xfrm>
            <a:off x="1666923" y="1200895"/>
            <a:ext cx="561299" cy="558493"/>
          </a:xfrm>
          <a:custGeom>
            <a:avLst/>
            <a:gdLst/>
            <a:ahLst/>
            <a:cxnLst/>
            <a:rect l="l" t="t" r="r" b="b"/>
            <a:pathLst>
              <a:path w="1219306" h="1213209" extrusionOk="0">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noFill/>
          <a:ln>
            <a:noFill/>
          </a:ln>
        </p:spPr>
      </p:pic>
      <p:sp>
        <p:nvSpPr>
          <p:cNvPr id="984" name="Google Shape;984;p23"/>
          <p:cNvSpPr/>
          <p:nvPr/>
        </p:nvSpPr>
        <p:spPr>
          <a:xfrm>
            <a:off x="1764907" y="4510647"/>
            <a:ext cx="367541" cy="338837"/>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lt1">
              <a:alpha val="8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985" name="Google Shape;985;p23"/>
          <p:cNvGrpSpPr/>
          <p:nvPr/>
        </p:nvGrpSpPr>
        <p:grpSpPr>
          <a:xfrm>
            <a:off x="-798030" y="-292671"/>
            <a:ext cx="1645818" cy="1645821"/>
            <a:chOff x="-798030" y="-292671"/>
            <a:chExt cx="1645818" cy="1645821"/>
          </a:xfrm>
        </p:grpSpPr>
        <p:sp>
          <p:nvSpPr>
            <p:cNvPr id="986" name="Google Shape;986;p23"/>
            <p:cNvSpPr/>
            <p:nvPr/>
          </p:nvSpPr>
          <p:spPr>
            <a:xfrm rot="4500000">
              <a:off x="-647025" y="-141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987" name="Google Shape;987;p23"/>
            <p:cNvGrpSpPr/>
            <p:nvPr/>
          </p:nvGrpSpPr>
          <p:grpSpPr>
            <a:xfrm>
              <a:off x="-640166" y="-134808"/>
              <a:ext cx="1330092" cy="1330093"/>
              <a:chOff x="-640166" y="-134808"/>
              <a:chExt cx="1330092" cy="1330093"/>
            </a:xfrm>
          </p:grpSpPr>
          <p:sp>
            <p:nvSpPr>
              <p:cNvPr id="988" name="Google Shape;988;p23"/>
              <p:cNvSpPr/>
              <p:nvPr/>
            </p:nvSpPr>
            <p:spPr>
              <a:xfrm rot="4500000">
                <a:off x="-518129" y="-12769"/>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9" name="Google Shape;989;p23"/>
              <p:cNvSpPr/>
              <p:nvPr/>
            </p:nvSpPr>
            <p:spPr>
              <a:xfrm>
                <a:off x="232723" y="948482"/>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90" name="Google Shape;990;p23"/>
              <p:cNvSpPr/>
              <p:nvPr/>
            </p:nvSpPr>
            <p:spPr>
              <a:xfrm rot="-5400000" flipH="1">
                <a:off x="-346649" y="185072"/>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sp>
        <p:nvSpPr>
          <p:cNvPr id="991" name="Google Shape;991;p23"/>
          <p:cNvSpPr txBox="1"/>
          <p:nvPr/>
        </p:nvSpPr>
        <p:spPr>
          <a:xfrm>
            <a:off x="689926" y="6222768"/>
            <a:ext cx="1006361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Financial data appears in NIS and is accurate as of 30 September 2022; however it has not been audited or reviewed; Managed credit portfolio including the loans in the credit brokerage system and the LTL portfolio balance; Gross NON-GAAP income based on the sector notes in the financial reports; including revenue from loans on the credit brokerage system and LTL’s revenue; LTL data is based on reports that have not been audited or reviewed and is not consolidated in the Company’s financial reports.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995"/>
        <p:cNvGrpSpPr/>
        <p:nvPr/>
      </p:nvGrpSpPr>
      <p:grpSpPr>
        <a:xfrm>
          <a:off x="0" y="0"/>
          <a:ext cx="0" cy="0"/>
          <a:chOff x="0" y="0"/>
          <a:chExt cx="0" cy="0"/>
        </a:xfrm>
      </p:grpSpPr>
      <p:sp>
        <p:nvSpPr>
          <p:cNvPr id="996" name="Google Shape;996;p24"/>
          <p:cNvSpPr/>
          <p:nvPr/>
        </p:nvSpPr>
        <p:spPr>
          <a:xfrm>
            <a:off x="6271983" y="1000716"/>
            <a:ext cx="4349465" cy="498243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7" name="Google Shape;997;p24"/>
          <p:cNvSpPr/>
          <p:nvPr/>
        </p:nvSpPr>
        <p:spPr>
          <a:xfrm>
            <a:off x="1776851" y="1000716"/>
            <a:ext cx="4299468" cy="4973561"/>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8" name="Google Shape;998;p24"/>
          <p:cNvSpPr/>
          <p:nvPr/>
        </p:nvSpPr>
        <p:spPr>
          <a:xfrm rot="-4500000" flipH="1">
            <a:off x="11815952" y="43450"/>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9" name="Google Shape;999;p24"/>
          <p:cNvSpPr/>
          <p:nvPr/>
        </p:nvSpPr>
        <p:spPr>
          <a:xfrm>
            <a:off x="11897017" y="892716"/>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00" name="Google Shape;1000;p24"/>
          <p:cNvSpPr/>
          <p:nvPr/>
        </p:nvSpPr>
        <p:spPr>
          <a:xfrm rot="-4500000" flipH="1">
            <a:off x="11687056" y="-85444"/>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1" name="Google Shape;1001;p24"/>
          <p:cNvSpPr/>
          <p:nvPr/>
        </p:nvSpPr>
        <p:spPr>
          <a:xfrm rot="5400000">
            <a:off x="12005017" y="241291"/>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2" name="Google Shape;1002;p24"/>
          <p:cNvSpPr/>
          <p:nvPr/>
        </p:nvSpPr>
        <p:spPr>
          <a:xfrm>
            <a:off x="12192000" y="-973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03" name="Google Shape;1003;p24"/>
          <p:cNvSpPr txBox="1"/>
          <p:nvPr/>
        </p:nvSpPr>
        <p:spPr>
          <a:xfrm>
            <a:off x="764674" y="253642"/>
            <a:ext cx="1074479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The Effect of Deposits on blender Europe’s Credit Margin</a:t>
            </a:r>
            <a:endParaRPr/>
          </a:p>
        </p:txBody>
      </p:sp>
      <p:sp>
        <p:nvSpPr>
          <p:cNvPr id="1004" name="Google Shape;1004;p24"/>
          <p:cNvSpPr txBox="1"/>
          <p:nvPr/>
        </p:nvSpPr>
        <p:spPr>
          <a:xfrm>
            <a:off x="6485437" y="1101548"/>
            <a:ext cx="4134176" cy="1015663"/>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41634"/>
              </a:buClr>
              <a:buSzPts val="2000"/>
              <a:buFont typeface="Assistant SemiBold"/>
              <a:buNone/>
            </a:pPr>
            <a:r>
              <a:rPr lang="en-US" sz="2000" b="0" i="0" u="none" strike="noStrike" cap="none">
                <a:solidFill>
                  <a:srgbClr val="041634"/>
                </a:solidFill>
                <a:latin typeface="Assistant SemiBold"/>
                <a:ea typeface="Assistant SemiBold"/>
                <a:cs typeface="Assistant SemiBold"/>
                <a:sym typeface="Assistant SemiBold"/>
              </a:rPr>
              <a:t>Unit Economics</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Illustration of deposits as a source of credit</a:t>
            </a:r>
            <a:endParaRPr/>
          </a:p>
        </p:txBody>
      </p:sp>
      <p:sp>
        <p:nvSpPr>
          <p:cNvPr id="1005" name="Google Shape;1005;p24"/>
          <p:cNvSpPr txBox="1"/>
          <p:nvPr/>
        </p:nvSpPr>
        <p:spPr>
          <a:xfrm>
            <a:off x="7397646" y="2201988"/>
            <a:ext cx="696114" cy="5591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a:solidFill>
                  <a:schemeClr val="lt1"/>
                </a:solidFill>
                <a:latin typeface="Calibri"/>
                <a:ea typeface="Calibri"/>
                <a:cs typeface="Calibri"/>
                <a:sym typeface="Calibri"/>
              </a:rPr>
              <a:t>87%</a:t>
            </a:r>
            <a:endParaRPr/>
          </a:p>
          <a:p>
            <a:pPr marL="0" marR="0" lvl="0" indent="0" algn="ctr" rtl="0">
              <a:spcBef>
                <a:spcPts val="0"/>
              </a:spcBef>
              <a:spcAft>
                <a:spcPts val="0"/>
              </a:spcAft>
              <a:buNone/>
            </a:pPr>
            <a:r>
              <a:rPr lang="en-US" sz="1200" b="1">
                <a:solidFill>
                  <a:schemeClr val="lt1"/>
                </a:solidFill>
                <a:latin typeface="Calibri"/>
                <a:ea typeface="Calibri"/>
                <a:cs typeface="Calibri"/>
                <a:sym typeface="Calibri"/>
              </a:rPr>
              <a:t>Growth</a:t>
            </a:r>
            <a:endParaRPr sz="1200" b="1" i="0" u="none" strike="noStrike">
              <a:solidFill>
                <a:schemeClr val="lt1"/>
              </a:solidFill>
              <a:latin typeface="Calibri"/>
              <a:ea typeface="Calibri"/>
              <a:cs typeface="Calibri"/>
              <a:sym typeface="Calibri"/>
            </a:endParaRPr>
          </a:p>
        </p:txBody>
      </p:sp>
      <p:sp>
        <p:nvSpPr>
          <p:cNvPr id="1006" name="Google Shape;1006;p24"/>
          <p:cNvSpPr/>
          <p:nvPr/>
        </p:nvSpPr>
        <p:spPr>
          <a:xfrm>
            <a:off x="523777" y="-587051"/>
            <a:ext cx="4291398" cy="563644"/>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07" name="Google Shape;1007;p24"/>
          <p:cNvSpPr txBox="1"/>
          <p:nvPr/>
        </p:nvSpPr>
        <p:spPr>
          <a:xfrm>
            <a:off x="1829889" y="1125099"/>
            <a:ext cx="4134176" cy="707886"/>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41634"/>
              </a:buClr>
              <a:buSzPts val="2000"/>
              <a:buFont typeface="Assistant SemiBold"/>
              <a:buNone/>
            </a:pPr>
            <a:r>
              <a:rPr lang="en-US" sz="2000" b="0" i="0" u="none" strike="noStrike" cap="none">
                <a:solidFill>
                  <a:srgbClr val="041634"/>
                </a:solidFill>
                <a:latin typeface="Assistant SemiBold"/>
                <a:ea typeface="Assistant SemiBold"/>
                <a:cs typeface="Assistant SemiBold"/>
                <a:sym typeface="Assistant SemiBold"/>
              </a:rPr>
              <a:t>Unit Economics </a:t>
            </a:r>
            <a:endParaRPr/>
          </a:p>
          <a:p>
            <a:pPr marL="0" marR="0" lvl="0" indent="0" algn="ctr" rtl="1">
              <a:lnSpc>
                <a:spcPct val="100000"/>
              </a:lnSpc>
              <a:spcBef>
                <a:spcPts val="0"/>
              </a:spcBef>
              <a:spcAft>
                <a:spcPts val="0"/>
              </a:spcAft>
              <a:buClr>
                <a:srgbClr val="041634"/>
              </a:buClr>
              <a:buSzPts val="2000"/>
              <a:buFont typeface="Assistant SemiBold"/>
              <a:buNone/>
            </a:pPr>
            <a:r>
              <a:rPr lang="en-US" sz="2000" b="0" i="0" u="none" strike="noStrike" cap="none">
                <a:solidFill>
                  <a:srgbClr val="041634"/>
                </a:solidFill>
                <a:latin typeface="Assistant SemiBold"/>
                <a:ea typeface="Assistant SemiBold"/>
                <a:cs typeface="Assistant SemiBold"/>
                <a:sym typeface="Assistant SemiBold"/>
              </a:rPr>
              <a:t>blender LT (Europe) today </a:t>
            </a:r>
            <a:endParaRPr sz="1400" b="0" i="0" u="none" strike="noStrike" cap="none">
              <a:solidFill>
                <a:srgbClr val="041634"/>
              </a:solidFill>
              <a:latin typeface="Assistant SemiBold"/>
              <a:ea typeface="Assistant SemiBold"/>
              <a:cs typeface="Assistant SemiBold"/>
              <a:sym typeface="Assistant SemiBold"/>
            </a:endParaRPr>
          </a:p>
        </p:txBody>
      </p:sp>
      <p:sp>
        <p:nvSpPr>
          <p:cNvPr id="1008" name="Google Shape;1008;p24"/>
          <p:cNvSpPr txBox="1"/>
          <p:nvPr/>
        </p:nvSpPr>
        <p:spPr>
          <a:xfrm>
            <a:off x="668511" y="6071606"/>
            <a:ext cx="1008501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cost of the money for deposits is calculated based on the currently cost of LTL and information from the Raisin website. Allocations for credit failures are calculated based on the average allocation at Blender Europe.</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APR is calculated based on the new loans granted in 2022 by blender Lithuania. The distribution cost is calculated based on blender Lithuania’s current distribution cost.</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This is an assessment for illustration purposes only, intended to demonstrate the difference between how LTL operates and how blender Lithuania currently operates. </a:t>
            </a:r>
            <a:endParaRPr/>
          </a:p>
        </p:txBody>
      </p:sp>
      <p:sp>
        <p:nvSpPr>
          <p:cNvPr id="1009" name="Google Shape;1009;p24"/>
          <p:cNvSpPr/>
          <p:nvPr/>
        </p:nvSpPr>
        <p:spPr>
          <a:xfrm>
            <a:off x="3088106" y="2316901"/>
            <a:ext cx="987473" cy="3374993"/>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0" name="Google Shape;1010;p24"/>
          <p:cNvSpPr/>
          <p:nvPr/>
        </p:nvSpPr>
        <p:spPr>
          <a:xfrm>
            <a:off x="7413134" y="2691981"/>
            <a:ext cx="987473" cy="3000374"/>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1" name="Google Shape;1011;p24"/>
          <p:cNvSpPr/>
          <p:nvPr/>
        </p:nvSpPr>
        <p:spPr>
          <a:xfrm rot="-5400000">
            <a:off x="4152761" y="2279414"/>
            <a:ext cx="175343" cy="130236"/>
          </a:xfrm>
          <a:prstGeom prst="triangle">
            <a:avLst>
              <a:gd name="adj" fmla="val 53164"/>
            </a:avLst>
          </a:prstGeom>
          <a:solidFill>
            <a:schemeClr val="accent1"/>
          </a:solidFill>
          <a:ln w="12700" cap="flat" cmpd="sng">
            <a:solidFill>
              <a:srgbClr val="0073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ssistant SemiBold"/>
              <a:ea typeface="Assistant SemiBold"/>
              <a:cs typeface="Assistant SemiBold"/>
              <a:sym typeface="Assistant SemiBold"/>
            </a:endParaRPr>
          </a:p>
        </p:txBody>
      </p:sp>
      <p:sp>
        <p:nvSpPr>
          <p:cNvPr id="1012" name="Google Shape;1012;p24"/>
          <p:cNvSpPr/>
          <p:nvPr/>
        </p:nvSpPr>
        <p:spPr>
          <a:xfrm rot="-5400000">
            <a:off x="4125284" y="5227847"/>
            <a:ext cx="175343" cy="130236"/>
          </a:xfrm>
          <a:prstGeom prst="triangle">
            <a:avLst>
              <a:gd name="adj" fmla="val 53164"/>
            </a:avLst>
          </a:prstGeom>
          <a:solidFill>
            <a:schemeClr val="accent1"/>
          </a:solidFill>
          <a:ln w="12700" cap="flat" cmpd="sng">
            <a:solidFill>
              <a:srgbClr val="0073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ssistant SemiBold"/>
              <a:ea typeface="Assistant SemiBold"/>
              <a:cs typeface="Assistant SemiBold"/>
              <a:sym typeface="Assistant SemiBold"/>
            </a:endParaRPr>
          </a:p>
        </p:txBody>
      </p:sp>
      <p:sp>
        <p:nvSpPr>
          <p:cNvPr id="1013" name="Google Shape;1013;p24"/>
          <p:cNvSpPr/>
          <p:nvPr/>
        </p:nvSpPr>
        <p:spPr>
          <a:xfrm rot="-5400000">
            <a:off x="8455424" y="2323541"/>
            <a:ext cx="175343" cy="130236"/>
          </a:xfrm>
          <a:prstGeom prst="triangle">
            <a:avLst>
              <a:gd name="adj" fmla="val 53164"/>
            </a:avLst>
          </a:prstGeom>
          <a:solidFill>
            <a:schemeClr val="accent1"/>
          </a:solidFill>
          <a:ln w="12700" cap="flat" cmpd="sng">
            <a:solidFill>
              <a:srgbClr val="0073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ssistant SemiBold"/>
              <a:ea typeface="Assistant SemiBold"/>
              <a:cs typeface="Assistant SemiBold"/>
              <a:sym typeface="Assistant SemiBold"/>
            </a:endParaRPr>
          </a:p>
        </p:txBody>
      </p:sp>
      <p:sp>
        <p:nvSpPr>
          <p:cNvPr id="1014" name="Google Shape;1014;p24"/>
          <p:cNvSpPr/>
          <p:nvPr/>
        </p:nvSpPr>
        <p:spPr>
          <a:xfrm rot="-5400000">
            <a:off x="8464854" y="5076572"/>
            <a:ext cx="175343" cy="130236"/>
          </a:xfrm>
          <a:prstGeom prst="triangle">
            <a:avLst>
              <a:gd name="adj" fmla="val 53164"/>
            </a:avLst>
          </a:prstGeom>
          <a:solidFill>
            <a:schemeClr val="accent1"/>
          </a:solidFill>
          <a:ln w="12700" cap="flat" cmpd="sng">
            <a:solidFill>
              <a:srgbClr val="0073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ssistant SemiBold"/>
              <a:ea typeface="Assistant SemiBold"/>
              <a:cs typeface="Assistant SemiBold"/>
              <a:sym typeface="Assistant SemiBold"/>
            </a:endParaRPr>
          </a:p>
        </p:txBody>
      </p:sp>
      <p:sp>
        <p:nvSpPr>
          <p:cNvPr id="1015" name="Google Shape;1015;p24"/>
          <p:cNvSpPr/>
          <p:nvPr/>
        </p:nvSpPr>
        <p:spPr>
          <a:xfrm rot="-5400000">
            <a:off x="4130166" y="3624814"/>
            <a:ext cx="175343" cy="130236"/>
          </a:xfrm>
          <a:prstGeom prst="triangle">
            <a:avLst>
              <a:gd name="adj" fmla="val 53164"/>
            </a:avLst>
          </a:prstGeom>
          <a:solidFill>
            <a:schemeClr val="accent1"/>
          </a:solidFill>
          <a:ln w="12700" cap="flat" cmpd="sng">
            <a:solidFill>
              <a:srgbClr val="0073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ssistant SemiBold"/>
              <a:ea typeface="Assistant SemiBold"/>
              <a:cs typeface="Assistant SemiBold"/>
              <a:sym typeface="Assistant SemiBold"/>
            </a:endParaRPr>
          </a:p>
        </p:txBody>
      </p:sp>
      <p:sp>
        <p:nvSpPr>
          <p:cNvPr id="1016" name="Google Shape;1016;p24"/>
          <p:cNvSpPr txBox="1"/>
          <p:nvPr/>
        </p:nvSpPr>
        <p:spPr>
          <a:xfrm>
            <a:off x="4401518" y="2205064"/>
            <a:ext cx="81945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Assistant SemiBold"/>
                <a:ea typeface="Assistant SemiBold"/>
                <a:cs typeface="Assistant SemiBold"/>
                <a:sym typeface="Assistant SemiBold"/>
              </a:rPr>
              <a:t>21.5% APR</a:t>
            </a:r>
            <a:endParaRPr sz="1800">
              <a:solidFill>
                <a:schemeClr val="dk1"/>
              </a:solidFill>
              <a:latin typeface="Assistant SemiBold"/>
              <a:ea typeface="Assistant SemiBold"/>
              <a:cs typeface="Assistant SemiBold"/>
              <a:sym typeface="Assistant SemiBold"/>
            </a:endParaRPr>
          </a:p>
        </p:txBody>
      </p:sp>
      <p:sp>
        <p:nvSpPr>
          <p:cNvPr id="1017" name="Google Shape;1017;p24"/>
          <p:cNvSpPr txBox="1"/>
          <p:nvPr/>
        </p:nvSpPr>
        <p:spPr>
          <a:xfrm>
            <a:off x="4356832" y="3547755"/>
            <a:ext cx="177324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Assistant SemiBold"/>
                <a:ea typeface="Assistant SemiBold"/>
                <a:cs typeface="Assistant SemiBold"/>
                <a:sym typeface="Assistant SemiBold"/>
              </a:rPr>
              <a:t>+3.5% Cost of Distribution </a:t>
            </a:r>
            <a:endParaRPr sz="1800">
              <a:solidFill>
                <a:schemeClr val="dk1"/>
              </a:solidFill>
              <a:latin typeface="Assistant SemiBold"/>
              <a:ea typeface="Assistant SemiBold"/>
              <a:cs typeface="Assistant SemiBold"/>
              <a:sym typeface="Assistant SemiBold"/>
            </a:endParaRPr>
          </a:p>
        </p:txBody>
      </p:sp>
      <p:sp>
        <p:nvSpPr>
          <p:cNvPr id="1018" name="Google Shape;1018;p24"/>
          <p:cNvSpPr txBox="1"/>
          <p:nvPr/>
        </p:nvSpPr>
        <p:spPr>
          <a:xfrm>
            <a:off x="4237859" y="5175122"/>
            <a:ext cx="144142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Assistant SemiBold"/>
                <a:ea typeface="Assistant SemiBold"/>
                <a:cs typeface="Assistant SemiBold"/>
                <a:sym typeface="Assistant SemiBold"/>
              </a:rPr>
              <a:t>+10% Cost of Capital </a:t>
            </a:r>
            <a:endParaRPr sz="1800">
              <a:solidFill>
                <a:schemeClr val="dk1"/>
              </a:solidFill>
              <a:latin typeface="Assistant SemiBold"/>
              <a:ea typeface="Assistant SemiBold"/>
              <a:cs typeface="Assistant SemiBold"/>
              <a:sym typeface="Assistant SemiBold"/>
            </a:endParaRPr>
          </a:p>
        </p:txBody>
      </p:sp>
      <p:sp>
        <p:nvSpPr>
          <p:cNvPr id="1019" name="Google Shape;1019;p24"/>
          <p:cNvSpPr/>
          <p:nvPr/>
        </p:nvSpPr>
        <p:spPr>
          <a:xfrm rot="-5400000">
            <a:off x="4130165" y="3232576"/>
            <a:ext cx="175343" cy="130236"/>
          </a:xfrm>
          <a:prstGeom prst="triangle">
            <a:avLst>
              <a:gd name="adj" fmla="val 53164"/>
            </a:avLst>
          </a:prstGeom>
          <a:solidFill>
            <a:schemeClr val="accent1"/>
          </a:solidFill>
          <a:ln w="12700" cap="flat" cmpd="sng">
            <a:solidFill>
              <a:srgbClr val="0073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ssistant SemiBold"/>
              <a:ea typeface="Assistant SemiBold"/>
              <a:cs typeface="Assistant SemiBold"/>
              <a:sym typeface="Assistant SemiBold"/>
            </a:endParaRPr>
          </a:p>
        </p:txBody>
      </p:sp>
      <p:sp>
        <p:nvSpPr>
          <p:cNvPr id="1020" name="Google Shape;1020;p24"/>
          <p:cNvSpPr txBox="1"/>
          <p:nvPr/>
        </p:nvSpPr>
        <p:spPr>
          <a:xfrm>
            <a:off x="4380205" y="3161530"/>
            <a:ext cx="133081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Assistant SemiBold"/>
                <a:ea typeface="Assistant SemiBold"/>
                <a:cs typeface="Assistant SemiBold"/>
                <a:sym typeface="Assistant SemiBold"/>
              </a:rPr>
              <a:t>+2.5 % Cost of NPL </a:t>
            </a:r>
            <a:endParaRPr sz="1800">
              <a:solidFill>
                <a:schemeClr val="dk1"/>
              </a:solidFill>
              <a:latin typeface="Assistant SemiBold"/>
              <a:ea typeface="Assistant SemiBold"/>
              <a:cs typeface="Assistant SemiBold"/>
              <a:sym typeface="Assistant SemiBold"/>
            </a:endParaRPr>
          </a:p>
        </p:txBody>
      </p:sp>
      <p:sp>
        <p:nvSpPr>
          <p:cNvPr id="1021" name="Google Shape;1021;p24"/>
          <p:cNvSpPr/>
          <p:nvPr/>
        </p:nvSpPr>
        <p:spPr>
          <a:xfrm>
            <a:off x="3095240" y="2296707"/>
            <a:ext cx="987473" cy="692075"/>
          </a:xfrm>
          <a:prstGeom prst="rect">
            <a:avLst/>
          </a:prstGeom>
          <a:solidFill>
            <a:srgbClr val="001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Credit margin</a:t>
            </a:r>
            <a:endParaRPr/>
          </a:p>
          <a:p>
            <a:pPr marL="0" marR="0" lvl="0" indent="0" algn="ctr" rtl="0">
              <a:spcBef>
                <a:spcPts val="0"/>
              </a:spcBef>
              <a:spcAft>
                <a:spcPts val="0"/>
              </a:spcAft>
              <a:buNone/>
            </a:pPr>
            <a:r>
              <a:rPr lang="en-US" sz="1400">
                <a:solidFill>
                  <a:schemeClr val="lt1"/>
                </a:solidFill>
                <a:latin typeface="Calibri"/>
                <a:ea typeface="Calibri"/>
                <a:cs typeface="Calibri"/>
                <a:sym typeface="Calibri"/>
              </a:rPr>
              <a:t>4.5%</a:t>
            </a:r>
            <a:endParaRPr/>
          </a:p>
        </p:txBody>
      </p:sp>
      <p:sp>
        <p:nvSpPr>
          <p:cNvPr id="1022" name="Google Shape;1022;p24"/>
          <p:cNvSpPr txBox="1"/>
          <p:nvPr/>
        </p:nvSpPr>
        <p:spPr>
          <a:xfrm>
            <a:off x="8699886" y="5039745"/>
            <a:ext cx="151355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Assistant SemiBold"/>
                <a:ea typeface="Assistant SemiBold"/>
                <a:cs typeface="Assistant SemiBold"/>
                <a:sym typeface="Assistant SemiBold"/>
              </a:rPr>
              <a:t>+2.7 % Cost of Capital </a:t>
            </a:r>
            <a:endParaRPr sz="1800">
              <a:solidFill>
                <a:schemeClr val="dk1"/>
              </a:solidFill>
              <a:latin typeface="Assistant SemiBold"/>
              <a:ea typeface="Assistant SemiBold"/>
              <a:cs typeface="Assistant SemiBold"/>
              <a:sym typeface="Assistant SemiBold"/>
            </a:endParaRPr>
          </a:p>
        </p:txBody>
      </p:sp>
      <p:sp>
        <p:nvSpPr>
          <p:cNvPr id="1023" name="Google Shape;1023;p24"/>
          <p:cNvSpPr/>
          <p:nvPr/>
        </p:nvSpPr>
        <p:spPr>
          <a:xfrm rot="-5400000">
            <a:off x="8469064" y="4556080"/>
            <a:ext cx="175343" cy="130236"/>
          </a:xfrm>
          <a:prstGeom prst="triangle">
            <a:avLst>
              <a:gd name="adj" fmla="val 53164"/>
            </a:avLst>
          </a:prstGeom>
          <a:solidFill>
            <a:schemeClr val="accent1"/>
          </a:solidFill>
          <a:ln w="12700" cap="flat" cmpd="sng">
            <a:solidFill>
              <a:srgbClr val="0073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ssistant SemiBold"/>
              <a:ea typeface="Assistant SemiBold"/>
              <a:cs typeface="Assistant SemiBold"/>
              <a:sym typeface="Assistant SemiBold"/>
            </a:endParaRPr>
          </a:p>
        </p:txBody>
      </p:sp>
      <p:sp>
        <p:nvSpPr>
          <p:cNvPr id="1024" name="Google Shape;1024;p24"/>
          <p:cNvSpPr txBox="1"/>
          <p:nvPr/>
        </p:nvSpPr>
        <p:spPr>
          <a:xfrm>
            <a:off x="8665193" y="4495904"/>
            <a:ext cx="177324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Assistant SemiBold"/>
                <a:ea typeface="Assistant SemiBold"/>
                <a:cs typeface="Assistant SemiBold"/>
                <a:sym typeface="Assistant SemiBold"/>
              </a:rPr>
              <a:t>+3.5% Cost of Distribution </a:t>
            </a:r>
            <a:endParaRPr sz="1800">
              <a:solidFill>
                <a:schemeClr val="dk1"/>
              </a:solidFill>
              <a:latin typeface="Assistant SemiBold"/>
              <a:ea typeface="Assistant SemiBold"/>
              <a:cs typeface="Assistant SemiBold"/>
              <a:sym typeface="Assistant SemiBold"/>
            </a:endParaRPr>
          </a:p>
        </p:txBody>
      </p:sp>
      <p:sp>
        <p:nvSpPr>
          <p:cNvPr id="1025" name="Google Shape;1025;p24"/>
          <p:cNvSpPr/>
          <p:nvPr/>
        </p:nvSpPr>
        <p:spPr>
          <a:xfrm rot="-5400000">
            <a:off x="8464855" y="4147845"/>
            <a:ext cx="175343" cy="130236"/>
          </a:xfrm>
          <a:prstGeom prst="triangle">
            <a:avLst>
              <a:gd name="adj" fmla="val 53164"/>
            </a:avLst>
          </a:prstGeom>
          <a:solidFill>
            <a:schemeClr val="accent1"/>
          </a:solidFill>
          <a:ln w="12700" cap="flat" cmpd="sng">
            <a:solidFill>
              <a:srgbClr val="0073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ssistant SemiBold"/>
              <a:ea typeface="Assistant SemiBold"/>
              <a:cs typeface="Assistant SemiBold"/>
              <a:sym typeface="Assistant SemiBold"/>
            </a:endParaRPr>
          </a:p>
        </p:txBody>
      </p:sp>
      <p:sp>
        <p:nvSpPr>
          <p:cNvPr id="1026" name="Google Shape;1026;p24"/>
          <p:cNvSpPr txBox="1"/>
          <p:nvPr/>
        </p:nvSpPr>
        <p:spPr>
          <a:xfrm>
            <a:off x="8676607" y="4082159"/>
            <a:ext cx="133081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Assistant SemiBold"/>
                <a:ea typeface="Assistant SemiBold"/>
                <a:cs typeface="Assistant SemiBold"/>
                <a:sym typeface="Assistant SemiBold"/>
              </a:rPr>
              <a:t>+2.5 % Cost of NPL </a:t>
            </a:r>
            <a:endParaRPr sz="1800">
              <a:solidFill>
                <a:schemeClr val="dk1"/>
              </a:solidFill>
              <a:latin typeface="Assistant SemiBold"/>
              <a:ea typeface="Assistant SemiBold"/>
              <a:cs typeface="Assistant SemiBold"/>
              <a:sym typeface="Assistant SemiBold"/>
            </a:endParaRPr>
          </a:p>
        </p:txBody>
      </p:sp>
      <p:sp>
        <p:nvSpPr>
          <p:cNvPr id="1027" name="Google Shape;1027;p24"/>
          <p:cNvSpPr txBox="1"/>
          <p:nvPr/>
        </p:nvSpPr>
        <p:spPr>
          <a:xfrm>
            <a:off x="8635262" y="2256898"/>
            <a:ext cx="84830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Assistant SemiBold"/>
                <a:ea typeface="Assistant SemiBold"/>
                <a:cs typeface="Assistant SemiBold"/>
                <a:sym typeface="Assistant SemiBold"/>
              </a:rPr>
              <a:t>21.5 % APR</a:t>
            </a:r>
            <a:endParaRPr sz="1100">
              <a:solidFill>
                <a:schemeClr val="dk1"/>
              </a:solidFill>
              <a:latin typeface="Assistant SemiBold"/>
              <a:ea typeface="Assistant SemiBold"/>
              <a:cs typeface="Assistant SemiBold"/>
              <a:sym typeface="Assistant SemiBold"/>
            </a:endParaRPr>
          </a:p>
        </p:txBody>
      </p:sp>
      <p:sp>
        <p:nvSpPr>
          <p:cNvPr id="1028" name="Google Shape;1028;p24"/>
          <p:cNvSpPr/>
          <p:nvPr/>
        </p:nvSpPr>
        <p:spPr>
          <a:xfrm>
            <a:off x="7409314" y="2271215"/>
            <a:ext cx="987473" cy="1771169"/>
          </a:xfrm>
          <a:prstGeom prst="rect">
            <a:avLst/>
          </a:prstGeom>
          <a:solidFill>
            <a:srgbClr val="001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Credit margin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032"/>
        <p:cNvGrpSpPr/>
        <p:nvPr/>
      </p:nvGrpSpPr>
      <p:grpSpPr>
        <a:xfrm>
          <a:off x="0" y="0"/>
          <a:ext cx="0" cy="0"/>
          <a:chOff x="0" y="0"/>
          <a:chExt cx="0" cy="0"/>
        </a:xfrm>
      </p:grpSpPr>
      <p:sp>
        <p:nvSpPr>
          <p:cNvPr id="1033" name="Google Shape;1033;p25"/>
          <p:cNvSpPr/>
          <p:nvPr/>
        </p:nvSpPr>
        <p:spPr>
          <a:xfrm>
            <a:off x="6059382" y="1108049"/>
            <a:ext cx="4812750" cy="4893181"/>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34" name="Google Shape;1034;p25"/>
          <p:cNvGraphicFramePr/>
          <p:nvPr/>
        </p:nvGraphicFramePr>
        <p:xfrm>
          <a:off x="6042557" y="1759183"/>
          <a:ext cx="4829575" cy="4176452"/>
        </p:xfrm>
        <a:graphic>
          <a:graphicData uri="http://schemas.openxmlformats.org/drawingml/2006/chart">
            <c:chart xmlns:c="http://schemas.openxmlformats.org/drawingml/2006/chart" xmlns:r="http://schemas.openxmlformats.org/officeDocument/2006/relationships" r:id="rId3"/>
          </a:graphicData>
        </a:graphic>
      </p:graphicFrame>
      <p:sp>
        <p:nvSpPr>
          <p:cNvPr id="1035" name="Google Shape;1035;p25"/>
          <p:cNvSpPr/>
          <p:nvPr/>
        </p:nvSpPr>
        <p:spPr>
          <a:xfrm>
            <a:off x="1228190" y="1108049"/>
            <a:ext cx="4520088" cy="4933785"/>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36" name="Google Shape;1036;p25"/>
          <p:cNvGraphicFramePr/>
          <p:nvPr/>
        </p:nvGraphicFramePr>
        <p:xfrm>
          <a:off x="429718" y="1882466"/>
          <a:ext cx="5301735" cy="3738894"/>
        </p:xfrm>
        <a:graphic>
          <a:graphicData uri="http://schemas.openxmlformats.org/drawingml/2006/chart">
            <c:chart xmlns:c="http://schemas.openxmlformats.org/drawingml/2006/chart" xmlns:r="http://schemas.openxmlformats.org/officeDocument/2006/relationships" r:id="rId4"/>
          </a:graphicData>
        </a:graphic>
      </p:graphicFrame>
      <p:sp>
        <p:nvSpPr>
          <p:cNvPr id="1037" name="Google Shape;1037;p25"/>
          <p:cNvSpPr/>
          <p:nvPr/>
        </p:nvSpPr>
        <p:spPr>
          <a:xfrm>
            <a:off x="12192000" y="-973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38" name="Google Shape;1038;p25"/>
          <p:cNvSpPr txBox="1"/>
          <p:nvPr/>
        </p:nvSpPr>
        <p:spPr>
          <a:xfrm>
            <a:off x="777493" y="207072"/>
            <a:ext cx="10637013" cy="646331"/>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en-US" sz="3600" b="1">
                <a:solidFill>
                  <a:schemeClr val="dk1"/>
                </a:solidFill>
                <a:latin typeface="Calibri"/>
                <a:ea typeface="Calibri"/>
                <a:cs typeface="Calibri"/>
                <a:sym typeface="Calibri"/>
              </a:rPr>
              <a:t>Blender </a:t>
            </a:r>
            <a:r>
              <a:rPr lang="en-US" sz="3600" b="1">
                <a:solidFill>
                  <a:srgbClr val="00AEEF"/>
                </a:solidFill>
                <a:latin typeface="Calibri"/>
                <a:ea typeface="Calibri"/>
                <a:cs typeface="Calibri"/>
                <a:sym typeface="Calibri"/>
              </a:rPr>
              <a:t>Europe</a:t>
            </a:r>
            <a:r>
              <a:rPr lang="en-US" sz="3600" b="1">
                <a:solidFill>
                  <a:schemeClr val="dk1"/>
                </a:solidFill>
                <a:latin typeface="Calibri"/>
                <a:ea typeface="Calibri"/>
                <a:cs typeface="Calibri"/>
                <a:sym typeface="Calibri"/>
              </a:rPr>
              <a:t>: 50% More Clients within a Year</a:t>
            </a:r>
            <a:endParaRPr sz="3600">
              <a:solidFill>
                <a:schemeClr val="dk1"/>
              </a:solidFill>
              <a:latin typeface="Calibri"/>
              <a:ea typeface="Calibri"/>
              <a:cs typeface="Calibri"/>
              <a:sym typeface="Calibri"/>
            </a:endParaRPr>
          </a:p>
        </p:txBody>
      </p:sp>
      <p:sp>
        <p:nvSpPr>
          <p:cNvPr id="1039" name="Google Shape;1039;p25"/>
          <p:cNvSpPr txBox="1"/>
          <p:nvPr/>
        </p:nvSpPr>
        <p:spPr>
          <a:xfrm>
            <a:off x="6301095" y="1110393"/>
            <a:ext cx="4134176" cy="40011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41634"/>
              </a:buClr>
              <a:buSzPts val="2000"/>
              <a:buFont typeface="Calibri"/>
              <a:buNone/>
            </a:pPr>
            <a:r>
              <a:rPr lang="en-US" sz="2000" b="0" i="0" u="none" strike="noStrike" cap="none">
                <a:solidFill>
                  <a:srgbClr val="041634"/>
                </a:solidFill>
                <a:latin typeface="Calibri"/>
                <a:ea typeface="Calibri"/>
                <a:cs typeface="Calibri"/>
                <a:sym typeface="Calibri"/>
              </a:rPr>
              <a:t>Loans provided </a:t>
            </a:r>
            <a:r>
              <a:rPr lang="en-US" sz="1200" b="0" i="0" u="none" strike="noStrike" cap="none">
                <a:solidFill>
                  <a:srgbClr val="041634"/>
                </a:solidFill>
                <a:latin typeface="Calibri"/>
                <a:ea typeface="Calibri"/>
                <a:cs typeface="Calibri"/>
                <a:sym typeface="Calibri"/>
              </a:rPr>
              <a:t>(NIS in thousands)</a:t>
            </a:r>
            <a:endParaRPr/>
          </a:p>
        </p:txBody>
      </p:sp>
      <p:sp>
        <p:nvSpPr>
          <p:cNvPr id="1040" name="Google Shape;1040;p25"/>
          <p:cNvSpPr txBox="1"/>
          <p:nvPr/>
        </p:nvSpPr>
        <p:spPr>
          <a:xfrm>
            <a:off x="2319256" y="1098071"/>
            <a:ext cx="217590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1634"/>
                </a:solidFill>
                <a:latin typeface="Calibri"/>
                <a:ea typeface="Calibri"/>
                <a:cs typeface="Calibri"/>
                <a:sym typeface="Calibri"/>
              </a:rPr>
              <a:t>Paying Customers</a:t>
            </a:r>
            <a:endParaRPr/>
          </a:p>
        </p:txBody>
      </p:sp>
      <p:sp>
        <p:nvSpPr>
          <p:cNvPr id="1041" name="Google Shape;1041;p25"/>
          <p:cNvSpPr txBox="1"/>
          <p:nvPr/>
        </p:nvSpPr>
        <p:spPr>
          <a:xfrm>
            <a:off x="9833137" y="2994561"/>
            <a:ext cx="80787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44546A"/>
                </a:solidFill>
                <a:latin typeface="Calibri"/>
                <a:ea typeface="Calibri"/>
                <a:cs typeface="Calibri"/>
                <a:sym typeface="Calibri"/>
              </a:rPr>
              <a:t>17,400</a:t>
            </a:r>
            <a:endParaRPr sz="1400" b="1">
              <a:solidFill>
                <a:srgbClr val="44546A"/>
              </a:solidFill>
              <a:latin typeface="Calibri"/>
              <a:ea typeface="Calibri"/>
              <a:cs typeface="Calibri"/>
              <a:sym typeface="Calibri"/>
            </a:endParaRPr>
          </a:p>
        </p:txBody>
      </p:sp>
      <p:sp>
        <p:nvSpPr>
          <p:cNvPr id="1042" name="Google Shape;1042;p25"/>
          <p:cNvSpPr/>
          <p:nvPr/>
        </p:nvSpPr>
        <p:spPr>
          <a:xfrm>
            <a:off x="2870936" y="1829063"/>
            <a:ext cx="576140" cy="607259"/>
          </a:xfrm>
          <a:prstGeom prst="flowChartConnector">
            <a:avLst/>
          </a:prstGeom>
          <a:solidFill>
            <a:srgbClr val="006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3" name="Google Shape;1043;p25"/>
          <p:cNvSpPr/>
          <p:nvPr/>
        </p:nvSpPr>
        <p:spPr>
          <a:xfrm>
            <a:off x="523777" y="-587051"/>
            <a:ext cx="4291398" cy="563644"/>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1044" name="Google Shape;1044;p25"/>
          <p:cNvCxnSpPr/>
          <p:nvPr/>
        </p:nvCxnSpPr>
        <p:spPr>
          <a:xfrm rot="10800000" flipH="1">
            <a:off x="3154971" y="2121292"/>
            <a:ext cx="1811317" cy="3989"/>
          </a:xfrm>
          <a:prstGeom prst="straightConnector1">
            <a:avLst/>
          </a:prstGeom>
          <a:noFill/>
          <a:ln w="9525" cap="flat" cmpd="sng">
            <a:solidFill>
              <a:srgbClr val="006386"/>
            </a:solidFill>
            <a:prstDash val="solid"/>
            <a:miter lim="800000"/>
            <a:headEnd type="none" w="sm" len="sm"/>
            <a:tailEnd type="triangle" w="med" len="med"/>
          </a:ln>
        </p:spPr>
      </p:cxnSp>
      <p:cxnSp>
        <p:nvCxnSpPr>
          <p:cNvPr id="1045" name="Google Shape;1045;p25"/>
          <p:cNvCxnSpPr>
            <a:stCxn id="1042" idx="0"/>
          </p:cNvCxnSpPr>
          <p:nvPr/>
        </p:nvCxnSpPr>
        <p:spPr>
          <a:xfrm>
            <a:off x="3159006" y="1829063"/>
            <a:ext cx="0" cy="1165500"/>
          </a:xfrm>
          <a:prstGeom prst="straightConnector1">
            <a:avLst/>
          </a:prstGeom>
          <a:noFill/>
          <a:ln w="9525" cap="flat" cmpd="sng">
            <a:solidFill>
              <a:srgbClr val="006386"/>
            </a:solidFill>
            <a:prstDash val="solid"/>
            <a:miter lim="800000"/>
            <a:headEnd type="none" w="sm" len="sm"/>
            <a:tailEnd type="none" w="sm" len="sm"/>
          </a:ln>
        </p:spPr>
      </p:cxnSp>
      <p:sp>
        <p:nvSpPr>
          <p:cNvPr id="1046" name="Google Shape;1046;p25"/>
          <p:cNvSpPr txBox="1"/>
          <p:nvPr/>
        </p:nvSpPr>
        <p:spPr>
          <a:xfrm>
            <a:off x="1005627" y="6221649"/>
            <a:ext cx="986650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In light of the rise in the inflation rate in Poland, which negatively affected the costs of hedging the zloty against the Euro and shekel, the Company decided to slow down its credit provision activity in Poland considerably in Q2 and Q3-2022; including LTL’s revenue from March 2022. Financial data appears in NIS and is accurate as of 30 September 2022; however, the data has not been audited or reviewed; LTL data is based on reports that have not been audited or reviewed and is consolidated in of the Company’s financial reports.</a:t>
            </a:r>
            <a:endParaRPr/>
          </a:p>
        </p:txBody>
      </p:sp>
      <p:sp>
        <p:nvSpPr>
          <p:cNvPr id="1047" name="Google Shape;1047;p25"/>
          <p:cNvSpPr txBox="1"/>
          <p:nvPr/>
        </p:nvSpPr>
        <p:spPr>
          <a:xfrm>
            <a:off x="1429631" y="1410268"/>
            <a:ext cx="4117205" cy="338554"/>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US" sz="1600">
                <a:solidFill>
                  <a:srgbClr val="041634"/>
                </a:solidFill>
                <a:latin typeface="Calibri"/>
                <a:ea typeface="Calibri"/>
                <a:cs typeface="Calibri"/>
                <a:sym typeface="Calibri"/>
              </a:rPr>
              <a:t>Continued growth in the number of customers</a:t>
            </a:r>
            <a:endParaRPr/>
          </a:p>
        </p:txBody>
      </p:sp>
      <p:sp>
        <p:nvSpPr>
          <p:cNvPr id="1048" name="Google Shape;1048;p25"/>
          <p:cNvSpPr txBox="1"/>
          <p:nvPr/>
        </p:nvSpPr>
        <p:spPr>
          <a:xfrm>
            <a:off x="2786825" y="1969471"/>
            <a:ext cx="696114" cy="511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a:solidFill>
                  <a:schemeClr val="lt1"/>
                </a:solidFill>
                <a:latin typeface="Calibri"/>
                <a:ea typeface="Calibri"/>
                <a:cs typeface="Calibri"/>
                <a:sym typeface="Calibri"/>
              </a:rPr>
              <a:t>X</a:t>
            </a:r>
            <a:r>
              <a:rPr lang="en-US" sz="1400" b="1" i="0" u="none" strike="noStrike">
                <a:solidFill>
                  <a:schemeClr val="lt1"/>
                </a:solidFill>
                <a:latin typeface="Calibri"/>
                <a:ea typeface="Calibri"/>
                <a:cs typeface="Calibri"/>
                <a:sym typeface="Calibri"/>
              </a:rPr>
              <a:t> </a:t>
            </a:r>
            <a:r>
              <a:rPr lang="en-US" sz="1600" b="1" i="0" u="none" strike="noStrike">
                <a:solidFill>
                  <a:schemeClr val="lt1"/>
                </a:solidFill>
                <a:latin typeface="Calibri"/>
                <a:ea typeface="Calibri"/>
                <a:cs typeface="Calibri"/>
                <a:sym typeface="Calibri"/>
              </a:rPr>
              <a:t>1.5</a:t>
            </a:r>
            <a:endParaRPr sz="1600" b="1" i="0" u="none" strike="noStrike">
              <a:solidFill>
                <a:schemeClr val="lt1"/>
              </a:solidFill>
              <a:latin typeface="Calibri"/>
              <a:ea typeface="Calibri"/>
              <a:cs typeface="Calibri"/>
              <a:sym typeface="Calibri"/>
            </a:endParaRPr>
          </a:p>
        </p:txBody>
      </p:sp>
      <p:sp>
        <p:nvSpPr>
          <p:cNvPr id="1049" name="Google Shape;1049;p25"/>
          <p:cNvSpPr txBox="1"/>
          <p:nvPr/>
        </p:nvSpPr>
        <p:spPr>
          <a:xfrm>
            <a:off x="6470997" y="1422299"/>
            <a:ext cx="416867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041634"/>
                </a:solidFill>
                <a:latin typeface="Calibri"/>
                <a:ea typeface="Calibri"/>
                <a:cs typeface="Calibri"/>
                <a:sym typeface="Calibri"/>
              </a:rPr>
              <a:t>Consistent as LTL is assimilated</a:t>
            </a:r>
            <a:endParaRPr/>
          </a:p>
        </p:txBody>
      </p:sp>
      <p:grpSp>
        <p:nvGrpSpPr>
          <p:cNvPr id="1050" name="Google Shape;1050;p25"/>
          <p:cNvGrpSpPr/>
          <p:nvPr/>
        </p:nvGrpSpPr>
        <p:grpSpPr>
          <a:xfrm>
            <a:off x="-798030" y="-292671"/>
            <a:ext cx="1645818" cy="1645821"/>
            <a:chOff x="-798030" y="-292671"/>
            <a:chExt cx="1645818" cy="1645821"/>
          </a:xfrm>
        </p:grpSpPr>
        <p:sp>
          <p:nvSpPr>
            <p:cNvPr id="1051" name="Google Shape;1051;p25"/>
            <p:cNvSpPr/>
            <p:nvPr/>
          </p:nvSpPr>
          <p:spPr>
            <a:xfrm rot="4500000">
              <a:off x="-647025" y="-141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052" name="Google Shape;1052;p25"/>
            <p:cNvGrpSpPr/>
            <p:nvPr/>
          </p:nvGrpSpPr>
          <p:grpSpPr>
            <a:xfrm>
              <a:off x="-640166" y="-134808"/>
              <a:ext cx="1330092" cy="1330093"/>
              <a:chOff x="-640166" y="-134808"/>
              <a:chExt cx="1330092" cy="1330093"/>
            </a:xfrm>
          </p:grpSpPr>
          <p:sp>
            <p:nvSpPr>
              <p:cNvPr id="1053" name="Google Shape;1053;p25"/>
              <p:cNvSpPr/>
              <p:nvPr/>
            </p:nvSpPr>
            <p:spPr>
              <a:xfrm rot="4500000">
                <a:off x="-518129" y="-12769"/>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54" name="Google Shape;1054;p25"/>
              <p:cNvSpPr/>
              <p:nvPr/>
            </p:nvSpPr>
            <p:spPr>
              <a:xfrm>
                <a:off x="232723" y="948482"/>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55" name="Google Shape;1055;p25"/>
              <p:cNvSpPr/>
              <p:nvPr/>
            </p:nvSpPr>
            <p:spPr>
              <a:xfrm rot="-5400000" flipH="1">
                <a:off x="-346649" y="185072"/>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1060"/>
        <p:cNvGrpSpPr/>
        <p:nvPr/>
      </p:nvGrpSpPr>
      <p:grpSpPr>
        <a:xfrm>
          <a:off x="0" y="0"/>
          <a:ext cx="0" cy="0"/>
          <a:chOff x="0" y="0"/>
          <a:chExt cx="0" cy="0"/>
        </a:xfrm>
      </p:grpSpPr>
      <p:sp>
        <p:nvSpPr>
          <p:cNvPr id="1061" name="Google Shape;1061;p26"/>
          <p:cNvSpPr/>
          <p:nvPr/>
        </p:nvSpPr>
        <p:spPr>
          <a:xfrm rot="10800000">
            <a:off x="7294" y="0"/>
            <a:ext cx="5849980" cy="6888787"/>
          </a:xfrm>
          <a:custGeom>
            <a:avLst/>
            <a:gdLst/>
            <a:ahLst/>
            <a:cxnLst/>
            <a:rect l="l" t="t" r="r" b="b"/>
            <a:pathLst>
              <a:path w="5849980" h="6888787" extrusionOk="0">
                <a:moveTo>
                  <a:pt x="1134160" y="0"/>
                </a:moveTo>
                <a:lnTo>
                  <a:pt x="5849980" y="0"/>
                </a:lnTo>
                <a:lnTo>
                  <a:pt x="5849980" y="6888787"/>
                </a:lnTo>
                <a:lnTo>
                  <a:pt x="1130325" y="6888787"/>
                </a:lnTo>
                <a:lnTo>
                  <a:pt x="991781" y="6693961"/>
                </a:lnTo>
                <a:cubicBezTo>
                  <a:pt x="365622" y="5767123"/>
                  <a:pt x="0" y="4649805"/>
                  <a:pt x="0" y="3447090"/>
                </a:cubicBezTo>
                <a:cubicBezTo>
                  <a:pt x="0" y="2244376"/>
                  <a:pt x="365622" y="1127057"/>
                  <a:pt x="991781" y="200219"/>
                </a:cubicBezTo>
                <a:close/>
              </a:path>
            </a:pathLst>
          </a:custGeom>
          <a:gradFill>
            <a:gsLst>
              <a:gs pos="0">
                <a:srgbClr val="00AEEF">
                  <a:alpha val="44705"/>
                </a:srgbClr>
              </a:gs>
              <a:gs pos="21000">
                <a:srgbClr val="00AEEF">
                  <a:alpha val="44705"/>
                </a:srgbClr>
              </a:gs>
              <a:gs pos="55788">
                <a:srgbClr val="000E42">
                  <a:alpha val="76862"/>
                </a:srgbClr>
              </a:gs>
              <a:gs pos="99000">
                <a:srgbClr val="00257C"/>
              </a:gs>
              <a:gs pos="100000">
                <a:srgbClr val="00257C"/>
              </a:gs>
            </a:gsLst>
            <a:lin ang="7200000" scaled="0"/>
          </a:gradFill>
          <a:ln>
            <a:noFill/>
          </a:ln>
          <a:effectLst>
            <a:outerShdw blurRad="101600" dist="1016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62" name="Google Shape;1062;p26"/>
          <p:cNvSpPr/>
          <p:nvPr/>
        </p:nvSpPr>
        <p:spPr>
          <a:xfrm>
            <a:off x="-4378782" y="-2416629"/>
            <a:ext cx="4388249" cy="1297577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63" name="Google Shape;1063;p26"/>
          <p:cNvSpPr/>
          <p:nvPr/>
        </p:nvSpPr>
        <p:spPr>
          <a:xfrm>
            <a:off x="1240326" y="3505769"/>
            <a:ext cx="313075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FFFF"/>
                </a:solidFill>
                <a:latin typeface="Calibri"/>
                <a:ea typeface="Calibri"/>
                <a:cs typeface="Calibri"/>
                <a:sym typeface="Calibri"/>
              </a:rPr>
              <a:t>Blender Israel</a:t>
            </a:r>
            <a:endParaRPr/>
          </a:p>
        </p:txBody>
      </p:sp>
      <p:sp>
        <p:nvSpPr>
          <p:cNvPr id="1064" name="Google Shape;1064;p26"/>
          <p:cNvSpPr/>
          <p:nvPr/>
        </p:nvSpPr>
        <p:spPr>
          <a:xfrm>
            <a:off x="563979" y="4991725"/>
            <a:ext cx="407314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Calibri"/>
              <a:buNone/>
            </a:pPr>
            <a:r>
              <a:rPr lang="en-US" sz="3200" b="1">
                <a:solidFill>
                  <a:srgbClr val="FFFFFF"/>
                </a:solidFill>
                <a:latin typeface="Calibri"/>
                <a:ea typeface="Calibri"/>
                <a:cs typeface="Calibri"/>
                <a:sym typeface="Calibri"/>
              </a:rPr>
              <a:t>Blender Europe</a:t>
            </a:r>
            <a:endParaRPr/>
          </a:p>
        </p:txBody>
      </p:sp>
      <p:sp>
        <p:nvSpPr>
          <p:cNvPr id="1065" name="Google Shape;1065;p26"/>
          <p:cNvSpPr/>
          <p:nvPr/>
        </p:nvSpPr>
        <p:spPr>
          <a:xfrm>
            <a:off x="706507" y="1892316"/>
            <a:ext cx="432609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Calibri"/>
              <a:buNone/>
            </a:pPr>
            <a:r>
              <a:rPr lang="en-US" sz="3200" b="1" i="0" u="none" strike="noStrike" cap="none">
                <a:solidFill>
                  <a:srgbClr val="FFFFFF"/>
                </a:solidFill>
                <a:latin typeface="Calibri"/>
                <a:ea typeface="Calibri"/>
                <a:cs typeface="Calibri"/>
                <a:sym typeface="Calibri"/>
              </a:rPr>
              <a:t>Blender Group</a:t>
            </a:r>
            <a:endParaRPr sz="1800" b="1" i="0" u="none" strike="sngStrike" cap="none">
              <a:solidFill>
                <a:srgbClr val="FFFFFF"/>
              </a:solidFill>
              <a:latin typeface="Calibri"/>
              <a:ea typeface="Calibri"/>
              <a:cs typeface="Calibri"/>
              <a:sym typeface="Calibri"/>
            </a:endParaRPr>
          </a:p>
        </p:txBody>
      </p:sp>
      <p:sp>
        <p:nvSpPr>
          <p:cNvPr id="1066" name="Google Shape;1066;p26"/>
          <p:cNvSpPr/>
          <p:nvPr/>
        </p:nvSpPr>
        <p:spPr>
          <a:xfrm>
            <a:off x="4534175" y="3334362"/>
            <a:ext cx="906300" cy="906300"/>
          </a:xfrm>
          <a:prstGeom prst="flowChartConnector">
            <a:avLst/>
          </a:prstGeom>
          <a:solidFill>
            <a:srgbClr val="006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7" name="Google Shape;1067;p26"/>
          <p:cNvSpPr/>
          <p:nvPr/>
        </p:nvSpPr>
        <p:spPr>
          <a:xfrm>
            <a:off x="4313475" y="1722505"/>
            <a:ext cx="906300" cy="906300"/>
          </a:xfrm>
          <a:prstGeom prst="flowChartConnector">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8" name="Google Shape;1068;p26"/>
          <p:cNvSpPr/>
          <p:nvPr/>
        </p:nvSpPr>
        <p:spPr>
          <a:xfrm>
            <a:off x="4312195" y="4836092"/>
            <a:ext cx="906300" cy="906300"/>
          </a:xfrm>
          <a:prstGeom prst="flowChartConnector">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9" name="Google Shape;1069;p26"/>
          <p:cNvSpPr txBox="1"/>
          <p:nvPr/>
        </p:nvSpPr>
        <p:spPr>
          <a:xfrm>
            <a:off x="6423134" y="2802678"/>
            <a:ext cx="4245228" cy="1336263"/>
          </a:xfrm>
          <a:prstGeom prst="rect">
            <a:avLst/>
          </a:prstGeom>
          <a:noFill/>
          <a:ln>
            <a:noFill/>
          </a:ln>
        </p:spPr>
        <p:txBody>
          <a:bodyPr spcFirstLastPara="1" wrap="square" lIns="91425" tIns="45700" rIns="91425" bIns="45700" anchor="t" anchorCtr="0">
            <a:spAutoFit/>
          </a:bodyPr>
          <a:lstStyle/>
          <a:p>
            <a:pPr marL="174625" marR="0" lvl="0" indent="-174625" algn="l" rtl="0">
              <a:lnSpc>
                <a:spcPct val="106250"/>
              </a:lnSpc>
              <a:spcBef>
                <a:spcPts val="0"/>
              </a:spcBef>
              <a:spcAft>
                <a:spcPts val="0"/>
              </a:spcAft>
              <a:buClr>
                <a:srgbClr val="009ED6"/>
              </a:buClr>
              <a:buSzPts val="1600"/>
              <a:buFont typeface="Arial"/>
              <a:buChar char="•"/>
            </a:pPr>
            <a:r>
              <a:rPr lang="en-US" sz="1600">
                <a:solidFill>
                  <a:schemeClr val="dk1"/>
                </a:solidFill>
                <a:latin typeface="Calibri"/>
                <a:ea typeface="Calibri"/>
                <a:cs typeface="Calibri"/>
                <a:sym typeface="Calibri"/>
              </a:rPr>
              <a:t>Expansion of car loans</a:t>
            </a:r>
            <a:endParaRPr sz="1600">
              <a:solidFill>
                <a:schemeClr val="dk1"/>
              </a:solidFill>
              <a:latin typeface="Calibri"/>
              <a:ea typeface="Calibri"/>
              <a:cs typeface="Calibri"/>
              <a:sym typeface="Calibri"/>
            </a:endParaRPr>
          </a:p>
          <a:p>
            <a:pPr marL="174625" marR="0" lvl="0" indent="-174625" algn="l" rtl="0">
              <a:lnSpc>
                <a:spcPct val="106250"/>
              </a:lnSpc>
              <a:spcBef>
                <a:spcPts val="400"/>
              </a:spcBef>
              <a:spcAft>
                <a:spcPts val="0"/>
              </a:spcAft>
              <a:buClr>
                <a:srgbClr val="009ED6"/>
              </a:buClr>
              <a:buSzPts val="1600"/>
              <a:buFont typeface="Arial"/>
              <a:buChar char="•"/>
            </a:pPr>
            <a:r>
              <a:rPr lang="en-US" sz="1600">
                <a:solidFill>
                  <a:schemeClr val="dk1"/>
                </a:solidFill>
                <a:latin typeface="Calibri"/>
                <a:ea typeface="Calibri"/>
                <a:cs typeface="Calibri"/>
                <a:sym typeface="Calibri"/>
              </a:rPr>
              <a:t>Expansion of BNPL - POS credit</a:t>
            </a:r>
            <a:endParaRPr/>
          </a:p>
          <a:p>
            <a:pPr marL="174625" marR="0" lvl="0" indent="-174625" algn="l" rtl="0">
              <a:lnSpc>
                <a:spcPct val="106250"/>
              </a:lnSpc>
              <a:spcBef>
                <a:spcPts val="400"/>
              </a:spcBef>
              <a:spcAft>
                <a:spcPts val="0"/>
              </a:spcAft>
              <a:buClr>
                <a:srgbClr val="009ED6"/>
              </a:buClr>
              <a:buSzPts val="1600"/>
              <a:buFont typeface="Arial"/>
              <a:buChar char="•"/>
            </a:pPr>
            <a:r>
              <a:rPr lang="en-US" sz="1600">
                <a:solidFill>
                  <a:schemeClr val="dk1"/>
                </a:solidFill>
                <a:latin typeface="Calibri"/>
                <a:ea typeface="Calibri"/>
                <a:cs typeface="Calibri"/>
                <a:sym typeface="Calibri"/>
              </a:rPr>
              <a:t>Raising additional funding from banks and institutional entities</a:t>
            </a:r>
            <a:endParaRPr/>
          </a:p>
          <a:p>
            <a:pPr marL="174625" marR="0" lvl="0" indent="-174625" algn="l" rtl="0">
              <a:lnSpc>
                <a:spcPct val="106250"/>
              </a:lnSpc>
              <a:spcBef>
                <a:spcPts val="400"/>
              </a:spcBef>
              <a:spcAft>
                <a:spcPts val="0"/>
              </a:spcAft>
              <a:buClr>
                <a:srgbClr val="009ED6"/>
              </a:buClr>
              <a:buSzPts val="1600"/>
              <a:buFont typeface="Arial"/>
              <a:buChar char="•"/>
            </a:pPr>
            <a:r>
              <a:rPr lang="en-US" sz="1600">
                <a:solidFill>
                  <a:schemeClr val="dk1"/>
                </a:solidFill>
                <a:latin typeface="Calibri"/>
                <a:ea typeface="Calibri"/>
                <a:cs typeface="Calibri"/>
                <a:sym typeface="Calibri"/>
              </a:rPr>
              <a:t>Entry into the secured real estate business</a:t>
            </a:r>
            <a:endParaRPr/>
          </a:p>
        </p:txBody>
      </p:sp>
      <p:sp>
        <p:nvSpPr>
          <p:cNvPr id="1070" name="Google Shape;1070;p26"/>
          <p:cNvSpPr txBox="1"/>
          <p:nvPr/>
        </p:nvSpPr>
        <p:spPr>
          <a:xfrm>
            <a:off x="6423134" y="4496537"/>
            <a:ext cx="4503740" cy="1118255"/>
          </a:xfrm>
          <a:prstGeom prst="rect">
            <a:avLst/>
          </a:prstGeom>
          <a:noFill/>
          <a:ln>
            <a:noFill/>
          </a:ln>
        </p:spPr>
        <p:txBody>
          <a:bodyPr spcFirstLastPara="1" wrap="square" lIns="91425" tIns="45700" rIns="91425" bIns="45700" anchor="t" anchorCtr="0">
            <a:spAutoFit/>
          </a:bodyPr>
          <a:lstStyle/>
          <a:p>
            <a:pPr marL="174625" marR="0" lvl="0" indent="-174625" algn="l" rtl="0">
              <a:lnSpc>
                <a:spcPct val="106250"/>
              </a:lnSpc>
              <a:spcBef>
                <a:spcPts val="0"/>
              </a:spcBef>
              <a:spcAft>
                <a:spcPts val="0"/>
              </a:spcAft>
              <a:buClr>
                <a:srgbClr val="009ED6"/>
              </a:buClr>
              <a:buSzPts val="1600"/>
              <a:buFont typeface="Arial"/>
              <a:buChar char="•"/>
            </a:pPr>
            <a:r>
              <a:rPr lang="en-US" sz="1600">
                <a:solidFill>
                  <a:schemeClr val="dk1"/>
                </a:solidFill>
                <a:latin typeface="Calibri"/>
                <a:ea typeface="Calibri"/>
                <a:cs typeface="Calibri"/>
                <a:sym typeface="Calibri"/>
              </a:rPr>
              <a:t>Obtaining a digital banking licence</a:t>
            </a:r>
            <a:endParaRPr sz="1600">
              <a:solidFill>
                <a:schemeClr val="dk1"/>
              </a:solidFill>
              <a:latin typeface="Calibri"/>
              <a:ea typeface="Calibri"/>
              <a:cs typeface="Calibri"/>
              <a:sym typeface="Calibri"/>
            </a:endParaRPr>
          </a:p>
          <a:p>
            <a:pPr marL="174625" marR="0" lvl="0" indent="-174625" algn="l" rtl="0">
              <a:lnSpc>
                <a:spcPct val="106250"/>
              </a:lnSpc>
              <a:spcBef>
                <a:spcPts val="400"/>
              </a:spcBef>
              <a:spcAft>
                <a:spcPts val="0"/>
              </a:spcAft>
              <a:buClr>
                <a:srgbClr val="009ED6"/>
              </a:buClr>
              <a:buSzPts val="1600"/>
              <a:buFont typeface="Arial"/>
              <a:buChar char="•"/>
            </a:pPr>
            <a:r>
              <a:rPr lang="en-US" sz="1600">
                <a:solidFill>
                  <a:schemeClr val="dk1"/>
                </a:solidFill>
                <a:latin typeface="Calibri"/>
                <a:ea typeface="Calibri"/>
                <a:cs typeface="Calibri"/>
                <a:sym typeface="Calibri"/>
              </a:rPr>
              <a:t>Expansion of credit provision funding</a:t>
            </a:r>
            <a:endParaRPr/>
          </a:p>
          <a:p>
            <a:pPr marL="174625" marR="0" lvl="0" indent="-174625" algn="l" rtl="0">
              <a:lnSpc>
                <a:spcPct val="106250"/>
              </a:lnSpc>
              <a:spcBef>
                <a:spcPts val="400"/>
              </a:spcBef>
              <a:spcAft>
                <a:spcPts val="0"/>
              </a:spcAft>
              <a:buClr>
                <a:srgbClr val="009ED6"/>
              </a:buClr>
              <a:buSzPts val="1600"/>
              <a:buFont typeface="Arial"/>
              <a:buChar char="•"/>
            </a:pPr>
            <a:r>
              <a:rPr lang="en-US" sz="1600">
                <a:solidFill>
                  <a:schemeClr val="dk1"/>
                </a:solidFill>
                <a:latin typeface="Calibri"/>
                <a:ea typeface="Calibri"/>
                <a:cs typeface="Calibri"/>
                <a:sym typeface="Calibri"/>
              </a:rPr>
              <a:t>Significant expansion in Europe operations </a:t>
            </a:r>
            <a:endParaRPr/>
          </a:p>
          <a:p>
            <a:pPr marL="174625" marR="0" lvl="0" indent="-174625" algn="l" rtl="0">
              <a:lnSpc>
                <a:spcPct val="106250"/>
              </a:lnSpc>
              <a:spcBef>
                <a:spcPts val="400"/>
              </a:spcBef>
              <a:spcAft>
                <a:spcPts val="0"/>
              </a:spcAft>
              <a:buClr>
                <a:srgbClr val="009ED6"/>
              </a:buClr>
              <a:buSzPts val="1600"/>
              <a:buFont typeface="Arial"/>
              <a:buChar char="•"/>
            </a:pPr>
            <a:r>
              <a:rPr lang="en-US" sz="1600">
                <a:solidFill>
                  <a:schemeClr val="dk1"/>
                </a:solidFill>
                <a:latin typeface="Calibri"/>
                <a:ea typeface="Calibri"/>
                <a:cs typeface="Calibri"/>
                <a:sym typeface="Calibri"/>
              </a:rPr>
              <a:t>Expansion in additional countries in Europe</a:t>
            </a:r>
            <a:endParaRPr/>
          </a:p>
        </p:txBody>
      </p:sp>
      <p:sp>
        <p:nvSpPr>
          <p:cNvPr id="1071" name="Google Shape;1071;p26"/>
          <p:cNvSpPr txBox="1"/>
          <p:nvPr/>
        </p:nvSpPr>
        <p:spPr>
          <a:xfrm>
            <a:off x="6423133" y="1196941"/>
            <a:ext cx="5473493" cy="1336263"/>
          </a:xfrm>
          <a:prstGeom prst="rect">
            <a:avLst/>
          </a:prstGeom>
          <a:noFill/>
          <a:ln>
            <a:noFill/>
          </a:ln>
        </p:spPr>
        <p:txBody>
          <a:bodyPr spcFirstLastPara="1" wrap="square" lIns="91425" tIns="45700" rIns="91425" bIns="45700" anchor="t" anchorCtr="0">
            <a:spAutoFit/>
          </a:bodyPr>
          <a:lstStyle/>
          <a:p>
            <a:pPr marL="174625" marR="0" lvl="0" indent="-174625" algn="l" rtl="0">
              <a:lnSpc>
                <a:spcPct val="106250"/>
              </a:lnSpc>
              <a:spcBef>
                <a:spcPts val="0"/>
              </a:spcBef>
              <a:spcAft>
                <a:spcPts val="0"/>
              </a:spcAft>
              <a:buClr>
                <a:srgbClr val="009ED6"/>
              </a:buClr>
              <a:buSzPts val="1600"/>
              <a:buFont typeface="Arial"/>
              <a:buChar char="•"/>
            </a:pPr>
            <a:r>
              <a:rPr lang="en-US" sz="1600">
                <a:solidFill>
                  <a:schemeClr val="dk1"/>
                </a:solidFill>
                <a:latin typeface="Calibri"/>
                <a:ea typeface="Calibri"/>
                <a:cs typeface="Calibri"/>
                <a:sym typeface="Calibri"/>
              </a:rPr>
              <a:t>Develop advanced and innovative technology products</a:t>
            </a:r>
            <a:endParaRPr/>
          </a:p>
          <a:p>
            <a:pPr marL="174625" marR="0" lvl="0" indent="-174625" algn="l" rtl="0">
              <a:lnSpc>
                <a:spcPct val="106250"/>
              </a:lnSpc>
              <a:spcBef>
                <a:spcPts val="400"/>
              </a:spcBef>
              <a:spcAft>
                <a:spcPts val="0"/>
              </a:spcAft>
              <a:buClr>
                <a:srgbClr val="009ED6"/>
              </a:buClr>
              <a:buSzPts val="1600"/>
              <a:buFont typeface="Arial"/>
              <a:buChar char="•"/>
            </a:pPr>
            <a:r>
              <a:rPr lang="en-US" sz="1600">
                <a:solidFill>
                  <a:schemeClr val="dk1"/>
                </a:solidFill>
                <a:latin typeface="Calibri"/>
                <a:ea typeface="Calibri"/>
                <a:cs typeface="Calibri"/>
                <a:sym typeface="Calibri"/>
              </a:rPr>
              <a:t>Implement a dedicated platform for digital banking</a:t>
            </a:r>
            <a:endParaRPr/>
          </a:p>
          <a:p>
            <a:pPr marL="174625" marR="0" lvl="0" indent="-174625" algn="l" rtl="0">
              <a:lnSpc>
                <a:spcPct val="106250"/>
              </a:lnSpc>
              <a:spcBef>
                <a:spcPts val="400"/>
              </a:spcBef>
              <a:spcAft>
                <a:spcPts val="0"/>
              </a:spcAft>
              <a:buClr>
                <a:srgbClr val="009ED6"/>
              </a:buClr>
              <a:buSzPts val="1600"/>
              <a:buFont typeface="Arial"/>
              <a:buChar char="•"/>
            </a:pPr>
            <a:r>
              <a:rPr lang="en-US" sz="1600">
                <a:solidFill>
                  <a:schemeClr val="dk1"/>
                </a:solidFill>
                <a:latin typeface="Calibri"/>
                <a:ea typeface="Calibri"/>
                <a:cs typeface="Calibri"/>
                <a:sym typeface="Calibri"/>
              </a:rPr>
              <a:t>Maintaining technology leadership for all credit products</a:t>
            </a:r>
            <a:endParaRPr/>
          </a:p>
          <a:p>
            <a:pPr marL="174625" marR="0" lvl="0" indent="-174625" algn="l" rtl="0">
              <a:lnSpc>
                <a:spcPct val="106250"/>
              </a:lnSpc>
              <a:spcBef>
                <a:spcPts val="400"/>
              </a:spcBef>
              <a:spcAft>
                <a:spcPts val="0"/>
              </a:spcAft>
              <a:buClr>
                <a:srgbClr val="009ED6"/>
              </a:buClr>
              <a:buSzPts val="1600"/>
              <a:buFont typeface="Arial"/>
              <a:buChar char="•"/>
            </a:pPr>
            <a:r>
              <a:rPr lang="en-US" sz="1600">
                <a:solidFill>
                  <a:schemeClr val="dk1"/>
                </a:solidFill>
                <a:latin typeface="Calibri"/>
                <a:ea typeface="Calibri"/>
                <a:cs typeface="Calibri"/>
                <a:sym typeface="Calibri"/>
              </a:rPr>
              <a:t>Raising bonds and rights issue for strengthened expanded operations</a:t>
            </a:r>
            <a:endParaRPr/>
          </a:p>
        </p:txBody>
      </p:sp>
      <p:pic>
        <p:nvPicPr>
          <p:cNvPr id="1072" name="Google Shape;1072;p26"/>
          <p:cNvPicPr preferRelativeResize="0"/>
          <p:nvPr/>
        </p:nvPicPr>
        <p:blipFill rotWithShape="1">
          <a:blip r:embed="rId3">
            <a:alphaModFix/>
          </a:blip>
          <a:srcRect/>
          <a:stretch/>
        </p:blipFill>
        <p:spPr>
          <a:xfrm>
            <a:off x="4713836" y="3499692"/>
            <a:ext cx="558716" cy="557003"/>
          </a:xfrm>
          <a:prstGeom prst="rect">
            <a:avLst/>
          </a:prstGeom>
          <a:noFill/>
          <a:ln>
            <a:noFill/>
          </a:ln>
        </p:spPr>
      </p:pic>
      <p:pic>
        <p:nvPicPr>
          <p:cNvPr id="1073" name="Google Shape;1073;p26"/>
          <p:cNvPicPr preferRelativeResize="0"/>
          <p:nvPr/>
        </p:nvPicPr>
        <p:blipFill rotWithShape="1">
          <a:blip r:embed="rId4">
            <a:alphaModFix/>
          </a:blip>
          <a:srcRect/>
          <a:stretch/>
        </p:blipFill>
        <p:spPr>
          <a:xfrm>
            <a:off x="4504884" y="5007064"/>
            <a:ext cx="561299" cy="558493"/>
          </a:xfrm>
          <a:prstGeom prst="rect">
            <a:avLst/>
          </a:prstGeom>
          <a:noFill/>
          <a:ln>
            <a:noFill/>
          </a:ln>
        </p:spPr>
      </p:pic>
      <p:grpSp>
        <p:nvGrpSpPr>
          <p:cNvPr id="1074" name="Google Shape;1074;p26"/>
          <p:cNvGrpSpPr/>
          <p:nvPr/>
        </p:nvGrpSpPr>
        <p:grpSpPr>
          <a:xfrm>
            <a:off x="4484696" y="1901194"/>
            <a:ext cx="561299" cy="558493"/>
            <a:chOff x="2569920" y="1218448"/>
            <a:chExt cx="561299" cy="558493"/>
          </a:xfrm>
        </p:grpSpPr>
        <p:pic>
          <p:nvPicPr>
            <p:cNvPr id="1075" name="Google Shape;1075;p26"/>
            <p:cNvPicPr preferRelativeResize="0"/>
            <p:nvPr/>
          </p:nvPicPr>
          <p:blipFill rotWithShape="1">
            <a:blip r:embed="rId4">
              <a:alphaModFix/>
            </a:blip>
            <a:srcRect/>
            <a:stretch/>
          </p:blipFill>
          <p:spPr>
            <a:xfrm>
              <a:off x="2569920" y="1218448"/>
              <a:ext cx="561299" cy="558493"/>
            </a:xfrm>
            <a:custGeom>
              <a:avLst/>
              <a:gdLst/>
              <a:ahLst/>
              <a:cxnLst/>
              <a:rect l="l" t="t" r="r" b="b"/>
              <a:pathLst>
                <a:path w="1219306" h="1213209" extrusionOk="0">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noFill/>
            <a:ln>
              <a:noFill/>
            </a:ln>
          </p:spPr>
        </p:pic>
        <p:sp>
          <p:nvSpPr>
            <p:cNvPr id="1076" name="Google Shape;1076;p26"/>
            <p:cNvSpPr/>
            <p:nvPr/>
          </p:nvSpPr>
          <p:spPr>
            <a:xfrm>
              <a:off x="2659815" y="1322747"/>
              <a:ext cx="367541" cy="338837"/>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lt1">
                <a:alpha val="8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077" name="Google Shape;1077;p26"/>
          <p:cNvSpPr/>
          <p:nvPr/>
        </p:nvSpPr>
        <p:spPr>
          <a:xfrm rot="900000">
            <a:off x="4172335" y="4690246"/>
            <a:ext cx="1177614" cy="1177614"/>
          </a:xfrm>
          <a:prstGeom prst="arc">
            <a:avLst>
              <a:gd name="adj1" fmla="val 17879321"/>
              <a:gd name="adj2" fmla="val 7953272"/>
            </a:avLst>
          </a:prstGeom>
          <a:noFill/>
          <a:ln w="9525" cap="flat" cmpd="sng">
            <a:solidFill>
              <a:srgbClr val="595959">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78" name="Google Shape;1078;p26"/>
          <p:cNvSpPr/>
          <p:nvPr/>
        </p:nvSpPr>
        <p:spPr>
          <a:xfrm rot="900000">
            <a:off x="4388491" y="3190738"/>
            <a:ext cx="1177614" cy="1177614"/>
          </a:xfrm>
          <a:prstGeom prst="arc">
            <a:avLst>
              <a:gd name="adj1" fmla="val 16977976"/>
              <a:gd name="adj2" fmla="val 7953272"/>
            </a:avLst>
          </a:prstGeom>
          <a:noFill/>
          <a:ln w="9525" cap="flat" cmpd="sng">
            <a:solidFill>
              <a:srgbClr val="595959">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79" name="Google Shape;1079;p26"/>
          <p:cNvSpPr/>
          <p:nvPr/>
        </p:nvSpPr>
        <p:spPr>
          <a:xfrm rot="900000">
            <a:off x="4172335" y="1610152"/>
            <a:ext cx="1177614" cy="1177614"/>
          </a:xfrm>
          <a:prstGeom prst="arc">
            <a:avLst>
              <a:gd name="adj1" fmla="val 16977976"/>
              <a:gd name="adj2" fmla="val 7953272"/>
            </a:avLst>
          </a:prstGeom>
          <a:noFill/>
          <a:ln w="9525" cap="flat" cmpd="sng">
            <a:solidFill>
              <a:srgbClr val="595959">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80" name="Google Shape;1080;p26"/>
          <p:cNvSpPr txBox="1"/>
          <p:nvPr/>
        </p:nvSpPr>
        <p:spPr>
          <a:xfrm>
            <a:off x="847789" y="211316"/>
            <a:ext cx="1062558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alibri"/>
                <a:ea typeface="Calibri"/>
                <a:cs typeface="Calibri"/>
                <a:sym typeface="Calibri"/>
              </a:rPr>
              <a:t>Growth Strategy</a:t>
            </a:r>
            <a:endParaRPr sz="3600" b="1">
              <a:solidFill>
                <a:schemeClr val="lt1"/>
              </a:solidFill>
              <a:latin typeface="Calibri"/>
              <a:ea typeface="Calibri"/>
              <a:cs typeface="Calibri"/>
              <a:sym typeface="Calibri"/>
            </a:endParaRPr>
          </a:p>
        </p:txBody>
      </p:sp>
      <p:grpSp>
        <p:nvGrpSpPr>
          <p:cNvPr id="1081" name="Google Shape;1081;p26"/>
          <p:cNvGrpSpPr/>
          <p:nvPr/>
        </p:nvGrpSpPr>
        <p:grpSpPr>
          <a:xfrm>
            <a:off x="-798030" y="-292671"/>
            <a:ext cx="1645818" cy="1645821"/>
            <a:chOff x="-798030" y="-292671"/>
            <a:chExt cx="1645818" cy="1645821"/>
          </a:xfrm>
        </p:grpSpPr>
        <p:sp>
          <p:nvSpPr>
            <p:cNvPr id="1082" name="Google Shape;1082;p26"/>
            <p:cNvSpPr/>
            <p:nvPr/>
          </p:nvSpPr>
          <p:spPr>
            <a:xfrm rot="4500000">
              <a:off x="-647025" y="-141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083" name="Google Shape;1083;p26"/>
            <p:cNvGrpSpPr/>
            <p:nvPr/>
          </p:nvGrpSpPr>
          <p:grpSpPr>
            <a:xfrm>
              <a:off x="-640166" y="-134808"/>
              <a:ext cx="1330092" cy="1330093"/>
              <a:chOff x="-640166" y="-134808"/>
              <a:chExt cx="1330092" cy="1330093"/>
            </a:xfrm>
          </p:grpSpPr>
          <p:sp>
            <p:nvSpPr>
              <p:cNvPr id="1084" name="Google Shape;1084;p26"/>
              <p:cNvSpPr/>
              <p:nvPr/>
            </p:nvSpPr>
            <p:spPr>
              <a:xfrm rot="4500000">
                <a:off x="-518129" y="-12769"/>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85" name="Google Shape;1085;p26"/>
              <p:cNvSpPr/>
              <p:nvPr/>
            </p:nvSpPr>
            <p:spPr>
              <a:xfrm>
                <a:off x="232723" y="948482"/>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86" name="Google Shape;1086;p26"/>
              <p:cNvSpPr/>
              <p:nvPr/>
            </p:nvSpPr>
            <p:spPr>
              <a:xfrm rot="-5400000" flipH="1">
                <a:off x="-346649" y="185072"/>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grpSp>
        <p:nvGrpSpPr>
          <p:cNvPr id="1087" name="Google Shape;1087;p26"/>
          <p:cNvGrpSpPr/>
          <p:nvPr/>
        </p:nvGrpSpPr>
        <p:grpSpPr>
          <a:xfrm rot="10800000">
            <a:off x="5645432" y="1143947"/>
            <a:ext cx="841665" cy="4598445"/>
            <a:chOff x="5244811" y="1177375"/>
            <a:chExt cx="811900" cy="4555220"/>
          </a:xfrm>
        </p:grpSpPr>
        <p:sp>
          <p:nvSpPr>
            <p:cNvPr id="1088" name="Google Shape;1088;p26"/>
            <p:cNvSpPr/>
            <p:nvPr/>
          </p:nvSpPr>
          <p:spPr>
            <a:xfrm>
              <a:off x="5244811" y="1177375"/>
              <a:ext cx="123400" cy="1321438"/>
            </a:xfrm>
            <a:prstGeom prst="rightBracket">
              <a:avLst>
                <a:gd name="adj" fmla="val 8333"/>
              </a:avLst>
            </a:prstGeom>
            <a:noFill/>
            <a:ln w="9525"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89" name="Google Shape;1089;p26"/>
            <p:cNvSpPr/>
            <p:nvPr/>
          </p:nvSpPr>
          <p:spPr>
            <a:xfrm>
              <a:off x="5244811" y="2802800"/>
              <a:ext cx="123400" cy="1321438"/>
            </a:xfrm>
            <a:prstGeom prst="rightBracket">
              <a:avLst>
                <a:gd name="adj" fmla="val 8333"/>
              </a:avLst>
            </a:prstGeom>
            <a:noFill/>
            <a:ln w="9525"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90" name="Google Shape;1090;p26"/>
            <p:cNvSpPr/>
            <p:nvPr/>
          </p:nvSpPr>
          <p:spPr>
            <a:xfrm>
              <a:off x="5244811" y="4411157"/>
              <a:ext cx="123400" cy="1321438"/>
            </a:xfrm>
            <a:prstGeom prst="rightBracket">
              <a:avLst>
                <a:gd name="adj" fmla="val 8333"/>
              </a:avLst>
            </a:prstGeom>
            <a:noFill/>
            <a:ln w="9525"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091" name="Google Shape;1091;p26"/>
            <p:cNvCxnSpPr>
              <a:stCxn id="1088" idx="2"/>
            </p:cNvCxnSpPr>
            <p:nvPr/>
          </p:nvCxnSpPr>
          <p:spPr>
            <a:xfrm>
              <a:off x="5368211" y="1838094"/>
              <a:ext cx="688500" cy="0"/>
            </a:xfrm>
            <a:prstGeom prst="straightConnector1">
              <a:avLst/>
            </a:prstGeom>
            <a:noFill/>
            <a:ln w="9525" cap="flat" cmpd="sng">
              <a:solidFill>
                <a:srgbClr val="009ED6"/>
              </a:solidFill>
              <a:prstDash val="solid"/>
              <a:miter lim="800000"/>
              <a:headEnd type="none" w="sm" len="sm"/>
              <a:tailEnd type="none" w="sm" len="sm"/>
            </a:ln>
          </p:spPr>
        </p:cxnSp>
        <p:cxnSp>
          <p:nvCxnSpPr>
            <p:cNvPr id="1092" name="Google Shape;1092;p26"/>
            <p:cNvCxnSpPr/>
            <p:nvPr/>
          </p:nvCxnSpPr>
          <p:spPr>
            <a:xfrm>
              <a:off x="5368211" y="3444470"/>
              <a:ext cx="498463" cy="4224"/>
            </a:xfrm>
            <a:prstGeom prst="straightConnector1">
              <a:avLst/>
            </a:prstGeom>
            <a:noFill/>
            <a:ln w="9525" cap="flat" cmpd="sng">
              <a:solidFill>
                <a:srgbClr val="009ED6"/>
              </a:solidFill>
              <a:prstDash val="solid"/>
              <a:miter lim="800000"/>
              <a:headEnd type="none" w="sm" len="sm"/>
              <a:tailEnd type="none" w="sm" len="sm"/>
            </a:ln>
          </p:spPr>
        </p:cxnSp>
        <p:cxnSp>
          <p:nvCxnSpPr>
            <p:cNvPr id="1093" name="Google Shape;1093;p26"/>
            <p:cNvCxnSpPr/>
            <p:nvPr/>
          </p:nvCxnSpPr>
          <p:spPr>
            <a:xfrm>
              <a:off x="5368211" y="5046622"/>
              <a:ext cx="670724" cy="0"/>
            </a:xfrm>
            <a:prstGeom prst="straightConnector1">
              <a:avLst/>
            </a:prstGeom>
            <a:noFill/>
            <a:ln w="9525" cap="flat" cmpd="sng">
              <a:solidFill>
                <a:srgbClr val="009ED6"/>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27"/>
          <p:cNvSpPr/>
          <p:nvPr/>
        </p:nvSpPr>
        <p:spPr>
          <a:xfrm>
            <a:off x="1478851" y="-1101479"/>
            <a:ext cx="9567662" cy="9567654"/>
          </a:xfrm>
          <a:prstGeom prst="ellipse">
            <a:avLst/>
          </a:prstGeom>
          <a:solidFill>
            <a:srgbClr val="BDE4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99" name="Google Shape;1099;p27"/>
          <p:cNvSpPr/>
          <p:nvPr/>
        </p:nvSpPr>
        <p:spPr>
          <a:xfrm>
            <a:off x="1543824" y="-1079304"/>
            <a:ext cx="9316416" cy="9316410"/>
          </a:xfrm>
          <a:prstGeom prst="arc">
            <a:avLst>
              <a:gd name="adj1" fmla="val 66652"/>
              <a:gd name="adj2" fmla="val 11763085"/>
            </a:avLst>
          </a:prstGeom>
          <a:noFill/>
          <a:ln w="9525" cap="flat" cmpd="sng">
            <a:solidFill>
              <a:schemeClr val="lt1"/>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00" name="Google Shape;1100;p27"/>
          <p:cNvSpPr/>
          <p:nvPr/>
        </p:nvSpPr>
        <p:spPr>
          <a:xfrm>
            <a:off x="1556404" y="4226778"/>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1" name="Google Shape;1101;p27"/>
          <p:cNvSpPr/>
          <p:nvPr/>
        </p:nvSpPr>
        <p:spPr>
          <a:xfrm>
            <a:off x="1732346" y="-890782"/>
            <a:ext cx="8939372" cy="8939366"/>
          </a:xfrm>
          <a:prstGeom prst="arc">
            <a:avLst>
              <a:gd name="adj1" fmla="val 9561653"/>
              <a:gd name="adj2" fmla="val 14312218"/>
            </a:avLst>
          </a:prstGeom>
          <a:noFill/>
          <a:ln w="9525" cap="flat" cmpd="sng">
            <a:solidFill>
              <a:schemeClr val="lt1"/>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02" name="Google Shape;1102;p27"/>
          <p:cNvSpPr/>
          <p:nvPr/>
        </p:nvSpPr>
        <p:spPr>
          <a:xfrm>
            <a:off x="12202804" y="-515201"/>
            <a:ext cx="3308993" cy="768903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3" name="Google Shape;1103;p27"/>
          <p:cNvSpPr/>
          <p:nvPr/>
        </p:nvSpPr>
        <p:spPr>
          <a:xfrm>
            <a:off x="-4765538" y="-515201"/>
            <a:ext cx="3308993" cy="768903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104" name="Google Shape;1104;p27"/>
          <p:cNvGrpSpPr/>
          <p:nvPr/>
        </p:nvGrpSpPr>
        <p:grpSpPr>
          <a:xfrm>
            <a:off x="392438" y="222625"/>
            <a:ext cx="1891476" cy="707501"/>
            <a:chOff x="3905988" y="129116"/>
            <a:chExt cx="1167169" cy="436576"/>
          </a:xfrm>
        </p:grpSpPr>
        <p:pic>
          <p:nvPicPr>
            <p:cNvPr id="1105" name="Google Shape;1105;p27"/>
            <p:cNvPicPr preferRelativeResize="0"/>
            <p:nvPr/>
          </p:nvPicPr>
          <p:blipFill rotWithShape="1">
            <a:blip r:embed="rId3">
              <a:alphaModFix/>
            </a:blip>
            <a:srcRect l="36116" t="15243" r="35628" b="46408"/>
            <a:stretch/>
          </p:blipFill>
          <p:spPr>
            <a:xfrm>
              <a:off x="3905988" y="129116"/>
              <a:ext cx="475066" cy="436576"/>
            </a:xfrm>
            <a:prstGeom prst="rect">
              <a:avLst/>
            </a:prstGeom>
            <a:noFill/>
            <a:ln>
              <a:noFill/>
            </a:ln>
          </p:spPr>
        </p:pic>
        <p:pic>
          <p:nvPicPr>
            <p:cNvPr id="1106" name="Google Shape;1106;p27"/>
            <p:cNvPicPr preferRelativeResize="0"/>
            <p:nvPr/>
          </p:nvPicPr>
          <p:blipFill rotWithShape="1">
            <a:blip r:embed="rId4">
              <a:alphaModFix/>
            </a:blip>
            <a:srcRect/>
            <a:stretch/>
          </p:blipFill>
          <p:spPr>
            <a:xfrm>
              <a:off x="4381054" y="260153"/>
              <a:ext cx="692103" cy="288154"/>
            </a:xfrm>
            <a:prstGeom prst="rect">
              <a:avLst/>
            </a:prstGeom>
            <a:noFill/>
            <a:ln>
              <a:noFill/>
            </a:ln>
          </p:spPr>
        </p:pic>
      </p:grpSp>
      <p:sp>
        <p:nvSpPr>
          <p:cNvPr id="1107" name="Google Shape;1107;p27"/>
          <p:cNvSpPr/>
          <p:nvPr/>
        </p:nvSpPr>
        <p:spPr>
          <a:xfrm>
            <a:off x="-292608" y="6875827"/>
            <a:ext cx="12709358" cy="1901481"/>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8" name="Google Shape;1108;p27"/>
          <p:cNvSpPr/>
          <p:nvPr/>
        </p:nvSpPr>
        <p:spPr>
          <a:xfrm>
            <a:off x="-1617382" y="-2104692"/>
            <a:ext cx="14034132" cy="208524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9" name="Google Shape;1109;p27"/>
          <p:cNvSpPr/>
          <p:nvPr/>
        </p:nvSpPr>
        <p:spPr>
          <a:xfrm>
            <a:off x="3378541" y="434979"/>
            <a:ext cx="5985839" cy="598583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10" name="Google Shape;1110;p27"/>
          <p:cNvSpPr/>
          <p:nvPr/>
        </p:nvSpPr>
        <p:spPr>
          <a:xfrm>
            <a:off x="9034241" y="2104609"/>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1" name="Google Shape;1111;p27"/>
          <p:cNvSpPr/>
          <p:nvPr/>
        </p:nvSpPr>
        <p:spPr>
          <a:xfrm>
            <a:off x="4938589" y="2179350"/>
            <a:ext cx="2756118" cy="2540868"/>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rgbClr val="009ED6">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2" name="Google Shape;1112;p27"/>
          <p:cNvSpPr/>
          <p:nvPr/>
        </p:nvSpPr>
        <p:spPr>
          <a:xfrm>
            <a:off x="3699701" y="756139"/>
            <a:ext cx="5387295" cy="5387291"/>
          </a:xfrm>
          <a:prstGeom prst="arc">
            <a:avLst>
              <a:gd name="adj1" fmla="val 20891050"/>
              <a:gd name="adj2" fmla="val 6714241"/>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13" name="Google Shape;1113;p27"/>
          <p:cNvSpPr/>
          <p:nvPr/>
        </p:nvSpPr>
        <p:spPr>
          <a:xfrm rot="5400000">
            <a:off x="4786303" y="1900654"/>
            <a:ext cx="3161337" cy="3124837"/>
          </a:xfrm>
          <a:prstGeom prst="rect">
            <a:avLst/>
          </a:prstGeom>
        </p:spPr>
        <p:txBody>
          <a:bodyPr>
            <a:prstTxWarp prst="textPlain">
              <a:avLst/>
            </a:prstTxWarp>
          </a:bodyPr>
          <a:lstStyle/>
          <a:p>
            <a:pPr lvl="0" algn="l"/>
            <a:r>
              <a:rPr b="0" i="0">
                <a:ln>
                  <a:noFill/>
                </a:ln>
                <a:solidFill>
                  <a:srgbClr val="00AEEF"/>
                </a:solidFill>
                <a:latin typeface="Calibri"/>
              </a:rPr>
              <a:t>THANK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p:nvPr/>
        </p:nvSpPr>
        <p:spPr>
          <a:xfrm rot="5400000">
            <a:off x="12005017" y="241291"/>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6" name="Google Shape;246;p3"/>
          <p:cNvSpPr txBox="1"/>
          <p:nvPr/>
        </p:nvSpPr>
        <p:spPr>
          <a:xfrm>
            <a:off x="6436181" y="3817061"/>
            <a:ext cx="4899554" cy="1682512"/>
          </a:xfrm>
          <a:prstGeom prst="rect">
            <a:avLst/>
          </a:prstGeom>
          <a:noFill/>
          <a:ln>
            <a:noFill/>
          </a:ln>
        </p:spPr>
        <p:txBody>
          <a:bodyPr spcFirstLastPara="1" wrap="square" lIns="91425" tIns="45700" rIns="91425" bIns="45700" anchor="t" anchorCtr="0">
            <a:spAutoFit/>
          </a:bodyPr>
          <a:lstStyle/>
          <a:p>
            <a:pPr marL="0" marR="0" lvl="0" indent="0" algn="ctr" rtl="0">
              <a:lnSpc>
                <a:spcPct val="110714"/>
              </a:lnSpc>
              <a:spcBef>
                <a:spcPts val="0"/>
              </a:spcBef>
              <a:spcAft>
                <a:spcPts val="0"/>
              </a:spcAft>
              <a:buNone/>
            </a:pPr>
            <a:r>
              <a:rPr lang="en-US" sz="2800">
                <a:solidFill>
                  <a:srgbClr val="000000"/>
                </a:solidFill>
                <a:latin typeface="Calibri"/>
                <a:ea typeface="Calibri"/>
                <a:cs typeface="Calibri"/>
                <a:sym typeface="Calibri"/>
              </a:rPr>
              <a:t>To build a fast and innovative credit solutions according to our clients preferences and needs</a:t>
            </a:r>
            <a:endParaRPr sz="2800" b="0" i="0" u="none" strike="noStrike" cap="none">
              <a:solidFill>
                <a:srgbClr val="000000"/>
              </a:solidFill>
              <a:latin typeface="Calibri"/>
              <a:ea typeface="Calibri"/>
              <a:cs typeface="Calibri"/>
              <a:sym typeface="Calibri"/>
            </a:endParaRPr>
          </a:p>
          <a:p>
            <a:pPr marL="0" marR="0" lvl="0" indent="0" algn="l" rtl="0">
              <a:lnSpc>
                <a:spcPct val="110714"/>
              </a:lnSpc>
              <a:spcBef>
                <a:spcPts val="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p:txBody>
      </p:sp>
      <p:sp>
        <p:nvSpPr>
          <p:cNvPr id="247" name="Google Shape;247;p3"/>
          <p:cNvSpPr/>
          <p:nvPr/>
        </p:nvSpPr>
        <p:spPr>
          <a:xfrm rot="-4500000" flipH="1">
            <a:off x="11815952" y="43450"/>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8" name="Google Shape;248;p3"/>
          <p:cNvSpPr/>
          <p:nvPr/>
        </p:nvSpPr>
        <p:spPr>
          <a:xfrm>
            <a:off x="11897017" y="892716"/>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3"/>
          <p:cNvSpPr/>
          <p:nvPr/>
        </p:nvSpPr>
        <p:spPr>
          <a:xfrm rot="-4500000" flipH="1">
            <a:off x="11687056" y="-85444"/>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0" name="Google Shape;250;p3"/>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1" name="Google Shape;251;p3"/>
          <p:cNvPicPr preferRelativeResize="0"/>
          <p:nvPr/>
        </p:nvPicPr>
        <p:blipFill rotWithShape="1">
          <a:blip r:embed="rId3">
            <a:alphaModFix/>
          </a:blip>
          <a:srcRect l="21044" t="2412" r="15689" b="3033"/>
          <a:stretch/>
        </p:blipFill>
        <p:spPr>
          <a:xfrm>
            <a:off x="1764309" y="908994"/>
            <a:ext cx="4671872" cy="4662266"/>
          </a:xfrm>
          <a:prstGeom prst="ellipse">
            <a:avLst/>
          </a:prstGeom>
          <a:noFill/>
          <a:ln>
            <a:noFill/>
          </a:ln>
        </p:spPr>
      </p:pic>
      <p:sp>
        <p:nvSpPr>
          <p:cNvPr id="252" name="Google Shape;252;p3"/>
          <p:cNvSpPr txBox="1"/>
          <p:nvPr/>
        </p:nvSpPr>
        <p:spPr>
          <a:xfrm>
            <a:off x="3870520" y="2478760"/>
            <a:ext cx="8042446"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34458"/>
              </a:buClr>
              <a:buSzPts val="9000"/>
              <a:buFont typeface="Calibri"/>
              <a:buNone/>
            </a:pPr>
            <a:r>
              <a:rPr lang="en-US" sz="9000" b="0" i="0" u="none" strike="noStrike" cap="none">
                <a:solidFill>
                  <a:srgbClr val="234458"/>
                </a:solidFill>
                <a:latin typeface="Calibri"/>
                <a:ea typeface="Calibri"/>
                <a:cs typeface="Calibri"/>
                <a:sym typeface="Calibri"/>
              </a:rPr>
              <a:t>Our Mission</a:t>
            </a:r>
            <a:endParaRPr/>
          </a:p>
        </p:txBody>
      </p:sp>
      <p:sp>
        <p:nvSpPr>
          <p:cNvPr id="253" name="Google Shape;253;p3"/>
          <p:cNvSpPr/>
          <p:nvPr/>
        </p:nvSpPr>
        <p:spPr>
          <a:xfrm>
            <a:off x="1764309" y="615459"/>
            <a:ext cx="4993988" cy="4993985"/>
          </a:xfrm>
          <a:prstGeom prst="arc">
            <a:avLst>
              <a:gd name="adj1" fmla="val 13837629"/>
              <a:gd name="adj2" fmla="val 3016667"/>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3"/>
          <p:cNvSpPr/>
          <p:nvPr/>
        </p:nvSpPr>
        <p:spPr>
          <a:xfrm>
            <a:off x="5576623" y="1119108"/>
            <a:ext cx="1454129" cy="1454129"/>
          </a:xfrm>
          <a:prstGeom prst="ellipse">
            <a:avLst/>
          </a:prstGeom>
          <a:gradFill>
            <a:gsLst>
              <a:gs pos="0">
                <a:srgbClr val="00D4E3">
                  <a:alpha val="38823"/>
                </a:srgbClr>
              </a:gs>
              <a:gs pos="21000">
                <a:srgbClr val="00D4E3">
                  <a:alpha val="38823"/>
                </a:srgbClr>
              </a:gs>
              <a:gs pos="99000">
                <a:srgbClr val="00257C">
                  <a:alpha val="16862"/>
                </a:srgbClr>
              </a:gs>
              <a:gs pos="100000">
                <a:srgbClr val="00257C">
                  <a:alpha val="16862"/>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3"/>
          <p:cNvSpPr/>
          <p:nvPr/>
        </p:nvSpPr>
        <p:spPr>
          <a:xfrm>
            <a:off x="6328181" y="1744934"/>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6" name="Google Shape;256;p3" descr="A screenshot of a computer&#10;&#10;Description automatically generated with low confidence"/>
          <p:cNvPicPr preferRelativeResize="0"/>
          <p:nvPr/>
        </p:nvPicPr>
        <p:blipFill rotWithShape="1">
          <a:blip r:embed="rId4">
            <a:alphaModFix/>
          </a:blip>
          <a:srcRect l="57864" t="81120" r="35706" b="1969"/>
          <a:stretch/>
        </p:blipFill>
        <p:spPr>
          <a:xfrm>
            <a:off x="4271579" y="5525854"/>
            <a:ext cx="922487" cy="1027932"/>
          </a:xfrm>
          <a:prstGeom prst="rect">
            <a:avLst/>
          </a:prstGeom>
          <a:noFill/>
          <a:ln>
            <a:noFill/>
          </a:ln>
        </p:spPr>
      </p:pic>
      <p:pic>
        <p:nvPicPr>
          <p:cNvPr id="257" name="Google Shape;257;p3" descr="A screenshot of a computer&#10;&#10;Description automatically generated with low confidence"/>
          <p:cNvPicPr preferRelativeResize="0"/>
          <p:nvPr/>
        </p:nvPicPr>
        <p:blipFill rotWithShape="1">
          <a:blip r:embed="rId4">
            <a:alphaModFix/>
          </a:blip>
          <a:srcRect l="52970" t="84776" r="43635" b="4834"/>
          <a:stretch/>
        </p:blipFill>
        <p:spPr>
          <a:xfrm>
            <a:off x="6096000" y="5092233"/>
            <a:ext cx="487112" cy="631558"/>
          </a:xfrm>
          <a:prstGeom prst="rect">
            <a:avLst/>
          </a:prstGeom>
          <a:noFill/>
          <a:ln>
            <a:noFill/>
          </a:ln>
        </p:spPr>
      </p:pic>
      <p:pic>
        <p:nvPicPr>
          <p:cNvPr id="258" name="Google Shape;258;p3" descr="A screenshot of a computer&#10;&#10;Description automatically generated with low confidence"/>
          <p:cNvPicPr preferRelativeResize="0"/>
          <p:nvPr/>
        </p:nvPicPr>
        <p:blipFill rotWithShape="1">
          <a:blip r:embed="rId4">
            <a:alphaModFix/>
          </a:blip>
          <a:srcRect l="47984" t="84775" r="48175" b="7228"/>
          <a:stretch/>
        </p:blipFill>
        <p:spPr>
          <a:xfrm>
            <a:off x="3313249" y="5792903"/>
            <a:ext cx="551175" cy="486120"/>
          </a:xfrm>
          <a:prstGeom prst="rect">
            <a:avLst/>
          </a:prstGeom>
          <a:noFill/>
          <a:ln>
            <a:noFill/>
          </a:ln>
        </p:spPr>
      </p:pic>
      <p:pic>
        <p:nvPicPr>
          <p:cNvPr id="259" name="Google Shape;259;p3" descr="A screenshot of a computer&#10;&#10;Description automatically generated with low confidence"/>
          <p:cNvPicPr preferRelativeResize="0"/>
          <p:nvPr/>
        </p:nvPicPr>
        <p:blipFill rotWithShape="1">
          <a:blip r:embed="rId4">
            <a:alphaModFix/>
          </a:blip>
          <a:srcRect l="24528" t="83303" r="70949" b="6545"/>
          <a:stretch/>
        </p:blipFill>
        <p:spPr>
          <a:xfrm>
            <a:off x="2369055" y="5514151"/>
            <a:ext cx="648889" cy="617106"/>
          </a:xfrm>
          <a:prstGeom prst="rect">
            <a:avLst/>
          </a:prstGeom>
          <a:noFill/>
          <a:ln>
            <a:noFill/>
          </a:ln>
        </p:spPr>
      </p:pic>
      <p:pic>
        <p:nvPicPr>
          <p:cNvPr id="260" name="Google Shape;260;p3" descr="A screenshot of a computer&#10;&#10;Description automatically generated with low confidence"/>
          <p:cNvPicPr preferRelativeResize="0"/>
          <p:nvPr/>
        </p:nvPicPr>
        <p:blipFill rotWithShape="1">
          <a:blip r:embed="rId4">
            <a:alphaModFix/>
          </a:blip>
          <a:srcRect l="6816" t="15757" r="88660" b="74092"/>
          <a:stretch/>
        </p:blipFill>
        <p:spPr>
          <a:xfrm>
            <a:off x="5252178" y="5418857"/>
            <a:ext cx="648889" cy="6171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
          <p:cNvSpPr/>
          <p:nvPr/>
        </p:nvSpPr>
        <p:spPr>
          <a:xfrm>
            <a:off x="1718493" y="1529141"/>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7" name="Google Shape;267;p4"/>
          <p:cNvSpPr/>
          <p:nvPr/>
        </p:nvSpPr>
        <p:spPr>
          <a:xfrm>
            <a:off x="9165672"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8" name="Google Shape;268;p4"/>
          <p:cNvSpPr/>
          <p:nvPr/>
        </p:nvSpPr>
        <p:spPr>
          <a:xfrm>
            <a:off x="7301160"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9" name="Google Shape;269;p4"/>
          <p:cNvSpPr/>
          <p:nvPr/>
        </p:nvSpPr>
        <p:spPr>
          <a:xfrm>
            <a:off x="5430000"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70" name="Google Shape;270;p4"/>
          <p:cNvSpPr/>
          <p:nvPr/>
        </p:nvSpPr>
        <p:spPr>
          <a:xfrm>
            <a:off x="3565488"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71" name="Google Shape;271;p4"/>
          <p:cNvSpPr txBox="1"/>
          <p:nvPr/>
        </p:nvSpPr>
        <p:spPr>
          <a:xfrm>
            <a:off x="1565207" y="3689101"/>
            <a:ext cx="1721760" cy="1128497"/>
          </a:xfrm>
          <a:prstGeom prst="rect">
            <a:avLst/>
          </a:prstGeom>
          <a:noFill/>
          <a:ln>
            <a:noFill/>
          </a:ln>
        </p:spPr>
        <p:txBody>
          <a:bodyPr spcFirstLastPara="1" wrap="square" lIns="91425" tIns="45700" rIns="91425" bIns="45700" anchor="t" anchorCtr="0">
            <a:noAutofit/>
          </a:bodyPr>
          <a:lstStyle/>
          <a:p>
            <a:pPr marL="0" marR="0" lvl="0" indent="0" algn="ctr" rtl="1">
              <a:lnSpc>
                <a:spcPct val="94444"/>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Countries:</a:t>
            </a:r>
            <a:endParaRPr/>
          </a:p>
          <a:p>
            <a:pPr marL="0" marR="0" lvl="0" indent="0" algn="ctr" rtl="1">
              <a:lnSpc>
                <a:spcPct val="94444"/>
              </a:lnSpc>
              <a:spcBef>
                <a:spcPts val="60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Israel, Lithuania, Latvia, and Poland</a:t>
            </a:r>
            <a:endParaRPr sz="1800" b="0" i="0" u="none" strike="noStrike" cap="none">
              <a:solidFill>
                <a:schemeClr val="dk1"/>
              </a:solidFill>
              <a:latin typeface="Calibri"/>
              <a:ea typeface="Calibri"/>
              <a:cs typeface="Calibri"/>
              <a:sym typeface="Calibri"/>
            </a:endParaRPr>
          </a:p>
          <a:p>
            <a:pPr marL="0" marR="0" lvl="0" indent="0" algn="l" rtl="0">
              <a:lnSpc>
                <a:spcPct val="106250"/>
              </a:lnSpc>
              <a:spcBef>
                <a:spcPts val="60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pic>
        <p:nvPicPr>
          <p:cNvPr id="272" name="Google Shape;272;p4" descr="European union  premium icon"/>
          <p:cNvPicPr preferRelativeResize="0"/>
          <p:nvPr/>
        </p:nvPicPr>
        <p:blipFill rotWithShape="1">
          <a:blip r:embed="rId3">
            <a:alphaModFix/>
          </a:blip>
          <a:srcRect/>
          <a:stretch/>
        </p:blipFill>
        <p:spPr>
          <a:xfrm>
            <a:off x="2093008" y="1916956"/>
            <a:ext cx="582969" cy="582969"/>
          </a:xfrm>
          <a:prstGeom prst="rect">
            <a:avLst/>
          </a:prstGeom>
          <a:noFill/>
          <a:ln>
            <a:noFill/>
          </a:ln>
        </p:spPr>
      </p:pic>
      <p:sp>
        <p:nvSpPr>
          <p:cNvPr id="273" name="Google Shape;273;p4"/>
          <p:cNvSpPr txBox="1"/>
          <p:nvPr/>
        </p:nvSpPr>
        <p:spPr>
          <a:xfrm>
            <a:off x="9057672"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rtl="1">
              <a:lnSpc>
                <a:spcPct val="94444"/>
              </a:lnSpc>
              <a:spcBef>
                <a:spcPts val="0"/>
              </a:spcBef>
              <a:spcAft>
                <a:spcPts val="0"/>
              </a:spcAft>
              <a:buNone/>
            </a:pPr>
            <a:r>
              <a:rPr lang="en-US" sz="1800">
                <a:solidFill>
                  <a:schemeClr val="dk1"/>
                </a:solidFill>
                <a:latin typeface="Calibri"/>
                <a:ea typeface="Calibri"/>
                <a:cs typeface="Calibri"/>
                <a:sym typeface="Calibri"/>
              </a:rPr>
              <a:t>Total financed loans</a:t>
            </a:r>
            <a:endParaRPr sz="1800">
              <a:solidFill>
                <a:schemeClr val="dk1"/>
              </a:solidFill>
              <a:latin typeface="Calibri"/>
              <a:ea typeface="Calibri"/>
              <a:cs typeface="Calibri"/>
              <a:sym typeface="Calibri"/>
            </a:endParaRPr>
          </a:p>
        </p:txBody>
      </p:sp>
      <p:pic>
        <p:nvPicPr>
          <p:cNvPr id="274" name="Google Shape;274;p4" descr="Personal  free icon"/>
          <p:cNvPicPr preferRelativeResize="0"/>
          <p:nvPr/>
        </p:nvPicPr>
        <p:blipFill rotWithShape="1">
          <a:blip r:embed="rId4">
            <a:alphaModFix/>
          </a:blip>
          <a:srcRect/>
          <a:stretch/>
        </p:blipFill>
        <p:spPr>
          <a:xfrm>
            <a:off x="9556726" y="1923988"/>
            <a:ext cx="549893" cy="549893"/>
          </a:xfrm>
          <a:prstGeom prst="rect">
            <a:avLst/>
          </a:prstGeom>
          <a:noFill/>
          <a:ln>
            <a:noFill/>
          </a:ln>
        </p:spPr>
      </p:pic>
      <p:sp>
        <p:nvSpPr>
          <p:cNvPr id="275" name="Google Shape;275;p4"/>
          <p:cNvSpPr txBox="1"/>
          <p:nvPr/>
        </p:nvSpPr>
        <p:spPr>
          <a:xfrm>
            <a:off x="9057672"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a:solidFill>
                  <a:srgbClr val="262626"/>
                </a:solidFill>
                <a:latin typeface="Calibri"/>
                <a:ea typeface="Calibri"/>
                <a:cs typeface="Calibri"/>
                <a:sym typeface="Calibri"/>
              </a:rPr>
              <a:t>1.3B</a:t>
            </a:r>
            <a:endParaRPr sz="4000" b="1" i="0" u="none" strike="noStrike" cap="none">
              <a:solidFill>
                <a:srgbClr val="000000"/>
              </a:solidFill>
              <a:latin typeface="Calibri"/>
              <a:ea typeface="Calibri"/>
              <a:cs typeface="Calibri"/>
              <a:sym typeface="Calibri"/>
            </a:endParaRPr>
          </a:p>
        </p:txBody>
      </p:sp>
      <p:sp>
        <p:nvSpPr>
          <p:cNvPr id="276" name="Google Shape;276;p4"/>
          <p:cNvSpPr txBox="1"/>
          <p:nvPr/>
        </p:nvSpPr>
        <p:spPr>
          <a:xfrm>
            <a:off x="7193160" y="3689101"/>
            <a:ext cx="1548000" cy="1138782"/>
          </a:xfrm>
          <a:prstGeom prst="rect">
            <a:avLst/>
          </a:prstGeom>
          <a:noFill/>
          <a:ln>
            <a:noFill/>
          </a:ln>
        </p:spPr>
        <p:txBody>
          <a:bodyPr spcFirstLastPara="1" wrap="square" lIns="91425" tIns="45700" rIns="91425" bIns="45700" anchor="t" anchorCtr="0">
            <a:noAutofit/>
          </a:bodyPr>
          <a:lstStyle/>
          <a:p>
            <a:pPr marL="0" marR="0" lvl="0" indent="0" algn="ctr" rtl="1">
              <a:lnSpc>
                <a:spcPct val="94444"/>
              </a:lnSpc>
              <a:spcBef>
                <a:spcPts val="0"/>
              </a:spcBef>
              <a:spcAft>
                <a:spcPts val="0"/>
              </a:spcAft>
              <a:buClr>
                <a:srgbClr val="00AEEF"/>
              </a:buClr>
              <a:buSzPts val="1800"/>
              <a:buFont typeface="Calibri"/>
              <a:buNone/>
            </a:pPr>
            <a:r>
              <a:rPr lang="en-US" sz="1800">
                <a:solidFill>
                  <a:schemeClr val="dk1"/>
                </a:solidFill>
                <a:latin typeface="Calibri"/>
                <a:ea typeface="Calibri"/>
                <a:cs typeface="Calibri"/>
                <a:sym typeface="Calibri"/>
              </a:rPr>
              <a:t>Credit portfolio balance</a:t>
            </a:r>
            <a:endParaRPr sz="1800">
              <a:solidFill>
                <a:schemeClr val="dk1"/>
              </a:solidFill>
              <a:latin typeface="Calibri"/>
              <a:ea typeface="Calibri"/>
              <a:cs typeface="Calibri"/>
              <a:sym typeface="Calibri"/>
            </a:endParaRPr>
          </a:p>
        </p:txBody>
      </p:sp>
      <p:pic>
        <p:nvPicPr>
          <p:cNvPr id="277" name="Google Shape;277;p4"/>
          <p:cNvPicPr preferRelativeResize="0"/>
          <p:nvPr/>
        </p:nvPicPr>
        <p:blipFill rotWithShape="1">
          <a:blip r:embed="rId5">
            <a:alphaModFix/>
          </a:blip>
          <a:srcRect/>
          <a:stretch/>
        </p:blipFill>
        <p:spPr>
          <a:xfrm>
            <a:off x="7633699" y="1875184"/>
            <a:ext cx="666922" cy="666922"/>
          </a:xfrm>
          <a:prstGeom prst="rect">
            <a:avLst/>
          </a:prstGeom>
          <a:noFill/>
          <a:ln>
            <a:noFill/>
          </a:ln>
        </p:spPr>
      </p:pic>
      <p:sp>
        <p:nvSpPr>
          <p:cNvPr id="278" name="Google Shape;278;p4"/>
          <p:cNvSpPr txBox="1"/>
          <p:nvPr/>
        </p:nvSpPr>
        <p:spPr>
          <a:xfrm>
            <a:off x="7193160"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a:solidFill>
                  <a:srgbClr val="262626"/>
                </a:solidFill>
                <a:latin typeface="Calibri"/>
                <a:ea typeface="Calibri"/>
                <a:cs typeface="Calibri"/>
                <a:sym typeface="Calibri"/>
              </a:rPr>
              <a:t>736M</a:t>
            </a:r>
            <a:endParaRPr sz="4000" b="1" i="0" u="none" strike="noStrike" cap="none">
              <a:solidFill>
                <a:srgbClr val="000000"/>
              </a:solidFill>
              <a:latin typeface="Calibri"/>
              <a:ea typeface="Calibri"/>
              <a:cs typeface="Calibri"/>
              <a:sym typeface="Calibri"/>
            </a:endParaRPr>
          </a:p>
        </p:txBody>
      </p:sp>
      <p:sp>
        <p:nvSpPr>
          <p:cNvPr id="279" name="Google Shape;279;p4"/>
          <p:cNvSpPr txBox="1"/>
          <p:nvPr/>
        </p:nvSpPr>
        <p:spPr>
          <a:xfrm>
            <a:off x="5346530"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rtl="1">
              <a:lnSpc>
                <a:spcPct val="94444"/>
              </a:lnSpc>
              <a:spcBef>
                <a:spcPts val="0"/>
              </a:spcBef>
              <a:spcAft>
                <a:spcPts val="0"/>
              </a:spcAft>
              <a:buNone/>
            </a:pPr>
            <a:r>
              <a:rPr lang="en-US" sz="1800">
                <a:solidFill>
                  <a:schemeClr val="dk1"/>
                </a:solidFill>
                <a:latin typeface="Calibri"/>
                <a:ea typeface="Calibri"/>
                <a:cs typeface="Calibri"/>
                <a:sym typeface="Calibri"/>
              </a:rPr>
              <a:t>Total annual revenue</a:t>
            </a:r>
            <a:endParaRPr/>
          </a:p>
        </p:txBody>
      </p:sp>
      <p:pic>
        <p:nvPicPr>
          <p:cNvPr id="280" name="Google Shape;280;p4" descr="Sales  free icon"/>
          <p:cNvPicPr preferRelativeResize="0"/>
          <p:nvPr/>
        </p:nvPicPr>
        <p:blipFill rotWithShape="1">
          <a:blip r:embed="rId6">
            <a:alphaModFix/>
          </a:blip>
          <a:srcRect/>
          <a:stretch/>
        </p:blipFill>
        <p:spPr>
          <a:xfrm>
            <a:off x="5791216" y="1890357"/>
            <a:ext cx="609568" cy="609568"/>
          </a:xfrm>
          <a:prstGeom prst="rect">
            <a:avLst/>
          </a:prstGeom>
          <a:noFill/>
          <a:ln>
            <a:noFill/>
          </a:ln>
        </p:spPr>
      </p:pic>
      <p:sp>
        <p:nvSpPr>
          <p:cNvPr id="281" name="Google Shape;281;p4"/>
          <p:cNvSpPr txBox="1"/>
          <p:nvPr/>
        </p:nvSpPr>
        <p:spPr>
          <a:xfrm>
            <a:off x="5278176" y="3004924"/>
            <a:ext cx="159182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a:solidFill>
                  <a:srgbClr val="262626"/>
                </a:solidFill>
                <a:latin typeface="Calibri"/>
                <a:ea typeface="Calibri"/>
                <a:cs typeface="Calibri"/>
                <a:sym typeface="Calibri"/>
              </a:rPr>
              <a:t>59M</a:t>
            </a:r>
            <a:endParaRPr sz="4000" b="1" i="0" u="none" strike="noStrike" cap="none">
              <a:solidFill>
                <a:srgbClr val="000000"/>
              </a:solidFill>
              <a:latin typeface="Calibri"/>
              <a:ea typeface="Calibri"/>
              <a:cs typeface="Calibri"/>
              <a:sym typeface="Calibri"/>
            </a:endParaRPr>
          </a:p>
        </p:txBody>
      </p:sp>
      <p:sp>
        <p:nvSpPr>
          <p:cNvPr id="282" name="Google Shape;282;p4"/>
          <p:cNvSpPr txBox="1"/>
          <p:nvPr/>
        </p:nvSpPr>
        <p:spPr>
          <a:xfrm>
            <a:off x="3482018"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rtl="1">
              <a:lnSpc>
                <a:spcPct val="94444"/>
              </a:lnSpc>
              <a:spcBef>
                <a:spcPts val="0"/>
              </a:spcBef>
              <a:spcAft>
                <a:spcPts val="0"/>
              </a:spcAft>
              <a:buClr>
                <a:srgbClr val="00AEEF"/>
              </a:buClr>
              <a:buSzPts val="1800"/>
              <a:buFont typeface="Calibri"/>
              <a:buNone/>
            </a:pPr>
            <a:r>
              <a:rPr lang="en-US" sz="1800">
                <a:solidFill>
                  <a:schemeClr val="dk1"/>
                </a:solidFill>
                <a:latin typeface="Calibri"/>
                <a:ea typeface="Calibri"/>
                <a:cs typeface="Calibri"/>
                <a:sym typeface="Calibri"/>
              </a:rPr>
              <a:t>Paying customers</a:t>
            </a:r>
            <a:endParaRPr/>
          </a:p>
        </p:txBody>
      </p:sp>
      <p:pic>
        <p:nvPicPr>
          <p:cNvPr id="283" name="Google Shape;283;p4" descr="Credit card  free icon"/>
          <p:cNvPicPr preferRelativeResize="0"/>
          <p:nvPr/>
        </p:nvPicPr>
        <p:blipFill rotWithShape="1">
          <a:blip r:embed="rId7">
            <a:alphaModFix/>
          </a:blip>
          <a:srcRect/>
          <a:stretch/>
        </p:blipFill>
        <p:spPr>
          <a:xfrm>
            <a:off x="3932073" y="1887942"/>
            <a:ext cx="643434" cy="643434"/>
          </a:xfrm>
          <a:prstGeom prst="rect">
            <a:avLst/>
          </a:prstGeom>
          <a:noFill/>
          <a:ln>
            <a:noFill/>
          </a:ln>
        </p:spPr>
      </p:pic>
      <p:sp>
        <p:nvSpPr>
          <p:cNvPr id="284" name="Google Shape;284;p4"/>
          <p:cNvSpPr txBox="1"/>
          <p:nvPr/>
        </p:nvSpPr>
        <p:spPr>
          <a:xfrm>
            <a:off x="3457488"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a:solidFill>
                  <a:srgbClr val="262626"/>
                </a:solidFill>
                <a:latin typeface="Calibri"/>
                <a:ea typeface="Calibri"/>
                <a:cs typeface="Calibri"/>
                <a:sym typeface="Calibri"/>
              </a:rPr>
              <a:t>62K</a:t>
            </a:r>
            <a:endParaRPr sz="4000" b="1" i="0" u="none" strike="noStrike" cap="none">
              <a:solidFill>
                <a:srgbClr val="000000"/>
              </a:solidFill>
              <a:latin typeface="Calibri"/>
              <a:ea typeface="Calibri"/>
              <a:cs typeface="Calibri"/>
              <a:sym typeface="Calibri"/>
            </a:endParaRPr>
          </a:p>
        </p:txBody>
      </p:sp>
      <p:sp>
        <p:nvSpPr>
          <p:cNvPr id="285" name="Google Shape;285;p4"/>
          <p:cNvSpPr txBox="1"/>
          <p:nvPr/>
        </p:nvSpPr>
        <p:spPr>
          <a:xfrm>
            <a:off x="1610858" y="3043117"/>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a:solidFill>
                  <a:srgbClr val="262626"/>
                </a:solidFill>
                <a:latin typeface="Calibri"/>
                <a:ea typeface="Calibri"/>
                <a:cs typeface="Calibri"/>
                <a:sym typeface="Calibri"/>
              </a:rPr>
              <a:t>4</a:t>
            </a:r>
            <a:endParaRPr sz="4000" b="1" i="0" u="none" strike="noStrike" cap="none">
              <a:solidFill>
                <a:srgbClr val="000000"/>
              </a:solidFill>
              <a:latin typeface="Calibri"/>
              <a:ea typeface="Calibri"/>
              <a:cs typeface="Calibri"/>
              <a:sym typeface="Calibri"/>
            </a:endParaRPr>
          </a:p>
        </p:txBody>
      </p:sp>
      <p:sp>
        <p:nvSpPr>
          <p:cNvPr id="286" name="Google Shape;286;p4"/>
          <p:cNvSpPr txBox="1"/>
          <p:nvPr/>
        </p:nvSpPr>
        <p:spPr>
          <a:xfrm>
            <a:off x="713046" y="287569"/>
            <a:ext cx="598331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1634"/>
              </a:buClr>
              <a:buSzPts val="3600"/>
              <a:buFont typeface="Calibri"/>
              <a:buNone/>
            </a:pPr>
            <a:r>
              <a:rPr lang="en-US" sz="3600" b="1">
                <a:solidFill>
                  <a:srgbClr val="041634"/>
                </a:solidFill>
                <a:latin typeface="Calibri"/>
                <a:ea typeface="Calibri"/>
                <a:cs typeface="Calibri"/>
                <a:sym typeface="Calibri"/>
              </a:rPr>
              <a:t>Our Success by the Numbers</a:t>
            </a:r>
            <a:endParaRPr sz="3600" b="1" i="0" u="none" strike="noStrike" cap="none">
              <a:solidFill>
                <a:srgbClr val="041634"/>
              </a:solidFill>
              <a:latin typeface="Calibri"/>
              <a:ea typeface="Calibri"/>
              <a:cs typeface="Calibri"/>
              <a:sym typeface="Calibri"/>
            </a:endParaRPr>
          </a:p>
        </p:txBody>
      </p:sp>
      <p:sp>
        <p:nvSpPr>
          <p:cNvPr id="287" name="Google Shape;287;p4"/>
          <p:cNvSpPr txBox="1"/>
          <p:nvPr/>
        </p:nvSpPr>
        <p:spPr>
          <a:xfrm>
            <a:off x="692368" y="6065923"/>
            <a:ext cx="100636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Financial data appears in NIS and is accurate as of 30 September 2022; however it has not been audited or reviewed; Managed credit portfolio including the loans in the credit brokerage system and the LTL portfolio balance. the rate of increase in revenue and the growth data refers to 30 September 2022 in relation to the corresponding quarter last year; Gross NON-GAAP income based on the sector notes in the financial reports; including revenue from loans on the credit brokerage system and LTL’s revenue since March 2022. </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LTL data is based on reports that have not been audited or reviewed and is not consolidated in the Company’s financial reports. </a:t>
            </a:r>
            <a:endParaRPr/>
          </a:p>
        </p:txBody>
      </p:sp>
      <p:sp>
        <p:nvSpPr>
          <p:cNvPr id="288" name="Google Shape;288;p4"/>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4"/>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4"/>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4"/>
          <p:cNvSpPr txBox="1"/>
          <p:nvPr/>
        </p:nvSpPr>
        <p:spPr>
          <a:xfrm>
            <a:off x="3451943" y="5178551"/>
            <a:ext cx="1548000" cy="488305"/>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Clr>
                <a:srgbClr val="00AEEF"/>
              </a:buClr>
              <a:buSzPts val="2400"/>
              <a:buFont typeface="Calibri"/>
              <a:buNone/>
            </a:pPr>
            <a:r>
              <a:rPr lang="en-US" sz="2400">
                <a:solidFill>
                  <a:srgbClr val="009ED6"/>
                </a:solidFill>
                <a:latin typeface="Calibri"/>
                <a:ea typeface="Calibri"/>
                <a:cs typeface="Calibri"/>
                <a:sym typeface="Calibri"/>
              </a:rPr>
              <a:t>42%</a:t>
            </a:r>
            <a:endParaRPr/>
          </a:p>
          <a:p>
            <a:pPr marL="0" marR="0" lvl="0" indent="0" algn="ctr" rtl="0">
              <a:lnSpc>
                <a:spcPct val="79166"/>
              </a:lnSpc>
              <a:spcBef>
                <a:spcPts val="600"/>
              </a:spcBef>
              <a:spcAft>
                <a:spcPts val="0"/>
              </a:spcAft>
              <a:buClr>
                <a:srgbClr val="00AEEF"/>
              </a:buClr>
              <a:buSzPts val="2400"/>
              <a:buFont typeface="Calibri"/>
              <a:buNone/>
            </a:pPr>
            <a:endParaRPr sz="2400">
              <a:solidFill>
                <a:srgbClr val="009ED6"/>
              </a:solidFill>
              <a:latin typeface="Calibri"/>
              <a:ea typeface="Calibri"/>
              <a:cs typeface="Calibri"/>
              <a:sym typeface="Calibri"/>
            </a:endParaRPr>
          </a:p>
        </p:txBody>
      </p:sp>
      <p:sp>
        <p:nvSpPr>
          <p:cNvPr id="292" name="Google Shape;292;p4"/>
          <p:cNvSpPr txBox="1"/>
          <p:nvPr/>
        </p:nvSpPr>
        <p:spPr>
          <a:xfrm>
            <a:off x="7235572" y="5186936"/>
            <a:ext cx="1548000" cy="488305"/>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Clr>
                <a:srgbClr val="00AEEF"/>
              </a:buClr>
              <a:buSzPts val="2400"/>
              <a:buFont typeface="Calibri"/>
              <a:buNone/>
            </a:pPr>
            <a:r>
              <a:rPr lang="en-US" sz="2400">
                <a:solidFill>
                  <a:srgbClr val="009ED6"/>
                </a:solidFill>
                <a:latin typeface="Calibri"/>
                <a:ea typeface="Calibri"/>
                <a:cs typeface="Calibri"/>
                <a:sym typeface="Calibri"/>
              </a:rPr>
              <a:t>75%</a:t>
            </a:r>
            <a:endParaRPr/>
          </a:p>
          <a:p>
            <a:pPr marL="0" marR="0" lvl="0" indent="0" algn="ctr" rtl="0">
              <a:lnSpc>
                <a:spcPct val="79166"/>
              </a:lnSpc>
              <a:spcBef>
                <a:spcPts val="600"/>
              </a:spcBef>
              <a:spcAft>
                <a:spcPts val="0"/>
              </a:spcAft>
              <a:buNone/>
            </a:pPr>
            <a:endParaRPr sz="2400">
              <a:solidFill>
                <a:srgbClr val="009ED6"/>
              </a:solidFill>
              <a:latin typeface="Calibri"/>
              <a:ea typeface="Calibri"/>
              <a:cs typeface="Calibri"/>
              <a:sym typeface="Calibri"/>
            </a:endParaRPr>
          </a:p>
          <a:p>
            <a:pPr marL="0" marR="0" lvl="0" indent="0" algn="ctr" rtl="1">
              <a:lnSpc>
                <a:spcPct val="95000"/>
              </a:lnSpc>
              <a:spcBef>
                <a:spcPts val="600"/>
              </a:spcBef>
              <a:spcAft>
                <a:spcPts val="0"/>
              </a:spcAft>
              <a:buClr>
                <a:srgbClr val="00AEEF"/>
              </a:buClr>
              <a:buSzPts val="2000"/>
              <a:buFont typeface="Calibri"/>
              <a:buNone/>
            </a:pPr>
            <a:endParaRPr sz="2000" b="0" i="0" u="none" strike="noStrike" cap="none">
              <a:solidFill>
                <a:srgbClr val="009ED6"/>
              </a:solidFill>
              <a:highlight>
                <a:srgbClr val="FFFF00"/>
              </a:highlight>
              <a:latin typeface="Calibri"/>
              <a:ea typeface="Calibri"/>
              <a:cs typeface="Calibri"/>
              <a:sym typeface="Calibri"/>
            </a:endParaRPr>
          </a:p>
        </p:txBody>
      </p:sp>
      <p:sp>
        <p:nvSpPr>
          <p:cNvPr id="293" name="Google Shape;293;p4"/>
          <p:cNvSpPr/>
          <p:nvPr/>
        </p:nvSpPr>
        <p:spPr>
          <a:xfrm rot="10800000">
            <a:off x="7793579" y="4575147"/>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4" name="Google Shape;294;p4"/>
          <p:cNvGrpSpPr/>
          <p:nvPr/>
        </p:nvGrpSpPr>
        <p:grpSpPr>
          <a:xfrm>
            <a:off x="5316455" y="4581338"/>
            <a:ext cx="1548000" cy="928948"/>
            <a:chOff x="5250307" y="4543777"/>
            <a:chExt cx="1548000" cy="928948"/>
          </a:xfrm>
        </p:grpSpPr>
        <p:sp>
          <p:nvSpPr>
            <p:cNvPr id="295" name="Google Shape;295;p4"/>
            <p:cNvSpPr txBox="1"/>
            <p:nvPr/>
          </p:nvSpPr>
          <p:spPr>
            <a:xfrm>
              <a:off x="5250307" y="5155566"/>
              <a:ext cx="1548000" cy="317159"/>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None/>
              </a:pPr>
              <a:r>
                <a:rPr lang="en-US" sz="2400">
                  <a:solidFill>
                    <a:srgbClr val="009ED6"/>
                  </a:solidFill>
                  <a:latin typeface="Calibri"/>
                  <a:ea typeface="Calibri"/>
                  <a:cs typeface="Calibri"/>
                  <a:sym typeface="Calibri"/>
                </a:rPr>
                <a:t>96% </a:t>
              </a:r>
              <a:endParaRPr/>
            </a:p>
            <a:p>
              <a:pPr marL="0" marR="0" lvl="0" indent="0" algn="ctr" rtl="0">
                <a:lnSpc>
                  <a:spcPct val="79166"/>
                </a:lnSpc>
                <a:spcBef>
                  <a:spcPts val="600"/>
                </a:spcBef>
                <a:spcAft>
                  <a:spcPts val="0"/>
                </a:spcAft>
                <a:buNone/>
              </a:pPr>
              <a:endParaRPr sz="2400">
                <a:solidFill>
                  <a:srgbClr val="009ED6"/>
                </a:solidFill>
                <a:latin typeface="Calibri"/>
                <a:ea typeface="Calibri"/>
                <a:cs typeface="Calibri"/>
                <a:sym typeface="Calibri"/>
              </a:endParaRPr>
            </a:p>
            <a:p>
              <a:pPr marL="0" marR="0" lvl="0" indent="0" algn="ctr" rtl="0">
                <a:lnSpc>
                  <a:spcPct val="95000"/>
                </a:lnSpc>
                <a:spcBef>
                  <a:spcPts val="600"/>
                </a:spcBef>
                <a:spcAft>
                  <a:spcPts val="0"/>
                </a:spcAft>
                <a:buClr>
                  <a:srgbClr val="00AEEF"/>
                </a:buClr>
                <a:buSzPts val="2000"/>
                <a:buFont typeface="Calibri"/>
                <a:buNone/>
              </a:pPr>
              <a:endParaRPr sz="2000" b="0" i="0" u="none" strike="noStrike" cap="none">
                <a:solidFill>
                  <a:srgbClr val="009ED6"/>
                </a:solidFill>
                <a:highlight>
                  <a:srgbClr val="FFFF00"/>
                </a:highlight>
                <a:latin typeface="Calibri"/>
                <a:ea typeface="Calibri"/>
                <a:cs typeface="Calibri"/>
                <a:sym typeface="Calibri"/>
              </a:endParaRPr>
            </a:p>
          </p:txBody>
        </p:sp>
        <p:sp>
          <p:nvSpPr>
            <p:cNvPr id="296" name="Google Shape;296;p4"/>
            <p:cNvSpPr/>
            <p:nvPr/>
          </p:nvSpPr>
          <p:spPr>
            <a:xfrm rot="10800000">
              <a:off x="5849504" y="4543777"/>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7" name="Google Shape;297;p4"/>
          <p:cNvSpPr/>
          <p:nvPr/>
        </p:nvSpPr>
        <p:spPr>
          <a:xfrm rot="10800000">
            <a:off x="4043180" y="4566762"/>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5"/>
          <p:cNvPicPr preferRelativeResize="0">
            <a:picLocks noGrp="1"/>
          </p:cNvPicPr>
          <p:nvPr>
            <p:ph type="pic" idx="2"/>
          </p:nvPr>
        </p:nvPicPr>
        <p:blipFill rotWithShape="1">
          <a:blip r:embed="rId3">
            <a:alphaModFix/>
          </a:blip>
          <a:srcRect l="22422" t="7794" r="2022" b="7795"/>
          <a:stretch/>
        </p:blipFill>
        <p:spPr>
          <a:xfrm>
            <a:off x="0" y="0"/>
            <a:ext cx="9211702" cy="6858000"/>
          </a:xfrm>
          <a:prstGeom prst="rect">
            <a:avLst/>
          </a:prstGeom>
          <a:solidFill>
            <a:schemeClr val="lt1"/>
          </a:solidFill>
          <a:ln>
            <a:noFill/>
          </a:ln>
        </p:spPr>
      </p:pic>
      <p:sp>
        <p:nvSpPr>
          <p:cNvPr id="303" name="Google Shape;303;p5"/>
          <p:cNvSpPr/>
          <p:nvPr/>
        </p:nvSpPr>
        <p:spPr>
          <a:xfrm>
            <a:off x="-2413544" y="-2373086"/>
            <a:ext cx="11614436" cy="11614436"/>
          </a:xfrm>
          <a:prstGeom prst="ellipse">
            <a:avLst/>
          </a:prstGeom>
          <a:gradFill>
            <a:gsLst>
              <a:gs pos="0">
                <a:srgbClr val="00AEEF">
                  <a:alpha val="21960"/>
                </a:srgbClr>
              </a:gs>
              <a:gs pos="21000">
                <a:srgbClr val="00AEEF">
                  <a:alpha val="21960"/>
                </a:srgbClr>
              </a:gs>
              <a:gs pos="45000">
                <a:srgbClr val="006FAB">
                  <a:alpha val="57647"/>
                </a:srgbClr>
              </a:gs>
              <a:gs pos="70000">
                <a:srgbClr val="00AEEF">
                  <a:alpha val="35686"/>
                </a:srgbClr>
              </a:gs>
              <a:gs pos="100000">
                <a:srgbClr val="00AEEF">
                  <a:alpha val="35686"/>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4" name="Google Shape;304;p5"/>
          <p:cNvSpPr/>
          <p:nvPr/>
        </p:nvSpPr>
        <p:spPr>
          <a:xfrm>
            <a:off x="-2349470" y="-2194587"/>
            <a:ext cx="11247182" cy="11247173"/>
          </a:xfrm>
          <a:prstGeom prst="arc">
            <a:avLst>
              <a:gd name="adj1" fmla="val 16977976"/>
              <a:gd name="adj2" fmla="val 7953272"/>
            </a:avLst>
          </a:prstGeom>
          <a:noFill/>
          <a:ln w="9525" cap="flat" cmpd="sng">
            <a:solidFill>
              <a:srgbClr val="25A6DF"/>
            </a:solidFill>
            <a:prstDash val="solid"/>
            <a:miter lim="800000"/>
            <a:headEnd type="stealth" w="med" len="med"/>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5"/>
          <p:cNvSpPr/>
          <p:nvPr/>
        </p:nvSpPr>
        <p:spPr>
          <a:xfrm>
            <a:off x="-292608" y="6875828"/>
            <a:ext cx="12709358" cy="1643036"/>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5"/>
          <p:cNvSpPr/>
          <p:nvPr/>
        </p:nvSpPr>
        <p:spPr>
          <a:xfrm flipH="1">
            <a:off x="7904746" y="2213478"/>
            <a:ext cx="2523693" cy="2461838"/>
          </a:xfrm>
          <a:prstGeom prst="ellipse">
            <a:avLst/>
          </a:prstGeom>
          <a:solidFill>
            <a:srgbClr val="00ACEF">
              <a:alpha val="7686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7" name="Google Shape;307;p5"/>
          <p:cNvSpPr/>
          <p:nvPr/>
        </p:nvSpPr>
        <p:spPr>
          <a:xfrm>
            <a:off x="-2982687" y="-2403009"/>
            <a:ext cx="15871372" cy="2398801"/>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5"/>
          <p:cNvSpPr/>
          <p:nvPr/>
        </p:nvSpPr>
        <p:spPr>
          <a:xfrm>
            <a:off x="-4378782" y="-2416629"/>
            <a:ext cx="4388249" cy="1297577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5"/>
          <p:cNvSpPr/>
          <p:nvPr/>
        </p:nvSpPr>
        <p:spPr>
          <a:xfrm>
            <a:off x="-3595804" y="6875828"/>
            <a:ext cx="17097607" cy="4216956"/>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5"/>
          <p:cNvSpPr/>
          <p:nvPr/>
        </p:nvSpPr>
        <p:spPr>
          <a:xfrm rot="900000">
            <a:off x="7725924" y="2001522"/>
            <a:ext cx="2894214" cy="2894212"/>
          </a:xfrm>
          <a:prstGeom prst="arc">
            <a:avLst>
              <a:gd name="adj1" fmla="val 16977976"/>
              <a:gd name="adj2" fmla="val 7953272"/>
            </a:avLst>
          </a:prstGeom>
          <a:noFill/>
          <a:ln w="9525" cap="flat" cmpd="sng">
            <a:solidFill>
              <a:srgbClr val="25A6DF">
                <a:alpha val="93725"/>
              </a:srgbClr>
            </a:solidFill>
            <a:prstDash val="solid"/>
            <a:miter lim="800000"/>
            <a:headEnd type="stealth" w="med" len="med"/>
            <a:tailEnd type="none" w="sm" len="sm"/>
          </a:ln>
          <a:effectLst>
            <a:outerShdw blurRad="63500" dist="38100" dir="108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5"/>
          <p:cNvSpPr/>
          <p:nvPr/>
        </p:nvSpPr>
        <p:spPr>
          <a:xfrm>
            <a:off x="10407626" y="2750553"/>
            <a:ext cx="108000" cy="108000"/>
          </a:xfrm>
          <a:prstGeom prst="ellipse">
            <a:avLst/>
          </a:prstGeom>
          <a:solidFill>
            <a:srgbClr val="25A6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5"/>
          <p:cNvSpPr/>
          <p:nvPr/>
        </p:nvSpPr>
        <p:spPr>
          <a:xfrm>
            <a:off x="2980298" y="2930615"/>
            <a:ext cx="7356921" cy="1482650"/>
          </a:xfrm>
          <a:prstGeom prst="rect">
            <a:avLst/>
          </a:prstGeom>
          <a:noFill/>
          <a:ln>
            <a:noFill/>
          </a:ln>
          <a:effectLst>
            <a:outerShdw blurRad="127000" dist="101600" dir="8100000" algn="tr" rotWithShape="0">
              <a:srgbClr val="000000">
                <a:alpha val="40000"/>
              </a:srgbClr>
            </a:outerShdw>
          </a:effectLst>
        </p:spPr>
        <p:txBody>
          <a:bodyPr spcFirstLastPara="1" wrap="square" lIns="91425" tIns="45700" rIns="91425" bIns="45700" anchor="t" anchorCtr="0">
            <a:spAutoFit/>
          </a:bodyPr>
          <a:lstStyle/>
          <a:p>
            <a:pPr marL="0" marR="0" lvl="0" indent="0" algn="ctr" rtl="1">
              <a:lnSpc>
                <a:spcPct val="78787"/>
              </a:lnSpc>
              <a:spcBef>
                <a:spcPts val="0"/>
              </a:spcBef>
              <a:spcAft>
                <a:spcPts val="0"/>
              </a:spcAft>
              <a:buClr>
                <a:schemeClr val="lt1"/>
              </a:buClr>
              <a:buSzPts val="6600"/>
              <a:buFont typeface="Calibri"/>
              <a:buNone/>
            </a:pPr>
            <a:r>
              <a:rPr lang="en-US" sz="6600" b="1">
                <a:solidFill>
                  <a:schemeClr val="lt1"/>
                </a:solidFill>
                <a:latin typeface="Calibri"/>
                <a:ea typeface="Calibri"/>
                <a:cs typeface="Calibri"/>
                <a:sym typeface="Calibri"/>
              </a:rPr>
              <a:t>Fast and Innovative Credit Solutions</a:t>
            </a:r>
            <a:endParaRPr sz="6600" b="1">
              <a:solidFill>
                <a:schemeClr val="lt1"/>
              </a:solidFill>
              <a:latin typeface="Calibri"/>
              <a:ea typeface="Calibri"/>
              <a:cs typeface="Calibri"/>
              <a:sym typeface="Calibri"/>
            </a:endParaRPr>
          </a:p>
        </p:txBody>
      </p:sp>
      <p:sp>
        <p:nvSpPr>
          <p:cNvPr id="313" name="Google Shape;313;p5"/>
          <p:cNvSpPr/>
          <p:nvPr/>
        </p:nvSpPr>
        <p:spPr>
          <a:xfrm>
            <a:off x="8287758" y="935825"/>
            <a:ext cx="108000" cy="108000"/>
          </a:xfrm>
          <a:prstGeom prst="ellipse">
            <a:avLst/>
          </a:prstGeom>
          <a:solidFill>
            <a:srgbClr val="25A6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5" descr="A screenshot of a computer&#10;&#10;Description automatically generated with low confidence"/>
          <p:cNvPicPr preferRelativeResize="0"/>
          <p:nvPr/>
        </p:nvPicPr>
        <p:blipFill rotWithShape="1">
          <a:blip r:embed="rId4">
            <a:alphaModFix/>
          </a:blip>
          <a:srcRect l="57864" t="81120" r="35706" b="1969"/>
          <a:stretch/>
        </p:blipFill>
        <p:spPr>
          <a:xfrm>
            <a:off x="10619552" y="2496136"/>
            <a:ext cx="922487" cy="1027932"/>
          </a:xfrm>
          <a:prstGeom prst="rect">
            <a:avLst/>
          </a:prstGeom>
          <a:noFill/>
          <a:ln>
            <a:noFill/>
          </a:ln>
        </p:spPr>
      </p:pic>
      <p:pic>
        <p:nvPicPr>
          <p:cNvPr id="315" name="Google Shape;315;p5" descr="A screenshot of a computer&#10;&#10;Description automatically generated with low confidence"/>
          <p:cNvPicPr preferRelativeResize="0"/>
          <p:nvPr/>
        </p:nvPicPr>
        <p:blipFill rotWithShape="1">
          <a:blip r:embed="rId4">
            <a:alphaModFix/>
          </a:blip>
          <a:srcRect l="52970" t="84776" r="43635" b="4834"/>
          <a:stretch/>
        </p:blipFill>
        <p:spPr>
          <a:xfrm>
            <a:off x="9874654" y="5135751"/>
            <a:ext cx="487112" cy="631558"/>
          </a:xfrm>
          <a:prstGeom prst="rect">
            <a:avLst/>
          </a:prstGeom>
          <a:noFill/>
          <a:ln>
            <a:noFill/>
          </a:ln>
        </p:spPr>
      </p:pic>
      <p:pic>
        <p:nvPicPr>
          <p:cNvPr id="316" name="Google Shape;316;p5" descr="A screenshot of a computer&#10;&#10;Description automatically generated with low confidence"/>
          <p:cNvPicPr preferRelativeResize="0"/>
          <p:nvPr/>
        </p:nvPicPr>
        <p:blipFill rotWithShape="1">
          <a:blip r:embed="rId4">
            <a:alphaModFix/>
          </a:blip>
          <a:srcRect l="47984" t="84775" r="48175" b="7228"/>
          <a:stretch/>
        </p:blipFill>
        <p:spPr>
          <a:xfrm>
            <a:off x="10407626" y="4570957"/>
            <a:ext cx="551175" cy="486120"/>
          </a:xfrm>
          <a:prstGeom prst="rect">
            <a:avLst/>
          </a:prstGeom>
          <a:noFill/>
          <a:ln>
            <a:noFill/>
          </a:ln>
        </p:spPr>
      </p:pic>
      <p:pic>
        <p:nvPicPr>
          <p:cNvPr id="317" name="Google Shape;317;p5" descr="A screenshot of a computer&#10;&#10;Description automatically generated with low confidence"/>
          <p:cNvPicPr preferRelativeResize="0"/>
          <p:nvPr/>
        </p:nvPicPr>
        <p:blipFill rotWithShape="1">
          <a:blip r:embed="rId4">
            <a:alphaModFix/>
          </a:blip>
          <a:srcRect l="24528" t="83303" r="70949" b="6545"/>
          <a:stretch/>
        </p:blipFill>
        <p:spPr>
          <a:xfrm>
            <a:off x="10687506" y="3612614"/>
            <a:ext cx="648889" cy="617106"/>
          </a:xfrm>
          <a:prstGeom prst="rect">
            <a:avLst/>
          </a:prstGeom>
          <a:noFill/>
          <a:ln>
            <a:noFill/>
          </a:ln>
        </p:spPr>
      </p:pic>
      <p:pic>
        <p:nvPicPr>
          <p:cNvPr id="318" name="Google Shape;318;p5" descr="A screenshot of a computer&#10;&#10;Description automatically generated with low confidence"/>
          <p:cNvPicPr preferRelativeResize="0"/>
          <p:nvPr/>
        </p:nvPicPr>
        <p:blipFill rotWithShape="1">
          <a:blip r:embed="rId4">
            <a:alphaModFix/>
          </a:blip>
          <a:srcRect l="6816" t="15757" r="88660" b="74092"/>
          <a:stretch/>
        </p:blipFill>
        <p:spPr>
          <a:xfrm>
            <a:off x="8901093" y="5383149"/>
            <a:ext cx="648889" cy="617106"/>
          </a:xfrm>
          <a:prstGeom prst="rect">
            <a:avLst/>
          </a:prstGeom>
          <a:noFill/>
          <a:ln>
            <a:noFill/>
          </a:ln>
        </p:spPr>
      </p:pic>
      <p:sp>
        <p:nvSpPr>
          <p:cNvPr id="319" name="Google Shape;319;p5"/>
          <p:cNvSpPr/>
          <p:nvPr/>
        </p:nvSpPr>
        <p:spPr>
          <a:xfrm rot="-589212">
            <a:off x="5486771" y="1448816"/>
            <a:ext cx="874626" cy="806320"/>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0" name="Google Shape;320;p5"/>
          <p:cNvSpPr/>
          <p:nvPr/>
        </p:nvSpPr>
        <p:spPr>
          <a:xfrm rot="-1419281">
            <a:off x="906238" y="2606942"/>
            <a:ext cx="874626" cy="806320"/>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1" name="Google Shape;321;p5"/>
          <p:cNvSpPr/>
          <p:nvPr/>
        </p:nvSpPr>
        <p:spPr>
          <a:xfrm rot="1464581">
            <a:off x="2836808" y="2023032"/>
            <a:ext cx="874626" cy="806320"/>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2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
          <p:cNvSpPr/>
          <p:nvPr/>
        </p:nvSpPr>
        <p:spPr>
          <a:xfrm>
            <a:off x="3458006" y="984379"/>
            <a:ext cx="5526914" cy="5526912"/>
          </a:xfrm>
          <a:prstGeom prst="ellipse">
            <a:avLst/>
          </a:prstGeom>
          <a:gradFill>
            <a:gsLst>
              <a:gs pos="0">
                <a:schemeClr val="lt1"/>
              </a:gs>
              <a:gs pos="10000">
                <a:schemeClr val="lt1"/>
              </a:gs>
              <a:gs pos="100000">
                <a:srgbClr val="00AEEF"/>
              </a:gs>
            </a:gsLst>
            <a:path path="circle">
              <a:fillToRect l="50000" t="50000" r="50000" b="50000"/>
            </a:path>
            <a:tileRect/>
          </a:gradFill>
          <a:ln>
            <a:noFill/>
          </a:ln>
          <a:effectLst>
            <a:outerShdw blurRad="254000" dist="1143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6"/>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9" name="Google Shape;329;p6"/>
          <p:cNvSpPr txBox="1"/>
          <p:nvPr/>
        </p:nvSpPr>
        <p:spPr>
          <a:xfrm>
            <a:off x="665784" y="6483132"/>
            <a:ext cx="334607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a:solidFill>
                  <a:srgbClr val="000000"/>
                </a:solidFill>
                <a:latin typeface="Calibri"/>
                <a:ea typeface="Calibri"/>
                <a:cs typeface="Calibri"/>
                <a:sym typeface="Calibri"/>
              </a:rPr>
              <a:t>including distribution points in Europe and cars dealers</a:t>
            </a:r>
            <a:endParaRPr sz="1000">
              <a:solidFill>
                <a:srgbClr val="000000"/>
              </a:solidFill>
              <a:latin typeface="Calibri"/>
              <a:ea typeface="Calibri"/>
              <a:cs typeface="Calibri"/>
              <a:sym typeface="Calibri"/>
            </a:endParaRPr>
          </a:p>
        </p:txBody>
      </p:sp>
      <p:pic>
        <p:nvPicPr>
          <p:cNvPr id="330" name="Google Shape;330;p6" descr="קורקינט חשמלי למבוגרים אינוקים – הקורקינט הנמכר והמוביל בישראל"/>
          <p:cNvPicPr preferRelativeResize="0"/>
          <p:nvPr/>
        </p:nvPicPr>
        <p:blipFill rotWithShape="1">
          <a:blip r:embed="rId3">
            <a:alphaModFix/>
          </a:blip>
          <a:srcRect/>
          <a:stretch/>
        </p:blipFill>
        <p:spPr>
          <a:xfrm>
            <a:off x="2920717" y="5659453"/>
            <a:ext cx="940492" cy="354070"/>
          </a:xfrm>
          <a:prstGeom prst="rect">
            <a:avLst/>
          </a:prstGeom>
          <a:noFill/>
          <a:ln>
            <a:noFill/>
          </a:ln>
        </p:spPr>
      </p:pic>
      <p:pic>
        <p:nvPicPr>
          <p:cNvPr id="331" name="Google Shape;331;p6" descr="קונינג - קורקינטים חשמליים ואופניים חשמליים"/>
          <p:cNvPicPr preferRelativeResize="0"/>
          <p:nvPr/>
        </p:nvPicPr>
        <p:blipFill rotWithShape="1">
          <a:blip r:embed="rId4">
            <a:alphaModFix/>
          </a:blip>
          <a:srcRect/>
          <a:stretch/>
        </p:blipFill>
        <p:spPr>
          <a:xfrm>
            <a:off x="3407435" y="6088759"/>
            <a:ext cx="1043897" cy="343530"/>
          </a:xfrm>
          <a:prstGeom prst="rect">
            <a:avLst/>
          </a:prstGeom>
          <a:noFill/>
          <a:ln>
            <a:noFill/>
          </a:ln>
        </p:spPr>
      </p:pic>
      <p:pic>
        <p:nvPicPr>
          <p:cNvPr id="332" name="Google Shape;332;p6"/>
          <p:cNvPicPr preferRelativeResize="0"/>
          <p:nvPr/>
        </p:nvPicPr>
        <p:blipFill rotWithShape="1">
          <a:blip r:embed="rId5">
            <a:alphaModFix/>
          </a:blip>
          <a:srcRect/>
          <a:stretch/>
        </p:blipFill>
        <p:spPr>
          <a:xfrm>
            <a:off x="2250279" y="2468534"/>
            <a:ext cx="1070860" cy="218745"/>
          </a:xfrm>
          <a:prstGeom prst="rect">
            <a:avLst/>
          </a:prstGeom>
          <a:noFill/>
          <a:ln>
            <a:noFill/>
          </a:ln>
        </p:spPr>
      </p:pic>
      <p:pic>
        <p:nvPicPr>
          <p:cNvPr id="333" name="Google Shape;333;p6"/>
          <p:cNvPicPr preferRelativeResize="0"/>
          <p:nvPr/>
        </p:nvPicPr>
        <p:blipFill rotWithShape="1">
          <a:blip r:embed="rId6">
            <a:alphaModFix/>
          </a:blip>
          <a:srcRect l="7474" b="11725"/>
          <a:stretch/>
        </p:blipFill>
        <p:spPr>
          <a:xfrm>
            <a:off x="2932165" y="1781479"/>
            <a:ext cx="583237" cy="557792"/>
          </a:xfrm>
          <a:prstGeom prst="rect">
            <a:avLst/>
          </a:prstGeom>
          <a:noFill/>
          <a:ln>
            <a:noFill/>
          </a:ln>
        </p:spPr>
      </p:pic>
      <p:pic>
        <p:nvPicPr>
          <p:cNvPr id="334" name="Google Shape;334;p6"/>
          <p:cNvPicPr preferRelativeResize="0"/>
          <p:nvPr/>
        </p:nvPicPr>
        <p:blipFill rotWithShape="1">
          <a:blip r:embed="rId7">
            <a:alphaModFix/>
          </a:blip>
          <a:srcRect t="23283"/>
          <a:stretch/>
        </p:blipFill>
        <p:spPr>
          <a:xfrm>
            <a:off x="2510936" y="5252379"/>
            <a:ext cx="1007842" cy="292137"/>
          </a:xfrm>
          <a:prstGeom prst="rect">
            <a:avLst/>
          </a:prstGeom>
          <a:noFill/>
          <a:ln>
            <a:noFill/>
          </a:ln>
        </p:spPr>
      </p:pic>
      <p:pic>
        <p:nvPicPr>
          <p:cNvPr id="335" name="Google Shape;335;p6"/>
          <p:cNvPicPr preferRelativeResize="0"/>
          <p:nvPr/>
        </p:nvPicPr>
        <p:blipFill rotWithShape="1">
          <a:blip r:embed="rId8">
            <a:alphaModFix/>
          </a:blip>
          <a:srcRect/>
          <a:stretch/>
        </p:blipFill>
        <p:spPr>
          <a:xfrm>
            <a:off x="2174469" y="2805462"/>
            <a:ext cx="1039118" cy="430075"/>
          </a:xfrm>
          <a:prstGeom prst="rect">
            <a:avLst/>
          </a:prstGeom>
          <a:noFill/>
          <a:ln>
            <a:noFill/>
          </a:ln>
        </p:spPr>
      </p:pic>
      <p:pic>
        <p:nvPicPr>
          <p:cNvPr id="336" name="Google Shape;336;p6"/>
          <p:cNvPicPr preferRelativeResize="0"/>
          <p:nvPr/>
        </p:nvPicPr>
        <p:blipFill rotWithShape="1">
          <a:blip r:embed="rId9">
            <a:alphaModFix/>
          </a:blip>
          <a:srcRect/>
          <a:stretch/>
        </p:blipFill>
        <p:spPr>
          <a:xfrm>
            <a:off x="3057620" y="1314237"/>
            <a:ext cx="1045160" cy="290585"/>
          </a:xfrm>
          <a:prstGeom prst="rect">
            <a:avLst/>
          </a:prstGeom>
          <a:noFill/>
          <a:ln>
            <a:noFill/>
          </a:ln>
        </p:spPr>
      </p:pic>
      <p:pic>
        <p:nvPicPr>
          <p:cNvPr id="337" name="Google Shape;337;p6" descr="א.צ.מ החברה המרכזית לאיבזור וציוד מכוניות לנכים"/>
          <p:cNvPicPr preferRelativeResize="0"/>
          <p:nvPr/>
        </p:nvPicPr>
        <p:blipFill rotWithShape="1">
          <a:blip r:embed="rId10">
            <a:alphaModFix/>
          </a:blip>
          <a:srcRect/>
          <a:stretch/>
        </p:blipFill>
        <p:spPr>
          <a:xfrm>
            <a:off x="8317533" y="5920489"/>
            <a:ext cx="695999" cy="253116"/>
          </a:xfrm>
          <a:prstGeom prst="rect">
            <a:avLst/>
          </a:prstGeom>
          <a:noFill/>
          <a:ln>
            <a:noFill/>
          </a:ln>
        </p:spPr>
      </p:pic>
      <p:pic>
        <p:nvPicPr>
          <p:cNvPr id="338" name="Google Shape;338;p6" descr="באג - BUG - שירות לקוחות - שירות לקוחות"/>
          <p:cNvPicPr preferRelativeResize="0"/>
          <p:nvPr/>
        </p:nvPicPr>
        <p:blipFill rotWithShape="1">
          <a:blip r:embed="rId11">
            <a:alphaModFix/>
          </a:blip>
          <a:srcRect/>
          <a:stretch/>
        </p:blipFill>
        <p:spPr>
          <a:xfrm>
            <a:off x="8518338" y="1541780"/>
            <a:ext cx="597075" cy="393749"/>
          </a:xfrm>
          <a:prstGeom prst="rect">
            <a:avLst/>
          </a:prstGeom>
          <a:noFill/>
          <a:ln>
            <a:noFill/>
          </a:ln>
        </p:spPr>
      </p:pic>
      <p:pic>
        <p:nvPicPr>
          <p:cNvPr id="339" name="Google Shape;339;p6"/>
          <p:cNvPicPr preferRelativeResize="0"/>
          <p:nvPr/>
        </p:nvPicPr>
        <p:blipFill rotWithShape="1">
          <a:blip r:embed="rId12">
            <a:alphaModFix/>
          </a:blip>
          <a:srcRect/>
          <a:stretch/>
        </p:blipFill>
        <p:spPr>
          <a:xfrm>
            <a:off x="9176282" y="2912752"/>
            <a:ext cx="916373" cy="414963"/>
          </a:xfrm>
          <a:prstGeom prst="rect">
            <a:avLst/>
          </a:prstGeom>
          <a:noFill/>
          <a:ln>
            <a:noFill/>
          </a:ln>
        </p:spPr>
      </p:pic>
      <p:pic>
        <p:nvPicPr>
          <p:cNvPr id="340" name="Google Shape;340;p6"/>
          <p:cNvPicPr preferRelativeResize="0"/>
          <p:nvPr/>
        </p:nvPicPr>
        <p:blipFill rotWithShape="1">
          <a:blip r:embed="rId13">
            <a:alphaModFix/>
          </a:blip>
          <a:srcRect b="26943"/>
          <a:stretch/>
        </p:blipFill>
        <p:spPr>
          <a:xfrm>
            <a:off x="9187881" y="3995666"/>
            <a:ext cx="768462" cy="245432"/>
          </a:xfrm>
          <a:prstGeom prst="rect">
            <a:avLst/>
          </a:prstGeom>
          <a:noFill/>
          <a:ln>
            <a:noFill/>
          </a:ln>
        </p:spPr>
      </p:pic>
      <p:pic>
        <p:nvPicPr>
          <p:cNvPr id="341" name="Google Shape;341;p6"/>
          <p:cNvPicPr preferRelativeResize="0"/>
          <p:nvPr/>
        </p:nvPicPr>
        <p:blipFill rotWithShape="1">
          <a:blip r:embed="rId14">
            <a:alphaModFix/>
          </a:blip>
          <a:srcRect/>
          <a:stretch/>
        </p:blipFill>
        <p:spPr>
          <a:xfrm>
            <a:off x="8477868" y="5404523"/>
            <a:ext cx="1071328" cy="442267"/>
          </a:xfrm>
          <a:prstGeom prst="rect">
            <a:avLst/>
          </a:prstGeom>
          <a:noFill/>
          <a:ln>
            <a:noFill/>
          </a:ln>
        </p:spPr>
      </p:pic>
      <p:pic>
        <p:nvPicPr>
          <p:cNvPr id="342" name="Google Shape;342;p6"/>
          <p:cNvPicPr preferRelativeResize="0"/>
          <p:nvPr/>
        </p:nvPicPr>
        <p:blipFill rotWithShape="1">
          <a:blip r:embed="rId15">
            <a:alphaModFix/>
          </a:blip>
          <a:srcRect/>
          <a:stretch/>
        </p:blipFill>
        <p:spPr>
          <a:xfrm>
            <a:off x="9217003" y="3454258"/>
            <a:ext cx="1254606" cy="337543"/>
          </a:xfrm>
          <a:prstGeom prst="rect">
            <a:avLst/>
          </a:prstGeom>
          <a:noFill/>
          <a:ln>
            <a:noFill/>
          </a:ln>
        </p:spPr>
      </p:pic>
      <p:pic>
        <p:nvPicPr>
          <p:cNvPr id="343" name="Google Shape;343;p6" descr="Samsung"/>
          <p:cNvPicPr preferRelativeResize="0"/>
          <p:nvPr/>
        </p:nvPicPr>
        <p:blipFill rotWithShape="1">
          <a:blip r:embed="rId16">
            <a:alphaModFix/>
          </a:blip>
          <a:srcRect/>
          <a:stretch/>
        </p:blipFill>
        <p:spPr>
          <a:xfrm>
            <a:off x="8836016" y="2046224"/>
            <a:ext cx="1211794" cy="280573"/>
          </a:xfrm>
          <a:prstGeom prst="rect">
            <a:avLst/>
          </a:prstGeom>
          <a:noFill/>
          <a:ln>
            <a:noFill/>
          </a:ln>
        </p:spPr>
      </p:pic>
      <p:pic>
        <p:nvPicPr>
          <p:cNvPr id="344" name="Google Shape;344;p6"/>
          <p:cNvPicPr preferRelativeResize="0"/>
          <p:nvPr/>
        </p:nvPicPr>
        <p:blipFill rotWithShape="1">
          <a:blip r:embed="rId17">
            <a:alphaModFix/>
          </a:blip>
          <a:srcRect/>
          <a:stretch/>
        </p:blipFill>
        <p:spPr>
          <a:xfrm>
            <a:off x="7849535" y="1173210"/>
            <a:ext cx="1132119" cy="269765"/>
          </a:xfrm>
          <a:prstGeom prst="rect">
            <a:avLst/>
          </a:prstGeom>
          <a:noFill/>
          <a:ln>
            <a:noFill/>
          </a:ln>
        </p:spPr>
      </p:pic>
      <p:sp>
        <p:nvSpPr>
          <p:cNvPr id="345" name="Google Shape;345;p6"/>
          <p:cNvSpPr txBox="1"/>
          <p:nvPr/>
        </p:nvSpPr>
        <p:spPr>
          <a:xfrm>
            <a:off x="4186913" y="5459175"/>
            <a:ext cx="3922887" cy="310341"/>
          </a:xfrm>
          <a:prstGeom prst="rect">
            <a:avLst/>
          </a:prstGeom>
          <a:noFill/>
          <a:ln>
            <a:noFill/>
          </a:ln>
        </p:spPr>
        <p:txBody>
          <a:bodyPr spcFirstLastPara="1" wrap="square" lIns="91425" tIns="45700" rIns="91425" bIns="45700" anchor="t" anchorCtr="0">
            <a:spAutoFit/>
          </a:bodyPr>
          <a:lstStyle/>
          <a:p>
            <a:pPr marL="0" marR="0" lvl="0" indent="0" algn="ctr" rtl="0">
              <a:lnSpc>
                <a:spcPct val="113333"/>
              </a:lnSpc>
              <a:spcBef>
                <a:spcPts val="0"/>
              </a:spcBef>
              <a:spcAft>
                <a:spcPts val="0"/>
              </a:spcAft>
              <a:buNone/>
            </a:pPr>
            <a:r>
              <a:rPr lang="en-US" sz="1500" b="0">
                <a:solidFill>
                  <a:schemeClr val="dk1"/>
                </a:solidFill>
                <a:latin typeface="Calibri"/>
                <a:ea typeface="Calibri"/>
                <a:cs typeface="Calibri"/>
                <a:sym typeface="Calibri"/>
              </a:rPr>
              <a:t>Continues expansion with leading retailers</a:t>
            </a:r>
            <a:endParaRPr sz="1500">
              <a:solidFill>
                <a:schemeClr val="dk1"/>
              </a:solidFill>
              <a:latin typeface="Calibri"/>
              <a:ea typeface="Calibri"/>
              <a:cs typeface="Calibri"/>
              <a:sym typeface="Calibri"/>
            </a:endParaRPr>
          </a:p>
        </p:txBody>
      </p:sp>
      <p:pic>
        <p:nvPicPr>
          <p:cNvPr id="346" name="Google Shape;346;p6"/>
          <p:cNvPicPr preferRelativeResize="0"/>
          <p:nvPr/>
        </p:nvPicPr>
        <p:blipFill rotWithShape="1">
          <a:blip r:embed="rId18">
            <a:alphaModFix/>
          </a:blip>
          <a:srcRect/>
          <a:stretch/>
        </p:blipFill>
        <p:spPr>
          <a:xfrm>
            <a:off x="9147955" y="4464391"/>
            <a:ext cx="912709" cy="318939"/>
          </a:xfrm>
          <a:prstGeom prst="rect">
            <a:avLst/>
          </a:prstGeom>
          <a:noFill/>
          <a:ln>
            <a:noFill/>
          </a:ln>
        </p:spPr>
      </p:pic>
      <p:pic>
        <p:nvPicPr>
          <p:cNvPr id="347" name="Google Shape;347;p6"/>
          <p:cNvPicPr preferRelativeResize="0"/>
          <p:nvPr/>
        </p:nvPicPr>
        <p:blipFill rotWithShape="1">
          <a:blip r:embed="rId19">
            <a:alphaModFix/>
          </a:blip>
          <a:srcRect/>
          <a:stretch/>
        </p:blipFill>
        <p:spPr>
          <a:xfrm>
            <a:off x="1987430" y="3337308"/>
            <a:ext cx="1033389" cy="316622"/>
          </a:xfrm>
          <a:prstGeom prst="rect">
            <a:avLst/>
          </a:prstGeom>
          <a:noFill/>
          <a:ln>
            <a:noFill/>
          </a:ln>
        </p:spPr>
      </p:pic>
      <p:pic>
        <p:nvPicPr>
          <p:cNvPr id="348" name="Google Shape;348;p6"/>
          <p:cNvPicPr preferRelativeResize="0"/>
          <p:nvPr/>
        </p:nvPicPr>
        <p:blipFill rotWithShape="1">
          <a:blip r:embed="rId20">
            <a:alphaModFix/>
          </a:blip>
          <a:srcRect/>
          <a:stretch/>
        </p:blipFill>
        <p:spPr>
          <a:xfrm>
            <a:off x="2084747" y="4331723"/>
            <a:ext cx="1026046" cy="292138"/>
          </a:xfrm>
          <a:prstGeom prst="rect">
            <a:avLst/>
          </a:prstGeom>
          <a:solidFill>
            <a:schemeClr val="dk1"/>
          </a:solidFill>
          <a:ln>
            <a:noFill/>
          </a:ln>
        </p:spPr>
      </p:pic>
      <p:pic>
        <p:nvPicPr>
          <p:cNvPr id="349" name="Google Shape;349;p6"/>
          <p:cNvPicPr preferRelativeResize="0"/>
          <p:nvPr/>
        </p:nvPicPr>
        <p:blipFill rotWithShape="1">
          <a:blip r:embed="rId21">
            <a:alphaModFix/>
          </a:blip>
          <a:srcRect/>
          <a:stretch/>
        </p:blipFill>
        <p:spPr>
          <a:xfrm>
            <a:off x="9067858" y="2544411"/>
            <a:ext cx="1072902" cy="285359"/>
          </a:xfrm>
          <a:prstGeom prst="rect">
            <a:avLst/>
          </a:prstGeom>
          <a:noFill/>
          <a:ln>
            <a:noFill/>
          </a:ln>
        </p:spPr>
      </p:pic>
      <p:pic>
        <p:nvPicPr>
          <p:cNvPr id="350" name="Google Shape;350;p6"/>
          <p:cNvPicPr preferRelativeResize="0"/>
          <p:nvPr/>
        </p:nvPicPr>
        <p:blipFill rotWithShape="1">
          <a:blip r:embed="rId22">
            <a:alphaModFix/>
          </a:blip>
          <a:srcRect/>
          <a:stretch/>
        </p:blipFill>
        <p:spPr>
          <a:xfrm>
            <a:off x="1825103" y="3868815"/>
            <a:ext cx="1182342" cy="258780"/>
          </a:xfrm>
          <a:prstGeom prst="rect">
            <a:avLst/>
          </a:prstGeom>
          <a:noFill/>
          <a:ln>
            <a:noFill/>
          </a:ln>
        </p:spPr>
      </p:pic>
      <p:pic>
        <p:nvPicPr>
          <p:cNvPr id="351" name="Google Shape;351;p6"/>
          <p:cNvPicPr preferRelativeResize="0"/>
          <p:nvPr/>
        </p:nvPicPr>
        <p:blipFill rotWithShape="1">
          <a:blip r:embed="rId23">
            <a:alphaModFix/>
          </a:blip>
          <a:srcRect/>
          <a:stretch/>
        </p:blipFill>
        <p:spPr>
          <a:xfrm>
            <a:off x="2376861" y="4817636"/>
            <a:ext cx="929931" cy="339791"/>
          </a:xfrm>
          <a:prstGeom prst="rect">
            <a:avLst/>
          </a:prstGeom>
          <a:noFill/>
          <a:ln>
            <a:noFill/>
          </a:ln>
        </p:spPr>
      </p:pic>
      <p:cxnSp>
        <p:nvCxnSpPr>
          <p:cNvPr id="352" name="Google Shape;352;p6"/>
          <p:cNvCxnSpPr/>
          <p:nvPr/>
        </p:nvCxnSpPr>
        <p:spPr>
          <a:xfrm>
            <a:off x="3580200" y="4623859"/>
            <a:ext cx="4897668" cy="0"/>
          </a:xfrm>
          <a:prstGeom prst="straightConnector1">
            <a:avLst/>
          </a:prstGeom>
          <a:noFill/>
          <a:ln w="9525" cap="flat" cmpd="sng">
            <a:solidFill>
              <a:srgbClr val="9E9E9E"/>
            </a:solidFill>
            <a:prstDash val="solid"/>
            <a:miter lim="800000"/>
            <a:headEnd type="none" w="sm" len="sm"/>
            <a:tailEnd type="none" w="sm" len="sm"/>
          </a:ln>
        </p:spPr>
      </p:cxnSp>
      <p:sp>
        <p:nvSpPr>
          <p:cNvPr id="353" name="Google Shape;353;p6"/>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6"/>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6"/>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6"/>
          <p:cNvSpPr txBox="1"/>
          <p:nvPr/>
        </p:nvSpPr>
        <p:spPr>
          <a:xfrm>
            <a:off x="4414731" y="1385577"/>
            <a:ext cx="3425490" cy="1196280"/>
          </a:xfrm>
          <a:prstGeom prst="rect">
            <a:avLst/>
          </a:prstGeom>
          <a:noFill/>
          <a:ln>
            <a:noFill/>
          </a:ln>
        </p:spPr>
        <p:txBody>
          <a:bodyPr spcFirstLastPara="1" wrap="square" lIns="91425" tIns="72000" rIns="91425" bIns="45700" anchor="t" anchorCtr="0">
            <a:spAutoFit/>
          </a:bodyPr>
          <a:lstStyle/>
          <a:p>
            <a:pPr marL="0" marR="0" lvl="0" indent="0" algn="ctr" rtl="0">
              <a:lnSpc>
                <a:spcPct val="104999"/>
              </a:lnSpc>
              <a:spcBef>
                <a:spcPts val="0"/>
              </a:spcBef>
              <a:spcAft>
                <a:spcPts val="0"/>
              </a:spcAft>
              <a:buNone/>
            </a:pPr>
            <a:r>
              <a:rPr lang="en-US" sz="2000" b="1">
                <a:solidFill>
                  <a:schemeClr val="dk1"/>
                </a:solidFill>
                <a:latin typeface="Calibri"/>
                <a:ea typeface="Calibri"/>
                <a:cs typeface="Calibri"/>
                <a:sym typeface="Calibri"/>
              </a:rPr>
              <a:t>2464 POS</a:t>
            </a:r>
            <a:endParaRPr/>
          </a:p>
          <a:p>
            <a:pPr marL="0" marR="0" lvl="0" indent="0" algn="ctr" rtl="0">
              <a:lnSpc>
                <a:spcPct val="104999"/>
              </a:lnSpc>
              <a:spcBef>
                <a:spcPts val="0"/>
              </a:spcBef>
              <a:spcAft>
                <a:spcPts val="0"/>
              </a:spcAft>
              <a:buNone/>
            </a:pPr>
            <a:r>
              <a:rPr lang="en-US" sz="2000" b="1">
                <a:solidFill>
                  <a:schemeClr val="dk1"/>
                </a:solidFill>
                <a:latin typeface="Calibri"/>
                <a:ea typeface="Calibri"/>
                <a:cs typeface="Calibri"/>
                <a:sym typeface="Calibri"/>
              </a:rPr>
              <a:t>An increase of 332 in Q3-2022</a:t>
            </a:r>
            <a:endParaRPr/>
          </a:p>
          <a:p>
            <a:pPr marL="0" marR="0" lvl="0" indent="0" algn="l" rtl="0">
              <a:lnSpc>
                <a:spcPct val="104999"/>
              </a:lnSpc>
              <a:spcBef>
                <a:spcPts val="0"/>
              </a:spcBef>
              <a:spcAft>
                <a:spcPts val="0"/>
              </a:spcAft>
              <a:buNone/>
            </a:pPr>
            <a:endParaRPr sz="2000">
              <a:solidFill>
                <a:srgbClr val="000000"/>
              </a:solidFill>
              <a:latin typeface="Calibri"/>
              <a:ea typeface="Calibri"/>
              <a:cs typeface="Calibri"/>
              <a:sym typeface="Calibri"/>
            </a:endParaRPr>
          </a:p>
          <a:p>
            <a:pPr marL="0" marR="0" lvl="0" indent="0" algn="l" rtl="0">
              <a:lnSpc>
                <a:spcPct val="104999"/>
              </a:lnSpc>
              <a:spcBef>
                <a:spcPts val="0"/>
              </a:spcBef>
              <a:spcAft>
                <a:spcPts val="0"/>
              </a:spcAft>
              <a:buClr>
                <a:schemeClr val="dk1"/>
              </a:buClr>
              <a:buSzPts val="2000"/>
              <a:buFont typeface="Calibri"/>
              <a:buNone/>
            </a:pPr>
            <a:endParaRPr sz="2000">
              <a:solidFill>
                <a:srgbClr val="000000"/>
              </a:solidFill>
              <a:latin typeface="Calibri"/>
              <a:ea typeface="Calibri"/>
              <a:cs typeface="Calibri"/>
              <a:sym typeface="Calibri"/>
            </a:endParaRPr>
          </a:p>
        </p:txBody>
      </p:sp>
      <p:pic>
        <p:nvPicPr>
          <p:cNvPr id="357" name="Google Shape;357;p6"/>
          <p:cNvPicPr preferRelativeResize="0"/>
          <p:nvPr/>
        </p:nvPicPr>
        <p:blipFill rotWithShape="1">
          <a:blip r:embed="rId24">
            <a:alphaModFix/>
          </a:blip>
          <a:srcRect/>
          <a:stretch/>
        </p:blipFill>
        <p:spPr>
          <a:xfrm>
            <a:off x="7647148" y="6285665"/>
            <a:ext cx="1169727" cy="347775"/>
          </a:xfrm>
          <a:prstGeom prst="rect">
            <a:avLst/>
          </a:prstGeom>
          <a:noFill/>
          <a:ln>
            <a:noFill/>
          </a:ln>
        </p:spPr>
      </p:pic>
      <p:sp>
        <p:nvSpPr>
          <p:cNvPr id="358" name="Google Shape;358;p6"/>
          <p:cNvSpPr txBox="1"/>
          <p:nvPr/>
        </p:nvSpPr>
        <p:spPr>
          <a:xfrm>
            <a:off x="703435" y="166864"/>
            <a:ext cx="819618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41634"/>
              </a:buClr>
              <a:buSzPts val="3600"/>
              <a:buFont typeface="Calibri"/>
              <a:buNone/>
            </a:pPr>
            <a:r>
              <a:rPr lang="en-US" sz="3600" b="1">
                <a:solidFill>
                  <a:srgbClr val="041634"/>
                </a:solidFill>
                <a:latin typeface="Calibri"/>
                <a:ea typeface="Calibri"/>
                <a:cs typeface="Calibri"/>
                <a:sym typeface="Calibri"/>
              </a:rPr>
              <a:t>blender</a:t>
            </a:r>
            <a:r>
              <a:rPr lang="en-US" sz="3600" b="1">
                <a:solidFill>
                  <a:srgbClr val="00AEEF"/>
                </a:solidFill>
                <a:latin typeface="Calibri"/>
                <a:ea typeface="Calibri"/>
                <a:cs typeface="Calibri"/>
                <a:sym typeface="Calibri"/>
              </a:rPr>
              <a:t>Pay </a:t>
            </a:r>
            <a:r>
              <a:rPr lang="en-US" sz="3600" b="1">
                <a:solidFill>
                  <a:srgbClr val="041634"/>
                </a:solidFill>
                <a:latin typeface="Calibri"/>
                <a:ea typeface="Calibri"/>
                <a:cs typeface="Calibri"/>
                <a:sym typeface="Calibri"/>
              </a:rPr>
              <a:t>- BNPL Market Leader</a:t>
            </a:r>
            <a:endParaRPr/>
          </a:p>
        </p:txBody>
      </p:sp>
      <p:graphicFrame>
        <p:nvGraphicFramePr>
          <p:cNvPr id="359" name="Google Shape;359;p6"/>
          <p:cNvGraphicFramePr/>
          <p:nvPr/>
        </p:nvGraphicFramePr>
        <p:xfrm>
          <a:off x="3833901" y="2164084"/>
          <a:ext cx="4507449" cy="3175855"/>
        </p:xfrm>
        <a:graphic>
          <a:graphicData uri="http://schemas.openxmlformats.org/drawingml/2006/chart">
            <c:chart xmlns:c="http://schemas.openxmlformats.org/drawingml/2006/chart" xmlns:r="http://schemas.openxmlformats.org/officeDocument/2006/relationships" r:id="rId25"/>
          </a:graphicData>
        </a:graphic>
      </p:graphicFrame>
      <p:pic>
        <p:nvPicPr>
          <p:cNvPr id="360" name="Google Shape;360;p6" descr="דיזנהאוז (@Diesenhaus) / Twitter"/>
          <p:cNvPicPr preferRelativeResize="0"/>
          <p:nvPr/>
        </p:nvPicPr>
        <p:blipFill rotWithShape="1">
          <a:blip r:embed="rId26">
            <a:alphaModFix/>
          </a:blip>
          <a:srcRect/>
          <a:stretch/>
        </p:blipFill>
        <p:spPr>
          <a:xfrm>
            <a:off x="9000620" y="4881626"/>
            <a:ext cx="882586" cy="6235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7"/>
          <p:cNvSpPr/>
          <p:nvPr/>
        </p:nvSpPr>
        <p:spPr>
          <a:xfrm>
            <a:off x="77406" y="1562501"/>
            <a:ext cx="12114594" cy="423349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7"/>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8" name="Google Shape;368;p7"/>
          <p:cNvSpPr txBox="1"/>
          <p:nvPr/>
        </p:nvSpPr>
        <p:spPr>
          <a:xfrm>
            <a:off x="815329" y="167994"/>
            <a:ext cx="819618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41634"/>
              </a:buClr>
              <a:buSzPts val="3600"/>
              <a:buFont typeface="Calibri"/>
              <a:buNone/>
            </a:pPr>
            <a:r>
              <a:rPr lang="en-US" sz="3600" b="1">
                <a:solidFill>
                  <a:srgbClr val="041634"/>
                </a:solidFill>
                <a:latin typeface="Calibri"/>
                <a:ea typeface="Calibri"/>
                <a:cs typeface="Calibri"/>
                <a:sym typeface="Calibri"/>
              </a:rPr>
              <a:t>blender</a:t>
            </a:r>
            <a:r>
              <a:rPr lang="en-US" sz="3600" b="1">
                <a:solidFill>
                  <a:srgbClr val="00AEEF"/>
                </a:solidFill>
                <a:latin typeface="Calibri"/>
                <a:ea typeface="Calibri"/>
                <a:cs typeface="Calibri"/>
                <a:sym typeface="Calibri"/>
              </a:rPr>
              <a:t>Pay </a:t>
            </a:r>
            <a:r>
              <a:rPr lang="en-US" sz="3600" b="1">
                <a:solidFill>
                  <a:srgbClr val="041634"/>
                </a:solidFill>
                <a:latin typeface="Calibri"/>
                <a:ea typeface="Calibri"/>
                <a:cs typeface="Calibri"/>
                <a:sym typeface="Calibri"/>
              </a:rPr>
              <a:t>- BNPL Market Leader</a:t>
            </a:r>
            <a:endParaRPr/>
          </a:p>
        </p:txBody>
      </p:sp>
      <p:sp>
        <p:nvSpPr>
          <p:cNvPr id="369" name="Google Shape;369;p7"/>
          <p:cNvSpPr/>
          <p:nvPr/>
        </p:nvSpPr>
        <p:spPr>
          <a:xfrm>
            <a:off x="-2666512" y="-902367"/>
            <a:ext cx="2743918" cy="794877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0" name="Google Shape;370;p7"/>
          <p:cNvSpPr txBox="1"/>
          <p:nvPr/>
        </p:nvSpPr>
        <p:spPr>
          <a:xfrm>
            <a:off x="832622" y="705396"/>
            <a:ext cx="783158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 unique solution for E-Commerce sites</a:t>
            </a:r>
            <a:endParaRPr sz="2400">
              <a:solidFill>
                <a:schemeClr val="dk1"/>
              </a:solidFill>
              <a:latin typeface="Calibri"/>
              <a:ea typeface="Calibri"/>
              <a:cs typeface="Calibri"/>
              <a:sym typeface="Calibri"/>
            </a:endParaRPr>
          </a:p>
        </p:txBody>
      </p:sp>
      <p:pic>
        <p:nvPicPr>
          <p:cNvPr id="371" name="Google Shape;371;p7" descr="A picture containing text, monitor, screenshot, picture frame&#10;&#10;Description automatically generated"/>
          <p:cNvPicPr preferRelativeResize="0"/>
          <p:nvPr/>
        </p:nvPicPr>
        <p:blipFill rotWithShape="1">
          <a:blip r:embed="rId3">
            <a:alphaModFix/>
          </a:blip>
          <a:srcRect/>
          <a:stretch/>
        </p:blipFill>
        <p:spPr>
          <a:xfrm>
            <a:off x="7813139" y="1311222"/>
            <a:ext cx="2999919" cy="4859382"/>
          </a:xfrm>
          <a:prstGeom prst="rect">
            <a:avLst/>
          </a:prstGeom>
          <a:noFill/>
          <a:ln>
            <a:noFill/>
          </a:ln>
          <a:effectLst>
            <a:outerShdw blurRad="152400" dist="177800" dir="2700000" algn="tl" rotWithShape="0">
              <a:srgbClr val="000000">
                <a:alpha val="38823"/>
              </a:srgbClr>
            </a:outerShdw>
          </a:effectLst>
        </p:spPr>
      </p:pic>
      <p:pic>
        <p:nvPicPr>
          <p:cNvPr id="372" name="Google Shape;372;p7" descr="באג מולטיסיסטם"/>
          <p:cNvPicPr preferRelativeResize="0"/>
          <p:nvPr/>
        </p:nvPicPr>
        <p:blipFill rotWithShape="1">
          <a:blip r:embed="rId4">
            <a:alphaModFix/>
          </a:blip>
          <a:srcRect/>
          <a:stretch/>
        </p:blipFill>
        <p:spPr>
          <a:xfrm>
            <a:off x="8664204" y="1737445"/>
            <a:ext cx="1255365" cy="487377"/>
          </a:xfrm>
          <a:prstGeom prst="rect">
            <a:avLst/>
          </a:prstGeom>
          <a:noFill/>
          <a:ln>
            <a:noFill/>
          </a:ln>
        </p:spPr>
      </p:pic>
      <p:pic>
        <p:nvPicPr>
          <p:cNvPr id="373" name="Google Shape;373;p7" descr="A picture containing text, monitor, screenshot, picture frame&#10;&#10;Description automatically generated"/>
          <p:cNvPicPr preferRelativeResize="0"/>
          <p:nvPr/>
        </p:nvPicPr>
        <p:blipFill rotWithShape="1">
          <a:blip r:embed="rId3">
            <a:alphaModFix/>
          </a:blip>
          <a:srcRect/>
          <a:stretch/>
        </p:blipFill>
        <p:spPr>
          <a:xfrm>
            <a:off x="4275400" y="1301322"/>
            <a:ext cx="2999919" cy="4859382"/>
          </a:xfrm>
          <a:prstGeom prst="rect">
            <a:avLst/>
          </a:prstGeom>
          <a:noFill/>
          <a:ln>
            <a:noFill/>
          </a:ln>
          <a:effectLst>
            <a:outerShdw blurRad="152400" dist="177800" dir="2700000" algn="tl" rotWithShape="0">
              <a:srgbClr val="000000">
                <a:alpha val="38823"/>
              </a:srgbClr>
            </a:outerShdw>
          </a:effectLst>
        </p:spPr>
      </p:pic>
      <p:pic>
        <p:nvPicPr>
          <p:cNvPr id="374" name="Google Shape;374;p7" descr="Diesenhaus BTC"/>
          <p:cNvPicPr preferRelativeResize="0"/>
          <p:nvPr/>
        </p:nvPicPr>
        <p:blipFill rotWithShape="1">
          <a:blip r:embed="rId5">
            <a:alphaModFix/>
          </a:blip>
          <a:srcRect/>
          <a:stretch/>
        </p:blipFill>
        <p:spPr>
          <a:xfrm>
            <a:off x="5242305" y="1730285"/>
            <a:ext cx="1042344" cy="573581"/>
          </a:xfrm>
          <a:prstGeom prst="rect">
            <a:avLst/>
          </a:prstGeom>
          <a:noFill/>
          <a:ln>
            <a:noFill/>
          </a:ln>
        </p:spPr>
      </p:pic>
      <p:sp>
        <p:nvSpPr>
          <p:cNvPr id="375" name="Google Shape;375;p7" descr="לוגו מחסני חשמל"/>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6" name="Google Shape;376;p7" descr="A picture containing text, monitor, screenshot, picture frame&#10;&#10;Description automatically generated"/>
          <p:cNvPicPr preferRelativeResize="0"/>
          <p:nvPr/>
        </p:nvPicPr>
        <p:blipFill rotWithShape="1">
          <a:blip r:embed="rId3">
            <a:alphaModFix/>
          </a:blip>
          <a:srcRect/>
          <a:stretch/>
        </p:blipFill>
        <p:spPr>
          <a:xfrm>
            <a:off x="815329" y="1272194"/>
            <a:ext cx="2999919" cy="4888510"/>
          </a:xfrm>
          <a:prstGeom prst="rect">
            <a:avLst/>
          </a:prstGeom>
          <a:noFill/>
          <a:ln>
            <a:noFill/>
          </a:ln>
          <a:effectLst>
            <a:outerShdw blurRad="152400" dist="177800" dir="2700000" algn="tl" rotWithShape="0">
              <a:srgbClr val="000000">
                <a:alpha val="38823"/>
              </a:srgbClr>
            </a:outerShdw>
          </a:effectLst>
        </p:spPr>
      </p:pic>
      <p:pic>
        <p:nvPicPr>
          <p:cNvPr id="377" name="Google Shape;377;p7"/>
          <p:cNvPicPr preferRelativeResize="0"/>
          <p:nvPr/>
        </p:nvPicPr>
        <p:blipFill rotWithShape="1">
          <a:blip r:embed="rId6">
            <a:alphaModFix/>
          </a:blip>
          <a:srcRect/>
          <a:stretch/>
        </p:blipFill>
        <p:spPr>
          <a:xfrm>
            <a:off x="1730401" y="1804106"/>
            <a:ext cx="1273441" cy="354053"/>
          </a:xfrm>
          <a:prstGeom prst="rect">
            <a:avLst/>
          </a:prstGeom>
          <a:noFill/>
          <a:ln>
            <a:noFill/>
          </a:ln>
        </p:spPr>
      </p:pic>
      <p:pic>
        <p:nvPicPr>
          <p:cNvPr id="378" name="Google Shape;378;p7"/>
          <p:cNvPicPr preferRelativeResize="0"/>
          <p:nvPr/>
        </p:nvPicPr>
        <p:blipFill rotWithShape="1">
          <a:blip r:embed="rId7">
            <a:alphaModFix/>
          </a:blip>
          <a:srcRect/>
          <a:stretch/>
        </p:blipFill>
        <p:spPr>
          <a:xfrm>
            <a:off x="4687129" y="2350405"/>
            <a:ext cx="2205556" cy="2832450"/>
          </a:xfrm>
          <a:prstGeom prst="rect">
            <a:avLst/>
          </a:prstGeom>
          <a:noFill/>
          <a:ln>
            <a:noFill/>
          </a:ln>
        </p:spPr>
      </p:pic>
      <p:pic>
        <p:nvPicPr>
          <p:cNvPr id="379" name="Google Shape;379;p7"/>
          <p:cNvPicPr preferRelativeResize="0"/>
          <p:nvPr/>
        </p:nvPicPr>
        <p:blipFill rotWithShape="1">
          <a:blip r:embed="rId8">
            <a:alphaModFix/>
          </a:blip>
          <a:srcRect/>
          <a:stretch/>
        </p:blipFill>
        <p:spPr>
          <a:xfrm>
            <a:off x="4687129" y="5095471"/>
            <a:ext cx="2200153" cy="721751"/>
          </a:xfrm>
          <a:prstGeom prst="rect">
            <a:avLst/>
          </a:prstGeom>
          <a:noFill/>
          <a:ln>
            <a:noFill/>
          </a:ln>
        </p:spPr>
      </p:pic>
      <p:sp>
        <p:nvSpPr>
          <p:cNvPr id="380" name="Google Shape;380;p7"/>
          <p:cNvSpPr/>
          <p:nvPr/>
        </p:nvSpPr>
        <p:spPr>
          <a:xfrm>
            <a:off x="4633185" y="4903590"/>
            <a:ext cx="2341987" cy="1114753"/>
          </a:xfrm>
          <a:prstGeom prst="ellipse">
            <a:avLst/>
          </a:prstGeom>
          <a:noFill/>
          <a:ln w="76200" cap="flat" cmpd="sng">
            <a:solidFill>
              <a:srgbClr val="00AEE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1" name="Google Shape;381;p7"/>
          <p:cNvPicPr preferRelativeResize="0"/>
          <p:nvPr/>
        </p:nvPicPr>
        <p:blipFill rotWithShape="1">
          <a:blip r:embed="rId9">
            <a:alphaModFix/>
          </a:blip>
          <a:srcRect/>
          <a:stretch/>
        </p:blipFill>
        <p:spPr>
          <a:xfrm>
            <a:off x="1222968" y="2247507"/>
            <a:ext cx="2163978" cy="3548486"/>
          </a:xfrm>
          <a:prstGeom prst="rect">
            <a:avLst/>
          </a:prstGeom>
          <a:noFill/>
          <a:ln>
            <a:noFill/>
          </a:ln>
        </p:spPr>
      </p:pic>
      <p:pic>
        <p:nvPicPr>
          <p:cNvPr id="382" name="Google Shape;382;p7"/>
          <p:cNvPicPr preferRelativeResize="0"/>
          <p:nvPr/>
        </p:nvPicPr>
        <p:blipFill rotWithShape="1">
          <a:blip r:embed="rId10">
            <a:alphaModFix/>
          </a:blip>
          <a:srcRect l="36116" t="15243" r="35628" b="46408"/>
          <a:stretch/>
        </p:blipFill>
        <p:spPr>
          <a:xfrm>
            <a:off x="3042953" y="3679247"/>
            <a:ext cx="333030" cy="280609"/>
          </a:xfrm>
          <a:prstGeom prst="rect">
            <a:avLst/>
          </a:prstGeom>
          <a:noFill/>
          <a:ln>
            <a:noFill/>
          </a:ln>
        </p:spPr>
      </p:pic>
      <p:sp>
        <p:nvSpPr>
          <p:cNvPr id="383" name="Google Shape;383;p7"/>
          <p:cNvSpPr/>
          <p:nvPr/>
        </p:nvSpPr>
        <p:spPr>
          <a:xfrm>
            <a:off x="1080681" y="3276600"/>
            <a:ext cx="2561271" cy="1519131"/>
          </a:xfrm>
          <a:prstGeom prst="ellipse">
            <a:avLst/>
          </a:prstGeom>
          <a:noFill/>
          <a:ln w="76200" cap="flat" cmpd="sng">
            <a:solidFill>
              <a:srgbClr val="00AEE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7"/>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7"/>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7"/>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87" name="Google Shape;387;p7"/>
          <p:cNvPicPr preferRelativeResize="0"/>
          <p:nvPr/>
        </p:nvPicPr>
        <p:blipFill rotWithShape="1">
          <a:blip r:embed="rId11">
            <a:alphaModFix/>
          </a:blip>
          <a:srcRect l="4694" t="34556" r="2344" b="-715"/>
          <a:stretch/>
        </p:blipFill>
        <p:spPr>
          <a:xfrm>
            <a:off x="8191828" y="2232455"/>
            <a:ext cx="2200116" cy="3454801"/>
          </a:xfrm>
          <a:prstGeom prst="rect">
            <a:avLst/>
          </a:prstGeom>
          <a:noFill/>
          <a:ln>
            <a:noFill/>
          </a:ln>
        </p:spPr>
      </p:pic>
      <p:sp>
        <p:nvSpPr>
          <p:cNvPr id="388" name="Google Shape;388;p7"/>
          <p:cNvSpPr/>
          <p:nvPr/>
        </p:nvSpPr>
        <p:spPr>
          <a:xfrm>
            <a:off x="8000890" y="2721719"/>
            <a:ext cx="2624416" cy="1309183"/>
          </a:xfrm>
          <a:prstGeom prst="ellipse">
            <a:avLst/>
          </a:prstGeom>
          <a:noFill/>
          <a:ln w="76200" cap="flat" cmpd="sng">
            <a:solidFill>
              <a:srgbClr val="00AEE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8"/>
          <p:cNvSpPr/>
          <p:nvPr/>
        </p:nvSpPr>
        <p:spPr>
          <a:xfrm>
            <a:off x="-5586836" y="-2167731"/>
            <a:ext cx="12635497" cy="11614436"/>
          </a:xfrm>
          <a:prstGeom prst="ellipse">
            <a:avLst/>
          </a:prstGeom>
          <a:gradFill>
            <a:gsLst>
              <a:gs pos="0">
                <a:srgbClr val="00AEEF">
                  <a:alpha val="21960"/>
                </a:srgbClr>
              </a:gs>
              <a:gs pos="21000">
                <a:srgbClr val="00AEEF">
                  <a:alpha val="21960"/>
                </a:srgbClr>
              </a:gs>
              <a:gs pos="45000">
                <a:srgbClr val="006FAB">
                  <a:alpha val="57647"/>
                </a:srgbClr>
              </a:gs>
              <a:gs pos="70000">
                <a:srgbClr val="00AEEF">
                  <a:alpha val="35686"/>
                </a:srgbClr>
              </a:gs>
              <a:gs pos="100000">
                <a:srgbClr val="00AEEF">
                  <a:alpha val="35686"/>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5" name="Google Shape;395;p8"/>
          <p:cNvSpPr/>
          <p:nvPr/>
        </p:nvSpPr>
        <p:spPr>
          <a:xfrm flipH="1">
            <a:off x="-1004058" y="-2420863"/>
            <a:ext cx="12635497" cy="2408386"/>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6" name="Google Shape;396;p8"/>
          <p:cNvSpPr/>
          <p:nvPr/>
        </p:nvSpPr>
        <p:spPr>
          <a:xfrm flipH="1">
            <a:off x="-49009" y="6946005"/>
            <a:ext cx="12635497" cy="2408386"/>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97" name="Google Shape;397;p8"/>
          <p:cNvGrpSpPr/>
          <p:nvPr/>
        </p:nvGrpSpPr>
        <p:grpSpPr>
          <a:xfrm rot="-409329">
            <a:off x="492427" y="1707061"/>
            <a:ext cx="5124853" cy="4294826"/>
            <a:chOff x="351379" y="1408410"/>
            <a:chExt cx="5205768" cy="3759685"/>
          </a:xfrm>
        </p:grpSpPr>
        <p:sp>
          <p:nvSpPr>
            <p:cNvPr id="398" name="Google Shape;398;p8" descr="לוגו מחסני חשמל"/>
            <p:cNvSpPr/>
            <p:nvPr/>
          </p:nvSpPr>
          <p:spPr>
            <a:xfrm>
              <a:off x="1348673" y="2937759"/>
              <a:ext cx="247925" cy="4247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99" name="Google Shape;399;p8"/>
            <p:cNvGrpSpPr/>
            <p:nvPr/>
          </p:nvGrpSpPr>
          <p:grpSpPr>
            <a:xfrm>
              <a:off x="351379" y="1408410"/>
              <a:ext cx="5205768" cy="3759685"/>
              <a:chOff x="341191" y="1528345"/>
              <a:chExt cx="6061191" cy="3747511"/>
            </a:xfrm>
          </p:grpSpPr>
          <p:sp>
            <p:nvSpPr>
              <p:cNvPr id="400" name="Google Shape;400;p8"/>
              <p:cNvSpPr/>
              <p:nvPr/>
            </p:nvSpPr>
            <p:spPr>
              <a:xfrm rot="-168273">
                <a:off x="422380" y="1670583"/>
                <a:ext cx="5898813" cy="3463035"/>
              </a:xfrm>
              <a:prstGeom prst="roundRect">
                <a:avLst>
                  <a:gd name="adj" fmla="val 0"/>
                </a:avLst>
              </a:prstGeom>
              <a:gradFill>
                <a:gsLst>
                  <a:gs pos="0">
                    <a:srgbClr val="E6E6E6"/>
                  </a:gs>
                  <a:gs pos="100000">
                    <a:schemeClr val="lt1"/>
                  </a:gs>
                </a:gsLst>
                <a:lin ang="2700000" scaled="0"/>
              </a:gradFill>
              <a:ln w="9525" cap="flat" cmpd="sng">
                <a:solidFill>
                  <a:srgbClr val="9E9E9E"/>
                </a:solidFill>
                <a:prstDash val="solid"/>
                <a:miter lim="800000"/>
                <a:headEnd type="none" w="sm" len="sm"/>
                <a:tailEnd type="none" w="sm" len="sm"/>
              </a:ln>
              <a:effectLst>
                <a:outerShdw blurRad="88900" dist="76200" dir="2700000" algn="tl"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1" name="Google Shape;401;p8"/>
              <p:cNvPicPr preferRelativeResize="0"/>
              <p:nvPr/>
            </p:nvPicPr>
            <p:blipFill rotWithShape="1">
              <a:blip r:embed="rId3">
                <a:alphaModFix/>
              </a:blip>
              <a:srcRect r="1472" b="70576"/>
              <a:stretch/>
            </p:blipFill>
            <p:spPr>
              <a:xfrm rot="-168273">
                <a:off x="465355" y="2436916"/>
                <a:ext cx="5441914" cy="421692"/>
              </a:xfrm>
              <a:prstGeom prst="rect">
                <a:avLst/>
              </a:prstGeom>
              <a:noFill/>
              <a:ln>
                <a:noFill/>
              </a:ln>
            </p:spPr>
          </p:pic>
        </p:grpSp>
        <p:pic>
          <p:nvPicPr>
            <p:cNvPr id="402" name="Google Shape;402;p8"/>
            <p:cNvPicPr preferRelativeResize="0"/>
            <p:nvPr/>
          </p:nvPicPr>
          <p:blipFill rotWithShape="1">
            <a:blip r:embed="rId4">
              <a:alphaModFix/>
            </a:blip>
            <a:srcRect/>
            <a:stretch/>
          </p:blipFill>
          <p:spPr>
            <a:xfrm rot="-178721">
              <a:off x="1898581" y="1860453"/>
              <a:ext cx="1962150" cy="523875"/>
            </a:xfrm>
            <a:prstGeom prst="rect">
              <a:avLst/>
            </a:prstGeom>
            <a:noFill/>
            <a:ln>
              <a:noFill/>
            </a:ln>
          </p:spPr>
        </p:pic>
      </p:grpSp>
      <p:sp>
        <p:nvSpPr>
          <p:cNvPr id="403" name="Google Shape;403;p8"/>
          <p:cNvSpPr/>
          <p:nvPr/>
        </p:nvSpPr>
        <p:spPr>
          <a:xfrm flipH="1">
            <a:off x="-5392614" y="-2420863"/>
            <a:ext cx="5385307" cy="1141473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4" name="Google Shape;404;p8"/>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8"/>
          <p:cNvSpPr txBox="1"/>
          <p:nvPr/>
        </p:nvSpPr>
        <p:spPr>
          <a:xfrm>
            <a:off x="744834" y="184475"/>
            <a:ext cx="7390200" cy="1231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blender</a:t>
            </a:r>
            <a:r>
              <a:rPr lang="en-US" sz="3600" b="1">
                <a:solidFill>
                  <a:srgbClr val="00AEEF"/>
                </a:solidFill>
                <a:latin typeface="Calibri"/>
                <a:ea typeface="Calibri"/>
                <a:cs typeface="Calibri"/>
                <a:sym typeface="Calibri"/>
              </a:rPr>
              <a:t>Pay</a:t>
            </a:r>
            <a:r>
              <a:rPr lang="en-US" sz="3600" b="1">
                <a:solidFill>
                  <a:schemeClr val="dk1"/>
                </a:solidFill>
                <a:latin typeface="Calibri"/>
                <a:ea typeface="Calibri"/>
                <a:cs typeface="Calibri"/>
                <a:sym typeface="Calibri"/>
              </a:rPr>
              <a:t> in Partnership with</a:t>
            </a:r>
            <a:endParaRPr/>
          </a:p>
          <a:p>
            <a:pPr marL="0" marR="0" lvl="0" indent="0" algn="l" rtl="0">
              <a:spcBef>
                <a:spcPts val="0"/>
              </a:spcBef>
              <a:spcAft>
                <a:spcPts val="0"/>
              </a:spcAft>
              <a:buNone/>
            </a:pPr>
            <a:endParaRPr sz="3800">
              <a:solidFill>
                <a:schemeClr val="dk1"/>
              </a:solidFill>
              <a:latin typeface="Calibri"/>
              <a:ea typeface="Calibri"/>
              <a:cs typeface="Calibri"/>
              <a:sym typeface="Calibri"/>
            </a:endParaRPr>
          </a:p>
        </p:txBody>
      </p:sp>
      <p:sp>
        <p:nvSpPr>
          <p:cNvPr id="406" name="Google Shape;406;p8"/>
          <p:cNvSpPr/>
          <p:nvPr/>
        </p:nvSpPr>
        <p:spPr>
          <a:xfrm>
            <a:off x="847789" y="813452"/>
            <a:ext cx="10841902" cy="400110"/>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en-US" sz="2000">
                <a:solidFill>
                  <a:schemeClr val="dk1"/>
                </a:solidFill>
                <a:latin typeface="Calibri"/>
                <a:ea typeface="Calibri"/>
                <a:cs typeface="Calibri"/>
                <a:sym typeface="Calibri"/>
              </a:rPr>
              <a:t>The preferred option for installments payments for large purchases in Israel</a:t>
            </a:r>
            <a:endParaRPr/>
          </a:p>
        </p:txBody>
      </p:sp>
      <p:pic>
        <p:nvPicPr>
          <p:cNvPr id="407" name="Google Shape;407;p8"/>
          <p:cNvPicPr preferRelativeResize="0"/>
          <p:nvPr/>
        </p:nvPicPr>
        <p:blipFill rotWithShape="1">
          <a:blip r:embed="rId5">
            <a:alphaModFix/>
          </a:blip>
          <a:srcRect/>
          <a:stretch/>
        </p:blipFill>
        <p:spPr>
          <a:xfrm>
            <a:off x="6874051" y="320757"/>
            <a:ext cx="3275045" cy="427291"/>
          </a:xfrm>
          <a:prstGeom prst="rect">
            <a:avLst/>
          </a:prstGeom>
          <a:noFill/>
          <a:ln>
            <a:noFill/>
          </a:ln>
        </p:spPr>
      </p:pic>
      <p:grpSp>
        <p:nvGrpSpPr>
          <p:cNvPr id="408" name="Google Shape;408;p8"/>
          <p:cNvGrpSpPr/>
          <p:nvPr/>
        </p:nvGrpSpPr>
        <p:grpSpPr>
          <a:xfrm>
            <a:off x="-798030" y="-292671"/>
            <a:ext cx="1645818" cy="1645821"/>
            <a:chOff x="-798030" y="-292671"/>
            <a:chExt cx="1645818" cy="1645821"/>
          </a:xfrm>
        </p:grpSpPr>
        <p:sp>
          <p:nvSpPr>
            <p:cNvPr id="409" name="Google Shape;409;p8"/>
            <p:cNvSpPr/>
            <p:nvPr/>
          </p:nvSpPr>
          <p:spPr>
            <a:xfrm rot="4500000">
              <a:off x="-647025" y="-141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10" name="Google Shape;410;p8"/>
            <p:cNvGrpSpPr/>
            <p:nvPr/>
          </p:nvGrpSpPr>
          <p:grpSpPr>
            <a:xfrm>
              <a:off x="-640166" y="-134808"/>
              <a:ext cx="1330092" cy="1330093"/>
              <a:chOff x="-640166" y="-134808"/>
              <a:chExt cx="1330092" cy="1330093"/>
            </a:xfrm>
          </p:grpSpPr>
          <p:sp>
            <p:nvSpPr>
              <p:cNvPr id="411" name="Google Shape;411;p8"/>
              <p:cNvSpPr/>
              <p:nvPr/>
            </p:nvSpPr>
            <p:spPr>
              <a:xfrm rot="4500000">
                <a:off x="-518129" y="-12769"/>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2" name="Google Shape;412;p8"/>
              <p:cNvSpPr/>
              <p:nvPr/>
            </p:nvSpPr>
            <p:spPr>
              <a:xfrm>
                <a:off x="232723" y="948482"/>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3" name="Google Shape;413;p8"/>
              <p:cNvSpPr/>
              <p:nvPr/>
            </p:nvSpPr>
            <p:spPr>
              <a:xfrm rot="-5400000" flipH="1">
                <a:off x="-346649" y="185072"/>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grpSp>
        <p:nvGrpSpPr>
          <p:cNvPr id="414" name="Google Shape;414;p8"/>
          <p:cNvGrpSpPr/>
          <p:nvPr/>
        </p:nvGrpSpPr>
        <p:grpSpPr>
          <a:xfrm>
            <a:off x="5970020" y="1492728"/>
            <a:ext cx="4372421" cy="4629701"/>
            <a:chOff x="5002295" y="1594878"/>
            <a:chExt cx="4372421" cy="4629701"/>
          </a:xfrm>
        </p:grpSpPr>
        <p:sp>
          <p:nvSpPr>
            <p:cNvPr id="415" name="Google Shape;415;p8"/>
            <p:cNvSpPr/>
            <p:nvPr/>
          </p:nvSpPr>
          <p:spPr>
            <a:xfrm>
              <a:off x="5141975" y="5197399"/>
              <a:ext cx="1027180" cy="102718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16" name="Google Shape;416;p8"/>
            <p:cNvSpPr/>
            <p:nvPr/>
          </p:nvSpPr>
          <p:spPr>
            <a:xfrm>
              <a:off x="5362526" y="3946448"/>
              <a:ext cx="1027180" cy="102718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17" name="Google Shape;417;p8"/>
            <p:cNvSpPr/>
            <p:nvPr/>
          </p:nvSpPr>
          <p:spPr>
            <a:xfrm>
              <a:off x="5362526" y="2722895"/>
              <a:ext cx="1027180" cy="102718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18" name="Google Shape;418;p8"/>
            <p:cNvSpPr/>
            <p:nvPr/>
          </p:nvSpPr>
          <p:spPr>
            <a:xfrm>
              <a:off x="5031958" y="1594878"/>
              <a:ext cx="1027180" cy="102718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419" name="Google Shape;419;p8"/>
            <p:cNvPicPr preferRelativeResize="0"/>
            <p:nvPr/>
          </p:nvPicPr>
          <p:blipFill rotWithShape="1">
            <a:blip r:embed="rId6">
              <a:alphaModFix/>
            </a:blip>
            <a:srcRect/>
            <a:stretch/>
          </p:blipFill>
          <p:spPr>
            <a:xfrm>
              <a:off x="5655565" y="4216846"/>
              <a:ext cx="473715" cy="445349"/>
            </a:xfrm>
            <a:prstGeom prst="rect">
              <a:avLst/>
            </a:prstGeom>
            <a:noFill/>
            <a:ln>
              <a:noFill/>
            </a:ln>
          </p:spPr>
        </p:pic>
        <p:sp>
          <p:nvSpPr>
            <p:cNvPr id="420" name="Google Shape;420;p8"/>
            <p:cNvSpPr txBox="1"/>
            <p:nvPr/>
          </p:nvSpPr>
          <p:spPr>
            <a:xfrm>
              <a:off x="6103901" y="1719985"/>
              <a:ext cx="2697640" cy="553998"/>
            </a:xfrm>
            <a:prstGeom prst="rect">
              <a:avLst/>
            </a:prstGeom>
            <a:noFill/>
            <a:ln>
              <a:noFill/>
            </a:ln>
          </p:spPr>
          <p:txBody>
            <a:bodyPr spcFirstLastPara="1" wrap="square" lIns="91425" tIns="45700" rIns="91425" bIns="45700" anchor="t" anchorCtr="0">
              <a:spAutoFit/>
            </a:bodyPr>
            <a:lstStyle/>
            <a:p>
              <a:pPr marL="0" marR="0" lvl="0" indent="0" algn="l" rtl="1">
                <a:lnSpc>
                  <a:spcPct val="112500"/>
                </a:lnSpc>
                <a:spcBef>
                  <a:spcPts val="0"/>
                </a:spcBef>
                <a:spcAft>
                  <a:spcPts val="0"/>
                </a:spcAft>
                <a:buNone/>
              </a:pPr>
              <a:r>
                <a:rPr lang="en-US" sz="1600">
                  <a:solidFill>
                    <a:srgbClr val="000000"/>
                  </a:solidFill>
                  <a:latin typeface="Calibri"/>
                  <a:ea typeface="Calibri"/>
                  <a:cs typeface="Calibri"/>
                  <a:sym typeface="Calibri"/>
                </a:rPr>
                <a:t>JV owned 80% by Blender and 20% by Bank Hapoalim</a:t>
              </a:r>
              <a:endParaRPr sz="1600">
                <a:solidFill>
                  <a:srgbClr val="000000"/>
                </a:solidFill>
                <a:latin typeface="Calibri"/>
                <a:ea typeface="Calibri"/>
                <a:cs typeface="Calibri"/>
                <a:sym typeface="Calibri"/>
              </a:endParaRPr>
            </a:p>
          </p:txBody>
        </p:sp>
        <p:graphicFrame>
          <p:nvGraphicFramePr>
            <p:cNvPr id="421" name="Google Shape;421;p8"/>
            <p:cNvGraphicFramePr/>
            <p:nvPr/>
          </p:nvGraphicFramePr>
          <p:xfrm>
            <a:off x="5002295" y="1729494"/>
            <a:ext cx="1106689" cy="733534"/>
          </p:xfrm>
          <a:graphic>
            <a:graphicData uri="http://schemas.openxmlformats.org/drawingml/2006/chart">
              <c:chart xmlns:c="http://schemas.openxmlformats.org/drawingml/2006/chart" xmlns:r="http://schemas.openxmlformats.org/officeDocument/2006/relationships" r:id="rId7"/>
            </a:graphicData>
          </a:graphic>
        </p:graphicFrame>
        <p:pic>
          <p:nvPicPr>
            <p:cNvPr id="422" name="Google Shape;422;p8" descr="Bookstore  premium icon"/>
            <p:cNvPicPr preferRelativeResize="0"/>
            <p:nvPr/>
          </p:nvPicPr>
          <p:blipFill rotWithShape="1">
            <a:blip r:embed="rId8">
              <a:alphaModFix/>
            </a:blip>
            <a:srcRect/>
            <a:stretch/>
          </p:blipFill>
          <p:spPr>
            <a:xfrm>
              <a:off x="5586033" y="2997733"/>
              <a:ext cx="546846" cy="465179"/>
            </a:xfrm>
            <a:prstGeom prst="rect">
              <a:avLst/>
            </a:prstGeom>
            <a:noFill/>
            <a:ln>
              <a:noFill/>
            </a:ln>
          </p:spPr>
        </p:pic>
        <p:grpSp>
          <p:nvGrpSpPr>
            <p:cNvPr id="423" name="Google Shape;423;p8"/>
            <p:cNvGrpSpPr/>
            <p:nvPr/>
          </p:nvGrpSpPr>
          <p:grpSpPr>
            <a:xfrm>
              <a:off x="5327961" y="5502218"/>
              <a:ext cx="681498" cy="454905"/>
              <a:chOff x="5176688" y="4569282"/>
              <a:chExt cx="681498" cy="454905"/>
            </a:xfrm>
          </p:grpSpPr>
          <p:pic>
            <p:nvPicPr>
              <p:cNvPr id="424" name="Google Shape;424;p8"/>
              <p:cNvPicPr preferRelativeResize="0"/>
              <p:nvPr/>
            </p:nvPicPr>
            <p:blipFill rotWithShape="1">
              <a:blip r:embed="rId9">
                <a:alphaModFix/>
              </a:blip>
              <a:srcRect l="81300" t="1" b="-1728"/>
              <a:stretch/>
            </p:blipFill>
            <p:spPr>
              <a:xfrm>
                <a:off x="5384471" y="4613487"/>
                <a:ext cx="473715" cy="366496"/>
              </a:xfrm>
              <a:prstGeom prst="rect">
                <a:avLst/>
              </a:prstGeom>
              <a:noFill/>
              <a:ln>
                <a:noFill/>
              </a:ln>
            </p:spPr>
          </p:pic>
          <p:pic>
            <p:nvPicPr>
              <p:cNvPr id="425" name="Google Shape;425;p8"/>
              <p:cNvPicPr preferRelativeResize="0"/>
              <p:nvPr/>
            </p:nvPicPr>
            <p:blipFill rotWithShape="1">
              <a:blip r:embed="rId10">
                <a:alphaModFix/>
              </a:blip>
              <a:srcRect l="36116" t="15243" r="35628" b="46408"/>
              <a:stretch/>
            </p:blipFill>
            <p:spPr>
              <a:xfrm>
                <a:off x="5176688" y="4569282"/>
                <a:ext cx="539887" cy="454905"/>
              </a:xfrm>
              <a:prstGeom prst="rect">
                <a:avLst/>
              </a:prstGeom>
              <a:noFill/>
              <a:ln>
                <a:noFill/>
              </a:ln>
            </p:spPr>
          </p:pic>
        </p:grpSp>
        <p:sp>
          <p:nvSpPr>
            <p:cNvPr id="426" name="Google Shape;426;p8"/>
            <p:cNvSpPr txBox="1"/>
            <p:nvPr/>
          </p:nvSpPr>
          <p:spPr>
            <a:xfrm>
              <a:off x="6417211" y="2793524"/>
              <a:ext cx="2849694" cy="784830"/>
            </a:xfrm>
            <a:prstGeom prst="rect">
              <a:avLst/>
            </a:prstGeom>
            <a:noFill/>
            <a:ln>
              <a:noFill/>
            </a:ln>
          </p:spPr>
          <p:txBody>
            <a:bodyPr spcFirstLastPara="1" wrap="square" lIns="91425" tIns="45700" rIns="91425" bIns="45700" anchor="t" anchorCtr="0">
              <a:spAutoFit/>
            </a:bodyPr>
            <a:lstStyle/>
            <a:p>
              <a:pPr marL="0" marR="0" lvl="0" indent="0" algn="l" rtl="1">
                <a:lnSpc>
                  <a:spcPct val="112500"/>
                </a:lnSpc>
                <a:spcBef>
                  <a:spcPts val="0"/>
                </a:spcBef>
                <a:spcAft>
                  <a:spcPts val="0"/>
                </a:spcAft>
                <a:buNone/>
              </a:pPr>
              <a:r>
                <a:rPr lang="en-US" sz="1600">
                  <a:solidFill>
                    <a:srgbClr val="000000"/>
                  </a:solidFill>
                  <a:latin typeface="Calibri"/>
                  <a:ea typeface="Calibri"/>
                  <a:cs typeface="Calibri"/>
                  <a:sym typeface="Calibri"/>
                </a:rPr>
                <a:t>Potential market of 30 billion NIS per year on large purchases in Israel (excluding car-loans)</a:t>
              </a:r>
              <a:endParaRPr sz="1600">
                <a:solidFill>
                  <a:srgbClr val="000000"/>
                </a:solidFill>
                <a:latin typeface="Calibri"/>
                <a:ea typeface="Calibri"/>
                <a:cs typeface="Calibri"/>
                <a:sym typeface="Calibri"/>
              </a:endParaRPr>
            </a:p>
          </p:txBody>
        </p:sp>
        <p:sp>
          <p:nvSpPr>
            <p:cNvPr id="427" name="Google Shape;427;p8"/>
            <p:cNvSpPr txBox="1"/>
            <p:nvPr/>
          </p:nvSpPr>
          <p:spPr>
            <a:xfrm>
              <a:off x="6426977" y="4091096"/>
              <a:ext cx="2944303" cy="784830"/>
            </a:xfrm>
            <a:prstGeom prst="rect">
              <a:avLst/>
            </a:prstGeom>
            <a:noFill/>
            <a:ln>
              <a:noFill/>
            </a:ln>
          </p:spPr>
          <p:txBody>
            <a:bodyPr spcFirstLastPara="1" wrap="square" lIns="91425" tIns="45700" rIns="91425" bIns="45700" anchor="t" anchorCtr="0">
              <a:spAutoFit/>
            </a:bodyPr>
            <a:lstStyle/>
            <a:p>
              <a:pPr marL="0" marR="0" lvl="0" indent="0" algn="l" rtl="1">
                <a:lnSpc>
                  <a:spcPct val="112500"/>
                </a:lnSpc>
                <a:spcBef>
                  <a:spcPts val="0"/>
                </a:spcBef>
                <a:spcAft>
                  <a:spcPts val="0"/>
                </a:spcAft>
                <a:buNone/>
              </a:pPr>
              <a:r>
                <a:rPr lang="en-US" sz="1600">
                  <a:solidFill>
                    <a:srgbClr val="000000"/>
                  </a:solidFill>
                  <a:latin typeface="Calibri"/>
                  <a:ea typeface="Calibri"/>
                  <a:cs typeface="Calibri"/>
                  <a:sym typeface="Calibri"/>
                </a:rPr>
                <a:t>Technology allowing payment in extended installments using quick non-bank credit at POSs</a:t>
              </a:r>
              <a:endParaRPr sz="1600">
                <a:solidFill>
                  <a:srgbClr val="000000"/>
                </a:solidFill>
                <a:latin typeface="Calibri"/>
                <a:ea typeface="Calibri"/>
                <a:cs typeface="Calibri"/>
                <a:sym typeface="Calibri"/>
              </a:endParaRPr>
            </a:p>
          </p:txBody>
        </p:sp>
        <p:sp>
          <p:nvSpPr>
            <p:cNvPr id="428" name="Google Shape;428;p8"/>
            <p:cNvSpPr txBox="1"/>
            <p:nvPr/>
          </p:nvSpPr>
          <p:spPr>
            <a:xfrm>
              <a:off x="6288719" y="5337255"/>
              <a:ext cx="3085997" cy="784830"/>
            </a:xfrm>
            <a:prstGeom prst="rect">
              <a:avLst/>
            </a:prstGeom>
            <a:noFill/>
            <a:ln>
              <a:noFill/>
            </a:ln>
          </p:spPr>
          <p:txBody>
            <a:bodyPr spcFirstLastPara="1" wrap="square" lIns="91425" tIns="45700" rIns="91425" bIns="45700" anchor="t" anchorCtr="0">
              <a:spAutoFit/>
            </a:bodyPr>
            <a:lstStyle/>
            <a:p>
              <a:pPr marL="0" marR="0" lvl="0" indent="0" algn="l" rtl="1">
                <a:lnSpc>
                  <a:spcPct val="112500"/>
                </a:lnSpc>
                <a:spcBef>
                  <a:spcPts val="0"/>
                </a:spcBef>
                <a:spcAft>
                  <a:spcPts val="0"/>
                </a:spcAft>
                <a:buNone/>
              </a:pPr>
              <a:r>
                <a:rPr lang="en-US" sz="1600">
                  <a:solidFill>
                    <a:srgbClr val="000000"/>
                  </a:solidFill>
                  <a:latin typeface="Calibri"/>
                  <a:ea typeface="Calibri"/>
                  <a:cs typeface="Calibri"/>
                  <a:sym typeface="Calibri"/>
                </a:rPr>
                <a:t>The Company estimates that the JV’s extended credit licence will be received during Q4-2022</a:t>
              </a:r>
              <a:endParaRPr/>
            </a:p>
          </p:txBody>
        </p:sp>
      </p:grpSp>
      <p:sp>
        <p:nvSpPr>
          <p:cNvPr id="429" name="Google Shape;429;p8"/>
          <p:cNvSpPr txBox="1"/>
          <p:nvPr/>
        </p:nvSpPr>
        <p:spPr>
          <a:xfrm rot="-582739">
            <a:off x="685145" y="3287462"/>
            <a:ext cx="4887518" cy="2431435"/>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endParaRPr sz="400" b="1">
              <a:solidFill>
                <a:schemeClr val="dk1"/>
              </a:solidFill>
              <a:latin typeface="Calibri"/>
              <a:ea typeface="Calibri"/>
              <a:cs typeface="Calibri"/>
              <a:sym typeface="Calibri"/>
            </a:endParaRPr>
          </a:p>
          <a:p>
            <a:pPr marL="0" marR="0" lvl="0" indent="0" algn="ctr" rtl="1">
              <a:spcBef>
                <a:spcPts val="0"/>
              </a:spcBef>
              <a:spcAft>
                <a:spcPts val="0"/>
              </a:spcAft>
              <a:buNone/>
            </a:pPr>
            <a:r>
              <a:rPr lang="en-US" sz="2800" b="1">
                <a:solidFill>
                  <a:schemeClr val="dk1"/>
                </a:solidFill>
                <a:latin typeface="Calibri"/>
                <a:ea typeface="Calibri"/>
                <a:cs typeface="Calibri"/>
                <a:sym typeface="Calibri"/>
              </a:rPr>
              <a:t>"Credit at points of sale will grow and boom in Israel”</a:t>
            </a:r>
            <a:endParaRPr/>
          </a:p>
          <a:p>
            <a:pPr marL="0" marR="0" lvl="0" indent="0" algn="ctr" rtl="1">
              <a:spcBef>
                <a:spcPts val="0"/>
              </a:spcBef>
              <a:spcAft>
                <a:spcPts val="0"/>
              </a:spcAft>
              <a:buNone/>
            </a:pPr>
            <a:endParaRPr sz="800" b="1">
              <a:solidFill>
                <a:schemeClr val="dk1"/>
              </a:solidFill>
              <a:latin typeface="Calibri"/>
              <a:ea typeface="Calibri"/>
              <a:cs typeface="Calibri"/>
              <a:sym typeface="Calibri"/>
            </a:endParaRPr>
          </a:p>
          <a:p>
            <a:pPr marL="0" marR="0" lvl="0" indent="0" algn="ctr" rtl="1">
              <a:spcBef>
                <a:spcPts val="0"/>
              </a:spcBef>
              <a:spcAft>
                <a:spcPts val="0"/>
              </a:spcAft>
              <a:buNone/>
            </a:pPr>
            <a:r>
              <a:rPr lang="en-US" sz="1400" b="1">
                <a:solidFill>
                  <a:schemeClr val="dk1"/>
                </a:solidFill>
                <a:latin typeface="Calibri"/>
                <a:ea typeface="Calibri"/>
                <a:cs typeface="Calibri"/>
                <a:sym typeface="Calibri"/>
              </a:rPr>
              <a:t>Avivit Bender, Director of Innovation at Bank Hapoalim: "Blender has the capability and the technology to make quick credit transactions and payments"</a:t>
            </a:r>
            <a:endParaRPr sz="1400" b="1">
              <a:solidFill>
                <a:schemeClr val="dk1"/>
              </a:solidFill>
              <a:latin typeface="Calibri"/>
              <a:ea typeface="Calibri"/>
              <a:cs typeface="Calibri"/>
              <a:sym typeface="Calibri"/>
            </a:endParaRPr>
          </a:p>
          <a:p>
            <a:pPr marL="0" marR="0" lvl="0" indent="0" algn="ctr" rtl="1">
              <a:spcBef>
                <a:spcPts val="0"/>
              </a:spcBef>
              <a:spcAft>
                <a:spcPts val="0"/>
              </a:spcAft>
              <a:buNone/>
            </a:pPr>
            <a:endParaRPr sz="1400" b="1">
              <a:solidFill>
                <a:schemeClr val="dk1"/>
              </a:solidFill>
              <a:latin typeface="Calibri"/>
              <a:ea typeface="Calibri"/>
              <a:cs typeface="Calibri"/>
              <a:sym typeface="Calibri"/>
            </a:endParaRPr>
          </a:p>
          <a:p>
            <a:pPr marL="0" marR="0" lvl="0" indent="0" algn="ctr" rtl="1">
              <a:spcBef>
                <a:spcPts val="0"/>
              </a:spcBef>
              <a:spcAft>
                <a:spcPts val="0"/>
              </a:spcAft>
              <a:buNone/>
            </a:pPr>
            <a:r>
              <a:rPr lang="en-US" sz="1400" b="1">
                <a:solidFill>
                  <a:schemeClr val="dk1"/>
                </a:solidFill>
                <a:latin typeface="Calibri"/>
                <a:ea typeface="Calibri"/>
                <a:cs typeface="Calibri"/>
                <a:sym typeface="Calibri"/>
              </a:rPr>
              <a:t>The Marker, July 2022</a:t>
            </a:r>
            <a:endParaRPr sz="1200">
              <a:solidFill>
                <a:schemeClr val="dk1"/>
              </a:solidFill>
              <a:latin typeface="Calibri"/>
              <a:ea typeface="Calibri"/>
              <a:cs typeface="Calibri"/>
              <a:sym typeface="Calibri"/>
            </a:endParaRPr>
          </a:p>
          <a:p>
            <a:pPr marL="0" marR="0" lvl="0" indent="0" algn="just" rtl="1">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aphicFrame>
        <p:nvGraphicFramePr>
          <p:cNvPr id="435" name="Google Shape;435;p9"/>
          <p:cNvGraphicFramePr/>
          <p:nvPr/>
        </p:nvGraphicFramePr>
        <p:xfrm>
          <a:off x="3097950" y="2037875"/>
          <a:ext cx="3595412" cy="3431392"/>
        </p:xfrm>
        <a:graphic>
          <a:graphicData uri="http://schemas.openxmlformats.org/drawingml/2006/chart">
            <c:chart xmlns:c="http://schemas.openxmlformats.org/drawingml/2006/chart" xmlns:r="http://schemas.openxmlformats.org/officeDocument/2006/relationships" r:id="rId3"/>
          </a:graphicData>
        </a:graphic>
      </p:graphicFrame>
      <p:sp>
        <p:nvSpPr>
          <p:cNvPr id="436" name="Google Shape;436;p9"/>
          <p:cNvSpPr txBox="1"/>
          <p:nvPr/>
        </p:nvSpPr>
        <p:spPr>
          <a:xfrm>
            <a:off x="6399349" y="1821901"/>
            <a:ext cx="2275201" cy="1436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Wide selection of car dealers operate with blenderCar in Israel and Europe</a:t>
            </a:r>
            <a:endParaRPr sz="1600">
              <a:solidFill>
                <a:schemeClr val="dk1"/>
              </a:solidFill>
              <a:latin typeface="Calibri"/>
              <a:ea typeface="Calibri"/>
              <a:cs typeface="Calibri"/>
              <a:sym typeface="Calibri"/>
            </a:endParaRPr>
          </a:p>
          <a:p>
            <a:pPr marL="0" marR="0" lvl="0" indent="0" algn="l" rtl="0">
              <a:lnSpc>
                <a:spcPct val="107692"/>
              </a:lnSpc>
              <a:spcBef>
                <a:spcPts val="0"/>
              </a:spcBef>
              <a:spcAft>
                <a:spcPts val="0"/>
              </a:spcAft>
              <a:buNone/>
            </a:pPr>
            <a:br>
              <a:rPr lang="en-US" sz="1300">
                <a:solidFill>
                  <a:srgbClr val="000000"/>
                </a:solidFill>
                <a:latin typeface="Calibri"/>
                <a:ea typeface="Calibri"/>
                <a:cs typeface="Calibri"/>
                <a:sym typeface="Calibri"/>
              </a:rPr>
            </a:br>
            <a:endParaRPr sz="1300">
              <a:solidFill>
                <a:srgbClr val="000000"/>
              </a:solidFill>
              <a:latin typeface="Calibri"/>
              <a:ea typeface="Calibri"/>
              <a:cs typeface="Calibri"/>
              <a:sym typeface="Calibri"/>
            </a:endParaRPr>
          </a:p>
        </p:txBody>
      </p:sp>
      <p:sp>
        <p:nvSpPr>
          <p:cNvPr id="437" name="Google Shape;437;p9"/>
          <p:cNvSpPr txBox="1"/>
          <p:nvPr/>
        </p:nvSpPr>
        <p:spPr>
          <a:xfrm>
            <a:off x="6841402" y="4043046"/>
            <a:ext cx="22752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A unique technology with a holistic system of rapid credit evaluation and establishment</a:t>
            </a:r>
            <a:endParaRPr sz="1600">
              <a:solidFill>
                <a:schemeClr val="dk1"/>
              </a:solidFill>
              <a:latin typeface="Calibri"/>
              <a:ea typeface="Calibri"/>
              <a:cs typeface="Calibri"/>
              <a:sym typeface="Calibri"/>
            </a:endParaRPr>
          </a:p>
        </p:txBody>
      </p:sp>
      <p:sp>
        <p:nvSpPr>
          <p:cNvPr id="438" name="Google Shape;438;p9"/>
          <p:cNvSpPr txBox="1"/>
          <p:nvPr/>
        </p:nvSpPr>
        <p:spPr>
          <a:xfrm>
            <a:off x="3980827" y="5913037"/>
            <a:ext cx="224716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Wide installment spread tailored to the customer needs</a:t>
            </a:r>
            <a:endParaRPr sz="1600">
              <a:solidFill>
                <a:schemeClr val="dk1"/>
              </a:solidFill>
              <a:latin typeface="Calibri"/>
              <a:ea typeface="Calibri"/>
              <a:cs typeface="Calibri"/>
              <a:sym typeface="Calibri"/>
            </a:endParaRPr>
          </a:p>
        </p:txBody>
      </p:sp>
      <p:sp>
        <p:nvSpPr>
          <p:cNvPr id="439" name="Google Shape;439;p9"/>
          <p:cNvSpPr txBox="1"/>
          <p:nvPr/>
        </p:nvSpPr>
        <p:spPr>
          <a:xfrm>
            <a:off x="1010053" y="4103963"/>
            <a:ext cx="1836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Convenient and easy-to-use digital platform for car dealers</a:t>
            </a:r>
            <a:endParaRPr sz="1600">
              <a:solidFill>
                <a:schemeClr val="dk1"/>
              </a:solidFill>
              <a:latin typeface="Calibri"/>
              <a:ea typeface="Calibri"/>
              <a:cs typeface="Calibri"/>
              <a:sym typeface="Calibri"/>
            </a:endParaRPr>
          </a:p>
        </p:txBody>
      </p:sp>
      <p:sp>
        <p:nvSpPr>
          <p:cNvPr id="440" name="Google Shape;440;p9"/>
          <p:cNvSpPr txBox="1"/>
          <p:nvPr/>
        </p:nvSpPr>
        <p:spPr>
          <a:xfrm>
            <a:off x="1116762" y="2069199"/>
            <a:ext cx="217930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Transaction authorization within seconds -no forms or paperwork</a:t>
            </a:r>
            <a:r>
              <a:rPr lang="en-US" sz="1300">
                <a:solidFill>
                  <a:schemeClr val="dk1"/>
                </a:solidFill>
                <a:latin typeface="Calibri"/>
                <a:ea typeface="Calibri"/>
                <a:cs typeface="Calibri"/>
                <a:sym typeface="Calibri"/>
              </a:rPr>
              <a:t>!</a:t>
            </a:r>
            <a:endParaRPr sz="1300">
              <a:solidFill>
                <a:schemeClr val="dk1"/>
              </a:solidFill>
              <a:latin typeface="Calibri"/>
              <a:ea typeface="Calibri"/>
              <a:cs typeface="Calibri"/>
              <a:sym typeface="Calibri"/>
            </a:endParaRPr>
          </a:p>
        </p:txBody>
      </p:sp>
      <p:sp>
        <p:nvSpPr>
          <p:cNvPr id="441" name="Google Shape;441;p9"/>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9"/>
          <p:cNvSpPr txBox="1"/>
          <p:nvPr/>
        </p:nvSpPr>
        <p:spPr>
          <a:xfrm>
            <a:off x="775373" y="207570"/>
            <a:ext cx="35142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41634"/>
                </a:solidFill>
                <a:latin typeface="Calibri"/>
                <a:ea typeface="Calibri"/>
                <a:cs typeface="Calibri"/>
                <a:sym typeface="Calibri"/>
              </a:rPr>
              <a:t>blender</a:t>
            </a:r>
            <a:r>
              <a:rPr lang="en-US" sz="3600" b="1">
                <a:solidFill>
                  <a:srgbClr val="00AEEF"/>
                </a:solidFill>
                <a:latin typeface="Calibri"/>
                <a:ea typeface="Calibri"/>
                <a:cs typeface="Calibri"/>
                <a:sym typeface="Calibri"/>
              </a:rPr>
              <a:t>Car</a:t>
            </a:r>
            <a:endParaRPr sz="3600" b="1">
              <a:solidFill>
                <a:srgbClr val="041634"/>
              </a:solidFill>
              <a:latin typeface="Calibri"/>
              <a:ea typeface="Calibri"/>
              <a:cs typeface="Calibri"/>
              <a:sym typeface="Calibri"/>
            </a:endParaRPr>
          </a:p>
        </p:txBody>
      </p:sp>
      <p:sp>
        <p:nvSpPr>
          <p:cNvPr id="443" name="Google Shape;443;p9"/>
          <p:cNvSpPr txBox="1"/>
          <p:nvPr/>
        </p:nvSpPr>
        <p:spPr>
          <a:xfrm>
            <a:off x="704356" y="752964"/>
            <a:ext cx="94055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The fastest option for car loans in Israel and Europe</a:t>
            </a:r>
            <a:endParaRPr sz="2000">
              <a:solidFill>
                <a:schemeClr val="dk1"/>
              </a:solidFill>
              <a:latin typeface="Calibri"/>
              <a:ea typeface="Calibri"/>
              <a:cs typeface="Calibri"/>
              <a:sym typeface="Calibri"/>
            </a:endParaRPr>
          </a:p>
        </p:txBody>
      </p:sp>
      <p:pic>
        <p:nvPicPr>
          <p:cNvPr id="444" name="Google Shape;444;p9"/>
          <p:cNvPicPr preferRelativeResize="0"/>
          <p:nvPr/>
        </p:nvPicPr>
        <p:blipFill rotWithShape="1">
          <a:blip r:embed="rId4">
            <a:alphaModFix/>
          </a:blip>
          <a:srcRect l="33226" t="8035" r="8043" b="6111"/>
          <a:stretch/>
        </p:blipFill>
        <p:spPr>
          <a:xfrm>
            <a:off x="3642536" y="2492950"/>
            <a:ext cx="2525281" cy="2525281"/>
          </a:xfrm>
          <a:prstGeom prst="ellipse">
            <a:avLst/>
          </a:prstGeom>
          <a:noFill/>
          <a:ln>
            <a:noFill/>
          </a:ln>
        </p:spPr>
      </p:pic>
      <p:sp>
        <p:nvSpPr>
          <p:cNvPr id="445" name="Google Shape;445;p9"/>
          <p:cNvSpPr/>
          <p:nvPr/>
        </p:nvSpPr>
        <p:spPr>
          <a:xfrm>
            <a:off x="0" y="7103906"/>
            <a:ext cx="5936771" cy="2314800"/>
          </a:xfrm>
          <a:prstGeom prst="rect">
            <a:avLst/>
          </a:prstGeom>
          <a:gradFill>
            <a:gsLst>
              <a:gs pos="0">
                <a:srgbClr val="21BFD5">
                  <a:alpha val="0"/>
                </a:srgbClr>
              </a:gs>
              <a:gs pos="52999">
                <a:srgbClr val="21BFD5"/>
              </a:gs>
              <a:gs pos="100000">
                <a:srgbClr val="21BFD5"/>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9"/>
          <p:cNvSpPr/>
          <p:nvPr/>
        </p:nvSpPr>
        <p:spPr>
          <a:xfrm flipH="1">
            <a:off x="6255227" y="7234966"/>
            <a:ext cx="5936772" cy="2314800"/>
          </a:xfrm>
          <a:prstGeom prst="rect">
            <a:avLst/>
          </a:prstGeom>
          <a:gradFill>
            <a:gsLst>
              <a:gs pos="0">
                <a:srgbClr val="21BFD5">
                  <a:alpha val="0"/>
                </a:srgbClr>
              </a:gs>
              <a:gs pos="52999">
                <a:srgbClr val="006CB7"/>
              </a:gs>
              <a:gs pos="100000">
                <a:srgbClr val="006CB7"/>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47" name="Google Shape;447;p9"/>
          <p:cNvGrpSpPr/>
          <p:nvPr/>
        </p:nvGrpSpPr>
        <p:grpSpPr>
          <a:xfrm>
            <a:off x="3403664" y="2069199"/>
            <a:ext cx="748143" cy="748142"/>
            <a:chOff x="961496" y="1758900"/>
            <a:chExt cx="748143" cy="748142"/>
          </a:xfrm>
        </p:grpSpPr>
        <p:sp>
          <p:nvSpPr>
            <p:cNvPr id="448" name="Google Shape;448;p9"/>
            <p:cNvSpPr/>
            <p:nvPr/>
          </p:nvSpPr>
          <p:spPr>
            <a:xfrm>
              <a:off x="961496"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9" name="Google Shape;449;p9"/>
            <p:cNvPicPr preferRelativeResize="0"/>
            <p:nvPr/>
          </p:nvPicPr>
          <p:blipFill rotWithShape="1">
            <a:blip r:embed="rId5">
              <a:alphaModFix/>
            </a:blip>
            <a:srcRect r="95707"/>
            <a:stretch/>
          </p:blipFill>
          <p:spPr>
            <a:xfrm>
              <a:off x="1102943" y="1905801"/>
              <a:ext cx="428677" cy="438950"/>
            </a:xfrm>
            <a:prstGeom prst="rect">
              <a:avLst/>
            </a:prstGeom>
            <a:noFill/>
            <a:ln>
              <a:noFill/>
            </a:ln>
          </p:spPr>
        </p:pic>
      </p:grpSp>
      <p:grpSp>
        <p:nvGrpSpPr>
          <p:cNvPr id="450" name="Google Shape;450;p9"/>
          <p:cNvGrpSpPr/>
          <p:nvPr/>
        </p:nvGrpSpPr>
        <p:grpSpPr>
          <a:xfrm>
            <a:off x="2911978" y="3964963"/>
            <a:ext cx="748143" cy="748142"/>
            <a:chOff x="3350290" y="1758900"/>
            <a:chExt cx="748143" cy="748142"/>
          </a:xfrm>
        </p:grpSpPr>
        <p:sp>
          <p:nvSpPr>
            <p:cNvPr id="451" name="Google Shape;451;p9"/>
            <p:cNvSpPr/>
            <p:nvPr/>
          </p:nvSpPr>
          <p:spPr>
            <a:xfrm>
              <a:off x="3350290"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2" name="Google Shape;452;p9"/>
            <p:cNvPicPr preferRelativeResize="0"/>
            <p:nvPr/>
          </p:nvPicPr>
          <p:blipFill rotWithShape="1">
            <a:blip r:embed="rId5">
              <a:alphaModFix/>
            </a:blip>
            <a:srcRect l="24013" r="71694"/>
            <a:stretch/>
          </p:blipFill>
          <p:spPr>
            <a:xfrm>
              <a:off x="3515189" y="1905801"/>
              <a:ext cx="428677" cy="438950"/>
            </a:xfrm>
            <a:prstGeom prst="rect">
              <a:avLst/>
            </a:prstGeom>
            <a:noFill/>
            <a:ln>
              <a:noFill/>
            </a:ln>
          </p:spPr>
        </p:pic>
      </p:grpSp>
      <p:grpSp>
        <p:nvGrpSpPr>
          <p:cNvPr id="453" name="Google Shape;453;p9"/>
          <p:cNvGrpSpPr/>
          <p:nvPr/>
        </p:nvGrpSpPr>
        <p:grpSpPr>
          <a:xfrm>
            <a:off x="4521584" y="5122005"/>
            <a:ext cx="748143" cy="748142"/>
            <a:chOff x="5739084" y="1758900"/>
            <a:chExt cx="748143" cy="748142"/>
          </a:xfrm>
        </p:grpSpPr>
        <p:sp>
          <p:nvSpPr>
            <p:cNvPr id="454" name="Google Shape;454;p9"/>
            <p:cNvSpPr/>
            <p:nvPr/>
          </p:nvSpPr>
          <p:spPr>
            <a:xfrm>
              <a:off x="5739084"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5" name="Google Shape;455;p9"/>
            <p:cNvPicPr preferRelativeResize="0"/>
            <p:nvPr/>
          </p:nvPicPr>
          <p:blipFill rotWithShape="1">
            <a:blip r:embed="rId5">
              <a:alphaModFix/>
            </a:blip>
            <a:srcRect l="47682" r="48024"/>
            <a:stretch/>
          </p:blipFill>
          <p:spPr>
            <a:xfrm>
              <a:off x="5881661" y="1905801"/>
              <a:ext cx="428677" cy="438950"/>
            </a:xfrm>
            <a:prstGeom prst="rect">
              <a:avLst/>
            </a:prstGeom>
            <a:noFill/>
            <a:ln>
              <a:noFill/>
            </a:ln>
          </p:spPr>
        </p:pic>
      </p:grpSp>
      <p:grpSp>
        <p:nvGrpSpPr>
          <p:cNvPr id="456" name="Google Shape;456;p9"/>
          <p:cNvGrpSpPr/>
          <p:nvPr/>
        </p:nvGrpSpPr>
        <p:grpSpPr>
          <a:xfrm>
            <a:off x="6132202" y="3964963"/>
            <a:ext cx="748143" cy="748142"/>
            <a:chOff x="8127878" y="1758900"/>
            <a:chExt cx="748143" cy="748142"/>
          </a:xfrm>
        </p:grpSpPr>
        <p:sp>
          <p:nvSpPr>
            <p:cNvPr id="457" name="Google Shape;457;p9"/>
            <p:cNvSpPr/>
            <p:nvPr/>
          </p:nvSpPr>
          <p:spPr>
            <a:xfrm>
              <a:off x="8127878"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8" name="Google Shape;458;p9"/>
            <p:cNvPicPr preferRelativeResize="0"/>
            <p:nvPr/>
          </p:nvPicPr>
          <p:blipFill rotWithShape="1">
            <a:blip r:embed="rId5">
              <a:alphaModFix/>
            </a:blip>
            <a:srcRect l="71982" r="23624"/>
            <a:stretch/>
          </p:blipFill>
          <p:spPr>
            <a:xfrm>
              <a:off x="8286750" y="1905801"/>
              <a:ext cx="438661" cy="438950"/>
            </a:xfrm>
            <a:prstGeom prst="rect">
              <a:avLst/>
            </a:prstGeom>
            <a:noFill/>
            <a:ln>
              <a:noFill/>
            </a:ln>
          </p:spPr>
        </p:pic>
      </p:grpSp>
      <p:grpSp>
        <p:nvGrpSpPr>
          <p:cNvPr id="459" name="Google Shape;459;p9"/>
          <p:cNvGrpSpPr/>
          <p:nvPr/>
        </p:nvGrpSpPr>
        <p:grpSpPr>
          <a:xfrm>
            <a:off x="5634589" y="2069199"/>
            <a:ext cx="748143" cy="748142"/>
            <a:chOff x="10516674" y="1758900"/>
            <a:chExt cx="748143" cy="748142"/>
          </a:xfrm>
        </p:grpSpPr>
        <p:sp>
          <p:nvSpPr>
            <p:cNvPr id="460" name="Google Shape;460;p9"/>
            <p:cNvSpPr/>
            <p:nvPr/>
          </p:nvSpPr>
          <p:spPr>
            <a:xfrm>
              <a:off x="10516674"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61" name="Google Shape;461;p9"/>
            <p:cNvPicPr preferRelativeResize="0"/>
            <p:nvPr/>
          </p:nvPicPr>
          <p:blipFill rotWithShape="1">
            <a:blip r:embed="rId5">
              <a:alphaModFix/>
            </a:blip>
            <a:srcRect l="95824" r="-216"/>
            <a:stretch/>
          </p:blipFill>
          <p:spPr>
            <a:xfrm>
              <a:off x="10671414" y="1905801"/>
              <a:ext cx="438661" cy="438950"/>
            </a:xfrm>
            <a:prstGeom prst="rect">
              <a:avLst/>
            </a:prstGeom>
            <a:noFill/>
            <a:ln>
              <a:noFill/>
            </a:ln>
          </p:spPr>
        </p:pic>
      </p:grpSp>
      <p:cxnSp>
        <p:nvCxnSpPr>
          <p:cNvPr id="462" name="Google Shape;462;p9"/>
          <p:cNvCxnSpPr/>
          <p:nvPr/>
        </p:nvCxnSpPr>
        <p:spPr>
          <a:xfrm>
            <a:off x="-269304" y="1000716"/>
            <a:ext cx="0" cy="4952669"/>
          </a:xfrm>
          <a:prstGeom prst="straightConnector1">
            <a:avLst/>
          </a:prstGeom>
          <a:noFill/>
          <a:ln w="9525" cap="flat" cmpd="sng">
            <a:solidFill>
              <a:schemeClr val="accent1"/>
            </a:solidFill>
            <a:prstDash val="solid"/>
            <a:miter lim="800000"/>
            <a:headEnd type="none" w="sm" len="sm"/>
            <a:tailEnd type="none" w="sm" len="sm"/>
          </a:ln>
        </p:spPr>
      </p:cxnSp>
      <p:sp>
        <p:nvSpPr>
          <p:cNvPr id="463" name="Google Shape;463;p9"/>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9"/>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9"/>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66" name="Google Shape;466;p9"/>
          <p:cNvPicPr preferRelativeResize="0"/>
          <p:nvPr/>
        </p:nvPicPr>
        <p:blipFill rotWithShape="1">
          <a:blip r:embed="rId6">
            <a:alphaModFix/>
          </a:blip>
          <a:srcRect/>
          <a:stretch/>
        </p:blipFill>
        <p:spPr>
          <a:xfrm>
            <a:off x="10020847" y="1906686"/>
            <a:ext cx="1169727" cy="347775"/>
          </a:xfrm>
          <a:prstGeom prst="rect">
            <a:avLst/>
          </a:prstGeom>
          <a:noFill/>
          <a:ln>
            <a:noFill/>
          </a:ln>
        </p:spPr>
      </p:pic>
      <p:pic>
        <p:nvPicPr>
          <p:cNvPr id="467" name="Google Shape;467;p9" descr="Dear Keren Malki Supporter, I hope this finds you well and you enjoyed the  Rainbow of Music concert to support the work of Keren"/>
          <p:cNvPicPr preferRelativeResize="0"/>
          <p:nvPr/>
        </p:nvPicPr>
        <p:blipFill rotWithShape="1">
          <a:blip r:embed="rId7">
            <a:alphaModFix/>
          </a:blip>
          <a:srcRect/>
          <a:stretch/>
        </p:blipFill>
        <p:spPr>
          <a:xfrm>
            <a:off x="10055142" y="5332384"/>
            <a:ext cx="964271" cy="239779"/>
          </a:xfrm>
          <a:prstGeom prst="rect">
            <a:avLst/>
          </a:prstGeom>
          <a:noFill/>
          <a:ln>
            <a:noFill/>
          </a:ln>
        </p:spPr>
      </p:pic>
      <p:pic>
        <p:nvPicPr>
          <p:cNvPr id="468" name="Google Shape;468;p9" descr="בואו לראות את מגוון הלקוחות שכבר השתמשו בשירותים של יאמי | Yami"/>
          <p:cNvPicPr preferRelativeResize="0"/>
          <p:nvPr/>
        </p:nvPicPr>
        <p:blipFill rotWithShape="1">
          <a:blip r:embed="rId8">
            <a:alphaModFix/>
          </a:blip>
          <a:srcRect/>
          <a:stretch/>
        </p:blipFill>
        <p:spPr>
          <a:xfrm>
            <a:off x="10027634" y="2343670"/>
            <a:ext cx="979432" cy="540646"/>
          </a:xfrm>
          <a:prstGeom prst="rect">
            <a:avLst/>
          </a:prstGeom>
          <a:noFill/>
          <a:ln>
            <a:noFill/>
          </a:ln>
        </p:spPr>
      </p:pic>
      <p:pic>
        <p:nvPicPr>
          <p:cNvPr id="469" name="Google Shape;469;p9" descr="Pollen Street Capital Standard"/>
          <p:cNvPicPr preferRelativeResize="0"/>
          <p:nvPr/>
        </p:nvPicPr>
        <p:blipFill rotWithShape="1">
          <a:blip r:embed="rId9">
            <a:alphaModFix/>
          </a:blip>
          <a:srcRect l="14772" t="29419" r="6078" b="6813"/>
          <a:stretch/>
        </p:blipFill>
        <p:spPr>
          <a:xfrm>
            <a:off x="9996918" y="3810481"/>
            <a:ext cx="1040864" cy="442349"/>
          </a:xfrm>
          <a:prstGeom prst="rect">
            <a:avLst/>
          </a:prstGeom>
          <a:noFill/>
          <a:ln>
            <a:noFill/>
          </a:ln>
        </p:spPr>
      </p:pic>
      <p:sp>
        <p:nvSpPr>
          <p:cNvPr id="470" name="Google Shape;470;p9"/>
          <p:cNvSpPr txBox="1"/>
          <p:nvPr/>
        </p:nvSpPr>
        <p:spPr>
          <a:xfrm>
            <a:off x="9315325" y="1479551"/>
            <a:ext cx="2352174" cy="280974"/>
          </a:xfrm>
          <a:prstGeom prst="rect">
            <a:avLst/>
          </a:prstGeom>
          <a:noFill/>
          <a:ln>
            <a:noFill/>
          </a:ln>
        </p:spPr>
        <p:txBody>
          <a:bodyPr spcFirstLastPara="1" wrap="square" lIns="91425" tIns="45700" rIns="91425" bIns="45700" anchor="t" anchorCtr="0">
            <a:spAutoFit/>
          </a:bodyPr>
          <a:lstStyle/>
          <a:p>
            <a:pPr marL="0" marR="0" lvl="0" indent="0" algn="r" rtl="1">
              <a:lnSpc>
                <a:spcPct val="87500"/>
              </a:lnSpc>
              <a:spcBef>
                <a:spcPts val="0"/>
              </a:spcBef>
              <a:spcAft>
                <a:spcPts val="0"/>
              </a:spcAft>
              <a:buNone/>
            </a:pPr>
            <a:r>
              <a:rPr lang="en-US" sz="1600" b="1">
                <a:solidFill>
                  <a:srgbClr val="006386"/>
                </a:solidFill>
                <a:latin typeface="Calibri"/>
                <a:ea typeface="Calibri"/>
                <a:cs typeface="Calibri"/>
                <a:sym typeface="Calibri"/>
              </a:rPr>
              <a:t> In collaboration with: </a:t>
            </a:r>
            <a:endParaRPr/>
          </a:p>
        </p:txBody>
      </p:sp>
      <p:grpSp>
        <p:nvGrpSpPr>
          <p:cNvPr id="471" name="Google Shape;471;p9"/>
          <p:cNvGrpSpPr/>
          <p:nvPr/>
        </p:nvGrpSpPr>
        <p:grpSpPr>
          <a:xfrm>
            <a:off x="9728110" y="1778768"/>
            <a:ext cx="1539113" cy="2658205"/>
            <a:chOff x="813494" y="1494221"/>
            <a:chExt cx="1539113" cy="2658205"/>
          </a:xfrm>
        </p:grpSpPr>
        <p:cxnSp>
          <p:nvCxnSpPr>
            <p:cNvPr id="472" name="Google Shape;472;p9"/>
            <p:cNvCxnSpPr/>
            <p:nvPr/>
          </p:nvCxnSpPr>
          <p:spPr>
            <a:xfrm rot="10800000">
              <a:off x="826003" y="1494221"/>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3" name="Google Shape;473;p9"/>
            <p:cNvCxnSpPr/>
            <p:nvPr/>
          </p:nvCxnSpPr>
          <p:spPr>
            <a:xfrm rot="10800000">
              <a:off x="826003" y="2070472"/>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4" name="Google Shape;474;p9"/>
            <p:cNvCxnSpPr/>
            <p:nvPr/>
          </p:nvCxnSpPr>
          <p:spPr>
            <a:xfrm rot="10800000">
              <a:off x="826003" y="2753393"/>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5" name="Google Shape;475;p9"/>
            <p:cNvCxnSpPr/>
            <p:nvPr/>
          </p:nvCxnSpPr>
          <p:spPr>
            <a:xfrm rot="10800000">
              <a:off x="813494" y="3408230"/>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6" name="Google Shape;476;p9"/>
            <p:cNvCxnSpPr/>
            <p:nvPr/>
          </p:nvCxnSpPr>
          <p:spPr>
            <a:xfrm rot="10800000">
              <a:off x="826003" y="4152426"/>
              <a:ext cx="1526604" cy="0"/>
            </a:xfrm>
            <a:prstGeom prst="straightConnector1">
              <a:avLst/>
            </a:prstGeom>
            <a:noFill/>
            <a:ln w="9525" cap="flat" cmpd="sng">
              <a:solidFill>
                <a:srgbClr val="A5A5A5"/>
              </a:solidFill>
              <a:prstDash val="solid"/>
              <a:miter lim="800000"/>
              <a:headEnd type="none" w="sm" len="sm"/>
              <a:tailEnd type="none" w="sm" len="sm"/>
            </a:ln>
          </p:spPr>
        </p:cxnSp>
      </p:grpSp>
      <p:pic>
        <p:nvPicPr>
          <p:cNvPr id="477" name="Google Shape;477;p9" descr="לוגו מנורה מבטחים פנסיה וגמל - מנורה מבטחים"/>
          <p:cNvPicPr preferRelativeResize="0"/>
          <p:nvPr/>
        </p:nvPicPr>
        <p:blipFill rotWithShape="1">
          <a:blip r:embed="rId10">
            <a:alphaModFix/>
          </a:blip>
          <a:srcRect/>
          <a:stretch/>
        </p:blipFill>
        <p:spPr>
          <a:xfrm>
            <a:off x="9984473" y="4553875"/>
            <a:ext cx="1034940" cy="312541"/>
          </a:xfrm>
          <a:prstGeom prst="rect">
            <a:avLst/>
          </a:prstGeom>
          <a:noFill/>
          <a:ln>
            <a:noFill/>
          </a:ln>
        </p:spPr>
      </p:pic>
      <p:pic>
        <p:nvPicPr>
          <p:cNvPr id="478" name="Google Shape;478;p9"/>
          <p:cNvPicPr preferRelativeResize="0"/>
          <p:nvPr/>
        </p:nvPicPr>
        <p:blipFill rotWithShape="1">
          <a:blip r:embed="rId11">
            <a:alphaModFix/>
          </a:blip>
          <a:srcRect/>
          <a:stretch/>
        </p:blipFill>
        <p:spPr>
          <a:xfrm>
            <a:off x="9917992" y="3128749"/>
            <a:ext cx="1286422" cy="492070"/>
          </a:xfrm>
          <a:prstGeom prst="rect">
            <a:avLst/>
          </a:prstGeom>
          <a:noFill/>
          <a:ln>
            <a:noFill/>
          </a:ln>
        </p:spPr>
      </p:pic>
      <p:cxnSp>
        <p:nvCxnSpPr>
          <p:cNvPr id="479" name="Google Shape;479;p9"/>
          <p:cNvCxnSpPr/>
          <p:nvPr/>
        </p:nvCxnSpPr>
        <p:spPr>
          <a:xfrm rot="10800000">
            <a:off x="9740619" y="5142721"/>
            <a:ext cx="1526604" cy="0"/>
          </a:xfrm>
          <a:prstGeom prst="straightConnector1">
            <a:avLst/>
          </a:prstGeom>
          <a:noFill/>
          <a:ln w="9525" cap="flat" cmpd="sng">
            <a:solidFill>
              <a:srgbClr val="A5A5A5"/>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1_Office Theme">
  <a:themeElements>
    <a:clrScheme name="Custom 8">
      <a:dk1>
        <a:srgbClr val="000000"/>
      </a:dk1>
      <a:lt1>
        <a:srgbClr val="FFFFFF"/>
      </a:lt1>
      <a:dk2>
        <a:srgbClr val="2D3847"/>
      </a:dk2>
      <a:lt2>
        <a:srgbClr val="E7E6E6"/>
      </a:lt2>
      <a:accent1>
        <a:srgbClr val="009ED6"/>
      </a:accent1>
      <a:accent2>
        <a:srgbClr val="29C605"/>
      </a:accent2>
      <a:accent3>
        <a:srgbClr val="A8E10C"/>
      </a:accent3>
      <a:accent4>
        <a:srgbClr val="FFDB15"/>
      </a:accent4>
      <a:accent5>
        <a:srgbClr val="8A6FDF"/>
      </a:accent5>
      <a:accent6>
        <a:srgbClr val="FF57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urfzone Gradient Color 12">
      <a:dk1>
        <a:srgbClr val="000000"/>
      </a:dk1>
      <a:lt1>
        <a:srgbClr val="FFFFFF"/>
      </a:lt1>
      <a:dk2>
        <a:srgbClr val="394656"/>
      </a:dk2>
      <a:lt2>
        <a:srgbClr val="B4B3B2"/>
      </a:lt2>
      <a:accent1>
        <a:srgbClr val="4469B2"/>
      </a:accent1>
      <a:accent2>
        <a:srgbClr val="4478BC"/>
      </a:accent2>
      <a:accent3>
        <a:srgbClr val="4289C8"/>
      </a:accent3>
      <a:accent4>
        <a:srgbClr val="3F9AD5"/>
      </a:accent4>
      <a:accent5>
        <a:srgbClr val="3DACE2"/>
      </a:accent5>
      <a:accent6>
        <a:srgbClr val="3ABEEF"/>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3101</Words>
  <Application>Microsoft Office PowerPoint</Application>
  <PresentationFormat>Widescreen</PresentationFormat>
  <Paragraphs>334</Paragraphs>
  <Slides>27</Slides>
  <Notes>27</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Assistant SemiBold</vt:lpstr>
      <vt:lpstr>Noto Sans Symbols</vt:lpstr>
      <vt:lpstr>Arial</vt:lpstr>
      <vt:lpstr>Assistant ExtraBold</vt:lpstr>
      <vt:lpstr>Assistant</vt:lpstr>
      <vt:lpstr>Calibri</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avihai eliasi</dc:creator>
  <cp:lastModifiedBy>Susan</cp:lastModifiedBy>
  <cp:revision>1</cp:revision>
  <dcterms:created xsi:type="dcterms:W3CDTF">2021-05-27T10:35:19Z</dcterms:created>
  <dcterms:modified xsi:type="dcterms:W3CDTF">2023-04-04T06:54:14Z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0x010100C0E8778A5425A74C91C890E335C0BEE5</vt:lpwstr>
  </property>
</Properties>
</file>