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86_DA2175CA.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omments/modernComment_2E7_42C3395A.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omments/modernComment_2CD_84149B37.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omments/modernComment_304_66534779.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omments/modernComment_2E9_A00CF2FE.xml" ContentType="application/vnd.ms-powerpoint.comment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omments/modernComment_2E0_FD9E600.xml" ContentType="application/vnd.ms-powerpoint.comment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omments/modernComment_2E2_B0EF2C3.xml" ContentType="application/vnd.ms-powerpoint.comment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omments/modernComment_2C6_1C1E1D1.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omments/modernComment_2E5_A67D6470.xml" ContentType="application/vnd.ms-powerpoint.comment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omments/modernComment_2E6_AA164C78.xml" ContentType="application/vnd.ms-powerpoint.comment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2EF_4A2C5FB9.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2CA_4A527AE5.xml" ContentType="application/vnd.ms-powerpoint.comments+xml"/>
  <Override PartName="/ppt/notesSlides/notesSlide29.xml" ContentType="application/vnd.openxmlformats-officedocument.presentationml.notesSlide+xml"/>
  <Override PartName="/ppt/comments/modernComment_308_313AFA35.xml" ContentType="application/vnd.ms-powerpoint.comments+xml"/>
  <Override PartName="/ppt/notesSlides/notesSlide30.xml" ContentType="application/vnd.openxmlformats-officedocument.presentationml.notesSlide+xml"/>
  <Override PartName="/ppt/comments/modernComment_309_17E67774.xml" ContentType="application/vnd.ms-powerpoint.comments+xml"/>
  <Override PartName="/ppt/notesSlides/notesSlide31.xml" ContentType="application/vnd.openxmlformats-officedocument.presentationml.notesSlide+xml"/>
  <Override PartName="/ppt/comments/modernComment_307_867E7AF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4"/>
    <p:sldMasterId id="2147483660" r:id="rId5"/>
  </p:sldMasterIdLst>
  <p:notesMasterIdLst>
    <p:notesMasterId r:id="rId37"/>
  </p:notesMasterIdLst>
  <p:handoutMasterIdLst>
    <p:handoutMasterId r:id="rId38"/>
  </p:handoutMasterIdLst>
  <p:sldIdLst>
    <p:sldId id="258" r:id="rId6"/>
    <p:sldId id="390" r:id="rId7"/>
    <p:sldId id="765" r:id="rId8"/>
    <p:sldId id="726" r:id="rId9"/>
    <p:sldId id="769" r:id="rId10"/>
    <p:sldId id="761" r:id="rId11"/>
    <p:sldId id="763" r:id="rId12"/>
    <p:sldId id="724" r:id="rId13"/>
    <p:sldId id="774" r:id="rId14"/>
    <p:sldId id="773" r:id="rId15"/>
    <p:sldId id="653" r:id="rId16"/>
    <p:sldId id="657" r:id="rId17"/>
    <p:sldId id="743" r:id="rId18"/>
    <p:sldId id="717" r:id="rId19"/>
    <p:sldId id="744" r:id="rId20"/>
    <p:sldId id="772" r:id="rId21"/>
    <p:sldId id="745" r:id="rId22"/>
    <p:sldId id="736" r:id="rId23"/>
    <p:sldId id="738" r:id="rId24"/>
    <p:sldId id="710" r:id="rId25"/>
    <p:sldId id="739" r:id="rId26"/>
    <p:sldId id="746" r:id="rId27"/>
    <p:sldId id="741" r:id="rId28"/>
    <p:sldId id="742" r:id="rId29"/>
    <p:sldId id="770" r:id="rId30"/>
    <p:sldId id="751" r:id="rId31"/>
    <p:sldId id="757" r:id="rId32"/>
    <p:sldId id="714" r:id="rId33"/>
    <p:sldId id="776" r:id="rId34"/>
    <p:sldId id="777" r:id="rId35"/>
    <p:sldId id="775" r:id="rId36"/>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F71A9439-C99A-A349-1A24-13891C7ADFD5}" name="Noit Kadosh" initials="NK" userId="S::NoitK@cet.ac.il::a88fd2da-46ef-4d0a-a96f-6959a89f09b8" providerId="AD"/>
  <p188:author id="{C14B6895-27AD-58B3-B4A0-4CE36647677E}" name="Tasneem Masri" initials="TM" userId="S::TasneemM@cet.ac.il::c9f7b723-5d18-4e7f-880f-1f101a54cd58" providerId="AD"/>
  <p188:author id="{DD10229C-F1ED-F3C4-D39A-2FF1926A8C6A}" name="Tal Mishaan Spiegel" initials="TMS" userId="S::talm@cet.ac.il::3b49d4d9-3b89-4d06-aedf-35a2972b16e6" providerId="AD"/>
  <p188:author id="{ED68FF9D-704C-32C0-762B-AB52A6F1D7CF}" name="Miri Goldberg" initials="MG" userId="S::MiriG@cet.ac.il::3ab4ac8b-0b46-4d55-9d73-19e66b186353" providerId="AD"/>
  <p188:author id="{FB3328A0-F013-F3B3-C99A-9FFA353D1EA3}" name="Tal Mishaan Spiegel" initials="TMS" userId="S::TalM@cet.ac.il::3b49d4d9-3b89-4d06-aedf-35a2972b16e6" providerId="AD"/>
  <p188:author id="{32D145CE-3CEA-5153-9B39-BF37DB1552C8}" name="Alona Tsirulnikov" initials="AT" userId="S::AlonaT@cet.ac.il::4bbafd77-0cd3-4d60-af1e-94ad4b8daf43" providerId="AD"/>
  <p188:author id="{1D7B81D6-9D3D-E923-EA06-B05BF7599A32}" name="Reoute Diamant" initials="RD" userId="S::ReouteD@cet.ac.il::be6a48ef-9416-48fa-89ef-aeff849bcc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imrit Slonim Franco" initials="SSF" lastIdx="2" clrIdx="0">
    <p:extLst>
      <p:ext uri="{19B8F6BF-5375-455C-9EA6-DF929625EA0E}">
        <p15:presenceInfo xmlns:p15="http://schemas.microsoft.com/office/powerpoint/2012/main" userId="S-1-5-21-606772748-477572614-688488514-18817" providerId="AD"/>
      </p:ext>
    </p:extLst>
  </p:cmAuthor>
  <p:cmAuthor id="2" name="Shimrit Slonim Franco" initials="SF" lastIdx="1" clrIdx="1">
    <p:extLst>
      <p:ext uri="{19B8F6BF-5375-455C-9EA6-DF929625EA0E}">
        <p15:presenceInfo xmlns:p15="http://schemas.microsoft.com/office/powerpoint/2012/main" userId="S::shimrits@cet.ac.il::9e9607ab-c139-44fc-b39b-884e37ca43d9" providerId="AD"/>
      </p:ext>
    </p:extLst>
  </p:cmAuthor>
  <p:cmAuthor id="3" name="Alona Tsirulnikov" initials="AT" lastIdx="2" clrIdx="2">
    <p:extLst>
      <p:ext uri="{19B8F6BF-5375-455C-9EA6-DF929625EA0E}">
        <p15:presenceInfo xmlns:p15="http://schemas.microsoft.com/office/powerpoint/2012/main" userId="S::alonat@cet.ac.il::4bbafd77-0cd3-4d60-af1e-94ad4b8daf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DC72"/>
    <a:srgbClr val="6AA5B5"/>
    <a:srgbClr val="A5A5A5"/>
    <a:srgbClr val="F9BC25"/>
    <a:srgbClr val="D9D9D9"/>
    <a:srgbClr val="36636F"/>
    <a:srgbClr val="9AB1B7"/>
    <a:srgbClr val="B4DE86"/>
    <a:srgbClr val="C8E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07319-17A6-4F90-B5B5-4DDAD48913FB}" v="16" dt="2023-05-03T09:25:59.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67" autoAdjust="0"/>
    <p:restoredTop sz="91803" autoAdjust="0"/>
  </p:normalViewPr>
  <p:slideViewPr>
    <p:cSldViewPr snapToGrid="0">
      <p:cViewPr varScale="1">
        <p:scale>
          <a:sx n="96" d="100"/>
          <a:sy n="96" d="100"/>
        </p:scale>
        <p:origin x="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ona Tsirulnikov" userId="4bbafd77-0cd3-4d60-af1e-94ad4b8daf43" providerId="ADAL" clId="{9B807319-17A6-4F90-B5B5-4DDAD48913FB}"/>
    <pc:docChg chg="undo custSel addSld delSld modSld">
      <pc:chgData name="Alona Tsirulnikov" userId="4bbafd77-0cd3-4d60-af1e-94ad4b8daf43" providerId="ADAL" clId="{9B807319-17A6-4F90-B5B5-4DDAD48913FB}" dt="2023-05-03T09:25:59.612" v="674"/>
      <pc:docMkLst>
        <pc:docMk/>
      </pc:docMkLst>
      <pc:sldChg chg="delSp mod">
        <pc:chgData name="Alona Tsirulnikov" userId="4bbafd77-0cd3-4d60-af1e-94ad4b8daf43" providerId="ADAL" clId="{9B807319-17A6-4F90-B5B5-4DDAD48913FB}" dt="2023-05-03T09:19:47.829" v="550" actId="478"/>
        <pc:sldMkLst>
          <pc:docMk/>
          <pc:sldMk cId="3976226130" sldId="258"/>
        </pc:sldMkLst>
        <pc:spChg chg="del">
          <ac:chgData name="Alona Tsirulnikov" userId="4bbafd77-0cd3-4d60-af1e-94ad4b8daf43" providerId="ADAL" clId="{9B807319-17A6-4F90-B5B5-4DDAD48913FB}" dt="2023-05-03T09:19:47.829" v="550" actId="478"/>
          <ac:spMkLst>
            <pc:docMk/>
            <pc:sldMk cId="3976226130" sldId="258"/>
            <ac:spMk id="30" creationId="{0E2574B9-F5CA-4ACF-9D63-BA9C1916B8C6}"/>
          </ac:spMkLst>
        </pc:spChg>
      </pc:sldChg>
      <pc:sldChg chg="addCm">
        <pc:chgData name="Alona Tsirulnikov" userId="4bbafd77-0cd3-4d60-af1e-94ad4b8daf43" providerId="ADAL" clId="{9B807319-17A6-4F90-B5B5-4DDAD48913FB}" dt="2023-05-03T08:32:18.969" v="1"/>
        <pc:sldMkLst>
          <pc:docMk/>
          <pc:sldMk cId="3659625930" sldId="390"/>
        </pc:sldMkLst>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8:32:18.969" v="1"/>
              <pc2:cmMkLst xmlns:pc2="http://schemas.microsoft.com/office/powerpoint/2019/9/main/command">
                <pc:docMk/>
                <pc:sldMk cId="3659625930" sldId="390"/>
                <pc2:cmMk id="{9578C778-5307-42E5-A49E-8E80B870148B}"/>
              </pc2:cmMkLst>
            </pc226:cmChg>
          </p:ext>
        </pc:extLst>
      </pc:sldChg>
      <pc:sldChg chg="delSp modSp mod">
        <pc:chgData name="Alona Tsirulnikov" userId="4bbafd77-0cd3-4d60-af1e-94ad4b8daf43" providerId="ADAL" clId="{9B807319-17A6-4F90-B5B5-4DDAD48913FB}" dt="2023-05-03T09:21:57.750" v="568" actId="478"/>
        <pc:sldMkLst>
          <pc:docMk/>
          <pc:sldMk cId="1010332547" sldId="653"/>
        </pc:sldMkLst>
        <pc:spChg chg="mod">
          <ac:chgData name="Alona Tsirulnikov" userId="4bbafd77-0cd3-4d60-af1e-94ad4b8daf43" providerId="ADAL" clId="{9B807319-17A6-4F90-B5B5-4DDAD48913FB}" dt="2023-05-03T09:21:55.534" v="567" actId="1076"/>
          <ac:spMkLst>
            <pc:docMk/>
            <pc:sldMk cId="1010332547" sldId="653"/>
            <ac:spMk id="7" creationId="{EFF42BF2-DBFF-51EA-03AC-60F3F3B35782}"/>
          </ac:spMkLst>
        </pc:spChg>
        <pc:spChg chg="del">
          <ac:chgData name="Alona Tsirulnikov" userId="4bbafd77-0cd3-4d60-af1e-94ad4b8daf43" providerId="ADAL" clId="{9B807319-17A6-4F90-B5B5-4DDAD48913FB}" dt="2023-05-03T09:21:57.750" v="568" actId="478"/>
          <ac:spMkLst>
            <pc:docMk/>
            <pc:sldMk cId="1010332547" sldId="653"/>
            <ac:spMk id="14" creationId="{789318D1-E42A-2108-773D-94FBBD3DEE0D}"/>
          </ac:spMkLst>
        </pc:spChg>
      </pc:sldChg>
      <pc:sldChg chg="delSp modSp mod">
        <pc:chgData name="Alona Tsirulnikov" userId="4bbafd77-0cd3-4d60-af1e-94ad4b8daf43" providerId="ADAL" clId="{9B807319-17A6-4F90-B5B5-4DDAD48913FB}" dt="2023-05-03T09:22:03.325" v="570" actId="478"/>
        <pc:sldMkLst>
          <pc:docMk/>
          <pc:sldMk cId="3144515301" sldId="657"/>
        </pc:sldMkLst>
        <pc:spChg chg="del mod">
          <ac:chgData name="Alona Tsirulnikov" userId="4bbafd77-0cd3-4d60-af1e-94ad4b8daf43" providerId="ADAL" clId="{9B807319-17A6-4F90-B5B5-4DDAD48913FB}" dt="2023-05-03T09:22:03.325" v="570" actId="478"/>
          <ac:spMkLst>
            <pc:docMk/>
            <pc:sldMk cId="3144515301" sldId="657"/>
            <ac:spMk id="13" creationId="{B2635022-8BA8-DCA0-0ACF-FCE9A41B3513}"/>
          </ac:spMkLst>
        </pc:spChg>
      </pc:sldChg>
      <pc:sldChg chg="delSp mod addCm">
        <pc:chgData name="Alona Tsirulnikov" userId="4bbafd77-0cd3-4d60-af1e-94ad4b8daf43" providerId="ADAL" clId="{9B807319-17A6-4F90-B5B5-4DDAD48913FB}" dt="2023-05-03T09:19:12.585" v="544" actId="478"/>
        <pc:sldMkLst>
          <pc:docMk/>
          <pc:sldMk cId="29483473" sldId="710"/>
        </pc:sldMkLst>
        <pc:spChg chg="del">
          <ac:chgData name="Alona Tsirulnikov" userId="4bbafd77-0cd3-4d60-af1e-94ad4b8daf43" providerId="ADAL" clId="{9B807319-17A6-4F90-B5B5-4DDAD48913FB}" dt="2023-05-03T09:19:12.585" v="544" actId="478"/>
          <ac:spMkLst>
            <pc:docMk/>
            <pc:sldMk cId="29483473" sldId="710"/>
            <ac:spMk id="7" creationId="{82BC8B2C-D2AD-E884-2D4E-C2624526ACC1}"/>
          </ac:spMkLst>
        </pc:spChg>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8:35:03.615" v="7"/>
              <pc2:cmMkLst xmlns:pc2="http://schemas.microsoft.com/office/powerpoint/2019/9/main/command">
                <pc:docMk/>
                <pc:sldMk cId="29483473" sldId="710"/>
                <pc2:cmMk id="{C52566DC-2E55-4DC0-94F1-A05D29D575DA}"/>
              </pc2:cmMkLst>
            </pc226:cmChg>
          </p:ext>
        </pc:extLst>
      </pc:sldChg>
      <pc:sldChg chg="addSp delSp modSp mod addCm">
        <pc:chgData name="Alona Tsirulnikov" userId="4bbafd77-0cd3-4d60-af1e-94ad4b8daf43" providerId="ADAL" clId="{9B807319-17A6-4F90-B5B5-4DDAD48913FB}" dt="2023-05-03T09:09:06.800" v="533"/>
        <pc:sldMkLst>
          <pc:docMk/>
          <pc:sldMk cId="1246919397" sldId="714"/>
        </pc:sldMkLst>
        <pc:spChg chg="del mod">
          <ac:chgData name="Alona Tsirulnikov" userId="4bbafd77-0cd3-4d60-af1e-94ad4b8daf43" providerId="ADAL" clId="{9B807319-17A6-4F90-B5B5-4DDAD48913FB}" dt="2023-05-03T09:08:44.347" v="524" actId="478"/>
          <ac:spMkLst>
            <pc:docMk/>
            <pc:sldMk cId="1246919397" sldId="714"/>
            <ac:spMk id="6" creationId="{87B936D7-E192-FC0B-2AFD-CEB546D7F538}"/>
          </ac:spMkLst>
        </pc:spChg>
        <pc:spChg chg="del">
          <ac:chgData name="Alona Tsirulnikov" userId="4bbafd77-0cd3-4d60-af1e-94ad4b8daf43" providerId="ADAL" clId="{9B807319-17A6-4F90-B5B5-4DDAD48913FB}" dt="2023-05-03T08:42:16.309" v="142" actId="478"/>
          <ac:spMkLst>
            <pc:docMk/>
            <pc:sldMk cId="1246919397" sldId="714"/>
            <ac:spMk id="7" creationId="{CC86B6A3-E469-9E9D-FCF9-371DC987C4B6}"/>
          </ac:spMkLst>
        </pc:spChg>
        <pc:spChg chg="add mod">
          <ac:chgData name="Alona Tsirulnikov" userId="4bbafd77-0cd3-4d60-af1e-94ad4b8daf43" providerId="ADAL" clId="{9B807319-17A6-4F90-B5B5-4DDAD48913FB}" dt="2023-05-03T08:43:25.028" v="162" actId="20577"/>
          <ac:spMkLst>
            <pc:docMk/>
            <pc:sldMk cId="1246919397" sldId="714"/>
            <ac:spMk id="8" creationId="{D838D736-D0A0-77C2-C528-F72877A44340}"/>
          </ac:spMkLst>
        </pc:spChg>
        <pc:spChg chg="add mod">
          <ac:chgData name="Alona Tsirulnikov" userId="4bbafd77-0cd3-4d60-af1e-94ad4b8daf43" providerId="ADAL" clId="{9B807319-17A6-4F90-B5B5-4DDAD48913FB}" dt="2023-05-03T08:48:57.802" v="213" actId="1076"/>
          <ac:spMkLst>
            <pc:docMk/>
            <pc:sldMk cId="1246919397" sldId="714"/>
            <ac:spMk id="10" creationId="{50E67D60-A1DC-D592-B522-D60CB7B74258}"/>
          </ac:spMkLst>
        </pc:spChg>
        <pc:spChg chg="add del mod">
          <ac:chgData name="Alona Tsirulnikov" userId="4bbafd77-0cd3-4d60-af1e-94ad4b8daf43" providerId="ADAL" clId="{9B807319-17A6-4F90-B5B5-4DDAD48913FB}" dt="2023-05-03T08:45:55.788" v="188" actId="478"/>
          <ac:spMkLst>
            <pc:docMk/>
            <pc:sldMk cId="1246919397" sldId="714"/>
            <ac:spMk id="12" creationId="{A946D816-DBDD-7F32-7AB9-737938B32C6B}"/>
          </ac:spMkLst>
        </pc:spChg>
        <pc:spChg chg="add mod">
          <ac:chgData name="Alona Tsirulnikov" userId="4bbafd77-0cd3-4d60-af1e-94ad4b8daf43" providerId="ADAL" clId="{9B807319-17A6-4F90-B5B5-4DDAD48913FB}" dt="2023-05-03T08:55:28.775" v="343" actId="20577"/>
          <ac:spMkLst>
            <pc:docMk/>
            <pc:sldMk cId="1246919397" sldId="714"/>
            <ac:spMk id="13" creationId="{28314B2E-7BC6-E074-274E-9C5FEF03B45B}"/>
          </ac:spMkLst>
        </pc:spChg>
        <pc:spChg chg="del">
          <ac:chgData name="Alona Tsirulnikov" userId="4bbafd77-0cd3-4d60-af1e-94ad4b8daf43" providerId="ADAL" clId="{9B807319-17A6-4F90-B5B5-4DDAD48913FB}" dt="2023-05-03T08:42:16.309" v="142" actId="478"/>
          <ac:spMkLst>
            <pc:docMk/>
            <pc:sldMk cId="1246919397" sldId="714"/>
            <ac:spMk id="14" creationId="{E7A026A4-2882-477E-9BC6-67420BA089AD}"/>
          </ac:spMkLst>
        </pc:spChg>
        <pc:spChg chg="del">
          <ac:chgData name="Alona Tsirulnikov" userId="4bbafd77-0cd3-4d60-af1e-94ad4b8daf43" providerId="ADAL" clId="{9B807319-17A6-4F90-B5B5-4DDAD48913FB}" dt="2023-05-03T08:42:16.309" v="142" actId="478"/>
          <ac:spMkLst>
            <pc:docMk/>
            <pc:sldMk cId="1246919397" sldId="714"/>
            <ac:spMk id="16" creationId="{FB3FB6E0-54B6-42A9-A829-3F7409DE12A6}"/>
          </ac:spMkLst>
        </pc:spChg>
        <pc:spChg chg="mod">
          <ac:chgData name="Alona Tsirulnikov" userId="4bbafd77-0cd3-4d60-af1e-94ad4b8daf43" providerId="ADAL" clId="{9B807319-17A6-4F90-B5B5-4DDAD48913FB}" dt="2023-05-03T08:41:34.568" v="141" actId="20577"/>
          <ac:spMkLst>
            <pc:docMk/>
            <pc:sldMk cId="1246919397" sldId="714"/>
            <ac:spMk id="17" creationId="{00000000-0000-0000-0000-000000000000}"/>
          </ac:spMkLst>
        </pc:spChg>
        <pc:spChg chg="mod">
          <ac:chgData name="Alona Tsirulnikov" userId="4bbafd77-0cd3-4d60-af1e-94ad4b8daf43" providerId="ADAL" clId="{9B807319-17A6-4F90-B5B5-4DDAD48913FB}" dt="2023-05-03T09:09:06.800" v="533"/>
          <ac:spMkLst>
            <pc:docMk/>
            <pc:sldMk cId="1246919397" sldId="714"/>
            <ac:spMk id="18" creationId="{05779B75-BF8F-9A1B-9B1A-CEFEB5B886F7}"/>
          </ac:spMkLst>
        </pc:spChg>
        <pc:spChg chg="mod">
          <ac:chgData name="Alona Tsirulnikov" userId="4bbafd77-0cd3-4d60-af1e-94ad4b8daf43" providerId="ADAL" clId="{9B807319-17A6-4F90-B5B5-4DDAD48913FB}" dt="2023-05-03T09:09:06.800" v="533"/>
          <ac:spMkLst>
            <pc:docMk/>
            <pc:sldMk cId="1246919397" sldId="714"/>
            <ac:spMk id="19" creationId="{AF76E283-BD46-5379-9F5B-DBDF5EF7B843}"/>
          </ac:spMkLst>
        </pc:spChg>
        <pc:spChg chg="mod">
          <ac:chgData name="Alona Tsirulnikov" userId="4bbafd77-0cd3-4d60-af1e-94ad4b8daf43" providerId="ADAL" clId="{9B807319-17A6-4F90-B5B5-4DDAD48913FB}" dt="2023-05-03T09:09:06.800" v="533"/>
          <ac:spMkLst>
            <pc:docMk/>
            <pc:sldMk cId="1246919397" sldId="714"/>
            <ac:spMk id="20" creationId="{6099B054-316E-E055-71F6-2DCE8D2BD37E}"/>
          </ac:spMkLst>
        </pc:spChg>
        <pc:grpChg chg="del mod">
          <ac:chgData name="Alona Tsirulnikov" userId="4bbafd77-0cd3-4d60-af1e-94ad4b8daf43" providerId="ADAL" clId="{9B807319-17A6-4F90-B5B5-4DDAD48913FB}" dt="2023-05-03T09:09:06.546" v="532" actId="478"/>
          <ac:grpSpMkLst>
            <pc:docMk/>
            <pc:sldMk cId="1246919397" sldId="714"/>
            <ac:grpSpMk id="3" creationId="{4BC684AC-55E7-257C-A9A9-B8F2279940DD}"/>
          </ac:grpSpMkLst>
        </pc:grpChg>
        <pc:grpChg chg="add mod">
          <ac:chgData name="Alona Tsirulnikov" userId="4bbafd77-0cd3-4d60-af1e-94ad4b8daf43" providerId="ADAL" clId="{9B807319-17A6-4F90-B5B5-4DDAD48913FB}" dt="2023-05-03T09:09:06.800" v="533"/>
          <ac:grpSpMkLst>
            <pc:docMk/>
            <pc:sldMk cId="1246919397" sldId="714"/>
            <ac:grpSpMk id="15" creationId="{F75A851C-F022-6308-3325-8633EB90E763}"/>
          </ac:grpSpMkLst>
        </pc:grpChg>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8:50:13.191" v="227"/>
              <pc2:cmMkLst xmlns:pc2="http://schemas.microsoft.com/office/powerpoint/2019/9/main/command">
                <pc:docMk/>
                <pc:sldMk cId="1246919397" sldId="714"/>
                <pc2:cmMk id="{4EA9DD54-2A5A-4569-9134-F22EFED890D0}"/>
              </pc2:cmMkLst>
            </pc226:cmChg>
          </p:ext>
        </pc:extLst>
      </pc:sldChg>
      <pc:sldChg chg="delSp mod addCm">
        <pc:chgData name="Alona Tsirulnikov" userId="4bbafd77-0cd3-4d60-af1e-94ad4b8daf43" providerId="ADAL" clId="{9B807319-17A6-4F90-B5B5-4DDAD48913FB}" dt="2023-05-03T09:22:35.223" v="574" actId="478"/>
        <pc:sldMkLst>
          <pc:docMk/>
          <pc:sldMk cId="2215942967" sldId="717"/>
        </pc:sldMkLst>
        <pc:spChg chg="del">
          <ac:chgData name="Alona Tsirulnikov" userId="4bbafd77-0cd3-4d60-af1e-94ad4b8daf43" providerId="ADAL" clId="{9B807319-17A6-4F90-B5B5-4DDAD48913FB}" dt="2023-05-03T09:22:35.223" v="574" actId="478"/>
          <ac:spMkLst>
            <pc:docMk/>
            <pc:sldMk cId="2215942967" sldId="717"/>
            <ac:spMk id="14" creationId="{B303453A-60A5-FF0F-405B-341494A92D54}"/>
          </ac:spMkLst>
        </pc:spChg>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8:33:02.445" v="2"/>
              <pc2:cmMkLst xmlns:pc2="http://schemas.microsoft.com/office/powerpoint/2019/9/main/command">
                <pc:docMk/>
                <pc:sldMk cId="2215942967" sldId="717"/>
                <pc2:cmMk id="{8B9EDBEA-CA74-4B7E-BE63-612AA4CED0BD}"/>
              </pc2:cmMkLst>
            </pc226:cmChg>
          </p:ext>
        </pc:extLst>
      </pc:sldChg>
      <pc:sldChg chg="delSp modSp mod">
        <pc:chgData name="Alona Tsirulnikov" userId="4bbafd77-0cd3-4d60-af1e-94ad4b8daf43" providerId="ADAL" clId="{9B807319-17A6-4F90-B5B5-4DDAD48913FB}" dt="2023-05-03T09:21:33.689" v="562" actId="478"/>
        <pc:sldMkLst>
          <pc:docMk/>
          <pc:sldMk cId="899199760" sldId="724"/>
        </pc:sldMkLst>
        <pc:spChg chg="del mod">
          <ac:chgData name="Alona Tsirulnikov" userId="4bbafd77-0cd3-4d60-af1e-94ad4b8daf43" providerId="ADAL" clId="{9B807319-17A6-4F90-B5B5-4DDAD48913FB}" dt="2023-05-03T09:21:33.689" v="562" actId="478"/>
          <ac:spMkLst>
            <pc:docMk/>
            <pc:sldMk cId="899199760" sldId="724"/>
            <ac:spMk id="12" creationId="{8EA852A9-ADEE-4374-8CC9-ECF9E88C1442}"/>
          </ac:spMkLst>
        </pc:spChg>
      </pc:sldChg>
      <pc:sldChg chg="delSp modSp mod">
        <pc:chgData name="Alona Tsirulnikov" userId="4bbafd77-0cd3-4d60-af1e-94ad4b8daf43" providerId="ADAL" clId="{9B807319-17A6-4F90-B5B5-4DDAD48913FB}" dt="2023-05-03T09:20:09.597" v="555" actId="478"/>
        <pc:sldMkLst>
          <pc:docMk/>
          <pc:sldMk cId="3145053916" sldId="726"/>
        </pc:sldMkLst>
        <pc:spChg chg="del mod">
          <ac:chgData name="Alona Tsirulnikov" userId="4bbafd77-0cd3-4d60-af1e-94ad4b8daf43" providerId="ADAL" clId="{9B807319-17A6-4F90-B5B5-4DDAD48913FB}" dt="2023-05-03T09:20:09.597" v="555" actId="478"/>
          <ac:spMkLst>
            <pc:docMk/>
            <pc:sldMk cId="3145053916" sldId="726"/>
            <ac:spMk id="14" creationId="{7DF316E0-BF32-869D-081A-41EF5CCAA003}"/>
          </ac:spMkLst>
        </pc:spChg>
      </pc:sldChg>
      <pc:sldChg chg="addSp delSp modSp mod addCm">
        <pc:chgData name="Alona Tsirulnikov" userId="4bbafd77-0cd3-4d60-af1e-94ad4b8daf43" providerId="ADAL" clId="{9B807319-17A6-4F90-B5B5-4DDAD48913FB}" dt="2023-05-03T09:25:28.325" v="671"/>
        <pc:sldMkLst>
          <pc:docMk/>
          <pc:sldMk cId="265938432" sldId="736"/>
        </pc:sldMkLst>
        <pc:spChg chg="del mod">
          <ac:chgData name="Alona Tsirulnikov" userId="4bbafd77-0cd3-4d60-af1e-94ad4b8daf43" providerId="ADAL" clId="{9B807319-17A6-4F90-B5B5-4DDAD48913FB}" dt="2023-05-03T09:19:28.782" v="549" actId="478"/>
          <ac:spMkLst>
            <pc:docMk/>
            <pc:sldMk cId="265938432" sldId="736"/>
            <ac:spMk id="8" creationId="{5889693A-9FC9-0FA4-5F10-B277738B571F}"/>
          </ac:spMkLst>
        </pc:spChg>
        <pc:spChg chg="mod">
          <ac:chgData name="Alona Tsirulnikov" userId="4bbafd77-0cd3-4d60-af1e-94ad4b8daf43" providerId="ADAL" clId="{9B807319-17A6-4F90-B5B5-4DDAD48913FB}" dt="2023-05-03T09:25:28.325" v="671"/>
          <ac:spMkLst>
            <pc:docMk/>
            <pc:sldMk cId="265938432" sldId="736"/>
            <ac:spMk id="9" creationId="{88C31FFB-E696-C275-3F76-124D66F5DADB}"/>
          </ac:spMkLst>
        </pc:spChg>
        <pc:spChg chg="mod">
          <ac:chgData name="Alona Tsirulnikov" userId="4bbafd77-0cd3-4d60-af1e-94ad4b8daf43" providerId="ADAL" clId="{9B807319-17A6-4F90-B5B5-4DDAD48913FB}" dt="2023-05-03T09:25:28.325" v="671"/>
          <ac:spMkLst>
            <pc:docMk/>
            <pc:sldMk cId="265938432" sldId="736"/>
            <ac:spMk id="11" creationId="{90A0FD51-02F8-8CE0-87BE-7BE971BE4A7C}"/>
          </ac:spMkLst>
        </pc:spChg>
        <pc:grpChg chg="add mod">
          <ac:chgData name="Alona Tsirulnikov" userId="4bbafd77-0cd3-4d60-af1e-94ad4b8daf43" providerId="ADAL" clId="{9B807319-17A6-4F90-B5B5-4DDAD48913FB}" dt="2023-05-03T09:25:28.325" v="671"/>
          <ac:grpSpMkLst>
            <pc:docMk/>
            <pc:sldMk cId="265938432" sldId="736"/>
            <ac:grpSpMk id="3" creationId="{B21527F0-09D6-1D01-9798-022E85B9B0E8}"/>
          </ac:grpSpMkLst>
        </pc:grpChg>
        <pc:grpChg chg="del mod">
          <ac:chgData name="Alona Tsirulnikov" userId="4bbafd77-0cd3-4d60-af1e-94ad4b8daf43" providerId="ADAL" clId="{9B807319-17A6-4F90-B5B5-4DDAD48913FB}" dt="2023-05-03T09:25:27.992" v="670" actId="478"/>
          <ac:grpSpMkLst>
            <pc:docMk/>
            <pc:sldMk cId="265938432" sldId="736"/>
            <ac:grpSpMk id="4" creationId="{6FCC9261-666D-3032-42E3-B35D764AF43E}"/>
          </ac:grpSpMkLst>
        </pc:grpChg>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8:33:48.702" v="5"/>
              <pc2:cmMkLst xmlns:pc2="http://schemas.microsoft.com/office/powerpoint/2019/9/main/command">
                <pc:docMk/>
                <pc:sldMk cId="265938432" sldId="736"/>
                <pc2:cmMk id="{6FDB32AD-80FA-4419-8396-CFA626EBF722}"/>
              </pc2:cmMkLst>
            </pc226:cmChg>
          </p:ext>
        </pc:extLst>
      </pc:sldChg>
      <pc:sldChg chg="delSp modSp mod addCm">
        <pc:chgData name="Alona Tsirulnikov" userId="4bbafd77-0cd3-4d60-af1e-94ad4b8daf43" providerId="ADAL" clId="{9B807319-17A6-4F90-B5B5-4DDAD48913FB}" dt="2023-05-03T09:19:18.598" v="546" actId="478"/>
        <pc:sldMkLst>
          <pc:docMk/>
          <pc:sldMk cId="185529027" sldId="738"/>
        </pc:sldMkLst>
        <pc:spChg chg="del mod">
          <ac:chgData name="Alona Tsirulnikov" userId="4bbafd77-0cd3-4d60-af1e-94ad4b8daf43" providerId="ADAL" clId="{9B807319-17A6-4F90-B5B5-4DDAD48913FB}" dt="2023-05-03T09:19:18.598" v="546" actId="478"/>
          <ac:spMkLst>
            <pc:docMk/>
            <pc:sldMk cId="185529027" sldId="738"/>
            <ac:spMk id="15" creationId="{C869EFA9-19C0-464A-B389-22E59FDBDD10}"/>
          </ac:spMkLst>
        </pc:spChg>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8:34:09.152" v="6"/>
              <pc2:cmMkLst xmlns:pc2="http://schemas.microsoft.com/office/powerpoint/2019/9/main/command">
                <pc:docMk/>
                <pc:sldMk cId="185529027" sldId="738"/>
                <pc2:cmMk id="{D80B6CBE-8985-48FA-A688-0DA1EDABC40A}"/>
              </pc2:cmMkLst>
            </pc226:cmChg>
          </p:ext>
        </pc:extLst>
      </pc:sldChg>
      <pc:sldChg chg="delSp mod">
        <pc:chgData name="Alona Tsirulnikov" userId="4bbafd77-0cd3-4d60-af1e-94ad4b8daf43" providerId="ADAL" clId="{9B807319-17A6-4F90-B5B5-4DDAD48913FB}" dt="2023-05-03T09:25:49.392" v="672" actId="478"/>
        <pc:sldMkLst>
          <pc:docMk/>
          <pc:sldMk cId="3154930646" sldId="739"/>
        </pc:sldMkLst>
        <pc:spChg chg="del">
          <ac:chgData name="Alona Tsirulnikov" userId="4bbafd77-0cd3-4d60-af1e-94ad4b8daf43" providerId="ADAL" clId="{9B807319-17A6-4F90-B5B5-4DDAD48913FB}" dt="2023-05-03T09:25:49.392" v="672" actId="478"/>
          <ac:spMkLst>
            <pc:docMk/>
            <pc:sldMk cId="3154930646" sldId="739"/>
            <ac:spMk id="6" creationId="{04F91305-D622-FE51-123A-D77D871F3B0F}"/>
          </ac:spMkLst>
        </pc:spChg>
      </pc:sldChg>
      <pc:sldChg chg="delSp mod addCm">
        <pc:chgData name="Alona Tsirulnikov" userId="4bbafd77-0cd3-4d60-af1e-94ad4b8daf43" providerId="ADAL" clId="{9B807319-17A6-4F90-B5B5-4DDAD48913FB}" dt="2023-05-03T09:18:54.296" v="542" actId="478"/>
        <pc:sldMkLst>
          <pc:docMk/>
          <pc:sldMk cId="2793235568" sldId="741"/>
        </pc:sldMkLst>
        <pc:spChg chg="del">
          <ac:chgData name="Alona Tsirulnikov" userId="4bbafd77-0cd3-4d60-af1e-94ad4b8daf43" providerId="ADAL" clId="{9B807319-17A6-4F90-B5B5-4DDAD48913FB}" dt="2023-05-03T09:18:54.296" v="542" actId="478"/>
          <ac:spMkLst>
            <pc:docMk/>
            <pc:sldMk cId="2793235568" sldId="741"/>
            <ac:spMk id="13" creationId="{162C626A-E255-4E24-8A9F-55D06CABCCD3}"/>
          </ac:spMkLst>
        </pc:spChg>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8:35:24.164" v="8"/>
              <pc2:cmMkLst xmlns:pc2="http://schemas.microsoft.com/office/powerpoint/2019/9/main/command">
                <pc:docMk/>
                <pc:sldMk cId="2793235568" sldId="741"/>
                <pc2:cmMk id="{E9A5F828-47E6-4F16-BE92-7D4B35915F9C}"/>
              </pc2:cmMkLst>
            </pc226:cmChg>
          </p:ext>
        </pc:extLst>
      </pc:sldChg>
      <pc:sldChg chg="delSp modSp mod addCm">
        <pc:chgData name="Alona Tsirulnikov" userId="4bbafd77-0cd3-4d60-af1e-94ad4b8daf43" providerId="ADAL" clId="{9B807319-17A6-4F90-B5B5-4DDAD48913FB}" dt="2023-05-03T09:18:24.492" v="541" actId="478"/>
        <pc:sldMkLst>
          <pc:docMk/>
          <pc:sldMk cId="2853588088" sldId="742"/>
        </pc:sldMkLst>
        <pc:spChg chg="del mod">
          <ac:chgData name="Alona Tsirulnikov" userId="4bbafd77-0cd3-4d60-af1e-94ad4b8daf43" providerId="ADAL" clId="{9B807319-17A6-4F90-B5B5-4DDAD48913FB}" dt="2023-05-03T09:18:24.492" v="541" actId="478"/>
          <ac:spMkLst>
            <pc:docMk/>
            <pc:sldMk cId="2853588088" sldId="742"/>
            <ac:spMk id="13" creationId="{2F1F0735-2287-8913-AB17-AA783EBF726F}"/>
          </ac:spMkLst>
        </pc:spChg>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8:35:34.035" v="9"/>
              <pc2:cmMkLst xmlns:pc2="http://schemas.microsoft.com/office/powerpoint/2019/9/main/command">
                <pc:docMk/>
                <pc:sldMk cId="2853588088" sldId="742"/>
                <pc2:cmMk id="{840ADE53-C69E-479B-877E-DC913C286ACC}"/>
              </pc2:cmMkLst>
            </pc226:cmChg>
          </p:ext>
        </pc:extLst>
      </pc:sldChg>
      <pc:sldChg chg="delSp modSp mod addCm">
        <pc:chgData name="Alona Tsirulnikov" userId="4bbafd77-0cd3-4d60-af1e-94ad4b8daf43" providerId="ADAL" clId="{9B807319-17A6-4F90-B5B5-4DDAD48913FB}" dt="2023-05-03T09:22:29.615" v="573"/>
        <pc:sldMkLst>
          <pc:docMk/>
          <pc:sldMk cId="1120090458" sldId="743"/>
        </pc:sldMkLst>
        <pc:spChg chg="del mod">
          <ac:chgData name="Alona Tsirulnikov" userId="4bbafd77-0cd3-4d60-af1e-94ad4b8daf43" providerId="ADAL" clId="{9B807319-17A6-4F90-B5B5-4DDAD48913FB}" dt="2023-05-03T09:22:14.677" v="572" actId="478"/>
          <ac:spMkLst>
            <pc:docMk/>
            <pc:sldMk cId="1120090458" sldId="743"/>
            <ac:spMk id="14" creationId="{327B7644-E37E-9D83-BFED-83710F421611}"/>
          </ac:spMkLst>
        </pc:spChg>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9:22:29.615" v="573"/>
              <pc2:cmMkLst xmlns:pc2="http://schemas.microsoft.com/office/powerpoint/2019/9/main/command">
                <pc:docMk/>
                <pc:sldMk cId="1120090458" sldId="743"/>
                <pc2:cmMk id="{A78554B2-7577-4AB5-B35A-86CA21B36186}"/>
              </pc2:cmMkLst>
            </pc226:cmChg>
          </p:ext>
        </pc:extLst>
      </pc:sldChg>
      <pc:sldChg chg="delSp modSp mod">
        <pc:chgData name="Alona Tsirulnikov" userId="4bbafd77-0cd3-4d60-af1e-94ad4b8daf43" providerId="ADAL" clId="{9B807319-17A6-4F90-B5B5-4DDAD48913FB}" dt="2023-05-03T09:23:43.527" v="612" actId="1035"/>
        <pc:sldMkLst>
          <pc:docMk/>
          <pc:sldMk cId="1924344166" sldId="744"/>
        </pc:sldMkLst>
        <pc:spChg chg="del">
          <ac:chgData name="Alona Tsirulnikov" userId="4bbafd77-0cd3-4d60-af1e-94ad4b8daf43" providerId="ADAL" clId="{9B807319-17A6-4F90-B5B5-4DDAD48913FB}" dt="2023-05-03T09:22:43.648" v="575" actId="478"/>
          <ac:spMkLst>
            <pc:docMk/>
            <pc:sldMk cId="1924344166" sldId="744"/>
            <ac:spMk id="13" creationId="{D53CDCC9-67CD-59E9-1356-85DD13E7E000}"/>
          </ac:spMkLst>
        </pc:spChg>
        <pc:spChg chg="mod">
          <ac:chgData name="Alona Tsirulnikov" userId="4bbafd77-0cd3-4d60-af1e-94ad4b8daf43" providerId="ADAL" clId="{9B807319-17A6-4F90-B5B5-4DDAD48913FB}" dt="2023-05-03T09:23:32.206" v="609" actId="1035"/>
          <ac:spMkLst>
            <pc:docMk/>
            <pc:sldMk cId="1924344166" sldId="744"/>
            <ac:spMk id="17" creationId="{1421DABD-C0D1-EC0B-5B1D-8036AD9FA200}"/>
          </ac:spMkLst>
        </pc:spChg>
        <pc:spChg chg="mod">
          <ac:chgData name="Alona Tsirulnikov" userId="4bbafd77-0cd3-4d60-af1e-94ad4b8daf43" providerId="ADAL" clId="{9B807319-17A6-4F90-B5B5-4DDAD48913FB}" dt="2023-05-03T09:23:32.206" v="609" actId="1035"/>
          <ac:spMkLst>
            <pc:docMk/>
            <pc:sldMk cId="1924344166" sldId="744"/>
            <ac:spMk id="18" creationId="{F9FCAC8A-00BD-B00B-963C-45F7F29487EC}"/>
          </ac:spMkLst>
        </pc:spChg>
        <pc:spChg chg="mod">
          <ac:chgData name="Alona Tsirulnikov" userId="4bbafd77-0cd3-4d60-af1e-94ad4b8daf43" providerId="ADAL" clId="{9B807319-17A6-4F90-B5B5-4DDAD48913FB}" dt="2023-05-03T09:23:32.206" v="609" actId="1035"/>
          <ac:spMkLst>
            <pc:docMk/>
            <pc:sldMk cId="1924344166" sldId="744"/>
            <ac:spMk id="19" creationId="{21CDE067-736F-5C44-CA22-1AC3C1AA3A1C}"/>
          </ac:spMkLst>
        </pc:spChg>
        <pc:grpChg chg="mod">
          <ac:chgData name="Alona Tsirulnikov" userId="4bbafd77-0cd3-4d60-af1e-94ad4b8daf43" providerId="ADAL" clId="{9B807319-17A6-4F90-B5B5-4DDAD48913FB}" dt="2023-05-03T09:23:32.206" v="609" actId="1035"/>
          <ac:grpSpMkLst>
            <pc:docMk/>
            <pc:sldMk cId="1924344166" sldId="744"/>
            <ac:grpSpMk id="3" creationId="{D5FDC6EE-5B54-5CDB-8C75-4D8E98BF99FC}"/>
          </ac:grpSpMkLst>
        </pc:grpChg>
        <pc:graphicFrameChg chg="mod">
          <ac:chgData name="Alona Tsirulnikov" userId="4bbafd77-0cd3-4d60-af1e-94ad4b8daf43" providerId="ADAL" clId="{9B807319-17A6-4F90-B5B5-4DDAD48913FB}" dt="2023-05-03T09:23:43.527" v="612" actId="1035"/>
          <ac:graphicFrameMkLst>
            <pc:docMk/>
            <pc:sldMk cId="1924344166" sldId="744"/>
            <ac:graphicFrameMk id="21" creationId="{E3EF645A-CF73-DA29-D099-0185589B4838}"/>
          </ac:graphicFrameMkLst>
        </pc:graphicFrameChg>
      </pc:sldChg>
      <pc:sldChg chg="delSp modSp mod addCm">
        <pc:chgData name="Alona Tsirulnikov" userId="4bbafd77-0cd3-4d60-af1e-94ad4b8daf43" providerId="ADAL" clId="{9B807319-17A6-4F90-B5B5-4DDAD48913FB}" dt="2023-05-03T09:25:10.141" v="666" actId="478"/>
        <pc:sldMkLst>
          <pc:docMk/>
          <pc:sldMk cId="2685203198" sldId="745"/>
        </pc:sldMkLst>
        <pc:spChg chg="del mod">
          <ac:chgData name="Alona Tsirulnikov" userId="4bbafd77-0cd3-4d60-af1e-94ad4b8daf43" providerId="ADAL" clId="{9B807319-17A6-4F90-B5B5-4DDAD48913FB}" dt="2023-05-03T09:25:10.141" v="666" actId="478"/>
          <ac:spMkLst>
            <pc:docMk/>
            <pc:sldMk cId="2685203198" sldId="745"/>
            <ac:spMk id="13" creationId="{A73D4FF8-6F29-C01E-0480-A54090038DD9}"/>
          </ac:spMkLst>
        </pc:spChg>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8:33:34.769" v="4"/>
              <pc2:cmMkLst xmlns:pc2="http://schemas.microsoft.com/office/powerpoint/2019/9/main/command">
                <pc:docMk/>
                <pc:sldMk cId="2685203198" sldId="745"/>
                <pc2:cmMk id="{1A45F540-EA23-46A5-9B01-BA6F42CAF617}"/>
              </pc2:cmMkLst>
            </pc226:cmChg>
          </p:ext>
        </pc:extLst>
      </pc:sldChg>
      <pc:sldChg chg="delSp mod">
        <pc:chgData name="Alona Tsirulnikov" userId="4bbafd77-0cd3-4d60-af1e-94ad4b8daf43" providerId="ADAL" clId="{9B807319-17A6-4F90-B5B5-4DDAD48913FB}" dt="2023-05-03T09:19:03.406" v="543" actId="478"/>
        <pc:sldMkLst>
          <pc:docMk/>
          <pc:sldMk cId="3898025535" sldId="746"/>
        </pc:sldMkLst>
        <pc:spChg chg="del">
          <ac:chgData name="Alona Tsirulnikov" userId="4bbafd77-0cd3-4d60-af1e-94ad4b8daf43" providerId="ADAL" clId="{9B807319-17A6-4F90-B5B5-4DDAD48913FB}" dt="2023-05-03T09:19:03.406" v="543" actId="478"/>
          <ac:spMkLst>
            <pc:docMk/>
            <pc:sldMk cId="3898025535" sldId="746"/>
            <ac:spMk id="14" creationId="{76DCF3B4-D06D-E562-0AB0-57F33E2E4DE1}"/>
          </ac:spMkLst>
        </pc:spChg>
      </pc:sldChg>
      <pc:sldChg chg="del">
        <pc:chgData name="Alona Tsirulnikov" userId="4bbafd77-0cd3-4d60-af1e-94ad4b8daf43" providerId="ADAL" clId="{9B807319-17A6-4F90-B5B5-4DDAD48913FB}" dt="2023-05-03T08:58:47.710" v="367" actId="47"/>
        <pc:sldMkLst>
          <pc:docMk/>
          <pc:sldMk cId="1098738868" sldId="747"/>
        </pc:sldMkLst>
      </pc:sldChg>
      <pc:sldChg chg="del">
        <pc:chgData name="Alona Tsirulnikov" userId="4bbafd77-0cd3-4d60-af1e-94ad4b8daf43" providerId="ADAL" clId="{9B807319-17A6-4F90-B5B5-4DDAD48913FB}" dt="2023-05-03T09:07:45.748" v="508" actId="47"/>
        <pc:sldMkLst>
          <pc:docMk/>
          <pc:sldMk cId="1207789699" sldId="749"/>
        </pc:sldMkLst>
      </pc:sldChg>
      <pc:sldChg chg="addSp delSp modSp mod addCm">
        <pc:chgData name="Alona Tsirulnikov" userId="4bbafd77-0cd3-4d60-af1e-94ad4b8daf43" providerId="ADAL" clId="{9B807319-17A6-4F90-B5B5-4DDAD48913FB}" dt="2023-05-03T09:25:59.612" v="674"/>
        <pc:sldMkLst>
          <pc:docMk/>
          <pc:sldMk cId="1244422073" sldId="751"/>
        </pc:sldMkLst>
        <pc:spChg chg="del mod">
          <ac:chgData name="Alona Tsirulnikov" userId="4bbafd77-0cd3-4d60-af1e-94ad4b8daf43" providerId="ADAL" clId="{9B807319-17A6-4F90-B5B5-4DDAD48913FB}" dt="2023-05-03T09:18:12.647" v="537" actId="478"/>
          <ac:spMkLst>
            <pc:docMk/>
            <pc:sldMk cId="1244422073" sldId="751"/>
            <ac:spMk id="9" creationId="{6C6C4682-A6B3-A3B5-0183-1C6384667E7A}"/>
          </ac:spMkLst>
        </pc:spChg>
        <pc:spChg chg="mod">
          <ac:chgData name="Alona Tsirulnikov" userId="4bbafd77-0cd3-4d60-af1e-94ad4b8daf43" providerId="ADAL" clId="{9B807319-17A6-4F90-B5B5-4DDAD48913FB}" dt="2023-05-03T09:25:59.612" v="674"/>
          <ac:spMkLst>
            <pc:docMk/>
            <pc:sldMk cId="1244422073" sldId="751"/>
            <ac:spMk id="12" creationId="{D48E48A1-3C86-AF85-0DAE-6EDAA12E24B3}"/>
          </ac:spMkLst>
        </pc:spChg>
        <pc:spChg chg="mod">
          <ac:chgData name="Alona Tsirulnikov" userId="4bbafd77-0cd3-4d60-af1e-94ad4b8daf43" providerId="ADAL" clId="{9B807319-17A6-4F90-B5B5-4DDAD48913FB}" dt="2023-05-03T09:25:59.612" v="674"/>
          <ac:spMkLst>
            <pc:docMk/>
            <pc:sldMk cId="1244422073" sldId="751"/>
            <ac:spMk id="21" creationId="{A01CF478-C481-1D76-B439-395767D4E587}"/>
          </ac:spMkLst>
        </pc:spChg>
        <pc:grpChg chg="del">
          <ac:chgData name="Alona Tsirulnikov" userId="4bbafd77-0cd3-4d60-af1e-94ad4b8daf43" providerId="ADAL" clId="{9B807319-17A6-4F90-B5B5-4DDAD48913FB}" dt="2023-05-03T09:25:59.079" v="673" actId="478"/>
          <ac:grpSpMkLst>
            <pc:docMk/>
            <pc:sldMk cId="1244422073" sldId="751"/>
            <ac:grpSpMk id="3" creationId="{4595C336-E034-2777-1A21-1581A683E335}"/>
          </ac:grpSpMkLst>
        </pc:grpChg>
        <pc:grpChg chg="add mod">
          <ac:chgData name="Alona Tsirulnikov" userId="4bbafd77-0cd3-4d60-af1e-94ad4b8daf43" providerId="ADAL" clId="{9B807319-17A6-4F90-B5B5-4DDAD48913FB}" dt="2023-05-03T09:25:59.612" v="674"/>
          <ac:grpSpMkLst>
            <pc:docMk/>
            <pc:sldMk cId="1244422073" sldId="751"/>
            <ac:grpSpMk id="11" creationId="{9DAD04FE-9712-55E9-FC6A-DBFF977836B2}"/>
          </ac:grpSpMkLst>
        </pc:grpChg>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8:36:00.958" v="10"/>
              <pc2:cmMkLst xmlns:pc2="http://schemas.microsoft.com/office/powerpoint/2019/9/main/command">
                <pc:docMk/>
                <pc:sldMk cId="1244422073" sldId="751"/>
                <pc2:cmMk id="{85BF197A-AB29-4AE8-ADA3-D116FC953B9D}"/>
              </pc2:cmMkLst>
            </pc226:cmChg>
          </p:ext>
        </pc:extLst>
      </pc:sldChg>
      <pc:sldChg chg="delSp mod delCm">
        <pc:chgData name="Alona Tsirulnikov" userId="4bbafd77-0cd3-4d60-af1e-94ad4b8daf43" providerId="ADAL" clId="{9B807319-17A6-4F90-B5B5-4DDAD48913FB}" dt="2023-05-03T09:09:22.046" v="535"/>
        <pc:sldMkLst>
          <pc:docMk/>
          <pc:sldMk cId="1819886350" sldId="757"/>
        </pc:sldMkLst>
        <pc:spChg chg="del">
          <ac:chgData name="Alona Tsirulnikov" userId="4bbafd77-0cd3-4d60-af1e-94ad4b8daf43" providerId="ADAL" clId="{9B807319-17A6-4F90-B5B5-4DDAD48913FB}" dt="2023-05-03T09:09:15.448" v="534" actId="478"/>
          <ac:spMkLst>
            <pc:docMk/>
            <pc:sldMk cId="1819886350" sldId="757"/>
            <ac:spMk id="12" creationId="{877B05BB-3353-2429-E147-8537CC4DDBE7}"/>
          </ac:spMkLst>
        </pc:spChg>
        <pc:extLst>
          <p:ext xmlns:p="http://schemas.openxmlformats.org/presentationml/2006/main" uri="{D6D511B9-2390-475A-947B-AFAB55BFBCF1}">
            <pc226:cmChg xmlns:pc226="http://schemas.microsoft.com/office/powerpoint/2022/06/main/command" chg="del">
              <pc226:chgData name="Alona Tsirulnikov" userId="4bbafd77-0cd3-4d60-af1e-94ad4b8daf43" providerId="ADAL" clId="{9B807319-17A6-4F90-B5B5-4DDAD48913FB}" dt="2023-05-03T09:09:22.046" v="535"/>
              <pc2:cmMkLst xmlns:pc2="http://schemas.microsoft.com/office/powerpoint/2019/9/main/command">
                <pc:docMk/>
                <pc:sldMk cId="1819886350" sldId="757"/>
                <pc2:cmMk id="{524FE069-DA3F-4B55-A156-1037F5AF7488}"/>
              </pc2:cmMkLst>
            </pc226:cmChg>
          </p:ext>
        </pc:extLst>
      </pc:sldChg>
      <pc:sldChg chg="delSp modSp mod">
        <pc:chgData name="Alona Tsirulnikov" userId="4bbafd77-0cd3-4d60-af1e-94ad4b8daf43" providerId="ADAL" clId="{9B807319-17A6-4F90-B5B5-4DDAD48913FB}" dt="2023-05-03T09:21:20.931" v="558" actId="478"/>
        <pc:sldMkLst>
          <pc:docMk/>
          <pc:sldMk cId="1555619279" sldId="761"/>
        </pc:sldMkLst>
        <pc:spChg chg="del mod">
          <ac:chgData name="Alona Tsirulnikov" userId="4bbafd77-0cd3-4d60-af1e-94ad4b8daf43" providerId="ADAL" clId="{9B807319-17A6-4F90-B5B5-4DDAD48913FB}" dt="2023-05-03T09:21:20.931" v="558" actId="478"/>
          <ac:spMkLst>
            <pc:docMk/>
            <pc:sldMk cId="1555619279" sldId="761"/>
            <ac:spMk id="8" creationId="{F3E5C1D7-0962-BBBD-C18E-340F655B3560}"/>
          </ac:spMkLst>
        </pc:spChg>
        <pc:grpChg chg="mod">
          <ac:chgData name="Alona Tsirulnikov" userId="4bbafd77-0cd3-4d60-af1e-94ad4b8daf43" providerId="ADAL" clId="{9B807319-17A6-4F90-B5B5-4DDAD48913FB}" dt="2023-05-03T09:21:17.721" v="556" actId="1076"/>
          <ac:grpSpMkLst>
            <pc:docMk/>
            <pc:sldMk cId="1555619279" sldId="761"/>
            <ac:grpSpMk id="2" creationId="{4DD79818-C0D1-AB6E-970D-F434CAD205FA}"/>
          </ac:grpSpMkLst>
        </pc:grpChg>
      </pc:sldChg>
      <pc:sldChg chg="delSp modSp mod">
        <pc:chgData name="Alona Tsirulnikov" userId="4bbafd77-0cd3-4d60-af1e-94ad4b8daf43" providerId="ADAL" clId="{9B807319-17A6-4F90-B5B5-4DDAD48913FB}" dt="2023-05-03T09:21:27.745" v="560" actId="478"/>
        <pc:sldMkLst>
          <pc:docMk/>
          <pc:sldMk cId="2005188919" sldId="763"/>
        </pc:sldMkLst>
        <pc:spChg chg="del mod">
          <ac:chgData name="Alona Tsirulnikov" userId="4bbafd77-0cd3-4d60-af1e-94ad4b8daf43" providerId="ADAL" clId="{9B807319-17A6-4F90-B5B5-4DDAD48913FB}" dt="2023-05-03T09:21:27.745" v="560" actId="478"/>
          <ac:spMkLst>
            <pc:docMk/>
            <pc:sldMk cId="2005188919" sldId="763"/>
            <ac:spMk id="5" creationId="{E093237B-2F9F-E6C2-1CE7-CB0D73F97EC8}"/>
          </ac:spMkLst>
        </pc:spChg>
      </pc:sldChg>
      <pc:sldChg chg="addSp delSp modSp mod">
        <pc:chgData name="Alona Tsirulnikov" userId="4bbafd77-0cd3-4d60-af1e-94ad4b8daf43" providerId="ADAL" clId="{9B807319-17A6-4F90-B5B5-4DDAD48913FB}" dt="2023-05-03T09:20:03.490" v="553"/>
        <pc:sldMkLst>
          <pc:docMk/>
          <pc:sldMk cId="4075743398" sldId="765"/>
        </pc:sldMkLst>
        <pc:spChg chg="del">
          <ac:chgData name="Alona Tsirulnikov" userId="4bbafd77-0cd3-4d60-af1e-94ad4b8daf43" providerId="ADAL" clId="{9B807319-17A6-4F90-B5B5-4DDAD48913FB}" dt="2023-05-03T09:20:00.925" v="551" actId="478"/>
          <ac:spMkLst>
            <pc:docMk/>
            <pc:sldMk cId="4075743398" sldId="765"/>
            <ac:spMk id="6" creationId="{04F91305-D622-FE51-123A-D77D871F3B0F}"/>
          </ac:spMkLst>
        </pc:spChg>
        <pc:spChg chg="mod">
          <ac:chgData name="Alona Tsirulnikov" userId="4bbafd77-0cd3-4d60-af1e-94ad4b8daf43" providerId="ADAL" clId="{9B807319-17A6-4F90-B5B5-4DDAD48913FB}" dt="2023-05-03T09:20:01.745" v="552"/>
          <ac:spMkLst>
            <pc:docMk/>
            <pc:sldMk cId="4075743398" sldId="765"/>
            <ac:spMk id="8" creationId="{3D848371-05AC-49AF-B4BC-C5E6400605EC}"/>
          </ac:spMkLst>
        </pc:spChg>
        <pc:spChg chg="mod">
          <ac:chgData name="Alona Tsirulnikov" userId="4bbafd77-0cd3-4d60-af1e-94ad4b8daf43" providerId="ADAL" clId="{9B807319-17A6-4F90-B5B5-4DDAD48913FB}" dt="2023-05-03T09:20:01.745" v="552"/>
          <ac:spMkLst>
            <pc:docMk/>
            <pc:sldMk cId="4075743398" sldId="765"/>
            <ac:spMk id="9" creationId="{58EB928C-B141-0BAB-7ADE-F7309DCEB10D}"/>
          </ac:spMkLst>
        </pc:spChg>
        <pc:grpChg chg="add del mod">
          <ac:chgData name="Alona Tsirulnikov" userId="4bbafd77-0cd3-4d60-af1e-94ad4b8daf43" providerId="ADAL" clId="{9B807319-17A6-4F90-B5B5-4DDAD48913FB}" dt="2023-05-03T09:20:03.490" v="553"/>
          <ac:grpSpMkLst>
            <pc:docMk/>
            <pc:sldMk cId="4075743398" sldId="765"/>
            <ac:grpSpMk id="3" creationId="{97F63A09-C2C1-FF81-2811-8D1466C0769D}"/>
          </ac:grpSpMkLst>
        </pc:grpChg>
      </pc:sldChg>
      <pc:sldChg chg="delSp modSp mod">
        <pc:chgData name="Alona Tsirulnikov" userId="4bbafd77-0cd3-4d60-af1e-94ad4b8daf43" providerId="ADAL" clId="{9B807319-17A6-4F90-B5B5-4DDAD48913FB}" dt="2023-05-03T09:18:19.141" v="539" actId="478"/>
        <pc:sldMkLst>
          <pc:docMk/>
          <pc:sldMk cId="1994860571" sldId="770"/>
        </pc:sldMkLst>
        <pc:spChg chg="del mod">
          <ac:chgData name="Alona Tsirulnikov" userId="4bbafd77-0cd3-4d60-af1e-94ad4b8daf43" providerId="ADAL" clId="{9B807319-17A6-4F90-B5B5-4DDAD48913FB}" dt="2023-05-03T09:18:19.141" v="539" actId="478"/>
          <ac:spMkLst>
            <pc:docMk/>
            <pc:sldMk cId="1994860571" sldId="770"/>
            <ac:spMk id="13" creationId="{2F1F0735-2287-8913-AB17-AA783EBF726F}"/>
          </ac:spMkLst>
        </pc:spChg>
      </pc:sldChg>
      <pc:sldChg chg="delSp modSp mod addCm">
        <pc:chgData name="Alona Tsirulnikov" userId="4bbafd77-0cd3-4d60-af1e-94ad4b8daf43" providerId="ADAL" clId="{9B807319-17A6-4F90-B5B5-4DDAD48913FB}" dt="2023-05-03T09:24:54.660" v="664" actId="1036"/>
        <pc:sldMkLst>
          <pc:docMk/>
          <pc:sldMk cId="1716733817" sldId="772"/>
        </pc:sldMkLst>
        <pc:spChg chg="ord">
          <ac:chgData name="Alona Tsirulnikov" userId="4bbafd77-0cd3-4d60-af1e-94ad4b8daf43" providerId="ADAL" clId="{9B807319-17A6-4F90-B5B5-4DDAD48913FB}" dt="2023-05-03T09:24:35.629" v="640" actId="166"/>
          <ac:spMkLst>
            <pc:docMk/>
            <pc:sldMk cId="1716733817" sldId="772"/>
            <ac:spMk id="5" creationId="{903256E4-F2B4-4E3A-955B-4BB082A41C07}"/>
          </ac:spMkLst>
        </pc:spChg>
        <pc:spChg chg="del mod">
          <ac:chgData name="Alona Tsirulnikov" userId="4bbafd77-0cd3-4d60-af1e-94ad4b8daf43" providerId="ADAL" clId="{9B807319-17A6-4F90-B5B5-4DDAD48913FB}" dt="2023-05-03T09:24:10.745" v="621" actId="478"/>
          <ac:spMkLst>
            <pc:docMk/>
            <pc:sldMk cId="1716733817" sldId="772"/>
            <ac:spMk id="13" creationId="{1FCE0D3F-CF87-2A18-E113-9EE3217D909B}"/>
          </ac:spMkLst>
        </pc:spChg>
        <pc:grpChg chg="mod ord">
          <ac:chgData name="Alona Tsirulnikov" userId="4bbafd77-0cd3-4d60-af1e-94ad4b8daf43" providerId="ADAL" clId="{9B807319-17A6-4F90-B5B5-4DDAD48913FB}" dt="2023-05-03T09:24:54.660" v="664" actId="1036"/>
          <ac:grpSpMkLst>
            <pc:docMk/>
            <pc:sldMk cId="1716733817" sldId="772"/>
            <ac:grpSpMk id="10" creationId="{44DC0F48-1DD0-E781-8A55-5332DB869BCA}"/>
          </ac:grpSpMkLst>
        </pc:grpChg>
        <pc:graphicFrameChg chg="mod">
          <ac:chgData name="Alona Tsirulnikov" userId="4bbafd77-0cd3-4d60-af1e-94ad4b8daf43" providerId="ADAL" clId="{9B807319-17A6-4F90-B5B5-4DDAD48913FB}" dt="2023-05-03T09:24:41.192" v="642" actId="1035"/>
          <ac:graphicFrameMkLst>
            <pc:docMk/>
            <pc:sldMk cId="1716733817" sldId="772"/>
            <ac:graphicFrameMk id="3" creationId="{3485C32C-9CCB-4BC2-5D68-70EC39B9D716}"/>
          </ac:graphicFrameMkLst>
        </pc:graphicFrameChg>
        <pc:graphicFrameChg chg="mod ord">
          <ac:chgData name="Alona Tsirulnikov" userId="4bbafd77-0cd3-4d60-af1e-94ad4b8daf43" providerId="ADAL" clId="{9B807319-17A6-4F90-B5B5-4DDAD48913FB}" dt="2023-05-03T09:24:47.867" v="653" actId="14100"/>
          <ac:graphicFrameMkLst>
            <pc:docMk/>
            <pc:sldMk cId="1716733817" sldId="772"/>
            <ac:graphicFrameMk id="4" creationId="{C8024A22-12ED-5F4A-1B57-6706DC0FF608}"/>
          </ac:graphicFrameMkLst>
        </pc:graphicFrameChg>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8:33:21.184" v="3"/>
              <pc2:cmMkLst xmlns:pc2="http://schemas.microsoft.com/office/powerpoint/2019/9/main/command">
                <pc:docMk/>
                <pc:sldMk cId="1716733817" sldId="772"/>
                <pc2:cmMk id="{9FC3D821-8F63-4B88-9E0A-7C56215E049C}"/>
              </pc2:cmMkLst>
            </pc226:cmChg>
          </p:ext>
        </pc:extLst>
      </pc:sldChg>
      <pc:sldChg chg="delSp modSp mod">
        <pc:chgData name="Alona Tsirulnikov" userId="4bbafd77-0cd3-4d60-af1e-94ad4b8daf43" providerId="ADAL" clId="{9B807319-17A6-4F90-B5B5-4DDAD48913FB}" dt="2023-05-03T09:21:46.417" v="566" actId="478"/>
        <pc:sldMkLst>
          <pc:docMk/>
          <pc:sldMk cId="4170843682" sldId="773"/>
        </pc:sldMkLst>
        <pc:spChg chg="del mod">
          <ac:chgData name="Alona Tsirulnikov" userId="4bbafd77-0cd3-4d60-af1e-94ad4b8daf43" providerId="ADAL" clId="{9B807319-17A6-4F90-B5B5-4DDAD48913FB}" dt="2023-05-03T09:21:46.417" v="566" actId="478"/>
          <ac:spMkLst>
            <pc:docMk/>
            <pc:sldMk cId="4170843682" sldId="773"/>
            <ac:spMk id="14" creationId="{789318D1-E42A-2108-773D-94FBBD3DEE0D}"/>
          </ac:spMkLst>
        </pc:spChg>
      </pc:sldChg>
      <pc:sldChg chg="delSp modSp mod">
        <pc:chgData name="Alona Tsirulnikov" userId="4bbafd77-0cd3-4d60-af1e-94ad4b8daf43" providerId="ADAL" clId="{9B807319-17A6-4F90-B5B5-4DDAD48913FB}" dt="2023-05-03T09:21:41.358" v="564" actId="478"/>
        <pc:sldMkLst>
          <pc:docMk/>
          <pc:sldMk cId="4119433783" sldId="774"/>
        </pc:sldMkLst>
        <pc:spChg chg="del mod">
          <ac:chgData name="Alona Tsirulnikov" userId="4bbafd77-0cd3-4d60-af1e-94ad4b8daf43" providerId="ADAL" clId="{9B807319-17A6-4F90-B5B5-4DDAD48913FB}" dt="2023-05-03T09:21:41.358" v="564" actId="478"/>
          <ac:spMkLst>
            <pc:docMk/>
            <pc:sldMk cId="4119433783" sldId="774"/>
            <ac:spMk id="30" creationId="{0E2574B9-F5CA-4ACF-9D63-BA9C1916B8C6}"/>
          </ac:spMkLst>
        </pc:spChg>
      </pc:sldChg>
      <pc:sldChg chg="addSp delSp modSp mod addCm">
        <pc:chgData name="Alona Tsirulnikov" userId="4bbafd77-0cd3-4d60-af1e-94ad4b8daf43" providerId="ADAL" clId="{9B807319-17A6-4F90-B5B5-4DDAD48913FB}" dt="2023-05-03T09:08:37.970" v="522"/>
        <pc:sldMkLst>
          <pc:docMk/>
          <pc:sldMk cId="2256435963" sldId="775"/>
        </pc:sldMkLst>
        <pc:spChg chg="del mod">
          <ac:chgData name="Alona Tsirulnikov" userId="4bbafd77-0cd3-4d60-af1e-94ad4b8daf43" providerId="ADAL" clId="{9B807319-17A6-4F90-B5B5-4DDAD48913FB}" dt="2023-05-03T09:08:12.385" v="517" actId="478"/>
          <ac:spMkLst>
            <pc:docMk/>
            <pc:sldMk cId="2256435963" sldId="775"/>
            <ac:spMk id="6" creationId="{CFFF1B2C-41F1-2139-7513-E16CC8125132}"/>
          </ac:spMkLst>
        </pc:spChg>
        <pc:spChg chg="mod">
          <ac:chgData name="Alona Tsirulnikov" userId="4bbafd77-0cd3-4d60-af1e-94ad4b8daf43" providerId="ADAL" clId="{9B807319-17A6-4F90-B5B5-4DDAD48913FB}" dt="2023-05-03T09:08:37.970" v="522"/>
          <ac:spMkLst>
            <pc:docMk/>
            <pc:sldMk cId="2256435963" sldId="775"/>
            <ac:spMk id="9" creationId="{3623C218-E299-05F4-E977-F5E694C09DF7}"/>
          </ac:spMkLst>
        </pc:spChg>
        <pc:spChg chg="mod">
          <ac:chgData name="Alona Tsirulnikov" userId="4bbafd77-0cd3-4d60-af1e-94ad4b8daf43" providerId="ADAL" clId="{9B807319-17A6-4F90-B5B5-4DDAD48913FB}" dt="2023-05-03T09:08:37.970" v="522"/>
          <ac:spMkLst>
            <pc:docMk/>
            <pc:sldMk cId="2256435963" sldId="775"/>
            <ac:spMk id="10" creationId="{AE0B58BB-9073-FD16-443C-ECB2A4B6DB8F}"/>
          </ac:spMkLst>
        </pc:spChg>
        <pc:spChg chg="mod">
          <ac:chgData name="Alona Tsirulnikov" userId="4bbafd77-0cd3-4d60-af1e-94ad4b8daf43" providerId="ADAL" clId="{9B807319-17A6-4F90-B5B5-4DDAD48913FB}" dt="2023-05-03T09:08:37.970" v="522"/>
          <ac:spMkLst>
            <pc:docMk/>
            <pc:sldMk cId="2256435963" sldId="775"/>
            <ac:spMk id="11" creationId="{841BC6CD-0CFB-DDBF-7852-FA4977ED64A0}"/>
          </ac:spMkLst>
        </pc:spChg>
        <pc:spChg chg="mod">
          <ac:chgData name="Alona Tsirulnikov" userId="4bbafd77-0cd3-4d60-af1e-94ad4b8daf43" providerId="ADAL" clId="{9B807319-17A6-4F90-B5B5-4DDAD48913FB}" dt="2023-05-03T08:38:41.243" v="18" actId="20577"/>
          <ac:spMkLst>
            <pc:docMk/>
            <pc:sldMk cId="2256435963" sldId="775"/>
            <ac:spMk id="17" creationId="{00000000-0000-0000-0000-000000000000}"/>
          </ac:spMkLst>
        </pc:spChg>
        <pc:grpChg chg="del">
          <ac:chgData name="Alona Tsirulnikov" userId="4bbafd77-0cd3-4d60-af1e-94ad4b8daf43" providerId="ADAL" clId="{9B807319-17A6-4F90-B5B5-4DDAD48913FB}" dt="2023-05-03T09:08:37.268" v="521" actId="478"/>
          <ac:grpSpMkLst>
            <pc:docMk/>
            <pc:sldMk cId="2256435963" sldId="775"/>
            <ac:grpSpMk id="3" creationId="{8BF90329-077D-FBF8-5AD5-E69FDE2E10ED}"/>
          </ac:grpSpMkLst>
        </pc:grpChg>
        <pc:grpChg chg="add mod">
          <ac:chgData name="Alona Tsirulnikov" userId="4bbafd77-0cd3-4d60-af1e-94ad4b8daf43" providerId="ADAL" clId="{9B807319-17A6-4F90-B5B5-4DDAD48913FB}" dt="2023-05-03T09:08:37.970" v="522"/>
          <ac:grpSpMkLst>
            <pc:docMk/>
            <pc:sldMk cId="2256435963" sldId="775"/>
            <ac:grpSpMk id="8" creationId="{45352740-FA5F-2733-DF0E-778777897F45}"/>
          </ac:grpSpMkLst>
        </pc:grpChg>
        <pc:graphicFrameChg chg="add mod">
          <ac:chgData name="Alona Tsirulnikov" userId="4bbafd77-0cd3-4d60-af1e-94ad4b8daf43" providerId="ADAL" clId="{9B807319-17A6-4F90-B5B5-4DDAD48913FB}" dt="2023-05-03T08:38:07.838" v="12"/>
          <ac:graphicFrameMkLst>
            <pc:docMk/>
            <pc:sldMk cId="2256435963" sldId="775"/>
            <ac:graphicFrameMk id="7" creationId="{5B306DFA-9690-20E6-F96E-11E0B68F1735}"/>
          </ac:graphicFrameMkLst>
        </pc:graphicFrameChg>
        <pc:picChg chg="del">
          <ac:chgData name="Alona Tsirulnikov" userId="4bbafd77-0cd3-4d60-af1e-94ad4b8daf43" providerId="ADAL" clId="{9B807319-17A6-4F90-B5B5-4DDAD48913FB}" dt="2023-05-03T08:38:07.105" v="11" actId="478"/>
          <ac:picMkLst>
            <pc:docMk/>
            <pc:sldMk cId="2256435963" sldId="775"/>
            <ac:picMk id="12" creationId="{1FB18E6B-2A95-5160-E9E6-E4A320D4A407}"/>
          </ac:picMkLst>
        </pc:picChg>
        <pc:extLst>
          <p:ext xmlns:p="http://schemas.openxmlformats.org/presentationml/2006/main" uri="{D6D511B9-2390-475A-947B-AFAB55BFBCF1}">
            <pc226:cmChg xmlns:pc226="http://schemas.microsoft.com/office/powerpoint/2022/06/main/command" chg="add">
              <pc226:chgData name="Alona Tsirulnikov" userId="4bbafd77-0cd3-4d60-af1e-94ad4b8daf43" providerId="ADAL" clId="{9B807319-17A6-4F90-B5B5-4DDAD48913FB}" dt="2023-05-03T07:25:31.191" v="0"/>
              <pc2:cmMkLst xmlns:pc2="http://schemas.microsoft.com/office/powerpoint/2019/9/main/command">
                <pc:docMk/>
                <pc:sldMk cId="2256435963" sldId="775"/>
                <pc2:cmMk id="{4042DF29-9073-44F4-9710-37E2EB235381}"/>
              </pc2:cmMkLst>
            </pc226:cmChg>
          </p:ext>
        </pc:extLst>
      </pc:sldChg>
      <pc:sldChg chg="addSp delSp modSp add mod">
        <pc:chgData name="Alona Tsirulnikov" userId="4bbafd77-0cd3-4d60-af1e-94ad4b8daf43" providerId="ADAL" clId="{9B807319-17A6-4F90-B5B5-4DDAD48913FB}" dt="2023-05-03T09:08:59.504" v="530"/>
        <pc:sldMkLst>
          <pc:docMk/>
          <pc:sldMk cId="825948725" sldId="776"/>
        </pc:sldMkLst>
        <pc:spChg chg="del">
          <ac:chgData name="Alona Tsirulnikov" userId="4bbafd77-0cd3-4d60-af1e-94ad4b8daf43" providerId="ADAL" clId="{9B807319-17A6-4F90-B5B5-4DDAD48913FB}" dt="2023-05-03T09:08:26.004" v="520" actId="478"/>
          <ac:spMkLst>
            <pc:docMk/>
            <pc:sldMk cId="825948725" sldId="776"/>
            <ac:spMk id="6" creationId="{87B936D7-E192-FC0B-2AFD-CEB546D7F538}"/>
          </ac:spMkLst>
        </pc:spChg>
        <pc:spChg chg="mod">
          <ac:chgData name="Alona Tsirulnikov" userId="4bbafd77-0cd3-4d60-af1e-94ad4b8daf43" providerId="ADAL" clId="{9B807319-17A6-4F90-B5B5-4DDAD48913FB}" dt="2023-05-03T08:55:18.285" v="339" actId="1035"/>
          <ac:spMkLst>
            <pc:docMk/>
            <pc:sldMk cId="825948725" sldId="776"/>
            <ac:spMk id="8" creationId="{D838D736-D0A0-77C2-C528-F72877A44340}"/>
          </ac:spMkLst>
        </pc:spChg>
        <pc:spChg chg="add mod">
          <ac:chgData name="Alona Tsirulnikov" userId="4bbafd77-0cd3-4d60-af1e-94ad4b8daf43" providerId="ADAL" clId="{9B807319-17A6-4F90-B5B5-4DDAD48913FB}" dt="2023-05-03T08:58:42.887" v="366" actId="20577"/>
          <ac:spMkLst>
            <pc:docMk/>
            <pc:sldMk cId="825948725" sldId="776"/>
            <ac:spMk id="9" creationId="{8992C5AE-55D0-7639-9EC9-222028848D17}"/>
          </ac:spMkLst>
        </pc:spChg>
        <pc:spChg chg="mod">
          <ac:chgData name="Alona Tsirulnikov" userId="4bbafd77-0cd3-4d60-af1e-94ad4b8daf43" providerId="ADAL" clId="{9B807319-17A6-4F90-B5B5-4DDAD48913FB}" dt="2023-05-03T08:56:09.270" v="345" actId="20577"/>
          <ac:spMkLst>
            <pc:docMk/>
            <pc:sldMk cId="825948725" sldId="776"/>
            <ac:spMk id="10" creationId="{50E67D60-A1DC-D592-B522-D60CB7B74258}"/>
          </ac:spMkLst>
        </pc:spChg>
        <pc:spChg chg="mod">
          <ac:chgData name="Alona Tsirulnikov" userId="4bbafd77-0cd3-4d60-af1e-94ad4b8daf43" providerId="ADAL" clId="{9B807319-17A6-4F90-B5B5-4DDAD48913FB}" dt="2023-05-03T09:08:59.504" v="530"/>
          <ac:spMkLst>
            <pc:docMk/>
            <pc:sldMk cId="825948725" sldId="776"/>
            <ac:spMk id="12" creationId="{3481842E-1383-8262-7596-3926F1A1BF4C}"/>
          </ac:spMkLst>
        </pc:spChg>
        <pc:spChg chg="mod">
          <ac:chgData name="Alona Tsirulnikov" userId="4bbafd77-0cd3-4d60-af1e-94ad4b8daf43" providerId="ADAL" clId="{9B807319-17A6-4F90-B5B5-4DDAD48913FB}" dt="2023-05-03T08:57:30.193" v="353" actId="14100"/>
          <ac:spMkLst>
            <pc:docMk/>
            <pc:sldMk cId="825948725" sldId="776"/>
            <ac:spMk id="13" creationId="{28314B2E-7BC6-E074-274E-9C5FEF03B45B}"/>
          </ac:spMkLst>
        </pc:spChg>
        <pc:spChg chg="mod">
          <ac:chgData name="Alona Tsirulnikov" userId="4bbafd77-0cd3-4d60-af1e-94ad4b8daf43" providerId="ADAL" clId="{9B807319-17A6-4F90-B5B5-4DDAD48913FB}" dt="2023-05-03T09:08:59.504" v="530"/>
          <ac:spMkLst>
            <pc:docMk/>
            <pc:sldMk cId="825948725" sldId="776"/>
            <ac:spMk id="14" creationId="{F83BBC5E-344A-28F2-A8FF-5C6D11143824}"/>
          </ac:spMkLst>
        </pc:spChg>
        <pc:spChg chg="mod">
          <ac:chgData name="Alona Tsirulnikov" userId="4bbafd77-0cd3-4d60-af1e-94ad4b8daf43" providerId="ADAL" clId="{9B807319-17A6-4F90-B5B5-4DDAD48913FB}" dt="2023-05-03T09:08:59.504" v="530"/>
          <ac:spMkLst>
            <pc:docMk/>
            <pc:sldMk cId="825948725" sldId="776"/>
            <ac:spMk id="15" creationId="{CF38A33B-663B-7CC7-A3A7-CDED8673FDF0}"/>
          </ac:spMkLst>
        </pc:spChg>
        <pc:spChg chg="mod">
          <ac:chgData name="Alona Tsirulnikov" userId="4bbafd77-0cd3-4d60-af1e-94ad4b8daf43" providerId="ADAL" clId="{9B807319-17A6-4F90-B5B5-4DDAD48913FB}" dt="2023-05-03T08:51:21.841" v="283" actId="6549"/>
          <ac:spMkLst>
            <pc:docMk/>
            <pc:sldMk cId="825948725" sldId="776"/>
            <ac:spMk id="17" creationId="{00000000-0000-0000-0000-000000000000}"/>
          </ac:spMkLst>
        </pc:spChg>
        <pc:grpChg chg="del mod">
          <ac:chgData name="Alona Tsirulnikov" userId="4bbafd77-0cd3-4d60-af1e-94ad4b8daf43" providerId="ADAL" clId="{9B807319-17A6-4F90-B5B5-4DDAD48913FB}" dt="2023-05-03T09:08:59.183" v="529" actId="478"/>
          <ac:grpSpMkLst>
            <pc:docMk/>
            <pc:sldMk cId="825948725" sldId="776"/>
            <ac:grpSpMk id="3" creationId="{4BC684AC-55E7-257C-A9A9-B8F2279940DD}"/>
          </ac:grpSpMkLst>
        </pc:grpChg>
        <pc:grpChg chg="add mod">
          <ac:chgData name="Alona Tsirulnikov" userId="4bbafd77-0cd3-4d60-af1e-94ad4b8daf43" providerId="ADAL" clId="{9B807319-17A6-4F90-B5B5-4DDAD48913FB}" dt="2023-05-03T09:08:59.504" v="530"/>
          <ac:grpSpMkLst>
            <pc:docMk/>
            <pc:sldMk cId="825948725" sldId="776"/>
            <ac:grpSpMk id="11" creationId="{37C12A68-8800-AEA5-D517-DF50FDD12406}"/>
          </ac:grpSpMkLst>
        </pc:grpChg>
      </pc:sldChg>
      <pc:sldChg chg="add del">
        <pc:chgData name="Alona Tsirulnikov" userId="4bbafd77-0cd3-4d60-af1e-94ad4b8daf43" providerId="ADAL" clId="{9B807319-17A6-4F90-B5B5-4DDAD48913FB}" dt="2023-05-03T08:49:53.727" v="226" actId="47"/>
        <pc:sldMkLst>
          <pc:docMk/>
          <pc:sldMk cId="1672807903" sldId="776"/>
        </pc:sldMkLst>
      </pc:sldChg>
      <pc:sldChg chg="addSp delSp modSp add mod">
        <pc:chgData name="Alona Tsirulnikov" userId="4bbafd77-0cd3-4d60-af1e-94ad4b8daf43" providerId="ADAL" clId="{9B807319-17A6-4F90-B5B5-4DDAD48913FB}" dt="2023-05-03T09:08:54.333" v="527"/>
        <pc:sldMkLst>
          <pc:docMk/>
          <pc:sldMk cId="400979828" sldId="777"/>
        </pc:sldMkLst>
        <pc:spChg chg="del">
          <ac:chgData name="Alona Tsirulnikov" userId="4bbafd77-0cd3-4d60-af1e-94ad4b8daf43" providerId="ADAL" clId="{9B807319-17A6-4F90-B5B5-4DDAD48913FB}" dt="2023-05-03T09:08:19.894" v="519" actId="478"/>
          <ac:spMkLst>
            <pc:docMk/>
            <pc:sldMk cId="400979828" sldId="777"/>
            <ac:spMk id="6" creationId="{87B936D7-E192-FC0B-2AFD-CEB546D7F538}"/>
          </ac:spMkLst>
        </pc:spChg>
        <pc:spChg chg="add del mod">
          <ac:chgData name="Alona Tsirulnikov" userId="4bbafd77-0cd3-4d60-af1e-94ad4b8daf43" providerId="ADAL" clId="{9B807319-17A6-4F90-B5B5-4DDAD48913FB}" dt="2023-05-03T09:06:57.054" v="498" actId="478"/>
          <ac:spMkLst>
            <pc:docMk/>
            <pc:sldMk cId="400979828" sldId="777"/>
            <ac:spMk id="7" creationId="{C44EDE95-81BE-DE93-6BEA-4B7A94372D0E}"/>
          </ac:spMkLst>
        </pc:spChg>
        <pc:spChg chg="mod">
          <ac:chgData name="Alona Tsirulnikov" userId="4bbafd77-0cd3-4d60-af1e-94ad4b8daf43" providerId="ADAL" clId="{9B807319-17A6-4F90-B5B5-4DDAD48913FB}" dt="2023-05-03T09:08:07.942" v="515" actId="1076"/>
          <ac:spMkLst>
            <pc:docMk/>
            <pc:sldMk cId="400979828" sldId="777"/>
            <ac:spMk id="8" creationId="{D838D736-D0A0-77C2-C528-F72877A44340}"/>
          </ac:spMkLst>
        </pc:spChg>
        <pc:spChg chg="mod">
          <ac:chgData name="Alona Tsirulnikov" userId="4bbafd77-0cd3-4d60-af1e-94ad4b8daf43" providerId="ADAL" clId="{9B807319-17A6-4F90-B5B5-4DDAD48913FB}" dt="2023-05-03T09:07:41.367" v="507" actId="14100"/>
          <ac:spMkLst>
            <pc:docMk/>
            <pc:sldMk cId="400979828" sldId="777"/>
            <ac:spMk id="9" creationId="{8992C5AE-55D0-7639-9EC9-222028848D17}"/>
          </ac:spMkLst>
        </pc:spChg>
        <pc:spChg chg="del mod">
          <ac:chgData name="Alona Tsirulnikov" userId="4bbafd77-0cd3-4d60-af1e-94ad4b8daf43" providerId="ADAL" clId="{9B807319-17A6-4F90-B5B5-4DDAD48913FB}" dt="2023-05-03T09:02:37.517" v="426" actId="21"/>
          <ac:spMkLst>
            <pc:docMk/>
            <pc:sldMk cId="400979828" sldId="777"/>
            <ac:spMk id="10" creationId="{50E67D60-A1DC-D592-B522-D60CB7B74258}"/>
          </ac:spMkLst>
        </pc:spChg>
        <pc:spChg chg="add mod">
          <ac:chgData name="Alona Tsirulnikov" userId="4bbafd77-0cd3-4d60-af1e-94ad4b8daf43" providerId="ADAL" clId="{9B807319-17A6-4F90-B5B5-4DDAD48913FB}" dt="2023-05-03T09:07:07.378" v="504" actId="14100"/>
          <ac:spMkLst>
            <pc:docMk/>
            <pc:sldMk cId="400979828" sldId="777"/>
            <ac:spMk id="12" creationId="{82494FED-FFA6-D87A-8845-173C6C5ED143}"/>
          </ac:spMkLst>
        </pc:spChg>
        <pc:spChg chg="mod">
          <ac:chgData name="Alona Tsirulnikov" userId="4bbafd77-0cd3-4d60-af1e-94ad4b8daf43" providerId="ADAL" clId="{9B807319-17A6-4F90-B5B5-4DDAD48913FB}" dt="2023-05-03T09:06:07.271" v="486" actId="20577"/>
          <ac:spMkLst>
            <pc:docMk/>
            <pc:sldMk cId="400979828" sldId="777"/>
            <ac:spMk id="13" creationId="{28314B2E-7BC6-E074-274E-9C5FEF03B45B}"/>
          </ac:spMkLst>
        </pc:spChg>
        <pc:spChg chg="mod">
          <ac:chgData name="Alona Tsirulnikov" userId="4bbafd77-0cd3-4d60-af1e-94ad4b8daf43" providerId="ADAL" clId="{9B807319-17A6-4F90-B5B5-4DDAD48913FB}" dt="2023-05-03T09:08:54.333" v="527"/>
          <ac:spMkLst>
            <pc:docMk/>
            <pc:sldMk cId="400979828" sldId="777"/>
            <ac:spMk id="15" creationId="{E30F3A67-3981-813E-3EC9-96ACC53B5DAC}"/>
          </ac:spMkLst>
        </pc:spChg>
        <pc:spChg chg="mod">
          <ac:chgData name="Alona Tsirulnikov" userId="4bbafd77-0cd3-4d60-af1e-94ad4b8daf43" providerId="ADAL" clId="{9B807319-17A6-4F90-B5B5-4DDAD48913FB}" dt="2023-05-03T09:08:54.333" v="527"/>
          <ac:spMkLst>
            <pc:docMk/>
            <pc:sldMk cId="400979828" sldId="777"/>
            <ac:spMk id="16" creationId="{E3D041B4-0263-0E85-C343-2B9A1C77F919}"/>
          </ac:spMkLst>
        </pc:spChg>
        <pc:spChg chg="mod">
          <ac:chgData name="Alona Tsirulnikov" userId="4bbafd77-0cd3-4d60-af1e-94ad4b8daf43" providerId="ADAL" clId="{9B807319-17A6-4F90-B5B5-4DDAD48913FB}" dt="2023-05-03T08:59:34.772" v="404" actId="20577"/>
          <ac:spMkLst>
            <pc:docMk/>
            <pc:sldMk cId="400979828" sldId="777"/>
            <ac:spMk id="17" creationId="{00000000-0000-0000-0000-000000000000}"/>
          </ac:spMkLst>
        </pc:spChg>
        <pc:spChg chg="mod">
          <ac:chgData name="Alona Tsirulnikov" userId="4bbafd77-0cd3-4d60-af1e-94ad4b8daf43" providerId="ADAL" clId="{9B807319-17A6-4F90-B5B5-4DDAD48913FB}" dt="2023-05-03T09:08:54.333" v="527"/>
          <ac:spMkLst>
            <pc:docMk/>
            <pc:sldMk cId="400979828" sldId="777"/>
            <ac:spMk id="18" creationId="{B337FD06-BBBE-206F-8C5E-91AA7D14BFF3}"/>
          </ac:spMkLst>
        </pc:spChg>
        <pc:grpChg chg="del mod">
          <ac:chgData name="Alona Tsirulnikov" userId="4bbafd77-0cd3-4d60-af1e-94ad4b8daf43" providerId="ADAL" clId="{9B807319-17A6-4F90-B5B5-4DDAD48913FB}" dt="2023-05-03T09:08:53.669" v="526" actId="478"/>
          <ac:grpSpMkLst>
            <pc:docMk/>
            <pc:sldMk cId="400979828" sldId="777"/>
            <ac:grpSpMk id="3" creationId="{4BC684AC-55E7-257C-A9A9-B8F2279940DD}"/>
          </ac:grpSpMkLst>
        </pc:grpChg>
        <pc:grpChg chg="add mod">
          <ac:chgData name="Alona Tsirulnikov" userId="4bbafd77-0cd3-4d60-af1e-94ad4b8daf43" providerId="ADAL" clId="{9B807319-17A6-4F90-B5B5-4DDAD48913FB}" dt="2023-05-03T09:08:54.333" v="527"/>
          <ac:grpSpMkLst>
            <pc:docMk/>
            <pc:sldMk cId="400979828" sldId="777"/>
            <ac:grpSpMk id="14" creationId="{6198CB78-3E52-6C84-508C-0937EC3987D3}"/>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492;&#1499;&#1513;&#1512;&#1514;%20&#1502;&#1504;&#1492;&#1497;&#1490;&#1493;&#151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492;&#1499;&#1513;&#1512;&#1514;%20&#1502;&#1504;&#1492;&#1497;&#1490;&#1493;&#151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492;&#1499;&#1513;&#1512;&#1514;%20&#1502;&#1504;&#1492;&#1497;&#1490;&#1493;&#1514;.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1;&#1492;&#1500;%20&#1497;&#1506;&#1491;%20&#1499;&#1500;&#1500;&#1497;%20&#1492;&#1499;&#1513;&#1512;&#1493;&#1514;%20&#1502;&#1511;&#1510;&#1493;&#1506;&#1497;&#1493;&#1514;.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1;&#1492;&#1500;%20&#1497;&#1506;&#1491;%20&#1499;&#1500;&#1500;&#1497;%20&#1492;&#1499;&#1513;&#1512;&#1493;&#1514;%20&#1502;&#1511;&#1510;&#1493;&#1506;&#1497;&#1493;&#151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1;&#1492;&#1500;%20&#1497;&#1506;&#1491;%20&#1499;&#1500;&#1500;&#1497;%20&#1512;&#1513;&#1493;&#1497;&#1493;&#1514;%20&#1506;&#1493;&#1490;&#1503;%20&#1492;&#1499;&#1513;&#1512;&#1493;&#1514;%20&#1502;&#1511;&#1510;&#1493;&#1506;&#1497;&#1493;&#1514;.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1;&#1492;&#1500;%20&#1497;&#1506;&#1491;%20&#1499;&#1500;&#1500;&#1497;%20&#1512;&#1513;&#1493;&#1497;&#1493;&#1514;%20&#1506;&#1493;&#1490;&#1503;%20&#1492;&#1499;&#1513;&#1512;&#1493;&#1514;%20&#1502;&#1511;&#1510;&#1493;&#1506;&#1497;&#1493;&#151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0;&#1493;&#1493;&#1514;&#1497;&#1501;%20&#1506;&#1497;&#1512;&#1493;&#1504;&#1497;&#1497;&#1501;%20&#1492;&#1499;&#1513;&#1512;&#1493;&#1514;%20&#1502;&#1511;&#1510;&#1493;&#1506;&#1497;&#1493;&#1514;%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0;&#1493;&#1493;&#1514;&#1497;&#1501;%20&#1506;&#1497;&#1512;&#1493;&#1504;&#1497;&#1497;&#1501;%20&#1492;&#1499;&#1513;&#1512;&#1493;&#1514;%20&#1502;&#1511;&#1510;&#1493;&#1506;&#1497;&#1493;&#1514;%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400" b="1"/>
              <a:t>שנות וותק </a:t>
            </a:r>
          </a:p>
          <a:p>
            <a:pPr algn="ctr" rtl="1">
              <a:defRPr sz="1400" b="1"/>
            </a:pPr>
            <a:r>
              <a:rPr lang="he-IL" sz="1400" b="1"/>
              <a:t>בתחום </a:t>
            </a:r>
            <a:br>
              <a:rPr lang="en-US" sz="1400" b="1"/>
            </a:br>
            <a:r>
              <a:rPr lang="en-US" sz="1400" b="1"/>
              <a:t>n=20</a:t>
            </a:r>
          </a:p>
        </c:rich>
      </c:tx>
      <c:layout>
        <c:manualLayout>
          <c:xMode val="edge"/>
          <c:yMode val="edge"/>
          <c:x val="0.17682431102362206"/>
          <c:y val="0.29963519053164378"/>
        </c:manualLayout>
      </c:layout>
      <c:overlay val="0"/>
      <c:spPr>
        <a:noFill/>
        <a:ln>
          <a:noFill/>
        </a:ln>
        <a:effectLst/>
      </c:spPr>
      <c:txPr>
        <a:bodyPr rot="0" spcFirstLastPara="1" vertOverflow="ellipsis" vert="horz" wrap="square" anchor="ctr" anchorCtr="1"/>
        <a:lstStyle/>
        <a:p>
          <a:pPr algn="ctr" rtl="1">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5.8689468503937012E-2"/>
          <c:y val="0.11000569725038127"/>
          <c:w val="0.45762130905511805"/>
          <c:h val="0.63867344384190416"/>
        </c:manualLayout>
      </c:layout>
      <c:doughnutChart>
        <c:varyColors val="1"/>
        <c:ser>
          <c:idx val="0"/>
          <c:order val="0"/>
          <c:tx>
            <c:strRef>
              <c:f>Sheet1!$B$1</c:f>
              <c:strCache>
                <c:ptCount val="1"/>
                <c:pt idx="0">
                  <c:v>שנות וותק בתחום (n=20)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14-4D5E-9053-F9549FBC9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14-4D5E-9053-F9549FBC92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14-4D5E-9053-F9549FBC92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14-4D5E-9053-F9549FBC928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I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עד שנתיים</c:v>
                </c:pt>
                <c:pt idx="1">
                  <c:v>3-4 שנות וותק</c:v>
                </c:pt>
                <c:pt idx="2">
                  <c:v>5-10 שנות וותק</c:v>
                </c:pt>
                <c:pt idx="3">
                  <c:v>מעל 10 שנות וותק</c:v>
                </c:pt>
              </c:strCache>
            </c:strRef>
          </c:cat>
          <c:val>
            <c:numRef>
              <c:f>Sheet1!$B$2:$B$5</c:f>
              <c:numCache>
                <c:formatCode>General</c:formatCode>
                <c:ptCount val="4"/>
                <c:pt idx="0">
                  <c:v>6</c:v>
                </c:pt>
                <c:pt idx="1">
                  <c:v>4</c:v>
                </c:pt>
                <c:pt idx="2">
                  <c:v>5</c:v>
                </c:pt>
                <c:pt idx="3">
                  <c:v>5</c:v>
                </c:pt>
              </c:numCache>
            </c:numRef>
          </c:val>
          <c:extLst>
            <c:ext xmlns:c16="http://schemas.microsoft.com/office/drawing/2014/chart" uri="{C3380CC4-5D6E-409C-BE32-E72D297353CC}">
              <c16:uniqueId val="{00000000-837A-4A33-99FA-F26E0A6DE355}"/>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b"/>
      <c:layout>
        <c:manualLayout>
          <c:xMode val="edge"/>
          <c:yMode val="edge"/>
          <c:x val="0.5"/>
          <c:y val="0.20259442960702023"/>
          <c:w val="0.41068750000000004"/>
          <c:h val="0.479025773618948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i="0" baseline="0">
                <a:effectLst/>
              </a:rPr>
              <a:t>באיזו מידה נתרמת בכל אחד מההיבטים הבאים (</a:t>
            </a:r>
            <a:r>
              <a:rPr lang="en-US" sz="1100" b="1" i="0" baseline="0">
                <a:effectLst/>
              </a:rPr>
              <a:t>n=33</a:t>
            </a:r>
            <a:r>
              <a:rPr lang="he-IL" sz="1100" b="1" i="0" baseline="0">
                <a:effectLst/>
              </a:rPr>
              <a:t>)</a:t>
            </a:r>
            <a:endParaRPr lang="en-US" sz="1100">
              <a:effectLst/>
            </a:endParaRPr>
          </a:p>
          <a:p>
            <a:pPr>
              <a:defRPr sz="1200"/>
            </a:pPr>
            <a:r>
              <a:rPr lang="he-IL" sz="1100" b="0" i="0" baseline="0">
                <a:effectLst/>
              </a:rPr>
              <a:t>מוצג אחוז המשיבים במידה רבה-רבה מאוד</a:t>
            </a:r>
            <a:endParaRPr lang="en-US" sz="1100" b="0">
              <a:effectLst/>
            </a:endParaRPr>
          </a:p>
        </c:rich>
      </c:tx>
      <c:layout>
        <c:manualLayout>
          <c:xMode val="edge"/>
          <c:yMode val="edge"/>
          <c:x val="0.19962630569318346"/>
          <c:y val="2.30121219877865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5.142207934951392E-2"/>
          <c:y val="0.15269423215221659"/>
          <c:w val="0.8993844194810654"/>
          <c:h val="0.6255439353493984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'ידע ופרקטיקות'!$Y$19:$Y$21</c:f>
              <c:strCache>
                <c:ptCount val="3"/>
                <c:pt idx="0">
                  <c:v>הכלים והידע שרכשת ישמשו אותך בעבודתך בפועל, בחצי השנה הקרובה?</c:v>
                </c:pt>
                <c:pt idx="1">
                  <c:v>ההכשרה סיפקה עבורך ידע חדש, הרלוונטי לעבודתך? </c:v>
                </c:pt>
                <c:pt idx="2">
                  <c:v>ההכשרה סיפקה עבורך פרקטיקות ו/או כלים מעשיים שתוכל/י להשתמש בהם בעבודתך</c:v>
                </c:pt>
              </c:strCache>
            </c:strRef>
          </c:cat>
          <c:val>
            <c:numRef>
              <c:f>'ידע ופרקטיקות'!$Z$19:$Z$21</c:f>
              <c:numCache>
                <c:formatCode>0%</c:formatCode>
                <c:ptCount val="3"/>
                <c:pt idx="0">
                  <c:v>0.7</c:v>
                </c:pt>
                <c:pt idx="1">
                  <c:v>0.76</c:v>
                </c:pt>
                <c:pt idx="2">
                  <c:v>0.79</c:v>
                </c:pt>
              </c:numCache>
            </c:numRef>
          </c:val>
          <c:extLst>
            <c:ext xmlns:c16="http://schemas.microsoft.com/office/drawing/2014/chart" uri="{C3380CC4-5D6E-409C-BE32-E72D297353CC}">
              <c16:uniqueId val="{00000000-202F-4557-A6FE-632BC182E06A}"/>
            </c:ext>
          </c:extLst>
        </c:ser>
        <c:dLbls>
          <c:dLblPos val="outEnd"/>
          <c:showLegendKey val="0"/>
          <c:showVal val="1"/>
          <c:showCatName val="0"/>
          <c:showSerName val="0"/>
          <c:showPercent val="0"/>
          <c:showBubbleSize val="0"/>
        </c:dLbls>
        <c:gapWidth val="182"/>
        <c:axId val="566007984"/>
        <c:axId val="566012144"/>
      </c:barChart>
      <c:catAx>
        <c:axId val="566007984"/>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crossAx val="566012144"/>
        <c:crosses val="autoZero"/>
        <c:auto val="1"/>
        <c:lblAlgn val="ctr"/>
        <c:lblOffset val="100"/>
        <c:noMultiLvlLbl val="0"/>
      </c:catAx>
      <c:valAx>
        <c:axId val="566012144"/>
        <c:scaling>
          <c:orientation val="minMax"/>
          <c:max val="1"/>
        </c:scaling>
        <c:delete val="1"/>
        <c:axPos val="r"/>
        <c:numFmt formatCode="0%" sourceLinked="1"/>
        <c:majorTickMark val="out"/>
        <c:minorTickMark val="none"/>
        <c:tickLblPos val="nextTo"/>
        <c:crossAx val="5660079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הזדמנויות חדשות, שיתוף עמיתים והמלצות לאחרים (22=</a:t>
            </a:r>
            <a:r>
              <a:rPr lang="en-US" sz="1100" b="1" dirty="0"/>
              <a:t>N</a:t>
            </a:r>
            <a:r>
              <a:rPr lang="he-IL" sz="1100" b="1" dirty="0"/>
              <a:t>)</a:t>
            </a:r>
            <a:endParaRPr lang="en-IL" sz="1100" b="1" dirty="0"/>
          </a:p>
          <a:p>
            <a:pPr>
              <a:defRPr sz="1100"/>
            </a:pPr>
            <a:r>
              <a:rPr lang="he-IL" sz="1100" dirty="0"/>
              <a:t>מוצג אחוז המשיבים במידה רבה-רבה מאוד</a:t>
            </a:r>
            <a:endParaRPr lang="en-IL" sz="1100" dirty="0"/>
          </a:p>
        </c:rich>
      </c:tx>
      <c:layout>
        <c:manualLayout>
          <c:xMode val="edge"/>
          <c:yMode val="edge"/>
          <c:x val="0.12586164309121148"/>
          <c:y val="1.4804690289084892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0"/>
          <c:y val="0.27585525768306091"/>
          <c:w val="0.98666379797004855"/>
          <c:h val="0.4581445468176473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אמליץ על ההכשרה לאחרים</c:v>
                </c:pt>
                <c:pt idx="1">
                  <c:v>שיתפתי עמיתים שלא השתתפו בהכשרה במה שלמדתי</c:v>
                </c:pt>
                <c:pt idx="2">
                  <c:v>ההכשרה פתחה הזדמנויות חדשות לממשקי עבודה משותפים עם גורמים חדשים</c:v>
                </c:pt>
              </c:strCache>
            </c:strRef>
          </c:cat>
          <c:val>
            <c:numRef>
              <c:f>Sheet1!$B$2:$B$4</c:f>
              <c:numCache>
                <c:formatCode>0%</c:formatCode>
                <c:ptCount val="3"/>
                <c:pt idx="0">
                  <c:v>0.95</c:v>
                </c:pt>
                <c:pt idx="1">
                  <c:v>0.55000000000000004</c:v>
                </c:pt>
                <c:pt idx="2">
                  <c:v>0.5</c:v>
                </c:pt>
              </c:numCache>
            </c:numRef>
          </c:val>
          <c:extLst>
            <c:ext xmlns:c16="http://schemas.microsoft.com/office/drawing/2014/chart" uri="{C3380CC4-5D6E-409C-BE32-E72D297353CC}">
              <c16:uniqueId val="{00000000-91B7-429D-B8D1-FFBAC40C5C77}"/>
            </c:ext>
          </c:extLst>
        </c:ser>
        <c:dLbls>
          <c:showLegendKey val="0"/>
          <c:showVal val="0"/>
          <c:showCatName val="0"/>
          <c:showSerName val="0"/>
          <c:showPercent val="0"/>
          <c:showBubbleSize val="0"/>
        </c:dLbls>
        <c:gapWidth val="219"/>
        <c:overlap val="-27"/>
        <c:axId val="1894984255"/>
        <c:axId val="1894991455"/>
      </c:barChart>
      <c:catAx>
        <c:axId val="189498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crossAx val="1894991455"/>
        <c:crosses val="autoZero"/>
        <c:auto val="1"/>
        <c:lblAlgn val="ctr"/>
        <c:lblOffset val="100"/>
        <c:noMultiLvlLbl val="0"/>
      </c:catAx>
      <c:valAx>
        <c:axId val="1894991455"/>
        <c:scaling>
          <c:orientation val="minMax"/>
        </c:scaling>
        <c:delete val="1"/>
        <c:axPos val="l"/>
        <c:numFmt formatCode="0%" sourceLinked="1"/>
        <c:majorTickMark val="none"/>
        <c:minorTickMark val="none"/>
        <c:tickLblPos val="nextTo"/>
        <c:crossAx val="1894984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400" b="1"/>
              <a:t>משובים</a:t>
            </a:r>
            <a:endParaRPr lang="he-IL" sz="1400" b="1" baseline="0"/>
          </a:p>
          <a:p>
            <a:pPr algn="ctr" rtl="1">
              <a:defRPr sz="1400" b="1"/>
            </a:pPr>
            <a:r>
              <a:rPr lang="he-IL" sz="1400" b="1" baseline="0"/>
              <a:t>מלאים –</a:t>
            </a:r>
          </a:p>
          <a:p>
            <a:pPr algn="ctr" rtl="1">
              <a:defRPr sz="1400" b="1"/>
            </a:pPr>
            <a:r>
              <a:rPr lang="he-IL" sz="1400" b="1" baseline="0"/>
              <a:t>שיוך צוות</a:t>
            </a:r>
          </a:p>
          <a:p>
            <a:pPr algn="ctr" rtl="1">
              <a:defRPr sz="1400" b="1"/>
            </a:pPr>
            <a:r>
              <a:rPr lang="en-US" sz="1400" b="1" baseline="0"/>
              <a:t>N=71</a:t>
            </a:r>
            <a:endParaRPr lang="en-US" sz="1400" b="1"/>
          </a:p>
        </c:rich>
      </c:tx>
      <c:layout>
        <c:manualLayout>
          <c:xMode val="edge"/>
          <c:yMode val="edge"/>
          <c:x val="0.55807431102362204"/>
          <c:y val="0.26474425389887329"/>
        </c:manualLayout>
      </c:layout>
      <c:overlay val="0"/>
      <c:spPr>
        <a:noFill/>
        <a:ln>
          <a:noFill/>
        </a:ln>
        <a:effectLst/>
      </c:spPr>
      <c:txPr>
        <a:bodyPr rot="0" spcFirstLastPara="1" vertOverflow="ellipsis" vert="horz" wrap="square" anchor="ctr" anchorCtr="1"/>
        <a:lstStyle/>
        <a:p>
          <a:pPr algn="ctr" rtl="1">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0.43056446850393698"/>
          <c:y val="0.11000569725038127"/>
          <c:w val="0.45762130905511805"/>
          <c:h val="0.63867344384190416"/>
        </c:manualLayout>
      </c:layout>
      <c:doughnutChart>
        <c:varyColors val="1"/>
        <c:ser>
          <c:idx val="0"/>
          <c:order val="0"/>
          <c:tx>
            <c:strRef>
              <c:f>Sheet1!$B$1</c:f>
              <c:strCache>
                <c:ptCount val="1"/>
                <c:pt idx="0">
                  <c:v>שנות וותק בתחום (n=20)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1C-4177-88FC-3B1EB0D93B2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1C-4177-88FC-3B1EB0D93B2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1C-4177-88FC-3B1EB0D93B2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1C-4177-88FC-3B1EB0D93B2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I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צוות מטה</c:v>
                </c:pt>
                <c:pt idx="1">
                  <c:v>צוות טירה</c:v>
                </c:pt>
                <c:pt idx="2">
                  <c:v>צוות אשדוד</c:v>
                </c:pt>
                <c:pt idx="3">
                  <c:v>צוות בית שמש</c:v>
                </c:pt>
              </c:strCache>
            </c:strRef>
          </c:cat>
          <c:val>
            <c:numRef>
              <c:f>Sheet1!$B$2:$B$5</c:f>
              <c:numCache>
                <c:formatCode>General</c:formatCode>
                <c:ptCount val="4"/>
                <c:pt idx="0">
                  <c:v>9</c:v>
                </c:pt>
                <c:pt idx="1">
                  <c:v>23</c:v>
                </c:pt>
                <c:pt idx="2">
                  <c:v>18</c:v>
                </c:pt>
                <c:pt idx="3">
                  <c:v>9</c:v>
                </c:pt>
              </c:numCache>
            </c:numRef>
          </c:val>
          <c:extLst>
            <c:ext xmlns:c16="http://schemas.microsoft.com/office/drawing/2014/chart" uri="{C3380CC4-5D6E-409C-BE32-E72D297353CC}">
              <c16:uniqueId val="{00000008-F41C-4177-88FC-3B1EB0D93B25}"/>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b"/>
      <c:layout>
        <c:manualLayout>
          <c:xMode val="edge"/>
          <c:yMode val="edge"/>
          <c:x val="0.1125"/>
          <c:y val="0.18951032836973128"/>
          <c:w val="0.29818749999999994"/>
          <c:h val="0.479025773618948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a:t>משוב סיכום הכשרה - שביעות רצון</a:t>
            </a:r>
            <a:r>
              <a:rPr lang="en-US" sz="1100" b="1"/>
              <a:t>*</a:t>
            </a:r>
            <a:r>
              <a:rPr lang="he-IL" sz="1100" b="1"/>
              <a:t> (</a:t>
            </a:r>
            <a:r>
              <a:rPr lang="en-US" sz="1100" b="1"/>
              <a:t>n=8</a:t>
            </a:r>
            <a:r>
              <a:rPr lang="he-IL" sz="1100" b="1"/>
              <a:t>)</a:t>
            </a:r>
            <a:br>
              <a:rPr lang="en-US" sz="1100" b="1"/>
            </a:br>
            <a:r>
              <a:rPr lang="he-IL" sz="1100" b="1"/>
              <a:t>מוצג אחוז משיבים במידה רבה-רבה מאוד</a:t>
            </a:r>
            <a:endParaRPr lang="en-US" sz="1100" b="1"/>
          </a:p>
        </c:rich>
      </c:tx>
      <c:layout>
        <c:manualLayout>
          <c:xMode val="edge"/>
          <c:yMode val="edge"/>
          <c:x val="9.4339144879991468E-2"/>
          <c:y val="1.7739337889689254E-2"/>
        </c:manualLayout>
      </c:layout>
      <c:overlay val="0"/>
      <c:spPr>
        <a:noFill/>
        <a:ln>
          <a:noFill/>
        </a:ln>
        <a:effectLst/>
      </c:spPr>
      <c:txPr>
        <a:bodyPr rot="0" spcFirstLastPara="1" vertOverflow="ellipsis" vert="horz" wrap="square" anchor="ctr" anchorCtr="1"/>
        <a:lstStyle/>
        <a:p>
          <a:pPr algn="ctr" rtl="1">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3.2304167248174649E-2"/>
          <c:y val="0.25009114108640174"/>
          <c:w val="0.94485095645298089"/>
          <c:h val="0.3636229780806856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'איכות ההנחייה'!$F$29:$F$32</c:f>
              <c:strCache>
                <c:ptCount val="4"/>
                <c:pt idx="0">
                  <c:v>פורמט ה-offsite  היה מוצלח </c:v>
                </c:pt>
                <c:pt idx="1">
                  <c:v>אשתמש בחומרי העזר, אם היו, לאחר הסדנה</c:v>
                </c:pt>
                <c:pt idx="2">
                  <c:v>מס' הרצאות/ משך כל מפגש היו באורך המתאים</c:v>
                </c:pt>
                <c:pt idx="3">
                  <c:v>חומרי העזר תרמו להבנת הנושא ותכני ההכשרה</c:v>
                </c:pt>
              </c:strCache>
            </c:strRef>
          </c:cat>
          <c:val>
            <c:numRef>
              <c:f>'איכות ההנחייה'!$G$29:$G$32</c:f>
              <c:numCache>
                <c:formatCode>General</c:formatCode>
                <c:ptCount val="4"/>
                <c:pt idx="0">
                  <c:v>5</c:v>
                </c:pt>
                <c:pt idx="1">
                  <c:v>6</c:v>
                </c:pt>
                <c:pt idx="2">
                  <c:v>7</c:v>
                </c:pt>
                <c:pt idx="3">
                  <c:v>8</c:v>
                </c:pt>
              </c:numCache>
            </c:numRef>
          </c:val>
          <c:extLst>
            <c:ext xmlns:c16="http://schemas.microsoft.com/office/drawing/2014/chart" uri="{C3380CC4-5D6E-409C-BE32-E72D297353CC}">
              <c16:uniqueId val="{00000000-013E-4BC1-9A2A-43F59591067B}"/>
            </c:ext>
          </c:extLst>
        </c:ser>
        <c:dLbls>
          <c:dLblPos val="outEnd"/>
          <c:showLegendKey val="0"/>
          <c:showVal val="1"/>
          <c:showCatName val="0"/>
          <c:showSerName val="0"/>
          <c:showPercent val="0"/>
          <c:showBubbleSize val="0"/>
        </c:dLbls>
        <c:gapWidth val="120"/>
        <c:overlap val="-27"/>
        <c:axId val="233292608"/>
        <c:axId val="233290944"/>
      </c:barChart>
      <c:catAx>
        <c:axId val="233292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crossAx val="233290944"/>
        <c:crosses val="autoZero"/>
        <c:auto val="1"/>
        <c:lblAlgn val="ctr"/>
        <c:lblOffset val="100"/>
        <c:noMultiLvlLbl val="0"/>
      </c:catAx>
      <c:valAx>
        <c:axId val="233290944"/>
        <c:scaling>
          <c:orientation val="minMax"/>
          <c:max val="8"/>
        </c:scaling>
        <c:delete val="1"/>
        <c:axPos val="r"/>
        <c:numFmt formatCode="General" sourceLinked="1"/>
        <c:majorTickMark val="none"/>
        <c:minorTickMark val="none"/>
        <c:tickLblPos val="nextTo"/>
        <c:crossAx val="233292608"/>
        <c:crosses val="autoZero"/>
        <c:crossBetween val="between"/>
      </c:valAx>
      <c:spPr>
        <a:noFill/>
        <a:ln w="25400">
          <a:noFill/>
        </a:ln>
        <a:effectLst/>
      </c:spPr>
    </c:plotArea>
    <c:plotVisOnly val="1"/>
    <c:dispBlanksAs val="gap"/>
    <c:showDLblsOverMax val="0"/>
  </c:chart>
  <c:spPr>
    <a:solidFill>
      <a:schemeClr val="accent4">
        <a:lumMod val="20000"/>
        <a:lumOff val="80000"/>
      </a:schemeClr>
    </a:solid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a:t>תרומות ההכשרה (</a:t>
            </a:r>
            <a:r>
              <a:rPr lang="en-US" sz="1100" b="1"/>
              <a:t>n=8</a:t>
            </a:r>
            <a:r>
              <a:rPr lang="he-IL" sz="1100" b="1"/>
              <a:t>)</a:t>
            </a:r>
            <a:endParaRPr lang="en-US" sz="1100" b="1"/>
          </a:p>
          <a:p>
            <a:pPr>
              <a:defRPr sz="1100" b="1"/>
            </a:pPr>
            <a:r>
              <a:rPr lang="he-IL" sz="1100" b="1"/>
              <a:t>שאלת בחירה מרובה*</a:t>
            </a:r>
            <a:endParaRPr lang="en-US" sz="1100" b="1"/>
          </a:p>
        </c:rich>
      </c:tx>
      <c:layout>
        <c:manualLayout>
          <c:xMode val="edge"/>
          <c:yMode val="edge"/>
          <c:x val="0.45398548903488584"/>
          <c:y val="1.1133092750201931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7.1506629445162008E-3"/>
          <c:y val="0.20087163854646872"/>
          <c:w val="0.98435311553477256"/>
          <c:h val="0.3472306363966127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'משוב סיכום'!$J$25:$J$32</c:f>
              <c:strCache>
                <c:ptCount val="8"/>
                <c:pt idx="0">
                  <c:v>הרחבתי את ידיעותיי ביחס לתוכנית Urban95 והשפעותיה בישראל ובעולם</c:v>
                </c:pt>
                <c:pt idx="1">
                  <c:v>נפגשתי עם עמיתים למקצוע ולמדתי מהם</c:v>
                </c:pt>
                <c:pt idx="2">
                  <c:v>העמקתי את הידע שלי אודות צורכי הגיל הרך ומלוויהם</c:v>
                </c:pt>
                <c:pt idx="3">
                  <c:v>רכשתי כלים פרקטיים ליישום בעבודתי</c:v>
                </c:pt>
                <c:pt idx="4">
                  <c:v>יצרתי קשרים מקצועיים / עסקיים / חברתיים חדשים</c:v>
                </c:pt>
                <c:pt idx="5">
                  <c:v>קיבלתי ידע מקצועי חדש בתחומי העיסוק שלי</c:v>
                </c:pt>
                <c:pt idx="6">
                  <c:v>קיבלתי מוטיבציה ליישום רעיונות נוספים, ברוח תוכנית Urban95</c:v>
                </c:pt>
                <c:pt idx="7">
                  <c:v>ההכשרה עוררה בי השראה וחשבתי על רעיונות חדשים ליישום, ברוח תוכנית Urban95</c:v>
                </c:pt>
              </c:strCache>
            </c:strRef>
          </c:cat>
          <c:val>
            <c:numRef>
              <c:f>'משוב סיכום'!$K$25:$K$32</c:f>
              <c:numCache>
                <c:formatCode>0</c:formatCode>
                <c:ptCount val="8"/>
                <c:pt idx="0">
                  <c:v>2</c:v>
                </c:pt>
                <c:pt idx="1">
                  <c:v>4</c:v>
                </c:pt>
                <c:pt idx="2">
                  <c:v>4</c:v>
                </c:pt>
                <c:pt idx="3">
                  <c:v>5</c:v>
                </c:pt>
                <c:pt idx="4">
                  <c:v>5</c:v>
                </c:pt>
                <c:pt idx="5">
                  <c:v>6</c:v>
                </c:pt>
                <c:pt idx="6">
                  <c:v>6</c:v>
                </c:pt>
                <c:pt idx="7">
                  <c:v>7</c:v>
                </c:pt>
              </c:numCache>
            </c:numRef>
          </c:val>
          <c:extLst>
            <c:ext xmlns:c16="http://schemas.microsoft.com/office/drawing/2014/chart" uri="{C3380CC4-5D6E-409C-BE32-E72D297353CC}">
              <c16:uniqueId val="{00000000-44BA-40F0-8309-CE7372CC3D48}"/>
            </c:ext>
          </c:extLst>
        </c:ser>
        <c:dLbls>
          <c:dLblPos val="outEnd"/>
          <c:showLegendKey val="0"/>
          <c:showVal val="1"/>
          <c:showCatName val="0"/>
          <c:showSerName val="0"/>
          <c:showPercent val="0"/>
          <c:showBubbleSize val="0"/>
        </c:dLbls>
        <c:gapWidth val="120"/>
        <c:overlap val="-27"/>
        <c:axId val="1596621424"/>
        <c:axId val="1596606448"/>
      </c:barChart>
      <c:catAx>
        <c:axId val="159662142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crossAx val="1596606448"/>
        <c:crosses val="autoZero"/>
        <c:auto val="1"/>
        <c:lblAlgn val="ctr"/>
        <c:lblOffset val="100"/>
        <c:noMultiLvlLbl val="0"/>
      </c:catAx>
      <c:valAx>
        <c:axId val="1596606448"/>
        <c:scaling>
          <c:orientation val="minMax"/>
        </c:scaling>
        <c:delete val="1"/>
        <c:axPos val="r"/>
        <c:numFmt formatCode="0" sourceLinked="1"/>
        <c:majorTickMark val="none"/>
        <c:minorTickMark val="none"/>
        <c:tickLblPos val="nextTo"/>
        <c:crossAx val="15966214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a:t>תרומות ההכשרות (</a:t>
            </a:r>
            <a:r>
              <a:rPr lang="en-US" sz="1100" b="1"/>
              <a:t>n=63</a:t>
            </a:r>
            <a:r>
              <a:rPr lang="he-IL" sz="1100" b="1"/>
              <a:t>)</a:t>
            </a:r>
          </a:p>
          <a:p>
            <a:pPr>
              <a:defRPr sz="1100" b="1"/>
            </a:pPr>
            <a:r>
              <a:rPr lang="he-IL" sz="1100" b="1" i="0" u="none" strike="noStrike" baseline="0">
                <a:effectLst/>
              </a:rPr>
              <a:t>מוצג אחוז משיבים במידה רבה-רבה מאוד</a:t>
            </a:r>
            <a:endParaRPr lang="he-IL" sz="1100" b="1"/>
          </a:p>
        </c:rich>
      </c:tx>
      <c:layout>
        <c:manualLayout>
          <c:xMode val="edge"/>
          <c:yMode val="edge"/>
          <c:x val="0.10240000290876389"/>
          <c:y val="7.544221314583534E-3"/>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1.453988051646315E-2"/>
          <c:y val="0.14085397813126271"/>
          <c:w val="0.98420691428173035"/>
          <c:h val="0.3944475323168898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'ידע חדש רלוונטי'!$J$29:$J$32</c:f>
              <c:strCache>
                <c:ptCount val="4"/>
                <c:pt idx="0">
                  <c:v>הכלים והידע שרכשתי ישמשו אותי בעבודתי בפועל, בחצי השנה הקרובה</c:v>
                </c:pt>
                <c:pt idx="1">
                  <c:v>ההכשרה סיפקה עבורי פרקטיקות ו/או כלים מעשיים שאוכל להשתמש בהם בעבודתי</c:v>
                </c:pt>
                <c:pt idx="2">
                  <c:v>ההכשרה סיפקה עבורי ידע חדש, הרלוונטי לעבודתך</c:v>
                </c:pt>
                <c:pt idx="3">
                  <c:v>צוות ההנחייה העביר את התכנים בצורה בהירה ומובנת</c:v>
                </c:pt>
              </c:strCache>
            </c:strRef>
          </c:cat>
          <c:val>
            <c:numRef>
              <c:f>'ידע חדש רלוונטי'!$K$29:$K$32</c:f>
              <c:numCache>
                <c:formatCode>0%</c:formatCode>
                <c:ptCount val="4"/>
                <c:pt idx="0">
                  <c:v>0.62</c:v>
                </c:pt>
                <c:pt idx="1">
                  <c:v>0.68</c:v>
                </c:pt>
                <c:pt idx="2">
                  <c:v>0.71</c:v>
                </c:pt>
                <c:pt idx="3">
                  <c:v>0.94</c:v>
                </c:pt>
              </c:numCache>
            </c:numRef>
          </c:val>
          <c:extLst>
            <c:ext xmlns:c16="http://schemas.microsoft.com/office/drawing/2014/chart" uri="{C3380CC4-5D6E-409C-BE32-E72D297353CC}">
              <c16:uniqueId val="{00000000-5DB9-4B1B-94B3-BC64F2D5A460}"/>
            </c:ext>
          </c:extLst>
        </c:ser>
        <c:dLbls>
          <c:dLblPos val="outEnd"/>
          <c:showLegendKey val="0"/>
          <c:showVal val="1"/>
          <c:showCatName val="0"/>
          <c:showSerName val="0"/>
          <c:showPercent val="0"/>
          <c:showBubbleSize val="0"/>
        </c:dLbls>
        <c:gapWidth val="120"/>
        <c:axId val="1575899216"/>
        <c:axId val="1806437344"/>
      </c:barChart>
      <c:catAx>
        <c:axId val="157589921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crossAx val="1806437344"/>
        <c:crosses val="autoZero"/>
        <c:auto val="1"/>
        <c:lblAlgn val="ctr"/>
        <c:lblOffset val="100"/>
        <c:noMultiLvlLbl val="0"/>
      </c:catAx>
      <c:valAx>
        <c:axId val="1806437344"/>
        <c:scaling>
          <c:orientation val="minMax"/>
        </c:scaling>
        <c:delete val="1"/>
        <c:axPos val="r"/>
        <c:numFmt formatCode="0%" sourceLinked="1"/>
        <c:majorTickMark val="out"/>
        <c:minorTickMark val="none"/>
        <c:tickLblPos val="nextTo"/>
        <c:crossAx val="15758992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1">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200" b="1"/>
              <a:t>שביעות רצון (</a:t>
            </a:r>
            <a:r>
              <a:rPr lang="en-US" sz="1200" b="1"/>
              <a:t>n=20</a:t>
            </a:r>
            <a:r>
              <a:rPr lang="he-IL" sz="1200" b="1"/>
              <a:t>)</a:t>
            </a:r>
            <a:br>
              <a:rPr lang="en-US" sz="1200" b="1"/>
            </a:br>
            <a:r>
              <a:rPr lang="he-IL" sz="1200" b="0"/>
              <a:t>מוצג אחוז המשיבים במידה רבה-רבה מאוד</a:t>
            </a:r>
            <a:endParaRPr lang="en-US" sz="1200" b="0"/>
          </a:p>
        </c:rich>
      </c:tx>
      <c:layout>
        <c:manualLayout>
          <c:xMode val="edge"/>
          <c:yMode val="edge"/>
          <c:x val="0.12017742636257039"/>
          <c:y val="2.156537449885975E-2"/>
        </c:manualLayout>
      </c:layout>
      <c:overlay val="0"/>
      <c:spPr>
        <a:noFill/>
        <a:ln>
          <a:noFill/>
        </a:ln>
        <a:effectLst/>
      </c:spPr>
      <c:txPr>
        <a:bodyPr rot="0" spcFirstLastPara="1" vertOverflow="ellipsis" vert="horz" wrap="square" anchor="ctr" anchorCtr="1"/>
        <a:lstStyle/>
        <a:p>
          <a:pPr rtl="1">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3.2510963432264096E-2"/>
          <c:y val="0.26672949314184313"/>
          <c:w val="0.9690594086238814"/>
          <c:h val="0.5200067857201490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'משך הכשרה ופורמט'!$B$18:$B$19</c:f>
              <c:strCache>
                <c:ptCount val="2"/>
                <c:pt idx="0">
                  <c:v>באיזו מידה צוות ההנחייה העביר את התכנים בצורה בהירה ומובנת?</c:v>
                </c:pt>
                <c:pt idx="1">
                  <c:v>באיזו מידה פורמט ההכשרה (סיור/ יום עיון/ הרצאה / ובינר) היה מוצלח בעיניך?</c:v>
                </c:pt>
              </c:strCache>
            </c:strRef>
          </c:cat>
          <c:val>
            <c:numRef>
              <c:f>'משך הכשרה ופורמט'!$C$18:$C$19</c:f>
              <c:numCache>
                <c:formatCode>0%</c:formatCode>
                <c:ptCount val="2"/>
                <c:pt idx="0">
                  <c:v>0.9</c:v>
                </c:pt>
                <c:pt idx="1">
                  <c:v>0.95</c:v>
                </c:pt>
              </c:numCache>
            </c:numRef>
          </c:val>
          <c:extLst>
            <c:ext xmlns:c16="http://schemas.microsoft.com/office/drawing/2014/chart" uri="{C3380CC4-5D6E-409C-BE32-E72D297353CC}">
              <c16:uniqueId val="{00000000-39EE-4C9D-92C4-61017DB19E83}"/>
            </c:ext>
          </c:extLst>
        </c:ser>
        <c:dLbls>
          <c:dLblPos val="outEnd"/>
          <c:showLegendKey val="0"/>
          <c:showVal val="1"/>
          <c:showCatName val="0"/>
          <c:showSerName val="0"/>
          <c:showPercent val="0"/>
          <c:showBubbleSize val="0"/>
        </c:dLbls>
        <c:gapWidth val="219"/>
        <c:overlap val="-27"/>
        <c:axId val="1416316255"/>
        <c:axId val="1126480271"/>
      </c:barChart>
      <c:catAx>
        <c:axId val="1416316255"/>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crossAx val="1126480271"/>
        <c:crosses val="autoZero"/>
        <c:auto val="1"/>
        <c:lblAlgn val="ctr"/>
        <c:lblOffset val="100"/>
        <c:noMultiLvlLbl val="0"/>
      </c:catAx>
      <c:valAx>
        <c:axId val="1126480271"/>
        <c:scaling>
          <c:orientation val="minMax"/>
          <c:min val="0"/>
        </c:scaling>
        <c:delete val="1"/>
        <c:axPos val="r"/>
        <c:numFmt formatCode="0%" sourceLinked="1"/>
        <c:majorTickMark val="none"/>
        <c:minorTickMark val="none"/>
        <c:tickLblPos val="nextTo"/>
        <c:crossAx val="1416316255"/>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Segoe UI" panose="020B0502040204020203" pitchFamily="34" charset="0"/>
          <a:cs typeface="Segoe UI" panose="020B0502040204020203" pitchFamily="34" charset="0"/>
        </a:defRPr>
      </a:pPr>
      <a:endParaRPr lang="en-I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i="0" u="none" strike="noStrike" kern="1200" spc="0" baseline="0">
                <a:solidFill>
                  <a:prstClr val="black">
                    <a:lumMod val="65000"/>
                    <a:lumOff val="35000"/>
                  </a:prstClr>
                </a:solidFill>
                <a:latin typeface="Segoe UI" panose="020B0502040204020203" pitchFamily="34" charset="0"/>
                <a:ea typeface="+mn-ea"/>
                <a:cs typeface="Segoe UI" panose="020B0502040204020203" pitchFamily="34" charset="0"/>
              </a:rPr>
              <a:t>תרומות ההכשרה (</a:t>
            </a:r>
            <a:r>
              <a:rPr lang="en-US" sz="1100" b="1" i="0" u="none" strike="noStrike" kern="1200" spc="0" baseline="0">
                <a:solidFill>
                  <a:prstClr val="black">
                    <a:lumMod val="65000"/>
                    <a:lumOff val="35000"/>
                  </a:prstClr>
                </a:solidFill>
                <a:latin typeface="Segoe UI" panose="020B0502040204020203" pitchFamily="34" charset="0"/>
                <a:ea typeface="+mn-ea"/>
                <a:cs typeface="Segoe UI" panose="020B0502040204020203" pitchFamily="34" charset="0"/>
              </a:rPr>
              <a:t>n=20</a:t>
            </a:r>
            <a:r>
              <a:rPr lang="he-IL" sz="1100" b="1" i="0" u="none" strike="noStrike" kern="1200" spc="0" baseline="0">
                <a:solidFill>
                  <a:prstClr val="black">
                    <a:lumMod val="65000"/>
                    <a:lumOff val="35000"/>
                  </a:prstClr>
                </a:solidFill>
                <a:latin typeface="Segoe UI" panose="020B0502040204020203" pitchFamily="34" charset="0"/>
                <a:ea typeface="+mn-ea"/>
                <a:cs typeface="Segoe UI" panose="020B0502040204020203" pitchFamily="34" charset="0"/>
              </a:rPr>
              <a:t>)</a:t>
            </a:r>
          </a:p>
          <a:p>
            <a:pPr>
              <a:defRPr sz="1100"/>
            </a:pPr>
            <a:r>
              <a:rPr lang="he-IL" sz="1100" b="0" i="0" u="none" strike="noStrike" kern="1200" spc="0" baseline="0">
                <a:solidFill>
                  <a:prstClr val="black">
                    <a:lumMod val="65000"/>
                    <a:lumOff val="35000"/>
                  </a:prstClr>
                </a:solidFill>
                <a:latin typeface="Segoe UI" panose="020B0502040204020203" pitchFamily="34" charset="0"/>
                <a:ea typeface="+mn-ea"/>
                <a:cs typeface="Segoe UI" panose="020B0502040204020203" pitchFamily="34" charset="0"/>
              </a:rPr>
              <a:t>שאלת בחירה מרובה</a:t>
            </a:r>
          </a:p>
        </c:rich>
      </c:tx>
      <c:layout>
        <c:manualLayout>
          <c:xMode val="edge"/>
          <c:yMode val="edge"/>
          <c:x val="0.3696710378260788"/>
          <c:y val="2.40681716749204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7.3985928886367422E-3"/>
          <c:y val="2.7252583724310567E-2"/>
          <c:w val="0.98197174747558147"/>
          <c:h val="0.62186270710878178"/>
        </c:manualLayout>
      </c:layout>
      <c:barChart>
        <c:barDir val="col"/>
        <c:grouping val="clustered"/>
        <c:varyColors val="0"/>
        <c:ser>
          <c:idx val="0"/>
          <c:order val="0"/>
          <c:tx>
            <c:strRef>
              <c:f>'תרומות ההכשרה'!$N$2</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'תרומות ההכשרה'!$M$3:$M$10</c:f>
              <c:strCache>
                <c:ptCount val="8"/>
                <c:pt idx="0">
                  <c:v>יצרתי קשרים מקצועיים / עסקיים / חברתיים חדשים</c:v>
                </c:pt>
                <c:pt idx="1">
                  <c:v>רכשתי כלים פרקטיים ליישום בעבודתי</c:v>
                </c:pt>
                <c:pt idx="2">
                  <c:v>נפגשתי עם עמיתים למקצוע ולמדתי מהם</c:v>
                </c:pt>
                <c:pt idx="3">
                  <c:v>קיבלתי ידע מקצועי חדש בתחומי העיסוק שלי</c:v>
                </c:pt>
                <c:pt idx="4">
                  <c:v>קיבלתי מוטיבציה ליישום רעיונות נוספים, ברוח תוכנית Urban95</c:v>
                </c:pt>
                <c:pt idx="5">
                  <c:v>העמקתי את הידע שלי אודות צורכי הגיל הרך ומלוויהם</c:v>
                </c:pt>
                <c:pt idx="6">
                  <c:v>ההכשרה עוררה בי השראה וחשבתי על רעיונות חדשים ליישום, ברוח תוכנית Urban95</c:v>
                </c:pt>
                <c:pt idx="7">
                  <c:v>הרחבתי את ידיעותיי ביחס לתוכנית Urban95 והשפעותיה בישראל ובעולם</c:v>
                </c:pt>
              </c:strCache>
            </c:strRef>
          </c:cat>
          <c:val>
            <c:numRef>
              <c:f>'תרומות ההכשרה'!$N$3:$N$10</c:f>
              <c:numCache>
                <c:formatCode>0%</c:formatCode>
                <c:ptCount val="8"/>
                <c:pt idx="0">
                  <c:v>0.15</c:v>
                </c:pt>
                <c:pt idx="1">
                  <c:v>0.2</c:v>
                </c:pt>
                <c:pt idx="2">
                  <c:v>0.35</c:v>
                </c:pt>
                <c:pt idx="3">
                  <c:v>0.35</c:v>
                </c:pt>
                <c:pt idx="4">
                  <c:v>0.4</c:v>
                </c:pt>
                <c:pt idx="5">
                  <c:v>0.5</c:v>
                </c:pt>
                <c:pt idx="6">
                  <c:v>0.55000000000000004</c:v>
                </c:pt>
                <c:pt idx="7">
                  <c:v>0.7</c:v>
                </c:pt>
              </c:numCache>
            </c:numRef>
          </c:val>
          <c:extLst>
            <c:ext xmlns:c16="http://schemas.microsoft.com/office/drawing/2014/chart" uri="{C3380CC4-5D6E-409C-BE32-E72D297353CC}">
              <c16:uniqueId val="{00000000-D775-49FB-93C1-052E49B2D9A2}"/>
            </c:ext>
          </c:extLst>
        </c:ser>
        <c:dLbls>
          <c:dLblPos val="outEnd"/>
          <c:showLegendKey val="0"/>
          <c:showVal val="1"/>
          <c:showCatName val="0"/>
          <c:showSerName val="0"/>
          <c:showPercent val="0"/>
          <c:showBubbleSize val="0"/>
        </c:dLbls>
        <c:gapWidth val="120"/>
        <c:overlap val="-27"/>
        <c:axId val="1118219488"/>
        <c:axId val="1118228640"/>
      </c:barChart>
      <c:catAx>
        <c:axId val="111821948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crossAx val="1118228640"/>
        <c:crosses val="autoZero"/>
        <c:auto val="1"/>
        <c:lblAlgn val="ctr"/>
        <c:lblOffset val="100"/>
        <c:noMultiLvlLbl val="0"/>
      </c:catAx>
      <c:valAx>
        <c:axId val="1118228640"/>
        <c:scaling>
          <c:orientation val="minMax"/>
          <c:max val="1"/>
        </c:scaling>
        <c:delete val="1"/>
        <c:axPos val="r"/>
        <c:numFmt formatCode="0%" sourceLinked="1"/>
        <c:majorTickMark val="none"/>
        <c:minorTickMark val="none"/>
        <c:tickLblPos val="nextTo"/>
        <c:crossAx val="1118219488"/>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i="0" u="none" strike="noStrike" kern="1200" spc="0" baseline="0">
                <a:solidFill>
                  <a:prstClr val="black">
                    <a:lumMod val="65000"/>
                    <a:lumOff val="35000"/>
                  </a:prstClr>
                </a:solidFill>
                <a:effectLst/>
                <a:latin typeface="Segoe UI" panose="020B0502040204020203" pitchFamily="34" charset="0"/>
                <a:ea typeface="+mn-ea"/>
                <a:cs typeface="Segoe UI" panose="020B0502040204020203" pitchFamily="34" charset="0"/>
              </a:rPr>
              <a:t>באיזו מידה נתרמת בכל אחד מההיבטים הבאים (</a:t>
            </a:r>
            <a:r>
              <a:rPr lang="en-US" sz="1100" b="1" i="0" u="none" strike="noStrike" kern="1200" spc="0" baseline="0">
                <a:solidFill>
                  <a:prstClr val="black">
                    <a:lumMod val="65000"/>
                    <a:lumOff val="35000"/>
                  </a:prstClr>
                </a:solidFill>
                <a:effectLst/>
                <a:latin typeface="Segoe UI" panose="020B0502040204020203" pitchFamily="34" charset="0"/>
                <a:ea typeface="+mn-ea"/>
                <a:cs typeface="Segoe UI" panose="020B0502040204020203" pitchFamily="34" charset="0"/>
              </a:rPr>
              <a:t>n=20</a:t>
            </a:r>
            <a:r>
              <a:rPr lang="he-IL" sz="1100" b="1" i="0" u="none" strike="noStrike" kern="1200" spc="0" baseline="0">
                <a:solidFill>
                  <a:prstClr val="black">
                    <a:lumMod val="65000"/>
                    <a:lumOff val="35000"/>
                  </a:prstClr>
                </a:solidFill>
                <a:effectLst/>
                <a:latin typeface="Segoe UI" panose="020B0502040204020203" pitchFamily="34" charset="0"/>
                <a:ea typeface="+mn-ea"/>
                <a:cs typeface="Segoe UI" panose="020B0502040204020203" pitchFamily="34" charset="0"/>
              </a:rPr>
              <a:t>)</a:t>
            </a:r>
          </a:p>
          <a:p>
            <a:pPr algn="ctr" rtl="1">
              <a:defRPr sz="1100"/>
            </a:pPr>
            <a:r>
              <a:rPr lang="he-IL" sz="1100" b="0" i="0" u="none" strike="noStrike" kern="1200" spc="0" baseline="0">
                <a:solidFill>
                  <a:prstClr val="black">
                    <a:lumMod val="65000"/>
                    <a:lumOff val="35000"/>
                  </a:prstClr>
                </a:solidFill>
                <a:effectLst/>
                <a:latin typeface="Segoe UI" panose="020B0502040204020203" pitchFamily="34" charset="0"/>
                <a:ea typeface="+mn-ea"/>
                <a:cs typeface="Segoe UI" panose="020B0502040204020203" pitchFamily="34" charset="0"/>
              </a:rPr>
              <a:t>מוצג אחוז </a:t>
            </a:r>
            <a:r>
              <a:rPr lang="he-IL" sz="1100" b="0" i="0" u="none" strike="noStrike" baseline="0">
                <a:effectLst/>
              </a:rPr>
              <a:t>המשיבים במידה רבה-רבה מאוד</a:t>
            </a:r>
            <a:endParaRPr lang="he-IL" sz="1100" b="0"/>
          </a:p>
        </c:rich>
      </c:tx>
      <c:layout>
        <c:manualLayout>
          <c:xMode val="edge"/>
          <c:yMode val="edge"/>
          <c:x val="0.23557978978337579"/>
          <c:y val="2.5560742992431738E-2"/>
        </c:manualLayout>
      </c:layout>
      <c:overlay val="0"/>
      <c:spPr>
        <a:noFill/>
        <a:ln>
          <a:noFill/>
        </a:ln>
        <a:effectLst/>
      </c:spPr>
      <c:txPr>
        <a:bodyPr rot="0" spcFirstLastPara="1" vertOverflow="ellipsis" vert="horz" wrap="square" anchor="ctr" anchorCtr="1"/>
        <a:lstStyle/>
        <a:p>
          <a:pPr algn="ctr" rtl="1">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8.5375176376421644E-3"/>
          <c:y val="0.10179247226055588"/>
          <c:w val="0.9740704189433228"/>
          <c:h val="0.6064105135830861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'ידע ופרקטיקות'!$I$1:$I$5</c:f>
              <c:strCache>
                <c:ptCount val="5"/>
                <c:pt idx="0">
                  <c:v>ההכשרה סיפקה פרקטיקות ו/או כלים מעשיים שתוכל/י להשתמש בהם בעבודתך</c:v>
                </c:pt>
                <c:pt idx="1">
                  <c:v>הכלים והידע שרכשת ישמשו אותך בעבודתך בפועל, בחצי השנה הקרובה</c:v>
                </c:pt>
                <c:pt idx="2">
                  <c:v>הכשרה סיפקה עבורך ידע חדש, הרלוונטי לעבודתך</c:v>
                </c:pt>
                <c:pt idx="3">
                  <c:v>ההכשרה פתחה בפניך הזדמנויות חדשות לממשקי עבודה משותפים עם גורמים חדשים</c:v>
                </c:pt>
                <c:pt idx="4">
                  <c:v>התחדד בעיניך הצורך לשלב את צרכי ותכני הגיל הרך במסגרת עבודתך המקצועית</c:v>
                </c:pt>
              </c:strCache>
            </c:strRef>
          </c:cat>
          <c:val>
            <c:numRef>
              <c:f>'ידע ופרקטיקות'!$J$1:$J$5</c:f>
              <c:numCache>
                <c:formatCode>0%</c:formatCode>
                <c:ptCount val="5"/>
                <c:pt idx="0">
                  <c:v>0.4</c:v>
                </c:pt>
                <c:pt idx="1">
                  <c:v>0.45</c:v>
                </c:pt>
                <c:pt idx="2">
                  <c:v>0.6</c:v>
                </c:pt>
                <c:pt idx="3">
                  <c:v>0.7</c:v>
                </c:pt>
                <c:pt idx="4">
                  <c:v>0.75</c:v>
                </c:pt>
              </c:numCache>
            </c:numRef>
          </c:val>
          <c:extLst>
            <c:ext xmlns:c16="http://schemas.microsoft.com/office/drawing/2014/chart" uri="{C3380CC4-5D6E-409C-BE32-E72D297353CC}">
              <c16:uniqueId val="{00000000-AD6E-47EC-91FA-0523F7E3DBEA}"/>
            </c:ext>
          </c:extLst>
        </c:ser>
        <c:dLbls>
          <c:dLblPos val="outEnd"/>
          <c:showLegendKey val="0"/>
          <c:showVal val="1"/>
          <c:showCatName val="0"/>
          <c:showSerName val="0"/>
          <c:showPercent val="0"/>
          <c:showBubbleSize val="0"/>
        </c:dLbls>
        <c:gapWidth val="182"/>
        <c:axId val="1381488880"/>
        <c:axId val="1381489296"/>
      </c:barChart>
      <c:catAx>
        <c:axId val="138148888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crossAx val="1381489296"/>
        <c:crosses val="autoZero"/>
        <c:auto val="1"/>
        <c:lblAlgn val="ctr"/>
        <c:lblOffset val="100"/>
        <c:noMultiLvlLbl val="0"/>
      </c:catAx>
      <c:valAx>
        <c:axId val="1381489296"/>
        <c:scaling>
          <c:orientation val="minMax"/>
          <c:max val="1"/>
        </c:scaling>
        <c:delete val="1"/>
        <c:axPos val="r"/>
        <c:numFmt formatCode="0%" sourceLinked="1"/>
        <c:majorTickMark val="out"/>
        <c:minorTickMark val="none"/>
        <c:tickLblPos val="nextTo"/>
        <c:crossAx val="138148888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b="1"/>
              <a:t>שנות וותק </a:t>
            </a:r>
            <a:endParaRPr lang="en-US" b="1"/>
          </a:p>
          <a:p>
            <a:pPr>
              <a:defRPr/>
            </a:pPr>
            <a:r>
              <a:rPr lang="he-IL" b="1"/>
              <a:t>בתחום</a:t>
            </a:r>
          </a:p>
          <a:p>
            <a:pPr>
              <a:defRPr/>
            </a:pPr>
            <a:r>
              <a:rPr lang="en-US" b="1"/>
              <a:t>n=18</a:t>
            </a:r>
            <a:endParaRPr lang="he-IL" b="1"/>
          </a:p>
        </c:rich>
      </c:tx>
      <c:layout>
        <c:manualLayout>
          <c:xMode val="edge"/>
          <c:yMode val="edge"/>
          <c:x val="0.35657633420822399"/>
          <c:y val="0.3796296296296296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IL"/>
        </a:p>
      </c:txPr>
    </c:title>
    <c:autoTitleDeleted val="0"/>
    <c:plotArea>
      <c:layout>
        <c:manualLayout>
          <c:layoutTarget val="inner"/>
          <c:xMode val="edge"/>
          <c:yMode val="edge"/>
          <c:x val="0.24434995625546807"/>
          <c:y val="0.16029345290172062"/>
          <c:w val="0.39741141732283469"/>
          <c:h val="0.66235236220472449"/>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4F-43A6-AE67-747C3EE5AB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4F-43A6-AE67-747C3EE5AB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E4F-43A6-AE67-747C3EE5AB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E4F-43A6-AE67-747C3EE5AB8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I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וותק!$J$4:$J$7</c:f>
              <c:strCache>
                <c:ptCount val="4"/>
                <c:pt idx="0">
                  <c:v>עד שנתיים</c:v>
                </c:pt>
                <c:pt idx="1">
                  <c:v>3-10 שנות וותק</c:v>
                </c:pt>
                <c:pt idx="2">
                  <c:v>11-20 שנות וותק</c:v>
                </c:pt>
                <c:pt idx="3">
                  <c:v>מעל 20 שנות וותק</c:v>
                </c:pt>
              </c:strCache>
            </c:strRef>
          </c:cat>
          <c:val>
            <c:numRef>
              <c:f>וותק!$K$4:$K$7</c:f>
              <c:numCache>
                <c:formatCode>General</c:formatCode>
                <c:ptCount val="4"/>
                <c:pt idx="0">
                  <c:v>4</c:v>
                </c:pt>
                <c:pt idx="1">
                  <c:v>3</c:v>
                </c:pt>
                <c:pt idx="2">
                  <c:v>4</c:v>
                </c:pt>
                <c:pt idx="3">
                  <c:v>7</c:v>
                </c:pt>
              </c:numCache>
            </c:numRef>
          </c:val>
          <c:extLst>
            <c:ext xmlns:c16="http://schemas.microsoft.com/office/drawing/2014/chart" uri="{C3380CC4-5D6E-409C-BE32-E72D297353CC}">
              <c16:uniqueId val="{00000008-0E4F-43A6-AE67-747C3EE5AB8B}"/>
            </c:ext>
          </c:extLst>
        </c:ser>
        <c:dLbls>
          <c:showLegendKey val="0"/>
          <c:showVal val="1"/>
          <c:showCatName val="0"/>
          <c:showSerName val="0"/>
          <c:showPercent val="0"/>
          <c:showBubbleSize val="0"/>
          <c:showLeaderLines val="1"/>
        </c:dLbls>
        <c:firstSliceAng val="360"/>
        <c:holeSize val="65"/>
      </c:doughnutChart>
      <c:spPr>
        <a:noFill/>
        <a:ln>
          <a:noFill/>
        </a:ln>
        <a:effectLst/>
      </c:spPr>
    </c:plotArea>
    <c:legend>
      <c:legendPos val="b"/>
      <c:layout>
        <c:manualLayout>
          <c:xMode val="edge"/>
          <c:yMode val="edge"/>
          <c:x val="0.68925634295713034"/>
          <c:y val="0.34317074948964704"/>
          <c:w val="0.26593175853018369"/>
          <c:h val="0.4623848060659083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i="0" baseline="0">
                <a:effectLst/>
              </a:rPr>
              <a:t>תרומות ההכשרה (</a:t>
            </a:r>
            <a:r>
              <a:rPr lang="en-US" sz="1100" b="1" i="0" baseline="0">
                <a:effectLst/>
              </a:rPr>
              <a:t>n=20</a:t>
            </a:r>
            <a:r>
              <a:rPr lang="he-IL" sz="1100" b="1" i="0" baseline="0">
                <a:effectLst/>
              </a:rPr>
              <a:t>)</a:t>
            </a:r>
            <a:endParaRPr lang="en-US" sz="1100">
              <a:effectLst/>
            </a:endParaRPr>
          </a:p>
          <a:p>
            <a:pPr>
              <a:defRPr sz="1200" b="1"/>
            </a:pPr>
            <a:r>
              <a:rPr lang="he-IL" sz="1100" b="0" i="0" baseline="0">
                <a:effectLst/>
              </a:rPr>
              <a:t>שאלת בחירה מרובה</a:t>
            </a:r>
            <a:endParaRPr lang="en-US" sz="1100" b="0">
              <a:effectLst/>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6.9978738272975819E-3"/>
          <c:y val="0.13486896504085577"/>
          <c:w val="0.98802611588977352"/>
          <c:h val="0.45073321447983355"/>
        </c:manualLayout>
      </c:layout>
      <c:barChart>
        <c:barDir val="col"/>
        <c:grouping val="clustered"/>
        <c:varyColors val="0"/>
        <c:ser>
          <c:idx val="0"/>
          <c:order val="0"/>
          <c:tx>
            <c:strRef>
              <c:f>'תרומות ההכשרה'!$L$3</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'תרומות ההכשרה'!$K$4:$K$11</c:f>
              <c:strCache>
                <c:ptCount val="8"/>
                <c:pt idx="0">
                  <c:v>יצרתי קשרים מקצועיים / עסקיים / חברתיים חדשים</c:v>
                </c:pt>
                <c:pt idx="1">
                  <c:v>נפגשתי עם עמיתים למקצוע ולמדתי מהם</c:v>
                </c:pt>
                <c:pt idx="2">
                  <c:v>רכשתי כלים פרקטיים ליישום בעבודתי</c:v>
                </c:pt>
                <c:pt idx="3">
                  <c:v>הרחבתי את ידיעותיי ביחס לתוכנית Urban95 והשפעותיה בישראל ובעולם</c:v>
                </c:pt>
                <c:pt idx="4">
                  <c:v>העמקתי את הידע שלי אודות צורכי הגיל הרך ומלוויהם</c:v>
                </c:pt>
                <c:pt idx="5">
                  <c:v>קיבלתי ידע מקצועי חדש בתחומי העיסוק שלי</c:v>
                </c:pt>
                <c:pt idx="6">
                  <c:v>קיבלתי מוטיבציה ליישום רעיונות נוספים, ברוח תוכנית Urban95</c:v>
                </c:pt>
                <c:pt idx="7">
                  <c:v>ההכשרה עוררה בי השראה וחשבתי על רעיונות חדשים ליישום, ברוח תוכנית Urban95</c:v>
                </c:pt>
              </c:strCache>
            </c:strRef>
          </c:cat>
          <c:val>
            <c:numRef>
              <c:f>'תרומות ההכשרה'!$L$4:$L$11</c:f>
              <c:numCache>
                <c:formatCode>0%</c:formatCode>
                <c:ptCount val="8"/>
                <c:pt idx="0">
                  <c:v>0.17</c:v>
                </c:pt>
                <c:pt idx="1">
                  <c:v>0.33</c:v>
                </c:pt>
                <c:pt idx="2">
                  <c:v>0.39</c:v>
                </c:pt>
                <c:pt idx="3">
                  <c:v>0.39</c:v>
                </c:pt>
                <c:pt idx="4">
                  <c:v>0.5</c:v>
                </c:pt>
                <c:pt idx="5">
                  <c:v>0.56000000000000005</c:v>
                </c:pt>
                <c:pt idx="6">
                  <c:v>0.67</c:v>
                </c:pt>
                <c:pt idx="7">
                  <c:v>0.72</c:v>
                </c:pt>
              </c:numCache>
            </c:numRef>
          </c:val>
          <c:extLst>
            <c:ext xmlns:c16="http://schemas.microsoft.com/office/drawing/2014/chart" uri="{C3380CC4-5D6E-409C-BE32-E72D297353CC}">
              <c16:uniqueId val="{00000000-637D-436A-ADAE-B265E5CAFBE2}"/>
            </c:ext>
          </c:extLst>
        </c:ser>
        <c:dLbls>
          <c:dLblPos val="outEnd"/>
          <c:showLegendKey val="0"/>
          <c:showVal val="1"/>
          <c:showCatName val="0"/>
          <c:showSerName val="0"/>
          <c:showPercent val="0"/>
          <c:showBubbleSize val="0"/>
        </c:dLbls>
        <c:gapWidth val="120"/>
        <c:overlap val="-27"/>
        <c:axId val="2023734368"/>
        <c:axId val="2023732288"/>
      </c:barChart>
      <c:catAx>
        <c:axId val="20237343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crossAx val="2023732288"/>
        <c:crosses val="autoZero"/>
        <c:auto val="1"/>
        <c:lblAlgn val="ctr"/>
        <c:lblOffset val="100"/>
        <c:noMultiLvlLbl val="0"/>
      </c:catAx>
      <c:valAx>
        <c:axId val="2023732288"/>
        <c:scaling>
          <c:orientation val="minMax"/>
          <c:max val="1"/>
        </c:scaling>
        <c:delete val="1"/>
        <c:axPos val="r"/>
        <c:numFmt formatCode="0%" sourceLinked="1"/>
        <c:majorTickMark val="none"/>
        <c:minorTickMark val="none"/>
        <c:tickLblPos val="nextTo"/>
        <c:crossAx val="2023734368"/>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a:t>באיזו מידה נתרמת בכל אחד מההיבטים הבאים (</a:t>
            </a:r>
            <a:r>
              <a:rPr lang="en-US" sz="1100" b="1"/>
              <a:t>n=20</a:t>
            </a:r>
            <a:r>
              <a:rPr lang="he-IL" sz="1100" b="1"/>
              <a:t>)</a:t>
            </a:r>
            <a:endParaRPr lang="en-US" sz="1100" b="1"/>
          </a:p>
          <a:p>
            <a:pPr algn="ctr" rtl="1">
              <a:defRPr sz="1200" b="1"/>
            </a:pPr>
            <a:r>
              <a:rPr lang="he-IL" sz="1100" b="0"/>
              <a:t>מוצג אחוז המשיבים במידה רבה-רבה מאוד</a:t>
            </a:r>
            <a:endParaRPr lang="en-US" sz="1100" b="0"/>
          </a:p>
        </c:rich>
      </c:tx>
      <c:overlay val="0"/>
      <c:spPr>
        <a:noFill/>
        <a:ln>
          <a:noFill/>
        </a:ln>
        <a:effectLst/>
      </c:spPr>
      <c:txPr>
        <a:bodyPr rot="0" spcFirstLastPara="1" vertOverflow="ellipsis" vert="horz" wrap="square" anchor="ctr" anchorCtr="1"/>
        <a:lstStyle/>
        <a:p>
          <a:pPr algn="ctr" rtl="1">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4.4596637711191147E-3"/>
          <c:y val="0.22519608264391788"/>
          <c:w val="0.98449380439476764"/>
          <c:h val="0.5152922978274737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'ידע ופרקטיקות'!$J$4:$J$8</c:f>
              <c:strCache>
                <c:ptCount val="5"/>
                <c:pt idx="0">
                  <c:v>ההכשרה פתחה בפניך הזדמנויות חדשות לממשקי עבודה משותפים עם גורמים חדשים</c:v>
                </c:pt>
                <c:pt idx="1">
                  <c:v>ההכשרה סיפקה עבורך פרקטיקות ו/או כלים מעשיים שתוכל/י להשתמש בהם בעבודתך</c:v>
                </c:pt>
                <c:pt idx="2">
                  <c:v>הכלים והידע שרכשת ישמשו אותך בעבודתך בפועל, בחצי השנה הקרובה</c:v>
                </c:pt>
                <c:pt idx="3">
                  <c:v>התחדד בעיניך הצורך לשלב את צרכי ותכני הגיל הרך במסגרת עבודתך המקצועית</c:v>
                </c:pt>
                <c:pt idx="4">
                  <c:v>ההכשרה סיפקה עבורך ידע חדש, הרלוונטי לעבודתך </c:v>
                </c:pt>
              </c:strCache>
            </c:strRef>
          </c:cat>
          <c:val>
            <c:numRef>
              <c:f>'ידע ופרקטיקות'!$K$4:$K$8</c:f>
              <c:numCache>
                <c:formatCode>0%</c:formatCode>
                <c:ptCount val="5"/>
                <c:pt idx="0">
                  <c:v>0.72</c:v>
                </c:pt>
                <c:pt idx="1">
                  <c:v>0.78</c:v>
                </c:pt>
                <c:pt idx="2">
                  <c:v>0.83</c:v>
                </c:pt>
                <c:pt idx="3">
                  <c:v>0.89</c:v>
                </c:pt>
                <c:pt idx="4">
                  <c:v>0.94</c:v>
                </c:pt>
              </c:numCache>
            </c:numRef>
          </c:val>
          <c:extLst>
            <c:ext xmlns:c16="http://schemas.microsoft.com/office/drawing/2014/chart" uri="{C3380CC4-5D6E-409C-BE32-E72D297353CC}">
              <c16:uniqueId val="{00000000-B9BE-4696-A0BC-29EA7E830E6F}"/>
            </c:ext>
          </c:extLst>
        </c:ser>
        <c:dLbls>
          <c:dLblPos val="outEnd"/>
          <c:showLegendKey val="0"/>
          <c:showVal val="1"/>
          <c:showCatName val="0"/>
          <c:showSerName val="0"/>
          <c:showPercent val="0"/>
          <c:showBubbleSize val="0"/>
        </c:dLbls>
        <c:gapWidth val="182"/>
        <c:axId val="1749103360"/>
        <c:axId val="1749106688"/>
      </c:barChart>
      <c:catAx>
        <c:axId val="17491033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crossAx val="1749106688"/>
        <c:crosses val="autoZero"/>
        <c:auto val="1"/>
        <c:lblAlgn val="ctr"/>
        <c:lblOffset val="100"/>
        <c:noMultiLvlLbl val="0"/>
      </c:catAx>
      <c:valAx>
        <c:axId val="1749106688"/>
        <c:scaling>
          <c:orientation val="minMax"/>
        </c:scaling>
        <c:delete val="1"/>
        <c:axPos val="r"/>
        <c:numFmt formatCode="0%" sourceLinked="1"/>
        <c:majorTickMark val="out"/>
        <c:minorTickMark val="none"/>
        <c:tickLblPos val="nextTo"/>
        <c:crossAx val="174910336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200" b="1" i="0" baseline="0">
                <a:effectLst/>
              </a:rPr>
              <a:t>שביעות רצון (</a:t>
            </a:r>
            <a:r>
              <a:rPr lang="en-US" sz="1200" b="1" i="0" baseline="0">
                <a:effectLst/>
              </a:rPr>
              <a:t>n=33</a:t>
            </a:r>
            <a:r>
              <a:rPr lang="he-IL" sz="1200" b="1" i="0" baseline="0">
                <a:effectLst/>
              </a:rPr>
              <a:t>)</a:t>
            </a:r>
            <a:br>
              <a:rPr lang="en-US" sz="1200" b="1" i="0" baseline="0">
                <a:effectLst/>
              </a:rPr>
            </a:br>
            <a:r>
              <a:rPr lang="he-IL" sz="1200" b="1" i="0" baseline="0">
                <a:effectLst/>
              </a:rPr>
              <a:t>מוצג אחוז המשיבים במידה רבה-רבה מאוד</a:t>
            </a:r>
            <a:endParaRPr lang="en-US"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2.4645959121227773E-2"/>
          <c:y val="0.24399500222248396"/>
          <c:w val="0.9507080817575444"/>
          <c:h val="0.4269077997645528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'משך ההכשרה ופורמט'!$A$23:$A$27</c:f>
              <c:strCache>
                <c:ptCount val="5"/>
                <c:pt idx="0">
                  <c:v>באיזו מידה פורמט ההכשרה (סיור/ יום עיון/ הרצאה / ובינר) היה מוצלח בעיניך?</c:v>
                </c:pt>
                <c:pt idx="1">
                  <c:v>ההכשרה (מס' המפגשים/ משך המפגש) היתה באורך המתאים</c:v>
                </c:pt>
                <c:pt idx="2">
                  <c:v>באיזו מידה צוות ההנחייה העביר את התכנים בצורה בהירה ומובנת?</c:v>
                </c:pt>
                <c:pt idx="3">
                  <c:v>באיזו מידה חומרי העזר תרמו להבנת הנושא ותכני ההכשרה?</c:v>
                </c:pt>
                <c:pt idx="4">
                  <c:v>באיזו מידה השתמשת בחומרי העזר, אם היו, לאחר ההכשרה?</c:v>
                </c:pt>
              </c:strCache>
            </c:strRef>
          </c:cat>
          <c:val>
            <c:numRef>
              <c:f>'משך ההכשרה ופורמט'!$B$23:$B$27</c:f>
              <c:numCache>
                <c:formatCode>0%</c:formatCode>
                <c:ptCount val="5"/>
                <c:pt idx="0">
                  <c:v>0.97</c:v>
                </c:pt>
                <c:pt idx="1">
                  <c:v>0.91</c:v>
                </c:pt>
                <c:pt idx="2">
                  <c:v>0.91</c:v>
                </c:pt>
                <c:pt idx="3">
                  <c:v>0.88</c:v>
                </c:pt>
                <c:pt idx="4">
                  <c:v>0.64</c:v>
                </c:pt>
              </c:numCache>
            </c:numRef>
          </c:val>
          <c:extLst>
            <c:ext xmlns:c16="http://schemas.microsoft.com/office/drawing/2014/chart" uri="{C3380CC4-5D6E-409C-BE32-E72D297353CC}">
              <c16:uniqueId val="{00000000-E6DE-4CE8-9901-3F48748DC9BB}"/>
            </c:ext>
          </c:extLst>
        </c:ser>
        <c:dLbls>
          <c:dLblPos val="outEnd"/>
          <c:showLegendKey val="0"/>
          <c:showVal val="1"/>
          <c:showCatName val="0"/>
          <c:showSerName val="0"/>
          <c:showPercent val="0"/>
          <c:showBubbleSize val="0"/>
        </c:dLbls>
        <c:gapWidth val="219"/>
        <c:overlap val="-27"/>
        <c:axId val="1115248704"/>
        <c:axId val="1115236224"/>
      </c:barChart>
      <c:catAx>
        <c:axId val="111524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crossAx val="1115236224"/>
        <c:crosses val="autoZero"/>
        <c:auto val="1"/>
        <c:lblAlgn val="ctr"/>
        <c:lblOffset val="100"/>
        <c:noMultiLvlLbl val="0"/>
      </c:catAx>
      <c:valAx>
        <c:axId val="1115236224"/>
        <c:scaling>
          <c:orientation val="minMax"/>
          <c:max val="1"/>
        </c:scaling>
        <c:delete val="1"/>
        <c:axPos val="l"/>
        <c:numFmt formatCode="0%" sourceLinked="1"/>
        <c:majorTickMark val="none"/>
        <c:minorTickMark val="none"/>
        <c:tickLblPos val="nextTo"/>
        <c:crossAx val="111524870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a:t>תרומות ההכשרה (</a:t>
            </a:r>
            <a:r>
              <a:rPr lang="en-US" sz="1100" b="1"/>
              <a:t>n=33</a:t>
            </a:r>
            <a:r>
              <a:rPr lang="he-IL" sz="1100" b="1"/>
              <a:t>)</a:t>
            </a:r>
            <a:endParaRPr lang="en-US" sz="1100" b="1"/>
          </a:p>
          <a:p>
            <a:pPr>
              <a:defRPr sz="1200" b="1"/>
            </a:pPr>
            <a:r>
              <a:rPr lang="he-IL" sz="1100" b="0"/>
              <a:t>שאלת בחירה מרובה</a:t>
            </a:r>
            <a:endParaRPr lang="en-US" sz="1100" b="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title>
    <c:autoTitleDeleted val="0"/>
    <c:plotArea>
      <c:layout>
        <c:manualLayout>
          <c:layoutTarget val="inner"/>
          <c:xMode val="edge"/>
          <c:yMode val="edge"/>
          <c:x val="1.92001980532237E-3"/>
          <c:y val="9.7592734742666817E-2"/>
          <c:w val="0.71733106239039413"/>
          <c:h val="0.52057936500190316"/>
        </c:manualLayout>
      </c:layout>
      <c:barChart>
        <c:barDir val="col"/>
        <c:grouping val="clustered"/>
        <c:varyColors val="0"/>
        <c:ser>
          <c:idx val="0"/>
          <c:order val="0"/>
          <c:tx>
            <c:strRef>
              <c:f>'תרומת ההכשרה'!$V$3</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'תרומת ההכשרה'!$U$4:$U$11</c:f>
              <c:strCache>
                <c:ptCount val="8"/>
                <c:pt idx="0">
                  <c:v>יצרתי קשרים מקצועיים / עסקיים / חברתיים חדשים</c:v>
                </c:pt>
                <c:pt idx="1">
                  <c:v>העמקתי את הידע שלי אודות צורכי הגיל הרך ומלוויהם</c:v>
                </c:pt>
                <c:pt idx="2">
                  <c:v>הרחבתי את ידיעותיי ביחס לתוכנית Urban95 והשפעותיה בישראל ובעולם</c:v>
                </c:pt>
                <c:pt idx="3">
                  <c:v>קיבלתי ידע מקצועי חדש בתחומי העיסוק שלי</c:v>
                </c:pt>
                <c:pt idx="4">
                  <c:v>נפגשתי עם עמיתים למקצוע ולמדתי מהם</c:v>
                </c:pt>
                <c:pt idx="5">
                  <c:v>ההכשרה עוררה בי השראה וחשבתי על רעיונות חדשים ליישום, ברוח תוכנית Urban95</c:v>
                </c:pt>
                <c:pt idx="6">
                  <c:v>קיבלתי מוטיבציה ליישום רעיונות נוספים, ברוח תוכנית Urban95</c:v>
                </c:pt>
                <c:pt idx="7">
                  <c:v>רכשתי כלים פרקטיים ליישום בעבודתי</c:v>
                </c:pt>
              </c:strCache>
            </c:strRef>
          </c:cat>
          <c:val>
            <c:numRef>
              <c:f>'תרומת ההכשרה'!$V$4:$V$11</c:f>
              <c:numCache>
                <c:formatCode>0%</c:formatCode>
                <c:ptCount val="8"/>
                <c:pt idx="0">
                  <c:v>0.18</c:v>
                </c:pt>
                <c:pt idx="1">
                  <c:v>0.18</c:v>
                </c:pt>
                <c:pt idx="2">
                  <c:v>0.24</c:v>
                </c:pt>
                <c:pt idx="3">
                  <c:v>0.3</c:v>
                </c:pt>
                <c:pt idx="4">
                  <c:v>0.45</c:v>
                </c:pt>
                <c:pt idx="5">
                  <c:v>0.48</c:v>
                </c:pt>
                <c:pt idx="6">
                  <c:v>0.48</c:v>
                </c:pt>
                <c:pt idx="7">
                  <c:v>0.73</c:v>
                </c:pt>
              </c:numCache>
            </c:numRef>
          </c:val>
          <c:extLst>
            <c:ext xmlns:c16="http://schemas.microsoft.com/office/drawing/2014/chart" uri="{C3380CC4-5D6E-409C-BE32-E72D297353CC}">
              <c16:uniqueId val="{00000000-B366-482F-86A8-899080E7E167}"/>
            </c:ext>
          </c:extLst>
        </c:ser>
        <c:dLbls>
          <c:dLblPos val="outEnd"/>
          <c:showLegendKey val="0"/>
          <c:showVal val="1"/>
          <c:showCatName val="0"/>
          <c:showSerName val="0"/>
          <c:showPercent val="0"/>
          <c:showBubbleSize val="0"/>
        </c:dLbls>
        <c:gapWidth val="120"/>
        <c:overlap val="-27"/>
        <c:axId val="407140847"/>
        <c:axId val="407130031"/>
      </c:barChart>
      <c:catAx>
        <c:axId val="407140847"/>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IL"/>
          </a:p>
        </c:txPr>
        <c:crossAx val="407130031"/>
        <c:crosses val="autoZero"/>
        <c:auto val="1"/>
        <c:lblAlgn val="ctr"/>
        <c:lblOffset val="100"/>
        <c:noMultiLvlLbl val="0"/>
      </c:catAx>
      <c:valAx>
        <c:axId val="407130031"/>
        <c:scaling>
          <c:orientation val="minMax"/>
          <c:max val="1"/>
        </c:scaling>
        <c:delete val="1"/>
        <c:axPos val="r"/>
        <c:numFmt formatCode="0%" sourceLinked="1"/>
        <c:majorTickMark val="none"/>
        <c:minorTickMark val="none"/>
        <c:tickLblPos val="nextTo"/>
        <c:crossAx val="407140847"/>
        <c:crosses val="autoZero"/>
        <c:crossBetween val="between"/>
      </c:valAx>
      <c:spPr>
        <a:noFill/>
        <a:ln>
          <a:noFill/>
        </a:ln>
        <a:effectLst/>
      </c:spPr>
    </c:plotArea>
    <c:plotVisOnly val="1"/>
    <c:dispBlanksAs val="gap"/>
    <c:showDLblsOverMax val="0"/>
  </c:chart>
  <c:spPr>
    <a:solidFill>
      <a:srgbClr val="FFC000">
        <a:lumMod val="20000"/>
        <a:lumOff val="80000"/>
      </a:srgbClr>
    </a:solidFill>
    <a:ln>
      <a:noFill/>
    </a:ln>
    <a:effectLst/>
  </c:spPr>
  <c:txPr>
    <a:bodyPr/>
    <a:lstStyle/>
    <a:p>
      <a:pPr>
        <a:defRPr>
          <a:latin typeface="Segoe UI" panose="020B0502040204020203" pitchFamily="34" charset="0"/>
          <a:cs typeface="Segoe UI" panose="020B0502040204020203" pitchFamily="34" charset="0"/>
        </a:defRPr>
      </a:pPr>
      <a:endParaRPr lang="en-I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86_DA2175CA.xml><?xml version="1.0" encoding="utf-8"?>
<p188:cmLst xmlns:a="http://schemas.openxmlformats.org/drawingml/2006/main" xmlns:r="http://schemas.openxmlformats.org/officeDocument/2006/relationships" xmlns:p188="http://schemas.microsoft.com/office/powerpoint/2018/8/main">
  <p188:cm id="{9578C778-5307-42E5-A49E-8E80B870148B}" authorId="{32D145CE-3CEA-5153-9B39-BF37DB1552C8}" created="2023-05-03T08:32:18.899">
    <pc:sldMkLst xmlns:pc="http://schemas.microsoft.com/office/powerpoint/2013/main/command">
      <pc:docMk/>
      <pc:sldMk cId="3659625930" sldId="390"/>
    </pc:sldMkLst>
    <p188:txBody>
      <a:bodyPr/>
      <a:lstStyle/>
      <a:p>
        <a:r>
          <a:rPr lang="en-IL"/>
          <a:t>שקף לא לתרגום</a:t>
        </a:r>
      </a:p>
    </p188:txBody>
  </p188:cm>
</p188:cmLst>
</file>

<file path=ppt/comments/modernComment_2C6_1C1E1D1.xml><?xml version="1.0" encoding="utf-8"?>
<p188:cmLst xmlns:a="http://schemas.openxmlformats.org/drawingml/2006/main" xmlns:r="http://schemas.openxmlformats.org/officeDocument/2006/relationships" xmlns:p188="http://schemas.microsoft.com/office/powerpoint/2018/8/main">
  <p188:cm id="{C52566DC-2E55-4DC0-94F1-A05D29D575DA}" authorId="{32D145CE-3CEA-5153-9B39-BF37DB1552C8}" created="2023-05-03T08:35:03.502">
    <pc:sldMkLst xmlns:pc="http://schemas.microsoft.com/office/powerpoint/2013/main/command">
      <pc:docMk/>
      <pc:sldMk cId="29483473" sldId="710"/>
    </pc:sldMkLst>
    <p188:txBody>
      <a:bodyPr/>
      <a:lstStyle/>
      <a:p>
        <a:r>
          <a:rPr lang="en-IL"/>
          <a:t>לתרגם רק את המסקנות בתכלת</a:t>
        </a:r>
      </a:p>
    </p188:txBody>
  </p188:cm>
</p188:cmLst>
</file>

<file path=ppt/comments/modernComment_2CA_4A527AE5.xml><?xml version="1.0" encoding="utf-8"?>
<p188:cmLst xmlns:a="http://schemas.openxmlformats.org/drawingml/2006/main" xmlns:r="http://schemas.openxmlformats.org/officeDocument/2006/relationships" xmlns:p188="http://schemas.microsoft.com/office/powerpoint/2018/8/main">
  <p188:cm id="{4EA9DD54-2A5A-4569-9134-F22EFED890D0}" authorId="{32D145CE-3CEA-5153-9B39-BF37DB1552C8}" created="2023-05-03T08:50:13.140">
    <pc:sldMkLst xmlns:pc="http://schemas.microsoft.com/office/powerpoint/2013/main/command">
      <pc:docMk/>
      <pc:sldMk cId="1246919397" sldId="714"/>
    </pc:sldMkLst>
    <p188:txBody>
      <a:bodyPr/>
      <a:lstStyle/>
      <a:p>
        <a:r>
          <a:rPr lang="en-IL"/>
          <a:t>שקף לא לתרגום</a:t>
        </a:r>
      </a:p>
    </p188:txBody>
  </p188:cm>
</p188:cmLst>
</file>

<file path=ppt/comments/modernComment_2CD_84149B37.xml><?xml version="1.0" encoding="utf-8"?>
<p188:cmLst xmlns:a="http://schemas.openxmlformats.org/drawingml/2006/main" xmlns:r="http://schemas.openxmlformats.org/officeDocument/2006/relationships" xmlns:p188="http://schemas.microsoft.com/office/powerpoint/2018/8/main">
  <p188:cm id="{8B9EDBEA-CA74-4B7E-BE63-612AA4CED0BD}" authorId="{32D145CE-3CEA-5153-9B39-BF37DB1552C8}" created="2023-05-03T08:33:02.316">
    <pc:sldMkLst xmlns:pc="http://schemas.microsoft.com/office/powerpoint/2013/main/command">
      <pc:docMk/>
      <pc:sldMk cId="2215942967" sldId="717"/>
    </pc:sldMkLst>
    <p188:txBody>
      <a:bodyPr/>
      <a:lstStyle/>
      <a:p>
        <a:r>
          <a:rPr lang="en-IL"/>
          <a:t>גרפים לא לתרגום</a:t>
        </a:r>
      </a:p>
    </p188:txBody>
  </p188:cm>
</p188:cmLst>
</file>

<file path=ppt/comments/modernComment_2E0_FD9E600.xml><?xml version="1.0" encoding="utf-8"?>
<p188:cmLst xmlns:a="http://schemas.openxmlformats.org/drawingml/2006/main" xmlns:r="http://schemas.openxmlformats.org/officeDocument/2006/relationships" xmlns:p188="http://schemas.microsoft.com/office/powerpoint/2018/8/main">
  <p188:cm id="{6FDB32AD-80FA-4419-8396-CFA626EBF722}" authorId="{32D145CE-3CEA-5153-9B39-BF37DB1552C8}" created="2023-05-03T08:33:48.599">
    <pc:sldMkLst xmlns:pc="http://schemas.microsoft.com/office/powerpoint/2013/main/command">
      <pc:docMk/>
      <pc:sldMk cId="265938432" sldId="736"/>
    </pc:sldMkLst>
    <p188:txBody>
      <a:bodyPr/>
      <a:lstStyle/>
      <a:p>
        <a:r>
          <a:rPr lang="en-IL"/>
          <a:t>גרפים לא לתרגום</a:t>
        </a:r>
      </a:p>
    </p188:txBody>
  </p188:cm>
</p188:cmLst>
</file>

<file path=ppt/comments/modernComment_2E2_B0EF2C3.xml><?xml version="1.0" encoding="utf-8"?>
<p188:cmLst xmlns:a="http://schemas.openxmlformats.org/drawingml/2006/main" xmlns:r="http://schemas.openxmlformats.org/officeDocument/2006/relationships" xmlns:p188="http://schemas.microsoft.com/office/powerpoint/2018/8/main">
  <p188:cm id="{D80B6CBE-8985-48FA-A688-0DA1EDABC40A}" authorId="{32D145CE-3CEA-5153-9B39-BF37DB1552C8}" created="2023-05-03T08:34:09.065">
    <pc:sldMkLst xmlns:pc="http://schemas.microsoft.com/office/powerpoint/2013/main/command">
      <pc:docMk/>
      <pc:sldMk cId="185529027" sldId="738"/>
    </pc:sldMkLst>
    <p188:txBody>
      <a:bodyPr/>
      <a:lstStyle/>
      <a:p>
        <a:r>
          <a:rPr lang="en-IL"/>
          <a:t>גרף לא לתרגום</a:t>
        </a:r>
      </a:p>
    </p188:txBody>
  </p188:cm>
</p188:cmLst>
</file>

<file path=ppt/comments/modernComment_2E5_A67D6470.xml><?xml version="1.0" encoding="utf-8"?>
<p188:cmLst xmlns:a="http://schemas.openxmlformats.org/drawingml/2006/main" xmlns:r="http://schemas.openxmlformats.org/officeDocument/2006/relationships" xmlns:p188="http://schemas.microsoft.com/office/powerpoint/2018/8/main">
  <p188:cm id="{E9A5F828-47E6-4F16-BE92-7D4B35915F9C}" authorId="{32D145CE-3CEA-5153-9B39-BF37DB1552C8}" created="2023-05-03T08:35:24.091">
    <pc:sldMkLst xmlns:pc="http://schemas.microsoft.com/office/powerpoint/2013/main/command">
      <pc:docMk/>
      <pc:sldMk cId="2793235568" sldId="741"/>
    </pc:sldMkLst>
    <p188:txBody>
      <a:bodyPr/>
      <a:lstStyle/>
      <a:p>
        <a:r>
          <a:rPr lang="en-IL"/>
          <a:t>גרפים לא לתרגום</a:t>
        </a:r>
      </a:p>
    </p188:txBody>
  </p188:cm>
</p188:cmLst>
</file>

<file path=ppt/comments/modernComment_2E6_AA164C78.xml><?xml version="1.0" encoding="utf-8"?>
<p188:cmLst xmlns:a="http://schemas.openxmlformats.org/drawingml/2006/main" xmlns:r="http://schemas.openxmlformats.org/officeDocument/2006/relationships" xmlns:p188="http://schemas.microsoft.com/office/powerpoint/2018/8/main">
  <p188:cm id="{840ADE53-C69E-479B-877E-DC913C286ACC}" authorId="{32D145CE-3CEA-5153-9B39-BF37DB1552C8}" created="2023-05-03T08:35:33.967">
    <pc:sldMkLst xmlns:pc="http://schemas.microsoft.com/office/powerpoint/2013/main/command">
      <pc:docMk/>
      <pc:sldMk cId="2853588088" sldId="742"/>
    </pc:sldMkLst>
    <p188:txBody>
      <a:bodyPr/>
      <a:lstStyle/>
      <a:p>
        <a:r>
          <a:rPr lang="en-IL"/>
          <a:t>גרף לא לתרגום</a:t>
        </a:r>
      </a:p>
    </p188:txBody>
  </p188:cm>
</p188:cmLst>
</file>

<file path=ppt/comments/modernComment_2E7_42C3395A.xml><?xml version="1.0" encoding="utf-8"?>
<p188:cmLst xmlns:a="http://schemas.openxmlformats.org/drawingml/2006/main" xmlns:r="http://schemas.openxmlformats.org/officeDocument/2006/relationships" xmlns:p188="http://schemas.microsoft.com/office/powerpoint/2018/8/main">
  <p188:cm id="{A78554B2-7577-4AB5-B35A-86CA21B36186}" authorId="{32D145CE-3CEA-5153-9B39-BF37DB1552C8}" created="2023-05-03T09:22:29.546">
    <pc:sldMkLst xmlns:pc="http://schemas.microsoft.com/office/powerpoint/2013/main/command">
      <pc:docMk/>
      <pc:sldMk cId="1120090458" sldId="743"/>
    </pc:sldMkLst>
    <p188:txBody>
      <a:bodyPr/>
      <a:lstStyle/>
      <a:p>
        <a:r>
          <a:rPr lang="en-IL"/>
          <a:t>גרף לא לתרגום</a:t>
        </a:r>
      </a:p>
    </p188:txBody>
  </p188:cm>
</p188:cmLst>
</file>

<file path=ppt/comments/modernComment_2E9_A00CF2FE.xml><?xml version="1.0" encoding="utf-8"?>
<p188:cmLst xmlns:a="http://schemas.openxmlformats.org/drawingml/2006/main" xmlns:r="http://schemas.openxmlformats.org/officeDocument/2006/relationships" xmlns:p188="http://schemas.microsoft.com/office/powerpoint/2018/8/main">
  <p188:cm id="{1A45F540-EA23-46A5-9B01-BA6F42CAF617}" authorId="{32D145CE-3CEA-5153-9B39-BF37DB1552C8}" created="2023-05-03T08:33:34.662">
    <pc:sldMkLst xmlns:pc="http://schemas.microsoft.com/office/powerpoint/2013/main/command">
      <pc:docMk/>
      <pc:sldMk cId="2685203198" sldId="745"/>
    </pc:sldMkLst>
    <p188:txBody>
      <a:bodyPr/>
      <a:lstStyle/>
      <a:p>
        <a:r>
          <a:rPr lang="en-IL"/>
          <a:t>גרף לא לתרגום</a:t>
        </a:r>
      </a:p>
    </p188:txBody>
  </p188:cm>
</p188:cmLst>
</file>

<file path=ppt/comments/modernComment_2EF_4A2C5FB9.xml><?xml version="1.0" encoding="utf-8"?>
<p188:cmLst xmlns:a="http://schemas.openxmlformats.org/drawingml/2006/main" xmlns:r="http://schemas.openxmlformats.org/officeDocument/2006/relationships" xmlns:p188="http://schemas.microsoft.com/office/powerpoint/2018/8/main">
  <p188:cm id="{85BF197A-AB29-4AE8-ADA3-D116FC953B9D}" authorId="{32D145CE-3CEA-5153-9B39-BF37DB1552C8}" created="2023-05-03T08:36:00.867">
    <pc:sldMkLst xmlns:pc="http://schemas.microsoft.com/office/powerpoint/2013/main/command">
      <pc:docMk/>
      <pc:sldMk cId="1244422073" sldId="751"/>
    </pc:sldMkLst>
    <p188:txBody>
      <a:bodyPr/>
      <a:lstStyle/>
      <a:p>
        <a:r>
          <a:rPr lang="en-IL"/>
          <a:t>בתרשים - לתרגם רק את המסקנות בתכלת</a:t>
        </a:r>
      </a:p>
    </p188:txBody>
  </p188:cm>
</p188:cmLst>
</file>

<file path=ppt/comments/modernComment_304_66534779.xml><?xml version="1.0" encoding="utf-8"?>
<p188:cmLst xmlns:a="http://schemas.openxmlformats.org/drawingml/2006/main" xmlns:r="http://schemas.openxmlformats.org/officeDocument/2006/relationships" xmlns:p188="http://schemas.microsoft.com/office/powerpoint/2018/8/main">
  <p188:cm id="{9FC3D821-8F63-4B88-9E0A-7C56215E049C}" authorId="{32D145CE-3CEA-5153-9B39-BF37DB1552C8}" created="2023-05-03T08:33:21.089">
    <pc:sldMkLst xmlns:pc="http://schemas.microsoft.com/office/powerpoint/2013/main/command">
      <pc:docMk/>
      <pc:sldMk cId="1716733817" sldId="772"/>
    </pc:sldMkLst>
    <p188:txBody>
      <a:bodyPr/>
      <a:lstStyle/>
      <a:p>
        <a:r>
          <a:rPr lang="en-IL"/>
          <a:t>גרפים לא לתרגום</a:t>
        </a:r>
      </a:p>
    </p188:txBody>
  </p188:cm>
</p188:cmLst>
</file>

<file path=ppt/comments/modernComment_307_867E7AFB.xml><?xml version="1.0" encoding="utf-8"?>
<p188:cmLst xmlns:a="http://schemas.openxmlformats.org/drawingml/2006/main" xmlns:r="http://schemas.openxmlformats.org/officeDocument/2006/relationships" xmlns:p188="http://schemas.microsoft.com/office/powerpoint/2018/8/main">
  <p188:cm id="{4042DF29-9073-44F4-9710-37E2EB235381}" authorId="{32D145CE-3CEA-5153-9B39-BF37DB1552C8}" created="2023-05-03T07:25:31.080">
    <pc:sldMkLst xmlns:pc="http://schemas.microsoft.com/office/powerpoint/2013/main/command">
      <pc:docMk/>
      <pc:sldMk cId="2256435963" sldId="775"/>
    </pc:sldMkLst>
    <p188:txBody>
      <a:bodyPr/>
      <a:lstStyle/>
      <a:p>
        <a:r>
          <a:rPr lang="en-IL"/>
          <a:t>לא לתרגום</a:t>
        </a:r>
      </a:p>
    </p188:txBody>
  </p188:cm>
</p188:cmLst>
</file>

<file path=ppt/comments/modernComment_308_313AFA35.xml><?xml version="1.0" encoding="utf-8"?>
<p188:cmLst xmlns:a="http://schemas.openxmlformats.org/drawingml/2006/main" xmlns:r="http://schemas.openxmlformats.org/officeDocument/2006/relationships" xmlns:p188="http://schemas.microsoft.com/office/powerpoint/2018/8/main">
  <p188:cm id="{432B7F59-FDD4-473E-B5CE-6BDF97B9BD13}" authorId="{32D145CE-3CEA-5153-9B39-BF37DB1552C8}" created="2023-05-03T08:50:13.140">
    <pc:sldMkLst xmlns:pc="http://schemas.microsoft.com/office/powerpoint/2013/main/command">
      <pc:docMk/>
      <pc:sldMk cId="1246919397" sldId="714"/>
    </pc:sldMkLst>
    <p188:txBody>
      <a:bodyPr/>
      <a:lstStyle/>
      <a:p>
        <a:r>
          <a:rPr lang="en-IL"/>
          <a:t>שקף לא לתרגום</a:t>
        </a:r>
      </a:p>
    </p188:txBody>
  </p188:cm>
</p188:cmLst>
</file>

<file path=ppt/comments/modernComment_309_17E67774.xml><?xml version="1.0" encoding="utf-8"?>
<p188:cmLst xmlns:a="http://schemas.openxmlformats.org/drawingml/2006/main" xmlns:r="http://schemas.openxmlformats.org/officeDocument/2006/relationships" xmlns:p188="http://schemas.microsoft.com/office/powerpoint/2018/8/main">
  <p188:cm id="{6A457652-ABAE-4B2D-BCAD-FE41317AB1EE}" authorId="{32D145CE-3CEA-5153-9B39-BF37DB1552C8}" created="2023-05-03T08:50:13.140">
    <pc:sldMkLst xmlns:pc="http://schemas.microsoft.com/office/powerpoint/2013/main/command">
      <pc:docMk/>
      <pc:sldMk cId="1246919397" sldId="714"/>
    </pc:sldMkLst>
    <p188:txBody>
      <a:bodyPr/>
      <a:lstStyle/>
      <a:p>
        <a:r>
          <a:rPr lang="en-IL"/>
          <a:t>שקף לא לתרגום</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DE943F-4AA5-4D49-9022-969DD2AB3F9E}"/>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r">
              <a:defRPr sz="1200"/>
            </a:lvl1pPr>
          </a:lstStyle>
          <a:p>
            <a:endParaRPr lang="he-IL"/>
          </a:p>
        </p:txBody>
      </p:sp>
      <p:sp>
        <p:nvSpPr>
          <p:cNvPr id="3" name="Date Placeholder 2">
            <a:extLst>
              <a:ext uri="{FF2B5EF4-FFF2-40B4-BE49-F238E27FC236}">
                <a16:creationId xmlns:a16="http://schemas.microsoft.com/office/drawing/2014/main" id="{7F8FDBF6-6A27-4B37-86B2-6AD925171561}"/>
              </a:ext>
            </a:extLst>
          </p:cNvPr>
          <p:cNvSpPr>
            <a:spLocks noGrp="1"/>
          </p:cNvSpPr>
          <p:nvPr>
            <p:ph type="dt" sz="quarter" idx="1"/>
          </p:nvPr>
        </p:nvSpPr>
        <p:spPr>
          <a:xfrm>
            <a:off x="3850443" y="0"/>
            <a:ext cx="2945659" cy="498055"/>
          </a:xfrm>
          <a:prstGeom prst="rect">
            <a:avLst/>
          </a:prstGeom>
        </p:spPr>
        <p:txBody>
          <a:bodyPr vert="horz" lIns="93177" tIns="46589" rIns="93177" bIns="46589" rtlCol="0"/>
          <a:lstStyle>
            <a:lvl1pPr algn="l">
              <a:defRPr sz="1200"/>
            </a:lvl1pPr>
          </a:lstStyle>
          <a:p>
            <a:fld id="{A41E4979-9028-4A0F-B383-38083DBC9900}" type="datetimeFigureOut">
              <a:rPr lang="he-IL" smtClean="0"/>
              <a:t>י"ב/אייר/תשפ"ג</a:t>
            </a:fld>
            <a:endParaRPr lang="he-IL"/>
          </a:p>
        </p:txBody>
      </p:sp>
      <p:sp>
        <p:nvSpPr>
          <p:cNvPr id="4" name="Footer Placeholder 3">
            <a:extLst>
              <a:ext uri="{FF2B5EF4-FFF2-40B4-BE49-F238E27FC236}">
                <a16:creationId xmlns:a16="http://schemas.microsoft.com/office/drawing/2014/main" id="{1BB4E224-C798-480E-9644-C3A3E19E2970}"/>
              </a:ext>
            </a:extLst>
          </p:cNvPr>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r">
              <a:defRPr sz="1200"/>
            </a:lvl1pPr>
          </a:lstStyle>
          <a:p>
            <a:endParaRPr lang="he-IL"/>
          </a:p>
        </p:txBody>
      </p:sp>
      <p:sp>
        <p:nvSpPr>
          <p:cNvPr id="5" name="Slide Number Placeholder 4">
            <a:extLst>
              <a:ext uri="{FF2B5EF4-FFF2-40B4-BE49-F238E27FC236}">
                <a16:creationId xmlns:a16="http://schemas.microsoft.com/office/drawing/2014/main" id="{BC664178-CEDA-46F4-B5A8-675DA206E688}"/>
              </a:ext>
            </a:extLst>
          </p:cNvPr>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l">
              <a:defRPr sz="1200"/>
            </a:lvl1pPr>
          </a:lstStyle>
          <a:p>
            <a:fld id="{FCF7DE61-DF8B-4BF3-A0D9-04CA72390EDD}" type="slidenum">
              <a:rPr lang="he-IL" smtClean="0"/>
              <a:t>‹#›</a:t>
            </a:fld>
            <a:endParaRPr lang="he-IL"/>
          </a:p>
        </p:txBody>
      </p:sp>
    </p:spTree>
    <p:extLst>
      <p:ext uri="{BB962C8B-B14F-4D97-AF65-F5344CB8AC3E}">
        <p14:creationId xmlns:p14="http://schemas.microsoft.com/office/powerpoint/2010/main" val="3083749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r">
              <a:defRPr sz="1200"/>
            </a:lvl1pPr>
          </a:lstStyle>
          <a:p>
            <a:endParaRPr lang="he-IL"/>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l">
              <a:defRPr sz="1200"/>
            </a:lvl1pPr>
          </a:lstStyle>
          <a:p>
            <a:fld id="{8FCB7351-3695-4B34-BD16-7CEA73C1ACEA}" type="datetimeFigureOut">
              <a:rPr lang="he-IL" smtClean="0"/>
              <a:t>י"ב/אייר/תשפ"ג</a:t>
            </a:fld>
            <a:endParaRPr lang="he-IL"/>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he-IL"/>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r">
              <a:defRPr sz="1200"/>
            </a:lvl1pPr>
          </a:lstStyle>
          <a:p>
            <a:endParaRPr lang="he-IL"/>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l">
              <a:defRPr sz="1200"/>
            </a:lvl1pPr>
          </a:lstStyle>
          <a:p>
            <a:fld id="{280EF0F0-FBE1-4FA8-80B3-11666AFBA521}" type="slidenum">
              <a:rPr lang="he-IL" smtClean="0"/>
              <a:t>‹#›</a:t>
            </a:fld>
            <a:endParaRPr lang="he-IL"/>
          </a:p>
        </p:txBody>
      </p:sp>
    </p:spTree>
    <p:extLst>
      <p:ext uri="{BB962C8B-B14F-4D97-AF65-F5344CB8AC3E}">
        <p14:creationId xmlns:p14="http://schemas.microsoft.com/office/powerpoint/2010/main" val="4062827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385C5E3-89C5-4A23-9E5F-BA1AEA4DA736}" type="slidenum">
              <a:rPr lang="he-IL" smtClean="0"/>
              <a:t>1</a:t>
            </a:fld>
            <a:endParaRPr lang="he-IL"/>
          </a:p>
        </p:txBody>
      </p:sp>
    </p:spTree>
    <p:extLst>
      <p:ext uri="{BB962C8B-B14F-4D97-AF65-F5344CB8AC3E}">
        <p14:creationId xmlns:p14="http://schemas.microsoft.com/office/powerpoint/2010/main" val="53020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10</a:t>
            </a:fld>
            <a:endParaRPr/>
          </a:p>
        </p:txBody>
      </p:sp>
    </p:spTree>
    <p:extLst>
      <p:ext uri="{BB962C8B-B14F-4D97-AF65-F5344CB8AC3E}">
        <p14:creationId xmlns:p14="http://schemas.microsoft.com/office/powerpoint/2010/main" val="322323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11</a:t>
            </a:fld>
            <a:endParaRPr/>
          </a:p>
        </p:txBody>
      </p:sp>
    </p:spTree>
    <p:extLst>
      <p:ext uri="{BB962C8B-B14F-4D97-AF65-F5344CB8AC3E}">
        <p14:creationId xmlns:p14="http://schemas.microsoft.com/office/powerpoint/2010/main" val="68437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12</a:t>
            </a:fld>
            <a:endParaRPr lang="en-US"/>
          </a:p>
        </p:txBody>
      </p:sp>
    </p:spTree>
    <p:extLst>
      <p:ext uri="{BB962C8B-B14F-4D97-AF65-F5344CB8AC3E}">
        <p14:creationId xmlns:p14="http://schemas.microsoft.com/office/powerpoint/2010/main" val="247448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13</a:t>
            </a:fld>
            <a:endParaRPr lang="en-US"/>
          </a:p>
        </p:txBody>
      </p:sp>
    </p:spTree>
    <p:extLst>
      <p:ext uri="{BB962C8B-B14F-4D97-AF65-F5344CB8AC3E}">
        <p14:creationId xmlns:p14="http://schemas.microsoft.com/office/powerpoint/2010/main" val="574472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98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62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7443"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16</a:t>
            </a:fld>
            <a:endParaRPr lang="en-US"/>
          </a:p>
        </p:txBody>
      </p:sp>
    </p:spTree>
    <p:extLst>
      <p:ext uri="{BB962C8B-B14F-4D97-AF65-F5344CB8AC3E}">
        <p14:creationId xmlns:p14="http://schemas.microsoft.com/office/powerpoint/2010/main" val="124427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17</a:t>
            </a:fld>
            <a:endParaRPr lang="en-US"/>
          </a:p>
        </p:txBody>
      </p:sp>
    </p:spTree>
    <p:extLst>
      <p:ext uri="{BB962C8B-B14F-4D97-AF65-F5344CB8AC3E}">
        <p14:creationId xmlns:p14="http://schemas.microsoft.com/office/powerpoint/2010/main" val="3447572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7443" rtl="1" eaLnBrk="1" fontAlgn="auto" latinLnBrk="0" hangingPunct="1">
              <a:lnSpc>
                <a:spcPct val="100000"/>
              </a:lnSpc>
              <a:spcBef>
                <a:spcPts val="0"/>
              </a:spcBef>
              <a:spcAft>
                <a:spcPts val="0"/>
              </a:spcAft>
              <a:buClrTx/>
              <a:buSzTx/>
              <a:buFontTx/>
              <a:buNone/>
              <a:tabLst/>
              <a:defRPr/>
            </a:pPr>
            <a:endParaRPr lang="he-IL" b="0"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29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55254" rtl="1" eaLnBrk="1" fontAlgn="auto" latinLnBrk="0" hangingPunct="1">
              <a:lnSpc>
                <a:spcPct val="100000"/>
              </a:lnSpc>
              <a:spcBef>
                <a:spcPts val="0"/>
              </a:spcBef>
              <a:spcAft>
                <a:spcPts val="0"/>
              </a:spcAft>
              <a:buClrTx/>
              <a:buSzTx/>
              <a:buFontTx/>
              <a:buNone/>
              <a:tabLst/>
              <a:defRPr/>
            </a:pPr>
            <a:r>
              <a:rPr lang="he-IL" dirty="0"/>
              <a:t>מחציתם דיווחו שההכשרה פתחה בפניהם הזדמנויות לממשקי עבודה חדשים (נמוך בהשוואה ל</a:t>
            </a:r>
            <a:r>
              <a:rPr lang="he-IL" b="0" dirty="0"/>
              <a:t>קהל יעד כללי- 70% ורשויות עוגן- 72%).</a:t>
            </a:r>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63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2</a:t>
            </a:fld>
            <a:endParaRPr lang="en-US"/>
          </a:p>
        </p:txBody>
      </p:sp>
    </p:spTree>
    <p:extLst>
      <p:ext uri="{BB962C8B-B14F-4D97-AF65-F5344CB8AC3E}">
        <p14:creationId xmlns:p14="http://schemas.microsoft.com/office/powerpoint/2010/main" val="3049933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defTabSz="937443" rtl="1"/>
            <a:endParaRPr lang="he-IL" b="0" dirty="0"/>
          </a:p>
        </p:txBody>
      </p:sp>
      <p:sp>
        <p:nvSpPr>
          <p:cNvPr id="4" name="מציין מיקום של מספר שקופית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BCAE1-5F72-474F-B970-09885B17872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06190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82563" y="1439863"/>
            <a:ext cx="6897688" cy="3881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53344" y="5537660"/>
            <a:ext cx="5226740" cy="4530813"/>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700763" y="10929490"/>
            <a:ext cx="2831151" cy="577339"/>
          </a:xfrm>
          <a:prstGeom prst="rect">
            <a:avLst/>
          </a:prstGeom>
          <a:noFill/>
          <a:ln>
            <a:noFill/>
          </a:ln>
        </p:spPr>
        <p:txBody>
          <a:bodyPr spcFirstLastPara="1" wrap="square" lIns="93162" tIns="46568" rIns="93162" bIns="46568"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w-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211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22</a:t>
            </a:fld>
            <a:endParaRPr lang="en-US"/>
          </a:p>
        </p:txBody>
      </p:sp>
    </p:spTree>
    <p:extLst>
      <p:ext uri="{BB962C8B-B14F-4D97-AF65-F5344CB8AC3E}">
        <p14:creationId xmlns:p14="http://schemas.microsoft.com/office/powerpoint/2010/main" val="3425529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7443"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047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7443"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399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7443" rtl="1" eaLnBrk="1" fontAlgn="auto" latinLnBrk="0" hangingPunct="1">
              <a:lnSpc>
                <a:spcPct val="100000"/>
              </a:lnSpc>
              <a:spcBef>
                <a:spcPts val="0"/>
              </a:spcBef>
              <a:spcAft>
                <a:spcPts val="0"/>
              </a:spcAft>
              <a:buClrTx/>
              <a:buSzTx/>
              <a:buFontTx/>
              <a:buNone/>
              <a:tabLst/>
              <a:defRPr/>
            </a:pPr>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282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defTabSz="937443" rtl="1"/>
            <a:endParaRPr lang="he-IL" b="1"/>
          </a:p>
          <a:p>
            <a:pPr algn="r" defTabSz="937443" rtl="1"/>
            <a:endParaRPr lang="he-IL" b="1"/>
          </a:p>
        </p:txBody>
      </p:sp>
      <p:sp>
        <p:nvSpPr>
          <p:cNvPr id="4" name="מציין מיקום של מספר שקופית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BCAE1-5F72-474F-B970-09885B17872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7325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591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474284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320622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82563" y="1439863"/>
            <a:ext cx="6897688" cy="3881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53344" y="5537660"/>
            <a:ext cx="5226740" cy="4530813"/>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700763" y="10929490"/>
            <a:ext cx="2831151" cy="577339"/>
          </a:xfrm>
          <a:prstGeom prst="rect">
            <a:avLst/>
          </a:prstGeom>
          <a:noFill/>
          <a:ln>
            <a:noFill/>
          </a:ln>
        </p:spPr>
        <p:txBody>
          <a:bodyPr spcFirstLastPara="1" wrap="square" lIns="93162" tIns="46568" rIns="93162" bIns="46568"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w-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245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019717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32897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4</a:t>
            </a:fld>
            <a:endParaRPr/>
          </a:p>
        </p:txBody>
      </p:sp>
    </p:spTree>
    <p:extLst>
      <p:ext uri="{BB962C8B-B14F-4D97-AF65-F5344CB8AC3E}">
        <p14:creationId xmlns:p14="http://schemas.microsoft.com/office/powerpoint/2010/main" val="227396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5</a:t>
            </a:fld>
            <a:endParaRPr/>
          </a:p>
        </p:txBody>
      </p:sp>
    </p:spTree>
    <p:extLst>
      <p:ext uri="{BB962C8B-B14F-4D97-AF65-F5344CB8AC3E}">
        <p14:creationId xmlns:p14="http://schemas.microsoft.com/office/powerpoint/2010/main" val="120521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6</a:t>
            </a:fld>
            <a:endParaRPr/>
          </a:p>
        </p:txBody>
      </p:sp>
    </p:spTree>
    <p:extLst>
      <p:ext uri="{BB962C8B-B14F-4D97-AF65-F5344CB8AC3E}">
        <p14:creationId xmlns:p14="http://schemas.microsoft.com/office/powerpoint/2010/main" val="3964755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7</a:t>
            </a:fld>
            <a:endParaRPr/>
          </a:p>
        </p:txBody>
      </p:sp>
    </p:spTree>
    <p:extLst>
      <p:ext uri="{BB962C8B-B14F-4D97-AF65-F5344CB8AC3E}">
        <p14:creationId xmlns:p14="http://schemas.microsoft.com/office/powerpoint/2010/main" val="67721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8</a:t>
            </a:fld>
            <a:endParaRPr/>
          </a:p>
        </p:txBody>
      </p:sp>
    </p:spTree>
    <p:extLst>
      <p:ext uri="{BB962C8B-B14F-4D97-AF65-F5344CB8AC3E}">
        <p14:creationId xmlns:p14="http://schemas.microsoft.com/office/powerpoint/2010/main" val="170623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385C5E3-89C5-4A23-9E5F-BA1AEA4DA736}" type="slidenum">
              <a:rPr lang="he-IL" smtClean="0"/>
              <a:t>9</a:t>
            </a:fld>
            <a:endParaRPr lang="he-IL"/>
          </a:p>
        </p:txBody>
      </p:sp>
    </p:spTree>
    <p:extLst>
      <p:ext uri="{BB962C8B-B14F-4D97-AF65-F5344CB8AC3E}">
        <p14:creationId xmlns:p14="http://schemas.microsoft.com/office/powerpoint/2010/main" val="387567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A3BA864-CBF3-4BA7-A5FF-AF8C8FB6476C}" type="datetime8">
              <a:rPr lang="he-IL" smtClean="0"/>
              <a:t>03 מאי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196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B4598CFB-5F6B-46C5-B0E9-8606F42A9C63}" type="datetime8">
              <a:rPr lang="he-IL" smtClean="0"/>
              <a:t>03 מאי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304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4215C41-AF7C-4533-BF80-9B91E6F9AA61}" type="datetime8">
              <a:rPr lang="he-IL" smtClean="0"/>
              <a:t>03 מאי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04124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24F6-CC59-4135-A706-7FBB362C49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38B34F-005B-452D-AA86-847F48D63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61CBE6-E90D-4EF6-A32D-E25C7879A778}"/>
              </a:ext>
            </a:extLst>
          </p:cNvPr>
          <p:cNvSpPr>
            <a:spLocks noGrp="1"/>
          </p:cNvSpPr>
          <p:nvPr>
            <p:ph type="dt" sz="half" idx="10"/>
          </p:nvPr>
        </p:nvSpPr>
        <p:spPr/>
        <p:txBody>
          <a:bodyPr/>
          <a:lstStyle/>
          <a:p>
            <a:fld id="{21B8BE59-E50C-4BC7-9461-426643B8B457}" type="datetimeFigureOut">
              <a:rPr lang="en-US" smtClean="0"/>
              <a:t>5/3/2023</a:t>
            </a:fld>
            <a:endParaRPr lang="en-US"/>
          </a:p>
        </p:txBody>
      </p:sp>
      <p:sp>
        <p:nvSpPr>
          <p:cNvPr id="5" name="Footer Placeholder 4">
            <a:extLst>
              <a:ext uri="{FF2B5EF4-FFF2-40B4-BE49-F238E27FC236}">
                <a16:creationId xmlns:a16="http://schemas.microsoft.com/office/drawing/2014/main" id="{2A01EB9D-CAA0-4688-BE49-59EEAA10F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E0216-0EC4-4DD2-99F5-0CE7FC23E304}"/>
              </a:ext>
            </a:extLst>
          </p:cNvPr>
          <p:cNvSpPr>
            <a:spLocks noGrp="1"/>
          </p:cNvSpPr>
          <p:nvPr>
            <p:ph type="sldNum" sz="quarter" idx="12"/>
          </p:nvPr>
        </p:nvSpPr>
        <p:spPr/>
        <p:txBody>
          <a:bodyPr/>
          <a:lstStyle/>
          <a:p>
            <a:fld id="{2D9427C8-A335-4358-AEB7-80E435CBBF0F}" type="slidenum">
              <a:rPr lang="en-US" smtClean="0"/>
              <a:t>‹#›</a:t>
            </a:fld>
            <a:endParaRPr lang="en-US"/>
          </a:p>
        </p:txBody>
      </p:sp>
    </p:spTree>
    <p:extLst>
      <p:ext uri="{BB962C8B-B14F-4D97-AF65-F5344CB8AC3E}">
        <p14:creationId xmlns:p14="http://schemas.microsoft.com/office/powerpoint/2010/main" val="212111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FF8B-8BA4-4832-8359-32CADCF67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A1F32-A2E2-4DA8-AFD0-88FA26EA8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47844-F9B5-475C-A848-F27F3C7D542B}"/>
              </a:ext>
            </a:extLst>
          </p:cNvPr>
          <p:cNvSpPr>
            <a:spLocks noGrp="1"/>
          </p:cNvSpPr>
          <p:nvPr>
            <p:ph type="dt" sz="half" idx="10"/>
          </p:nvPr>
        </p:nvSpPr>
        <p:spPr/>
        <p:txBody>
          <a:bodyPr/>
          <a:lstStyle/>
          <a:p>
            <a:fld id="{21B8BE59-E50C-4BC7-9461-426643B8B457}" type="datetimeFigureOut">
              <a:rPr lang="en-US" smtClean="0"/>
              <a:t>5/3/2023</a:t>
            </a:fld>
            <a:endParaRPr lang="en-US"/>
          </a:p>
        </p:txBody>
      </p:sp>
      <p:sp>
        <p:nvSpPr>
          <p:cNvPr id="5" name="Footer Placeholder 4">
            <a:extLst>
              <a:ext uri="{FF2B5EF4-FFF2-40B4-BE49-F238E27FC236}">
                <a16:creationId xmlns:a16="http://schemas.microsoft.com/office/drawing/2014/main" id="{1F109B1D-21E5-418A-BDD7-73085F3A4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B98BB-0222-4CC3-9D46-7B0301420FEE}"/>
              </a:ext>
            </a:extLst>
          </p:cNvPr>
          <p:cNvSpPr>
            <a:spLocks noGrp="1"/>
          </p:cNvSpPr>
          <p:nvPr>
            <p:ph type="sldNum" sz="quarter" idx="12"/>
          </p:nvPr>
        </p:nvSpPr>
        <p:spPr/>
        <p:txBody>
          <a:bodyPr/>
          <a:lstStyle/>
          <a:p>
            <a:fld id="{2D9427C8-A335-4358-AEB7-80E435CBBF0F}" type="slidenum">
              <a:rPr lang="en-US" smtClean="0"/>
              <a:t>‹#›</a:t>
            </a:fld>
            <a:endParaRPr lang="en-US"/>
          </a:p>
        </p:txBody>
      </p:sp>
    </p:spTree>
    <p:extLst>
      <p:ext uri="{BB962C8B-B14F-4D97-AF65-F5344CB8AC3E}">
        <p14:creationId xmlns:p14="http://schemas.microsoft.com/office/powerpoint/2010/main" val="329637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39D6-C7A3-4D1B-BF5C-6C048E739D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6A7BD9-4C48-4973-AE85-6CF0DA4E0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2AFAA7-CC95-45D7-B979-CA3DFCEA3392}"/>
              </a:ext>
            </a:extLst>
          </p:cNvPr>
          <p:cNvSpPr>
            <a:spLocks noGrp="1"/>
          </p:cNvSpPr>
          <p:nvPr>
            <p:ph type="dt" sz="half" idx="10"/>
          </p:nvPr>
        </p:nvSpPr>
        <p:spPr/>
        <p:txBody>
          <a:bodyPr/>
          <a:lstStyle/>
          <a:p>
            <a:fld id="{21B8BE59-E50C-4BC7-9461-426643B8B457}" type="datetimeFigureOut">
              <a:rPr lang="en-US" smtClean="0"/>
              <a:t>5/3/2023</a:t>
            </a:fld>
            <a:endParaRPr lang="en-US"/>
          </a:p>
        </p:txBody>
      </p:sp>
      <p:sp>
        <p:nvSpPr>
          <p:cNvPr id="5" name="Footer Placeholder 4">
            <a:extLst>
              <a:ext uri="{FF2B5EF4-FFF2-40B4-BE49-F238E27FC236}">
                <a16:creationId xmlns:a16="http://schemas.microsoft.com/office/drawing/2014/main" id="{EB498845-BF3F-4390-90D9-1B30827A4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0389F-71CD-47D6-B29C-37B331BB4F0C}"/>
              </a:ext>
            </a:extLst>
          </p:cNvPr>
          <p:cNvSpPr>
            <a:spLocks noGrp="1"/>
          </p:cNvSpPr>
          <p:nvPr>
            <p:ph type="sldNum" sz="quarter" idx="12"/>
          </p:nvPr>
        </p:nvSpPr>
        <p:spPr/>
        <p:txBody>
          <a:bodyPr/>
          <a:lstStyle/>
          <a:p>
            <a:fld id="{2D9427C8-A335-4358-AEB7-80E435CBBF0F}" type="slidenum">
              <a:rPr lang="en-US" smtClean="0"/>
              <a:t>‹#›</a:t>
            </a:fld>
            <a:endParaRPr lang="en-US"/>
          </a:p>
        </p:txBody>
      </p:sp>
    </p:spTree>
    <p:extLst>
      <p:ext uri="{BB962C8B-B14F-4D97-AF65-F5344CB8AC3E}">
        <p14:creationId xmlns:p14="http://schemas.microsoft.com/office/powerpoint/2010/main" val="498611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15C4-BBA3-4FCA-A2F8-975176A92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16F47-7629-4011-883B-942C493A2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0C7F12-D226-40B3-BDCC-ECE0BE0940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77300C-BB7C-4DBD-B388-B8A7CD201D82}"/>
              </a:ext>
            </a:extLst>
          </p:cNvPr>
          <p:cNvSpPr>
            <a:spLocks noGrp="1"/>
          </p:cNvSpPr>
          <p:nvPr>
            <p:ph type="dt" sz="half" idx="10"/>
          </p:nvPr>
        </p:nvSpPr>
        <p:spPr/>
        <p:txBody>
          <a:bodyPr/>
          <a:lstStyle/>
          <a:p>
            <a:fld id="{21B8BE59-E50C-4BC7-9461-426643B8B457}" type="datetimeFigureOut">
              <a:rPr lang="en-US" smtClean="0"/>
              <a:t>5/3/2023</a:t>
            </a:fld>
            <a:endParaRPr lang="en-US"/>
          </a:p>
        </p:txBody>
      </p:sp>
      <p:sp>
        <p:nvSpPr>
          <p:cNvPr id="6" name="Footer Placeholder 5">
            <a:extLst>
              <a:ext uri="{FF2B5EF4-FFF2-40B4-BE49-F238E27FC236}">
                <a16:creationId xmlns:a16="http://schemas.microsoft.com/office/drawing/2014/main" id="{539EEBED-9F69-481F-9EE7-47FEB1756B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6256C-065E-40B1-AE15-F4283244252F}"/>
              </a:ext>
            </a:extLst>
          </p:cNvPr>
          <p:cNvSpPr>
            <a:spLocks noGrp="1"/>
          </p:cNvSpPr>
          <p:nvPr>
            <p:ph type="sldNum" sz="quarter" idx="12"/>
          </p:nvPr>
        </p:nvSpPr>
        <p:spPr/>
        <p:txBody>
          <a:bodyPr/>
          <a:lstStyle/>
          <a:p>
            <a:fld id="{2D9427C8-A335-4358-AEB7-80E435CBBF0F}" type="slidenum">
              <a:rPr lang="en-US" smtClean="0"/>
              <a:t>‹#›</a:t>
            </a:fld>
            <a:endParaRPr lang="en-US"/>
          </a:p>
        </p:txBody>
      </p:sp>
    </p:spTree>
    <p:extLst>
      <p:ext uri="{BB962C8B-B14F-4D97-AF65-F5344CB8AC3E}">
        <p14:creationId xmlns:p14="http://schemas.microsoft.com/office/powerpoint/2010/main" val="2726269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7E93-454A-4665-B213-187AEE4978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7AA2E3-D3EE-4A4A-BEBA-6DDA12860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C9073-A3F2-46BA-9ECA-F1E67B1A8F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8178D0-46DF-48B9-A38E-938C03EA3D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87CA11-83DB-496F-873A-FCE25DF7E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2E38C1-BF3B-41FB-8607-5F40D0C7A1C2}"/>
              </a:ext>
            </a:extLst>
          </p:cNvPr>
          <p:cNvSpPr>
            <a:spLocks noGrp="1"/>
          </p:cNvSpPr>
          <p:nvPr>
            <p:ph type="dt" sz="half" idx="10"/>
          </p:nvPr>
        </p:nvSpPr>
        <p:spPr/>
        <p:txBody>
          <a:bodyPr/>
          <a:lstStyle/>
          <a:p>
            <a:fld id="{21B8BE59-E50C-4BC7-9461-426643B8B457}" type="datetimeFigureOut">
              <a:rPr lang="en-US" smtClean="0"/>
              <a:t>5/3/2023</a:t>
            </a:fld>
            <a:endParaRPr lang="en-US"/>
          </a:p>
        </p:txBody>
      </p:sp>
      <p:sp>
        <p:nvSpPr>
          <p:cNvPr id="8" name="Footer Placeholder 7">
            <a:extLst>
              <a:ext uri="{FF2B5EF4-FFF2-40B4-BE49-F238E27FC236}">
                <a16:creationId xmlns:a16="http://schemas.microsoft.com/office/drawing/2014/main" id="{B843303F-AD25-4728-9E71-9EAF0A4DAC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0751E0-91FA-4224-8EF9-517EAB071760}"/>
              </a:ext>
            </a:extLst>
          </p:cNvPr>
          <p:cNvSpPr>
            <a:spLocks noGrp="1"/>
          </p:cNvSpPr>
          <p:nvPr>
            <p:ph type="sldNum" sz="quarter" idx="12"/>
          </p:nvPr>
        </p:nvSpPr>
        <p:spPr/>
        <p:txBody>
          <a:bodyPr/>
          <a:lstStyle/>
          <a:p>
            <a:fld id="{2D9427C8-A335-4358-AEB7-80E435CBBF0F}" type="slidenum">
              <a:rPr lang="en-US" smtClean="0"/>
              <a:t>‹#›</a:t>
            </a:fld>
            <a:endParaRPr lang="en-US"/>
          </a:p>
        </p:txBody>
      </p:sp>
    </p:spTree>
    <p:extLst>
      <p:ext uri="{BB962C8B-B14F-4D97-AF65-F5344CB8AC3E}">
        <p14:creationId xmlns:p14="http://schemas.microsoft.com/office/powerpoint/2010/main" val="1693777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1084-3D08-452A-B691-C790F06B26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D70197-3FAB-45A1-93A1-499861DA09C5}"/>
              </a:ext>
            </a:extLst>
          </p:cNvPr>
          <p:cNvSpPr>
            <a:spLocks noGrp="1"/>
          </p:cNvSpPr>
          <p:nvPr>
            <p:ph type="dt" sz="half" idx="10"/>
          </p:nvPr>
        </p:nvSpPr>
        <p:spPr/>
        <p:txBody>
          <a:bodyPr/>
          <a:lstStyle/>
          <a:p>
            <a:fld id="{21B8BE59-E50C-4BC7-9461-426643B8B457}" type="datetimeFigureOut">
              <a:rPr lang="en-US" smtClean="0"/>
              <a:t>5/3/2023</a:t>
            </a:fld>
            <a:endParaRPr lang="en-US"/>
          </a:p>
        </p:txBody>
      </p:sp>
      <p:sp>
        <p:nvSpPr>
          <p:cNvPr id="4" name="Footer Placeholder 3">
            <a:extLst>
              <a:ext uri="{FF2B5EF4-FFF2-40B4-BE49-F238E27FC236}">
                <a16:creationId xmlns:a16="http://schemas.microsoft.com/office/drawing/2014/main" id="{CCD0CAE4-9B11-4078-9D8A-3ED6E85A61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41BC54-6110-45B2-833B-97CEAF3F3A79}"/>
              </a:ext>
            </a:extLst>
          </p:cNvPr>
          <p:cNvSpPr>
            <a:spLocks noGrp="1"/>
          </p:cNvSpPr>
          <p:nvPr>
            <p:ph type="sldNum" sz="quarter" idx="12"/>
          </p:nvPr>
        </p:nvSpPr>
        <p:spPr/>
        <p:txBody>
          <a:bodyPr/>
          <a:lstStyle/>
          <a:p>
            <a:fld id="{2D9427C8-A335-4358-AEB7-80E435CBBF0F}" type="slidenum">
              <a:rPr lang="en-US" smtClean="0"/>
              <a:t>‹#›</a:t>
            </a:fld>
            <a:endParaRPr lang="en-US"/>
          </a:p>
        </p:txBody>
      </p:sp>
    </p:spTree>
    <p:extLst>
      <p:ext uri="{BB962C8B-B14F-4D97-AF65-F5344CB8AC3E}">
        <p14:creationId xmlns:p14="http://schemas.microsoft.com/office/powerpoint/2010/main" val="3792849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F1FAB-B0A1-42E2-8BC1-DA1C66696A81}"/>
              </a:ext>
            </a:extLst>
          </p:cNvPr>
          <p:cNvSpPr>
            <a:spLocks noGrp="1"/>
          </p:cNvSpPr>
          <p:nvPr>
            <p:ph type="dt" sz="half" idx="10"/>
          </p:nvPr>
        </p:nvSpPr>
        <p:spPr/>
        <p:txBody>
          <a:bodyPr/>
          <a:lstStyle/>
          <a:p>
            <a:fld id="{21B8BE59-E50C-4BC7-9461-426643B8B457}" type="datetimeFigureOut">
              <a:rPr lang="en-US" smtClean="0"/>
              <a:t>5/3/2023</a:t>
            </a:fld>
            <a:endParaRPr lang="en-US"/>
          </a:p>
        </p:txBody>
      </p:sp>
      <p:sp>
        <p:nvSpPr>
          <p:cNvPr id="3" name="Footer Placeholder 2">
            <a:extLst>
              <a:ext uri="{FF2B5EF4-FFF2-40B4-BE49-F238E27FC236}">
                <a16:creationId xmlns:a16="http://schemas.microsoft.com/office/drawing/2014/main" id="{2C8A11FD-B980-4EC1-BB26-F12937A394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8529CB-BD66-4BF7-8FB0-EC684008AC8E}"/>
              </a:ext>
            </a:extLst>
          </p:cNvPr>
          <p:cNvSpPr>
            <a:spLocks noGrp="1"/>
          </p:cNvSpPr>
          <p:nvPr>
            <p:ph type="sldNum" sz="quarter" idx="12"/>
          </p:nvPr>
        </p:nvSpPr>
        <p:spPr/>
        <p:txBody>
          <a:bodyPr/>
          <a:lstStyle/>
          <a:p>
            <a:fld id="{2D9427C8-A335-4358-AEB7-80E435CBBF0F}" type="slidenum">
              <a:rPr lang="en-US" smtClean="0"/>
              <a:t>‹#›</a:t>
            </a:fld>
            <a:endParaRPr lang="en-US"/>
          </a:p>
        </p:txBody>
      </p:sp>
    </p:spTree>
    <p:extLst>
      <p:ext uri="{BB962C8B-B14F-4D97-AF65-F5344CB8AC3E}">
        <p14:creationId xmlns:p14="http://schemas.microsoft.com/office/powerpoint/2010/main" val="77498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34BA-267C-4D76-A188-C87F3D82F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94074F-8E3C-4C1D-A064-6CA634E6E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F968B1-1C36-4C11-A6C3-BEE0AA0ED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8D5CE-8A0D-43BB-BB8B-E913D6BA8F3B}"/>
              </a:ext>
            </a:extLst>
          </p:cNvPr>
          <p:cNvSpPr>
            <a:spLocks noGrp="1"/>
          </p:cNvSpPr>
          <p:nvPr>
            <p:ph type="dt" sz="half" idx="10"/>
          </p:nvPr>
        </p:nvSpPr>
        <p:spPr/>
        <p:txBody>
          <a:bodyPr/>
          <a:lstStyle/>
          <a:p>
            <a:fld id="{21B8BE59-E50C-4BC7-9461-426643B8B457}" type="datetimeFigureOut">
              <a:rPr lang="en-US" smtClean="0"/>
              <a:t>5/3/2023</a:t>
            </a:fld>
            <a:endParaRPr lang="en-US"/>
          </a:p>
        </p:txBody>
      </p:sp>
      <p:sp>
        <p:nvSpPr>
          <p:cNvPr id="6" name="Footer Placeholder 5">
            <a:extLst>
              <a:ext uri="{FF2B5EF4-FFF2-40B4-BE49-F238E27FC236}">
                <a16:creationId xmlns:a16="http://schemas.microsoft.com/office/drawing/2014/main" id="{00DBAD8D-C6A0-4354-BC88-D8832F3BE9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3049B-4A8F-4651-8885-8D8E2C39F1EE}"/>
              </a:ext>
            </a:extLst>
          </p:cNvPr>
          <p:cNvSpPr>
            <a:spLocks noGrp="1"/>
          </p:cNvSpPr>
          <p:nvPr>
            <p:ph type="sldNum" sz="quarter" idx="12"/>
          </p:nvPr>
        </p:nvSpPr>
        <p:spPr/>
        <p:txBody>
          <a:bodyPr/>
          <a:lstStyle/>
          <a:p>
            <a:fld id="{2D9427C8-A335-4358-AEB7-80E435CBBF0F}" type="slidenum">
              <a:rPr lang="en-US" smtClean="0"/>
              <a:t>‹#›</a:t>
            </a:fld>
            <a:endParaRPr lang="en-US"/>
          </a:p>
        </p:txBody>
      </p:sp>
    </p:spTree>
    <p:extLst>
      <p:ext uri="{BB962C8B-B14F-4D97-AF65-F5344CB8AC3E}">
        <p14:creationId xmlns:p14="http://schemas.microsoft.com/office/powerpoint/2010/main" val="344599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048DDC1-D380-45B0-BCA0-963052317ACC}" type="datetime8">
              <a:rPr lang="he-IL" smtClean="0"/>
              <a:t>03 מאי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239925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373-5411-42E7-9175-B8AF815D5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DB8805-BE71-437F-9AB2-6EB46528E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C53F8F-43CA-4112-882B-F70D5FA46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2F1BE-6BD3-4983-BA92-FD6385D6065E}"/>
              </a:ext>
            </a:extLst>
          </p:cNvPr>
          <p:cNvSpPr>
            <a:spLocks noGrp="1"/>
          </p:cNvSpPr>
          <p:nvPr>
            <p:ph type="dt" sz="half" idx="10"/>
          </p:nvPr>
        </p:nvSpPr>
        <p:spPr/>
        <p:txBody>
          <a:bodyPr/>
          <a:lstStyle/>
          <a:p>
            <a:fld id="{21B8BE59-E50C-4BC7-9461-426643B8B457}" type="datetimeFigureOut">
              <a:rPr lang="en-US" smtClean="0"/>
              <a:t>5/3/2023</a:t>
            </a:fld>
            <a:endParaRPr lang="en-US"/>
          </a:p>
        </p:txBody>
      </p:sp>
      <p:sp>
        <p:nvSpPr>
          <p:cNvPr id="6" name="Footer Placeholder 5">
            <a:extLst>
              <a:ext uri="{FF2B5EF4-FFF2-40B4-BE49-F238E27FC236}">
                <a16:creationId xmlns:a16="http://schemas.microsoft.com/office/drawing/2014/main" id="{23B9CCE6-A318-4CF1-BD67-629999BA52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31FBF-DE08-4175-ACA0-AC73D655C8C0}"/>
              </a:ext>
            </a:extLst>
          </p:cNvPr>
          <p:cNvSpPr>
            <a:spLocks noGrp="1"/>
          </p:cNvSpPr>
          <p:nvPr>
            <p:ph type="sldNum" sz="quarter" idx="12"/>
          </p:nvPr>
        </p:nvSpPr>
        <p:spPr/>
        <p:txBody>
          <a:bodyPr/>
          <a:lstStyle/>
          <a:p>
            <a:fld id="{2D9427C8-A335-4358-AEB7-80E435CBBF0F}" type="slidenum">
              <a:rPr lang="en-US" smtClean="0"/>
              <a:t>‹#›</a:t>
            </a:fld>
            <a:endParaRPr lang="en-US"/>
          </a:p>
        </p:txBody>
      </p:sp>
    </p:spTree>
    <p:extLst>
      <p:ext uri="{BB962C8B-B14F-4D97-AF65-F5344CB8AC3E}">
        <p14:creationId xmlns:p14="http://schemas.microsoft.com/office/powerpoint/2010/main" val="1925303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325A-68E5-41CB-86A5-1D6C15F169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A37FAA-93B5-4BDF-BE20-D12C2A14EE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ABBED-4ECF-4FE3-9463-245CA1CA5220}"/>
              </a:ext>
            </a:extLst>
          </p:cNvPr>
          <p:cNvSpPr>
            <a:spLocks noGrp="1"/>
          </p:cNvSpPr>
          <p:nvPr>
            <p:ph type="dt" sz="half" idx="10"/>
          </p:nvPr>
        </p:nvSpPr>
        <p:spPr/>
        <p:txBody>
          <a:bodyPr/>
          <a:lstStyle/>
          <a:p>
            <a:fld id="{21B8BE59-E50C-4BC7-9461-426643B8B457}" type="datetimeFigureOut">
              <a:rPr lang="en-US" smtClean="0"/>
              <a:t>5/3/2023</a:t>
            </a:fld>
            <a:endParaRPr lang="en-US"/>
          </a:p>
        </p:txBody>
      </p:sp>
      <p:sp>
        <p:nvSpPr>
          <p:cNvPr id="5" name="Footer Placeholder 4">
            <a:extLst>
              <a:ext uri="{FF2B5EF4-FFF2-40B4-BE49-F238E27FC236}">
                <a16:creationId xmlns:a16="http://schemas.microsoft.com/office/drawing/2014/main" id="{AB051A7C-89B2-4ADF-AED6-BE52AAD8A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9E64B-C1A5-443D-9537-B624AF56B8F3}"/>
              </a:ext>
            </a:extLst>
          </p:cNvPr>
          <p:cNvSpPr>
            <a:spLocks noGrp="1"/>
          </p:cNvSpPr>
          <p:nvPr>
            <p:ph type="sldNum" sz="quarter" idx="12"/>
          </p:nvPr>
        </p:nvSpPr>
        <p:spPr/>
        <p:txBody>
          <a:bodyPr/>
          <a:lstStyle/>
          <a:p>
            <a:fld id="{2D9427C8-A335-4358-AEB7-80E435CBBF0F}" type="slidenum">
              <a:rPr lang="en-US" smtClean="0"/>
              <a:t>‹#›</a:t>
            </a:fld>
            <a:endParaRPr lang="en-US"/>
          </a:p>
        </p:txBody>
      </p:sp>
    </p:spTree>
    <p:extLst>
      <p:ext uri="{BB962C8B-B14F-4D97-AF65-F5344CB8AC3E}">
        <p14:creationId xmlns:p14="http://schemas.microsoft.com/office/powerpoint/2010/main" val="4185616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B2698C-E339-47E4-98AE-169A7B305C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5AA428-CF82-4A22-BE3C-AE18728FB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7ECA5-A502-451C-BDDA-30A0C5BDAC0A}"/>
              </a:ext>
            </a:extLst>
          </p:cNvPr>
          <p:cNvSpPr>
            <a:spLocks noGrp="1"/>
          </p:cNvSpPr>
          <p:nvPr>
            <p:ph type="dt" sz="half" idx="10"/>
          </p:nvPr>
        </p:nvSpPr>
        <p:spPr/>
        <p:txBody>
          <a:bodyPr/>
          <a:lstStyle/>
          <a:p>
            <a:fld id="{21B8BE59-E50C-4BC7-9461-426643B8B457}" type="datetimeFigureOut">
              <a:rPr lang="en-US" smtClean="0"/>
              <a:t>5/3/2023</a:t>
            </a:fld>
            <a:endParaRPr lang="en-US"/>
          </a:p>
        </p:txBody>
      </p:sp>
      <p:sp>
        <p:nvSpPr>
          <p:cNvPr id="5" name="Footer Placeholder 4">
            <a:extLst>
              <a:ext uri="{FF2B5EF4-FFF2-40B4-BE49-F238E27FC236}">
                <a16:creationId xmlns:a16="http://schemas.microsoft.com/office/drawing/2014/main" id="{5FA65614-8FC3-45B6-BDF4-27F6CFD0D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299E5-7C26-4C7D-8BC7-F659533048C2}"/>
              </a:ext>
            </a:extLst>
          </p:cNvPr>
          <p:cNvSpPr>
            <a:spLocks noGrp="1"/>
          </p:cNvSpPr>
          <p:nvPr>
            <p:ph type="sldNum" sz="quarter" idx="12"/>
          </p:nvPr>
        </p:nvSpPr>
        <p:spPr/>
        <p:txBody>
          <a:bodyPr/>
          <a:lstStyle/>
          <a:p>
            <a:fld id="{2D9427C8-A335-4358-AEB7-80E435CBBF0F}" type="slidenum">
              <a:rPr lang="en-US" smtClean="0"/>
              <a:t>‹#›</a:t>
            </a:fld>
            <a:endParaRPr lang="en-US"/>
          </a:p>
        </p:txBody>
      </p:sp>
    </p:spTree>
    <p:extLst>
      <p:ext uri="{BB962C8B-B14F-4D97-AF65-F5344CB8AC3E}">
        <p14:creationId xmlns:p14="http://schemas.microsoft.com/office/powerpoint/2010/main" val="28306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32B81D0-5BA0-4EE9-8462-DFAEA3C3364A}" type="datetime8">
              <a:rPr lang="he-IL" smtClean="0"/>
              <a:t>03 מאי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291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355AE30E-6A74-4B44-ACCE-93389B19577C}" type="datetime8">
              <a:rPr lang="he-IL" smtClean="0"/>
              <a:t>03 מאי 23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1066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8828D37-3BC3-49E2-9B6E-AA3E49152A08}" type="datetime8">
              <a:rPr lang="he-IL" smtClean="0"/>
              <a:t>03 מאי 23</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408741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AB7D7F2-C66C-4BCE-9CD0-AE4065EEA5D4}" type="datetime8">
              <a:rPr lang="he-IL" smtClean="0"/>
              <a:t>03 מאי 23</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9520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A8606E6-71FD-43C0-ABC7-30E7BCD8069F}" type="datetime8">
              <a:rPr lang="he-IL" smtClean="0"/>
              <a:t>03 מאי 23</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6066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CEBAEB-9DD4-48E0-B1DD-F2DCF6C107C2}" type="datetime8">
              <a:rPr lang="he-IL" smtClean="0"/>
              <a:t>03 מאי 23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57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C496306-4841-4BBA-9748-02233F45205C}" type="datetime8">
              <a:rPr lang="he-IL" smtClean="0"/>
              <a:t>03 מאי 23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09346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D32661-FF80-4BE4-BD26-2BB349EF55FF}" type="datetime8">
              <a:rPr lang="he-IL" smtClean="0"/>
              <a:t>03 מאי 23</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9E282D-D310-42D8-B8FF-78ED45A44D81}" type="slidenum">
              <a:rPr lang="he-IL" smtClean="0"/>
              <a:t>‹#›</a:t>
            </a:fld>
            <a:endParaRPr lang="he-IL"/>
          </a:p>
        </p:txBody>
      </p:sp>
    </p:spTree>
    <p:extLst>
      <p:ext uri="{BB962C8B-B14F-4D97-AF65-F5344CB8AC3E}">
        <p14:creationId xmlns:p14="http://schemas.microsoft.com/office/powerpoint/2010/main" val="299589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C1157E-0283-4FEF-8020-844B45BD2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886DF3-9694-4F88-8EC8-5047300C9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2CD9B-5F0D-4A53-AC30-B39EB7BAB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8BE59-E50C-4BC7-9461-426643B8B457}" type="datetimeFigureOut">
              <a:rPr lang="en-US" smtClean="0"/>
              <a:t>5/3/2023</a:t>
            </a:fld>
            <a:endParaRPr lang="en-US"/>
          </a:p>
        </p:txBody>
      </p:sp>
      <p:sp>
        <p:nvSpPr>
          <p:cNvPr id="5" name="Footer Placeholder 4">
            <a:extLst>
              <a:ext uri="{FF2B5EF4-FFF2-40B4-BE49-F238E27FC236}">
                <a16:creationId xmlns:a16="http://schemas.microsoft.com/office/drawing/2014/main" id="{84841597-FC1F-4903-A86B-8C784D1B2D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E0E073-C1C5-4731-BF89-F12352953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427C8-A335-4358-AEB7-80E435CBBF0F}" type="slidenum">
              <a:rPr lang="en-US" smtClean="0"/>
              <a:t>‹#›</a:t>
            </a:fld>
            <a:endParaRPr lang="en-US"/>
          </a:p>
        </p:txBody>
      </p:sp>
    </p:spTree>
    <p:extLst>
      <p:ext uri="{BB962C8B-B14F-4D97-AF65-F5344CB8AC3E}">
        <p14:creationId xmlns:p14="http://schemas.microsoft.com/office/powerpoint/2010/main" val="1178749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E7_42C3395A.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chart" Target="../charts/char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2CD_84149B37.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304_66534779.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E9_A00CF2FE.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microsoft.com/office/2018/10/relationships/comments" Target="../comments/modernComment_2E0_FD9E600.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2E2_B0EF2C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microsoft.com/office/2018/10/relationships/comments" Target="../comments/modernComment_186_DA2175CA.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2C6_1C1E1D1.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2E5_A67D6470.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2E6_AA164C78.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microsoft.com/office/2018/10/relationships/comments" Target="../comments/modernComment_2EF_4A2C5FB9.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2CA_4A527AE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308_313AFA35.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309_17E67774.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307_867E7AFB.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socialmobility.co.il/semi"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2">
            <a:extLst>
              <a:ext uri="{FF2B5EF4-FFF2-40B4-BE49-F238E27FC236}">
                <a16:creationId xmlns:a16="http://schemas.microsoft.com/office/drawing/2014/main" id="{82FD4D24-73E5-38B4-2C47-EDA05713BBB4}"/>
              </a:ext>
            </a:extLst>
          </p:cNvPr>
          <p:cNvPicPr>
            <a:picLocks noChangeAspect="1"/>
          </p:cNvPicPr>
          <p:nvPr/>
        </p:nvPicPr>
        <p:blipFill rotWithShape="1">
          <a:blip r:embed="rId3"/>
          <a:srcRect l="6055" t="-3890"/>
          <a:stretch/>
        </p:blipFill>
        <p:spPr>
          <a:xfrm>
            <a:off x="-15339" y="-590495"/>
            <a:ext cx="7447628" cy="7142140"/>
          </a:xfrm>
          <a:prstGeom prst="rect">
            <a:avLst/>
          </a:prstGeom>
        </p:spPr>
      </p:pic>
      <p:sp>
        <p:nvSpPr>
          <p:cNvPr id="11" name="מלבן מעוגל 10"/>
          <p:cNvSpPr/>
          <p:nvPr/>
        </p:nvSpPr>
        <p:spPr>
          <a:xfrm rot="4329447">
            <a:off x="6485617" y="241591"/>
            <a:ext cx="5891601" cy="5891601"/>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מעוגל 1"/>
          <p:cNvSpPr/>
          <p:nvPr/>
        </p:nvSpPr>
        <p:spPr>
          <a:xfrm rot="4329447">
            <a:off x="6566525" y="-91109"/>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p:nvSpPr>
        <p:spPr>
          <a:xfrm rot="4329447">
            <a:off x="6848692" y="92002"/>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7163234" y="816912"/>
            <a:ext cx="5133037" cy="3713837"/>
          </a:xfrm>
          <a:prstGeom prst="rect">
            <a:avLst/>
          </a:prstGeom>
        </p:spPr>
        <p:txBody>
          <a:bodyPr wrap="square" lIns="91440" tIns="45720" rIns="91440" bIns="45720" anchor="t">
            <a:spAutoFit/>
          </a:bodyPr>
          <a:lstStyle/>
          <a:p>
            <a:pPr algn="ctr" rtl="1">
              <a:spcBef>
                <a:spcPts val="1800"/>
              </a:spcBef>
            </a:pPr>
            <a:r>
              <a:rPr lang="he-IL" sz="3600" b="1" dirty="0">
                <a:solidFill>
                  <a:schemeClr val="bg1"/>
                </a:solidFill>
                <a:latin typeface="Segoe UI" panose="020B0502040204020203" pitchFamily="34" charset="0"/>
                <a:ea typeface="Tahoma" panose="020B0604030504040204" pitchFamily="34" charset="0"/>
                <a:cs typeface="Segoe UI" panose="020B0502040204020203" pitchFamily="34" charset="0"/>
              </a:rPr>
              <a:t>תוכנית ההרחבה הארצית </a:t>
            </a:r>
            <a:r>
              <a:rPr lang="en-US" sz="3600" b="1" dirty="0">
                <a:solidFill>
                  <a:schemeClr val="bg1"/>
                </a:solidFill>
                <a:latin typeface="Segoe UI" panose="020B0502040204020203" pitchFamily="34" charset="0"/>
                <a:ea typeface="Tahoma" panose="020B0604030504040204" pitchFamily="34" charset="0"/>
                <a:cs typeface="Segoe UI" panose="020B0502040204020203" pitchFamily="34" charset="0"/>
              </a:rPr>
              <a:t>Urban95</a:t>
            </a:r>
            <a:endParaRPr lang="he-IL" sz="3600" b="1" dirty="0">
              <a:solidFill>
                <a:schemeClr val="bg1"/>
              </a:solidFill>
              <a:latin typeface="Segoe UI" panose="020B0502040204020203" pitchFamily="34" charset="0"/>
              <a:ea typeface="Tahoma" panose="020B0604030504040204" pitchFamily="34" charset="0"/>
              <a:cs typeface="Segoe UI" panose="020B0502040204020203" pitchFamily="34" charset="0"/>
            </a:endParaRPr>
          </a:p>
          <a:p>
            <a:pPr algn="ctr" rtl="1">
              <a:spcBef>
                <a:spcPts val="1800"/>
              </a:spcBef>
            </a:pPr>
            <a:r>
              <a:rPr lang="he-IL" sz="4000" b="1" dirty="0">
                <a:solidFill>
                  <a:schemeClr val="bg1"/>
                </a:solidFill>
                <a:latin typeface="Segoe UI" panose="020B0502040204020203" pitchFamily="34" charset="0"/>
                <a:ea typeface="Tahoma" panose="020B0604030504040204" pitchFamily="34" charset="0"/>
                <a:cs typeface="Segoe UI" panose="020B0502040204020203" pitchFamily="34" charset="0"/>
              </a:rPr>
              <a:t>מגמות ארציות והערכת הכשרות מקצועיות לשנת 2022</a:t>
            </a:r>
            <a:endParaRPr lang="en-US" sz="4000" b="1" dirty="0">
              <a:solidFill>
                <a:schemeClr val="bg1"/>
              </a:solidFill>
              <a:latin typeface="Segoe UI" panose="020B0502040204020203" pitchFamily="34" charset="0"/>
              <a:ea typeface="Tahoma" panose="020B0604030504040204" pitchFamily="34" charset="0"/>
              <a:cs typeface="Segoe UI" panose="020B0502040204020203" pitchFamily="34" charset="0"/>
            </a:endParaRPr>
          </a:p>
          <a:p>
            <a:pPr algn="ctr" rtl="1">
              <a:spcBef>
                <a:spcPts val="1000"/>
              </a:spcBef>
            </a:pPr>
            <a:r>
              <a:rPr lang="he-IL" sz="2000" dirty="0">
                <a:solidFill>
                  <a:schemeClr val="bg1"/>
                </a:solidFill>
                <a:latin typeface="Segoe UI"/>
                <a:ea typeface="Tahoma"/>
                <a:cs typeface="Segoe UI"/>
              </a:rPr>
              <a:t>אפריל 2023</a:t>
            </a:r>
          </a:p>
        </p:txBody>
      </p:sp>
      <p:grpSp>
        <p:nvGrpSpPr>
          <p:cNvPr id="27" name="Group 26">
            <a:extLst>
              <a:ext uri="{FF2B5EF4-FFF2-40B4-BE49-F238E27FC236}">
                <a16:creationId xmlns:a16="http://schemas.microsoft.com/office/drawing/2014/main" id="{84D03AFD-BA4B-47BD-9358-C1102574F075}"/>
              </a:ext>
            </a:extLst>
          </p:cNvPr>
          <p:cNvGrpSpPr/>
          <p:nvPr/>
        </p:nvGrpSpPr>
        <p:grpSpPr>
          <a:xfrm>
            <a:off x="-113664" y="6410133"/>
            <a:ext cx="7862497" cy="451978"/>
            <a:chOff x="-116959" y="6457504"/>
            <a:chExt cx="7862497" cy="594107"/>
          </a:xfrm>
        </p:grpSpPr>
        <p:sp>
          <p:nvSpPr>
            <p:cNvPr id="28" name="Rectangle: Rounded Corners 27">
              <a:extLst>
                <a:ext uri="{FF2B5EF4-FFF2-40B4-BE49-F238E27FC236}">
                  <a16:creationId xmlns:a16="http://schemas.microsoft.com/office/drawing/2014/main" id="{E1DF3481-E3F9-40B5-B1E5-F5E4C63AC59E}"/>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Rectangle: Rounded Corners 28">
              <a:extLst>
                <a:ext uri="{FF2B5EF4-FFF2-40B4-BE49-F238E27FC236}">
                  <a16:creationId xmlns:a16="http://schemas.microsoft.com/office/drawing/2014/main" id="{38E446F3-211A-4960-BDF8-EF79A4AF8809}"/>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1" name="TextBox 20">
            <a:extLst>
              <a:ext uri="{FF2B5EF4-FFF2-40B4-BE49-F238E27FC236}">
                <a16:creationId xmlns:a16="http://schemas.microsoft.com/office/drawing/2014/main" id="{66D1B4D4-AB9A-4A06-B049-EAFCD7F63F85}"/>
              </a:ext>
            </a:extLst>
          </p:cNvPr>
          <p:cNvSpPr txBox="1"/>
          <p:nvPr/>
        </p:nvSpPr>
        <p:spPr>
          <a:xfrm>
            <a:off x="10851504" y="6580833"/>
            <a:ext cx="803425" cy="215444"/>
          </a:xfrm>
          <a:prstGeom prst="rect">
            <a:avLst/>
          </a:prstGeom>
          <a:noFill/>
        </p:spPr>
        <p:txBody>
          <a:bodyPr wrap="none" rtlCol="1">
            <a:spAutoFit/>
          </a:bodyPr>
          <a:lstStyle/>
          <a:p>
            <a:r>
              <a:rPr lang="he-IL" sz="800">
                <a:solidFill>
                  <a:schemeClr val="bg1"/>
                </a:solidFill>
                <a:latin typeface="Tahoma" panose="020B0604030504040204" pitchFamily="34" charset="0"/>
                <a:ea typeface="Tahoma" panose="020B0604030504040204" pitchFamily="34" charset="0"/>
                <a:cs typeface="Tahoma" panose="020B0604030504040204" pitchFamily="34" charset="0"/>
              </a:rPr>
              <a:t>צילום: "מסע"</a:t>
            </a:r>
          </a:p>
        </p:txBody>
      </p:sp>
      <p:pic>
        <p:nvPicPr>
          <p:cNvPr id="23" name="Picture 4" descr="https://westeurope1-mediap.svc.ms/transform/thumbnail?provider=spo&amp;inputFormat=png&amp;cs=fFNQTw&amp;docid=https%3A%2F%2Fcet365.sharepoint.com%3A443%2F_api%2Fv2.0%2Fdrives%2Fb!2wHxPgjkP0ysVFtsv2YxNyW-o0uqA8JFuQ_YwlUQfrcd6ZYw1-vlTLKzVtdDkLVX%2Fitems%2F01GQLBMVY2TSVRJLQYBRHZYZ6G6RQST3WC%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6&amp;height=297&amp;action=Access">
            <a:extLst>
              <a:ext uri="{FF2B5EF4-FFF2-40B4-BE49-F238E27FC236}">
                <a16:creationId xmlns:a16="http://schemas.microsoft.com/office/drawing/2014/main" id="{4DFA9EBE-D88D-41A6-BA43-81C2409006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39" t="16728" r="36226" b="19001"/>
          <a:stretch/>
        </p:blipFill>
        <p:spPr bwMode="auto">
          <a:xfrm>
            <a:off x="11289717" y="5949018"/>
            <a:ext cx="889591" cy="8793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s://westeurope1-mediap.svc.ms/transform/thumbnail?provider=spo&amp;inputFormat=png&amp;cs=fFNQTw&amp;docid=https%3A%2F%2Fcet365.sharepoint.com%3A443%2F_api%2Fv2.0%2Fdrives%2Fb!2wHxPgjkP0ysVFtsv2YxNyW-o0uqA8JFuQ_YwlUQfrcd6ZYw1-vlTLKzVtdDkLVX%2Fitems%2F01GQLBMV4Y45AL73IKCBAJKNHWMEYT2TW5%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8&amp;height=228&amp;action=Access">
            <a:extLst>
              <a:ext uri="{FF2B5EF4-FFF2-40B4-BE49-F238E27FC236}">
                <a16:creationId xmlns:a16="http://schemas.microsoft.com/office/drawing/2014/main" id="{1DBAE475-63F4-4C1C-A304-319DEFEC7F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26" t="30056" r="22199" b="43315"/>
          <a:stretch/>
        </p:blipFill>
        <p:spPr bwMode="auto">
          <a:xfrm>
            <a:off x="10082517" y="6493978"/>
            <a:ext cx="1207200" cy="2326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A10E769-95BF-4BF6-BA3D-46193B534248}"/>
              </a:ext>
            </a:extLst>
          </p:cNvPr>
          <p:cNvPicPr>
            <a:picLocks noChangeAspect="1"/>
          </p:cNvPicPr>
          <p:nvPr/>
        </p:nvPicPr>
        <p:blipFill>
          <a:blip r:embed="rId6"/>
          <a:stretch>
            <a:fillRect/>
          </a:stretch>
        </p:blipFill>
        <p:spPr>
          <a:xfrm>
            <a:off x="9033610" y="6410133"/>
            <a:ext cx="1081950" cy="425149"/>
          </a:xfrm>
          <a:prstGeom prst="rect">
            <a:avLst/>
          </a:prstGeom>
        </p:spPr>
      </p:pic>
    </p:spTree>
    <p:extLst>
      <p:ext uri="{BB962C8B-B14F-4D97-AF65-F5344CB8AC3E}">
        <p14:creationId xmlns:p14="http://schemas.microsoft.com/office/powerpoint/2010/main" val="397622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97913"/>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4</a:t>
            </a:r>
            <a:endParaRPr/>
          </a:p>
        </p:txBody>
      </p:sp>
      <p:sp>
        <p:nvSpPr>
          <p:cNvPr id="12" name="TextBox 11">
            <a:extLst>
              <a:ext uri="{FF2B5EF4-FFF2-40B4-BE49-F238E27FC236}">
                <a16:creationId xmlns:a16="http://schemas.microsoft.com/office/drawing/2014/main" id="{419D4D5E-3B3D-4BB0-99C5-728C7C9B1C25}"/>
              </a:ext>
            </a:extLst>
          </p:cNvPr>
          <p:cNvSpPr txBox="1"/>
          <p:nvPr/>
        </p:nvSpPr>
        <p:spPr>
          <a:xfrm>
            <a:off x="0" y="390"/>
            <a:ext cx="12192000" cy="480581"/>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15000"/>
              </a:lnSpc>
              <a:spcBef>
                <a:spcPts val="0"/>
              </a:spcBef>
              <a:spcAft>
                <a:spcPts val="60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דגשים מן הספרות</a:t>
            </a:r>
            <a:r>
              <a:rPr kumimoji="0" lang="he-IL" sz="2400" b="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 לקראת התרחבות מערך ההכשרות לקהל ערי הרשת</a:t>
            </a:r>
          </a:p>
        </p:txBody>
      </p:sp>
      <p:grpSp>
        <p:nvGrpSpPr>
          <p:cNvPr id="6" name="Group 5">
            <a:extLst>
              <a:ext uri="{FF2B5EF4-FFF2-40B4-BE49-F238E27FC236}">
                <a16:creationId xmlns:a16="http://schemas.microsoft.com/office/drawing/2014/main" id="{F8CDF7CD-6894-9EAE-6FE2-7A2473F3E360}"/>
              </a:ext>
            </a:extLst>
          </p:cNvPr>
          <p:cNvGrpSpPr/>
          <p:nvPr/>
        </p:nvGrpSpPr>
        <p:grpSpPr>
          <a:xfrm>
            <a:off x="-113664" y="6410133"/>
            <a:ext cx="7862497" cy="451978"/>
            <a:chOff x="-116959" y="6457504"/>
            <a:chExt cx="7862497" cy="594107"/>
          </a:xfrm>
        </p:grpSpPr>
        <p:sp>
          <p:nvSpPr>
            <p:cNvPr id="7" name="Rectangle: Rounded Corners 6">
              <a:extLst>
                <a:ext uri="{FF2B5EF4-FFF2-40B4-BE49-F238E27FC236}">
                  <a16:creationId xmlns:a16="http://schemas.microsoft.com/office/drawing/2014/main" id="{EFF42BF2-DBFF-51EA-03AC-60F3F3B35782}"/>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Rounded Corners 7">
              <a:extLst>
                <a:ext uri="{FF2B5EF4-FFF2-40B4-BE49-F238E27FC236}">
                  <a16:creationId xmlns:a16="http://schemas.microsoft.com/office/drawing/2014/main" id="{A10A7A85-1545-7EDB-1414-A7EBE9EBBBF5}"/>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 name="מלבן מעוגל 10">
            <a:extLst>
              <a:ext uri="{FF2B5EF4-FFF2-40B4-BE49-F238E27FC236}">
                <a16:creationId xmlns:a16="http://schemas.microsoft.com/office/drawing/2014/main" id="{FE162984-D007-46BB-00F6-BBC8A6DECA0B}"/>
              </a:ext>
            </a:extLst>
          </p:cNvPr>
          <p:cNvSpPr/>
          <p:nvPr/>
        </p:nvSpPr>
        <p:spPr>
          <a:xfrm rot="4329447">
            <a:off x="11623372" y="975482"/>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Rectangle 2">
            <a:extLst>
              <a:ext uri="{FF2B5EF4-FFF2-40B4-BE49-F238E27FC236}">
                <a16:creationId xmlns:a16="http://schemas.microsoft.com/office/drawing/2014/main" id="{0741306A-1FD7-53C3-1D07-D05D0CEB9A4C}"/>
              </a:ext>
            </a:extLst>
          </p:cNvPr>
          <p:cNvSpPr/>
          <p:nvPr/>
        </p:nvSpPr>
        <p:spPr>
          <a:xfrm>
            <a:off x="298793" y="887377"/>
            <a:ext cx="11268466" cy="1473096"/>
          </a:xfrm>
          <a:prstGeom prst="rect">
            <a:avLst/>
          </a:prstGeom>
        </p:spPr>
        <p:txBody>
          <a:bodyPr wrap="square">
            <a:spAutoFit/>
          </a:bodyPr>
          <a:lstStyle/>
          <a:p>
            <a:pPr marL="0" lvl="1">
              <a:lnSpc>
                <a:spcPct val="150000"/>
              </a:lnSpc>
              <a:spcBef>
                <a:spcPts val="1000"/>
              </a:spcBef>
            </a:pPr>
            <a:r>
              <a:rPr lang="he-IL" sz="1400">
                <a:latin typeface="Segoe UI" panose="020B0502040204020203" pitchFamily="34" charset="0"/>
                <a:ea typeface="Segoe UI Black" panose="020B0A02040204020203" pitchFamily="34" charset="0"/>
                <a:cs typeface="Segoe UI" panose="020B0502040204020203" pitchFamily="34" charset="0"/>
              </a:rPr>
              <a:t>ביוני 2023 צפויה לצאת לדרך תוכנית ההכשרה ל-6 ערי רשת של </a:t>
            </a:r>
            <a:r>
              <a:rPr lang="en-US" sz="1400" b="1">
                <a:latin typeface="Segoe UI" panose="020B0502040204020203" pitchFamily="34" charset="0"/>
                <a:ea typeface="Segoe UI Black" panose="020B0A02040204020203" pitchFamily="34" charset="0"/>
                <a:cs typeface="Segoe UI" panose="020B0502040204020203" pitchFamily="34" charset="0"/>
              </a:rPr>
              <a:t>Urban95 IL</a:t>
            </a:r>
            <a:r>
              <a:rPr lang="he-IL" sz="1400" b="1">
                <a:latin typeface="Segoe UI" panose="020B0502040204020203" pitchFamily="34" charset="0"/>
                <a:ea typeface="Segoe UI Black" panose="020B0A02040204020203" pitchFamily="34" charset="0"/>
                <a:cs typeface="Segoe UI" panose="020B0502040204020203" pitchFamily="34" charset="0"/>
              </a:rPr>
              <a:t>, </a:t>
            </a:r>
            <a:r>
              <a:rPr lang="he-IL" sz="1400">
                <a:latin typeface="Segoe UI" panose="020B0502040204020203" pitchFamily="34" charset="0"/>
                <a:ea typeface="Segoe UI Black" panose="020B0A02040204020203" pitchFamily="34" charset="0"/>
                <a:cs typeface="Segoe UI" panose="020B0502040204020203" pitchFamily="34" charset="0"/>
              </a:rPr>
              <a:t>אשר יצטרפו לשלושת ערי העוגן הפועלות כיום במסגרת התוכנית הארצית. ההכשרה מתוכננת להימשך כשנה, ולכלול מפגשי למידה, סיורים וסדנאות יישומיות, לקראת מימוש </a:t>
            </a:r>
            <a:r>
              <a:rPr lang="he-IL" sz="1400" err="1">
                <a:latin typeface="Segoe UI" panose="020B0502040204020203" pitchFamily="34" charset="0"/>
                <a:ea typeface="Segoe UI Black" panose="020B0A02040204020203" pitchFamily="34" charset="0"/>
                <a:cs typeface="Segoe UI" panose="020B0502040204020203" pitchFamily="34" charset="0"/>
              </a:rPr>
              <a:t>פיילוטים</a:t>
            </a:r>
            <a:r>
              <a:rPr lang="he-IL" sz="1400">
                <a:latin typeface="Segoe UI" panose="020B0502040204020203" pitchFamily="34" charset="0"/>
                <a:ea typeface="Segoe UI Black" panose="020B0A02040204020203" pitchFamily="34" charset="0"/>
                <a:cs typeface="Segoe UI" panose="020B0502040204020203" pitchFamily="34" charset="0"/>
              </a:rPr>
              <a:t> בכל אחת מערי הרשת, בליווי צוות התוכנית. ההכשרה מבקשת להטמיע בקרב המשתתפים עקרונות </a:t>
            </a:r>
            <a:r>
              <a:rPr lang="en-US" sz="1400">
                <a:latin typeface="Segoe UI" panose="020B0502040204020203" pitchFamily="34" charset="0"/>
                <a:ea typeface="Segoe UI Black" panose="020B0A02040204020203" pitchFamily="34" charset="0"/>
                <a:cs typeface="Segoe UI" panose="020B0502040204020203" pitchFamily="34" charset="0"/>
              </a:rPr>
              <a:t>Urban95</a:t>
            </a:r>
            <a:r>
              <a:rPr lang="he-IL" sz="1400">
                <a:latin typeface="Segoe UI" panose="020B0502040204020203" pitchFamily="34" charset="0"/>
                <a:ea typeface="Segoe UI Black" panose="020B0A02040204020203" pitchFamily="34" charset="0"/>
                <a:cs typeface="Segoe UI" panose="020B0502040204020203" pitchFamily="34" charset="0"/>
              </a:rPr>
              <a:t> תוך גיבוש קהילת רשויות לקידום עירוניות מיטבית לגיל הרך ומלוויו.</a:t>
            </a:r>
          </a:p>
          <a:p>
            <a:pPr marL="0" lvl="1">
              <a:lnSpc>
                <a:spcPct val="150000"/>
              </a:lnSpc>
              <a:spcBef>
                <a:spcPts val="1000"/>
              </a:spcBef>
            </a:pPr>
            <a:r>
              <a:rPr lang="he-IL" sz="1400" b="1">
                <a:latin typeface="Segoe UI" panose="020B0502040204020203" pitchFamily="34" charset="0"/>
                <a:ea typeface="Segoe UI Black" panose="020B0A02040204020203" pitchFamily="34" charset="0"/>
                <a:cs typeface="Segoe UI" panose="020B0502040204020203" pitchFamily="34" charset="0"/>
              </a:rPr>
              <a:t>כחלק מתהליך הגדרת המטרות והיעדים של תוכנית ההכשרה, גיבוש מבנה ותוכן המפגשים ודיוק רכיבי ההכשרה, אנו מציעות מספר דגשים:</a:t>
            </a:r>
            <a:endParaRPr lang="en-US" sz="1400" b="1">
              <a:latin typeface="Segoe UI" panose="020B0502040204020203" pitchFamily="34" charset="0"/>
              <a:ea typeface="Segoe UI Black" panose="020B0A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23C7A1CF-A820-CD5B-B268-62DCC1A83D4D}"/>
              </a:ext>
            </a:extLst>
          </p:cNvPr>
          <p:cNvSpPr txBox="1"/>
          <p:nvPr/>
        </p:nvSpPr>
        <p:spPr>
          <a:xfrm>
            <a:off x="298792" y="2560473"/>
            <a:ext cx="11594416" cy="3381888"/>
          </a:xfrm>
          <a:prstGeom prst="rect">
            <a:avLst/>
          </a:prstGeom>
          <a:solidFill>
            <a:srgbClr val="FFF2CC"/>
          </a:solidFill>
        </p:spPr>
        <p:txBody>
          <a:bodyPr wrap="square">
            <a:spAutoFit/>
          </a:bodyPr>
          <a:lstStyle/>
          <a:p>
            <a:pPr algn="r" rtl="1" fontAlgn="base">
              <a:lnSpc>
                <a:spcPct val="150000"/>
              </a:lnSpc>
            </a:pPr>
            <a:r>
              <a:rPr lang="he-IL" sz="1200" b="0" i="0" dirty="0">
                <a:solidFill>
                  <a:srgbClr val="222222"/>
                </a:solidFill>
                <a:effectLst/>
                <a:latin typeface="Segoe UI" panose="020B0502040204020203" pitchFamily="34" charset="0"/>
                <a:cs typeface="Segoe UI" panose="020B0502040204020203" pitchFamily="34" charset="0"/>
              </a:rPr>
              <a:t>הספרות מלמדת כי נדרש </a:t>
            </a:r>
            <a:r>
              <a:rPr lang="he-IL" sz="1200" b="0" i="0" dirty="0">
                <a:solidFill>
                  <a:srgbClr val="000000"/>
                </a:solidFill>
                <a:effectLst/>
                <a:latin typeface="Segoe UI" panose="020B0502040204020203" pitchFamily="34" charset="0"/>
                <a:cs typeface="Segoe UI" panose="020B0502040204020203" pitchFamily="34" charset="0"/>
              </a:rPr>
              <a:t>פיתוח של מערכות חזקות לשם תמיכה ביישום מדיניות בנושא הגיל הרך, ברמות השונות: בינלאומית, לאומית ומוניציפלית</a:t>
            </a:r>
            <a:r>
              <a:rPr lang="en-US" sz="1000" b="0" i="0" dirty="0">
                <a:solidFill>
                  <a:srgbClr val="000000"/>
                </a:solidFill>
                <a:effectLst/>
                <a:latin typeface="Segoe UI" panose="020B0502040204020203" pitchFamily="34" charset="0"/>
                <a:cs typeface="Segoe UI" panose="020B0502040204020203" pitchFamily="34" charset="0"/>
              </a:rPr>
              <a:t>Yoshikawa et al. 2018) </a:t>
            </a:r>
            <a:r>
              <a:rPr lang="he-IL" sz="1000" b="0" i="0" dirty="0">
                <a:solidFill>
                  <a:srgbClr val="000000"/>
                </a:solidFill>
                <a:effectLst/>
                <a:latin typeface="Segoe UI" panose="020B0502040204020203" pitchFamily="34" charset="0"/>
                <a:cs typeface="Segoe UI" panose="020B0502040204020203" pitchFamily="34" charset="0"/>
              </a:rPr>
              <a:t>),</a:t>
            </a:r>
            <a:r>
              <a:rPr lang="he-IL" sz="1000" dirty="0">
                <a:solidFill>
                  <a:srgbClr val="000000"/>
                </a:solidFill>
                <a:latin typeface="Segoe UI" panose="020B0502040204020203" pitchFamily="34" charset="0"/>
                <a:cs typeface="Segoe UI" panose="020B0502040204020203" pitchFamily="34" charset="0"/>
              </a:rPr>
              <a:t> </a:t>
            </a:r>
            <a:r>
              <a:rPr lang="he-IL" sz="1200" b="0" i="0" dirty="0">
                <a:solidFill>
                  <a:srgbClr val="222222"/>
                </a:solidFill>
                <a:effectLst/>
                <a:latin typeface="Segoe UI" panose="020B0502040204020203" pitchFamily="34" charset="0"/>
                <a:cs typeface="Segoe UI" panose="020B0502040204020203" pitchFamily="34" charset="0"/>
              </a:rPr>
              <a:t>וכחלק מתהליך זה מתרחבות </a:t>
            </a:r>
            <a:r>
              <a:rPr lang="he-IL" sz="1200" b="1" i="0" dirty="0">
                <a:solidFill>
                  <a:srgbClr val="222222"/>
                </a:solidFill>
                <a:effectLst/>
                <a:latin typeface="Segoe UI" panose="020B0502040204020203" pitchFamily="34" charset="0"/>
                <a:cs typeface="Segoe UI" panose="020B0502040204020203" pitchFamily="34" charset="0"/>
              </a:rPr>
              <a:t>רשתות מנהיגות </a:t>
            </a:r>
            <a:r>
              <a:rPr lang="en-US" sz="1100" b="1" i="0" dirty="0">
                <a:solidFill>
                  <a:srgbClr val="000000"/>
                </a:solidFill>
                <a:effectLst/>
                <a:latin typeface="Segoe UI" panose="020B0502040204020203" pitchFamily="34" charset="0"/>
                <a:cs typeface="Segoe UI" panose="020B0502040204020203" pitchFamily="34" charset="0"/>
              </a:rPr>
              <a:t>leadership networks</a:t>
            </a:r>
            <a:r>
              <a:rPr lang="en-US" sz="1100" b="1" i="0" dirty="0">
                <a:solidFill>
                  <a:srgbClr val="222222"/>
                </a:solidFill>
                <a:effectLst/>
                <a:latin typeface="Segoe UI" panose="020B0502040204020203" pitchFamily="34" charset="0"/>
                <a:cs typeface="Segoe UI" panose="020B0502040204020203" pitchFamily="34" charset="0"/>
              </a:rPr>
              <a:t>)</a:t>
            </a:r>
            <a:r>
              <a:rPr lang="he-IL" sz="1100" b="1" i="0" dirty="0">
                <a:solidFill>
                  <a:srgbClr val="222222"/>
                </a:solidFill>
                <a:effectLst/>
                <a:latin typeface="Segoe UI" panose="020B0502040204020203" pitchFamily="34" charset="0"/>
                <a:cs typeface="Segoe UI" panose="020B0502040204020203" pitchFamily="34" charset="0"/>
              </a:rPr>
              <a:t>), </a:t>
            </a:r>
            <a:r>
              <a:rPr lang="he-IL" sz="1200" b="0" i="0" dirty="0">
                <a:solidFill>
                  <a:srgbClr val="222222"/>
                </a:solidFill>
                <a:effectLst/>
                <a:latin typeface="Segoe UI" panose="020B0502040204020203" pitchFamily="34" charset="0"/>
                <a:cs typeface="Segoe UI" panose="020B0502040204020203" pitchFamily="34" charset="0"/>
              </a:rPr>
              <a:t>המספקות משאבים ותמיכה, ומגדילות את ההיקף ההשפעה של חבריהן כיחידים וכקבוצה</a:t>
            </a:r>
            <a:r>
              <a:rPr lang="en-US" sz="1000" dirty="0">
                <a:solidFill>
                  <a:srgbClr val="222222"/>
                </a:solidFill>
                <a:latin typeface="Segoe UI" panose="020B0502040204020203" pitchFamily="34" charset="0"/>
                <a:cs typeface="Segoe UI" panose="020B0502040204020203" pitchFamily="34" charset="0"/>
              </a:rPr>
              <a:t>Bruce &amp; </a:t>
            </a:r>
            <a:r>
              <a:rPr lang="en-US" sz="1000" dirty="0" err="1">
                <a:solidFill>
                  <a:srgbClr val="222222"/>
                </a:solidFill>
                <a:latin typeface="Segoe UI" panose="020B0502040204020203" pitchFamily="34" charset="0"/>
                <a:cs typeface="Segoe UI" panose="020B0502040204020203" pitchFamily="34" charset="0"/>
              </a:rPr>
              <a:t>Reinelt</a:t>
            </a:r>
            <a:r>
              <a:rPr lang="en-US" sz="1000" dirty="0">
                <a:solidFill>
                  <a:srgbClr val="222222"/>
                </a:solidFill>
                <a:latin typeface="Segoe UI" panose="020B0502040204020203" pitchFamily="34" charset="0"/>
                <a:cs typeface="Segoe UI" panose="020B0502040204020203" pitchFamily="34" charset="0"/>
              </a:rPr>
              <a:t>, 2010) </a:t>
            </a:r>
            <a:r>
              <a:rPr lang="he-IL" sz="1000" dirty="0">
                <a:solidFill>
                  <a:srgbClr val="222222"/>
                </a:solidFill>
                <a:latin typeface="Segoe UI" panose="020B0502040204020203" pitchFamily="34" charset="0"/>
                <a:cs typeface="Segoe UI" panose="020B0502040204020203" pitchFamily="34" charset="0"/>
              </a:rPr>
              <a:t>).</a:t>
            </a:r>
          </a:p>
          <a:p>
            <a:pPr fontAlgn="base">
              <a:lnSpc>
                <a:spcPct val="150000"/>
              </a:lnSpc>
            </a:pPr>
            <a:r>
              <a:rPr lang="he-IL" sz="1200" dirty="0">
                <a:solidFill>
                  <a:srgbClr val="222222"/>
                </a:solidFill>
                <a:latin typeface="Segoe UI" panose="020B0502040204020203" pitchFamily="34" charset="0"/>
                <a:cs typeface="Segoe UI" panose="020B0502040204020203" pitchFamily="34" charset="0"/>
              </a:rPr>
              <a:t>סוג מסוים של רשתות מנהיגות נקרא </a:t>
            </a:r>
            <a:r>
              <a:rPr lang="he-IL" sz="1200" b="1" dirty="0">
                <a:solidFill>
                  <a:srgbClr val="222222"/>
                </a:solidFill>
                <a:latin typeface="Segoe UI" panose="020B0502040204020203" pitchFamily="34" charset="0"/>
                <a:cs typeface="Segoe UI" panose="020B0502040204020203" pitchFamily="34" charset="0"/>
              </a:rPr>
              <a:t>"רשת מנהיגות מדיניות שדה" </a:t>
            </a:r>
            <a:r>
              <a:rPr lang="en-US" sz="1200" b="1" dirty="0">
                <a:solidFill>
                  <a:srgbClr val="222222"/>
                </a:solidFill>
                <a:latin typeface="Segoe UI" panose="020B0502040204020203" pitchFamily="34" charset="0"/>
                <a:cs typeface="Segoe UI" panose="020B0502040204020203" pitchFamily="34" charset="0"/>
              </a:rPr>
              <a:t>Field-Policy Leadership Network)</a:t>
            </a:r>
            <a:r>
              <a:rPr lang="he-IL" sz="1200" b="1" dirty="0">
                <a:solidFill>
                  <a:srgbClr val="222222"/>
                </a:solidFill>
                <a:latin typeface="Segoe UI" panose="020B0502040204020203" pitchFamily="34" charset="0"/>
                <a:cs typeface="Segoe UI" panose="020B0502040204020203" pitchFamily="34" charset="0"/>
              </a:rPr>
              <a:t>)</a:t>
            </a:r>
            <a:r>
              <a:rPr lang="he-IL" sz="1200" dirty="0">
                <a:solidFill>
                  <a:srgbClr val="222222"/>
                </a:solidFill>
                <a:latin typeface="Segoe UI" panose="020B0502040204020203" pitchFamily="34" charset="0"/>
                <a:cs typeface="Segoe UI" panose="020B0502040204020203" pitchFamily="34" charset="0"/>
              </a:rPr>
              <a:t>: זוהי רשת המחברת בין בעלי תפקידים החולקים תחומי עניין משותפים ובעלי מחויבות להשפיע על תחום עיסוק או מדיניות. רשתות מנהיגות אפקטיביות מסייעות במציאת בסיס משותף סביב הנושאים היקרים לחבריה, מגייסות תמיכה ומשפיעות על המדיניות והקצאת המשאבים. בתהליך זה, המשתתפים מפתחים קשרים עם גורמים נוספים הפועלים באזורים שונים של המדינה, עם קהילות שונות, ברמות שונות של ממשל, תחומי עיסוק ומגזרים שונים. רשתות מנהיגות מוצלחות מסייעות לחברים למצוא </a:t>
            </a:r>
            <a:r>
              <a:rPr lang="he-IL" sz="1200" u="sng" dirty="0">
                <a:solidFill>
                  <a:srgbClr val="222222"/>
                </a:solidFill>
                <a:latin typeface="Segoe UI" panose="020B0502040204020203" pitchFamily="34" charset="0"/>
                <a:cs typeface="Segoe UI" panose="020B0502040204020203" pitchFamily="34" charset="0"/>
              </a:rPr>
              <a:t>תחום משותף עם בעלי ברית בלתי צפויים </a:t>
            </a:r>
            <a:r>
              <a:rPr lang="he-IL" sz="1200" dirty="0">
                <a:solidFill>
                  <a:srgbClr val="222222"/>
                </a:solidFill>
                <a:latin typeface="Segoe UI" panose="020B0502040204020203" pitchFamily="34" charset="0"/>
                <a:cs typeface="Segoe UI" panose="020B0502040204020203" pitchFamily="34" charset="0"/>
              </a:rPr>
              <a:t>תוך הסתמכות על בניית קשרים עם קהילות, תרבויות, מגזרים ודיסציפלינות מגוונות</a:t>
            </a:r>
            <a:r>
              <a:rPr lang="en-US" sz="1000" dirty="0">
                <a:solidFill>
                  <a:srgbClr val="222222"/>
                </a:solidFill>
                <a:latin typeface="Segoe UI" panose="020B0502040204020203" pitchFamily="34" charset="0"/>
                <a:cs typeface="Segoe UI" panose="020B0502040204020203" pitchFamily="34" charset="0"/>
              </a:rPr>
              <a:t>Bruce &amp; </a:t>
            </a:r>
            <a:r>
              <a:rPr lang="en-US" sz="1000" dirty="0" err="1">
                <a:solidFill>
                  <a:srgbClr val="222222"/>
                </a:solidFill>
                <a:latin typeface="Segoe UI" panose="020B0502040204020203" pitchFamily="34" charset="0"/>
                <a:cs typeface="Segoe UI" panose="020B0502040204020203" pitchFamily="34" charset="0"/>
              </a:rPr>
              <a:t>Reinelt</a:t>
            </a:r>
            <a:r>
              <a:rPr lang="en-US" sz="1000" dirty="0">
                <a:solidFill>
                  <a:srgbClr val="222222"/>
                </a:solidFill>
                <a:latin typeface="Segoe UI" panose="020B0502040204020203" pitchFamily="34" charset="0"/>
                <a:cs typeface="Segoe UI" panose="020B0502040204020203" pitchFamily="34" charset="0"/>
              </a:rPr>
              <a:t>, 2010) </a:t>
            </a:r>
            <a:r>
              <a:rPr lang="he-IL" sz="1000" dirty="0">
                <a:solidFill>
                  <a:srgbClr val="222222"/>
                </a:solidFill>
                <a:latin typeface="Segoe UI" panose="020B0502040204020203" pitchFamily="34" charset="0"/>
                <a:cs typeface="Segoe UI" panose="020B0502040204020203" pitchFamily="34" charset="0"/>
              </a:rPr>
              <a:t>).</a:t>
            </a:r>
          </a:p>
          <a:p>
            <a:pPr fontAlgn="base">
              <a:lnSpc>
                <a:spcPct val="150000"/>
              </a:lnSpc>
            </a:pPr>
            <a:r>
              <a:rPr lang="he-IL" sz="1200" dirty="0">
                <a:solidFill>
                  <a:srgbClr val="222222"/>
                </a:solidFill>
                <a:latin typeface="Segoe UI" panose="020B0502040204020203" pitchFamily="34" charset="0"/>
                <a:cs typeface="Segoe UI" panose="020B0502040204020203" pitchFamily="34" charset="0"/>
              </a:rPr>
              <a:t>רשתות מעין אלו יכולות להתפתח מתוך קהילות מקצועיות, המוגדרות כקבוצות של פרטים המתכנסים על בסיס עניין מקצועי משותף ורצון להוביל לשיפור תחום עיסוקם באמצעות שיתוף הידע והתובנות שלהם. כדי לקדם תרבות המדגישה את ההתפתחות המקצועית המתמשכת, האחריות להעברת התכנים צריכה להיות בידי מנחים מקצועיים (מאמנים, יועצים, מנחי קבוצות)</a:t>
            </a:r>
            <a:r>
              <a:rPr lang="en-US" sz="1050" dirty="0">
                <a:solidFill>
                  <a:srgbClr val="222222"/>
                </a:solidFill>
                <a:latin typeface="Segoe UI" panose="020B0502040204020203" pitchFamily="34" charset="0"/>
                <a:cs typeface="Segoe UI" panose="020B0502040204020203" pitchFamily="34" charset="0"/>
              </a:rPr>
              <a:t>Sheridan et al. 2009) </a:t>
            </a:r>
            <a:r>
              <a:rPr lang="he-IL" sz="1050" dirty="0">
                <a:solidFill>
                  <a:srgbClr val="222222"/>
                </a:solidFill>
                <a:latin typeface="Segoe UI" panose="020B0502040204020203" pitchFamily="34" charset="0"/>
                <a:cs typeface="Segoe UI" panose="020B0502040204020203" pitchFamily="34" charset="0"/>
              </a:rPr>
              <a:t>).</a:t>
            </a:r>
            <a:r>
              <a:rPr lang="he-IL" sz="1200" dirty="0">
                <a:solidFill>
                  <a:srgbClr val="222222"/>
                </a:solidFill>
                <a:latin typeface="Segoe UI" panose="020B0502040204020203" pitchFamily="34" charset="0"/>
                <a:cs typeface="Segoe UI" panose="020B0502040204020203" pitchFamily="34" charset="0"/>
              </a:rPr>
              <a:t> אפקטיביות ההכשרות המקצועיות תלויה במערך מקיף ומתמשך לאורך זמן, הכולל הענקת כלים ופרקטיקות יישומיות עבור המשתתפים ודרך מדידת תוצאות יישומם בפועל בשטח. בנוסף, עליהן לעודד את המשתתפים לתהליך רפלקטיבי בנוגע ליישום הפרקטיקות החדשות ולחשיבה עצמאית על מנת לממש את חזונם. מומלץ כי ההכשרות המקצועיות יתקיימו בשיתוף פעולה עם קהילה מקצועית לומדת </a:t>
            </a:r>
            <a:r>
              <a:rPr lang="he-IL" sz="1000" dirty="0">
                <a:solidFill>
                  <a:srgbClr val="222222"/>
                </a:solidFill>
                <a:latin typeface="Segoe UI" panose="020B0502040204020203" pitchFamily="34" charset="0"/>
                <a:cs typeface="Segoe UI" panose="020B0502040204020203" pitchFamily="34" charset="0"/>
              </a:rPr>
              <a:t>(</a:t>
            </a:r>
            <a:r>
              <a:rPr lang="en-US" sz="1000" dirty="0">
                <a:solidFill>
                  <a:srgbClr val="222222"/>
                </a:solidFill>
                <a:latin typeface="Segoe UI" panose="020B0502040204020203" pitchFamily="34" charset="0"/>
                <a:cs typeface="Segoe UI" panose="020B0502040204020203" pitchFamily="34" charset="0"/>
              </a:rPr>
              <a:t>Brown &amp; </a:t>
            </a:r>
            <a:r>
              <a:rPr lang="en-US" sz="1000" dirty="0" err="1">
                <a:solidFill>
                  <a:srgbClr val="222222"/>
                </a:solidFill>
                <a:latin typeface="Segoe UI" panose="020B0502040204020203" pitchFamily="34" charset="0"/>
                <a:cs typeface="Segoe UI" panose="020B0502040204020203" pitchFamily="34" charset="0"/>
              </a:rPr>
              <a:t>Englehardt</a:t>
            </a:r>
            <a:r>
              <a:rPr lang="en-US" sz="1000" dirty="0">
                <a:solidFill>
                  <a:srgbClr val="222222"/>
                </a:solidFill>
                <a:latin typeface="Segoe UI" panose="020B0502040204020203" pitchFamily="34" charset="0"/>
                <a:cs typeface="Segoe UI" panose="020B0502040204020203" pitchFamily="34" charset="0"/>
              </a:rPr>
              <a:t>, 2016</a:t>
            </a:r>
            <a:r>
              <a:rPr lang="he-IL" sz="1000" dirty="0">
                <a:solidFill>
                  <a:srgbClr val="222222"/>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17084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97913"/>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4</a:t>
            </a:r>
            <a:endParaRPr/>
          </a:p>
        </p:txBody>
      </p:sp>
      <p:sp>
        <p:nvSpPr>
          <p:cNvPr id="12" name="TextBox 11">
            <a:extLst>
              <a:ext uri="{FF2B5EF4-FFF2-40B4-BE49-F238E27FC236}">
                <a16:creationId xmlns:a16="http://schemas.microsoft.com/office/drawing/2014/main" id="{419D4D5E-3B3D-4BB0-99C5-728C7C9B1C25}"/>
              </a:ext>
            </a:extLst>
          </p:cNvPr>
          <p:cNvSpPr txBox="1"/>
          <p:nvPr/>
        </p:nvSpPr>
        <p:spPr>
          <a:xfrm>
            <a:off x="0" y="390"/>
            <a:ext cx="12192000" cy="400110"/>
          </a:xfrm>
          <a:prstGeom prst="rect">
            <a:avLst/>
          </a:prstGeom>
          <a:solidFill>
            <a:srgbClr val="36636F"/>
          </a:solidFill>
        </p:spPr>
        <p:txBody>
          <a:bodyPr wrap="square" rtlCol="0">
            <a:spAutoFit/>
          </a:bodyPr>
          <a:lstStyle/>
          <a:p>
            <a:r>
              <a:rPr lang="he-IL" sz="2000" b="1" dirty="0">
                <a:solidFill>
                  <a:schemeClr val="bg1"/>
                </a:solidFill>
                <a:latin typeface="Tahoma" pitchFamily="34" charset="0"/>
                <a:ea typeface="Tahoma" pitchFamily="34" charset="0"/>
                <a:cs typeface="Tahoma" pitchFamily="34" charset="0"/>
              </a:rPr>
              <a:t>רקע: מערך הכשרות מקצועיות 2022</a:t>
            </a:r>
          </a:p>
        </p:txBody>
      </p:sp>
      <p:sp>
        <p:nvSpPr>
          <p:cNvPr id="9" name="מלבן מעוגל 10">
            <a:extLst>
              <a:ext uri="{FF2B5EF4-FFF2-40B4-BE49-F238E27FC236}">
                <a16:creationId xmlns:a16="http://schemas.microsoft.com/office/drawing/2014/main" id="{2F5ECBE2-C424-C162-36BE-C8772B74EEC5}"/>
              </a:ext>
            </a:extLst>
          </p:cNvPr>
          <p:cNvSpPr/>
          <p:nvPr/>
        </p:nvSpPr>
        <p:spPr>
          <a:xfrm rot="4329447">
            <a:off x="11818575" y="700819"/>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ectangle 9">
            <a:extLst>
              <a:ext uri="{FF2B5EF4-FFF2-40B4-BE49-F238E27FC236}">
                <a16:creationId xmlns:a16="http://schemas.microsoft.com/office/drawing/2014/main" id="{E4D41CD6-9D90-CF97-892D-35DC9A028399}"/>
              </a:ext>
            </a:extLst>
          </p:cNvPr>
          <p:cNvSpPr/>
          <p:nvPr/>
        </p:nvSpPr>
        <p:spPr>
          <a:xfrm>
            <a:off x="5340926" y="576114"/>
            <a:ext cx="6434464" cy="3283848"/>
          </a:xfrm>
          <a:prstGeom prst="rect">
            <a:avLst/>
          </a:prstGeom>
        </p:spPr>
        <p:txBody>
          <a:bodyPr wrap="square">
            <a:spAutoFit/>
          </a:bodyPr>
          <a:lstStyle/>
          <a:p>
            <a:pPr marL="0" lvl="1">
              <a:lnSpc>
                <a:spcPct val="150000"/>
              </a:lnSpc>
              <a:spcBef>
                <a:spcPts val="1000"/>
              </a:spcBef>
            </a:pPr>
            <a:r>
              <a:rPr lang="he-IL" sz="1400">
                <a:latin typeface="Segoe UI" panose="020B0502040204020203" pitchFamily="34" charset="0"/>
                <a:ea typeface="Segoe UI Black" panose="020B0A02040204020203" pitchFamily="34" charset="0"/>
                <a:cs typeface="Segoe UI" panose="020B0502040204020203" pitchFamily="34" charset="0"/>
              </a:rPr>
              <a:t>אחת הפעולות המרכזיות</a:t>
            </a:r>
            <a:r>
              <a:rPr lang="he-IL" sz="1400" dirty="0">
                <a:latin typeface="Segoe UI" panose="020B0502040204020203" pitchFamily="34" charset="0"/>
                <a:ea typeface="Segoe UI Black" panose="020B0A02040204020203" pitchFamily="34" charset="0"/>
                <a:cs typeface="Segoe UI" panose="020B0502040204020203" pitchFamily="34" charset="0"/>
              </a:rPr>
              <a:t>*</a:t>
            </a:r>
            <a:r>
              <a:rPr lang="he-IL" sz="1400">
                <a:latin typeface="Segoe UI" panose="020B0502040204020203" pitchFamily="34" charset="0"/>
                <a:ea typeface="Segoe UI Black" panose="020B0A02040204020203" pitchFamily="34" charset="0"/>
                <a:cs typeface="Segoe UI" panose="020B0502040204020203" pitchFamily="34" charset="0"/>
              </a:rPr>
              <a:t> בתוכנית ההרחבה הארצית של </a:t>
            </a:r>
            <a:r>
              <a:rPr lang="en-US" sz="1400">
                <a:latin typeface="Segoe UI" panose="020B0502040204020203" pitchFamily="34" charset="0"/>
                <a:ea typeface="Segoe UI Black" panose="020B0A02040204020203" pitchFamily="34" charset="0"/>
                <a:cs typeface="Segoe UI" panose="020B0502040204020203" pitchFamily="34" charset="0"/>
              </a:rPr>
              <a:t> </a:t>
            </a:r>
            <a:r>
              <a:rPr lang="en-US" sz="1400" b="1">
                <a:latin typeface="Segoe UI" panose="020B0502040204020203" pitchFamily="34" charset="0"/>
                <a:ea typeface="Segoe UI Black" panose="020B0A02040204020203" pitchFamily="34" charset="0"/>
                <a:cs typeface="Segoe UI" panose="020B0502040204020203" pitchFamily="34" charset="0"/>
              </a:rPr>
              <a:t>Urban95</a:t>
            </a:r>
            <a:r>
              <a:rPr lang="he-IL" sz="1400">
                <a:latin typeface="Segoe UI" panose="020B0502040204020203" pitchFamily="34" charset="0"/>
                <a:ea typeface="Segoe UI Black" panose="020B0A02040204020203" pitchFamily="34" charset="0"/>
                <a:cs typeface="Segoe UI" panose="020B0502040204020203" pitchFamily="34" charset="0"/>
              </a:rPr>
              <a:t>היא בניית מערך הכשרות לגורמים </a:t>
            </a:r>
            <a:r>
              <a:rPr lang="he-IL" sz="1400" dirty="0" err="1">
                <a:latin typeface="Segoe UI" panose="020B0502040204020203" pitchFamily="34" charset="0"/>
                <a:ea typeface="Segoe UI Black" panose="020B0A02040204020203" pitchFamily="34" charset="0"/>
                <a:cs typeface="Segoe UI" panose="020B0502040204020203" pitchFamily="34" charset="0"/>
              </a:rPr>
              <a:t>רשותיים</a:t>
            </a:r>
            <a:r>
              <a:rPr lang="he-IL" sz="1400">
                <a:latin typeface="Segoe UI" panose="020B0502040204020203" pitchFamily="34" charset="0"/>
                <a:ea typeface="Segoe UI Black" panose="020B0A02040204020203" pitchFamily="34" charset="0"/>
                <a:cs typeface="Segoe UI" panose="020B0502040204020203" pitchFamily="34" charset="0"/>
              </a:rPr>
              <a:t>, לצד קיום ימי עיון עבור קהל יוצרי המרחב הבנוי</a:t>
            </a:r>
            <a:r>
              <a:rPr lang="he-IL" sz="1400" dirty="0">
                <a:latin typeface="Segoe UI" panose="020B0502040204020203" pitchFamily="34" charset="0"/>
                <a:ea typeface="Segoe UI Black" panose="020B0A02040204020203" pitchFamily="34" charset="0"/>
                <a:cs typeface="Segoe UI" panose="020B0502040204020203" pitchFamily="34" charset="0"/>
              </a:rPr>
              <a:t> - </a:t>
            </a:r>
            <a:r>
              <a:rPr lang="he-IL" sz="1400">
                <a:latin typeface="Segoe UI" panose="020B0502040204020203" pitchFamily="34" charset="0"/>
                <a:ea typeface="Segoe UI Black" panose="020B0A02040204020203" pitchFamily="34" charset="0"/>
                <a:cs typeface="Segoe UI" panose="020B0502040204020203" pitchFamily="34" charset="0"/>
              </a:rPr>
              <a:t>לשם הקניית ידע וכלים, והעלאת מודעות לחשיבות הגיל הרך בכל תחומי החיים בקרבם. בהקשר זה התפוקות הנמדדות כוללות את השתתפות ומידת שביעות הרצון מההכשרות ומימי העיון של בעלי התפקידים השונים</a:t>
            </a:r>
            <a:r>
              <a:rPr lang="he-IL" sz="1400" dirty="0">
                <a:latin typeface="Segoe UI" panose="020B0502040204020203" pitchFamily="34" charset="0"/>
                <a:ea typeface="Segoe UI Black" panose="020B0A02040204020203" pitchFamily="34" charset="0"/>
                <a:cs typeface="Segoe UI" panose="020B0502040204020203" pitchFamily="34" charset="0"/>
              </a:rPr>
              <a:t>, לפי מדדי התרומה השונים</a:t>
            </a:r>
            <a:r>
              <a:rPr lang="he-IL" sz="1400">
                <a:latin typeface="Segoe UI" panose="020B0502040204020203" pitchFamily="34" charset="0"/>
                <a:ea typeface="Segoe UI Black" panose="020B0A02040204020203" pitchFamily="34" charset="0"/>
                <a:cs typeface="Segoe UI" panose="020B0502040204020203" pitchFamily="34" charset="0"/>
              </a:rPr>
              <a:t>. </a:t>
            </a:r>
            <a:br>
              <a:rPr lang="en-US" sz="1400" dirty="0">
                <a:latin typeface="Segoe UI" panose="020B0502040204020203" pitchFamily="34" charset="0"/>
                <a:ea typeface="Segoe UI Black" panose="020B0A02040204020203" pitchFamily="34" charset="0"/>
                <a:cs typeface="Segoe UI" panose="020B0502040204020203" pitchFamily="34" charset="0"/>
              </a:rPr>
            </a:br>
            <a:r>
              <a:rPr lang="he-IL" sz="1400">
                <a:latin typeface="Segoe UI" panose="020B0502040204020203" pitchFamily="34" charset="0"/>
                <a:ea typeface="Segoe UI Black" panose="020B0A02040204020203" pitchFamily="34" charset="0"/>
                <a:cs typeface="Segoe UI" panose="020B0502040204020203" pitchFamily="34" charset="0"/>
              </a:rPr>
              <a:t>התוצאות הצפויות הינן: </a:t>
            </a:r>
            <a:r>
              <a:rPr lang="he-IL" sz="1400" b="0">
                <a:effectLst/>
                <a:latin typeface="Segoe UI" panose="020B0502040204020203" pitchFamily="34" charset="0"/>
                <a:cs typeface="Segoe UI" panose="020B0502040204020203" pitchFamily="34" charset="0"/>
              </a:rPr>
              <a:t>בעלי תפקידים ברשויות ויוצרי המרחב הבנוי הינם בעלי ידע והבנה </a:t>
            </a:r>
            <a:r>
              <a:rPr lang="he-IL" sz="1400">
                <a:latin typeface="Segoe UI" panose="020B0502040204020203" pitchFamily="34" charset="0"/>
                <a:cs typeface="Segoe UI" panose="020B0502040204020203" pitchFamily="34" charset="0"/>
              </a:rPr>
              <a:t>לגבי</a:t>
            </a:r>
            <a:r>
              <a:rPr lang="he-IL" sz="1400" b="0">
                <a:effectLst/>
                <a:latin typeface="Segoe UI" panose="020B0502040204020203" pitchFamily="34" charset="0"/>
                <a:cs typeface="Segoe UI" panose="020B0502040204020203" pitchFamily="34" charset="0"/>
              </a:rPr>
              <a:t> צורכי גיל רך</a:t>
            </a:r>
            <a:r>
              <a:rPr lang="he-IL" sz="1400" b="0" dirty="0">
                <a:effectLst/>
                <a:latin typeface="Segoe UI" panose="020B0502040204020203" pitchFamily="34" charset="0"/>
                <a:cs typeface="Segoe UI" panose="020B0502040204020203" pitchFamily="34" charset="0"/>
              </a:rPr>
              <a:t> והיכרות עם מענים תכנוניים אפשריים</a:t>
            </a:r>
            <a:r>
              <a:rPr lang="he-IL" sz="1400" b="0">
                <a:effectLst/>
                <a:latin typeface="Segoe UI" panose="020B0502040204020203" pitchFamily="34" charset="0"/>
                <a:cs typeface="Segoe UI" panose="020B0502040204020203" pitchFamily="34" charset="0"/>
              </a:rPr>
              <a:t>, כך שהנושא נמצא על סדר היום ברשויות</a:t>
            </a:r>
            <a:r>
              <a:rPr lang="en-US" sz="1400" b="0">
                <a:effectLst/>
                <a:latin typeface="Segoe UI" panose="020B0502040204020203" pitchFamily="34" charset="0"/>
                <a:cs typeface="Segoe UI" panose="020B0502040204020203" pitchFamily="34" charset="0"/>
              </a:rPr>
              <a:t>;</a:t>
            </a:r>
            <a:r>
              <a:rPr lang="he-IL" sz="1400" b="0">
                <a:effectLst/>
                <a:latin typeface="Segoe UI" panose="020B0502040204020203" pitchFamily="34" charset="0"/>
                <a:cs typeface="Segoe UI" panose="020B0502040204020203" pitchFamily="34" charset="0"/>
              </a:rPr>
              <a:t> רשויות העוגן עושות שימוש בידע </a:t>
            </a:r>
            <a:r>
              <a:rPr lang="he-IL" sz="1400" b="0" dirty="0" err="1">
                <a:effectLst/>
                <a:latin typeface="Segoe UI" panose="020B0502040204020203" pitchFamily="34" charset="0"/>
                <a:cs typeface="Segoe UI" panose="020B0502040204020203" pitchFamily="34" charset="0"/>
              </a:rPr>
              <a:t>ובפרקטיקות</a:t>
            </a:r>
            <a:r>
              <a:rPr lang="he-IL" sz="1400" b="0">
                <a:effectLst/>
                <a:latin typeface="Segoe UI" panose="020B0502040204020203" pitchFamily="34" charset="0"/>
                <a:cs typeface="Segoe UI" panose="020B0502040204020203" pitchFamily="34" charset="0"/>
              </a:rPr>
              <a:t> החדשות, תוך </a:t>
            </a:r>
            <a:r>
              <a:rPr lang="he-IL" sz="1400">
                <a:latin typeface="Segoe UI" panose="020B0502040204020203" pitchFamily="34" charset="0"/>
                <a:ea typeface="Segoe UI Black" panose="020B0A02040204020203" pitchFamily="34" charset="0"/>
                <a:cs typeface="Segoe UI" panose="020B0502040204020203" pitchFamily="34" charset="0"/>
              </a:rPr>
              <a:t>הטמעת מודלי פעולה ברוח </a:t>
            </a:r>
            <a:r>
              <a:rPr lang="en-US" sz="1400">
                <a:latin typeface="Segoe UI" panose="020B0502040204020203" pitchFamily="34" charset="0"/>
                <a:ea typeface="Segoe UI Black" panose="020B0A02040204020203" pitchFamily="34" charset="0"/>
                <a:cs typeface="Segoe UI" panose="020B0502040204020203" pitchFamily="34" charset="0"/>
              </a:rPr>
              <a:t>Urban95</a:t>
            </a:r>
            <a:r>
              <a:rPr lang="he-IL" sz="1400">
                <a:latin typeface="Segoe UI" panose="020B0502040204020203" pitchFamily="34" charset="0"/>
                <a:ea typeface="Segoe UI Black" panose="020B0A02040204020203" pitchFamily="34" charset="0"/>
                <a:cs typeface="Segoe UI" panose="020B0502040204020203" pitchFamily="34" charset="0"/>
              </a:rPr>
              <a:t> ומנגנוני שיתופי פעולה בין בעלי תפקידים ברשויות לבין שותפים חיצוניים - לקידום הגיל הרך. </a:t>
            </a:r>
            <a:endParaRPr lang="en-US" sz="1400">
              <a:latin typeface="Segoe UI" panose="020B0502040204020203" pitchFamily="34" charset="0"/>
              <a:ea typeface="Segoe UI Black" panose="020B0A02040204020203" pitchFamily="34" charset="0"/>
              <a:cs typeface="Segoe UI" panose="020B0502040204020203" pitchFamily="34" charset="0"/>
            </a:endParaRPr>
          </a:p>
        </p:txBody>
      </p:sp>
      <p:sp>
        <p:nvSpPr>
          <p:cNvPr id="11" name="מלבן מעוגל 10">
            <a:extLst>
              <a:ext uri="{FF2B5EF4-FFF2-40B4-BE49-F238E27FC236}">
                <a16:creationId xmlns:a16="http://schemas.microsoft.com/office/drawing/2014/main" id="{28227D00-EE2D-8FB3-EF3E-B259FA4D74F9}"/>
              </a:ext>
            </a:extLst>
          </p:cNvPr>
          <p:cNvSpPr/>
          <p:nvPr/>
        </p:nvSpPr>
        <p:spPr>
          <a:xfrm rot="4329447">
            <a:off x="11798981" y="4671384"/>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12">
            <a:extLst>
              <a:ext uri="{FF2B5EF4-FFF2-40B4-BE49-F238E27FC236}">
                <a16:creationId xmlns:a16="http://schemas.microsoft.com/office/drawing/2014/main" id="{F3FAB4C4-DFC7-EAD5-F7C8-E46099D532AC}"/>
              </a:ext>
            </a:extLst>
          </p:cNvPr>
          <p:cNvSpPr/>
          <p:nvPr/>
        </p:nvSpPr>
        <p:spPr>
          <a:xfrm>
            <a:off x="5274653" y="4560796"/>
            <a:ext cx="6434464" cy="1668021"/>
          </a:xfrm>
          <a:prstGeom prst="rect">
            <a:avLst/>
          </a:prstGeom>
        </p:spPr>
        <p:txBody>
          <a:bodyPr wrap="square">
            <a:spAutoFit/>
          </a:bodyPr>
          <a:lstStyle/>
          <a:p>
            <a:pPr algn="r" rtl="1">
              <a:lnSpc>
                <a:spcPct val="150000"/>
              </a:lnSpc>
            </a:pPr>
            <a:r>
              <a:rPr lang="he-IL" sz="1400" kern="1200" baseline="0">
                <a:latin typeface="Segoe UI"/>
                <a:ea typeface="Tahoma"/>
                <a:cs typeface="Segoe UI"/>
              </a:rPr>
              <a:t>ממצאי הדוח הנוכחי* מתמקדים </a:t>
            </a:r>
            <a:r>
              <a:rPr lang="he-IL" sz="1400" kern="1200" baseline="0" dirty="0" err="1">
                <a:latin typeface="Segoe UI"/>
                <a:ea typeface="Tahoma"/>
                <a:cs typeface="Segoe UI"/>
              </a:rPr>
              <a:t>במשובי</a:t>
            </a:r>
            <a:r>
              <a:rPr lang="he-IL" sz="1400" kern="1200" baseline="0">
                <a:latin typeface="Segoe UI"/>
                <a:ea typeface="Tahoma"/>
                <a:cs typeface="Segoe UI"/>
              </a:rPr>
              <a:t> ההכשרות בקרב קהלים מגוונים להלן:</a:t>
            </a:r>
            <a:endParaRPr lang="he-IL" sz="1400" b="1" kern="1200" baseline="0">
              <a:latin typeface="Segoe UI"/>
              <a:ea typeface="Tahoma"/>
              <a:cs typeface="Segoe UI"/>
            </a:endParaRPr>
          </a:p>
          <a:p>
            <a:pPr marL="285750" indent="-285750" algn="r" rtl="1">
              <a:lnSpc>
                <a:spcPct val="150000"/>
              </a:lnSpc>
              <a:buFont typeface="Wingdings" panose="05000000000000000000" pitchFamily="2" charset="2"/>
              <a:buChar char="ü"/>
            </a:pPr>
            <a:r>
              <a:rPr lang="he-IL" sz="1400" kern="1200" baseline="0">
                <a:latin typeface="Segoe UI"/>
                <a:ea typeface="Tahoma"/>
                <a:cs typeface="Segoe UI"/>
              </a:rPr>
              <a:t>הרצאות בכנסים בפני קהל יוצרי המרחב הבנוי</a:t>
            </a:r>
          </a:p>
          <a:p>
            <a:pPr marL="285750" indent="-285750" algn="r" rtl="1">
              <a:lnSpc>
                <a:spcPct val="150000"/>
              </a:lnSpc>
              <a:buFont typeface="Wingdings" panose="05000000000000000000" pitchFamily="2" charset="2"/>
              <a:buChar char="ü"/>
            </a:pPr>
            <a:r>
              <a:rPr lang="he-IL" sz="1400" kern="1200" baseline="0">
                <a:latin typeface="Segoe UI"/>
                <a:ea typeface="Tahoma"/>
                <a:cs typeface="Segoe UI"/>
              </a:rPr>
              <a:t>הרצאות והכשרות לבעלי תפקידים ברשויות העוגן</a:t>
            </a:r>
          </a:p>
          <a:p>
            <a:pPr marL="285750" indent="-285750" algn="r" rtl="1">
              <a:lnSpc>
                <a:spcPct val="150000"/>
              </a:lnSpc>
              <a:buFont typeface="Wingdings" panose="05000000000000000000" pitchFamily="2" charset="2"/>
              <a:buChar char="ü"/>
            </a:pPr>
            <a:r>
              <a:rPr lang="he-IL" sz="1400" kern="1200" baseline="0">
                <a:latin typeface="Segoe UI"/>
                <a:ea typeface="Tahoma"/>
                <a:cs typeface="Segoe UI"/>
              </a:rPr>
              <a:t>הכשרות לצוותי </a:t>
            </a:r>
            <a:r>
              <a:rPr lang="en-US" sz="1400" kern="1200" baseline="0">
                <a:latin typeface="Segoe UI"/>
                <a:ea typeface="Tahoma"/>
                <a:cs typeface="Segoe UI"/>
              </a:rPr>
              <a:t>Urban95</a:t>
            </a:r>
            <a:r>
              <a:rPr lang="he-IL" sz="1400" kern="1200" baseline="0">
                <a:latin typeface="Segoe UI"/>
                <a:ea typeface="Tahoma"/>
                <a:cs typeface="Segoe UI"/>
              </a:rPr>
              <a:t> עירוניים</a:t>
            </a:r>
          </a:p>
          <a:p>
            <a:pPr marL="285750" indent="-285750" algn="r" rtl="1">
              <a:lnSpc>
                <a:spcPct val="150000"/>
              </a:lnSpc>
              <a:buFont typeface="Wingdings" panose="05000000000000000000" pitchFamily="2" charset="2"/>
              <a:buChar char="ü"/>
            </a:pPr>
            <a:r>
              <a:rPr lang="he-IL" sz="1400" kern="1200" baseline="0">
                <a:latin typeface="Segoe UI"/>
                <a:ea typeface="Tahoma"/>
                <a:cs typeface="Segoe UI"/>
              </a:rPr>
              <a:t>מקרה בוחן - הכשרת מנהיגות לצוותים עירוניים</a:t>
            </a:r>
            <a:endParaRPr lang="he-IL" sz="1400" b="1" kern="1200" baseline="0">
              <a:latin typeface="Segoe UI"/>
              <a:ea typeface="Tahoma"/>
              <a:cs typeface="Segoe UI"/>
            </a:endParaRPr>
          </a:p>
        </p:txBody>
      </p:sp>
      <p:sp>
        <p:nvSpPr>
          <p:cNvPr id="24" name="Rectangle 9">
            <a:extLst>
              <a:ext uri="{FF2B5EF4-FFF2-40B4-BE49-F238E27FC236}">
                <a16:creationId xmlns:a16="http://schemas.microsoft.com/office/drawing/2014/main" id="{0B38B1A6-D720-6205-6B50-06968B215BF0}"/>
              </a:ext>
            </a:extLst>
          </p:cNvPr>
          <p:cNvSpPr/>
          <p:nvPr/>
        </p:nvSpPr>
        <p:spPr>
          <a:xfrm>
            <a:off x="8928633" y="6517261"/>
            <a:ext cx="2822048" cy="294504"/>
          </a:xfrm>
          <a:prstGeom prst="rect">
            <a:avLst/>
          </a:prstGeom>
        </p:spPr>
        <p:txBody>
          <a:bodyPr wrap="square">
            <a:spAutoFit/>
          </a:bodyPr>
          <a:lstStyle/>
          <a:p>
            <a:pPr marL="0" lvl="1">
              <a:lnSpc>
                <a:spcPct val="150000"/>
              </a:lnSpc>
              <a:spcBef>
                <a:spcPts val="1000"/>
              </a:spcBef>
            </a:pPr>
            <a:r>
              <a:rPr lang="he-IL" sz="1000">
                <a:latin typeface="Segoe UI" panose="020B0502040204020203" pitchFamily="34" charset="0"/>
                <a:ea typeface="Segoe UI Black" panose="020B0A02040204020203" pitchFamily="34" charset="0"/>
                <a:cs typeface="Segoe UI" panose="020B0502040204020203" pitchFamily="34" charset="0"/>
              </a:rPr>
              <a:t>* </a:t>
            </a:r>
            <a:r>
              <a:rPr lang="he-IL" sz="1000" dirty="0">
                <a:latin typeface="Segoe UI" panose="020B0502040204020203" pitchFamily="34" charset="0"/>
                <a:ea typeface="Segoe UI Black" panose="020B0A02040204020203" pitchFamily="34" charset="0"/>
                <a:cs typeface="Segoe UI" panose="020B0502040204020203" pitchFamily="34" charset="0"/>
              </a:rPr>
              <a:t>המודל הלוגי ושאלוני המשוב</a:t>
            </a:r>
            <a:r>
              <a:rPr lang="he-IL" sz="1000">
                <a:latin typeface="Segoe UI" panose="020B0502040204020203" pitchFamily="34" charset="0"/>
                <a:ea typeface="Segoe UI Black" panose="020B0A02040204020203" pitchFamily="34" charset="0"/>
                <a:cs typeface="Segoe UI" panose="020B0502040204020203" pitchFamily="34" charset="0"/>
              </a:rPr>
              <a:t> מופיעים בנספחים</a:t>
            </a:r>
            <a:endParaRPr lang="en-US" sz="1000">
              <a:latin typeface="Segoe UI" panose="020B0502040204020203" pitchFamily="34" charset="0"/>
              <a:ea typeface="Segoe UI Black" panose="020B0A02040204020203" pitchFamily="34" charset="0"/>
              <a:cs typeface="Segoe UI" panose="020B0502040204020203" pitchFamily="34" charset="0"/>
            </a:endParaRPr>
          </a:p>
        </p:txBody>
      </p:sp>
      <p:sp>
        <p:nvSpPr>
          <p:cNvPr id="2" name="מלבן מעוגל 10">
            <a:extLst>
              <a:ext uri="{FF2B5EF4-FFF2-40B4-BE49-F238E27FC236}">
                <a16:creationId xmlns:a16="http://schemas.microsoft.com/office/drawing/2014/main" id="{9C1612F0-DAEB-339C-4D89-D2DBC022063C}"/>
              </a:ext>
            </a:extLst>
          </p:cNvPr>
          <p:cNvSpPr/>
          <p:nvPr/>
        </p:nvSpPr>
        <p:spPr>
          <a:xfrm rot="4329447">
            <a:off x="11776059" y="3957106"/>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Rectangle 9">
            <a:extLst>
              <a:ext uri="{FF2B5EF4-FFF2-40B4-BE49-F238E27FC236}">
                <a16:creationId xmlns:a16="http://schemas.microsoft.com/office/drawing/2014/main" id="{31CDEA76-87EA-0C66-17A3-A8C834933E3A}"/>
              </a:ext>
            </a:extLst>
          </p:cNvPr>
          <p:cNvSpPr/>
          <p:nvPr/>
        </p:nvSpPr>
        <p:spPr>
          <a:xfrm>
            <a:off x="5309754" y="3862997"/>
            <a:ext cx="6417836" cy="698525"/>
          </a:xfrm>
          <a:prstGeom prst="rect">
            <a:avLst/>
          </a:prstGeom>
        </p:spPr>
        <p:txBody>
          <a:bodyPr wrap="square">
            <a:spAutoFit/>
          </a:bodyPr>
          <a:lstStyle/>
          <a:p>
            <a:pPr marL="0" lvl="1">
              <a:lnSpc>
                <a:spcPct val="150000"/>
              </a:lnSpc>
              <a:spcBef>
                <a:spcPts val="1000"/>
              </a:spcBef>
            </a:pPr>
            <a:r>
              <a:rPr lang="he-IL" sz="1400">
                <a:latin typeface="Segoe UI" panose="020B0502040204020203" pitchFamily="34" charset="0"/>
                <a:ea typeface="Segoe UI Black" panose="020B0A02040204020203" pitchFamily="34" charset="0"/>
                <a:cs typeface="Segoe UI" panose="020B0502040204020203" pitchFamily="34" charset="0"/>
              </a:rPr>
              <a:t>במהלך 2022 התקיימו 16 הכשרות מקצועיות במסגרת תוכנית ההרחבה הארצית, מתוכן הצגות </a:t>
            </a:r>
            <a:r>
              <a:rPr lang="en-US" sz="1400">
                <a:latin typeface="Segoe UI" panose="020B0502040204020203" pitchFamily="34" charset="0"/>
                <a:ea typeface="Segoe UI Black" panose="020B0A02040204020203" pitchFamily="34" charset="0"/>
                <a:cs typeface="Segoe UI" panose="020B0502040204020203" pitchFamily="34" charset="0"/>
              </a:rPr>
              <a:t>Urban95</a:t>
            </a:r>
            <a:r>
              <a:rPr lang="he-IL" sz="1400">
                <a:latin typeface="Segoe UI" panose="020B0502040204020203" pitchFamily="34" charset="0"/>
                <a:ea typeface="Segoe UI Black" panose="020B0A02040204020203" pitchFamily="34" charset="0"/>
                <a:cs typeface="Segoe UI" panose="020B0502040204020203" pitchFamily="34" charset="0"/>
              </a:rPr>
              <a:t> ב-7 כנסים.</a:t>
            </a:r>
            <a:endParaRPr lang="en-US" sz="1400">
              <a:latin typeface="Segoe UI" panose="020B0502040204020203" pitchFamily="34" charset="0"/>
              <a:ea typeface="Segoe UI Black" panose="020B0A02040204020203" pitchFamily="34" charset="0"/>
              <a:cs typeface="Segoe UI" panose="020B0502040204020203" pitchFamily="34" charset="0"/>
            </a:endParaRPr>
          </a:p>
        </p:txBody>
      </p:sp>
      <p:pic>
        <p:nvPicPr>
          <p:cNvPr id="5" name="תמונה 9">
            <a:extLst>
              <a:ext uri="{FF2B5EF4-FFF2-40B4-BE49-F238E27FC236}">
                <a16:creationId xmlns:a16="http://schemas.microsoft.com/office/drawing/2014/main" id="{A2A338CA-04C4-5741-FD89-37884A2DDBD0}"/>
              </a:ext>
            </a:extLst>
          </p:cNvPr>
          <p:cNvPicPr>
            <a:picLocks noChangeAspect="1"/>
          </p:cNvPicPr>
          <p:nvPr/>
        </p:nvPicPr>
        <p:blipFill rotWithShape="1">
          <a:blip r:embed="rId3"/>
          <a:srcRect l="26458" t="3073" r="6137"/>
          <a:stretch/>
        </p:blipFill>
        <p:spPr>
          <a:xfrm>
            <a:off x="337" y="409304"/>
            <a:ext cx="5181353" cy="6020992"/>
          </a:xfrm>
          <a:prstGeom prst="rect">
            <a:avLst/>
          </a:prstGeom>
        </p:spPr>
      </p:pic>
      <p:grpSp>
        <p:nvGrpSpPr>
          <p:cNvPr id="6" name="Group 5">
            <a:extLst>
              <a:ext uri="{FF2B5EF4-FFF2-40B4-BE49-F238E27FC236}">
                <a16:creationId xmlns:a16="http://schemas.microsoft.com/office/drawing/2014/main" id="{F8CDF7CD-6894-9EAE-6FE2-7A2473F3E360}"/>
              </a:ext>
            </a:extLst>
          </p:cNvPr>
          <p:cNvGrpSpPr/>
          <p:nvPr/>
        </p:nvGrpSpPr>
        <p:grpSpPr>
          <a:xfrm>
            <a:off x="-71131" y="6410135"/>
            <a:ext cx="7819964" cy="450182"/>
            <a:chOff x="-74426" y="6457504"/>
            <a:chExt cx="7819964" cy="591746"/>
          </a:xfrm>
        </p:grpSpPr>
        <p:sp>
          <p:nvSpPr>
            <p:cNvPr id="7" name="Rectangle: Rounded Corners 6">
              <a:extLst>
                <a:ext uri="{FF2B5EF4-FFF2-40B4-BE49-F238E27FC236}">
                  <a16:creationId xmlns:a16="http://schemas.microsoft.com/office/drawing/2014/main" id="{EFF42BF2-DBFF-51EA-03AC-60F3F3B35782}"/>
                </a:ext>
              </a:extLst>
            </p:cNvPr>
            <p:cNvSpPr/>
            <p:nvPr/>
          </p:nvSpPr>
          <p:spPr>
            <a:xfrm>
              <a:off x="-74426" y="6526031"/>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Rounded Corners 7">
              <a:extLst>
                <a:ext uri="{FF2B5EF4-FFF2-40B4-BE49-F238E27FC236}">
                  <a16:creationId xmlns:a16="http://schemas.microsoft.com/office/drawing/2014/main" id="{A10A7A85-1545-7EDB-1414-A7EBE9EBBBF5}"/>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101033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17945D0-15A6-A36F-B9D3-75E04DDE06A7}"/>
              </a:ext>
            </a:extLst>
          </p:cNvPr>
          <p:cNvSpPr/>
          <p:nvPr/>
        </p:nvSpPr>
        <p:spPr>
          <a:xfrm>
            <a:off x="0" y="5131292"/>
            <a:ext cx="4866623" cy="1687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תמונה 4">
            <a:extLst>
              <a:ext uri="{FF2B5EF4-FFF2-40B4-BE49-F238E27FC236}">
                <a16:creationId xmlns:a16="http://schemas.microsoft.com/office/drawing/2014/main" id="{6359E053-3868-4FC6-E960-929712B89184}"/>
              </a:ext>
            </a:extLst>
          </p:cNvPr>
          <p:cNvPicPr>
            <a:picLocks noChangeAspect="1"/>
          </p:cNvPicPr>
          <p:nvPr/>
        </p:nvPicPr>
        <p:blipFill rotWithShape="1">
          <a:blip r:embed="rId3"/>
          <a:srcRect t="11902" r="8041" b="24791"/>
          <a:stretch/>
        </p:blipFill>
        <p:spPr>
          <a:xfrm>
            <a:off x="4763035" y="3046324"/>
            <a:ext cx="7428322" cy="3836710"/>
          </a:xfrm>
          <a:prstGeom prst="rect">
            <a:avLst/>
          </a:prstGeom>
        </p:spPr>
      </p:pic>
      <p:sp>
        <p:nvSpPr>
          <p:cNvPr id="2" name="Slide Number Placeholder 1"/>
          <p:cNvSpPr>
            <a:spLocks noGrp="1"/>
          </p:cNvSpPr>
          <p:nvPr>
            <p:ph type="sldNum" sz="quarter" idx="12"/>
          </p:nvPr>
        </p:nvSpPr>
        <p:spPr>
          <a:xfrm>
            <a:off x="11732855" y="6480523"/>
            <a:ext cx="638122" cy="365125"/>
          </a:xfrm>
        </p:spPr>
        <p:txBody>
          <a:bodyPr/>
          <a:lstStyle/>
          <a:p>
            <a:fld id="{F2736200-3204-44C4-A5EC-985817706BA3}" type="slidenum">
              <a:rPr lang="en-US" sz="1400" smtClean="0"/>
              <a:t>12</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defTabSz="937443"/>
            <a:r>
              <a:rPr 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רקע על הכשרות עבור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קהל יוצרי המרחב הבנוי</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4648201" y="551328"/>
            <a:ext cx="7294940" cy="698525"/>
          </a:xfrm>
          <a:prstGeom prst="rect">
            <a:avLst/>
          </a:prstGeom>
          <a:noFill/>
        </p:spPr>
        <p:txBody>
          <a:bodyPr wrap="square" rtlCol="1">
            <a:spAutoFit/>
          </a:bodyPr>
          <a:lstStyle/>
          <a:p>
            <a:pPr>
              <a:lnSpc>
                <a:spcPct val="150000"/>
              </a:lnSpc>
              <a:buClr>
                <a:srgbClr val="FFC000"/>
              </a:buClr>
              <a:defRPr/>
            </a:pPr>
            <a:r>
              <a:rPr lang="he-IL" sz="1400" b="1">
                <a:latin typeface="Segoe UI" panose="020B0502040204020203" pitchFamily="34" charset="0"/>
                <a:ea typeface="Tahoma" panose="020B0604030504040204" pitchFamily="34" charset="0"/>
                <a:cs typeface="Segoe UI" panose="020B0502040204020203" pitchFamily="34" charset="0"/>
              </a:rPr>
              <a:t>במהלך שנת 2022 התקיימו 5 הרצאות של תוכנית </a:t>
            </a:r>
            <a:r>
              <a:rPr lang="en-US" sz="1400" b="1">
                <a:latin typeface="Segoe UI" panose="020B0502040204020203" pitchFamily="34" charset="0"/>
                <a:ea typeface="Tahoma" panose="020B0604030504040204" pitchFamily="34" charset="0"/>
                <a:cs typeface="Segoe UI" panose="020B0502040204020203" pitchFamily="34" charset="0"/>
              </a:rPr>
              <a:t>Urban95</a:t>
            </a:r>
            <a:r>
              <a:rPr lang="he-IL" sz="1400" b="1">
                <a:latin typeface="Segoe UI" panose="020B0502040204020203" pitchFamily="34" charset="0"/>
                <a:ea typeface="Tahoma" panose="020B0604030504040204" pitchFamily="34" charset="0"/>
                <a:cs typeface="Segoe UI" panose="020B0502040204020203" pitchFamily="34" charset="0"/>
              </a:rPr>
              <a:t> בפני קהל יוצרי המרחב הבנוי (20 משובים מלאים):</a:t>
            </a:r>
            <a:endParaRPr lang="he-IL" sz="1400">
              <a:latin typeface="Segoe UI" panose="020B0502040204020203" pitchFamily="34" charset="0"/>
              <a:ea typeface="Tahoma" panose="020B0604030504040204" pitchFamily="34" charset="0"/>
              <a:cs typeface="Segoe UI" panose="020B0502040204020203" pitchFamily="34" charset="0"/>
            </a:endParaRPr>
          </a:p>
        </p:txBody>
      </p:sp>
      <p:sp>
        <p:nvSpPr>
          <p:cNvPr id="4" name="Rectangle 12">
            <a:extLst>
              <a:ext uri="{FF2B5EF4-FFF2-40B4-BE49-F238E27FC236}">
                <a16:creationId xmlns:a16="http://schemas.microsoft.com/office/drawing/2014/main" id="{FF1CA15A-988B-35ED-1D7B-3A6BF37F55BB}"/>
              </a:ext>
            </a:extLst>
          </p:cNvPr>
          <p:cNvSpPr/>
          <p:nvPr/>
        </p:nvSpPr>
        <p:spPr>
          <a:xfrm>
            <a:off x="725523" y="3880898"/>
            <a:ext cx="5856251" cy="415819"/>
          </a:xfrm>
          <a:prstGeom prst="rect">
            <a:avLst/>
          </a:prstGeom>
        </p:spPr>
        <p:txBody>
          <a:bodyPr wrap="square">
            <a:spAutoFit/>
          </a:bodyPr>
          <a:lstStyle/>
          <a:p>
            <a:pPr algn="r" rtl="1">
              <a:lnSpc>
                <a:spcPct val="150000"/>
              </a:lnSpc>
            </a:pPr>
            <a:endParaRPr lang="he-IL" sz="1600" kern="1200" baseline="0">
              <a:latin typeface="Segoe UI"/>
              <a:ea typeface="Tahoma"/>
              <a:cs typeface="Segoe UI"/>
            </a:endParaRPr>
          </a:p>
        </p:txBody>
      </p:sp>
      <p:grpSp>
        <p:nvGrpSpPr>
          <p:cNvPr id="3" name="Group 2">
            <a:extLst>
              <a:ext uri="{FF2B5EF4-FFF2-40B4-BE49-F238E27FC236}">
                <a16:creationId xmlns:a16="http://schemas.microsoft.com/office/drawing/2014/main" id="{48F58AEA-6760-5D1E-A611-C976CD7A1E80}"/>
              </a:ext>
            </a:extLst>
          </p:cNvPr>
          <p:cNvGrpSpPr/>
          <p:nvPr/>
        </p:nvGrpSpPr>
        <p:grpSpPr>
          <a:xfrm>
            <a:off x="-113664" y="6410133"/>
            <a:ext cx="7862497" cy="451978"/>
            <a:chOff x="-116959" y="6457504"/>
            <a:chExt cx="7862497" cy="594107"/>
          </a:xfrm>
        </p:grpSpPr>
        <p:sp>
          <p:nvSpPr>
            <p:cNvPr id="10" name="Rectangle: Rounded Corners 9">
              <a:extLst>
                <a:ext uri="{FF2B5EF4-FFF2-40B4-BE49-F238E27FC236}">
                  <a16:creationId xmlns:a16="http://schemas.microsoft.com/office/drawing/2014/main" id="{4E2D1A76-2AA4-163C-04C5-4D8650A28089}"/>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Rounded Corners 11">
              <a:extLst>
                <a:ext uri="{FF2B5EF4-FFF2-40B4-BE49-F238E27FC236}">
                  <a16:creationId xmlns:a16="http://schemas.microsoft.com/office/drawing/2014/main" id="{74EC9FC2-EE0A-982F-2651-9C1CD87E3E71}"/>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aphicFrame>
        <p:nvGraphicFramePr>
          <p:cNvPr id="14" name="Table 14">
            <a:extLst>
              <a:ext uri="{FF2B5EF4-FFF2-40B4-BE49-F238E27FC236}">
                <a16:creationId xmlns:a16="http://schemas.microsoft.com/office/drawing/2014/main" id="{D6B7DD2F-A34F-7669-8BC1-D67F64059940}"/>
              </a:ext>
            </a:extLst>
          </p:cNvPr>
          <p:cNvGraphicFramePr>
            <a:graphicFrameLocks noGrp="1"/>
          </p:cNvGraphicFramePr>
          <p:nvPr>
            <p:extLst>
              <p:ext uri="{D42A27DB-BD31-4B8C-83A1-F6EECF244321}">
                <p14:modId xmlns:p14="http://schemas.microsoft.com/office/powerpoint/2010/main" val="3143585731"/>
              </p:ext>
            </p:extLst>
          </p:nvPr>
        </p:nvGraphicFramePr>
        <p:xfrm>
          <a:off x="4763034" y="1279709"/>
          <a:ext cx="7428965" cy="1645920"/>
        </p:xfrm>
        <a:graphic>
          <a:graphicData uri="http://schemas.openxmlformats.org/drawingml/2006/table">
            <a:tbl>
              <a:tblPr firstRow="1" bandRow="1">
                <a:tableStyleId>{F5AB1C69-6EDB-4FF4-983F-18BD219EF322}</a:tableStyleId>
              </a:tblPr>
              <a:tblGrid>
                <a:gridCol w="1367909">
                  <a:extLst>
                    <a:ext uri="{9D8B030D-6E8A-4147-A177-3AD203B41FA5}">
                      <a16:colId xmlns:a16="http://schemas.microsoft.com/office/drawing/2014/main" val="2598434138"/>
                    </a:ext>
                  </a:extLst>
                </a:gridCol>
                <a:gridCol w="6061056">
                  <a:extLst>
                    <a:ext uri="{9D8B030D-6E8A-4147-A177-3AD203B41FA5}">
                      <a16:colId xmlns:a16="http://schemas.microsoft.com/office/drawing/2014/main" val="628175441"/>
                    </a:ext>
                  </a:extLst>
                </a:gridCol>
              </a:tblGrid>
              <a:tr h="0">
                <a:tc>
                  <a:txBody>
                    <a:bodyPr/>
                    <a:lstStyle/>
                    <a:p>
                      <a:pPr algn="ctr"/>
                      <a:r>
                        <a:rPr lang="he-IL" sz="1200">
                          <a:latin typeface="Segoe UI" panose="020B0502040204020203" pitchFamily="34" charset="0"/>
                          <a:cs typeface="Segoe UI" panose="020B0502040204020203" pitchFamily="34" charset="0"/>
                        </a:rPr>
                        <a:t>מועד</a:t>
                      </a:r>
                      <a:endParaRPr lang="en-US" sz="1200">
                        <a:latin typeface="Segoe UI" panose="020B0502040204020203" pitchFamily="34" charset="0"/>
                        <a:cs typeface="Segoe UI" panose="020B0502040204020203" pitchFamily="34" charset="0"/>
                      </a:endParaRPr>
                    </a:p>
                  </a:txBody>
                  <a:tcPr/>
                </a:tc>
                <a:tc>
                  <a:txBody>
                    <a:bodyPr/>
                    <a:lstStyle/>
                    <a:p>
                      <a:pPr algn="ctr"/>
                      <a:r>
                        <a:rPr lang="he-IL" sz="1200">
                          <a:latin typeface="Segoe UI" panose="020B0502040204020203" pitchFamily="34" charset="0"/>
                          <a:cs typeface="Segoe UI" panose="020B0502040204020203" pitchFamily="34" charset="0"/>
                        </a:rPr>
                        <a:t>הכשרה</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959294402"/>
                  </a:ext>
                </a:extLst>
              </a:tr>
              <a:tr h="0">
                <a:tc>
                  <a:txBody>
                    <a:bodyPr/>
                    <a:lstStyle/>
                    <a:p>
                      <a:r>
                        <a:rPr lang="he-IL" sz="1200">
                          <a:latin typeface="Segoe UI" panose="020B0502040204020203" pitchFamily="34" charset="0"/>
                          <a:cs typeface="Segoe UI" panose="020B0502040204020203" pitchFamily="34" charset="0"/>
                        </a:rPr>
                        <a:t>יוני 2022</a:t>
                      </a:r>
                      <a:endParaRPr lang="en-US" sz="1200">
                        <a:latin typeface="Segoe UI" panose="020B0502040204020203" pitchFamily="34" charset="0"/>
                        <a:cs typeface="Segoe UI" panose="020B0502040204020203" pitchFamily="34" charset="0"/>
                      </a:endParaRPr>
                    </a:p>
                  </a:txBody>
                  <a:tcPr/>
                </a:tc>
                <a:tc>
                  <a:txBody>
                    <a:bodyPr/>
                    <a:lstStyle/>
                    <a:p>
                      <a:pPr lvl="1"/>
                      <a:r>
                        <a:rPr lang="he-IL" sz="1200">
                          <a:latin typeface="Segoe UI"/>
                          <a:ea typeface="Tahoma"/>
                          <a:cs typeface="Segoe UI"/>
                        </a:rPr>
                        <a:t>הרצאת </a:t>
                      </a:r>
                      <a:r>
                        <a:rPr lang="en-US" sz="1200">
                          <a:latin typeface="Segoe UI"/>
                          <a:ea typeface="Tahoma"/>
                          <a:cs typeface="Segoe UI"/>
                        </a:rPr>
                        <a:t> Urban95 </a:t>
                      </a:r>
                      <a:r>
                        <a:rPr lang="he-IL" sz="1200">
                          <a:latin typeface="Segoe UI"/>
                          <a:ea typeface="Tahoma"/>
                          <a:cs typeface="Segoe UI"/>
                        </a:rPr>
                        <a:t>בכנס איגוד המתכננים </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68335356"/>
                  </a:ext>
                </a:extLst>
              </a:tr>
              <a:tr h="0">
                <a:tc>
                  <a:txBody>
                    <a:bodyPr/>
                    <a:lstStyle/>
                    <a:p>
                      <a:r>
                        <a:rPr lang="he-IL" sz="1200">
                          <a:latin typeface="Segoe UI" panose="020B0502040204020203" pitchFamily="34" charset="0"/>
                          <a:cs typeface="Segoe UI" panose="020B0502040204020203" pitchFamily="34" charset="0"/>
                        </a:rPr>
                        <a:t>ספטמבר 2022</a:t>
                      </a:r>
                      <a:endParaRPr lang="en-US" sz="1200">
                        <a:latin typeface="Segoe UI" panose="020B0502040204020203" pitchFamily="34" charset="0"/>
                        <a:cs typeface="Segoe UI" panose="020B0502040204020203" pitchFamily="34" charset="0"/>
                      </a:endParaRPr>
                    </a:p>
                  </a:txBody>
                  <a:tcPr/>
                </a:tc>
                <a:tc>
                  <a:txBody>
                    <a:bodyPr/>
                    <a:lstStyle/>
                    <a:p>
                      <a:pPr lvl="1"/>
                      <a:r>
                        <a:rPr lang="he-IL" sz="1200">
                          <a:latin typeface="Segoe UI"/>
                          <a:ea typeface="Tahoma"/>
                          <a:cs typeface="Segoe UI"/>
                        </a:rPr>
                        <a:t>מושב</a:t>
                      </a:r>
                      <a:r>
                        <a:rPr lang="en-US" sz="1200">
                          <a:latin typeface="Segoe UI"/>
                          <a:ea typeface="Tahoma"/>
                          <a:cs typeface="Segoe UI"/>
                        </a:rPr>
                        <a:t> Urban95 </a:t>
                      </a:r>
                      <a:r>
                        <a:rPr lang="he-IL" sz="1200">
                          <a:latin typeface="Segoe UI"/>
                          <a:ea typeface="Tahoma"/>
                          <a:cs typeface="Segoe UI"/>
                        </a:rPr>
                        <a:t>בכנס המועצה הישראלית לבנייה ירוקה </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75065157"/>
                  </a:ext>
                </a:extLst>
              </a:tr>
              <a:tr h="0">
                <a:tc>
                  <a:txBody>
                    <a:bodyPr/>
                    <a:lstStyle/>
                    <a:p>
                      <a:r>
                        <a:rPr lang="he-IL" sz="1200">
                          <a:latin typeface="Segoe UI" panose="020B0502040204020203" pitchFamily="34" charset="0"/>
                          <a:cs typeface="Segoe UI" panose="020B0502040204020203" pitchFamily="34" charset="0"/>
                        </a:rPr>
                        <a:t>אוקטובר 2022</a:t>
                      </a:r>
                      <a:endParaRPr lang="en-US" sz="1200">
                        <a:latin typeface="Segoe UI" panose="020B0502040204020203" pitchFamily="34" charset="0"/>
                        <a:cs typeface="Segoe UI" panose="020B0502040204020203" pitchFamily="34" charset="0"/>
                      </a:endParaRPr>
                    </a:p>
                  </a:txBody>
                  <a:tcPr/>
                </a:tc>
                <a:tc>
                  <a:txBody>
                    <a:bodyPr/>
                    <a:lstStyle/>
                    <a:p>
                      <a:pPr lvl="1"/>
                      <a:r>
                        <a:rPr lang="he-IL" sz="1200">
                          <a:latin typeface="Segoe UI"/>
                          <a:ea typeface="Tahoma"/>
                          <a:cs typeface="Segoe UI"/>
                        </a:rPr>
                        <a:t>פורום מובילים ומפקחים רשותיים - תוכנית 360 לילדים ונוער בסיכון, מחוז מרכז </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0847707"/>
                  </a:ext>
                </a:extLst>
              </a:tr>
              <a:tr h="0">
                <a:tc>
                  <a:txBody>
                    <a:bodyPr/>
                    <a:lstStyle/>
                    <a:p>
                      <a:r>
                        <a:rPr lang="he-IL" sz="1200">
                          <a:latin typeface="Segoe UI" panose="020B0502040204020203" pitchFamily="34" charset="0"/>
                          <a:cs typeface="Segoe UI" panose="020B0502040204020203" pitchFamily="34" charset="0"/>
                        </a:rPr>
                        <a:t>ינואר 2023</a:t>
                      </a:r>
                      <a:endParaRPr lang="en-US" sz="1200">
                        <a:latin typeface="Segoe UI" panose="020B0502040204020203" pitchFamily="34" charset="0"/>
                        <a:cs typeface="Segoe UI" panose="020B0502040204020203" pitchFamily="34" charset="0"/>
                      </a:endParaRPr>
                    </a:p>
                  </a:txBody>
                  <a:tcPr/>
                </a:tc>
                <a:tc>
                  <a:txBody>
                    <a:bodyPr/>
                    <a:lstStyle/>
                    <a:p>
                      <a:pPr lvl="1"/>
                      <a:r>
                        <a:rPr lang="he-IL" sz="1200">
                          <a:latin typeface="Segoe UI"/>
                          <a:ea typeface="Tahoma"/>
                          <a:cs typeface="Segoe UI"/>
                        </a:rPr>
                        <a:t>סדנת </a:t>
                      </a:r>
                      <a:r>
                        <a:rPr lang="en-US" sz="1200">
                          <a:latin typeface="Segoe UI"/>
                          <a:ea typeface="Tahoma"/>
                          <a:cs typeface="Segoe UI"/>
                        </a:rPr>
                        <a:t>Urban95</a:t>
                      </a:r>
                      <a:r>
                        <a:rPr lang="he-IL" sz="1200">
                          <a:latin typeface="Segoe UI"/>
                          <a:ea typeface="Tahoma"/>
                          <a:cs typeface="Segoe UI"/>
                        </a:rPr>
                        <a:t>: העולם מגובה 95 ס"מ בכנס צוערים לשלטון מקומי </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3742791"/>
                  </a:ext>
                </a:extLst>
              </a:tr>
              <a:tr h="217447">
                <a:tc>
                  <a:txBody>
                    <a:bodyPr/>
                    <a:lstStyle/>
                    <a:p>
                      <a:r>
                        <a:rPr lang="he-IL" sz="1200">
                          <a:latin typeface="Segoe UI" panose="020B0502040204020203" pitchFamily="34" charset="0"/>
                          <a:cs typeface="Segoe UI" panose="020B0502040204020203" pitchFamily="34" charset="0"/>
                        </a:rPr>
                        <a:t>פברואר 2023</a:t>
                      </a:r>
                      <a:endParaRPr lang="en-US" sz="1200">
                        <a:latin typeface="Segoe UI" panose="020B0502040204020203" pitchFamily="34" charset="0"/>
                        <a:cs typeface="Segoe UI" panose="020B0502040204020203" pitchFamily="34" charset="0"/>
                      </a:endParaRPr>
                    </a:p>
                  </a:txBody>
                  <a:tcPr/>
                </a:tc>
                <a:tc>
                  <a:txBody>
                    <a:bodyPr/>
                    <a:lstStyle/>
                    <a:p>
                      <a:pPr lvl="1"/>
                      <a:r>
                        <a:rPr lang="he-IL" sz="1200">
                          <a:latin typeface="Segoe UI"/>
                          <a:ea typeface="Tahoma"/>
                          <a:cs typeface="Segoe UI"/>
                        </a:rPr>
                        <a:t>הצגת</a:t>
                      </a:r>
                      <a:r>
                        <a:rPr lang="en-US" sz="1200">
                          <a:latin typeface="Segoe UI"/>
                          <a:ea typeface="Tahoma"/>
                          <a:cs typeface="Segoe UI"/>
                        </a:rPr>
                        <a:t> Urban95 </a:t>
                      </a:r>
                      <a:r>
                        <a:rPr lang="he-IL" sz="1200">
                          <a:latin typeface="Segoe UI"/>
                          <a:ea typeface="Tahoma"/>
                          <a:cs typeface="Segoe UI"/>
                        </a:rPr>
                        <a:t>בכנס </a:t>
                      </a:r>
                      <a:r>
                        <a:rPr lang="en-US" sz="1200">
                          <a:latin typeface="Segoe UI"/>
                          <a:ea typeface="Tahoma"/>
                          <a:cs typeface="Segoe UI"/>
                        </a:rPr>
                        <a:t>city pro</a:t>
                      </a:r>
                      <a:r>
                        <a:rPr lang="he-IL" sz="1200">
                          <a:latin typeface="Segoe UI"/>
                          <a:ea typeface="Tahoma"/>
                          <a:cs typeface="Segoe UI"/>
                        </a:rPr>
                        <a:t> בפני 30 מנכ"לי ומהנדסי רשויות מקומיות</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964595472"/>
                  </a:ext>
                </a:extLst>
              </a:tr>
            </a:tbl>
          </a:graphicData>
        </a:graphic>
      </p:graphicFrame>
      <p:graphicFrame>
        <p:nvGraphicFramePr>
          <p:cNvPr id="18" name="Chart 17">
            <a:extLst>
              <a:ext uri="{FF2B5EF4-FFF2-40B4-BE49-F238E27FC236}">
                <a16:creationId xmlns:a16="http://schemas.microsoft.com/office/drawing/2014/main" id="{5079B688-6131-0C85-0741-3B00982C94AE}"/>
              </a:ext>
            </a:extLst>
          </p:cNvPr>
          <p:cNvGraphicFramePr/>
          <p:nvPr>
            <p:extLst>
              <p:ext uri="{D42A27DB-BD31-4B8C-83A1-F6EECF244321}">
                <p14:modId xmlns:p14="http://schemas.microsoft.com/office/powerpoint/2010/main" val="2412311607"/>
              </p:ext>
            </p:extLst>
          </p:nvPr>
        </p:nvGraphicFramePr>
        <p:xfrm>
          <a:off x="239242" y="2606394"/>
          <a:ext cx="4064000" cy="291193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F62C6AF5-FF3E-2D7E-9BDD-29B1E9472BFD}"/>
              </a:ext>
            </a:extLst>
          </p:cNvPr>
          <p:cNvSpPr txBox="1"/>
          <p:nvPr/>
        </p:nvSpPr>
        <p:spPr>
          <a:xfrm>
            <a:off x="511582" y="5220936"/>
            <a:ext cx="3914622" cy="1021690"/>
          </a:xfrm>
          <a:prstGeom prst="rect">
            <a:avLst/>
          </a:prstGeom>
          <a:noFill/>
        </p:spPr>
        <p:txBody>
          <a:bodyPr wrap="square">
            <a:spAutoFit/>
          </a:bodyPr>
          <a:lstStyle/>
          <a:p>
            <a:pPr marL="285750" indent="-285750">
              <a:lnSpc>
                <a:spcPct val="150000"/>
              </a:lnSpc>
              <a:buClr>
                <a:srgbClr val="FFC000"/>
              </a:buClr>
              <a:buFontTx/>
              <a:buChar char="█"/>
              <a:defRPr/>
            </a:pPr>
            <a:r>
              <a:rPr lang="he-IL" sz="1400" b="1">
                <a:latin typeface="Segoe UI" panose="020B0502040204020203" pitchFamily="34" charset="0"/>
                <a:ea typeface="Tahoma" panose="020B0604030504040204" pitchFamily="34" charset="0"/>
                <a:cs typeface="Segoe UI" panose="020B0502040204020203" pitchFamily="34" charset="0"/>
              </a:rPr>
              <a:t>65% </a:t>
            </a:r>
            <a:r>
              <a:rPr lang="he-IL" sz="1400">
                <a:latin typeface="Segoe UI" panose="020B0502040204020203" pitchFamily="34" charset="0"/>
                <a:ea typeface="Tahoma" panose="020B0604030504040204" pitchFamily="34" charset="0"/>
                <a:cs typeface="Segoe UI" panose="020B0502040204020203" pitchFamily="34" charset="0"/>
              </a:rPr>
              <a:t>מהנוכחים שמילאו את המשובים לא שמעו או לא הכירו את תוכנית</a:t>
            </a:r>
            <a:r>
              <a:rPr lang="en-US" sz="1400">
                <a:latin typeface="Segoe UI" panose="020B0502040204020203" pitchFamily="34" charset="0"/>
                <a:ea typeface="Tahoma" panose="020B0604030504040204" pitchFamily="34" charset="0"/>
                <a:cs typeface="Segoe UI" panose="020B0502040204020203" pitchFamily="34" charset="0"/>
              </a:rPr>
              <a:t>Urban95 </a:t>
            </a:r>
            <a:r>
              <a:rPr lang="he-IL" sz="1400">
                <a:latin typeface="Segoe UI" panose="020B0502040204020203" pitchFamily="34" charset="0"/>
                <a:ea typeface="Tahoma" panose="020B0604030504040204" pitchFamily="34" charset="0"/>
                <a:cs typeface="Segoe UI" panose="020B0502040204020203" pitchFamily="34" charset="0"/>
              </a:rPr>
              <a:t>, טרם ההכשרה.</a:t>
            </a:r>
          </a:p>
        </p:txBody>
      </p:sp>
      <p:sp>
        <p:nvSpPr>
          <p:cNvPr id="25" name="TextBox 24">
            <a:extLst>
              <a:ext uri="{FF2B5EF4-FFF2-40B4-BE49-F238E27FC236}">
                <a16:creationId xmlns:a16="http://schemas.microsoft.com/office/drawing/2014/main" id="{9924517C-144C-0DE1-B4DE-FBCB9AD11F60}"/>
              </a:ext>
            </a:extLst>
          </p:cNvPr>
          <p:cNvSpPr txBox="1"/>
          <p:nvPr/>
        </p:nvSpPr>
        <p:spPr>
          <a:xfrm>
            <a:off x="116280" y="615374"/>
            <a:ext cx="4309924" cy="2175852"/>
          </a:xfrm>
          <a:prstGeom prst="rect">
            <a:avLst/>
          </a:prstGeom>
          <a:noFill/>
        </p:spPr>
        <p:txBody>
          <a:bodyPr wrap="square" rtlCol="1">
            <a:spAutoFit/>
          </a:bodyPr>
          <a:lstStyle/>
          <a:p>
            <a:pPr>
              <a:lnSpc>
                <a:spcPct val="150000"/>
              </a:lnSpc>
              <a:buClr>
                <a:srgbClr val="FFC000"/>
              </a:buClr>
              <a:defRPr/>
            </a:pPr>
            <a:endParaRPr lang="he-IL" sz="800">
              <a:latin typeface="Segoe UI" panose="020B0502040204020203" pitchFamily="34" charset="0"/>
              <a:ea typeface="Tahoma" panose="020B0604030504040204" pitchFamily="34" charset="0"/>
              <a:cs typeface="Segoe UI" panose="020B0502040204020203" pitchFamily="34" charset="0"/>
            </a:endParaRPr>
          </a:p>
          <a:p>
            <a:pPr marL="285750" indent="-285750">
              <a:lnSpc>
                <a:spcPct val="150000"/>
              </a:lnSpc>
              <a:buClr>
                <a:srgbClr val="FFC000"/>
              </a:buClr>
              <a:buFontTx/>
              <a:buChar char="█"/>
              <a:defRPr/>
            </a:pPr>
            <a:r>
              <a:rPr lang="he-IL" sz="1400" u="sng">
                <a:latin typeface="Segoe UI" panose="020B0502040204020203" pitchFamily="34" charset="0"/>
                <a:ea typeface="Tahoma" panose="020B0604030504040204" pitchFamily="34" charset="0"/>
                <a:cs typeface="Segoe UI" panose="020B0502040204020203" pitchFamily="34" charset="0"/>
              </a:rPr>
              <a:t>בהרצאות נכחו בעלי תפקידים מגוונים: </a:t>
            </a:r>
            <a:br>
              <a:rPr lang="en-US" sz="1400">
                <a:latin typeface="Segoe UI" panose="020B0502040204020203" pitchFamily="34" charset="0"/>
                <a:ea typeface="Tahoma" panose="020B0604030504040204" pitchFamily="34" charset="0"/>
                <a:cs typeface="Segoe UI" panose="020B0502040204020203" pitchFamily="34" charset="0"/>
              </a:rPr>
            </a:br>
            <a:r>
              <a:rPr lang="he-IL" sz="1400">
                <a:latin typeface="Segoe UI" panose="020B0502040204020203" pitchFamily="34" charset="0"/>
                <a:ea typeface="Tahoma" panose="020B0604030504040204" pitchFamily="34" charset="0"/>
                <a:cs typeface="Segoe UI" panose="020B0502040204020203" pitchFamily="34" charset="0"/>
              </a:rPr>
              <a:t>מנהלים </a:t>
            </a:r>
            <a:r>
              <a:rPr lang="he-IL" sz="1400" err="1">
                <a:latin typeface="Segoe UI" panose="020B0502040204020203" pitchFamily="34" charset="0"/>
                <a:ea typeface="Tahoma" panose="020B0604030504040204" pitchFamily="34" charset="0"/>
                <a:cs typeface="Segoe UI" panose="020B0502040204020203" pitchFamily="34" charset="0"/>
              </a:rPr>
              <a:t>רשותיים</a:t>
            </a:r>
            <a:r>
              <a:rPr lang="he-IL" sz="1400">
                <a:latin typeface="Segoe UI" panose="020B0502040204020203" pitchFamily="34" charset="0"/>
                <a:ea typeface="Tahoma" panose="020B0604030504040204" pitchFamily="34" charset="0"/>
                <a:cs typeface="Segoe UI" panose="020B0502040204020203" pitchFamily="34" charset="0"/>
              </a:rPr>
              <a:t> בתוכנית 360, מתכנתים, יועצים, מנהלי תחום תכנון בעיריות יבנה וירוחם, מנהלת חינוכית לגיל הרך, מתכנני ערים, סטודנט לאדריכלות, צוערים לשלטון המקומי. </a:t>
            </a:r>
          </a:p>
          <a:p>
            <a:pPr marL="285750" indent="-285750">
              <a:lnSpc>
                <a:spcPct val="150000"/>
              </a:lnSpc>
              <a:buClr>
                <a:srgbClr val="FFC000"/>
              </a:buClr>
              <a:buFontTx/>
              <a:buChar char="█"/>
              <a:defRPr/>
            </a:pPr>
            <a:r>
              <a:rPr lang="he-IL" sz="1400">
                <a:latin typeface="Segoe UI" panose="020B0502040204020203" pitchFamily="34" charset="0"/>
                <a:ea typeface="Tahoma" panose="020B0604030504040204" pitchFamily="34" charset="0"/>
                <a:cs typeface="Segoe UI" panose="020B0502040204020203" pitchFamily="34" charset="0"/>
              </a:rPr>
              <a:t>וותק בעלי התפקידים בתחום נע בין: </a:t>
            </a:r>
          </a:p>
        </p:txBody>
      </p:sp>
    </p:spTree>
    <p:extLst>
      <p:ext uri="{BB962C8B-B14F-4D97-AF65-F5344CB8AC3E}">
        <p14:creationId xmlns:p14="http://schemas.microsoft.com/office/powerpoint/2010/main" val="314451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DB1AA2-894D-9ABB-C5A4-13736EC9959B}"/>
              </a:ext>
            </a:extLst>
          </p:cNvPr>
          <p:cNvSpPr/>
          <p:nvPr/>
        </p:nvSpPr>
        <p:spPr>
          <a:xfrm>
            <a:off x="12692" y="4136066"/>
            <a:ext cx="12390274" cy="27433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תמונה 2">
            <a:extLst>
              <a:ext uri="{FF2B5EF4-FFF2-40B4-BE49-F238E27FC236}">
                <a16:creationId xmlns:a16="http://schemas.microsoft.com/office/drawing/2014/main" id="{17ECFD9E-AE47-4946-6C27-A256778EBFC2}"/>
              </a:ext>
            </a:extLst>
          </p:cNvPr>
          <p:cNvPicPr>
            <a:picLocks noChangeAspect="1"/>
          </p:cNvPicPr>
          <p:nvPr/>
        </p:nvPicPr>
        <p:blipFill rotWithShape="1">
          <a:blip r:embed="rId4"/>
          <a:srcRect t="45208" r="5033"/>
          <a:stretch/>
        </p:blipFill>
        <p:spPr>
          <a:xfrm>
            <a:off x="-139699" y="4135340"/>
            <a:ext cx="5456383" cy="2361061"/>
          </a:xfrm>
          <a:prstGeom prst="rect">
            <a:avLst/>
          </a:prstGeom>
        </p:spPr>
      </p:pic>
      <p:sp>
        <p:nvSpPr>
          <p:cNvPr id="2" name="Slide Number Placeholder 1"/>
          <p:cNvSpPr>
            <a:spLocks noGrp="1"/>
          </p:cNvSpPr>
          <p:nvPr>
            <p:ph type="sldNum" sz="quarter" idx="12"/>
          </p:nvPr>
        </p:nvSpPr>
        <p:spPr>
          <a:xfrm>
            <a:off x="11752152" y="6480523"/>
            <a:ext cx="638122" cy="365125"/>
          </a:xfrm>
        </p:spPr>
        <p:txBody>
          <a:bodyPr/>
          <a:lstStyle/>
          <a:p>
            <a:fld id="{F2736200-3204-44C4-A5EC-985817706BA3}" type="slidenum">
              <a:rPr lang="en-US" sz="1400" smtClean="0"/>
              <a:t>13</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defTabSz="937443"/>
            <a:r>
              <a:rPr 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שביעות רצון כללית מהכשרות: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קהל יוצרי המרחב הבנוי</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8632410" y="537213"/>
            <a:ext cx="3304801" cy="3607013"/>
          </a:xfrm>
          <a:prstGeom prst="rect">
            <a:avLst/>
          </a:prstGeom>
          <a:noFill/>
        </p:spPr>
        <p:txBody>
          <a:bodyPr wrap="square" rtlCol="1">
            <a:spAutoFit/>
          </a:bodyPr>
          <a:lstStyle/>
          <a:p>
            <a:pPr marL="285750" indent="-285750">
              <a:lnSpc>
                <a:spcPct val="150000"/>
              </a:lnSpc>
              <a:buClr>
                <a:srgbClr val="FFC000"/>
              </a:buClr>
              <a:buFontTx/>
              <a:buChar char="█"/>
              <a:defRPr/>
            </a:pPr>
            <a:r>
              <a:rPr lang="he-IL" sz="1400">
                <a:latin typeface="Segoe UI" panose="020B0502040204020203" pitchFamily="34" charset="0"/>
                <a:ea typeface="Tahoma" panose="020B0604030504040204" pitchFamily="34" charset="0"/>
                <a:cs typeface="Segoe UI" panose="020B0502040204020203" pitchFamily="34" charset="0"/>
              </a:rPr>
              <a:t>ככלל, משתתפי ההכשרות לקהל יוצרי המרחב הבנוי (</a:t>
            </a:r>
            <a:r>
              <a:rPr lang="en-US" sz="1400">
                <a:latin typeface="Segoe UI" panose="020B0502040204020203" pitchFamily="34" charset="0"/>
                <a:ea typeface="Tahoma" panose="020B0604030504040204" pitchFamily="34" charset="0"/>
                <a:cs typeface="Segoe UI" panose="020B0502040204020203" pitchFamily="34" charset="0"/>
              </a:rPr>
              <a:t>N=20</a:t>
            </a:r>
            <a:r>
              <a:rPr lang="he-IL" sz="1400">
                <a:latin typeface="Segoe UI" panose="020B0502040204020203" pitchFamily="34" charset="0"/>
                <a:ea typeface="Tahoma" panose="020B0604030504040204" pitchFamily="34" charset="0"/>
                <a:cs typeface="Segoe UI" panose="020B0502040204020203" pitchFamily="34" charset="0"/>
              </a:rPr>
              <a:t>) דיווחו על </a:t>
            </a:r>
            <a:r>
              <a:rPr lang="he-IL" sz="1400" b="1">
                <a:latin typeface="Segoe UI" panose="020B0502040204020203" pitchFamily="34" charset="0"/>
                <a:ea typeface="Tahoma" panose="020B0604030504040204" pitchFamily="34" charset="0"/>
                <a:cs typeface="Segoe UI" panose="020B0502040204020203" pitchFamily="34" charset="0"/>
              </a:rPr>
              <a:t>שביעות רצון גבוהה</a:t>
            </a:r>
            <a:r>
              <a:rPr lang="he-IL" sz="1400">
                <a:latin typeface="Segoe UI" panose="020B0502040204020203" pitchFamily="34" charset="0"/>
                <a:ea typeface="Tahoma" panose="020B0604030504040204" pitchFamily="34" charset="0"/>
                <a:cs typeface="Segoe UI" panose="020B0502040204020203" pitchFamily="34" charset="0"/>
              </a:rPr>
              <a:t> </a:t>
            </a:r>
            <a:r>
              <a:rPr lang="he-IL" sz="1200">
                <a:latin typeface="Segoe UI" panose="020B0502040204020203" pitchFamily="34" charset="0"/>
                <a:ea typeface="Tahoma" panose="020B0604030504040204" pitchFamily="34" charset="0"/>
                <a:cs typeface="Segoe UI" panose="020B0502040204020203" pitchFamily="34" charset="0"/>
              </a:rPr>
              <a:t>(ראו גרף).</a:t>
            </a:r>
            <a:endParaRPr lang="he-IL" sz="1200" b="1">
              <a:latin typeface="Segoe UI" panose="020B0502040204020203" pitchFamily="34" charset="0"/>
              <a:ea typeface="Tahoma" panose="020B0604030504040204" pitchFamily="34" charset="0"/>
              <a:cs typeface="Segoe UI" panose="020B0502040204020203" pitchFamily="34" charset="0"/>
            </a:endParaRPr>
          </a:p>
          <a:p>
            <a:pPr marL="285750" indent="-285750">
              <a:lnSpc>
                <a:spcPct val="150000"/>
              </a:lnSpc>
              <a:buClr>
                <a:srgbClr val="FFC000"/>
              </a:buClr>
              <a:buFont typeface="Wingdings" panose="05000000000000000000" pitchFamily="2" charset="2"/>
              <a:buChar char="§"/>
              <a:defRPr/>
            </a:pPr>
            <a:r>
              <a:rPr lang="he-IL" sz="1400">
                <a:latin typeface="Segoe UI" panose="020B0502040204020203" pitchFamily="34" charset="0"/>
                <a:ea typeface="Tahoma" panose="020B0604030504040204" pitchFamily="34" charset="0"/>
                <a:cs typeface="Segoe UI" panose="020B0502040204020203" pitchFamily="34" charset="0"/>
              </a:rPr>
              <a:t>משיבי הסקר מקרב משתתפי הכשרת </a:t>
            </a:r>
            <a:r>
              <a:rPr lang="he-IL" sz="1400" b="1">
                <a:latin typeface="Segoe UI" panose="020B0502040204020203" pitchFamily="34" charset="0"/>
                <a:ea typeface="Tahoma" panose="020B0604030504040204" pitchFamily="34" charset="0"/>
                <a:cs typeface="Segoe UI" panose="020B0502040204020203" pitchFamily="34" charset="0"/>
              </a:rPr>
              <a:t>תוכנית 360 </a:t>
            </a:r>
            <a:r>
              <a:rPr lang="he-IL" sz="1400">
                <a:latin typeface="Segoe UI" panose="020B0502040204020203" pitchFamily="34" charset="0"/>
                <a:ea typeface="Tahoma" panose="020B0604030504040204" pitchFamily="34" charset="0"/>
                <a:cs typeface="Segoe UI" panose="020B0502040204020203" pitchFamily="34" charset="0"/>
              </a:rPr>
              <a:t>לילדים ונוער בסיכון, דיווחו על שיעור נמוך יותר (75%) של שביעות רצון מפורמט המפגש.</a:t>
            </a:r>
          </a:p>
          <a:p>
            <a:pPr marL="285750" indent="-285750">
              <a:lnSpc>
                <a:spcPct val="150000"/>
              </a:lnSpc>
              <a:buClr>
                <a:srgbClr val="FFC000"/>
              </a:buClr>
              <a:buFont typeface="Wingdings" panose="05000000000000000000" pitchFamily="2" charset="2"/>
              <a:buChar char="§"/>
              <a:defRPr/>
            </a:pPr>
            <a:r>
              <a:rPr lang="he-IL" sz="1400">
                <a:latin typeface="Segoe UI" panose="020B0502040204020203" pitchFamily="34" charset="0"/>
                <a:ea typeface="Tahoma" panose="020B0604030504040204" pitchFamily="34" charset="0"/>
                <a:cs typeface="Segoe UI" panose="020B0502040204020203" pitchFamily="34" charset="0"/>
              </a:rPr>
              <a:t>משיבי הסקר מקרב משתתפי </a:t>
            </a:r>
            <a:r>
              <a:rPr lang="he-IL" sz="1400" b="1">
                <a:latin typeface="Segoe UI" panose="020B0502040204020203" pitchFamily="34" charset="0"/>
                <a:ea typeface="Tahoma" panose="020B0604030504040204" pitchFamily="34" charset="0"/>
                <a:cs typeface="Segoe UI" panose="020B0502040204020203" pitchFamily="34" charset="0"/>
              </a:rPr>
              <a:t>כנס הצוערים </a:t>
            </a:r>
            <a:r>
              <a:rPr lang="he-IL" sz="1400">
                <a:latin typeface="Segoe UI" panose="020B0502040204020203" pitchFamily="34" charset="0"/>
                <a:ea typeface="Tahoma" panose="020B0604030504040204" pitchFamily="34" charset="0"/>
                <a:cs typeface="Segoe UI" panose="020B0502040204020203" pitchFamily="34" charset="0"/>
              </a:rPr>
              <a:t>דיווחו על שיעור נמוך יותר (71%) של שביעות רצון מאופן העברת התכנים.</a:t>
            </a:r>
          </a:p>
        </p:txBody>
      </p:sp>
      <p:graphicFrame>
        <p:nvGraphicFramePr>
          <p:cNvPr id="10" name="תרשים 9">
            <a:extLst>
              <a:ext uri="{FF2B5EF4-FFF2-40B4-BE49-F238E27FC236}">
                <a16:creationId xmlns:a16="http://schemas.microsoft.com/office/drawing/2014/main" id="{F18CC42A-9DD8-2D45-A1CD-4AB9AC9AE7A1}"/>
              </a:ext>
            </a:extLst>
          </p:cNvPr>
          <p:cNvGraphicFramePr>
            <a:graphicFrameLocks/>
          </p:cNvGraphicFramePr>
          <p:nvPr>
            <p:extLst>
              <p:ext uri="{D42A27DB-BD31-4B8C-83A1-F6EECF244321}">
                <p14:modId xmlns:p14="http://schemas.microsoft.com/office/powerpoint/2010/main" val="4002107207"/>
              </p:ext>
            </p:extLst>
          </p:nvPr>
        </p:nvGraphicFramePr>
        <p:xfrm>
          <a:off x="5392847" y="534052"/>
          <a:ext cx="3112149" cy="3899411"/>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a:extLst>
              <a:ext uri="{FF2B5EF4-FFF2-40B4-BE49-F238E27FC236}">
                <a16:creationId xmlns:a16="http://schemas.microsoft.com/office/drawing/2014/main" id="{F0AF985B-B3CF-7E71-30C1-4ACFDB1D6BD1}"/>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4AD6FAA8-0495-9AC9-DC98-B8F3D72A1A49}"/>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Rounded Corners 12">
              <a:extLst>
                <a:ext uri="{FF2B5EF4-FFF2-40B4-BE49-F238E27FC236}">
                  <a16:creationId xmlns:a16="http://schemas.microsoft.com/office/drawing/2014/main" id="{3EA9A13C-E726-DBD7-1BF9-BE3CA09FE18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17" name="Picture 16" descr="A group of people sitting at tables&#10;&#10;Description automatically generated with medium confidence">
            <a:extLst>
              <a:ext uri="{FF2B5EF4-FFF2-40B4-BE49-F238E27FC236}">
                <a16:creationId xmlns:a16="http://schemas.microsoft.com/office/drawing/2014/main" id="{18E6460B-3D4D-E086-41AF-3BF83819BE06}"/>
              </a:ext>
            </a:extLst>
          </p:cNvPr>
          <p:cNvPicPr>
            <a:picLocks noChangeAspect="1"/>
          </p:cNvPicPr>
          <p:nvPr/>
        </p:nvPicPr>
        <p:blipFill rotWithShape="1">
          <a:blip r:embed="rId6">
            <a:extLst>
              <a:ext uri="{28A0092B-C50C-407E-A947-70E740481C1C}">
                <a14:useLocalDpi xmlns:a14="http://schemas.microsoft.com/office/drawing/2010/main" val="0"/>
              </a:ext>
            </a:extLst>
          </a:blip>
          <a:srcRect l="22390" t="29139"/>
          <a:stretch/>
        </p:blipFill>
        <p:spPr>
          <a:xfrm>
            <a:off x="-215442" y="569966"/>
            <a:ext cx="5532126" cy="3364071"/>
          </a:xfrm>
          <a:prstGeom prst="rect">
            <a:avLst/>
          </a:prstGeom>
        </p:spPr>
      </p:pic>
      <p:sp>
        <p:nvSpPr>
          <p:cNvPr id="6" name="TextBox 5">
            <a:extLst>
              <a:ext uri="{FF2B5EF4-FFF2-40B4-BE49-F238E27FC236}">
                <a16:creationId xmlns:a16="http://schemas.microsoft.com/office/drawing/2014/main" id="{BB8ECC94-48F7-E367-BD42-E88BCFD09BA0}"/>
              </a:ext>
            </a:extLst>
          </p:cNvPr>
          <p:cNvSpPr txBox="1"/>
          <p:nvPr/>
        </p:nvSpPr>
        <p:spPr>
          <a:xfrm>
            <a:off x="5487604" y="4190496"/>
            <a:ext cx="6416949" cy="2314352"/>
          </a:xfrm>
          <a:prstGeom prst="rect">
            <a:avLst/>
          </a:prstGeom>
          <a:noFill/>
        </p:spPr>
        <p:txBody>
          <a:bodyPr wrap="square">
            <a:spAutoFit/>
          </a:bodyPr>
          <a:lstStyle/>
          <a:p>
            <a:pPr>
              <a:lnSpc>
                <a:spcPct val="150000"/>
              </a:lnSpc>
              <a:buClr>
                <a:srgbClr val="FFC000"/>
              </a:buClr>
              <a:defRPr/>
            </a:pPr>
            <a:r>
              <a:rPr lang="he-IL" sz="1400" u="sng">
                <a:solidFill>
                  <a:prstClr val="black"/>
                </a:solidFill>
                <a:latin typeface="Segoe UI" panose="020B0502040204020203" pitchFamily="34" charset="0"/>
                <a:ea typeface="Tahoma" panose="020B0604030504040204" pitchFamily="34" charset="0"/>
                <a:cs typeface="Segoe UI" panose="020B0502040204020203" pitchFamily="34" charset="0"/>
              </a:rPr>
              <a:t>כשנשאלו לגבי הכשרות עתידיות</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 המשיבים ביקשו- </a:t>
            </a:r>
          </a:p>
          <a:p>
            <a:pPr marL="285750" indent="-285750">
              <a:lnSpc>
                <a:spcPct val="150000"/>
              </a:lnSpc>
              <a:buClr>
                <a:srgbClr val="FFC000"/>
              </a:buClr>
              <a:buFont typeface="Wingdings" panose="05000000000000000000" pitchFamily="2" charset="2"/>
              <a:buChar char="§"/>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להעמיק בהבנת צורכי הילדים, תוך התייחסות לתכנון מותאם של מרחב ציבורי: </a:t>
            </a:r>
            <a:r>
              <a:rPr lang="he-IL" sz="1400">
                <a:solidFill>
                  <a:prstClr val="black"/>
                </a:solidFill>
                <a:latin typeface="Segoe UI Light" panose="020B0502040204020203" pitchFamily="34" charset="0"/>
                <a:ea typeface="Tahoma" panose="020B0604030504040204" pitchFamily="34" charset="0"/>
                <a:cs typeface="Segoe UI Light" panose="020B0502040204020203" pitchFamily="34" charset="0"/>
              </a:rPr>
              <a:t>"התייחסות לתכנון עבור ילדים בכל מה שקשור לחתך הרחוב, מדרכות, מעברי חציה... יותר רלוונטי לעיסוק שלי</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he-IL" sz="1100">
                <a:solidFill>
                  <a:prstClr val="black"/>
                </a:solidFill>
                <a:latin typeface="Segoe UI" panose="020B0502040204020203" pitchFamily="34" charset="0"/>
                <a:ea typeface="Tahoma" panose="020B0604030504040204" pitchFamily="34" charset="0"/>
                <a:cs typeface="Segoe UI" panose="020B0502040204020203" pitchFamily="34" charset="0"/>
              </a:rPr>
              <a:t>(כנס מתכננים). </a:t>
            </a:r>
          </a:p>
          <a:p>
            <a:pPr marL="285750" indent="-285750">
              <a:lnSpc>
                <a:spcPct val="150000"/>
              </a:lnSpc>
              <a:buClr>
                <a:srgbClr val="FFC000"/>
              </a:buClr>
              <a:buFont typeface="Wingdings" panose="05000000000000000000" pitchFamily="2" charset="2"/>
              <a:buChar char="§"/>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להעמיק בפתרונות תכנוניים שכבר יושמו בשטח: </a:t>
            </a:r>
            <a:r>
              <a:rPr lang="he-IL" sz="1400">
                <a:solidFill>
                  <a:prstClr val="black"/>
                </a:solidFill>
                <a:latin typeface="Segoe UI Light" panose="020B0502040204020203" pitchFamily="34" charset="0"/>
                <a:ea typeface="Tahoma" panose="020B0604030504040204" pitchFamily="34" charset="0"/>
                <a:cs typeface="Segoe UI Light" panose="020B0502040204020203" pitchFamily="34" charset="0"/>
              </a:rPr>
              <a:t>"אשמח לשמוע יותר הסברים על פתרונות תכנוניים שיושמו במטרה לענות על צרכי ילדים ספציפיים (סיבה ותוצאה)"</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he-IL" sz="1100">
                <a:solidFill>
                  <a:prstClr val="black"/>
                </a:solidFill>
                <a:latin typeface="Segoe UI" panose="020B0502040204020203" pitchFamily="34" charset="0"/>
                <a:ea typeface="Tahoma" panose="020B0604030504040204" pitchFamily="34" charset="0"/>
                <a:cs typeface="Segoe UI" panose="020B0502040204020203" pitchFamily="34" charset="0"/>
              </a:rPr>
              <a:t>(כנס מתכננים). </a:t>
            </a:r>
            <a:endParaRPr lang="he-IL" sz="140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112009045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תרשים 14">
            <a:extLst>
              <a:ext uri="{FF2B5EF4-FFF2-40B4-BE49-F238E27FC236}">
                <a16:creationId xmlns:a16="http://schemas.microsoft.com/office/drawing/2014/main" id="{8449DFE6-5F18-223D-5EEB-C16B62A7A971}"/>
              </a:ext>
            </a:extLst>
          </p:cNvPr>
          <p:cNvGraphicFramePr>
            <a:graphicFrameLocks/>
          </p:cNvGraphicFramePr>
          <p:nvPr>
            <p:extLst>
              <p:ext uri="{D42A27DB-BD31-4B8C-83A1-F6EECF244321}">
                <p14:modId xmlns:p14="http://schemas.microsoft.com/office/powerpoint/2010/main" val="1014050361"/>
              </p:ext>
            </p:extLst>
          </p:nvPr>
        </p:nvGraphicFramePr>
        <p:xfrm>
          <a:off x="-641" y="323797"/>
          <a:ext cx="6564086" cy="3298146"/>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a:xfrm>
            <a:off x="11843657" y="6483018"/>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r" defTabSz="937443"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תרומת הכשרות: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קהל יוצרי המרחב הבנוי</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6563445" y="403809"/>
            <a:ext cx="5410841" cy="5869171"/>
          </a:xfrm>
          <a:prstGeom prst="rect">
            <a:avLst/>
          </a:prstGeom>
          <a:noFill/>
        </p:spPr>
        <p:txBody>
          <a:bodyPr wrap="square" rtlCol="1">
            <a:spAutoFit/>
          </a:bodyPr>
          <a:lstStyle/>
          <a:p>
            <a:pPr>
              <a:lnSpc>
                <a:spcPct val="150000"/>
              </a:lnSpc>
              <a:buClr>
                <a:srgbClr val="FFC000"/>
              </a:buClr>
              <a:defRPr/>
            </a:pPr>
            <a:r>
              <a:rPr lang="he-IL" sz="1400" u="sng" dirty="0">
                <a:solidFill>
                  <a:prstClr val="black"/>
                </a:solidFill>
                <a:latin typeface="Segoe UI" panose="020B0502040204020203" pitchFamily="34" charset="0"/>
                <a:ea typeface="Tahoma" panose="020B0604030504040204" pitchFamily="34" charset="0"/>
                <a:cs typeface="Segoe UI" panose="020B0502040204020203" pitchFamily="34" charset="0"/>
              </a:rPr>
              <a:t>המשיבים נתבקשו תחילה לציין את אופני תרומת ההכשרה </a:t>
            </a:r>
            <a:r>
              <a:rPr lang="he-IL"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(בחירה מרובה) </a:t>
            </a:r>
            <a:r>
              <a:rPr lang="he-IL" sz="1400" u="sng" dirty="0">
                <a:solidFill>
                  <a:prstClr val="black"/>
                </a:solidFill>
                <a:latin typeface="Segoe UI" panose="020B0502040204020203" pitchFamily="34" charset="0"/>
                <a:ea typeface="Tahoma" panose="020B0604030504040204" pitchFamily="34" charset="0"/>
                <a:cs typeface="Segoe UI" panose="020B0502040204020203" pitchFamily="34" charset="0"/>
              </a:rPr>
              <a:t>ואז לדרג את מידת התרומה בהיבטים נבחרים </a:t>
            </a:r>
            <a:r>
              <a:rPr lang="he-IL"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(ראו גרפים)</a:t>
            </a:r>
            <a:r>
              <a:rPr lang="he-IL" sz="1400" u="sng" dirty="0">
                <a:solidFill>
                  <a:prstClr val="black"/>
                </a:solidFill>
                <a:latin typeface="Segoe UI" panose="020B0502040204020203" pitchFamily="34" charset="0"/>
                <a:ea typeface="Tahoma" panose="020B0604030504040204" pitchFamily="34" charset="0"/>
                <a:cs typeface="Segoe UI" panose="020B0502040204020203" pitchFamily="34" charset="0"/>
              </a:rPr>
              <a:t>:</a:t>
            </a:r>
          </a:p>
          <a:p>
            <a:pPr marL="285750" indent="-285750">
              <a:lnSpc>
                <a:spcPct val="150000"/>
              </a:lnSpc>
              <a:buClr>
                <a:srgbClr val="FFC000"/>
              </a:buClr>
              <a:buFontTx/>
              <a:buChar char="█"/>
              <a:defRPr/>
            </a:pPr>
            <a:r>
              <a:rPr lang="he-IL" sz="1400" b="1" dirty="0">
                <a:latin typeface="Segoe UI" panose="020B0502040204020203" pitchFamily="34" charset="0"/>
                <a:ea typeface="Tahoma" panose="020B0604030504040204" pitchFamily="34" charset="0"/>
                <a:cs typeface="Segoe UI" panose="020B0502040204020203" pitchFamily="34" charset="0"/>
              </a:rPr>
              <a:t>התרומות המרכזיות </a:t>
            </a:r>
            <a:r>
              <a:rPr lang="he-IL" sz="1400" dirty="0">
                <a:latin typeface="Segoe UI" panose="020B0502040204020203" pitchFamily="34" charset="0"/>
                <a:ea typeface="Tahoma" panose="020B0604030504040204" pitchFamily="34" charset="0"/>
                <a:cs typeface="Segoe UI" panose="020B0502040204020203" pitchFamily="34" charset="0"/>
              </a:rPr>
              <a:t>של ההכשרות היו: ההיכרות עם </a:t>
            </a:r>
            <a:r>
              <a:rPr lang="en-US" sz="1400" dirty="0">
                <a:latin typeface="Segoe UI" panose="020B0502040204020203" pitchFamily="34" charset="0"/>
                <a:ea typeface="Tahoma" panose="020B0604030504040204" pitchFamily="34" charset="0"/>
                <a:cs typeface="Segoe UI" panose="020B0502040204020203" pitchFamily="34" charset="0"/>
              </a:rPr>
              <a:t>Urban95</a:t>
            </a:r>
            <a:r>
              <a:rPr lang="he-IL" sz="1400" dirty="0">
                <a:latin typeface="Segoe UI" panose="020B0502040204020203" pitchFamily="34" charset="0"/>
                <a:ea typeface="Tahoma" panose="020B0604030504040204" pitchFamily="34" charset="0"/>
                <a:cs typeface="Segoe UI" panose="020B0502040204020203" pitchFamily="34" charset="0"/>
              </a:rPr>
              <a:t> סיפקה השראה ומוטיבציה ליישום רעיונות חדשים ברוח התוכנית</a:t>
            </a:r>
            <a:r>
              <a:rPr lang="en-US" sz="1400" dirty="0">
                <a:latin typeface="Segoe UI" panose="020B0502040204020203" pitchFamily="34" charset="0"/>
                <a:ea typeface="Tahoma" panose="020B0604030504040204" pitchFamily="34" charset="0"/>
                <a:cs typeface="Segoe UI" panose="020B0502040204020203" pitchFamily="34" charset="0"/>
              </a:rPr>
              <a:t>;</a:t>
            </a:r>
            <a:r>
              <a:rPr lang="he-IL" sz="1400" dirty="0">
                <a:latin typeface="Segoe UI" panose="020B0502040204020203" pitchFamily="34" charset="0"/>
                <a:ea typeface="Tahoma" panose="020B0604030504040204" pitchFamily="34" charset="0"/>
                <a:cs typeface="Segoe UI" panose="020B0502040204020203" pitchFamily="34" charset="0"/>
              </a:rPr>
              <a:t> העמקת ידע על צרכי הגיל הרך ומלוויהם חידד כי יש לשלב זאת בעבודתם. המשיבים דיווחו על קבלת ידע חדש ורלוונטי לעבודתם, אך פחות ממחציתם חשו כי קיבלו כלים ופרקטיקות מעשיות.</a:t>
            </a:r>
          </a:p>
          <a:p>
            <a:pPr marL="285750" indent="-285750">
              <a:lnSpc>
                <a:spcPct val="150000"/>
              </a:lnSpc>
              <a:buClr>
                <a:srgbClr val="FFC000"/>
              </a:buClr>
              <a:buFontTx/>
              <a:buChar char="█"/>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ההכשרות היוו הזדמנות לממשקי עבודה עם גורמים חדשים, אך הפורמט פחות איפשר מפגש עמיתים ויצירת קשרים חדשים.</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285750" indent="-285750">
              <a:lnSpc>
                <a:spcPct val="150000"/>
              </a:lnSpc>
              <a:buClr>
                <a:srgbClr val="FFC000"/>
              </a:buClr>
              <a:buFont typeface="Wingdings" panose="05000000000000000000" pitchFamily="2" charset="2"/>
              <a:buChar char="§"/>
              <a:defRPr/>
            </a:pPr>
            <a:r>
              <a:rPr lang="he-IL" sz="1200" u="sng" dirty="0">
                <a:latin typeface="Segoe UI" panose="020B0502040204020203" pitchFamily="34" charset="0"/>
                <a:ea typeface="Tahoma" panose="020B0604030504040204" pitchFamily="34" charset="0"/>
                <a:cs typeface="Segoe UI" panose="020B0502040204020203" pitchFamily="34" charset="0"/>
              </a:rPr>
              <a:t>פורום תוכנית 360 לילדים ונוער בסיכון:</a:t>
            </a:r>
            <a:r>
              <a:rPr lang="he-IL" sz="1200" dirty="0">
                <a:latin typeface="Segoe UI" panose="020B0502040204020203" pitchFamily="34" charset="0"/>
                <a:ea typeface="Tahoma" panose="020B0604030504040204" pitchFamily="34" charset="0"/>
                <a:cs typeface="Segoe UI" panose="020B0502040204020203" pitchFamily="34" charset="0"/>
              </a:rPr>
              <a:t> נתרמו במידה רבה יותר בקבלת ידע חדש (100%), שיעור גבוה יותר דיווחו על העמקת ידע אודות צרכי הגיל הרך</a:t>
            </a:r>
            <a:br>
              <a:rPr lang="en-US" sz="1200" dirty="0">
                <a:latin typeface="Segoe UI" panose="020B0502040204020203" pitchFamily="34" charset="0"/>
                <a:ea typeface="Tahoma" panose="020B0604030504040204" pitchFamily="34" charset="0"/>
                <a:cs typeface="Segoe UI" panose="020B0502040204020203" pitchFamily="34" charset="0"/>
              </a:rPr>
            </a:br>
            <a:r>
              <a:rPr lang="he-IL" sz="1200" dirty="0">
                <a:latin typeface="Segoe UI" panose="020B0502040204020203" pitchFamily="34" charset="0"/>
                <a:ea typeface="Tahoma" panose="020B0604030504040204" pitchFamily="34" charset="0"/>
                <a:cs typeface="Segoe UI" panose="020B0502040204020203" pitchFamily="34" charset="0"/>
              </a:rPr>
              <a:t>וכי הם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ישתמשו בכלים שרכשו בעבודתם בפועל בחצי השנה הקרובה (75%). </a:t>
            </a:r>
          </a:p>
          <a:p>
            <a:pPr marL="285750" indent="-285750">
              <a:lnSpc>
                <a:spcPct val="150000"/>
              </a:lnSpc>
              <a:buClr>
                <a:srgbClr val="FFC000"/>
              </a:buClr>
              <a:buFont typeface="Wingdings" panose="05000000000000000000" pitchFamily="2" charset="2"/>
              <a:buChar char="§"/>
              <a:defRPr/>
            </a:pPr>
            <a:r>
              <a:rPr lang="he-IL" sz="1200" u="sng" dirty="0">
                <a:latin typeface="Segoe UI" panose="020B0502040204020203" pitchFamily="34" charset="0"/>
                <a:ea typeface="Tahoma" panose="020B0604030504040204" pitchFamily="34" charset="0"/>
                <a:cs typeface="Segoe UI" panose="020B0502040204020203" pitchFamily="34" charset="0"/>
              </a:rPr>
              <a:t>כנס המועצה הישראלית לבנייה ירוקה: </a:t>
            </a:r>
            <a:r>
              <a:rPr lang="he-IL" sz="1200" dirty="0">
                <a:latin typeface="Segoe UI" panose="020B0502040204020203" pitchFamily="34" charset="0"/>
                <a:ea typeface="Tahoma" panose="020B0604030504040204" pitchFamily="34" charset="0"/>
                <a:cs typeface="Segoe UI" panose="020B0502040204020203" pitchFamily="34" charset="0"/>
              </a:rPr>
              <a:t>דווח על שיעור גבוה יותר של השראה ליישום רעיונות ושל קבלת ידע מקצועי חדש (75% ו-50% בהתאמה). </a:t>
            </a:r>
          </a:p>
          <a:p>
            <a:pPr marL="285750" indent="-285750">
              <a:lnSpc>
                <a:spcPct val="150000"/>
              </a:lnSpc>
              <a:buClr>
                <a:srgbClr val="FFC000"/>
              </a:buClr>
              <a:buFont typeface="Wingdings" panose="05000000000000000000" pitchFamily="2" charset="2"/>
              <a:buChar char="§"/>
              <a:defRPr/>
            </a:pPr>
            <a:r>
              <a:rPr lang="he-IL" sz="1200" u="sng" dirty="0">
                <a:latin typeface="Segoe UI" panose="020B0502040204020203" pitchFamily="34" charset="0"/>
                <a:ea typeface="Tahoma" panose="020B0604030504040204" pitchFamily="34" charset="0"/>
                <a:cs typeface="Segoe UI" panose="020B0502040204020203" pitchFamily="34" charset="0"/>
              </a:rPr>
              <a:t>כנס איגוד המתכננים: </a:t>
            </a:r>
            <a:r>
              <a:rPr lang="he-IL" sz="1200" dirty="0">
                <a:latin typeface="Segoe UI" panose="020B0502040204020203" pitchFamily="34" charset="0"/>
                <a:ea typeface="Tahoma" panose="020B0604030504040204" pitchFamily="34" charset="0"/>
                <a:cs typeface="Segoe UI" panose="020B0502040204020203" pitchFamily="34" charset="0"/>
              </a:rPr>
              <a:t>דווח על שיעורי תרומה גבוהים יותר בהיבטי למידת עמיתים ויצירת קשרים חדשים (75% ו-50% בהתאמה). </a:t>
            </a:r>
          </a:p>
          <a:p>
            <a:pPr marL="285750" indent="-285750">
              <a:lnSpc>
                <a:spcPct val="150000"/>
              </a:lnSpc>
              <a:buClr>
                <a:srgbClr val="FFC000"/>
              </a:buClr>
              <a:buFontTx/>
              <a:buChar char="█"/>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המשיבים ציינו כי נתרמו "</a:t>
            </a:r>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בהסתכלות על המרחב מעוד עיניים"</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b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לצד "</a:t>
            </a:r>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חשיבה על איזון בין גורמי סיכון לסכנה" </a:t>
            </a:r>
            <a:r>
              <a:rPr lang="he-IL" sz="1100" dirty="0">
                <a:solidFill>
                  <a:prstClr val="black"/>
                </a:solidFill>
                <a:latin typeface="Segoe UI" panose="020B0502040204020203" pitchFamily="34" charset="0"/>
                <a:ea typeface="Tahoma" panose="020B0604030504040204" pitchFamily="34" charset="0"/>
                <a:cs typeface="Segoe UI" panose="020B0502040204020203" pitchFamily="34" charset="0"/>
              </a:rPr>
              <a:t>(כנס צוערים) </a:t>
            </a:r>
            <a:br>
              <a:rPr lang="en-US" sz="11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וקיבלו כלים לשיתוף ציבורי מיטבי וגיבוש קהילה </a:t>
            </a:r>
            <a:r>
              <a:rPr lang="he-IL" sz="1100" dirty="0">
                <a:solidFill>
                  <a:prstClr val="black"/>
                </a:solidFill>
                <a:latin typeface="Segoe UI" panose="020B0502040204020203" pitchFamily="34" charset="0"/>
                <a:ea typeface="Tahoma" panose="020B0604030504040204" pitchFamily="34" charset="0"/>
                <a:cs typeface="Segoe UI" panose="020B0502040204020203" pitchFamily="34" charset="0"/>
              </a:rPr>
              <a:t>(כנס מתכננים).  </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4" name="תרשים 3">
            <a:extLst>
              <a:ext uri="{FF2B5EF4-FFF2-40B4-BE49-F238E27FC236}">
                <a16:creationId xmlns:a16="http://schemas.microsoft.com/office/drawing/2014/main" id="{CDE830EA-ED48-3F53-23C4-50C0FED9DD14}"/>
              </a:ext>
            </a:extLst>
          </p:cNvPr>
          <p:cNvGraphicFramePr>
            <a:graphicFrameLocks/>
          </p:cNvGraphicFramePr>
          <p:nvPr>
            <p:extLst>
              <p:ext uri="{D42A27DB-BD31-4B8C-83A1-F6EECF244321}">
                <p14:modId xmlns:p14="http://schemas.microsoft.com/office/powerpoint/2010/main" val="65110351"/>
              </p:ext>
            </p:extLst>
          </p:nvPr>
        </p:nvGraphicFramePr>
        <p:xfrm>
          <a:off x="0" y="3537862"/>
          <a:ext cx="6564086" cy="2981134"/>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a:extLst>
              <a:ext uri="{FF2B5EF4-FFF2-40B4-BE49-F238E27FC236}">
                <a16:creationId xmlns:a16="http://schemas.microsoft.com/office/drawing/2014/main" id="{8375884B-9BE3-A144-414E-29F202772319}"/>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50ADA92E-85EB-CAA5-2DEC-1A2F56A2A764}"/>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Rounded Corners 12">
              <a:extLst>
                <a:ext uri="{FF2B5EF4-FFF2-40B4-BE49-F238E27FC236}">
                  <a16:creationId xmlns:a16="http://schemas.microsoft.com/office/drawing/2014/main" id="{9B08CDA6-D8F8-7D58-FE72-2372952FA515}"/>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215942967"/>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21DABD-C0D1-EC0B-5B1D-8036AD9FA200}"/>
              </a:ext>
            </a:extLst>
          </p:cNvPr>
          <p:cNvSpPr/>
          <p:nvPr/>
        </p:nvSpPr>
        <p:spPr>
          <a:xfrm>
            <a:off x="0" y="5109179"/>
            <a:ext cx="6453643" cy="15052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תמונה 12">
            <a:extLst>
              <a:ext uri="{FF2B5EF4-FFF2-40B4-BE49-F238E27FC236}">
                <a16:creationId xmlns:a16="http://schemas.microsoft.com/office/drawing/2014/main" id="{7A261D40-7914-2D26-83DF-E9BFC29B8142}"/>
              </a:ext>
            </a:extLst>
          </p:cNvPr>
          <p:cNvPicPr>
            <a:picLocks noChangeAspect="1"/>
          </p:cNvPicPr>
          <p:nvPr/>
        </p:nvPicPr>
        <p:blipFill rotWithShape="1">
          <a:blip r:embed="rId3"/>
          <a:srcRect l="5200" b="17670"/>
          <a:stretch/>
        </p:blipFill>
        <p:spPr>
          <a:xfrm>
            <a:off x="6226629" y="2445782"/>
            <a:ext cx="6134786" cy="4411828"/>
          </a:xfrm>
          <a:prstGeom prst="rect">
            <a:avLst/>
          </a:prstGeom>
        </p:spPr>
      </p:pic>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defTabSz="937443">
              <a:defRPr/>
            </a:pPr>
            <a:r>
              <a:rPr kumimoji="0" lang="he-IL"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רקע על ההכשרות: </a:t>
            </a:r>
            <a:r>
              <a:rPr lang="he-IL" sz="2000" b="1" dirty="0">
                <a:solidFill>
                  <a:prstClr val="white"/>
                </a:solidFill>
                <a:latin typeface="Tahoma" panose="020B0604030504040204" pitchFamily="34" charset="0"/>
                <a:ea typeface="Tahoma" panose="020B0604030504040204" pitchFamily="34" charset="0"/>
                <a:cs typeface="Tahoma" panose="020B0604030504040204" pitchFamily="34" charset="0"/>
              </a:rPr>
              <a:t>קהל בעלי תפקידים ברשויות העוגן</a:t>
            </a:r>
          </a:p>
        </p:txBody>
      </p:sp>
      <p:sp>
        <p:nvSpPr>
          <p:cNvPr id="4" name="Rectangle 12">
            <a:extLst>
              <a:ext uri="{FF2B5EF4-FFF2-40B4-BE49-F238E27FC236}">
                <a16:creationId xmlns:a16="http://schemas.microsoft.com/office/drawing/2014/main" id="{FF1CA15A-988B-35ED-1D7B-3A6BF37F55BB}"/>
              </a:ext>
            </a:extLst>
          </p:cNvPr>
          <p:cNvSpPr/>
          <p:nvPr/>
        </p:nvSpPr>
        <p:spPr>
          <a:xfrm>
            <a:off x="725523" y="3880898"/>
            <a:ext cx="5856251" cy="415819"/>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600" b="0" i="0" u="none" strike="noStrike" kern="1200" cap="none" spc="0" normalizeH="0" baseline="0" noProof="0">
              <a:ln>
                <a:noFill/>
              </a:ln>
              <a:solidFill>
                <a:prstClr val="black"/>
              </a:solidFill>
              <a:effectLst/>
              <a:uLnTx/>
              <a:uFillTx/>
              <a:latin typeface="Segoe UI"/>
              <a:ea typeface="Tahoma"/>
              <a:cs typeface="Segoe UI"/>
            </a:endParaRPr>
          </a:p>
        </p:txBody>
      </p:sp>
      <p:grpSp>
        <p:nvGrpSpPr>
          <p:cNvPr id="3" name="Group 2">
            <a:extLst>
              <a:ext uri="{FF2B5EF4-FFF2-40B4-BE49-F238E27FC236}">
                <a16:creationId xmlns:a16="http://schemas.microsoft.com/office/drawing/2014/main" id="{D5FDC6EE-5B54-5CDB-8C75-4D8E98BF99FC}"/>
              </a:ext>
            </a:extLst>
          </p:cNvPr>
          <p:cNvGrpSpPr/>
          <p:nvPr/>
        </p:nvGrpSpPr>
        <p:grpSpPr>
          <a:xfrm>
            <a:off x="-92398" y="6445650"/>
            <a:ext cx="7862497" cy="451978"/>
            <a:chOff x="-116959" y="6457504"/>
            <a:chExt cx="7862497" cy="594107"/>
          </a:xfrm>
        </p:grpSpPr>
        <p:sp>
          <p:nvSpPr>
            <p:cNvPr id="10" name="Rectangle: Rounded Corners 9">
              <a:extLst>
                <a:ext uri="{FF2B5EF4-FFF2-40B4-BE49-F238E27FC236}">
                  <a16:creationId xmlns:a16="http://schemas.microsoft.com/office/drawing/2014/main" id="{13EE96A2-59CB-4163-9CEB-5289FCE6E7AC}"/>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Rounded Corners 11">
              <a:extLst>
                <a:ext uri="{FF2B5EF4-FFF2-40B4-BE49-F238E27FC236}">
                  <a16:creationId xmlns:a16="http://schemas.microsoft.com/office/drawing/2014/main" id="{0A1CDC45-0723-A650-3FCB-6463A8D11CED}"/>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4" name="TextBox 13">
            <a:extLst>
              <a:ext uri="{FF2B5EF4-FFF2-40B4-BE49-F238E27FC236}">
                <a16:creationId xmlns:a16="http://schemas.microsoft.com/office/drawing/2014/main" id="{8C3C2762-0B23-95B9-E64D-6670C4C16F27}"/>
              </a:ext>
            </a:extLst>
          </p:cNvPr>
          <p:cNvSpPr txBox="1"/>
          <p:nvPr/>
        </p:nvSpPr>
        <p:spPr>
          <a:xfrm>
            <a:off x="5943600" y="454430"/>
            <a:ext cx="6248400" cy="375359"/>
          </a:xfrm>
          <a:prstGeom prst="rect">
            <a:avLst/>
          </a:prstGeom>
          <a:noFill/>
        </p:spPr>
        <p:txBody>
          <a:bodyPr wrap="square" rtlCol="1">
            <a:spAutoFit/>
          </a:bodyPr>
          <a:lstStyle/>
          <a:p>
            <a:pPr>
              <a:lnSpc>
                <a:spcPct val="150000"/>
              </a:lnSpc>
              <a:buClr>
                <a:srgbClr val="FFC000"/>
              </a:buClr>
              <a:defRPr/>
            </a:pPr>
            <a:r>
              <a:rPr lang="he-IL" sz="1400" b="1">
                <a:latin typeface="Segoe UI" panose="020B0502040204020203" pitchFamily="34" charset="0"/>
                <a:ea typeface="Tahoma" panose="020B0604030504040204" pitchFamily="34" charset="0"/>
                <a:cs typeface="Segoe UI" panose="020B0502040204020203" pitchFamily="34" charset="0"/>
              </a:rPr>
              <a:t>במהלך שנת 2022 התקיימו 3 הכשרות עבור בעלי תפקידים ברשויות העוגן:</a:t>
            </a:r>
            <a:endParaRPr lang="he-IL" sz="140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5" name="Table 14">
            <a:extLst>
              <a:ext uri="{FF2B5EF4-FFF2-40B4-BE49-F238E27FC236}">
                <a16:creationId xmlns:a16="http://schemas.microsoft.com/office/drawing/2014/main" id="{705560DB-5A0C-D5F7-85CD-1B9A94EF2D86}"/>
              </a:ext>
            </a:extLst>
          </p:cNvPr>
          <p:cNvGraphicFramePr>
            <a:graphicFrameLocks noGrp="1"/>
          </p:cNvGraphicFramePr>
          <p:nvPr>
            <p:extLst>
              <p:ext uri="{D42A27DB-BD31-4B8C-83A1-F6EECF244321}">
                <p14:modId xmlns:p14="http://schemas.microsoft.com/office/powerpoint/2010/main" val="3581780829"/>
              </p:ext>
            </p:extLst>
          </p:nvPr>
        </p:nvGraphicFramePr>
        <p:xfrm>
          <a:off x="6226629" y="941473"/>
          <a:ext cx="5965370" cy="1334493"/>
        </p:xfrm>
        <a:graphic>
          <a:graphicData uri="http://schemas.openxmlformats.org/drawingml/2006/table">
            <a:tbl>
              <a:tblPr firstRow="1" bandRow="1">
                <a:tableStyleId>{F5AB1C69-6EDB-4FF4-983F-18BD219EF322}</a:tableStyleId>
              </a:tblPr>
              <a:tblGrid>
                <a:gridCol w="903514">
                  <a:extLst>
                    <a:ext uri="{9D8B030D-6E8A-4147-A177-3AD203B41FA5}">
                      <a16:colId xmlns:a16="http://schemas.microsoft.com/office/drawing/2014/main" val="2598434138"/>
                    </a:ext>
                  </a:extLst>
                </a:gridCol>
                <a:gridCol w="1001486">
                  <a:extLst>
                    <a:ext uri="{9D8B030D-6E8A-4147-A177-3AD203B41FA5}">
                      <a16:colId xmlns:a16="http://schemas.microsoft.com/office/drawing/2014/main" val="661952717"/>
                    </a:ext>
                  </a:extLst>
                </a:gridCol>
                <a:gridCol w="4060370">
                  <a:extLst>
                    <a:ext uri="{9D8B030D-6E8A-4147-A177-3AD203B41FA5}">
                      <a16:colId xmlns:a16="http://schemas.microsoft.com/office/drawing/2014/main" val="628175441"/>
                    </a:ext>
                  </a:extLst>
                </a:gridCol>
              </a:tblGrid>
              <a:tr h="292431">
                <a:tc>
                  <a:txBody>
                    <a:bodyPr/>
                    <a:lstStyle/>
                    <a:p>
                      <a:pPr algn="ctr"/>
                      <a:r>
                        <a:rPr lang="he-IL" sz="1200">
                          <a:latin typeface="Segoe UI" panose="020B0502040204020203" pitchFamily="34" charset="0"/>
                          <a:cs typeface="Segoe UI" panose="020B0502040204020203" pitchFamily="34" charset="0"/>
                        </a:rPr>
                        <a:t>מועד</a:t>
                      </a:r>
                      <a:endParaRPr lang="en-US" sz="1200">
                        <a:latin typeface="Segoe UI" panose="020B0502040204020203" pitchFamily="34" charset="0"/>
                        <a:cs typeface="Segoe UI" panose="020B0502040204020203" pitchFamily="34" charset="0"/>
                      </a:endParaRPr>
                    </a:p>
                  </a:txBody>
                  <a:tcPr/>
                </a:tc>
                <a:tc>
                  <a:txBody>
                    <a:bodyPr/>
                    <a:lstStyle/>
                    <a:p>
                      <a:pPr algn="ctr"/>
                      <a:r>
                        <a:rPr lang="he-IL" sz="1200">
                          <a:latin typeface="Segoe UI" panose="020B0502040204020203" pitchFamily="34" charset="0"/>
                          <a:cs typeface="Segoe UI" panose="020B0502040204020203" pitchFamily="34" charset="0"/>
                        </a:rPr>
                        <a:t>רשויות עוגן משתתפות</a:t>
                      </a:r>
                      <a:endParaRPr lang="en-US" sz="1200">
                        <a:latin typeface="Segoe UI" panose="020B0502040204020203" pitchFamily="34" charset="0"/>
                        <a:cs typeface="Segoe UI" panose="020B0502040204020203" pitchFamily="34" charset="0"/>
                      </a:endParaRPr>
                    </a:p>
                  </a:txBody>
                  <a:tcPr/>
                </a:tc>
                <a:tc>
                  <a:txBody>
                    <a:bodyPr/>
                    <a:lstStyle/>
                    <a:p>
                      <a:pPr algn="ctr"/>
                      <a:r>
                        <a:rPr lang="he-IL" sz="1200">
                          <a:latin typeface="Segoe UI" panose="020B0502040204020203" pitchFamily="34" charset="0"/>
                          <a:cs typeface="Segoe UI" panose="020B0502040204020203" pitchFamily="34" charset="0"/>
                        </a:rPr>
                        <a:t>הכשרה</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959294402"/>
                  </a:ext>
                </a:extLst>
              </a:tr>
              <a:tr h="292431">
                <a:tc>
                  <a:txBody>
                    <a:bodyPr/>
                    <a:lstStyle/>
                    <a:p>
                      <a:pPr algn="ctr"/>
                      <a:r>
                        <a:rPr lang="he-IL" sz="1200">
                          <a:latin typeface="Segoe UI" panose="020B0502040204020203" pitchFamily="34" charset="0"/>
                          <a:cs typeface="Segoe UI" panose="020B0502040204020203" pitchFamily="34" charset="0"/>
                        </a:rPr>
                        <a:t>יולי 2022</a:t>
                      </a:r>
                      <a:endParaRPr lang="en-US" sz="1200">
                        <a:latin typeface="Segoe UI" panose="020B0502040204020203" pitchFamily="34" charset="0"/>
                        <a:cs typeface="Segoe UI" panose="020B0502040204020203" pitchFamily="34" charset="0"/>
                      </a:endParaRPr>
                    </a:p>
                  </a:txBody>
                  <a:tcPr/>
                </a:tc>
                <a:tc>
                  <a:txBody>
                    <a:bodyPr/>
                    <a:lstStyle/>
                    <a:p>
                      <a:pPr lvl="0" algn="ctr"/>
                      <a:r>
                        <a:rPr lang="he-IL" sz="1200">
                          <a:latin typeface="Segoe UI" panose="020B0502040204020203" pitchFamily="34" charset="0"/>
                          <a:cs typeface="Segoe UI" panose="020B0502040204020203" pitchFamily="34" charset="0"/>
                        </a:rPr>
                        <a:t>בית שמש</a:t>
                      </a:r>
                      <a:endParaRPr lang="en-US" sz="1200">
                        <a:latin typeface="Segoe UI" panose="020B0502040204020203" pitchFamily="34" charset="0"/>
                        <a:cs typeface="Segoe UI" panose="020B0502040204020203" pitchFamily="34" charset="0"/>
                      </a:endParaRPr>
                    </a:p>
                  </a:txBody>
                  <a:tcPr/>
                </a:tc>
                <a:tc>
                  <a:txBody>
                    <a:bodyPr/>
                    <a:lstStyle/>
                    <a:p>
                      <a:pPr lvl="1"/>
                      <a:r>
                        <a:rPr lang="he-IL" sz="1200">
                          <a:latin typeface="Segoe UI"/>
                          <a:ea typeface="Tahoma"/>
                          <a:cs typeface="Segoe UI"/>
                        </a:rPr>
                        <a:t>הרצאה בנושא תכנון טבע ומשחק לגיל הרך ג'ולי פלד</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68335356"/>
                  </a:ext>
                </a:extLst>
              </a:tr>
              <a:tr h="292431">
                <a:tc>
                  <a:txBody>
                    <a:bodyPr/>
                    <a:lstStyle/>
                    <a:p>
                      <a:pPr algn="ctr"/>
                      <a:r>
                        <a:rPr lang="he-IL" sz="1200">
                          <a:latin typeface="Segoe UI" panose="020B0502040204020203" pitchFamily="34" charset="0"/>
                          <a:cs typeface="Segoe UI" panose="020B0502040204020203" pitchFamily="34" charset="0"/>
                        </a:rPr>
                        <a:t>ינואר 2023</a:t>
                      </a:r>
                      <a:endParaRPr lang="en-US" sz="1200">
                        <a:latin typeface="Segoe UI" panose="020B0502040204020203" pitchFamily="34" charset="0"/>
                        <a:cs typeface="Segoe UI" panose="020B0502040204020203" pitchFamily="34" charset="0"/>
                      </a:endParaRPr>
                    </a:p>
                  </a:txBody>
                  <a:tcPr/>
                </a:tc>
                <a:tc>
                  <a:txBody>
                    <a:bodyPr/>
                    <a:lstStyle/>
                    <a:p>
                      <a:pPr lvl="0" algn="ctr"/>
                      <a:r>
                        <a:rPr lang="he-IL" sz="1200">
                          <a:latin typeface="Segoe UI" panose="020B0502040204020203" pitchFamily="34" charset="0"/>
                          <a:cs typeface="Segoe UI" panose="020B0502040204020203" pitchFamily="34" charset="0"/>
                        </a:rPr>
                        <a:t>אשדוד</a:t>
                      </a:r>
                      <a:endParaRPr lang="en-US" sz="1200">
                        <a:latin typeface="Segoe UI" panose="020B0502040204020203" pitchFamily="34" charset="0"/>
                        <a:cs typeface="Segoe UI" panose="020B0502040204020203" pitchFamily="34" charset="0"/>
                      </a:endParaRPr>
                    </a:p>
                  </a:txBody>
                  <a:tcPr/>
                </a:tc>
                <a:tc>
                  <a:txBody>
                    <a:bodyPr/>
                    <a:lstStyle/>
                    <a:p>
                      <a:pPr lvl="1"/>
                      <a:r>
                        <a:rPr lang="he-IL" sz="1200">
                          <a:latin typeface="Segoe UI"/>
                          <a:ea typeface="Tahoma"/>
                          <a:cs typeface="Segoe UI"/>
                        </a:rPr>
                        <a:t>סיור לימודי בת"א-יפו </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75065157"/>
                  </a:ext>
                </a:extLst>
              </a:tr>
              <a:tr h="292431">
                <a:tc>
                  <a:txBody>
                    <a:bodyPr/>
                    <a:lstStyle/>
                    <a:p>
                      <a:pPr algn="ctr"/>
                      <a:r>
                        <a:rPr lang="he-IL" sz="1200">
                          <a:latin typeface="Segoe UI" panose="020B0502040204020203" pitchFamily="34" charset="0"/>
                          <a:cs typeface="Segoe UI" panose="020B0502040204020203" pitchFamily="34" charset="0"/>
                        </a:rPr>
                        <a:t>ינואר 2023</a:t>
                      </a:r>
                      <a:endParaRPr lang="en-US" sz="1200">
                        <a:latin typeface="Segoe UI" panose="020B0502040204020203" pitchFamily="34" charset="0"/>
                        <a:cs typeface="Segoe UI" panose="020B0502040204020203" pitchFamily="34" charset="0"/>
                      </a:endParaRPr>
                    </a:p>
                  </a:txBody>
                  <a:tcPr/>
                </a:tc>
                <a:tc>
                  <a:txBody>
                    <a:bodyPr/>
                    <a:lstStyle/>
                    <a:p>
                      <a:pPr lvl="0" algn="ctr"/>
                      <a:r>
                        <a:rPr lang="he-IL" sz="1200">
                          <a:latin typeface="Segoe UI" panose="020B0502040204020203" pitchFamily="34" charset="0"/>
                          <a:cs typeface="Segoe UI" panose="020B0502040204020203" pitchFamily="34" charset="0"/>
                        </a:rPr>
                        <a:t>אשדוד</a:t>
                      </a:r>
                      <a:endParaRPr lang="en-US" sz="1200">
                        <a:latin typeface="Segoe UI" panose="020B0502040204020203" pitchFamily="34" charset="0"/>
                        <a:cs typeface="Segoe UI" panose="020B0502040204020203" pitchFamily="34" charset="0"/>
                      </a:endParaRPr>
                    </a:p>
                  </a:txBody>
                  <a:tcPr/>
                </a:tc>
                <a:tc>
                  <a:txBody>
                    <a:bodyPr/>
                    <a:lstStyle/>
                    <a:p>
                      <a:pPr lvl="1"/>
                      <a:r>
                        <a:rPr lang="he-IL" sz="1200">
                          <a:latin typeface="Segoe UI"/>
                          <a:ea typeface="Tahoma"/>
                          <a:cs typeface="Segoe UI"/>
                        </a:rPr>
                        <a:t>הרצאת גן המשחקים הטבעי</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0847707"/>
                  </a:ext>
                </a:extLst>
              </a:tr>
            </a:tbl>
          </a:graphicData>
        </a:graphic>
      </p:graphicFrame>
      <p:sp>
        <p:nvSpPr>
          <p:cNvPr id="16" name="TextBox 15">
            <a:extLst>
              <a:ext uri="{FF2B5EF4-FFF2-40B4-BE49-F238E27FC236}">
                <a16:creationId xmlns:a16="http://schemas.microsoft.com/office/drawing/2014/main" id="{8B8F9E5E-5448-DC3E-7C8F-B64C2FA98AFB}"/>
              </a:ext>
            </a:extLst>
          </p:cNvPr>
          <p:cNvSpPr txBox="1"/>
          <p:nvPr/>
        </p:nvSpPr>
        <p:spPr>
          <a:xfrm>
            <a:off x="304800" y="244654"/>
            <a:ext cx="5791200" cy="2175852"/>
          </a:xfrm>
          <a:prstGeom prst="rect">
            <a:avLst/>
          </a:prstGeom>
          <a:noFill/>
        </p:spPr>
        <p:txBody>
          <a:bodyPr wrap="square" rtlCol="1">
            <a:spAutoFit/>
          </a:bodyPr>
          <a:lstStyle/>
          <a:p>
            <a:pPr>
              <a:lnSpc>
                <a:spcPct val="150000"/>
              </a:lnSpc>
              <a:buClr>
                <a:srgbClr val="FFC000"/>
              </a:buClr>
              <a:defRPr/>
            </a:pPr>
            <a:endParaRPr lang="he-IL" sz="800">
              <a:latin typeface="Segoe UI" panose="020B0502040204020203" pitchFamily="34" charset="0"/>
              <a:ea typeface="Tahoma" panose="020B0604030504040204" pitchFamily="34" charset="0"/>
              <a:cs typeface="Segoe UI" panose="020B0502040204020203" pitchFamily="34" charset="0"/>
            </a:endParaRPr>
          </a:p>
          <a:p>
            <a:pPr marL="285750" indent="-285750">
              <a:lnSpc>
                <a:spcPct val="150000"/>
              </a:lnSpc>
              <a:buClr>
                <a:srgbClr val="FFC000"/>
              </a:buClr>
              <a:buFontTx/>
              <a:buChar char="█"/>
              <a:defRPr/>
            </a:pPr>
            <a:r>
              <a:rPr lang="he-IL" sz="1400" u="sng">
                <a:latin typeface="Segoe UI" panose="020B0502040204020203" pitchFamily="34" charset="0"/>
                <a:ea typeface="Tahoma" panose="020B0604030504040204" pitchFamily="34" charset="0"/>
                <a:cs typeface="Segoe UI" panose="020B0502040204020203" pitchFamily="34" charset="0"/>
              </a:rPr>
              <a:t>בהכשרות השתתפו בעלי תפקידים מגוונים: </a:t>
            </a:r>
            <a:br>
              <a:rPr lang="en-US" sz="1400">
                <a:latin typeface="Segoe UI" panose="020B0502040204020203" pitchFamily="34" charset="0"/>
                <a:ea typeface="Tahoma" panose="020B0604030504040204" pitchFamily="34" charset="0"/>
                <a:cs typeface="Segoe UI" panose="020B0502040204020203" pitchFamily="34" charset="0"/>
              </a:rPr>
            </a:br>
            <a:r>
              <a:rPr lang="he-IL" sz="1400">
                <a:latin typeface="Segoe UI" panose="020B0502040204020203" pitchFamily="34" charset="0"/>
                <a:ea typeface="Tahoma" panose="020B0604030504040204" pitchFamily="34" charset="0"/>
                <a:cs typeface="Segoe UI" panose="020B0502040204020203" pitchFamily="34" charset="0"/>
              </a:rPr>
              <a:t>אדריכלית ממשרד סטיו אדריכלים, צוותי </a:t>
            </a:r>
            <a:r>
              <a:rPr lang="en-US" sz="1400">
                <a:latin typeface="Segoe UI" panose="020B0502040204020203" pitchFamily="34" charset="0"/>
                <a:ea typeface="Tahoma" panose="020B0604030504040204" pitchFamily="34" charset="0"/>
                <a:cs typeface="Segoe UI" panose="020B0502040204020203" pitchFamily="34" charset="0"/>
              </a:rPr>
              <a:t>Urban95</a:t>
            </a:r>
            <a:r>
              <a:rPr lang="he-IL" sz="1400">
                <a:latin typeface="Segoe UI" panose="020B0502040204020203" pitchFamily="34" charset="0"/>
                <a:ea typeface="Tahoma" panose="020B0604030504040204" pitchFamily="34" charset="0"/>
                <a:cs typeface="Segoe UI" panose="020B0502040204020203" pitchFamily="34" charset="0"/>
              </a:rPr>
              <a:t> ברשויות העוגן (בית שמש ואשדוד), אדריכל העיר ובודקת תוכניות מעיריית בית שמש, בעלי תפקידים בעיריית אשדוד, גורמים מקצועיים בתחום הגיל הרך – מדריכה חינוכית, מנהלת אגף גני ילדים ומנהלת צהרונים.</a:t>
            </a:r>
          </a:p>
          <a:p>
            <a:pPr marL="285750" indent="-285750">
              <a:lnSpc>
                <a:spcPct val="150000"/>
              </a:lnSpc>
              <a:buClr>
                <a:srgbClr val="FFC000"/>
              </a:buClr>
              <a:buFontTx/>
              <a:buChar char="█"/>
              <a:defRPr/>
            </a:pPr>
            <a:r>
              <a:rPr lang="he-IL" sz="1400">
                <a:latin typeface="Segoe UI" panose="020B0502040204020203" pitchFamily="34" charset="0"/>
                <a:ea typeface="Tahoma" panose="020B0604030504040204" pitchFamily="34" charset="0"/>
                <a:cs typeface="Segoe UI" panose="020B0502040204020203" pitchFamily="34" charset="0"/>
              </a:rPr>
              <a:t>וותק בעלי התפקידים בתחום נע בין: </a:t>
            </a:r>
          </a:p>
        </p:txBody>
      </p:sp>
      <p:sp>
        <p:nvSpPr>
          <p:cNvPr id="18" name="TextBox 17">
            <a:extLst>
              <a:ext uri="{FF2B5EF4-FFF2-40B4-BE49-F238E27FC236}">
                <a16:creationId xmlns:a16="http://schemas.microsoft.com/office/drawing/2014/main" id="{F9FCAC8A-00BD-B00B-963C-45F7F29487EC}"/>
              </a:ext>
            </a:extLst>
          </p:cNvPr>
          <p:cNvSpPr txBox="1"/>
          <p:nvPr/>
        </p:nvSpPr>
        <p:spPr>
          <a:xfrm>
            <a:off x="304800" y="5093764"/>
            <a:ext cx="5791200" cy="1344855"/>
          </a:xfrm>
          <a:prstGeom prst="rect">
            <a:avLst/>
          </a:prstGeom>
          <a:noFill/>
        </p:spPr>
        <p:txBody>
          <a:bodyPr wrap="square">
            <a:spAutoFit/>
          </a:bodyPr>
          <a:lstStyle/>
          <a:p>
            <a:pPr marL="285750" indent="-285750">
              <a:lnSpc>
                <a:spcPct val="150000"/>
              </a:lnSpc>
              <a:buClr>
                <a:srgbClr val="FFC000"/>
              </a:buClr>
              <a:buFontTx/>
              <a:buChar char="█"/>
              <a:defRPr/>
            </a:pPr>
            <a:r>
              <a:rPr lang="he-IL" sz="1400">
                <a:latin typeface="Segoe UI" panose="020B0502040204020203" pitchFamily="34" charset="0"/>
                <a:ea typeface="Tahoma" panose="020B0604030504040204" pitchFamily="34" charset="0"/>
                <a:cs typeface="Segoe UI" panose="020B0502040204020203" pitchFamily="34" charset="0"/>
              </a:rPr>
              <a:t>מחצית </a:t>
            </a:r>
            <a:r>
              <a:rPr lang="he-IL" sz="1400" err="1">
                <a:latin typeface="Segoe UI" panose="020B0502040204020203" pitchFamily="34" charset="0"/>
                <a:ea typeface="Tahoma" panose="020B0604030504040204" pitchFamily="34" charset="0"/>
                <a:cs typeface="Segoe UI" panose="020B0502040204020203" pitchFamily="34" charset="0"/>
              </a:rPr>
              <a:t>מהמשובים</a:t>
            </a:r>
            <a:r>
              <a:rPr lang="he-IL" sz="1400">
                <a:latin typeface="Segoe UI" panose="020B0502040204020203" pitchFamily="34" charset="0"/>
                <a:ea typeface="Tahoma" panose="020B0604030504040204" pitchFamily="34" charset="0"/>
                <a:cs typeface="Segoe UI" panose="020B0502040204020203" pitchFamily="34" charset="0"/>
              </a:rPr>
              <a:t> הם חלק מהצוות העירוני של </a:t>
            </a:r>
            <a:r>
              <a:rPr lang="en-US" sz="1400">
                <a:latin typeface="Segoe UI" panose="020B0502040204020203" pitchFamily="34" charset="0"/>
                <a:ea typeface="Tahoma" panose="020B0604030504040204" pitchFamily="34" charset="0"/>
                <a:cs typeface="Segoe UI" panose="020B0502040204020203" pitchFamily="34" charset="0"/>
              </a:rPr>
              <a:t>Urban95</a:t>
            </a:r>
            <a:r>
              <a:rPr lang="he-IL" sz="1400">
                <a:latin typeface="Segoe UI" panose="020B0502040204020203" pitchFamily="34" charset="0"/>
                <a:ea typeface="Tahoma" panose="020B0604030504040204" pitchFamily="34" charset="0"/>
                <a:cs typeface="Segoe UI" panose="020B0502040204020203" pitchFamily="34" charset="0"/>
              </a:rPr>
              <a:t> או שותפים של התוכנית ברשויות העוגן.</a:t>
            </a:r>
          </a:p>
          <a:p>
            <a:pPr marL="285750" indent="-285750">
              <a:lnSpc>
                <a:spcPct val="150000"/>
              </a:lnSpc>
              <a:buClr>
                <a:srgbClr val="FFC000"/>
              </a:buClr>
              <a:buFontTx/>
              <a:buChar char="█"/>
              <a:defRPr/>
            </a:pPr>
            <a:r>
              <a:rPr lang="he-IL" sz="1400" b="1">
                <a:latin typeface="Segoe UI" panose="020B0502040204020203" pitchFamily="34" charset="0"/>
                <a:ea typeface="Tahoma" panose="020B0604030504040204" pitchFamily="34" charset="0"/>
                <a:cs typeface="Segoe UI" panose="020B0502040204020203" pitchFamily="34" charset="0"/>
              </a:rPr>
              <a:t>ב- 22%</a:t>
            </a:r>
            <a:r>
              <a:rPr lang="he-IL" sz="1400">
                <a:latin typeface="Segoe UI" panose="020B0502040204020203" pitchFamily="34" charset="0"/>
                <a:ea typeface="Tahoma" panose="020B0604030504040204" pitchFamily="34" charset="0"/>
                <a:cs typeface="Segoe UI" panose="020B0502040204020203" pitchFamily="34" charset="0"/>
              </a:rPr>
              <a:t> מהמשובים המשתתפים לא שמעו או לא הכירו את תוכנית</a:t>
            </a:r>
            <a:r>
              <a:rPr lang="en-US" sz="1400">
                <a:latin typeface="Segoe UI" panose="020B0502040204020203" pitchFamily="34" charset="0"/>
                <a:ea typeface="Tahoma" panose="020B0604030504040204" pitchFamily="34" charset="0"/>
                <a:cs typeface="Segoe UI" panose="020B0502040204020203" pitchFamily="34" charset="0"/>
              </a:rPr>
              <a:t>Urban95 </a:t>
            </a:r>
            <a:r>
              <a:rPr lang="he-IL" sz="1400">
                <a:latin typeface="Segoe UI" panose="020B0502040204020203" pitchFamily="34" charset="0"/>
                <a:ea typeface="Tahoma" panose="020B0604030504040204" pitchFamily="34" charset="0"/>
                <a:cs typeface="Segoe UI" panose="020B0502040204020203" pitchFamily="34" charset="0"/>
              </a:rPr>
              <a:t>, טרם ההכשרה. </a:t>
            </a:r>
          </a:p>
        </p:txBody>
      </p:sp>
      <p:sp>
        <p:nvSpPr>
          <p:cNvPr id="19" name="TextBox 18">
            <a:extLst>
              <a:ext uri="{FF2B5EF4-FFF2-40B4-BE49-F238E27FC236}">
                <a16:creationId xmlns:a16="http://schemas.microsoft.com/office/drawing/2014/main" id="{21CDE067-736F-5C44-CA22-1AC3C1AA3A1C}"/>
              </a:ext>
            </a:extLst>
          </p:cNvPr>
          <p:cNvSpPr txBox="1"/>
          <p:nvPr/>
        </p:nvSpPr>
        <p:spPr>
          <a:xfrm>
            <a:off x="0" y="3702271"/>
            <a:ext cx="6096000" cy="1344855"/>
          </a:xfrm>
          <a:prstGeom prst="rect">
            <a:avLst/>
          </a:prstGeom>
          <a:noFill/>
        </p:spPr>
        <p:txBody>
          <a:bodyPr wrap="square" rtlCol="1">
            <a:spAutoFit/>
          </a:bodyPr>
          <a:lstStyle/>
          <a:p>
            <a:pPr>
              <a:lnSpc>
                <a:spcPct val="150000"/>
              </a:lnSpc>
              <a:buClr>
                <a:srgbClr val="FFC000"/>
              </a:buClr>
              <a:defRPr/>
            </a:pPr>
            <a:r>
              <a:rPr lang="he-IL" sz="1400" b="1" dirty="0">
                <a:latin typeface="Segoe UI" panose="020B0502040204020203" pitchFamily="34" charset="0"/>
                <a:ea typeface="Tahoma" panose="020B0604030504040204" pitchFamily="34" charset="0"/>
                <a:cs typeface="Segoe UI" panose="020B0502040204020203" pitchFamily="34" charset="0"/>
              </a:rPr>
              <a:t>משתתפי הכשרות (</a:t>
            </a:r>
            <a:r>
              <a:rPr lang="en-US" sz="1400" b="1" dirty="0">
                <a:latin typeface="Segoe UI" panose="020B0502040204020203" pitchFamily="34" charset="0"/>
                <a:ea typeface="Tahoma" panose="020B0604030504040204" pitchFamily="34" charset="0"/>
                <a:cs typeface="Segoe UI" panose="020B0502040204020203" pitchFamily="34" charset="0"/>
              </a:rPr>
              <a:t>N=18</a:t>
            </a:r>
            <a:r>
              <a:rPr lang="he-IL" sz="1400" b="1" dirty="0">
                <a:latin typeface="Segoe UI" panose="020B0502040204020203" pitchFamily="34" charset="0"/>
                <a:ea typeface="Tahoma" panose="020B0604030504040204" pitchFamily="34" charset="0"/>
                <a:cs typeface="Segoe UI" panose="020B0502040204020203" pitchFamily="34" charset="0"/>
              </a:rPr>
              <a:t>) דיווחו על שביעות רצון גבוהה מאוד:</a:t>
            </a:r>
          </a:p>
          <a:p>
            <a:pPr marL="285750" indent="-285750">
              <a:lnSpc>
                <a:spcPct val="150000"/>
              </a:lnSpc>
              <a:buClr>
                <a:srgbClr val="FFC000"/>
              </a:buClr>
              <a:buFontTx/>
              <a:buChar char="█"/>
              <a:defRPr/>
            </a:pPr>
            <a:r>
              <a:rPr lang="he-IL" sz="1400" b="1" dirty="0">
                <a:latin typeface="Segoe UI" panose="020B0502040204020203" pitchFamily="34" charset="0"/>
                <a:ea typeface="Tahoma" panose="020B0604030504040204" pitchFamily="34" charset="0"/>
                <a:cs typeface="Segoe UI" panose="020B0502040204020203" pitchFamily="34" charset="0"/>
              </a:rPr>
              <a:t>כל</a:t>
            </a:r>
            <a:r>
              <a:rPr lang="he-IL" sz="1400" dirty="0">
                <a:latin typeface="Segoe UI" panose="020B0502040204020203" pitchFamily="34" charset="0"/>
                <a:ea typeface="Tahoma" panose="020B0604030504040204" pitchFamily="34" charset="0"/>
                <a:cs typeface="Segoe UI" panose="020B0502040204020203" pitchFamily="34" charset="0"/>
              </a:rPr>
              <a:t> המשיבים היו מרוצים במידה רבה-רבה מאוד מפורמט המפגשים (יום עיון/ סיור/ הרצאה/ וובינר) והעידו כי צוות ההנחייה העביר את התכנים בצורה בהירה ומובנת, במידה רבה-רבה מאוד.</a:t>
            </a:r>
          </a:p>
        </p:txBody>
      </p:sp>
      <p:graphicFrame>
        <p:nvGraphicFramePr>
          <p:cNvPr id="21" name="תרשים 20">
            <a:extLst>
              <a:ext uri="{FF2B5EF4-FFF2-40B4-BE49-F238E27FC236}">
                <a16:creationId xmlns:a16="http://schemas.microsoft.com/office/drawing/2014/main" id="{E3EF645A-CF73-DA29-D099-0185589B4838}"/>
              </a:ext>
            </a:extLst>
          </p:cNvPr>
          <p:cNvGraphicFramePr>
            <a:graphicFrameLocks/>
          </p:cNvGraphicFramePr>
          <p:nvPr>
            <p:extLst>
              <p:ext uri="{D42A27DB-BD31-4B8C-83A1-F6EECF244321}">
                <p14:modId xmlns:p14="http://schemas.microsoft.com/office/powerpoint/2010/main" val="218284557"/>
              </p:ext>
            </p:extLst>
          </p:nvPr>
        </p:nvGraphicFramePr>
        <p:xfrm>
          <a:off x="-733149" y="146976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4344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תרשים 2">
            <a:extLst>
              <a:ext uri="{FF2B5EF4-FFF2-40B4-BE49-F238E27FC236}">
                <a16:creationId xmlns:a16="http://schemas.microsoft.com/office/drawing/2014/main" id="{3485C32C-9CCB-4BC2-5D68-70EC39B9D716}"/>
              </a:ext>
            </a:extLst>
          </p:cNvPr>
          <p:cNvGraphicFramePr>
            <a:graphicFrameLocks/>
          </p:cNvGraphicFramePr>
          <p:nvPr>
            <p:extLst>
              <p:ext uri="{D42A27DB-BD31-4B8C-83A1-F6EECF244321}">
                <p14:modId xmlns:p14="http://schemas.microsoft.com/office/powerpoint/2010/main" val="1003887259"/>
              </p:ext>
            </p:extLst>
          </p:nvPr>
        </p:nvGraphicFramePr>
        <p:xfrm>
          <a:off x="-7630" y="311049"/>
          <a:ext cx="6266189" cy="341653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6FD82CBC-AD45-6198-5053-E385BCF28E93}"/>
              </a:ext>
            </a:extLst>
          </p:cNvPr>
          <p:cNvSpPr txBox="1"/>
          <p:nvPr/>
        </p:nvSpPr>
        <p:spPr>
          <a:xfrm>
            <a:off x="6280768" y="524165"/>
            <a:ext cx="5840111" cy="4263539"/>
          </a:xfrm>
          <a:prstGeom prst="rect">
            <a:avLst/>
          </a:prstGeom>
          <a:noFill/>
        </p:spPr>
        <p:txBody>
          <a:bodyPr wrap="square">
            <a:spAutoFit/>
          </a:bodyPr>
          <a:lstStyle/>
          <a:p>
            <a:pPr>
              <a:lnSpc>
                <a:spcPct val="150000"/>
              </a:lnSpc>
              <a:buClr>
                <a:srgbClr val="FFC000"/>
              </a:buClr>
              <a:defRPr/>
            </a:pPr>
            <a:r>
              <a:rPr lang="he-IL" sz="1400" u="sng" dirty="0">
                <a:solidFill>
                  <a:prstClr val="black"/>
                </a:solidFill>
                <a:latin typeface="Segoe UI" panose="020B0502040204020203" pitchFamily="34" charset="0"/>
                <a:ea typeface="Tahoma" panose="020B0604030504040204" pitchFamily="34" charset="0"/>
                <a:cs typeface="Segoe UI" panose="020B0502040204020203" pitchFamily="34" charset="0"/>
              </a:rPr>
              <a:t>המשיבים נתבקשו תחילה לציין את אופני תרומת ההכשרה </a:t>
            </a:r>
            <a:r>
              <a:rPr lang="he-IL"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(בחירה מרובה) </a:t>
            </a:r>
            <a:b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400" u="sng" dirty="0">
                <a:solidFill>
                  <a:prstClr val="black"/>
                </a:solidFill>
                <a:latin typeface="Segoe UI" panose="020B0502040204020203" pitchFamily="34" charset="0"/>
                <a:ea typeface="Tahoma" panose="020B0604030504040204" pitchFamily="34" charset="0"/>
                <a:cs typeface="Segoe UI" panose="020B0502040204020203" pitchFamily="34" charset="0"/>
              </a:rPr>
              <a:t>ואז לדרג את מידת התרומה בהיבטים נבחרים </a:t>
            </a:r>
            <a:r>
              <a:rPr lang="he-IL"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(ראו גרפים)</a:t>
            </a:r>
            <a:r>
              <a:rPr lang="he-IL" sz="1400" u="sng" dirty="0">
                <a:solidFill>
                  <a:prstClr val="black"/>
                </a:solidFill>
                <a:latin typeface="Segoe UI" panose="020B0502040204020203" pitchFamily="34" charset="0"/>
                <a:ea typeface="Tahoma" panose="020B0604030504040204" pitchFamily="34" charset="0"/>
                <a:cs typeface="Segoe UI" panose="020B0502040204020203" pitchFamily="34" charset="0"/>
              </a:rPr>
              <a:t>:</a:t>
            </a:r>
            <a:endParaRPr kumimoji="0" lang="en-US" sz="1400" b="0" i="0" u="sng"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indent="-285750">
              <a:lnSpc>
                <a:spcPct val="150000"/>
              </a:lnSpc>
              <a:buClr>
                <a:srgbClr val="FFC000"/>
              </a:buClr>
              <a:buFontTx/>
              <a:buChar char="█"/>
              <a:defRPr/>
            </a:pPr>
            <a:r>
              <a:rPr kumimoji="0" lang="he-IL" sz="1400" b="1" i="0"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התרומות</a:t>
            </a:r>
            <a:r>
              <a:rPr kumimoji="0" lang="he-IL" sz="1400" b="0" i="0"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r>
              <a:rPr kumimoji="0" lang="he-IL" sz="1400" b="1" i="0"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המרכזיות </a:t>
            </a:r>
            <a:r>
              <a:rPr kumimoji="0" lang="he-IL" sz="1400" i="0"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ניכרות </a:t>
            </a: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בקבלת השראה ומוטיבציה ליישום רעיונות חדשים</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ו</a:t>
            </a: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כמחצית ציינו כי נתרמו בקבלת ידע מקצועי חדש ו/או בהעמקת ידע אודות צרכי הגיל הרך</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(רובם במידה רבה מאוד), אשר חידד בעיניהם את הצורך לשלב את צרכי ותכני הגיל הרך במסגרת עבודתם המקצועית. </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r" defTabSz="914400" rtl="1" eaLnBrk="1" fontAlgn="auto" latinLnBrk="0" hangingPunct="1">
              <a:lnSpc>
                <a:spcPct val="150000"/>
              </a:lnSpc>
              <a:spcBef>
                <a:spcPts val="0"/>
              </a:spcBef>
              <a:spcAft>
                <a:spcPts val="0"/>
              </a:spcAft>
              <a:buClr>
                <a:srgbClr val="FFC000"/>
              </a:buClr>
              <a:buSzTx/>
              <a:buFont typeface="Wingdings" panose="05000000000000000000" pitchFamily="2" charset="2"/>
              <a:buChar char="§"/>
              <a:tabLst/>
              <a:defRPr/>
            </a:pPr>
            <a:r>
              <a:rPr lang="he-IL" sz="1200" dirty="0">
                <a:latin typeface="Segoe UI" panose="020B0502040204020203" pitchFamily="34" charset="0"/>
                <a:ea typeface="Tahoma" panose="020B0604030504040204" pitchFamily="34" charset="0"/>
                <a:cs typeface="Segoe UI" panose="020B0502040204020203" pitchFamily="34" charset="0"/>
              </a:rPr>
              <a:t>במשובי </a:t>
            </a:r>
            <a:r>
              <a:rPr lang="he-IL" sz="1200" u="sng" dirty="0">
                <a:latin typeface="Segoe UI" panose="020B0502040204020203" pitchFamily="34" charset="0"/>
                <a:ea typeface="Tahoma" panose="020B0604030504040204" pitchFamily="34" charset="0"/>
                <a:cs typeface="Segoe UI" panose="020B0502040204020203" pitchFamily="34" charset="0"/>
              </a:rPr>
              <a:t>הרצאת גן משחקים טבעי</a:t>
            </a:r>
            <a:r>
              <a:rPr lang="he-IL" sz="1200" dirty="0">
                <a:latin typeface="Segoe UI" panose="020B0502040204020203" pitchFamily="34" charset="0"/>
                <a:ea typeface="Tahoma" panose="020B0604030504040204" pitchFamily="34" charset="0"/>
                <a:cs typeface="Segoe UI" panose="020B0502040204020203" pitchFamily="34" charset="0"/>
              </a:rPr>
              <a:t> דווח שיעור גבוה יותר (78% לעומת 50% בכללי), והמשתתפים אף ציינו שההרצאה תרמה ל- </a:t>
            </a:r>
            <a:r>
              <a:rPr lang="he-IL" sz="12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"יציאה מהקופסא ביחס לאיך ש"צריך" להיראות מגרש משחקים ציבורי" </a:t>
            </a:r>
            <a:r>
              <a:rPr lang="he-IL" sz="1200" dirty="0">
                <a:latin typeface="Segoe UI" panose="020B0502040204020203" pitchFamily="34" charset="0"/>
                <a:ea typeface="Tahoma" panose="020B0604030504040204" pitchFamily="34" charset="0"/>
                <a:cs typeface="Segoe UI" panose="020B0502040204020203" pitchFamily="34" charset="0"/>
              </a:rPr>
              <a:t>וכי הם קיבלו כלים יישומיים ל- </a:t>
            </a:r>
            <a:r>
              <a:rPr lang="he-IL" sz="12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"מימוש עקרונות אורבן בפיתוח שירות חדש"</a:t>
            </a:r>
            <a:r>
              <a:rPr lang="he-IL" sz="1200" dirty="0">
                <a:solidFill>
                  <a:prstClr val="black"/>
                </a:solidFill>
                <a:latin typeface="Assistant" panose="00000500000000000000" pitchFamily="2" charset="-79"/>
                <a:ea typeface="Tahoma" panose="020B0604030504040204" pitchFamily="34" charset="0"/>
                <a:cs typeface="Assistant" panose="00000500000000000000" pitchFamily="2" charset="-79"/>
              </a:rPr>
              <a:t> .</a:t>
            </a:r>
            <a:endParaRPr lang="he-IL" sz="1200" dirty="0">
              <a:latin typeface="Segoe UI" panose="020B0502040204020203" pitchFamily="34" charset="0"/>
              <a:ea typeface="Tahoma" panose="020B0604030504040204" pitchFamily="34" charset="0"/>
              <a:cs typeface="Segoe UI" panose="020B0502040204020203" pitchFamily="34" charset="0"/>
            </a:endParaRPr>
          </a:p>
          <a:p>
            <a:pPr marL="285750" marR="0" lvl="0" indent="-285750" algn="r" defTabSz="914400" rtl="1" eaLnBrk="1" fontAlgn="auto" latinLnBrk="0" hangingPunct="1">
              <a:lnSpc>
                <a:spcPct val="150000"/>
              </a:lnSpc>
              <a:spcBef>
                <a:spcPts val="0"/>
              </a:spcBef>
              <a:spcAft>
                <a:spcPts val="0"/>
              </a:spcAft>
              <a:buClr>
                <a:srgbClr val="FFC000"/>
              </a:buClr>
              <a:buSzTx/>
              <a:buFontTx/>
              <a:buChar char="█"/>
              <a:tabLst/>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תרומה נמוכה יותר בקבלת כלים, למידת עמיתים ויצירת קשרים חדשים. </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r" defTabSz="914400" rtl="1" eaLnBrk="1" fontAlgn="auto" latinLnBrk="0" hangingPunct="1">
              <a:lnSpc>
                <a:spcPct val="150000"/>
              </a:lnSpc>
              <a:spcBef>
                <a:spcPts val="0"/>
              </a:spcBef>
              <a:spcAft>
                <a:spcPts val="0"/>
              </a:spcAft>
              <a:buClr>
                <a:srgbClr val="FFC000"/>
              </a:buClr>
              <a:buSzTx/>
              <a:buFont typeface="Wingdings" panose="05000000000000000000" pitchFamily="2" charset="2"/>
              <a:buChar char="§"/>
              <a:tabLst/>
              <a:defRPr/>
            </a:pPr>
            <a:r>
              <a:rPr kumimoji="0" lang="he-IL"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במשובי </a:t>
            </a:r>
            <a:r>
              <a:rPr kumimoji="0" lang="he-IL" sz="1200" i="0" u="sng"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ה</a:t>
            </a:r>
            <a:r>
              <a:rPr kumimoji="0" lang="he-IL" sz="1200" i="0" u="sng" strike="noStrike" kern="1200" cap="none" spc="0" normalizeH="0" baseline="0" noProof="0" dirty="0">
                <a:ln>
                  <a:noFill/>
                </a:ln>
                <a:solidFill>
                  <a:prstClr val="black"/>
                </a:solidFill>
                <a:effectLst/>
                <a:uLnTx/>
                <a:uFillTx/>
                <a:latin typeface="Segoe UI"/>
                <a:ea typeface="Tahoma"/>
                <a:cs typeface="Segoe UI"/>
              </a:rPr>
              <a:t>סיור הלימודי בת"א-יפו </a:t>
            </a:r>
            <a:r>
              <a:rPr kumimoji="0" lang="he-IL"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דווח על שיעורי תרומה גבוהים יותר בהיבטים אלו </a:t>
            </a:r>
            <a:r>
              <a:rPr kumimoji="0" lang="he-IL" sz="1200" b="0" i="0" u="none" strike="noStrike" kern="1200" cap="none" spc="0" normalizeH="0" baseline="0" noProof="0" dirty="0">
                <a:ln>
                  <a:noFill/>
                </a:ln>
                <a:solidFill>
                  <a:prstClr val="black"/>
                </a:solidFill>
                <a:effectLst/>
                <a:uLnTx/>
                <a:uFillTx/>
                <a:latin typeface="Segoe UI"/>
                <a:ea typeface="Tahoma"/>
                <a:cs typeface="Segoe UI"/>
              </a:rPr>
              <a:t>(57%, 57% ו-29% בהתאמה), והמשתתפים אף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ציינו שהסיור חשף אותם ל- </a:t>
            </a:r>
            <a:r>
              <a:rPr lang="he-IL" sz="12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"רעיונות למשחקיות, גינות אורבן בעיר</a:t>
            </a:r>
            <a:r>
              <a:rPr lang="he-IL" sz="1200" dirty="0">
                <a:solidFill>
                  <a:prstClr val="black"/>
                </a:solidFill>
                <a:latin typeface="Segoe UI"/>
                <a:ea typeface="Tahoma"/>
                <a:cs typeface="Segoe UI"/>
              </a:rPr>
              <a:t>" וכי הם קיבלו</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he-IL" sz="12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"תובנות מקצועיות לגבי תהליכי פיתוח".</a:t>
            </a:r>
            <a:r>
              <a:rPr lang="he-IL" sz="1200" dirty="0">
                <a:solidFill>
                  <a:prstClr val="black"/>
                </a:solidFill>
                <a:latin typeface="Assistant" panose="00000500000000000000" pitchFamily="2" charset="-79"/>
                <a:ea typeface="Tahoma" panose="020B0604030504040204" pitchFamily="34" charset="0"/>
                <a:cs typeface="Assistant" panose="00000500000000000000" pitchFamily="2" charset="-79"/>
              </a:rPr>
              <a:t> </a:t>
            </a:r>
            <a:endParaRPr kumimoji="0" lang="he-IL"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6" name="TextBox 5">
            <a:extLst>
              <a:ext uri="{FF2B5EF4-FFF2-40B4-BE49-F238E27FC236}">
                <a16:creationId xmlns:a16="http://schemas.microsoft.com/office/drawing/2014/main" id="{C8C944DA-6D99-A671-4DC2-60922C3B3B93}"/>
              </a:ext>
            </a:extLst>
          </p:cNvPr>
          <p:cNvSpPr txBox="1"/>
          <p:nvPr/>
        </p:nvSpPr>
        <p:spPr>
          <a:xfrm>
            <a:off x="6095999" y="4698672"/>
            <a:ext cx="6024880" cy="1344855"/>
          </a:xfrm>
          <a:prstGeom prst="rect">
            <a:avLst/>
          </a:prstGeom>
          <a:noFill/>
        </p:spPr>
        <p:txBody>
          <a:bodyPr wrap="square" rtlCol="1">
            <a:spAutoFit/>
          </a:bodyPr>
          <a:lstStyle/>
          <a:p>
            <a:pPr marL="285750" indent="-285750">
              <a:lnSpc>
                <a:spcPct val="150000"/>
              </a:lnSpc>
              <a:buClr>
                <a:srgbClr val="FFC000"/>
              </a:buClr>
              <a:buFontTx/>
              <a:buChar char="█"/>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עם זאת כ-80% דיווחו כי ההכשרות סיפקו במידה גבוהה כלים ופרקטיקות וכי אלו ייושמו בקרוב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(כאשר </a:t>
            </a:r>
            <a:r>
              <a:rPr lang="he-IL" sz="1200" b="1" dirty="0">
                <a:solidFill>
                  <a:prstClr val="black"/>
                </a:solidFill>
                <a:latin typeface="Segoe UI" panose="020B0502040204020203" pitchFamily="34" charset="0"/>
                <a:ea typeface="Tahoma" panose="020B0604030504040204" pitchFamily="34" charset="0"/>
                <a:cs typeface="Segoe UI" panose="020B0502040204020203" pitchFamily="34" charset="0"/>
              </a:rPr>
              <a:t>כל</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משיבי </a:t>
            </a:r>
            <a:r>
              <a:rPr lang="he-IL" sz="1200" b="1" dirty="0">
                <a:solidFill>
                  <a:prstClr val="black"/>
                </a:solidFill>
                <a:latin typeface="Segoe UI" panose="020B0502040204020203" pitchFamily="34" charset="0"/>
                <a:ea typeface="Tahoma" panose="020B0604030504040204" pitchFamily="34" charset="0"/>
                <a:cs typeface="Segoe UI" panose="020B0502040204020203" pitchFamily="34" charset="0"/>
              </a:rPr>
              <a:t>הסיור הלימודי בת"א-יפו</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דיווחו זאת).</a:t>
            </a:r>
          </a:p>
          <a:p>
            <a:pPr marL="285750" indent="-285750">
              <a:lnSpc>
                <a:spcPct val="150000"/>
              </a:lnSpc>
              <a:buClr>
                <a:srgbClr val="FFC000"/>
              </a:buClr>
              <a:buFontTx/>
              <a:buChar char="█"/>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כמו כן עלו בקשות לקראת הכשרות עתידיות: </a:t>
            </a:r>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"להכיר פרקטיקות תקציביות ליישום רעיונות תכנוניים לגיל הרך"</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(הרצאה בנושא תכנון טבע ומשחק לגיל הרך).</a:t>
            </a:r>
          </a:p>
        </p:txBody>
      </p:sp>
      <p:graphicFrame>
        <p:nvGraphicFramePr>
          <p:cNvPr id="4" name="תרשים 3">
            <a:extLst>
              <a:ext uri="{FF2B5EF4-FFF2-40B4-BE49-F238E27FC236}">
                <a16:creationId xmlns:a16="http://schemas.microsoft.com/office/drawing/2014/main" id="{C8024A22-12ED-5F4A-1B57-6706DC0FF608}"/>
              </a:ext>
            </a:extLst>
          </p:cNvPr>
          <p:cNvGraphicFramePr>
            <a:graphicFrameLocks/>
          </p:cNvGraphicFramePr>
          <p:nvPr>
            <p:extLst>
              <p:ext uri="{D42A27DB-BD31-4B8C-83A1-F6EECF244321}">
                <p14:modId xmlns:p14="http://schemas.microsoft.com/office/powerpoint/2010/main" val="389094549"/>
              </p:ext>
            </p:extLst>
          </p:nvPr>
        </p:nvGraphicFramePr>
        <p:xfrm>
          <a:off x="-29838" y="3601976"/>
          <a:ext cx="6288397" cy="2957178"/>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a:extLst>
              <a:ext uri="{FF2B5EF4-FFF2-40B4-BE49-F238E27FC236}">
                <a16:creationId xmlns:a16="http://schemas.microsoft.com/office/drawing/2014/main" id="{44DC0F48-1DD0-E781-8A55-5332DB869BCA}"/>
              </a:ext>
            </a:extLst>
          </p:cNvPr>
          <p:cNvGrpSpPr/>
          <p:nvPr/>
        </p:nvGrpSpPr>
        <p:grpSpPr>
          <a:xfrm>
            <a:off x="-156194" y="6509459"/>
            <a:ext cx="7862497" cy="451978"/>
            <a:chOff x="-116959" y="6457504"/>
            <a:chExt cx="7862497" cy="594107"/>
          </a:xfrm>
        </p:grpSpPr>
        <p:sp>
          <p:nvSpPr>
            <p:cNvPr id="11" name="Rectangle: Rounded Corners 10">
              <a:extLst>
                <a:ext uri="{FF2B5EF4-FFF2-40B4-BE49-F238E27FC236}">
                  <a16:creationId xmlns:a16="http://schemas.microsoft.com/office/drawing/2014/main" id="{2F1C95B3-1357-2835-A375-395F1CBA90B6}"/>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Rounded Corners 11">
              <a:extLst>
                <a:ext uri="{FF2B5EF4-FFF2-40B4-BE49-F238E27FC236}">
                  <a16:creationId xmlns:a16="http://schemas.microsoft.com/office/drawing/2014/main" id="{C8113A2B-F2CD-B68A-36EB-27D01A520DF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r" defTabSz="937443" rtl="1" eaLnBrk="1" fontAlgn="auto" latinLnBrk="0" hangingPunct="1">
              <a:lnSpc>
                <a:spcPct val="100000"/>
              </a:lnSpc>
              <a:spcBef>
                <a:spcPts val="0"/>
              </a:spcBef>
              <a:spcAft>
                <a:spcPts val="0"/>
              </a:spcAft>
              <a:buClrTx/>
              <a:buSzTx/>
              <a:buFontTx/>
              <a:buNone/>
              <a:tabLst/>
              <a:defRPr/>
            </a:pPr>
            <a:r>
              <a:rPr lang="he-IL" sz="2000" dirty="0">
                <a:solidFill>
                  <a:prstClr val="white"/>
                </a:solidFill>
                <a:latin typeface="Tahoma" panose="020B0604030504040204" pitchFamily="34" charset="0"/>
                <a:ea typeface="Tahoma" panose="020B0604030504040204" pitchFamily="34" charset="0"/>
                <a:cs typeface="Tahoma" panose="020B0604030504040204" pitchFamily="34" charset="0"/>
              </a:rPr>
              <a:t>תרומות </a:t>
            </a:r>
            <a:r>
              <a:rPr kumimoji="0" lang="he-IL"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ההכשרות: </a:t>
            </a:r>
            <a:r>
              <a:rPr lang="he-IL" sz="2000" b="1" dirty="0">
                <a:solidFill>
                  <a:prstClr val="white"/>
                </a:solidFill>
                <a:latin typeface="Tahoma" panose="020B0604030504040204" pitchFamily="34" charset="0"/>
                <a:ea typeface="Tahoma" panose="020B0604030504040204" pitchFamily="34" charset="0"/>
                <a:cs typeface="Tahoma" panose="020B0604030504040204" pitchFamily="34" charset="0"/>
              </a:rPr>
              <a:t>קהל בעלי תפקידים ברשויות העוגן</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673381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A988A1E-3393-82B0-AC76-A842D525BEC7}"/>
              </a:ext>
            </a:extLst>
          </p:cNvPr>
          <p:cNvSpPr/>
          <p:nvPr/>
        </p:nvSpPr>
        <p:spPr>
          <a:xfrm>
            <a:off x="0" y="5301055"/>
            <a:ext cx="5998865" cy="15674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erson giving a presentation to a group of people&#10;&#10;Description automatically generated with medium confidence">
            <a:extLst>
              <a:ext uri="{FF2B5EF4-FFF2-40B4-BE49-F238E27FC236}">
                <a16:creationId xmlns:a16="http://schemas.microsoft.com/office/drawing/2014/main" id="{C9FBFC52-4CA7-CB57-63B0-F6B0F2B1C3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34" t="35897" r="1501" b="4814"/>
          <a:stretch/>
        </p:blipFill>
        <p:spPr>
          <a:xfrm>
            <a:off x="5275385" y="3626135"/>
            <a:ext cx="6916615" cy="3231865"/>
          </a:xfrm>
          <a:prstGeom prst="rect">
            <a:avLst/>
          </a:prstGeom>
        </p:spPr>
      </p:pic>
      <p:sp>
        <p:nvSpPr>
          <p:cNvPr id="2" name="Slide Number Placeholder 1"/>
          <p:cNvSpPr>
            <a:spLocks noGrp="1"/>
          </p:cNvSpPr>
          <p:nvPr>
            <p:ph type="sldNum" sz="quarter" idx="12"/>
          </p:nvPr>
        </p:nvSpPr>
        <p:spPr>
          <a:xfrm>
            <a:off x="11800401" y="6466653"/>
            <a:ext cx="638122" cy="365125"/>
          </a:xfrm>
        </p:spPr>
        <p:txBody>
          <a:bodyPr/>
          <a:lstStyle/>
          <a:p>
            <a:fld id="{F2736200-3204-44C4-A5EC-985817706BA3}" type="slidenum">
              <a:rPr lang="en-US" sz="1400" smtClean="0"/>
              <a:t>17</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defTabSz="937443"/>
            <a:r>
              <a:rPr 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רקע על ההכשרות: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קהל יעד צוותים עירוניים</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12">
            <a:extLst>
              <a:ext uri="{FF2B5EF4-FFF2-40B4-BE49-F238E27FC236}">
                <a16:creationId xmlns:a16="http://schemas.microsoft.com/office/drawing/2014/main" id="{FF1CA15A-988B-35ED-1D7B-3A6BF37F55BB}"/>
              </a:ext>
            </a:extLst>
          </p:cNvPr>
          <p:cNvSpPr/>
          <p:nvPr/>
        </p:nvSpPr>
        <p:spPr>
          <a:xfrm>
            <a:off x="725523" y="3880898"/>
            <a:ext cx="5856251" cy="415819"/>
          </a:xfrm>
          <a:prstGeom prst="rect">
            <a:avLst/>
          </a:prstGeom>
        </p:spPr>
        <p:txBody>
          <a:bodyPr wrap="square">
            <a:spAutoFit/>
          </a:bodyPr>
          <a:lstStyle/>
          <a:p>
            <a:pPr algn="r" rtl="1">
              <a:lnSpc>
                <a:spcPct val="150000"/>
              </a:lnSpc>
            </a:pPr>
            <a:endParaRPr lang="he-IL" sz="1600" kern="1200" baseline="0">
              <a:latin typeface="Segoe UI"/>
              <a:ea typeface="Tahoma"/>
              <a:cs typeface="Segoe UI"/>
            </a:endParaRPr>
          </a:p>
        </p:txBody>
      </p:sp>
      <p:grpSp>
        <p:nvGrpSpPr>
          <p:cNvPr id="3" name="Group 2">
            <a:extLst>
              <a:ext uri="{FF2B5EF4-FFF2-40B4-BE49-F238E27FC236}">
                <a16:creationId xmlns:a16="http://schemas.microsoft.com/office/drawing/2014/main" id="{7AFBB9E1-7279-D630-8501-949C2DDB6548}"/>
              </a:ext>
            </a:extLst>
          </p:cNvPr>
          <p:cNvGrpSpPr/>
          <p:nvPr/>
        </p:nvGrpSpPr>
        <p:grpSpPr>
          <a:xfrm>
            <a:off x="-113664" y="6410133"/>
            <a:ext cx="7862497" cy="451978"/>
            <a:chOff x="-116959" y="6457504"/>
            <a:chExt cx="7862497" cy="594107"/>
          </a:xfrm>
        </p:grpSpPr>
        <p:sp>
          <p:nvSpPr>
            <p:cNvPr id="10" name="Rectangle: Rounded Corners 9">
              <a:extLst>
                <a:ext uri="{FF2B5EF4-FFF2-40B4-BE49-F238E27FC236}">
                  <a16:creationId xmlns:a16="http://schemas.microsoft.com/office/drawing/2014/main" id="{19F5E1E6-D8B1-3F34-012B-3534DCD0E564}"/>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Rounded Corners 11">
              <a:extLst>
                <a:ext uri="{FF2B5EF4-FFF2-40B4-BE49-F238E27FC236}">
                  <a16:creationId xmlns:a16="http://schemas.microsoft.com/office/drawing/2014/main" id="{5BC146CD-1276-361A-E0A1-0DCA8167A32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4" name="TextBox 13">
            <a:extLst>
              <a:ext uri="{FF2B5EF4-FFF2-40B4-BE49-F238E27FC236}">
                <a16:creationId xmlns:a16="http://schemas.microsoft.com/office/drawing/2014/main" id="{BC473270-90F7-F540-ADE0-38454F0D1B01}"/>
              </a:ext>
            </a:extLst>
          </p:cNvPr>
          <p:cNvSpPr txBox="1"/>
          <p:nvPr/>
        </p:nvSpPr>
        <p:spPr>
          <a:xfrm>
            <a:off x="4869290" y="575071"/>
            <a:ext cx="7228400" cy="375359"/>
          </a:xfrm>
          <a:prstGeom prst="rect">
            <a:avLst/>
          </a:prstGeom>
          <a:noFill/>
        </p:spPr>
        <p:txBody>
          <a:bodyPr wrap="square" rtlCol="1">
            <a:spAutoFit/>
          </a:bodyPr>
          <a:lstStyle/>
          <a:p>
            <a:pPr>
              <a:lnSpc>
                <a:spcPct val="150000"/>
              </a:lnSpc>
              <a:buClr>
                <a:srgbClr val="FFC000"/>
              </a:buClr>
              <a:defRPr/>
            </a:pPr>
            <a:r>
              <a:rPr lang="he-IL" sz="1400" b="1">
                <a:latin typeface="Segoe UI" panose="020B0502040204020203" pitchFamily="34" charset="0"/>
                <a:ea typeface="Tahoma" panose="020B0604030504040204" pitchFamily="34" charset="0"/>
                <a:cs typeface="Segoe UI" panose="020B0502040204020203" pitchFamily="34" charset="0"/>
              </a:rPr>
              <a:t>במהלך שנת 2022 התקיימו 3 הכשרות לצוותים עירוניים (33 משובים מלאים):</a:t>
            </a:r>
            <a:endParaRPr lang="he-IL" sz="140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5" name="Table 14">
            <a:extLst>
              <a:ext uri="{FF2B5EF4-FFF2-40B4-BE49-F238E27FC236}">
                <a16:creationId xmlns:a16="http://schemas.microsoft.com/office/drawing/2014/main" id="{6736DA20-24FD-B5E2-E147-9876468EE9EF}"/>
              </a:ext>
            </a:extLst>
          </p:cNvPr>
          <p:cNvGraphicFramePr>
            <a:graphicFrameLocks noGrp="1"/>
          </p:cNvGraphicFramePr>
          <p:nvPr>
            <p:extLst>
              <p:ext uri="{D42A27DB-BD31-4B8C-83A1-F6EECF244321}">
                <p14:modId xmlns:p14="http://schemas.microsoft.com/office/powerpoint/2010/main" val="1286620091"/>
              </p:ext>
            </p:extLst>
          </p:nvPr>
        </p:nvGraphicFramePr>
        <p:xfrm>
          <a:off x="5275385" y="1058646"/>
          <a:ext cx="6752493" cy="1828800"/>
        </p:xfrm>
        <a:graphic>
          <a:graphicData uri="http://schemas.openxmlformats.org/drawingml/2006/table">
            <a:tbl>
              <a:tblPr firstRow="1" bandRow="1">
                <a:tableStyleId>{F5AB1C69-6EDB-4FF4-983F-18BD219EF322}</a:tableStyleId>
              </a:tblPr>
              <a:tblGrid>
                <a:gridCol w="774983">
                  <a:extLst>
                    <a:ext uri="{9D8B030D-6E8A-4147-A177-3AD203B41FA5}">
                      <a16:colId xmlns:a16="http://schemas.microsoft.com/office/drawing/2014/main" val="2598434138"/>
                    </a:ext>
                  </a:extLst>
                </a:gridCol>
                <a:gridCol w="4299434">
                  <a:extLst>
                    <a:ext uri="{9D8B030D-6E8A-4147-A177-3AD203B41FA5}">
                      <a16:colId xmlns:a16="http://schemas.microsoft.com/office/drawing/2014/main" val="661952717"/>
                    </a:ext>
                  </a:extLst>
                </a:gridCol>
                <a:gridCol w="1678076">
                  <a:extLst>
                    <a:ext uri="{9D8B030D-6E8A-4147-A177-3AD203B41FA5}">
                      <a16:colId xmlns:a16="http://schemas.microsoft.com/office/drawing/2014/main" val="628175441"/>
                    </a:ext>
                  </a:extLst>
                </a:gridCol>
              </a:tblGrid>
              <a:tr h="144142">
                <a:tc>
                  <a:txBody>
                    <a:bodyPr/>
                    <a:lstStyle/>
                    <a:p>
                      <a:pPr algn="ctr"/>
                      <a:r>
                        <a:rPr lang="he-IL" sz="1200">
                          <a:latin typeface="Segoe UI" panose="020B0502040204020203" pitchFamily="34" charset="0"/>
                          <a:cs typeface="Segoe UI" panose="020B0502040204020203" pitchFamily="34" charset="0"/>
                        </a:rPr>
                        <a:t>מועד</a:t>
                      </a:r>
                      <a:endParaRPr lang="en-US" sz="1200">
                        <a:latin typeface="Segoe UI" panose="020B0502040204020203" pitchFamily="34" charset="0"/>
                        <a:cs typeface="Segoe UI" panose="020B0502040204020203" pitchFamily="34" charset="0"/>
                      </a:endParaRPr>
                    </a:p>
                  </a:txBody>
                  <a:tcPr/>
                </a:tc>
                <a:tc>
                  <a:txBody>
                    <a:bodyPr/>
                    <a:lstStyle/>
                    <a:p>
                      <a:pPr algn="ctr"/>
                      <a:r>
                        <a:rPr lang="he-IL" sz="1200">
                          <a:latin typeface="Segoe UI" panose="020B0502040204020203" pitchFamily="34" charset="0"/>
                          <a:cs typeface="Segoe UI" panose="020B0502040204020203" pitchFamily="34" charset="0"/>
                        </a:rPr>
                        <a:t>משתתפים</a:t>
                      </a:r>
                      <a:endParaRPr lang="en-US" sz="1200">
                        <a:latin typeface="Segoe UI" panose="020B0502040204020203" pitchFamily="34" charset="0"/>
                        <a:cs typeface="Segoe UI" panose="020B0502040204020203" pitchFamily="34" charset="0"/>
                      </a:endParaRPr>
                    </a:p>
                  </a:txBody>
                  <a:tcPr/>
                </a:tc>
                <a:tc>
                  <a:txBody>
                    <a:bodyPr/>
                    <a:lstStyle/>
                    <a:p>
                      <a:pPr algn="ctr"/>
                      <a:r>
                        <a:rPr lang="he-IL" sz="1200">
                          <a:latin typeface="Segoe UI" panose="020B0502040204020203" pitchFamily="34" charset="0"/>
                          <a:cs typeface="Segoe UI" panose="020B0502040204020203" pitchFamily="34" charset="0"/>
                        </a:rPr>
                        <a:t>הכשרה</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959294402"/>
                  </a:ext>
                </a:extLst>
              </a:tr>
              <a:tr h="0">
                <a:tc>
                  <a:txBody>
                    <a:bodyPr/>
                    <a:lstStyle/>
                    <a:p>
                      <a:pPr algn="ctr"/>
                      <a:r>
                        <a:rPr lang="he-IL" sz="1200">
                          <a:latin typeface="Segoe UI" panose="020B0502040204020203" pitchFamily="34" charset="0"/>
                          <a:cs typeface="Segoe UI" panose="020B0502040204020203" pitchFamily="34" charset="0"/>
                        </a:rPr>
                        <a:t>מאי 2022</a:t>
                      </a:r>
                      <a:endParaRPr lang="en-US" sz="1200">
                        <a:latin typeface="Segoe UI" panose="020B0502040204020203" pitchFamily="34" charset="0"/>
                        <a:cs typeface="Segoe UI" panose="020B0502040204020203" pitchFamily="34" charset="0"/>
                      </a:endParaRPr>
                    </a:p>
                  </a:txBody>
                  <a:tcPr/>
                </a:tc>
                <a:tc>
                  <a:txBody>
                    <a:bodyPr/>
                    <a:lstStyle/>
                    <a:p>
                      <a:pPr lvl="0"/>
                      <a:r>
                        <a:rPr lang="he-IL" sz="1200">
                          <a:latin typeface="Segoe UI" panose="020B0502040204020203" pitchFamily="34" charset="0"/>
                          <a:cs typeface="Segoe UI" panose="020B0502040204020203" pitchFamily="34" charset="0"/>
                        </a:rPr>
                        <a:t>מנהלות עירוניות ומובילים עירוניים מטירה ובית שמש, </a:t>
                      </a:r>
                    </a:p>
                    <a:p>
                      <a:pPr lvl="0"/>
                      <a:r>
                        <a:rPr lang="he-IL" sz="1200">
                          <a:latin typeface="Segoe UI" panose="020B0502040204020203" pitchFamily="34" charset="0"/>
                          <a:cs typeface="Segoe UI" panose="020B0502040204020203" pitchFamily="34" charset="0"/>
                        </a:rPr>
                        <a:t>צוות עירוני ת"א-יפו, צוות אסטרטגיה וצוות הערכה ומדידה</a:t>
                      </a:r>
                      <a:endParaRPr lang="en-US" sz="1200">
                        <a:latin typeface="Segoe UI" panose="020B0502040204020203" pitchFamily="34" charset="0"/>
                        <a:cs typeface="Segoe UI" panose="020B0502040204020203" pitchFamily="34" charset="0"/>
                      </a:endParaRPr>
                    </a:p>
                  </a:txBody>
                  <a:tcPr/>
                </a:tc>
                <a:tc>
                  <a:txBody>
                    <a:bodyPr/>
                    <a:lstStyle/>
                    <a:p>
                      <a:pPr lvl="0"/>
                      <a:r>
                        <a:rPr lang="he-IL" sz="1200">
                          <a:latin typeface="Segoe UI"/>
                          <a:ea typeface="Tahoma"/>
                          <a:cs typeface="Segoe UI"/>
                        </a:rPr>
                        <a:t>סדנת </a:t>
                      </a:r>
                      <a:r>
                        <a:rPr lang="en-US" sz="1200">
                          <a:latin typeface="Segoe UI"/>
                          <a:ea typeface="Tahoma"/>
                          <a:cs typeface="Segoe UI"/>
                        </a:rPr>
                        <a:t>Story-Telling</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68335356"/>
                  </a:ext>
                </a:extLst>
              </a:tr>
              <a:tr h="0">
                <a:tc>
                  <a:txBody>
                    <a:bodyPr/>
                    <a:lstStyle/>
                    <a:p>
                      <a:pPr algn="ctr"/>
                      <a:r>
                        <a:rPr lang="he-IL" sz="1200">
                          <a:latin typeface="Segoe UI" panose="020B0502040204020203" pitchFamily="34" charset="0"/>
                          <a:cs typeface="Segoe UI" panose="020B0502040204020203" pitchFamily="34" charset="0"/>
                        </a:rPr>
                        <a:t>ספטמבר 2022</a:t>
                      </a:r>
                      <a:endParaRPr lang="en-US" sz="1200" dirty="0">
                        <a:latin typeface="Segoe UI" panose="020B0502040204020203" pitchFamily="34" charset="0"/>
                        <a:cs typeface="Segoe UI" panose="020B0502040204020203" pitchFamily="34" charset="0"/>
                      </a:endParaRPr>
                    </a:p>
                  </a:txBody>
                  <a:tcPr/>
                </a:tc>
                <a:tc>
                  <a:txBody>
                    <a:bodyPr/>
                    <a:lstStyle/>
                    <a:p>
                      <a:pPr lvl="0"/>
                      <a:r>
                        <a:rPr lang="he-IL" sz="1200" u="sng">
                          <a:latin typeface="Segoe UI" panose="020B0502040204020203" pitchFamily="34" charset="0"/>
                          <a:cs typeface="Segoe UI" panose="020B0502040204020203" pitchFamily="34" charset="0"/>
                        </a:rPr>
                        <a:t>קהילת </a:t>
                      </a:r>
                      <a:r>
                        <a:rPr lang="en-US" sz="1200" u="sng">
                          <a:latin typeface="Segoe UI" panose="020B0502040204020203" pitchFamily="34" charset="0"/>
                          <a:cs typeface="Segoe UI" panose="020B0502040204020203" pitchFamily="34" charset="0"/>
                        </a:rPr>
                        <a:t>Urban95 IL</a:t>
                      </a:r>
                      <a:r>
                        <a:rPr lang="he-IL" sz="1200" u="sng">
                          <a:latin typeface="Segoe UI" panose="020B0502040204020203" pitchFamily="34" charset="0"/>
                          <a:cs typeface="Segoe UI" panose="020B0502040204020203" pitchFamily="34" charset="0"/>
                        </a:rPr>
                        <a:t>: </a:t>
                      </a:r>
                      <a:r>
                        <a:rPr lang="he-IL" sz="1200">
                          <a:latin typeface="Segoe UI" panose="020B0502040204020203" pitchFamily="34" charset="0"/>
                          <a:cs typeface="Segoe UI" panose="020B0502040204020203" pitchFamily="34" charset="0"/>
                        </a:rPr>
                        <a:t>צוות עירוני ת"א-יפו, צוותים עירוניים מ-3 ערי העוגן (טירה, בית שמש ואשדוד), צוות גבריאלי-סגל אדריכלים, צוותי מטה, אסטרטגיה והערכה ומדידה.</a:t>
                      </a:r>
                      <a:endParaRPr lang="en-US" sz="1200">
                        <a:latin typeface="Segoe UI" panose="020B0502040204020203" pitchFamily="34" charset="0"/>
                        <a:cs typeface="Segoe UI" panose="020B0502040204020203" pitchFamily="34" charset="0"/>
                      </a:endParaRPr>
                    </a:p>
                  </a:txBody>
                  <a:tcPr/>
                </a:tc>
                <a:tc>
                  <a:txBody>
                    <a:bodyPr/>
                    <a:lstStyle/>
                    <a:p>
                      <a:pPr lvl="0"/>
                      <a:r>
                        <a:rPr lang="he-IL" sz="1200">
                          <a:latin typeface="Segoe UI"/>
                          <a:ea typeface="Tahoma"/>
                          <a:cs typeface="Segoe UI"/>
                        </a:rPr>
                        <a:t>סדנת כלים ואסטרטגיה לקידום הליכות ושהייה במרחב הציבורי</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75065157"/>
                  </a:ext>
                </a:extLst>
              </a:tr>
              <a:tr h="0">
                <a:tc>
                  <a:txBody>
                    <a:bodyPr/>
                    <a:lstStyle/>
                    <a:p>
                      <a:pPr algn="ctr"/>
                      <a:r>
                        <a:rPr lang="he-IL" sz="1200">
                          <a:latin typeface="Segoe UI" panose="020B0502040204020203" pitchFamily="34" charset="0"/>
                          <a:cs typeface="Segoe UI" panose="020B0502040204020203" pitchFamily="34" charset="0"/>
                        </a:rPr>
                        <a:t>דצמבר 2022</a:t>
                      </a:r>
                      <a:endParaRPr lang="en-US" sz="1200">
                        <a:latin typeface="Segoe UI" panose="020B0502040204020203" pitchFamily="34" charset="0"/>
                        <a:cs typeface="Segoe UI" panose="020B0502040204020203" pitchFamily="34" charset="0"/>
                      </a:endParaRPr>
                    </a:p>
                  </a:txBody>
                  <a:tcPr/>
                </a:tc>
                <a:tc>
                  <a:txBody>
                    <a:bodyPr/>
                    <a:lstStyle/>
                    <a:p>
                      <a:pPr lvl="0" algn="r" rtl="1"/>
                      <a:r>
                        <a:rPr lang="he-IL" sz="1200">
                          <a:latin typeface="Segoe UI" panose="020B0502040204020203" pitchFamily="34" charset="0"/>
                          <a:cs typeface="Segoe UI" panose="020B0502040204020203" pitchFamily="34" charset="0"/>
                        </a:rPr>
                        <a:t>מנהלות עירוניות של 3 ערי העוגן, צוות אסטרטגיה</a:t>
                      </a:r>
                      <a:endParaRPr lang="en-US" sz="1200">
                        <a:latin typeface="Segoe UI" panose="020B0502040204020203" pitchFamily="34" charset="0"/>
                        <a:cs typeface="Segoe UI" panose="020B0502040204020203" pitchFamily="34" charset="0"/>
                      </a:endParaRPr>
                    </a:p>
                  </a:txBody>
                  <a:tcPr/>
                </a:tc>
                <a:tc>
                  <a:txBody>
                    <a:bodyPr/>
                    <a:lstStyle/>
                    <a:p>
                      <a:pPr lvl="0"/>
                      <a:r>
                        <a:rPr lang="he-IL" sz="1200">
                          <a:latin typeface="Segoe UI"/>
                          <a:ea typeface="Tahoma"/>
                          <a:cs typeface="Segoe UI"/>
                        </a:rPr>
                        <a:t>סדנת שיווק דיגיטלי עם ערבה גרזון רז</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0847707"/>
                  </a:ext>
                </a:extLst>
              </a:tr>
            </a:tbl>
          </a:graphicData>
        </a:graphic>
      </p:graphicFrame>
      <p:graphicFrame>
        <p:nvGraphicFramePr>
          <p:cNvPr id="16" name="תרשים 2">
            <a:extLst>
              <a:ext uri="{FF2B5EF4-FFF2-40B4-BE49-F238E27FC236}">
                <a16:creationId xmlns:a16="http://schemas.microsoft.com/office/drawing/2014/main" id="{78D28E6C-3E5E-A36A-D58B-90E0E5C0FB7C}"/>
              </a:ext>
            </a:extLst>
          </p:cNvPr>
          <p:cNvGraphicFramePr>
            <a:graphicFrameLocks/>
          </p:cNvGraphicFramePr>
          <p:nvPr>
            <p:extLst>
              <p:ext uri="{D42A27DB-BD31-4B8C-83A1-F6EECF244321}">
                <p14:modId xmlns:p14="http://schemas.microsoft.com/office/powerpoint/2010/main" val="201358515"/>
              </p:ext>
            </p:extLst>
          </p:nvPr>
        </p:nvGraphicFramePr>
        <p:xfrm>
          <a:off x="60291" y="625184"/>
          <a:ext cx="5054124" cy="4626509"/>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891DE663-7104-94F8-2DF4-7350CF05F376}"/>
              </a:ext>
            </a:extLst>
          </p:cNvPr>
          <p:cNvSpPr txBox="1"/>
          <p:nvPr/>
        </p:nvSpPr>
        <p:spPr>
          <a:xfrm>
            <a:off x="40192" y="5299972"/>
            <a:ext cx="5122017" cy="1021690"/>
          </a:xfrm>
          <a:prstGeom prst="rect">
            <a:avLst/>
          </a:prstGeom>
          <a:noFill/>
        </p:spPr>
        <p:txBody>
          <a:bodyPr wrap="square" rtlCol="1">
            <a:spAutoFit/>
          </a:bodyPr>
          <a:lstStyle/>
          <a:p>
            <a:pPr marL="285750" indent="-285750">
              <a:lnSpc>
                <a:spcPct val="150000"/>
              </a:lnSpc>
              <a:buClr>
                <a:srgbClr val="FFC000"/>
              </a:buClr>
              <a:buFontTx/>
              <a:buChar char="█"/>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משתתפי הכשרות דיווחו על שביעות רצון גבוהה</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ברוב המדדים. </a:t>
            </a:r>
          </a:p>
          <a:p>
            <a:pPr marL="285750" indent="-285750">
              <a:lnSpc>
                <a:spcPct val="150000"/>
              </a:lnSpc>
              <a:buClr>
                <a:srgbClr val="FFC000"/>
              </a:buClr>
              <a:buFontTx/>
              <a:buChar char="█"/>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כ-</a:t>
            </a:r>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⅔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השתמשו בחומרי העזר לאחר ההכשרה (75% בקרב משובי </a:t>
            </a:r>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סדנת סטוריטלינג</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a:t>
            </a:r>
          </a:p>
        </p:txBody>
      </p:sp>
      <p:sp>
        <p:nvSpPr>
          <p:cNvPr id="23" name="TextBox 22">
            <a:extLst>
              <a:ext uri="{FF2B5EF4-FFF2-40B4-BE49-F238E27FC236}">
                <a16:creationId xmlns:a16="http://schemas.microsoft.com/office/drawing/2014/main" id="{400587B5-C075-D8AE-0CE0-F887F63C757B}"/>
              </a:ext>
            </a:extLst>
          </p:cNvPr>
          <p:cNvSpPr txBox="1"/>
          <p:nvPr/>
        </p:nvSpPr>
        <p:spPr>
          <a:xfrm>
            <a:off x="5250644" y="2874455"/>
            <a:ext cx="6848722" cy="375359"/>
          </a:xfrm>
          <a:prstGeom prst="rect">
            <a:avLst/>
          </a:prstGeom>
          <a:noFill/>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
                <a:srgbClr val="FFC000"/>
              </a:buClr>
              <a:buSzTx/>
              <a:buFontTx/>
              <a:buChar char="█"/>
              <a:tabLst/>
              <a:defRPr/>
            </a:pPr>
            <a:r>
              <a:rPr lang="he-IL" sz="1400" b="1">
                <a:solidFill>
                  <a:prstClr val="black"/>
                </a:solidFill>
                <a:latin typeface="Segoe UI" panose="020B0502040204020203" pitchFamily="34" charset="0"/>
                <a:ea typeface="Tahoma" panose="020B0604030504040204" pitchFamily="34" charset="0"/>
                <a:cs typeface="Segoe UI" panose="020B0502040204020203" pitchFamily="34" charset="0"/>
              </a:rPr>
              <a:t>82%</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 השתתפו בכל מפגש ההכשרה ו-15% השתתפו חלקית (לפחות בחצי מהמפגש). </a:t>
            </a:r>
          </a:p>
        </p:txBody>
      </p:sp>
    </p:spTree>
    <p:extLst>
      <p:ext uri="{BB962C8B-B14F-4D97-AF65-F5344CB8AC3E}">
        <p14:creationId xmlns:p14="http://schemas.microsoft.com/office/powerpoint/2010/main" val="268520319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r" defTabSz="937443"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תרומות ההכשרות: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קהל יעד צוותים עירוניים</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66F3119-84AA-2745-43F3-A7C1B0B86860}"/>
              </a:ext>
            </a:extLst>
          </p:cNvPr>
          <p:cNvSpPr txBox="1"/>
          <p:nvPr/>
        </p:nvSpPr>
        <p:spPr>
          <a:xfrm>
            <a:off x="5613992" y="448267"/>
            <a:ext cx="6578008" cy="4576509"/>
          </a:xfrm>
          <a:prstGeom prst="rect">
            <a:avLst/>
          </a:prstGeom>
          <a:noFill/>
        </p:spPr>
        <p:txBody>
          <a:bodyPr wrap="square">
            <a:spAutoFit/>
          </a:bodyPr>
          <a:lstStyle/>
          <a:p>
            <a:pPr marL="285750" marR="0" lvl="0" indent="-285750" algn="r" defTabSz="914400" rtl="1" eaLnBrk="1" fontAlgn="auto" latinLnBrk="0" hangingPunct="1">
              <a:lnSpc>
                <a:spcPct val="150000"/>
              </a:lnSpc>
              <a:spcBef>
                <a:spcPts val="0"/>
              </a:spcBef>
              <a:spcAft>
                <a:spcPts val="0"/>
              </a:spcAft>
              <a:buClr>
                <a:srgbClr val="FFC000"/>
              </a:buClr>
              <a:buSzTx/>
              <a:buFontTx/>
              <a:buChar char="█"/>
              <a:tabLst/>
              <a:defRPr/>
            </a:pPr>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בהשוואה להכשרות בשנת 2021</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N=36</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רבים יותר </a:t>
            </a:r>
            <a:r>
              <a:rPr lang="he-IL" sz="1400" u="sng" dirty="0">
                <a:solidFill>
                  <a:prstClr val="black"/>
                </a:solidFill>
                <a:latin typeface="Segoe UI" panose="020B0502040204020203" pitchFamily="34" charset="0"/>
                <a:ea typeface="Tahoma" panose="020B0604030504040204" pitchFamily="34" charset="0"/>
                <a:cs typeface="Segoe UI" panose="020B0502040204020203" pitchFamily="34" charset="0"/>
              </a:rPr>
              <a:t>רכשו כלים פרקטיים</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(19% מול 73%)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וכן עלה שיעור אלו שהעריכו שישמשו בידע ובכלים בעבודתם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(58% מול 70%). </a:t>
            </a:r>
          </a:p>
          <a:p>
            <a:pPr marL="285750" lvl="0" indent="-285750">
              <a:lnSpc>
                <a:spcPct val="150000"/>
              </a:lnSpc>
              <a:buClr>
                <a:srgbClr val="FFC000"/>
              </a:buClr>
              <a:buFontTx/>
              <a:buChar char="█"/>
              <a:defRPr/>
            </a:pPr>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בהשוואה בין צוותי הערים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(בית שמש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n=7</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אשדוד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n=9</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וטירה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n=3</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צוות אשדוד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נתרמו במידה רבה יותר בידע על התוכנית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n=5</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מידע חדש וכלים פרקטיים שהעריכו שישתמשו בהם בקרוב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n=6</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צוות בית שמש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נתרמו במידה הרבה ביותר בקבלת מוטיבציה ליישום רעיונות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n=6</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ולמידת עמיתים</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n=4</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a:t>
            </a:r>
            <a:endParaRPr kumimoji="0" lang="he-IL" sz="1200" b="0" i="0"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r" defTabSz="914400" rtl="1" eaLnBrk="1" fontAlgn="auto" latinLnBrk="0" hangingPunct="1">
              <a:lnSpc>
                <a:spcPct val="150000"/>
              </a:lnSpc>
              <a:spcBef>
                <a:spcPts val="0"/>
              </a:spcBef>
              <a:spcAft>
                <a:spcPts val="0"/>
              </a:spcAft>
              <a:buClr>
                <a:srgbClr val="FFC000"/>
              </a:buClr>
              <a:buSzTx/>
              <a:buFontTx/>
              <a:buChar char="█"/>
              <a:tabLst/>
              <a:defRPr/>
            </a:pPr>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בהשוואה לכלל המשובים </a:t>
            </a:r>
            <a:r>
              <a:rPr lang="he-IL" sz="1200" b="1" dirty="0">
                <a:solidFill>
                  <a:prstClr val="black"/>
                </a:solidFill>
                <a:latin typeface="Segoe UI" panose="020B0502040204020203" pitchFamily="34" charset="0"/>
                <a:ea typeface="Tahoma" panose="020B0604030504040204" pitchFamily="34" charset="0"/>
                <a:cs typeface="Segoe UI" panose="020B0502040204020203" pitchFamily="34" charset="0"/>
              </a:rPr>
              <a:t>(</a:t>
            </a: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n=33</a:t>
            </a:r>
            <a:r>
              <a:rPr lang="he-IL" sz="1200" b="1" dirty="0">
                <a:solidFill>
                  <a:prstClr val="black"/>
                </a:solidFill>
                <a:latin typeface="Segoe UI" panose="020B0502040204020203" pitchFamily="34" charset="0"/>
                <a:ea typeface="Tahoma" panose="020B0604030504040204" pitchFamily="34" charset="0"/>
                <a:cs typeface="Segoe UI" panose="020B0502040204020203" pitchFamily="34" charset="0"/>
              </a:rPr>
              <a:t>): </a:t>
            </a:r>
            <a:b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בעקבות </a:t>
            </a:r>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סדנת </a:t>
            </a: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סטוריטלינג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דווח על שיעור גבוה </a:t>
            </a: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יותר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של </a:t>
            </a: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רכישת כלים פרקטיים </a:t>
            </a:r>
            <a:r>
              <a:rPr kumimoji="0" lang="he-IL"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(100%)</a:t>
            </a: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וידע מקצועי חדש </a:t>
            </a:r>
            <a:r>
              <a:rPr kumimoji="0" lang="he-IL"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(62%)</a:t>
            </a: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ו</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בהערכת השימוש בהם בעבודתם בזמן הקרוב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(87%).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המשיבים ציינו שלמדו בסדנה: </a:t>
            </a:r>
          </a:p>
          <a:p>
            <a:pPr marL="742950" lvl="1" indent="-285750">
              <a:lnSpc>
                <a:spcPct val="150000"/>
              </a:lnSpc>
              <a:buClr>
                <a:srgbClr val="FFC000"/>
              </a:buClr>
              <a:buFont typeface="Wingdings" panose="05000000000000000000" pitchFamily="2" charset="2"/>
              <a:buChar char="§"/>
              <a:defRPr/>
            </a:pPr>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"חידוד הצורך והכלים להצגת רעיון באופן מותאם לשומע"</a:t>
            </a:r>
          </a:p>
          <a:p>
            <a:pPr marL="742950" lvl="1" indent="-285750">
              <a:lnSpc>
                <a:spcPct val="150000"/>
              </a:lnSpc>
              <a:buClr>
                <a:srgbClr val="FFC000"/>
              </a:buClr>
              <a:buFont typeface="Wingdings" panose="05000000000000000000" pitchFamily="2" charset="2"/>
              <a:buChar char="§"/>
              <a:defRPr/>
            </a:pPr>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"איך להציג את הפרויקטים שלי ולתקשר אותם החוצה"</a:t>
            </a:r>
          </a:p>
          <a:p>
            <a:pPr marL="742950" lvl="1" indent="-285750">
              <a:lnSpc>
                <a:spcPct val="150000"/>
              </a:lnSpc>
              <a:buClr>
                <a:srgbClr val="FFC000"/>
              </a:buClr>
              <a:buFont typeface="Wingdings" panose="05000000000000000000" pitchFamily="2" charset="2"/>
              <a:buChar char="§"/>
              <a:defRPr/>
            </a:pPr>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"איך להסתכל על המידע מנקודת מבט שונה"</a:t>
            </a:r>
          </a:p>
          <a:p>
            <a:pPr lvl="1">
              <a:lnSpc>
                <a:spcPct val="150000"/>
              </a:lnSpc>
              <a:buClr>
                <a:srgbClr val="FFC000"/>
              </a:buClr>
              <a:defRPr/>
            </a:pP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2" name="תרשים 2">
            <a:extLst>
              <a:ext uri="{FF2B5EF4-FFF2-40B4-BE49-F238E27FC236}">
                <a16:creationId xmlns:a16="http://schemas.microsoft.com/office/drawing/2014/main" id="{544C9E96-11A0-6570-E023-A84FA0856762}"/>
              </a:ext>
            </a:extLst>
          </p:cNvPr>
          <p:cNvGraphicFramePr>
            <a:graphicFrameLocks/>
          </p:cNvGraphicFramePr>
          <p:nvPr>
            <p:extLst>
              <p:ext uri="{D42A27DB-BD31-4B8C-83A1-F6EECF244321}">
                <p14:modId xmlns:p14="http://schemas.microsoft.com/office/powerpoint/2010/main" val="3129247679"/>
              </p:ext>
            </p:extLst>
          </p:nvPr>
        </p:nvGraphicFramePr>
        <p:xfrm>
          <a:off x="-16111" y="402964"/>
          <a:ext cx="5704532" cy="3483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תרשים 8">
            <a:extLst>
              <a:ext uri="{FF2B5EF4-FFF2-40B4-BE49-F238E27FC236}">
                <a16:creationId xmlns:a16="http://schemas.microsoft.com/office/drawing/2014/main" id="{59CC9533-E5F1-3889-DBDB-70A031C396FA}"/>
              </a:ext>
            </a:extLst>
          </p:cNvPr>
          <p:cNvGraphicFramePr>
            <a:graphicFrameLocks/>
          </p:cNvGraphicFramePr>
          <p:nvPr>
            <p:extLst>
              <p:ext uri="{D42A27DB-BD31-4B8C-83A1-F6EECF244321}">
                <p14:modId xmlns:p14="http://schemas.microsoft.com/office/powerpoint/2010/main" val="3952665289"/>
              </p:ext>
            </p:extLst>
          </p:nvPr>
        </p:nvGraphicFramePr>
        <p:xfrm>
          <a:off x="-16113" y="3826953"/>
          <a:ext cx="5704534" cy="262531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B159AE5C-087F-23A1-626F-11A3BF1A4906}"/>
              </a:ext>
            </a:extLst>
          </p:cNvPr>
          <p:cNvSpPr txBox="1"/>
          <p:nvPr/>
        </p:nvSpPr>
        <p:spPr>
          <a:xfrm>
            <a:off x="6238396" y="4621338"/>
            <a:ext cx="5953789" cy="1991186"/>
          </a:xfrm>
          <a:prstGeom prst="rect">
            <a:avLst/>
          </a:prstGeom>
          <a:noFill/>
        </p:spPr>
        <p:txBody>
          <a:bodyPr wrap="square">
            <a:spAutoFit/>
          </a:bodyPr>
          <a:lstStyle/>
          <a:p>
            <a:pPr marL="285750" indent="-285750">
              <a:lnSpc>
                <a:spcPct val="150000"/>
              </a:lnSpc>
              <a:buClr>
                <a:srgbClr val="FFC000"/>
              </a:buClr>
              <a:buFontTx/>
              <a:buChar char="█"/>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ב</a:t>
            </a: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סדנת כלים ואסטרטגיה לקידום הליכות </a:t>
            </a: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דווח על שיעור גבוה יותר של הרחבת הידע ביחס לתוכנית </a:t>
            </a:r>
            <a:r>
              <a:rPr kumimoji="0" lang="he-IL"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(40%).</a:t>
            </a: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אפשר להניח שמדובר במשיבות מצוות אשדוד, להן זו הייתה חשיפה ראשונה לתוכנית. בנוסף, המשיבים סיפרו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כי נתרמו באימוץ נקודת מבט שונה </a:t>
            </a:r>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ו-"חשיבה מחוץ לקופסא". </a:t>
            </a:r>
          </a:p>
          <a:p>
            <a:pPr marL="285750" indent="-285750">
              <a:lnSpc>
                <a:spcPct val="150000"/>
              </a:lnSpc>
              <a:buClr>
                <a:srgbClr val="FFC000"/>
              </a:buClr>
              <a:buFontTx/>
              <a:buChar char="█"/>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משיבי </a:t>
            </a:r>
            <a:r>
              <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סדנת שיווק דיגיטלי </a:t>
            </a: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דיווחו על שיעורי תרומה נמוכים יותר בהיבט של קבלת ידע מקצועי חדש. </a:t>
            </a:r>
          </a:p>
        </p:txBody>
      </p:sp>
      <p:grpSp>
        <p:nvGrpSpPr>
          <p:cNvPr id="3" name="Group 2">
            <a:extLst>
              <a:ext uri="{FF2B5EF4-FFF2-40B4-BE49-F238E27FC236}">
                <a16:creationId xmlns:a16="http://schemas.microsoft.com/office/drawing/2014/main" id="{B21527F0-09D6-1D01-9798-022E85B9B0E8}"/>
              </a:ext>
            </a:extLst>
          </p:cNvPr>
          <p:cNvGrpSpPr/>
          <p:nvPr/>
        </p:nvGrpSpPr>
        <p:grpSpPr>
          <a:xfrm>
            <a:off x="-113664" y="6410133"/>
            <a:ext cx="7862497" cy="451978"/>
            <a:chOff x="-116959" y="6457504"/>
            <a:chExt cx="7862497" cy="594107"/>
          </a:xfrm>
        </p:grpSpPr>
        <p:sp>
          <p:nvSpPr>
            <p:cNvPr id="9" name="Rectangle: Rounded Corners 8">
              <a:extLst>
                <a:ext uri="{FF2B5EF4-FFF2-40B4-BE49-F238E27FC236}">
                  <a16:creationId xmlns:a16="http://schemas.microsoft.com/office/drawing/2014/main" id="{88C31FFB-E696-C275-3F76-124D66F5DADB}"/>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Rounded Corners 10">
              <a:extLst>
                <a:ext uri="{FF2B5EF4-FFF2-40B4-BE49-F238E27FC236}">
                  <a16:creationId xmlns:a16="http://schemas.microsoft.com/office/drawing/2014/main" id="{90A0FD51-02F8-8CE0-87BE-7BE971BE4A7C}"/>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65938432"/>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C29972-F06E-0F96-746F-0B6FAFA52211}"/>
              </a:ext>
            </a:extLst>
          </p:cNvPr>
          <p:cNvSpPr/>
          <p:nvPr/>
        </p:nvSpPr>
        <p:spPr>
          <a:xfrm>
            <a:off x="4171309" y="3726242"/>
            <a:ext cx="8008367" cy="22780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sitting at a table&#10;&#10;Description automatically generated with low confidence">
            <a:extLst>
              <a:ext uri="{FF2B5EF4-FFF2-40B4-BE49-F238E27FC236}">
                <a16:creationId xmlns:a16="http://schemas.microsoft.com/office/drawing/2014/main" id="{2CEE9290-D049-1EBF-EC4B-B59300CE83BC}"/>
              </a:ext>
            </a:extLst>
          </p:cNvPr>
          <p:cNvPicPr>
            <a:picLocks noChangeAspect="1"/>
          </p:cNvPicPr>
          <p:nvPr/>
        </p:nvPicPr>
        <p:blipFill rotWithShape="1">
          <a:blip r:embed="rId4">
            <a:extLst>
              <a:ext uri="{28A0092B-C50C-407E-A947-70E740481C1C}">
                <a14:useLocalDpi xmlns:a14="http://schemas.microsoft.com/office/drawing/2010/main" val="0"/>
              </a:ext>
            </a:extLst>
          </a:blip>
          <a:srcRect l="15860" t="13773" r="1319" b="4341"/>
          <a:stretch/>
        </p:blipFill>
        <p:spPr>
          <a:xfrm>
            <a:off x="0" y="3097109"/>
            <a:ext cx="4171309" cy="3508813"/>
          </a:xfrm>
          <a:prstGeom prst="rect">
            <a:avLst/>
          </a:prstGeom>
        </p:spPr>
      </p:pic>
      <p:sp>
        <p:nvSpPr>
          <p:cNvPr id="2" name="Slide Number Placeholder 1"/>
          <p:cNvSpPr>
            <a:spLocks noGrp="1"/>
          </p:cNvSpPr>
          <p:nvPr>
            <p:ph type="sldNum" sz="quarter" idx="12"/>
          </p:nvPr>
        </p:nvSpPr>
        <p:spPr>
          <a:xfrm>
            <a:off x="11827711" y="6514323"/>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r" defTabSz="937443"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תרומות ההכשרות: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קהל יעד צוותים עירוניים</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7814930" y="439862"/>
            <a:ext cx="4171308" cy="3283848"/>
          </a:xfrm>
          <a:prstGeom prst="rect">
            <a:avLst/>
          </a:prstGeom>
          <a:noFill/>
        </p:spPr>
        <p:txBody>
          <a:bodyPr wrap="square" rtlCol="1">
            <a:spAutoFit/>
          </a:bodyPr>
          <a:lstStyle/>
          <a:p>
            <a:pPr marL="285750" marR="0" lvl="0" indent="-285750" fontAlgn="auto">
              <a:lnSpc>
                <a:spcPct val="150000"/>
              </a:lnSpc>
              <a:spcBef>
                <a:spcPts val="0"/>
              </a:spcBef>
              <a:spcAft>
                <a:spcPts val="0"/>
              </a:spcAft>
              <a:buClr>
                <a:srgbClr val="FFC000"/>
              </a:buClr>
              <a:buSzTx/>
              <a:buFontTx/>
              <a:buChar char="█"/>
              <a:tabLst/>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רוב מוחלט מהמשיבים ציינו כי ימליצו לאחרים להשתתף בהכשרות </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Urban95</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a:t>
            </a:r>
          </a:p>
          <a:p>
            <a:pPr marL="285750" marR="0" lvl="0" indent="-285750" fontAlgn="auto">
              <a:lnSpc>
                <a:spcPct val="150000"/>
              </a:lnSpc>
              <a:spcBef>
                <a:spcPts val="0"/>
              </a:spcBef>
              <a:spcAft>
                <a:spcPts val="0"/>
              </a:spcAft>
              <a:buClr>
                <a:srgbClr val="FFC000"/>
              </a:buClr>
              <a:buSzTx/>
              <a:buFontTx/>
              <a:buChar char="█"/>
              <a:tabLst/>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כמחציתם שיתפו את עמיתים שלא נכחו בהכשרה במה שלמדו וציינו שההכשרה אף היוותה עבורם הזדמנות לממשקי עבודה עם גורמים חדשים.</a:t>
            </a:r>
          </a:p>
          <a:p>
            <a:pPr marL="285750" marR="0" lvl="0" indent="-285750" fontAlgn="auto">
              <a:lnSpc>
                <a:spcPct val="150000"/>
              </a:lnSpc>
              <a:spcBef>
                <a:spcPts val="0"/>
              </a:spcBef>
              <a:spcAft>
                <a:spcPts val="0"/>
              </a:spcAft>
              <a:buClr>
                <a:srgbClr val="FFC000"/>
              </a:buClr>
              <a:buSzTx/>
              <a:buFontTx/>
              <a:buChar char="█"/>
              <a:tabLst/>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בהשוואה להכשרות משנת 2021, עלה מאוד שיעור המשיבים ששיתפו את עמיתיהם במה שלמדו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(20% מול 55%),</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שההכשרה היוותה הזדמנות לממשקי עבודה חדשים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(25% מול 55%) </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ואשר ימליצו לאחרים על ההכשרה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(72% מול 95%). </a:t>
            </a:r>
          </a:p>
        </p:txBody>
      </p:sp>
      <p:pic>
        <p:nvPicPr>
          <p:cNvPr id="14" name="Picture 13" descr="A group of people sitting in a classroom&#10;&#10;Description automatically generated with low confidence">
            <a:extLst>
              <a:ext uri="{FF2B5EF4-FFF2-40B4-BE49-F238E27FC236}">
                <a16:creationId xmlns:a16="http://schemas.microsoft.com/office/drawing/2014/main" id="{37DACA5C-FEF9-0991-815F-5993EEF68FAE}"/>
              </a:ext>
            </a:extLst>
          </p:cNvPr>
          <p:cNvPicPr>
            <a:picLocks noChangeAspect="1"/>
          </p:cNvPicPr>
          <p:nvPr/>
        </p:nvPicPr>
        <p:blipFill rotWithShape="1">
          <a:blip r:embed="rId5">
            <a:extLst>
              <a:ext uri="{28A0092B-C50C-407E-A947-70E740481C1C}">
                <a14:useLocalDpi xmlns:a14="http://schemas.microsoft.com/office/drawing/2010/main" val="0"/>
              </a:ext>
            </a:extLst>
          </a:blip>
          <a:srcRect t="39461" b="15751"/>
          <a:stretch/>
        </p:blipFill>
        <p:spPr>
          <a:xfrm>
            <a:off x="1" y="400500"/>
            <a:ext cx="4171308" cy="2686755"/>
          </a:xfrm>
          <a:prstGeom prst="rect">
            <a:avLst/>
          </a:prstGeom>
        </p:spPr>
      </p:pic>
      <p:grpSp>
        <p:nvGrpSpPr>
          <p:cNvPr id="3" name="Group 2">
            <a:extLst>
              <a:ext uri="{FF2B5EF4-FFF2-40B4-BE49-F238E27FC236}">
                <a16:creationId xmlns:a16="http://schemas.microsoft.com/office/drawing/2014/main" id="{ED73E08E-1D50-69B8-DA39-9FD658B40222}"/>
              </a:ext>
            </a:extLst>
          </p:cNvPr>
          <p:cNvGrpSpPr/>
          <p:nvPr/>
        </p:nvGrpSpPr>
        <p:grpSpPr>
          <a:xfrm>
            <a:off x="-2" y="6527560"/>
            <a:ext cx="5633147" cy="453164"/>
            <a:chOff x="604830" y="6442992"/>
            <a:chExt cx="7162044" cy="667390"/>
          </a:xfrm>
        </p:grpSpPr>
        <p:sp>
          <p:nvSpPr>
            <p:cNvPr id="10" name="Rectangle: Rounded Corners 9">
              <a:extLst>
                <a:ext uri="{FF2B5EF4-FFF2-40B4-BE49-F238E27FC236}">
                  <a16:creationId xmlns:a16="http://schemas.microsoft.com/office/drawing/2014/main" id="{215B9078-EE3C-0505-D8B5-AD4BC46F4553}"/>
                </a:ext>
              </a:extLst>
            </p:cNvPr>
            <p:cNvSpPr/>
            <p:nvPr/>
          </p:nvSpPr>
          <p:spPr>
            <a:xfrm>
              <a:off x="604830" y="6442992"/>
              <a:ext cx="7162044" cy="66739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Rounded Corners 12">
              <a:extLst>
                <a:ext uri="{FF2B5EF4-FFF2-40B4-BE49-F238E27FC236}">
                  <a16:creationId xmlns:a16="http://schemas.microsoft.com/office/drawing/2014/main" id="{84101A06-A165-9B17-3441-D1BA19CB52C2}"/>
                </a:ext>
              </a:extLst>
            </p:cNvPr>
            <p:cNvSpPr/>
            <p:nvPr/>
          </p:nvSpPr>
          <p:spPr>
            <a:xfrm>
              <a:off x="604833" y="6457504"/>
              <a:ext cx="7140705"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 name="TextBox 5">
            <a:extLst>
              <a:ext uri="{FF2B5EF4-FFF2-40B4-BE49-F238E27FC236}">
                <a16:creationId xmlns:a16="http://schemas.microsoft.com/office/drawing/2014/main" id="{EB0EDD35-2384-4A7E-5498-01A8ABE2BF3E}"/>
              </a:ext>
            </a:extLst>
          </p:cNvPr>
          <p:cNvSpPr txBox="1"/>
          <p:nvPr/>
        </p:nvSpPr>
        <p:spPr>
          <a:xfrm>
            <a:off x="4199808" y="3680166"/>
            <a:ext cx="7775543" cy="2314352"/>
          </a:xfrm>
          <a:prstGeom prst="rect">
            <a:avLst/>
          </a:prstGeom>
          <a:noFill/>
        </p:spPr>
        <p:txBody>
          <a:bodyPr wrap="square" rtlCol="1">
            <a:spAutoFit/>
          </a:bodyPr>
          <a:lstStyle/>
          <a:p>
            <a:pPr marL="285750" marR="0" lvl="0" indent="-285750" fontAlgn="auto">
              <a:lnSpc>
                <a:spcPct val="150000"/>
              </a:lnSpc>
              <a:spcBef>
                <a:spcPts val="0"/>
              </a:spcBef>
              <a:spcAft>
                <a:spcPts val="0"/>
              </a:spcAft>
              <a:buClr>
                <a:srgbClr val="FFC000"/>
              </a:buClr>
              <a:buSzTx/>
              <a:buFontTx/>
              <a:buChar char="█"/>
              <a:tabLst/>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להלן מספר הצעות ובקשות במסגרת הכשרות עתידיות:</a:t>
            </a:r>
          </a:p>
          <a:p>
            <a:pPr marL="285750" indent="-285750">
              <a:lnSpc>
                <a:spcPct val="150000"/>
              </a:lnSpc>
              <a:buClr>
                <a:srgbClr val="FFC000"/>
              </a:buClr>
              <a:buFont typeface="Wingdings" panose="05000000000000000000" pitchFamily="2" charset="2"/>
              <a:buChar char="§"/>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סדנה מעשית, בה יתורגמו הרעיונות לפרקטיקה ישימה כי: </a:t>
            </a:r>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"הרבה מהדברים שהוצגו הם השראה נפלאה. כשנגיע לביצוע, אתגרי בטיחות ותקינה ימנעו מאיתנו לבצע את הרעיונות היפים".</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nSpc>
                <a:spcPct val="150000"/>
              </a:lnSpc>
              <a:buClr>
                <a:srgbClr val="FFC000"/>
              </a:buClr>
              <a:buFont typeface="Wingdings" panose="05000000000000000000" pitchFamily="2" charset="2"/>
              <a:buChar char="§"/>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קבלת הכשרה בניהול משברים ופתרון קונפליקטים, וכן בהיבטי העבודה ברשות המקומית: </a:t>
            </a:r>
            <a:b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"ניהול משברים ועבודה מול פוליטיקה ברשות מקומית"</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nSpc>
                <a:spcPct val="150000"/>
              </a:lnSpc>
              <a:buClr>
                <a:srgbClr val="FFC000"/>
              </a:buClr>
              <a:buFont typeface="Wingdings" panose="05000000000000000000" pitchFamily="2" charset="2"/>
              <a:buChar char="§"/>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הצורך בהכשרה שתסייע בהגדרת יעדים ובניית תוכנית עבודה. </a:t>
            </a:r>
          </a:p>
          <a:p>
            <a:pPr marL="285750" indent="-285750">
              <a:lnSpc>
                <a:spcPct val="150000"/>
              </a:lnSpc>
              <a:buClr>
                <a:srgbClr val="FFC000"/>
              </a:buClr>
              <a:buFont typeface="Wingdings" panose="05000000000000000000" pitchFamily="2" charset="2"/>
              <a:buChar char="§"/>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קבלת ידע מקצועי נוסף ממקומות אחרים בארץ ובעולם.</a:t>
            </a:r>
          </a:p>
        </p:txBody>
      </p:sp>
      <p:graphicFrame>
        <p:nvGraphicFramePr>
          <p:cNvPr id="9" name="Chart 8">
            <a:extLst>
              <a:ext uri="{FF2B5EF4-FFF2-40B4-BE49-F238E27FC236}">
                <a16:creationId xmlns:a16="http://schemas.microsoft.com/office/drawing/2014/main" id="{B28FF8CC-E9B2-12DC-4B89-D070D4E80048}"/>
              </a:ext>
            </a:extLst>
          </p:cNvPr>
          <p:cNvGraphicFramePr/>
          <p:nvPr>
            <p:extLst>
              <p:ext uri="{D42A27DB-BD31-4B8C-83A1-F6EECF244321}">
                <p14:modId xmlns:p14="http://schemas.microsoft.com/office/powerpoint/2010/main" val="1186133466"/>
              </p:ext>
            </p:extLst>
          </p:nvPr>
        </p:nvGraphicFramePr>
        <p:xfrm>
          <a:off x="4171309" y="399605"/>
          <a:ext cx="3643620" cy="3280561"/>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531F0B8D-89C3-270B-B630-B4268BE2BF31}"/>
              </a:ext>
            </a:extLst>
          </p:cNvPr>
          <p:cNvSpPr txBox="1"/>
          <p:nvPr/>
        </p:nvSpPr>
        <p:spPr>
          <a:xfrm>
            <a:off x="4199807" y="6004261"/>
            <a:ext cx="7480563" cy="698525"/>
          </a:xfrm>
          <a:prstGeom prst="rect">
            <a:avLst/>
          </a:prstGeom>
          <a:noFill/>
        </p:spPr>
        <p:txBody>
          <a:bodyPr wrap="square" rtlCol="1">
            <a:spAutoFit/>
          </a:bodyPr>
          <a:lstStyle/>
          <a:p>
            <a:pPr>
              <a:lnSpc>
                <a:spcPct val="150000"/>
              </a:lnSpc>
            </a:pPr>
            <a:r>
              <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rPr>
              <a:t>דוגמה לתרומת הכשרות</a:t>
            </a:r>
            <a:r>
              <a:rPr lang="he-IL" sz="1400" b="1"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 </a:t>
            </a:r>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"מנהלות מקומיות שיודעות לספר את הסיפור העירוני בצורה טובה יותר, צוות מטה שיודעות לתת תמיכה טובה יותר לצוותים העירוניים" </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(סדנת סטורליטלינג) </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18552902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a:t>
            </a:fld>
            <a:endParaRPr lang="en-US" sz="1400"/>
          </a:p>
        </p:txBody>
      </p:sp>
      <p:sp>
        <p:nvSpPr>
          <p:cNvPr id="17" name="TextBox 16"/>
          <p:cNvSpPr txBox="1"/>
          <p:nvPr/>
        </p:nvSpPr>
        <p:spPr>
          <a:xfrm>
            <a:off x="1" y="0"/>
            <a:ext cx="12191999" cy="400110"/>
          </a:xfrm>
          <a:prstGeom prst="rect">
            <a:avLst/>
          </a:prstGeom>
          <a:solidFill>
            <a:srgbClr val="36636F"/>
          </a:solidFill>
        </p:spPr>
        <p:txBody>
          <a:bodyPr wrap="square" rtlCol="0">
            <a:spAutoFit/>
          </a:bodyPr>
          <a:lstStyle/>
          <a:p>
            <a:pPr algn="r"/>
            <a:r>
              <a:rPr lang="he-IL" sz="2000" b="1">
                <a:solidFill>
                  <a:schemeClr val="bg1"/>
                </a:solidFill>
                <a:latin typeface="Tahoma" pitchFamily="34" charset="0"/>
                <a:ea typeface="Tahoma" pitchFamily="34" charset="0"/>
                <a:cs typeface="Tahoma" pitchFamily="34" charset="0"/>
              </a:rPr>
              <a:t>תוכן העניינים</a:t>
            </a:r>
          </a:p>
        </p:txBody>
      </p:sp>
      <p:sp>
        <p:nvSpPr>
          <p:cNvPr id="3" name="Rectangle 2"/>
          <p:cNvSpPr/>
          <p:nvPr/>
        </p:nvSpPr>
        <p:spPr>
          <a:xfrm>
            <a:off x="2277430" y="687111"/>
            <a:ext cx="8475563" cy="5667129"/>
          </a:xfrm>
          <a:prstGeom prst="rect">
            <a:avLst/>
          </a:prstGeom>
        </p:spPr>
        <p:txBody>
          <a:bodyPr wrap="square" lIns="91440" tIns="45720" rIns="91440" bIns="45720" anchor="t">
            <a:spAutoFit/>
          </a:bodyPr>
          <a:lstStyle/>
          <a:p>
            <a:pPr>
              <a:lnSpc>
                <a:spcPct val="150000"/>
              </a:lnSpc>
            </a:pPr>
            <a:r>
              <a:rPr lang="he-IL" sz="1200" b="1" dirty="0">
                <a:latin typeface="Segoe UI" panose="020B0502040204020203" pitchFamily="34" charset="0"/>
                <a:ea typeface="Tahoma" pitchFamily="34" charset="0"/>
                <a:cs typeface="Segoe UI" panose="020B0502040204020203" pitchFamily="34" charset="0"/>
              </a:rPr>
              <a:t>  מגמות ארציות ב- 2020/21 בתחומי חיים שונים, לפי קבוצות אוכלוסייה..............................................................................3-8</a:t>
            </a:r>
          </a:p>
          <a:p>
            <a:pPr marL="107950">
              <a:lnSpc>
                <a:spcPts val="1600"/>
              </a:lnSpc>
            </a:pPr>
            <a:r>
              <a:rPr lang="he-IL" sz="1200" dirty="0">
                <a:latin typeface="Segoe UI" panose="020B0502040204020203" pitchFamily="34" charset="0"/>
                <a:ea typeface="Tahoma" pitchFamily="34" charset="0"/>
                <a:cs typeface="Segoe UI" panose="020B0502040204020203" pitchFamily="34" charset="0"/>
              </a:rPr>
              <a:t>מגמות ארציות בתחומי שייכות, </a:t>
            </a:r>
            <a:r>
              <a:rPr lang="he-IL" sz="1200" dirty="0" err="1">
                <a:latin typeface="Segoe UI" panose="020B0502040204020203" pitchFamily="34" charset="0"/>
                <a:ea typeface="Tahoma" pitchFamily="34" charset="0"/>
                <a:cs typeface="Segoe UI" panose="020B0502040204020203" pitchFamily="34" charset="0"/>
              </a:rPr>
              <a:t>דיגיטל</a:t>
            </a:r>
            <a:r>
              <a:rPr lang="he-IL" sz="1200" dirty="0">
                <a:latin typeface="Segoe UI" panose="020B0502040204020203" pitchFamily="34" charset="0"/>
                <a:ea typeface="Tahoma" pitchFamily="34" charset="0"/>
                <a:cs typeface="Segoe UI" panose="020B0502040204020203" pitchFamily="34" charset="0"/>
              </a:rPr>
              <a:t> ובריאות, לפי קבוצות אוכלוסייה.............................................................................................................4</a:t>
            </a:r>
          </a:p>
          <a:p>
            <a:pPr marL="107950" algn="r" rtl="1">
              <a:lnSpc>
                <a:spcPts val="1600"/>
              </a:lnSpc>
            </a:pPr>
            <a:r>
              <a:rPr lang="he-IL" sz="1200" dirty="0">
                <a:latin typeface="Segoe UI" panose="020B0502040204020203" pitchFamily="34" charset="0"/>
                <a:ea typeface="Tahoma" pitchFamily="34" charset="0"/>
                <a:cs typeface="Segoe UI" panose="020B0502040204020203" pitchFamily="34" charset="0"/>
              </a:rPr>
              <a:t>מדדי איכות חיים בישראל, פערים בין יהודים לערבים................................................................................................................................................5</a:t>
            </a:r>
          </a:p>
          <a:p>
            <a:pPr marL="107950" algn="r" rtl="1">
              <a:lnSpc>
                <a:spcPts val="1600"/>
              </a:lnSpc>
            </a:pPr>
            <a:r>
              <a:rPr lang="he-IL" sz="1200" dirty="0">
                <a:latin typeface="Segoe UI" panose="020B0502040204020203" pitchFamily="34" charset="0"/>
                <a:ea typeface="Tahoma" pitchFamily="34" charset="0"/>
                <a:cs typeface="Segoe UI" panose="020B0502040204020203" pitchFamily="34" charset="0"/>
              </a:rPr>
              <a:t>מדדי איכות חיים בערים הגדולות.....................................................................................................................................................................................6</a:t>
            </a:r>
          </a:p>
          <a:p>
            <a:pPr marL="107950" algn="r" rtl="1">
              <a:lnSpc>
                <a:spcPts val="1600"/>
              </a:lnSpc>
            </a:pPr>
            <a:r>
              <a:rPr lang="he-IL" sz="1200" dirty="0">
                <a:latin typeface="Segoe UI" panose="020B0502040204020203" pitchFamily="34" charset="0"/>
                <a:ea typeface="Tahoma" pitchFamily="34" charset="0"/>
                <a:cs typeface="Segoe UI" panose="020B0502040204020203" pitchFamily="34" charset="0"/>
              </a:rPr>
              <a:t>מדדי איכות חיים בבית שמש ובאשדוד – השוואתי......................................................................................................................................................8</a:t>
            </a:r>
          </a:p>
          <a:p>
            <a:pPr marL="107950">
              <a:lnSpc>
                <a:spcPts val="1600"/>
              </a:lnSpc>
            </a:pPr>
            <a:r>
              <a:rPr lang="he-IL" sz="1200" b="1" dirty="0">
                <a:latin typeface="Segoe UI"/>
                <a:ea typeface="Tahoma"/>
                <a:cs typeface="Segoe UI"/>
              </a:rPr>
              <a:t>הערכת הכשרות מקצועיות לקהלי היעד השונים במהלך 2022...........................................................................................9-31 </a:t>
            </a:r>
            <a:r>
              <a:rPr lang="he-IL" sz="1200" dirty="0">
                <a:latin typeface="Segoe UI"/>
                <a:ea typeface="Tahoma"/>
                <a:cs typeface="Segoe UI"/>
              </a:rPr>
              <a:t>דגשים מן הספרות לקראת התרחבות מערך ההכשרות לקהל ערי הרשת......................................................................................................10</a:t>
            </a:r>
          </a:p>
          <a:p>
            <a:pPr marL="107950">
              <a:lnSpc>
                <a:spcPts val="1600"/>
              </a:lnSpc>
            </a:pPr>
            <a:r>
              <a:rPr lang="he-IL" sz="1200" dirty="0">
                <a:latin typeface="Segoe UI"/>
                <a:ea typeface="Tahoma"/>
                <a:cs typeface="Segoe UI"/>
              </a:rPr>
              <a:t>רקע: מערך הכשרות מקצועיות 2022..........................................................................................................................................................................11</a:t>
            </a:r>
          </a:p>
          <a:p>
            <a:pPr marL="107950">
              <a:lnSpc>
                <a:spcPts val="1600"/>
              </a:lnSpc>
            </a:pPr>
            <a:r>
              <a:rPr lang="he-IL" sz="1200" dirty="0">
                <a:latin typeface="Segoe UI"/>
                <a:ea typeface="Tahoma"/>
                <a:cs typeface="Segoe UI"/>
              </a:rPr>
              <a:t>רקע על הכשרות עבור </a:t>
            </a:r>
            <a:r>
              <a:rPr lang="he-IL" sz="1200" u="sng" dirty="0">
                <a:latin typeface="Segoe UI"/>
                <a:ea typeface="Tahoma"/>
                <a:cs typeface="Segoe UI"/>
              </a:rPr>
              <a:t>קהל יוצרי המרחב הבנוי</a:t>
            </a:r>
            <a:r>
              <a:rPr lang="he-IL" sz="1200" dirty="0">
                <a:latin typeface="Segoe UI"/>
                <a:ea typeface="Tahoma"/>
                <a:cs typeface="Segoe UI"/>
              </a:rPr>
              <a:t>......................................................................................................................................................12</a:t>
            </a:r>
          </a:p>
          <a:p>
            <a:pPr marL="107950">
              <a:lnSpc>
                <a:spcPts val="1600"/>
              </a:lnSpc>
            </a:pPr>
            <a:r>
              <a:rPr lang="he-IL" sz="1200" dirty="0">
                <a:latin typeface="Segoe UI"/>
                <a:ea typeface="Tahoma"/>
                <a:cs typeface="Segoe UI"/>
              </a:rPr>
              <a:t>שביעות רצון כללית מההכשרות: קהל יוצרי המרחב הבנוי...................................................................................................................................13 תרומות הכשרות: קהל יוצרי המרחב הבנוי...................................................................................................................................</a:t>
            </a:r>
            <a:r>
              <a:rPr lang="he-IL" sz="1200" dirty="0">
                <a:latin typeface="Segoe UI" panose="020B0502040204020203" pitchFamily="34" charset="0"/>
                <a:ea typeface="Tahoma" pitchFamily="34" charset="0"/>
                <a:cs typeface="Segoe UI" panose="020B0502040204020203" pitchFamily="34" charset="0"/>
              </a:rPr>
              <a:t>.............................14</a:t>
            </a:r>
          </a:p>
          <a:p>
            <a:pPr marL="107950">
              <a:lnSpc>
                <a:spcPts val="1600"/>
              </a:lnSpc>
            </a:pPr>
            <a:r>
              <a:rPr lang="he-IL" sz="1200" dirty="0">
                <a:latin typeface="Segoe UI"/>
                <a:ea typeface="Tahoma"/>
                <a:cs typeface="Segoe UI"/>
              </a:rPr>
              <a:t>רקע על ההכשרות: </a:t>
            </a:r>
            <a:r>
              <a:rPr lang="he-IL" sz="1200" u="sng" dirty="0">
                <a:latin typeface="Segoe UI"/>
                <a:ea typeface="Tahoma"/>
                <a:cs typeface="Segoe UI"/>
              </a:rPr>
              <a:t>קהל בעלי תפקידים ברשויות העוגן</a:t>
            </a:r>
            <a:r>
              <a:rPr lang="he-IL" sz="1200" dirty="0">
                <a:latin typeface="Segoe UI"/>
                <a:ea typeface="Tahoma"/>
                <a:cs typeface="Segoe UI"/>
              </a:rPr>
              <a:t>........................................................................................................................................15</a:t>
            </a:r>
          </a:p>
          <a:p>
            <a:pPr marL="107950">
              <a:lnSpc>
                <a:spcPts val="1600"/>
              </a:lnSpc>
            </a:pPr>
            <a:r>
              <a:rPr lang="he-IL" sz="1200" dirty="0">
                <a:latin typeface="Segoe UI"/>
                <a:ea typeface="Tahoma"/>
                <a:cs typeface="Segoe UI"/>
              </a:rPr>
              <a:t>תרומות הכשרות: קהל בעלי תפקידים ברשויות העוגן...........................................................................................................................................16 </a:t>
            </a:r>
          </a:p>
          <a:p>
            <a:pPr marL="107950">
              <a:lnSpc>
                <a:spcPts val="1600"/>
              </a:lnSpc>
            </a:pPr>
            <a:r>
              <a:rPr lang="he-IL" sz="1200" dirty="0">
                <a:latin typeface="Segoe UI"/>
                <a:ea typeface="Tahoma"/>
                <a:cs typeface="Segoe UI"/>
              </a:rPr>
              <a:t>רקע על ההכשרות: </a:t>
            </a:r>
            <a:r>
              <a:rPr lang="he-IL" sz="1200" u="sng" dirty="0">
                <a:latin typeface="Segoe UI"/>
                <a:ea typeface="Tahoma"/>
                <a:cs typeface="Segoe UI"/>
              </a:rPr>
              <a:t>קהל יעד צוותים עירוניים</a:t>
            </a:r>
            <a:r>
              <a:rPr lang="he-IL" sz="1200" dirty="0">
                <a:latin typeface="Segoe UI"/>
                <a:ea typeface="Tahoma"/>
                <a:cs typeface="Segoe UI"/>
              </a:rPr>
              <a:t>...........................................................................................................................................................17</a:t>
            </a:r>
          </a:p>
          <a:p>
            <a:pPr marL="107950">
              <a:lnSpc>
                <a:spcPts val="1600"/>
              </a:lnSpc>
            </a:pPr>
            <a:r>
              <a:rPr lang="he-IL" sz="1200" dirty="0">
                <a:latin typeface="Segoe UI"/>
                <a:ea typeface="Tahoma"/>
                <a:cs typeface="Segoe UI"/>
              </a:rPr>
              <a:t>תרומות הכשרות: קהל יעד צוותים עירוניים..............................................................................................................................................................18 </a:t>
            </a:r>
          </a:p>
          <a:p>
            <a:pPr marL="107950">
              <a:lnSpc>
                <a:spcPts val="1600"/>
              </a:lnSpc>
            </a:pPr>
            <a:r>
              <a:rPr lang="he-IL" sz="1200" b="1" dirty="0">
                <a:latin typeface="Segoe UI"/>
                <a:ea typeface="Tahoma"/>
                <a:cs typeface="Segoe UI"/>
              </a:rPr>
              <a:t>סיכום: תרומות ההכשרות עבור קהלי היעד השונים...............................................................................................................20</a:t>
            </a:r>
          </a:p>
          <a:p>
            <a:r>
              <a:rPr lang="he-IL" sz="1200" b="1" dirty="0">
                <a:latin typeface="Segoe UI"/>
                <a:ea typeface="Tahoma"/>
                <a:cs typeface="Segoe UI"/>
              </a:rPr>
              <a:t>  </a:t>
            </a:r>
            <a:r>
              <a:rPr lang="he-IL" sz="1200" u="sng" dirty="0">
                <a:latin typeface="Segoe UI"/>
                <a:ea typeface="Tahoma"/>
                <a:cs typeface="Segoe UI"/>
              </a:rPr>
              <a:t>מקרה בוחן- הכשרת מנהיגות לצוותים עירוניים</a:t>
            </a:r>
            <a:r>
              <a:rPr lang="he-IL" sz="1200" dirty="0">
                <a:latin typeface="Segoe UI"/>
                <a:ea typeface="Tahoma"/>
                <a:cs typeface="Segoe UI"/>
              </a:rPr>
              <a:t>................................................................................................................................................21-25</a:t>
            </a:r>
          </a:p>
          <a:p>
            <a:pPr marL="107950">
              <a:lnSpc>
                <a:spcPts val="1600"/>
              </a:lnSpc>
            </a:pPr>
            <a:r>
              <a:rPr lang="he-IL" sz="1200" dirty="0">
                <a:latin typeface="Segoe UI"/>
                <a:ea typeface="Tahoma"/>
                <a:cs typeface="Segoe UI"/>
              </a:rPr>
              <a:t>רקע על הכשרת מנהיגות לצוותים עירוניים..............................................................................................................................................................22</a:t>
            </a:r>
          </a:p>
          <a:p>
            <a:pPr marL="107950">
              <a:lnSpc>
                <a:spcPts val="1600"/>
              </a:lnSpc>
            </a:pPr>
            <a:r>
              <a:rPr lang="he-IL" sz="1200" dirty="0">
                <a:latin typeface="Segoe UI"/>
                <a:ea typeface="Tahoma"/>
                <a:cs typeface="Segoe UI"/>
              </a:rPr>
              <a:t>תרומות הכשרת מנהיגות: משוב סיכום......................................................................................................................................................................23 </a:t>
            </a:r>
          </a:p>
          <a:p>
            <a:pPr marL="107950">
              <a:lnSpc>
                <a:spcPts val="1600"/>
              </a:lnSpc>
            </a:pPr>
            <a:r>
              <a:rPr lang="he-IL" sz="1200" dirty="0">
                <a:latin typeface="Segoe UI"/>
                <a:ea typeface="Tahoma"/>
                <a:cs typeface="Segoe UI"/>
              </a:rPr>
              <a:t>תרומות הכשרת מנהיגות: משובי פעילויות................................................................................................................................................................24</a:t>
            </a:r>
          </a:p>
          <a:p>
            <a:pPr marL="107950">
              <a:lnSpc>
                <a:spcPts val="1600"/>
              </a:lnSpc>
            </a:pPr>
            <a:r>
              <a:rPr lang="he-IL" sz="1200" dirty="0">
                <a:latin typeface="Segoe UI"/>
                <a:ea typeface="Tahoma"/>
                <a:cs typeface="Segoe UI"/>
              </a:rPr>
              <a:t>דוגמאות ליישום רעיונות בהשראת ההכשרה – אשדוד...........................................................................................................................................25</a:t>
            </a:r>
          </a:p>
          <a:p>
            <a:pPr marL="107950">
              <a:lnSpc>
                <a:spcPts val="1600"/>
              </a:lnSpc>
            </a:pPr>
            <a:r>
              <a:rPr lang="he-IL" sz="1200" b="1" dirty="0">
                <a:latin typeface="Segoe UI"/>
                <a:ea typeface="Tahoma"/>
                <a:cs typeface="Segoe UI"/>
              </a:rPr>
              <a:t>סיכום: השוואה בין סוגי ההכשרות..........................................................................................................................................26</a:t>
            </a:r>
          </a:p>
          <a:p>
            <a:pPr marL="107950">
              <a:lnSpc>
                <a:spcPts val="1600"/>
              </a:lnSpc>
            </a:pPr>
            <a:r>
              <a:rPr lang="he-IL" sz="1200" b="1" dirty="0">
                <a:latin typeface="Segoe UI"/>
                <a:ea typeface="Tahoma"/>
                <a:cs typeface="Segoe UI"/>
              </a:rPr>
              <a:t>סיכום: השוואה אל מול מדדי המודל הלוגי...............................................................................................................................27</a:t>
            </a:r>
          </a:p>
          <a:p>
            <a:pPr marL="107950">
              <a:lnSpc>
                <a:spcPts val="1600"/>
              </a:lnSpc>
            </a:pPr>
            <a:r>
              <a:rPr lang="he-IL" sz="1200" dirty="0">
                <a:latin typeface="Segoe UI"/>
                <a:ea typeface="Tahoma"/>
                <a:cs typeface="Segoe UI"/>
              </a:rPr>
              <a:t>נספח א' - משוב הכשרות קהל יוצרי המרחב הבנוי ובעלי תפקידים ברשויות עוגן.........................................................................................28</a:t>
            </a:r>
          </a:p>
          <a:p>
            <a:pPr marL="107950">
              <a:lnSpc>
                <a:spcPts val="1600"/>
              </a:lnSpc>
            </a:pPr>
            <a:r>
              <a:rPr lang="he-IL" sz="1200" dirty="0">
                <a:latin typeface="Segoe UI"/>
                <a:ea typeface="Tahoma"/>
                <a:cs typeface="Segoe UI"/>
              </a:rPr>
              <a:t>נספח ב' - משוב הכשרות צוותים עירוניים.................................................................................................................................................................29</a:t>
            </a:r>
          </a:p>
          <a:p>
            <a:pPr marL="107950">
              <a:lnSpc>
                <a:spcPts val="1600"/>
              </a:lnSpc>
            </a:pPr>
            <a:r>
              <a:rPr lang="he-IL" sz="1200" dirty="0">
                <a:latin typeface="Segoe UI"/>
                <a:ea typeface="Tahoma"/>
                <a:cs typeface="Segoe UI"/>
              </a:rPr>
              <a:t>נספח ג' - שאלון הכשרת מנהיגות................................................................................................................................................................................30</a:t>
            </a:r>
          </a:p>
          <a:p>
            <a:pPr marL="107950">
              <a:lnSpc>
                <a:spcPts val="1600"/>
              </a:lnSpc>
            </a:pPr>
            <a:r>
              <a:rPr lang="he-IL" sz="1200" dirty="0">
                <a:latin typeface="Segoe UI"/>
                <a:ea typeface="Tahoma"/>
                <a:cs typeface="Segoe UI"/>
              </a:rPr>
              <a:t>נספח ד' - מודל הערכה ראשי </a:t>
            </a:r>
            <a:r>
              <a:rPr lang="en-US" sz="1200" dirty="0">
                <a:latin typeface="Segoe UI"/>
                <a:ea typeface="Tahoma"/>
                <a:cs typeface="Segoe UI"/>
              </a:rPr>
              <a:t>Urban95 IL</a:t>
            </a:r>
            <a:r>
              <a:rPr lang="he-IL" sz="1200" dirty="0">
                <a:latin typeface="Segoe UI"/>
                <a:ea typeface="Tahoma"/>
                <a:cs typeface="Segoe UI"/>
              </a:rPr>
              <a:t> מול רשויות העוגן...............................................................................................................................31</a:t>
            </a:r>
          </a:p>
        </p:txBody>
      </p:sp>
      <p:grpSp>
        <p:nvGrpSpPr>
          <p:cNvPr id="4" name="Group 3">
            <a:extLst>
              <a:ext uri="{FF2B5EF4-FFF2-40B4-BE49-F238E27FC236}">
                <a16:creationId xmlns:a16="http://schemas.microsoft.com/office/drawing/2014/main" id="{A09C1AED-E772-39B0-CE03-783760430525}"/>
              </a:ext>
            </a:extLst>
          </p:cNvPr>
          <p:cNvGrpSpPr/>
          <p:nvPr/>
        </p:nvGrpSpPr>
        <p:grpSpPr>
          <a:xfrm>
            <a:off x="-113664" y="6410133"/>
            <a:ext cx="7862497" cy="451978"/>
            <a:chOff x="-116959" y="6457504"/>
            <a:chExt cx="7862497" cy="594107"/>
          </a:xfrm>
        </p:grpSpPr>
        <p:sp>
          <p:nvSpPr>
            <p:cNvPr id="5" name="Rectangle: Rounded Corners 4">
              <a:extLst>
                <a:ext uri="{FF2B5EF4-FFF2-40B4-BE49-F238E27FC236}">
                  <a16:creationId xmlns:a16="http://schemas.microsoft.com/office/drawing/2014/main" id="{7CDE0B36-7AD5-B46B-9EEC-2362D4D7A7D2}"/>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Rounded Corners 5">
              <a:extLst>
                <a:ext uri="{FF2B5EF4-FFF2-40B4-BE49-F238E27FC236}">
                  <a16:creationId xmlns:a16="http://schemas.microsoft.com/office/drawing/2014/main" id="{880AE897-34C7-5488-C053-BA53C45F4CE2}"/>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a:extLst>
                <a:ext uri="{FF2B5EF4-FFF2-40B4-BE49-F238E27FC236}">
                  <a16:creationId xmlns:a16="http://schemas.microsoft.com/office/drawing/2014/main" id="{543EA63F-FF2F-8996-DD2E-16CCFC195CE0}"/>
                </a:ext>
              </a:extLst>
            </p:cNvPr>
            <p:cNvSpPr txBox="1"/>
            <p:nvPr/>
          </p:nvSpPr>
          <p:spPr>
            <a:xfrm>
              <a:off x="9397" y="6618211"/>
              <a:ext cx="5522296" cy="246221"/>
            </a:xfrm>
            <a:prstGeom prst="rect">
              <a:avLst/>
            </a:prstGeom>
            <a:noFill/>
          </p:spPr>
          <p:txBody>
            <a:bodyPr wrap="square" rtlCol="1">
              <a:spAutoFit/>
            </a:bodyPr>
            <a:lstStyle/>
            <a:p>
              <a:r>
                <a:rPr lang="he-IL" sz="1000">
                  <a:solidFill>
                    <a:schemeClr val="bg1">
                      <a:lumMod val="50000"/>
                    </a:schemeClr>
                  </a:solidFill>
                  <a:latin typeface="Calibri" panose="020F0502020204030204" pitchFamily="34" charset="0"/>
                  <a:cs typeface="Calibri" panose="020F0502020204030204" pitchFamily="34" charset="0"/>
                </a:rPr>
                <a:t>היחידה להערכת תוכניות במטח מציעה מגוון כלים ושירותים התומכים ביוזמות חברתיות וחינוכיות ומסייעים להצלחתן</a:t>
              </a:r>
            </a:p>
          </p:txBody>
        </p:sp>
      </p:grpSp>
    </p:spTree>
    <p:extLst>
      <p:ext uri="{BB962C8B-B14F-4D97-AF65-F5344CB8AC3E}">
        <p14:creationId xmlns:p14="http://schemas.microsoft.com/office/powerpoint/2010/main" val="3659625930"/>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E947A0B-83B1-4EDF-98CA-FE50F5F3305C}"/>
              </a:ext>
            </a:extLst>
          </p:cNvPr>
          <p:cNvSpPr/>
          <p:nvPr/>
        </p:nvSpPr>
        <p:spPr>
          <a:xfrm>
            <a:off x="2395015" y="558436"/>
            <a:ext cx="8222754" cy="5596745"/>
          </a:xfrm>
          <a:prstGeom prst="rect">
            <a:avLst/>
          </a:prstGeom>
          <a:gradFill flip="none" rotWithShape="1">
            <a:gsLst>
              <a:gs pos="0">
                <a:srgbClr val="E4E0CA"/>
              </a:gs>
              <a:gs pos="100000">
                <a:srgbClr val="67A4B5"/>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8D5962D9-A16D-FEE0-647C-C42CA03A98F2}"/>
              </a:ext>
            </a:extLst>
          </p:cNvPr>
          <p:cNvSpPr txBox="1"/>
          <p:nvPr/>
        </p:nvSpPr>
        <p:spPr>
          <a:xfrm>
            <a:off x="0" y="0"/>
            <a:ext cx="12192000" cy="415883"/>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15000"/>
              </a:lnSpc>
              <a:spcBef>
                <a:spcPts val="0"/>
              </a:spcBef>
              <a:spcAft>
                <a:spcPts val="600"/>
              </a:spcAft>
              <a:buClrTx/>
              <a:buSzTx/>
              <a:buFontTx/>
              <a:buNone/>
              <a:tabLst/>
              <a:defRPr/>
            </a:pPr>
            <a:r>
              <a:rPr kumimoji="0" lang="he-IL" sz="2000" b="1"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סיכום:</a:t>
            </a:r>
            <a:r>
              <a:rPr kumimoji="0" lang="he-IL" sz="2000" b="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 תרומות ההכשרות עבור קהלי היעד השונים </a:t>
            </a:r>
            <a:r>
              <a:rPr kumimoji="0" lang="he-IL" b="0" i="0" u="none" strike="noStrike" kern="1200" cap="none" spc="0" normalizeH="0" baseline="0" noProof="0" dirty="0">
                <a:ln>
                  <a:noFill/>
                </a:ln>
                <a:solidFill>
                  <a:schemeClr val="bg1"/>
                </a:solidFill>
                <a:effectLst/>
                <a:uLnTx/>
                <a:uFillTx/>
                <a:latin typeface="Segoe UI" panose="020B0502040204020203" pitchFamily="34" charset="0"/>
                <a:ea typeface="Tahoma" panose="020B0604030504040204" pitchFamily="34" charset="0"/>
                <a:cs typeface="Segoe UI" panose="020B0502040204020203" pitchFamily="34" charset="0"/>
              </a:rPr>
              <a:t>(</a:t>
            </a:r>
            <a:r>
              <a:rPr lang="he-IL" dirty="0">
                <a:solidFill>
                  <a:schemeClr val="bg1"/>
                </a:solidFill>
                <a:latin typeface="Segoe UI" panose="020B0502040204020203" pitchFamily="34" charset="0"/>
                <a:ea typeface="Segoe UI Black" panose="020B0A02040204020203" pitchFamily="34" charset="0"/>
                <a:cs typeface="Segoe UI" panose="020B0502040204020203" pitchFamily="34" charset="0"/>
              </a:rPr>
              <a:t>במה ההכשרה תרמה לך?*) </a:t>
            </a:r>
            <a:endParaRPr kumimoji="0" lang="he-IL" b="0" i="0" u="none" strike="noStrike" kern="1200" cap="none" spc="0" normalizeH="0" baseline="0" noProof="0" dirty="0">
              <a:ln>
                <a:noFill/>
              </a:ln>
              <a:solidFill>
                <a:schemeClr val="bg1"/>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3" name="Rectangle: Rounded Corners 2">
            <a:extLst>
              <a:ext uri="{FF2B5EF4-FFF2-40B4-BE49-F238E27FC236}">
                <a16:creationId xmlns:a16="http://schemas.microsoft.com/office/drawing/2014/main" id="{9C13302C-619C-4A8A-31C6-60F79760E1E3}"/>
              </a:ext>
            </a:extLst>
          </p:cNvPr>
          <p:cNvSpPr/>
          <p:nvPr/>
        </p:nvSpPr>
        <p:spPr>
          <a:xfrm>
            <a:off x="3923676" y="702819"/>
            <a:ext cx="958613" cy="3582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יוצרי המרחב הבנוי</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 70%</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37" name="Rectangle: Rounded Corners 36">
            <a:extLst>
              <a:ext uri="{FF2B5EF4-FFF2-40B4-BE49-F238E27FC236}">
                <a16:creationId xmlns:a16="http://schemas.microsoft.com/office/drawing/2014/main" id="{A6B84B79-4EE9-2427-1A86-B277ED946D6A}"/>
              </a:ext>
            </a:extLst>
          </p:cNvPr>
          <p:cNvSpPr/>
          <p:nvPr/>
        </p:nvSpPr>
        <p:spPr>
          <a:xfrm>
            <a:off x="6527972" y="540470"/>
            <a:ext cx="821020" cy="285897"/>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הכשרות 2021</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44%</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58" name="Rectangle 57">
            <a:extLst>
              <a:ext uri="{FF2B5EF4-FFF2-40B4-BE49-F238E27FC236}">
                <a16:creationId xmlns:a16="http://schemas.microsoft.com/office/drawing/2014/main" id="{C8D23CE9-8341-45FC-A38D-EFE0B7FD8118}"/>
              </a:ext>
            </a:extLst>
          </p:cNvPr>
          <p:cNvSpPr/>
          <p:nvPr/>
        </p:nvSpPr>
        <p:spPr>
          <a:xfrm>
            <a:off x="10663853" y="556018"/>
            <a:ext cx="1441718" cy="605388"/>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הרחבת ידע ביחס לתוכנית </a:t>
            </a: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Urban95</a:t>
            </a: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בארץ ובעולם</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Rectangle 58">
            <a:extLst>
              <a:ext uri="{FF2B5EF4-FFF2-40B4-BE49-F238E27FC236}">
                <a16:creationId xmlns:a16="http://schemas.microsoft.com/office/drawing/2014/main" id="{5BA58121-A995-4450-9050-303842121644}"/>
              </a:ext>
            </a:extLst>
          </p:cNvPr>
          <p:cNvSpPr/>
          <p:nvPr/>
        </p:nvSpPr>
        <p:spPr>
          <a:xfrm>
            <a:off x="10663853" y="1245192"/>
            <a:ext cx="1443770" cy="737034"/>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העמקת ידע אודות צרכי הגיל הרך ומלוויהם</a:t>
            </a:r>
            <a:endPar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1" name="Rectangle 60">
            <a:extLst>
              <a:ext uri="{FF2B5EF4-FFF2-40B4-BE49-F238E27FC236}">
                <a16:creationId xmlns:a16="http://schemas.microsoft.com/office/drawing/2014/main" id="{B43070BB-5A39-4317-B27C-E4905D9BAE3E}"/>
              </a:ext>
            </a:extLst>
          </p:cNvPr>
          <p:cNvSpPr/>
          <p:nvPr/>
        </p:nvSpPr>
        <p:spPr>
          <a:xfrm>
            <a:off x="10655130" y="2074734"/>
            <a:ext cx="1444860" cy="674841"/>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השראה לרעיונות חדשים ליישום ברוח התוכנית</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4" name="Rectangle 63">
            <a:extLst>
              <a:ext uri="{FF2B5EF4-FFF2-40B4-BE49-F238E27FC236}">
                <a16:creationId xmlns:a16="http://schemas.microsoft.com/office/drawing/2014/main" id="{1FADEEA9-AF02-4E1C-8F1F-B64A5FB23022}"/>
              </a:ext>
            </a:extLst>
          </p:cNvPr>
          <p:cNvSpPr/>
          <p:nvPr/>
        </p:nvSpPr>
        <p:spPr>
          <a:xfrm>
            <a:off x="10649387" y="2833362"/>
            <a:ext cx="1458236" cy="575130"/>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מוטיבציה ליישום רעיונות נוספים ברוח התוכנית</a:t>
            </a:r>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5" name="Rectangle 64">
            <a:extLst>
              <a:ext uri="{FF2B5EF4-FFF2-40B4-BE49-F238E27FC236}">
                <a16:creationId xmlns:a16="http://schemas.microsoft.com/office/drawing/2014/main" id="{52FB230F-61DD-4E72-BEC7-EF206221F0F5}"/>
              </a:ext>
            </a:extLst>
          </p:cNvPr>
          <p:cNvSpPr/>
          <p:nvPr/>
        </p:nvSpPr>
        <p:spPr>
          <a:xfrm>
            <a:off x="10659325" y="3488041"/>
            <a:ext cx="1445302" cy="625188"/>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b="1">
                <a:solidFill>
                  <a:prstClr val="black"/>
                </a:solidFill>
                <a:latin typeface="Segoe UI" panose="020B0502040204020203" pitchFamily="34" charset="0"/>
                <a:cs typeface="Segoe UI" panose="020B0502040204020203" pitchFamily="34" charset="0"/>
              </a:rPr>
              <a:t>ידע מקצועי חדש</a:t>
            </a:r>
            <a:r>
              <a:rPr lang="he-IL" sz="1200" b="1" dirty="0">
                <a:solidFill>
                  <a:prstClr val="black"/>
                </a:solidFill>
                <a:latin typeface="Segoe UI" panose="020B0502040204020203" pitchFamily="34" charset="0"/>
                <a:cs typeface="Segoe UI" panose="020B0502040204020203" pitchFamily="34" charset="0"/>
              </a:rPr>
              <a:t> בתחום העיסוק</a:t>
            </a:r>
            <a:endParaRPr lang="en-US" sz="1200" b="1">
              <a:solidFill>
                <a:prstClr val="black"/>
              </a:solidFill>
              <a:latin typeface="Segoe UI" panose="020B0502040204020203" pitchFamily="34" charset="0"/>
              <a:cs typeface="Segoe UI" panose="020B0502040204020203" pitchFamily="34" charset="0"/>
            </a:endParaRPr>
          </a:p>
        </p:txBody>
      </p:sp>
      <p:sp>
        <p:nvSpPr>
          <p:cNvPr id="66" name="Rectangle 65">
            <a:extLst>
              <a:ext uri="{FF2B5EF4-FFF2-40B4-BE49-F238E27FC236}">
                <a16:creationId xmlns:a16="http://schemas.microsoft.com/office/drawing/2014/main" id="{ADC0CD07-23AC-4334-B7CD-D87B5B568748}"/>
              </a:ext>
            </a:extLst>
          </p:cNvPr>
          <p:cNvSpPr/>
          <p:nvPr/>
        </p:nvSpPr>
        <p:spPr>
          <a:xfrm>
            <a:off x="10666073" y="4195498"/>
            <a:ext cx="1446105" cy="552493"/>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רכישת כלים פרקטיים ליישום בעבודה</a:t>
            </a:r>
            <a:endParaRPr kumimoji="0" lang="en-US" sz="12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cxnSp>
        <p:nvCxnSpPr>
          <p:cNvPr id="4" name="Straight Connector 3">
            <a:extLst>
              <a:ext uri="{FF2B5EF4-FFF2-40B4-BE49-F238E27FC236}">
                <a16:creationId xmlns:a16="http://schemas.microsoft.com/office/drawing/2014/main" id="{2302C74F-7694-407A-932B-CC459604C427}"/>
              </a:ext>
            </a:extLst>
          </p:cNvPr>
          <p:cNvCxnSpPr>
            <a:cxnSpLocks/>
          </p:cNvCxnSpPr>
          <p:nvPr/>
        </p:nvCxnSpPr>
        <p:spPr>
          <a:xfrm flipH="1">
            <a:off x="1410776" y="4792706"/>
            <a:ext cx="9216000"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6160C7C-85B2-497C-A929-89C32F8512C1}"/>
              </a:ext>
            </a:extLst>
          </p:cNvPr>
          <p:cNvCxnSpPr/>
          <p:nvPr/>
        </p:nvCxnSpPr>
        <p:spPr>
          <a:xfrm flipH="1">
            <a:off x="1442626" y="2028244"/>
            <a:ext cx="9175143"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B956BCE-8982-4B58-96BD-225BE1FD90F5}"/>
              </a:ext>
            </a:extLst>
          </p:cNvPr>
          <p:cNvCxnSpPr>
            <a:cxnSpLocks/>
          </p:cNvCxnSpPr>
          <p:nvPr/>
        </p:nvCxnSpPr>
        <p:spPr>
          <a:xfrm flipH="1" flipV="1">
            <a:off x="1376039" y="2777232"/>
            <a:ext cx="9252000" cy="12459"/>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D5522F0-2FF7-46D8-9139-A14B8901E77B}"/>
              </a:ext>
            </a:extLst>
          </p:cNvPr>
          <p:cNvCxnSpPr>
            <a:cxnSpLocks/>
          </p:cNvCxnSpPr>
          <p:nvPr/>
        </p:nvCxnSpPr>
        <p:spPr>
          <a:xfrm flipH="1" flipV="1">
            <a:off x="1442626" y="3408492"/>
            <a:ext cx="9180000" cy="43568"/>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59533A1-F849-4EA6-8BF1-8F1C2F1D2AAC}"/>
              </a:ext>
            </a:extLst>
          </p:cNvPr>
          <p:cNvCxnSpPr>
            <a:cxnSpLocks/>
          </p:cNvCxnSpPr>
          <p:nvPr/>
        </p:nvCxnSpPr>
        <p:spPr>
          <a:xfrm flipH="1" flipV="1">
            <a:off x="1371604" y="4152074"/>
            <a:ext cx="9216000" cy="13523"/>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30F87F1F-F2B2-1D91-1A91-5DFAB51A536A}"/>
              </a:ext>
            </a:extLst>
          </p:cNvPr>
          <p:cNvSpPr/>
          <p:nvPr/>
        </p:nvSpPr>
        <p:spPr>
          <a:xfrm>
            <a:off x="8739323" y="771815"/>
            <a:ext cx="957229" cy="3411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צוותים עירוניים</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24%</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cxnSp>
        <p:nvCxnSpPr>
          <p:cNvPr id="8" name="Straight Connector 3">
            <a:extLst>
              <a:ext uri="{FF2B5EF4-FFF2-40B4-BE49-F238E27FC236}">
                <a16:creationId xmlns:a16="http://schemas.microsoft.com/office/drawing/2014/main" id="{6E58B28A-9FF2-E282-3018-3CF66B2657B9}"/>
              </a:ext>
            </a:extLst>
          </p:cNvPr>
          <p:cNvCxnSpPr>
            <a:cxnSpLocks/>
          </p:cNvCxnSpPr>
          <p:nvPr/>
        </p:nvCxnSpPr>
        <p:spPr>
          <a:xfrm flipH="1">
            <a:off x="1467433" y="1210095"/>
            <a:ext cx="9118804"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64">
            <a:extLst>
              <a:ext uri="{FF2B5EF4-FFF2-40B4-BE49-F238E27FC236}">
                <a16:creationId xmlns:a16="http://schemas.microsoft.com/office/drawing/2014/main" id="{4CE777EB-E79F-4EFF-215A-B85EFA567968}"/>
              </a:ext>
            </a:extLst>
          </p:cNvPr>
          <p:cNvSpPr/>
          <p:nvPr/>
        </p:nvSpPr>
        <p:spPr>
          <a:xfrm>
            <a:off x="10659325" y="4840500"/>
            <a:ext cx="1449327" cy="492986"/>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למידת עמיתים</a:t>
            </a:r>
            <a:endParaRPr kumimoji="0" lang="en-US" sz="12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cxnSp>
        <p:nvCxnSpPr>
          <p:cNvPr id="10" name="Straight Connector 3">
            <a:extLst>
              <a:ext uri="{FF2B5EF4-FFF2-40B4-BE49-F238E27FC236}">
                <a16:creationId xmlns:a16="http://schemas.microsoft.com/office/drawing/2014/main" id="{D172B50A-87AB-F3A8-A135-FBD0B09516DC}"/>
              </a:ext>
            </a:extLst>
          </p:cNvPr>
          <p:cNvCxnSpPr>
            <a:cxnSpLocks/>
          </p:cNvCxnSpPr>
          <p:nvPr/>
        </p:nvCxnSpPr>
        <p:spPr>
          <a:xfrm flipH="1">
            <a:off x="1452744" y="5378186"/>
            <a:ext cx="9144000"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64">
            <a:extLst>
              <a:ext uri="{FF2B5EF4-FFF2-40B4-BE49-F238E27FC236}">
                <a16:creationId xmlns:a16="http://schemas.microsoft.com/office/drawing/2014/main" id="{16A62ADE-58EA-A371-0199-A8FF57F50A38}"/>
              </a:ext>
            </a:extLst>
          </p:cNvPr>
          <p:cNvSpPr/>
          <p:nvPr/>
        </p:nvSpPr>
        <p:spPr>
          <a:xfrm>
            <a:off x="10659325" y="5425995"/>
            <a:ext cx="1441701" cy="743693"/>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יצירת קשרים חדשים</a:t>
            </a:r>
            <a:endParaRPr kumimoji="0" lang="en-US" sz="12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2" name="Group 1">
            <a:extLst>
              <a:ext uri="{FF2B5EF4-FFF2-40B4-BE49-F238E27FC236}">
                <a16:creationId xmlns:a16="http://schemas.microsoft.com/office/drawing/2014/main" id="{98EEC658-BA64-3F46-04BD-1EFBB960BDCF}"/>
              </a:ext>
            </a:extLst>
          </p:cNvPr>
          <p:cNvGrpSpPr/>
          <p:nvPr/>
        </p:nvGrpSpPr>
        <p:grpSpPr>
          <a:xfrm>
            <a:off x="-113664" y="6410133"/>
            <a:ext cx="7862497" cy="451978"/>
            <a:chOff x="-116959" y="6457504"/>
            <a:chExt cx="7862497" cy="594107"/>
          </a:xfrm>
        </p:grpSpPr>
        <p:sp>
          <p:nvSpPr>
            <p:cNvPr id="5" name="Rectangle: Rounded Corners 4">
              <a:extLst>
                <a:ext uri="{FF2B5EF4-FFF2-40B4-BE49-F238E27FC236}">
                  <a16:creationId xmlns:a16="http://schemas.microsoft.com/office/drawing/2014/main" id="{956A2CE6-787C-E64F-85A7-0BB98F76F1AC}"/>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Rounded Corners 5">
              <a:extLst>
                <a:ext uri="{FF2B5EF4-FFF2-40B4-BE49-F238E27FC236}">
                  <a16:creationId xmlns:a16="http://schemas.microsoft.com/office/drawing/2014/main" id="{1A83A1F6-4E91-518E-6339-FDC26F35F905}"/>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3" name="Rectangle: Rounded Corners 22">
            <a:extLst>
              <a:ext uri="{FF2B5EF4-FFF2-40B4-BE49-F238E27FC236}">
                <a16:creationId xmlns:a16="http://schemas.microsoft.com/office/drawing/2014/main" id="{15642160-7204-734E-747B-ED6259C63878}"/>
              </a:ext>
            </a:extLst>
          </p:cNvPr>
          <p:cNvSpPr/>
          <p:nvPr/>
        </p:nvSpPr>
        <p:spPr>
          <a:xfrm>
            <a:off x="6926725" y="827271"/>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39%</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4" name="תיבת טקסט 34">
            <a:extLst>
              <a:ext uri="{FF2B5EF4-FFF2-40B4-BE49-F238E27FC236}">
                <a16:creationId xmlns:a16="http://schemas.microsoft.com/office/drawing/2014/main" id="{715743E9-C320-89FA-1F4B-E95EBB3FA208}"/>
              </a:ext>
            </a:extLst>
          </p:cNvPr>
          <p:cNvSpPr txBox="1"/>
          <p:nvPr/>
        </p:nvSpPr>
        <p:spPr>
          <a:xfrm>
            <a:off x="10246859" y="550445"/>
            <a:ext cx="352931" cy="230832"/>
          </a:xfrm>
          <a:prstGeom prst="rect">
            <a:avLst/>
          </a:prstGeom>
          <a:noFill/>
          <a:ln>
            <a:solidFill>
              <a:srgbClr val="36636F"/>
            </a:solidFill>
          </a:ln>
        </p:spPr>
        <p:txBody>
          <a:bodyPr wrap="square" rtlCol="1">
            <a:spAutoFit/>
          </a:bodyPr>
          <a:lstStyle/>
          <a:p>
            <a:r>
              <a:rPr lang="he-IL" sz="900"/>
              <a:t>0%</a:t>
            </a:r>
          </a:p>
        </p:txBody>
      </p:sp>
      <p:sp>
        <p:nvSpPr>
          <p:cNvPr id="25" name="תיבת טקסט 35">
            <a:extLst>
              <a:ext uri="{FF2B5EF4-FFF2-40B4-BE49-F238E27FC236}">
                <a16:creationId xmlns:a16="http://schemas.microsoft.com/office/drawing/2014/main" id="{B8D47D71-6F42-2840-3B91-C51982B5A48E}"/>
              </a:ext>
            </a:extLst>
          </p:cNvPr>
          <p:cNvSpPr txBox="1"/>
          <p:nvPr/>
        </p:nvSpPr>
        <p:spPr>
          <a:xfrm>
            <a:off x="2395015" y="551560"/>
            <a:ext cx="482488" cy="230832"/>
          </a:xfrm>
          <a:prstGeom prst="rect">
            <a:avLst/>
          </a:prstGeom>
          <a:noFill/>
          <a:ln>
            <a:solidFill>
              <a:srgbClr val="36636F"/>
            </a:solidFill>
          </a:ln>
        </p:spPr>
        <p:txBody>
          <a:bodyPr wrap="square" rtlCol="1">
            <a:spAutoFit/>
          </a:bodyPr>
          <a:lstStyle/>
          <a:p>
            <a:r>
              <a:rPr lang="he-IL" sz="900"/>
              <a:t>100%</a:t>
            </a:r>
          </a:p>
        </p:txBody>
      </p:sp>
      <p:sp>
        <p:nvSpPr>
          <p:cNvPr id="12" name="Rectangle 11">
            <a:extLst>
              <a:ext uri="{FF2B5EF4-FFF2-40B4-BE49-F238E27FC236}">
                <a16:creationId xmlns:a16="http://schemas.microsoft.com/office/drawing/2014/main" id="{ADB13CBC-40EA-F4EF-4072-B15B07480BEC}"/>
              </a:ext>
            </a:extLst>
          </p:cNvPr>
          <p:cNvSpPr/>
          <p:nvPr/>
        </p:nvSpPr>
        <p:spPr>
          <a:xfrm>
            <a:off x="86429" y="551424"/>
            <a:ext cx="2308586" cy="609982"/>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כמצופה, ההשפעה ניכרת בעיקר בקרב הקהל הכללי, שטרם נחשף </a:t>
            </a:r>
            <a:br>
              <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b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ל- </a:t>
            </a:r>
            <a:r>
              <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Urban95</a:t>
            </a: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 (לפי שאלה קודמת)</a:t>
            </a:r>
            <a:endPar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2" name="תיבת טקסט 34">
            <a:extLst>
              <a:ext uri="{FF2B5EF4-FFF2-40B4-BE49-F238E27FC236}">
                <a16:creationId xmlns:a16="http://schemas.microsoft.com/office/drawing/2014/main" id="{23991264-9529-0F3E-08B2-13047FB04F55}"/>
              </a:ext>
            </a:extLst>
          </p:cNvPr>
          <p:cNvSpPr txBox="1"/>
          <p:nvPr/>
        </p:nvSpPr>
        <p:spPr>
          <a:xfrm>
            <a:off x="10251479" y="6152312"/>
            <a:ext cx="352931" cy="230832"/>
          </a:xfrm>
          <a:prstGeom prst="rect">
            <a:avLst/>
          </a:prstGeom>
          <a:noFill/>
          <a:ln>
            <a:solidFill>
              <a:srgbClr val="36636F"/>
            </a:solidFill>
          </a:ln>
        </p:spPr>
        <p:txBody>
          <a:bodyPr wrap="square" rtlCol="1">
            <a:spAutoFit/>
          </a:bodyPr>
          <a:lstStyle/>
          <a:p>
            <a:r>
              <a:rPr lang="he-IL" sz="900"/>
              <a:t>0%</a:t>
            </a:r>
          </a:p>
        </p:txBody>
      </p:sp>
      <p:sp>
        <p:nvSpPr>
          <p:cNvPr id="35" name="תיבת טקסט 35">
            <a:extLst>
              <a:ext uri="{FF2B5EF4-FFF2-40B4-BE49-F238E27FC236}">
                <a16:creationId xmlns:a16="http://schemas.microsoft.com/office/drawing/2014/main" id="{98EF1B15-18E8-590B-3393-A39A71D0D425}"/>
              </a:ext>
            </a:extLst>
          </p:cNvPr>
          <p:cNvSpPr txBox="1"/>
          <p:nvPr/>
        </p:nvSpPr>
        <p:spPr>
          <a:xfrm>
            <a:off x="2399635" y="6154239"/>
            <a:ext cx="482488" cy="230832"/>
          </a:xfrm>
          <a:prstGeom prst="rect">
            <a:avLst/>
          </a:prstGeom>
          <a:noFill/>
          <a:ln>
            <a:solidFill>
              <a:srgbClr val="36636F"/>
            </a:solidFill>
          </a:ln>
        </p:spPr>
        <p:txBody>
          <a:bodyPr wrap="square" rtlCol="1">
            <a:spAutoFit/>
          </a:bodyPr>
          <a:lstStyle/>
          <a:p>
            <a:r>
              <a:rPr lang="he-IL" sz="900"/>
              <a:t>100%</a:t>
            </a:r>
          </a:p>
        </p:txBody>
      </p:sp>
      <p:sp>
        <p:nvSpPr>
          <p:cNvPr id="36" name="Rectangle: Rounded Corners 35">
            <a:extLst>
              <a:ext uri="{FF2B5EF4-FFF2-40B4-BE49-F238E27FC236}">
                <a16:creationId xmlns:a16="http://schemas.microsoft.com/office/drawing/2014/main" id="{18AC92A7-C513-81EB-751E-6195B4F2E1BC}"/>
              </a:ext>
            </a:extLst>
          </p:cNvPr>
          <p:cNvSpPr/>
          <p:nvPr/>
        </p:nvSpPr>
        <p:spPr>
          <a:xfrm>
            <a:off x="5955419" y="1242435"/>
            <a:ext cx="958613" cy="3582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 50%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2" name="Rectangle: Rounded Corners 41">
            <a:extLst>
              <a:ext uri="{FF2B5EF4-FFF2-40B4-BE49-F238E27FC236}">
                <a16:creationId xmlns:a16="http://schemas.microsoft.com/office/drawing/2014/main" id="{4A3EA7BA-2E7A-62FA-5841-E5AAF80DA131}"/>
              </a:ext>
            </a:extLst>
          </p:cNvPr>
          <p:cNvSpPr/>
          <p:nvPr/>
        </p:nvSpPr>
        <p:spPr>
          <a:xfrm>
            <a:off x="9481644" y="1512075"/>
            <a:ext cx="957229" cy="3411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18%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3" name="Rectangle: Rounded Corners 42">
            <a:extLst>
              <a:ext uri="{FF2B5EF4-FFF2-40B4-BE49-F238E27FC236}">
                <a16:creationId xmlns:a16="http://schemas.microsoft.com/office/drawing/2014/main" id="{79C62769-59E3-E318-6F55-70A34C418B63}"/>
              </a:ext>
            </a:extLst>
          </p:cNvPr>
          <p:cNvSpPr/>
          <p:nvPr/>
        </p:nvSpPr>
        <p:spPr>
          <a:xfrm>
            <a:off x="5760474" y="1607754"/>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50%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4" name="Rectangle: Rounded Corners 43">
            <a:extLst>
              <a:ext uri="{FF2B5EF4-FFF2-40B4-BE49-F238E27FC236}">
                <a16:creationId xmlns:a16="http://schemas.microsoft.com/office/drawing/2014/main" id="{E84628FE-0858-146C-FBF9-3D98587987A7}"/>
              </a:ext>
            </a:extLst>
          </p:cNvPr>
          <p:cNvSpPr/>
          <p:nvPr/>
        </p:nvSpPr>
        <p:spPr>
          <a:xfrm>
            <a:off x="4642280" y="1458522"/>
            <a:ext cx="821020" cy="285897"/>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64%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A645696F-5DF4-2EA2-D1AE-9B1A401306FC}"/>
              </a:ext>
            </a:extLst>
          </p:cNvPr>
          <p:cNvSpPr/>
          <p:nvPr/>
        </p:nvSpPr>
        <p:spPr>
          <a:xfrm>
            <a:off x="86427" y="1257269"/>
            <a:ext cx="3218629" cy="723473"/>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e-IL" sz="1100" dirty="0">
                <a:solidFill>
                  <a:schemeClr val="bg1"/>
                </a:solidFill>
                <a:latin typeface="Segoe UI" panose="020B0502040204020203" pitchFamily="34" charset="0"/>
                <a:cs typeface="Segoe UI" panose="020B0502040204020203" pitchFamily="34" charset="0"/>
              </a:rPr>
              <a:t>לאחר שאשתקד ההכשרות תרמו מאוד להעמקת הידע בנושא, השנה הצוותים העירוניים חשים בעלי ידע מספק.</a:t>
            </a:r>
            <a:r>
              <a:rPr lang="he-IL" sz="1100">
                <a:solidFill>
                  <a:schemeClr val="bg1"/>
                </a:solidFill>
                <a:latin typeface="Segoe UI" panose="020B0502040204020203" pitchFamily="34" charset="0"/>
                <a:cs typeface="Segoe UI" panose="020B0502040204020203" pitchFamily="34" charset="0"/>
              </a:rPr>
              <a:t> מאידך, ייתכן ויש מקום להעמקה נוספת.</a:t>
            </a:r>
            <a:br>
              <a:rPr lang="en-US" sz="1100" dirty="0">
                <a:solidFill>
                  <a:schemeClr val="bg1"/>
                </a:solidFill>
                <a:latin typeface="Segoe UI" panose="020B0502040204020203" pitchFamily="34" charset="0"/>
                <a:cs typeface="Segoe UI" panose="020B0502040204020203" pitchFamily="34" charset="0"/>
              </a:rPr>
            </a:br>
            <a:r>
              <a:rPr lang="he-IL" sz="1100" dirty="0">
                <a:solidFill>
                  <a:schemeClr val="bg1"/>
                </a:solidFill>
                <a:latin typeface="Segoe UI" panose="020B0502040204020203" pitchFamily="34" charset="0"/>
                <a:cs typeface="Segoe UI" panose="020B0502040204020203" pitchFamily="34" charset="0"/>
              </a:rPr>
              <a:t>יתר הקהלים נתרמו במידה רבה.</a:t>
            </a:r>
            <a:endParaRPr kumimoji="0" lang="en-US" sz="11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46" name="Rectangle 45">
            <a:extLst>
              <a:ext uri="{FF2B5EF4-FFF2-40B4-BE49-F238E27FC236}">
                <a16:creationId xmlns:a16="http://schemas.microsoft.com/office/drawing/2014/main" id="{094B2441-5A61-EEF1-6238-A78993134F14}"/>
              </a:ext>
            </a:extLst>
          </p:cNvPr>
          <p:cNvSpPr/>
          <p:nvPr/>
        </p:nvSpPr>
        <p:spPr>
          <a:xfrm>
            <a:off x="86427" y="2082174"/>
            <a:ext cx="3235903" cy="2031056"/>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בעלי תפקידים ברשויות העוגן נתרמו יותר מאחרים, בהיותם "על התפר": הינם בעלי ידע קודם מועט לגבי </a:t>
            </a:r>
            <a:r>
              <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Urban95</a:t>
            </a: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 ועקרונותיה מחד, אך פועלים ברשות עוגן בעמדת מפתח המאפשרת את יישום היוזמות מאידך.</a:t>
            </a:r>
          </a:p>
          <a:p>
            <a:pPr marL="0" marR="0" lvl="0" indent="0" algn="ctr" defTabSz="914400" eaLnBrk="1" fontAlgn="auto" latinLnBrk="0" hangingPunct="1">
              <a:lnSpc>
                <a:spcPct val="100000"/>
              </a:lnSpc>
              <a:spcBef>
                <a:spcPts val="0"/>
              </a:spcBef>
              <a:spcAft>
                <a:spcPts val="0"/>
              </a:spcAft>
              <a:buClrTx/>
              <a:buSzTx/>
              <a:buFontTx/>
              <a:buNone/>
              <a:tabLst/>
              <a:defRPr/>
            </a:pPr>
            <a:endParaRPr lang="he-IL" sz="1100">
              <a:solidFill>
                <a:schemeClr val="bg1"/>
              </a:solidFill>
              <a:latin typeface="Segoe UI" panose="020B0502040204020203" pitchFamily="34" charset="0"/>
              <a:cs typeface="Segoe UI"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יתר הקהלים נתרמו באופן דומה בפרמטרים השונים, כאשר ההשוואה בין הכשרות 2021 לדיווחי הצוותים העירוניים השנה מעידה שההכשרות ממשיכות לחדש ולספק רעיונות וידע מקצועי רלוונטי למשתתפים.</a:t>
            </a:r>
            <a:endPar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53" name="Rectangle: Rounded Corners 52">
            <a:extLst>
              <a:ext uri="{FF2B5EF4-FFF2-40B4-BE49-F238E27FC236}">
                <a16:creationId xmlns:a16="http://schemas.microsoft.com/office/drawing/2014/main" id="{513B925A-9349-B5CC-4727-63F7C9412B01}"/>
              </a:ext>
            </a:extLst>
          </p:cNvPr>
          <p:cNvSpPr/>
          <p:nvPr/>
        </p:nvSpPr>
        <p:spPr>
          <a:xfrm>
            <a:off x="6342658" y="2502062"/>
            <a:ext cx="1323273" cy="1954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48%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4" name="Rectangle: Rounded Corners 53">
            <a:extLst>
              <a:ext uri="{FF2B5EF4-FFF2-40B4-BE49-F238E27FC236}">
                <a16:creationId xmlns:a16="http://schemas.microsoft.com/office/drawing/2014/main" id="{72C1E211-D322-3B2B-8A3B-2E28F0DF8DD7}"/>
              </a:ext>
            </a:extLst>
          </p:cNvPr>
          <p:cNvSpPr/>
          <p:nvPr/>
        </p:nvSpPr>
        <p:spPr>
          <a:xfrm>
            <a:off x="3560970" y="2300831"/>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72%</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5" name="Rectangle: Rounded Corners 54">
            <a:extLst>
              <a:ext uri="{FF2B5EF4-FFF2-40B4-BE49-F238E27FC236}">
                <a16:creationId xmlns:a16="http://schemas.microsoft.com/office/drawing/2014/main" id="{91BD0431-7911-3B76-2287-E5ECF3349913}"/>
              </a:ext>
            </a:extLst>
          </p:cNvPr>
          <p:cNvSpPr/>
          <p:nvPr/>
        </p:nvSpPr>
        <p:spPr>
          <a:xfrm>
            <a:off x="5692108" y="2087560"/>
            <a:ext cx="1503631" cy="1806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55%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2" name="Rectangle: Rounded Corners 51">
            <a:extLst>
              <a:ext uri="{FF2B5EF4-FFF2-40B4-BE49-F238E27FC236}">
                <a16:creationId xmlns:a16="http://schemas.microsoft.com/office/drawing/2014/main" id="{D3E5DF21-0729-D973-1B31-E97EA76353A1}"/>
              </a:ext>
            </a:extLst>
          </p:cNvPr>
          <p:cNvSpPr/>
          <p:nvPr/>
        </p:nvSpPr>
        <p:spPr>
          <a:xfrm>
            <a:off x="6097186" y="2301807"/>
            <a:ext cx="1276840" cy="184421"/>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50%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6" name="Rectangle: Rounded Corners 55">
            <a:extLst>
              <a:ext uri="{FF2B5EF4-FFF2-40B4-BE49-F238E27FC236}">
                <a16:creationId xmlns:a16="http://schemas.microsoft.com/office/drawing/2014/main" id="{14D639BB-7054-6609-89D4-D8EA9F003F8D}"/>
              </a:ext>
            </a:extLst>
          </p:cNvPr>
          <p:cNvSpPr/>
          <p:nvPr/>
        </p:nvSpPr>
        <p:spPr>
          <a:xfrm>
            <a:off x="6352482" y="3205184"/>
            <a:ext cx="1323273" cy="1716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48%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7" name="Rectangle: Rounded Corners 56">
            <a:extLst>
              <a:ext uri="{FF2B5EF4-FFF2-40B4-BE49-F238E27FC236}">
                <a16:creationId xmlns:a16="http://schemas.microsoft.com/office/drawing/2014/main" id="{992DF857-34DE-58AF-F971-E0A99976B1F6}"/>
              </a:ext>
            </a:extLst>
          </p:cNvPr>
          <p:cNvSpPr/>
          <p:nvPr/>
        </p:nvSpPr>
        <p:spPr>
          <a:xfrm>
            <a:off x="3931009" y="2943241"/>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67%</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0" name="Rectangle: Rounded Corners 59">
            <a:extLst>
              <a:ext uri="{FF2B5EF4-FFF2-40B4-BE49-F238E27FC236}">
                <a16:creationId xmlns:a16="http://schemas.microsoft.com/office/drawing/2014/main" id="{9679917E-AA31-A602-F10D-C4898EE2999A}"/>
              </a:ext>
            </a:extLst>
          </p:cNvPr>
          <p:cNvSpPr/>
          <p:nvPr/>
        </p:nvSpPr>
        <p:spPr>
          <a:xfrm>
            <a:off x="6914032" y="2813308"/>
            <a:ext cx="1503631" cy="1806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40%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2" name="Rectangle: Rounded Corners 61">
            <a:extLst>
              <a:ext uri="{FF2B5EF4-FFF2-40B4-BE49-F238E27FC236}">
                <a16:creationId xmlns:a16="http://schemas.microsoft.com/office/drawing/2014/main" id="{EE3B1B41-6674-88BA-B782-BB3BA670FE18}"/>
              </a:ext>
            </a:extLst>
          </p:cNvPr>
          <p:cNvSpPr/>
          <p:nvPr/>
        </p:nvSpPr>
        <p:spPr>
          <a:xfrm>
            <a:off x="6615005" y="2999634"/>
            <a:ext cx="1276840" cy="184421"/>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44%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3" name="Rectangle: Rounded Corners 62">
            <a:extLst>
              <a:ext uri="{FF2B5EF4-FFF2-40B4-BE49-F238E27FC236}">
                <a16:creationId xmlns:a16="http://schemas.microsoft.com/office/drawing/2014/main" id="{8E28EFE8-2561-3EC1-5938-84F166BC5B7E}"/>
              </a:ext>
            </a:extLst>
          </p:cNvPr>
          <p:cNvSpPr/>
          <p:nvPr/>
        </p:nvSpPr>
        <p:spPr>
          <a:xfrm>
            <a:off x="8269728" y="3910561"/>
            <a:ext cx="1323273" cy="1716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30%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9" name="Rectangle: Rounded Corners 78">
            <a:extLst>
              <a:ext uri="{FF2B5EF4-FFF2-40B4-BE49-F238E27FC236}">
                <a16:creationId xmlns:a16="http://schemas.microsoft.com/office/drawing/2014/main" id="{BF90DC1D-0AE9-BB8C-B416-6612A97CB668}"/>
              </a:ext>
            </a:extLst>
          </p:cNvPr>
          <p:cNvSpPr/>
          <p:nvPr/>
        </p:nvSpPr>
        <p:spPr>
          <a:xfrm>
            <a:off x="5223561" y="3591479"/>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56%</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0" name="Rectangle: Rounded Corners 79">
            <a:extLst>
              <a:ext uri="{FF2B5EF4-FFF2-40B4-BE49-F238E27FC236}">
                <a16:creationId xmlns:a16="http://schemas.microsoft.com/office/drawing/2014/main" id="{F3538E44-AA0D-5A0D-A82B-D652707E9080}"/>
              </a:ext>
            </a:extLst>
          </p:cNvPr>
          <p:cNvSpPr/>
          <p:nvPr/>
        </p:nvSpPr>
        <p:spPr>
          <a:xfrm>
            <a:off x="7685957" y="3500213"/>
            <a:ext cx="1503631" cy="1806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35%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6" name="Rectangle: Rounded Corners 85">
            <a:extLst>
              <a:ext uri="{FF2B5EF4-FFF2-40B4-BE49-F238E27FC236}">
                <a16:creationId xmlns:a16="http://schemas.microsoft.com/office/drawing/2014/main" id="{0A71452C-33ED-AC5D-2CD6-BF6A417763E9}"/>
              </a:ext>
            </a:extLst>
          </p:cNvPr>
          <p:cNvSpPr/>
          <p:nvPr/>
        </p:nvSpPr>
        <p:spPr>
          <a:xfrm>
            <a:off x="7590131" y="3705011"/>
            <a:ext cx="1276840" cy="184421"/>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36%</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7" name="Rectangle: Rounded Corners 86">
            <a:extLst>
              <a:ext uri="{FF2B5EF4-FFF2-40B4-BE49-F238E27FC236}">
                <a16:creationId xmlns:a16="http://schemas.microsoft.com/office/drawing/2014/main" id="{647E9AED-9478-28E3-80CB-27ED7D693D96}"/>
              </a:ext>
            </a:extLst>
          </p:cNvPr>
          <p:cNvSpPr/>
          <p:nvPr/>
        </p:nvSpPr>
        <p:spPr>
          <a:xfrm>
            <a:off x="3571979" y="4235286"/>
            <a:ext cx="912763" cy="46894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73%</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8" name="Rectangle: Rounded Corners 87">
            <a:extLst>
              <a:ext uri="{FF2B5EF4-FFF2-40B4-BE49-F238E27FC236}">
                <a16:creationId xmlns:a16="http://schemas.microsoft.com/office/drawing/2014/main" id="{58B977EF-2C4F-38FC-17F5-981181C16388}"/>
              </a:ext>
            </a:extLst>
          </p:cNvPr>
          <p:cNvSpPr/>
          <p:nvPr/>
        </p:nvSpPr>
        <p:spPr>
          <a:xfrm>
            <a:off x="7374026" y="4314908"/>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39%</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9" name="Rectangle: Rounded Corners 88">
            <a:extLst>
              <a:ext uri="{FF2B5EF4-FFF2-40B4-BE49-F238E27FC236}">
                <a16:creationId xmlns:a16="http://schemas.microsoft.com/office/drawing/2014/main" id="{B2A0869D-3858-0230-6A66-7516710147BC}"/>
              </a:ext>
            </a:extLst>
          </p:cNvPr>
          <p:cNvSpPr/>
          <p:nvPr/>
        </p:nvSpPr>
        <p:spPr>
          <a:xfrm>
            <a:off x="8982466" y="4223860"/>
            <a:ext cx="970026" cy="315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20%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0" name="Rectangle: Rounded Corners 89">
            <a:extLst>
              <a:ext uri="{FF2B5EF4-FFF2-40B4-BE49-F238E27FC236}">
                <a16:creationId xmlns:a16="http://schemas.microsoft.com/office/drawing/2014/main" id="{5A1F5FCA-25B3-9E95-C517-F42F8883D008}"/>
              </a:ext>
            </a:extLst>
          </p:cNvPr>
          <p:cNvSpPr/>
          <p:nvPr/>
        </p:nvSpPr>
        <p:spPr>
          <a:xfrm>
            <a:off x="9306015" y="4566655"/>
            <a:ext cx="1276840" cy="184421"/>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19%</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1" name="Rectangle: Rounded Corners 90">
            <a:extLst>
              <a:ext uri="{FF2B5EF4-FFF2-40B4-BE49-F238E27FC236}">
                <a16:creationId xmlns:a16="http://schemas.microsoft.com/office/drawing/2014/main" id="{5C8750AD-C620-D63B-8FBF-67490C42C1D0}"/>
              </a:ext>
            </a:extLst>
          </p:cNvPr>
          <p:cNvSpPr/>
          <p:nvPr/>
        </p:nvSpPr>
        <p:spPr>
          <a:xfrm>
            <a:off x="7685957" y="4843107"/>
            <a:ext cx="1503631" cy="1806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35%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2" name="Rectangle: Rounded Corners 91">
            <a:extLst>
              <a:ext uri="{FF2B5EF4-FFF2-40B4-BE49-F238E27FC236}">
                <a16:creationId xmlns:a16="http://schemas.microsoft.com/office/drawing/2014/main" id="{E1E19E74-33FB-A8D5-4703-07F08A2DEC38}"/>
              </a:ext>
            </a:extLst>
          </p:cNvPr>
          <p:cNvSpPr/>
          <p:nvPr/>
        </p:nvSpPr>
        <p:spPr>
          <a:xfrm>
            <a:off x="7860054" y="5011435"/>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33%</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3" name="Rectangle: Rounded Corners 92">
            <a:extLst>
              <a:ext uri="{FF2B5EF4-FFF2-40B4-BE49-F238E27FC236}">
                <a16:creationId xmlns:a16="http://schemas.microsoft.com/office/drawing/2014/main" id="{0A160C4E-CAA2-6067-7942-5BD34034BDCB}"/>
              </a:ext>
            </a:extLst>
          </p:cNvPr>
          <p:cNvSpPr/>
          <p:nvPr/>
        </p:nvSpPr>
        <p:spPr>
          <a:xfrm>
            <a:off x="6788727" y="4853155"/>
            <a:ext cx="724580" cy="46676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45%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4" name="Rectangle: Rounded Corners 93">
            <a:extLst>
              <a:ext uri="{FF2B5EF4-FFF2-40B4-BE49-F238E27FC236}">
                <a16:creationId xmlns:a16="http://schemas.microsoft.com/office/drawing/2014/main" id="{1E0FB718-8EAB-7796-C5EF-FCCEA07163A9}"/>
              </a:ext>
            </a:extLst>
          </p:cNvPr>
          <p:cNvSpPr/>
          <p:nvPr/>
        </p:nvSpPr>
        <p:spPr>
          <a:xfrm>
            <a:off x="5692108" y="4890304"/>
            <a:ext cx="816003" cy="388137"/>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56%</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5" name="Rectangle 94">
            <a:extLst>
              <a:ext uri="{FF2B5EF4-FFF2-40B4-BE49-F238E27FC236}">
                <a16:creationId xmlns:a16="http://schemas.microsoft.com/office/drawing/2014/main" id="{EE844744-A75A-BB49-FDA3-CFB1FD4D3259}"/>
              </a:ext>
            </a:extLst>
          </p:cNvPr>
          <p:cNvSpPr/>
          <p:nvPr/>
        </p:nvSpPr>
        <p:spPr>
          <a:xfrm>
            <a:off x="83348" y="4846842"/>
            <a:ext cx="3221820" cy="492986"/>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e-IL" sz="1100" dirty="0">
                <a:solidFill>
                  <a:schemeClr val="bg1"/>
                </a:solidFill>
                <a:latin typeface="Segoe UI" panose="020B0502040204020203" pitchFamily="34" charset="0"/>
                <a:cs typeface="Segoe UI" panose="020B0502040204020203" pitchFamily="34" charset="0"/>
              </a:rPr>
              <a:t>הן שנה שעברה והן השנה, הצוותים העירוניים, שעוברים הכשרות בתדירות גבוהה יחסית, </a:t>
            </a:r>
            <a:r>
              <a:rPr lang="he-IL" sz="1100">
                <a:solidFill>
                  <a:schemeClr val="bg1"/>
                </a:solidFill>
                <a:latin typeface="Segoe UI" panose="020B0502040204020203" pitchFamily="34" charset="0"/>
                <a:cs typeface="Segoe UI" panose="020B0502040204020203" pitchFamily="34" charset="0"/>
              </a:rPr>
              <a:t>ממשיכים להיתרם </a:t>
            </a:r>
            <a:r>
              <a:rPr lang="he-IL" sz="1100" dirty="0">
                <a:solidFill>
                  <a:schemeClr val="bg1"/>
                </a:solidFill>
                <a:latin typeface="Segoe UI" panose="020B0502040204020203" pitchFamily="34" charset="0"/>
                <a:cs typeface="Segoe UI" panose="020B0502040204020203" pitchFamily="34" charset="0"/>
              </a:rPr>
              <a:t>בפן זה</a:t>
            </a:r>
            <a:endParaRPr kumimoji="0" lang="en-US" sz="11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96" name="Rectangle 95">
            <a:extLst>
              <a:ext uri="{FF2B5EF4-FFF2-40B4-BE49-F238E27FC236}">
                <a16:creationId xmlns:a16="http://schemas.microsoft.com/office/drawing/2014/main" id="{9500B224-B632-A489-3D99-62D863AD9B7E}"/>
              </a:ext>
            </a:extLst>
          </p:cNvPr>
          <p:cNvSpPr/>
          <p:nvPr/>
        </p:nvSpPr>
        <p:spPr>
          <a:xfrm>
            <a:off x="79821" y="4213191"/>
            <a:ext cx="3242749" cy="534616"/>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ניכר כי ההכשרות הייעודיות ב-2022 לצוותים העירוניים סיפקו מענה מיטבי לצרכיהם, </a:t>
            </a:r>
            <a:br>
              <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b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בעוד יתר הקהלים (הטרוגניים יותר) נתרמו פחות.</a:t>
            </a:r>
            <a:endPar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97" name="Rectangle: Rounded Corners 96">
            <a:extLst>
              <a:ext uri="{FF2B5EF4-FFF2-40B4-BE49-F238E27FC236}">
                <a16:creationId xmlns:a16="http://schemas.microsoft.com/office/drawing/2014/main" id="{229860E1-A00F-B1D6-84E7-B70BAAD5809F}"/>
              </a:ext>
            </a:extLst>
          </p:cNvPr>
          <p:cNvSpPr/>
          <p:nvPr/>
        </p:nvSpPr>
        <p:spPr>
          <a:xfrm>
            <a:off x="8386613" y="5970303"/>
            <a:ext cx="1348509" cy="163040"/>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25%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8" name="Rectangle: Rounded Corners 97">
            <a:extLst>
              <a:ext uri="{FF2B5EF4-FFF2-40B4-BE49-F238E27FC236}">
                <a16:creationId xmlns:a16="http://schemas.microsoft.com/office/drawing/2014/main" id="{59DFFAD5-3847-295B-A44C-C3A6638C6729}"/>
              </a:ext>
            </a:extLst>
          </p:cNvPr>
          <p:cNvSpPr/>
          <p:nvPr/>
        </p:nvSpPr>
        <p:spPr>
          <a:xfrm>
            <a:off x="8489808" y="5805744"/>
            <a:ext cx="1348509" cy="1459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18%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9" name="Rectangle: Rounded Corners 98">
            <a:extLst>
              <a:ext uri="{FF2B5EF4-FFF2-40B4-BE49-F238E27FC236}">
                <a16:creationId xmlns:a16="http://schemas.microsoft.com/office/drawing/2014/main" id="{87640A45-EDE8-40F0-B003-3F0EF4EFBD67}"/>
              </a:ext>
            </a:extLst>
          </p:cNvPr>
          <p:cNvSpPr/>
          <p:nvPr/>
        </p:nvSpPr>
        <p:spPr>
          <a:xfrm>
            <a:off x="9028484" y="5436450"/>
            <a:ext cx="1554371" cy="1700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15%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01" name="Rectangle: Rounded Corners 100">
            <a:extLst>
              <a:ext uri="{FF2B5EF4-FFF2-40B4-BE49-F238E27FC236}">
                <a16:creationId xmlns:a16="http://schemas.microsoft.com/office/drawing/2014/main" id="{417DDA36-5969-D564-E2DB-8BD282B6B320}"/>
              </a:ext>
            </a:extLst>
          </p:cNvPr>
          <p:cNvSpPr/>
          <p:nvPr/>
        </p:nvSpPr>
        <p:spPr>
          <a:xfrm>
            <a:off x="8562109" y="5637982"/>
            <a:ext cx="1965794" cy="14592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17%</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02" name="Rectangle 101">
            <a:extLst>
              <a:ext uri="{FF2B5EF4-FFF2-40B4-BE49-F238E27FC236}">
                <a16:creationId xmlns:a16="http://schemas.microsoft.com/office/drawing/2014/main" id="{B0FA3146-5697-4586-8FDA-A6DA16C7105A}"/>
              </a:ext>
            </a:extLst>
          </p:cNvPr>
          <p:cNvSpPr/>
          <p:nvPr/>
        </p:nvSpPr>
        <p:spPr>
          <a:xfrm>
            <a:off x="75670" y="5429008"/>
            <a:ext cx="3242749" cy="726174"/>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נראה כי ההכשרות לא מספקות הזדמנות ליצירת קשרים חדשים, בין אם מכיוון שהרצאה לקהל הרחב הינו פורמט שמעודד שיח, וביתר המקרים – מדובר במשתתפים בעלי היכרות מוקדמת ביניהם. </a:t>
            </a:r>
            <a:endPar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103" name="TextBox 102">
            <a:extLst>
              <a:ext uri="{FF2B5EF4-FFF2-40B4-BE49-F238E27FC236}">
                <a16:creationId xmlns:a16="http://schemas.microsoft.com/office/drawing/2014/main" id="{1BF95FC9-B233-DEBE-B37C-153E895039A2}"/>
              </a:ext>
            </a:extLst>
          </p:cNvPr>
          <p:cNvSpPr txBox="1"/>
          <p:nvPr/>
        </p:nvSpPr>
        <p:spPr>
          <a:xfrm>
            <a:off x="8269728" y="6579711"/>
            <a:ext cx="3581907" cy="246221"/>
          </a:xfrm>
          <a:prstGeom prst="rect">
            <a:avLst/>
          </a:prstGeom>
          <a:noFill/>
        </p:spPr>
        <p:txBody>
          <a:bodyPr wrap="square">
            <a:spAutoFit/>
          </a:bodyPr>
          <a:lstStyle/>
          <a:p>
            <a:r>
              <a:rPr kumimoji="0" lang="he-IL" sz="1000" i="0" u="none" strike="noStrike" kern="1200" cap="none" spc="0" normalizeH="0" baseline="0" noProof="0">
                <a:ln>
                  <a:noFill/>
                </a:ln>
                <a:effectLst/>
                <a:uLnTx/>
                <a:uFillTx/>
                <a:latin typeface="Segoe UI" panose="020B0502040204020203" pitchFamily="34" charset="0"/>
                <a:ea typeface="Tahoma" panose="020B0604030504040204" pitchFamily="34" charset="0"/>
                <a:cs typeface="Segoe UI" panose="020B0502040204020203" pitchFamily="34" charset="0"/>
              </a:rPr>
              <a:t>*מדובר בשאלת בחירה מרובה</a:t>
            </a:r>
            <a:endParaRPr lang="en-IL" sz="10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483473"/>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7" name="Picture 6">
            <a:extLst>
              <a:ext uri="{FF2B5EF4-FFF2-40B4-BE49-F238E27FC236}">
                <a16:creationId xmlns:a16="http://schemas.microsoft.com/office/drawing/2014/main" id="{3FE56FBD-B310-6740-6464-1A7246334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3675"/>
            <a:ext cx="6568986" cy="4926740"/>
          </a:xfrm>
          <a:prstGeom prst="rect">
            <a:avLst/>
          </a:prstGeom>
        </p:spPr>
      </p:pic>
      <p:sp>
        <p:nvSpPr>
          <p:cNvPr id="15" name="מלבן מעוגל 1">
            <a:extLst>
              <a:ext uri="{FF2B5EF4-FFF2-40B4-BE49-F238E27FC236}">
                <a16:creationId xmlns:a16="http://schemas.microsoft.com/office/drawing/2014/main" id="{A91590D6-4A1E-41AA-9033-D4A60785C6CE}"/>
              </a:ext>
            </a:extLst>
          </p:cNvPr>
          <p:cNvSpPr/>
          <p:nvPr/>
        </p:nvSpPr>
        <p:spPr>
          <a:xfrm rot="4329447">
            <a:off x="6585906" y="61291"/>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w-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מלבן 7">
            <a:extLst>
              <a:ext uri="{FF2B5EF4-FFF2-40B4-BE49-F238E27FC236}">
                <a16:creationId xmlns:a16="http://schemas.microsoft.com/office/drawing/2014/main" id="{F18A2E3C-9A2B-4180-89BF-319B79BEC76D}"/>
              </a:ext>
            </a:extLst>
          </p:cNvPr>
          <p:cNvSpPr/>
          <p:nvPr/>
        </p:nvSpPr>
        <p:spPr>
          <a:xfrm>
            <a:off x="7123715" y="748321"/>
            <a:ext cx="5068285" cy="4154984"/>
          </a:xfrm>
          <a:prstGeom prst="rect">
            <a:avLst/>
          </a:prstGeom>
        </p:spPr>
        <p:txBody>
          <a:bodyPr wrap="square">
            <a:spAutoFit/>
          </a:bodyPr>
          <a:lstStyle/>
          <a:p>
            <a:pPr algn="ctr"/>
            <a:r>
              <a:rPr lang="he-IL" sz="3600" b="1">
                <a:solidFill>
                  <a:schemeClr val="bg1"/>
                </a:solidFill>
                <a:latin typeface="Tahoma" pitchFamily="34" charset="0"/>
                <a:ea typeface="Tahoma" pitchFamily="34" charset="0"/>
                <a:cs typeface="Tahoma" pitchFamily="34" charset="0"/>
              </a:rPr>
              <a:t>מקרה בוחן-</a:t>
            </a:r>
          </a:p>
          <a:p>
            <a:pPr algn="ctr"/>
            <a:endParaRPr lang="en-US" sz="3600" b="1">
              <a:solidFill>
                <a:schemeClr val="bg1"/>
              </a:solidFill>
              <a:latin typeface="Tahoma" pitchFamily="34" charset="0"/>
              <a:ea typeface="Tahoma" pitchFamily="34" charset="0"/>
              <a:cs typeface="Tahoma" pitchFamily="34" charset="0"/>
            </a:endParaRPr>
          </a:p>
          <a:p>
            <a:pPr algn="ctr"/>
            <a:r>
              <a:rPr lang="he-IL" sz="4800" b="1">
                <a:solidFill>
                  <a:schemeClr val="bg1"/>
                </a:solidFill>
                <a:latin typeface="Tahoma" pitchFamily="34" charset="0"/>
                <a:ea typeface="Tahoma" pitchFamily="34" charset="0"/>
                <a:cs typeface="Tahoma" pitchFamily="34" charset="0"/>
              </a:rPr>
              <a:t>הכשרת מנהיגות</a:t>
            </a:r>
          </a:p>
          <a:p>
            <a:pPr algn="ctr"/>
            <a:r>
              <a:rPr lang="he-IL" sz="4800" b="1">
                <a:solidFill>
                  <a:schemeClr val="bg1"/>
                </a:solidFill>
                <a:latin typeface="Tahoma" pitchFamily="34" charset="0"/>
                <a:ea typeface="Tahoma" pitchFamily="34" charset="0"/>
                <a:cs typeface="Tahoma" pitchFamily="34" charset="0"/>
              </a:rPr>
              <a:t>לצוותים עירוניים</a:t>
            </a:r>
          </a:p>
        </p:txBody>
      </p:sp>
      <p:sp>
        <p:nvSpPr>
          <p:cNvPr id="16" name="מלבן מעוגל 8">
            <a:extLst>
              <a:ext uri="{FF2B5EF4-FFF2-40B4-BE49-F238E27FC236}">
                <a16:creationId xmlns:a16="http://schemas.microsoft.com/office/drawing/2014/main" id="{4E9A994D-F822-4AE7-8457-97C8FB413407}"/>
              </a:ext>
            </a:extLst>
          </p:cNvPr>
          <p:cNvSpPr/>
          <p:nvPr/>
        </p:nvSpPr>
        <p:spPr>
          <a:xfrm rot="4329447">
            <a:off x="6790016" y="110590"/>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 name="Group 1">
            <a:extLst>
              <a:ext uri="{FF2B5EF4-FFF2-40B4-BE49-F238E27FC236}">
                <a16:creationId xmlns:a16="http://schemas.microsoft.com/office/drawing/2014/main" id="{E6607DC6-968C-8CFE-87CB-20A9FB0DFCF4}"/>
              </a:ext>
            </a:extLst>
          </p:cNvPr>
          <p:cNvGrpSpPr/>
          <p:nvPr/>
        </p:nvGrpSpPr>
        <p:grpSpPr>
          <a:xfrm>
            <a:off x="-113664" y="6410133"/>
            <a:ext cx="7862497" cy="451978"/>
            <a:chOff x="-116959" y="6457504"/>
            <a:chExt cx="7862497" cy="594107"/>
          </a:xfrm>
        </p:grpSpPr>
        <p:sp>
          <p:nvSpPr>
            <p:cNvPr id="4" name="Rectangle: Rounded Corners 3">
              <a:extLst>
                <a:ext uri="{FF2B5EF4-FFF2-40B4-BE49-F238E27FC236}">
                  <a16:creationId xmlns:a16="http://schemas.microsoft.com/office/drawing/2014/main" id="{F53F47BC-D6FE-AB08-49BB-1565C8AEE1D7}"/>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Rectangle: Rounded Corners 4">
              <a:extLst>
                <a:ext uri="{FF2B5EF4-FFF2-40B4-BE49-F238E27FC236}">
                  <a16:creationId xmlns:a16="http://schemas.microsoft.com/office/drawing/2014/main" id="{C24C252E-398D-0C99-E8C6-3859814FF609}"/>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3154930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group of people sitting in chairs&#10;&#10;Description automatically generated with medium confidence">
            <a:extLst>
              <a:ext uri="{FF2B5EF4-FFF2-40B4-BE49-F238E27FC236}">
                <a16:creationId xmlns:a16="http://schemas.microsoft.com/office/drawing/2014/main" id="{E8CFC15B-0347-FD90-339C-58FDD1978E61}"/>
              </a:ext>
            </a:extLst>
          </p:cNvPr>
          <p:cNvPicPr>
            <a:picLocks noChangeAspect="1"/>
          </p:cNvPicPr>
          <p:nvPr/>
        </p:nvPicPr>
        <p:blipFill rotWithShape="1">
          <a:blip r:embed="rId3">
            <a:extLst>
              <a:ext uri="{28A0092B-C50C-407E-A947-70E740481C1C}">
                <a14:useLocalDpi xmlns:a14="http://schemas.microsoft.com/office/drawing/2010/main" val="0"/>
              </a:ext>
            </a:extLst>
          </a:blip>
          <a:srcRect t="43410" r="7418" b="13134"/>
          <a:stretch/>
        </p:blipFill>
        <p:spPr>
          <a:xfrm>
            <a:off x="-4946" y="4020848"/>
            <a:ext cx="6095999" cy="2146009"/>
          </a:xfrm>
          <a:prstGeom prst="rect">
            <a:avLst/>
          </a:prstGeom>
        </p:spPr>
      </p:pic>
      <p:sp>
        <p:nvSpPr>
          <p:cNvPr id="2" name="Slide Number Placeholder 1"/>
          <p:cNvSpPr>
            <a:spLocks noGrp="1"/>
          </p:cNvSpPr>
          <p:nvPr>
            <p:ph type="sldNum" sz="quarter" idx="12"/>
          </p:nvPr>
        </p:nvSpPr>
        <p:spPr>
          <a:xfrm>
            <a:off x="11713389" y="6489827"/>
            <a:ext cx="638122" cy="365125"/>
          </a:xfrm>
        </p:spPr>
        <p:txBody>
          <a:bodyPr/>
          <a:lstStyle/>
          <a:p>
            <a:fld id="{F2736200-3204-44C4-A5EC-985817706BA3}" type="slidenum">
              <a:rPr lang="en-US" sz="1400" smtClean="0"/>
              <a:t>22</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defTabSz="937443"/>
            <a:r>
              <a:rPr lang="he-IL" sz="2000" b="1">
                <a:solidFill>
                  <a:schemeClr val="bg1"/>
                </a:solidFill>
                <a:latin typeface="Tahoma" panose="020B0604030504040204" pitchFamily="34" charset="0"/>
                <a:ea typeface="Tahoma" panose="020B0604030504040204" pitchFamily="34" charset="0"/>
                <a:cs typeface="Tahoma" panose="020B0604030504040204" pitchFamily="34" charset="0"/>
              </a:rPr>
              <a:t>רקע על הכשרת מנהיגות לצוותים עירוניים</a:t>
            </a:r>
            <a:endParaRPr lang="he-IL" sz="2000" b="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468717" y="691143"/>
            <a:ext cx="11244672" cy="375359"/>
          </a:xfrm>
          <a:prstGeom prst="rect">
            <a:avLst/>
          </a:prstGeom>
          <a:noFill/>
        </p:spPr>
        <p:txBody>
          <a:bodyPr wrap="square" rtlCol="1">
            <a:spAutoFit/>
          </a:bodyPr>
          <a:lstStyle/>
          <a:p>
            <a:pPr>
              <a:lnSpc>
                <a:spcPct val="150000"/>
              </a:lnSpc>
              <a:buClr>
                <a:srgbClr val="FFC000"/>
              </a:buClr>
              <a:defRPr/>
            </a:pPr>
            <a:r>
              <a:rPr lang="he-IL" sz="1400" b="1">
                <a:latin typeface="Segoe UI" panose="020B0502040204020203" pitchFamily="34" charset="0"/>
                <a:ea typeface="Tahoma" panose="020B0604030504040204" pitchFamily="34" charset="0"/>
                <a:cs typeface="Segoe UI" panose="020B0502040204020203" pitchFamily="34" charset="0"/>
              </a:rPr>
              <a:t>בנובמבר 2022 התקיימה הכשרת מנהיגות בהשתתפות צוותים עירוניים של רשויות העוגן וצוות ת"א-יפו, במסגרת </a:t>
            </a:r>
            <a:r>
              <a:rPr lang="en-US" sz="1400" b="1">
                <a:latin typeface="Segoe UI" panose="020B0502040204020203" pitchFamily="34" charset="0"/>
                <a:ea typeface="Tahoma" panose="020B0604030504040204" pitchFamily="34" charset="0"/>
                <a:cs typeface="Segoe UI" panose="020B0502040204020203" pitchFamily="34" charset="0"/>
              </a:rPr>
              <a:t>Offsite</a:t>
            </a:r>
            <a:r>
              <a:rPr lang="he-IL" sz="1400" b="1">
                <a:latin typeface="Segoe UI" panose="020B0502040204020203" pitchFamily="34" charset="0"/>
                <a:ea typeface="Tahoma" panose="020B0604030504040204" pitchFamily="34" charset="0"/>
                <a:cs typeface="Segoe UI" panose="020B0502040204020203" pitchFamily="34" charset="0"/>
              </a:rPr>
              <a:t> בן יומיים. </a:t>
            </a:r>
          </a:p>
        </p:txBody>
      </p:sp>
      <p:sp>
        <p:nvSpPr>
          <p:cNvPr id="4" name="Rectangle 12">
            <a:extLst>
              <a:ext uri="{FF2B5EF4-FFF2-40B4-BE49-F238E27FC236}">
                <a16:creationId xmlns:a16="http://schemas.microsoft.com/office/drawing/2014/main" id="{FF1CA15A-988B-35ED-1D7B-3A6BF37F55BB}"/>
              </a:ext>
            </a:extLst>
          </p:cNvPr>
          <p:cNvSpPr/>
          <p:nvPr/>
        </p:nvSpPr>
        <p:spPr>
          <a:xfrm>
            <a:off x="725523" y="3880898"/>
            <a:ext cx="5856251" cy="415819"/>
          </a:xfrm>
          <a:prstGeom prst="rect">
            <a:avLst/>
          </a:prstGeom>
        </p:spPr>
        <p:txBody>
          <a:bodyPr wrap="square">
            <a:spAutoFit/>
          </a:bodyPr>
          <a:lstStyle/>
          <a:p>
            <a:pPr algn="r" rtl="1">
              <a:lnSpc>
                <a:spcPct val="150000"/>
              </a:lnSpc>
            </a:pPr>
            <a:endParaRPr lang="he-IL" sz="1600" kern="1200" baseline="0">
              <a:latin typeface="Segoe UI"/>
              <a:ea typeface="Tahoma"/>
              <a:cs typeface="Segoe UI"/>
            </a:endParaRPr>
          </a:p>
        </p:txBody>
      </p:sp>
      <p:grpSp>
        <p:nvGrpSpPr>
          <p:cNvPr id="10" name="Group 9">
            <a:extLst>
              <a:ext uri="{FF2B5EF4-FFF2-40B4-BE49-F238E27FC236}">
                <a16:creationId xmlns:a16="http://schemas.microsoft.com/office/drawing/2014/main" id="{0B635184-76CB-9C56-98F8-0F2DFC5346E5}"/>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047F115E-D8E8-92BE-349C-429A82711AA9}"/>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Rounded Corners 12">
              <a:extLst>
                <a:ext uri="{FF2B5EF4-FFF2-40B4-BE49-F238E27FC236}">
                  <a16:creationId xmlns:a16="http://schemas.microsoft.com/office/drawing/2014/main" id="{259B29D0-009D-ECAA-1DE1-4CE69E85AD0D}"/>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aphicFrame>
        <p:nvGraphicFramePr>
          <p:cNvPr id="18" name="Table 17">
            <a:extLst>
              <a:ext uri="{FF2B5EF4-FFF2-40B4-BE49-F238E27FC236}">
                <a16:creationId xmlns:a16="http://schemas.microsoft.com/office/drawing/2014/main" id="{31C4FAFA-F152-09D9-351B-CB53B93AED74}"/>
              </a:ext>
            </a:extLst>
          </p:cNvPr>
          <p:cNvGraphicFramePr>
            <a:graphicFrameLocks noGrp="1"/>
          </p:cNvGraphicFramePr>
          <p:nvPr>
            <p:extLst>
              <p:ext uri="{D42A27DB-BD31-4B8C-83A1-F6EECF244321}">
                <p14:modId xmlns:p14="http://schemas.microsoft.com/office/powerpoint/2010/main" val="602450762"/>
              </p:ext>
            </p:extLst>
          </p:nvPr>
        </p:nvGraphicFramePr>
        <p:xfrm>
          <a:off x="6821522" y="1862820"/>
          <a:ext cx="4891866" cy="2194560"/>
        </p:xfrm>
        <a:graphic>
          <a:graphicData uri="http://schemas.openxmlformats.org/drawingml/2006/table">
            <a:tbl>
              <a:tblPr firstRow="1" bandRow="1">
                <a:tableStyleId>{F5AB1C69-6EDB-4FF4-983F-18BD219EF322}</a:tableStyleId>
              </a:tblPr>
              <a:tblGrid>
                <a:gridCol w="1184762">
                  <a:extLst>
                    <a:ext uri="{9D8B030D-6E8A-4147-A177-3AD203B41FA5}">
                      <a16:colId xmlns:a16="http://schemas.microsoft.com/office/drawing/2014/main" val="2598434138"/>
                    </a:ext>
                  </a:extLst>
                </a:gridCol>
                <a:gridCol w="3707104">
                  <a:extLst>
                    <a:ext uri="{9D8B030D-6E8A-4147-A177-3AD203B41FA5}">
                      <a16:colId xmlns:a16="http://schemas.microsoft.com/office/drawing/2014/main" val="628175441"/>
                    </a:ext>
                  </a:extLst>
                </a:gridCol>
              </a:tblGrid>
              <a:tr h="144142">
                <a:tc>
                  <a:txBody>
                    <a:bodyPr/>
                    <a:lstStyle/>
                    <a:p>
                      <a:pPr algn="ctr"/>
                      <a:r>
                        <a:rPr lang="he-IL" sz="1200">
                          <a:latin typeface="Segoe UI" panose="020B0502040204020203" pitchFamily="34" charset="0"/>
                          <a:cs typeface="Segoe UI" panose="020B0502040204020203" pitchFamily="34" charset="0"/>
                        </a:rPr>
                        <a:t>כמות משובים</a:t>
                      </a:r>
                      <a:endParaRPr lang="en-US" sz="1200">
                        <a:latin typeface="Segoe UI" panose="020B0502040204020203" pitchFamily="34" charset="0"/>
                        <a:cs typeface="Segoe UI" panose="020B0502040204020203" pitchFamily="34" charset="0"/>
                      </a:endParaRPr>
                    </a:p>
                  </a:txBody>
                  <a:tcPr/>
                </a:tc>
                <a:tc>
                  <a:txBody>
                    <a:bodyPr/>
                    <a:lstStyle/>
                    <a:p>
                      <a:pPr algn="ctr"/>
                      <a:r>
                        <a:rPr lang="he-IL" sz="1200">
                          <a:latin typeface="Segoe UI" panose="020B0502040204020203" pitchFamily="34" charset="0"/>
                          <a:cs typeface="Segoe UI" panose="020B0502040204020203" pitchFamily="34" charset="0"/>
                        </a:rPr>
                        <a:t>הכשרה</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959294402"/>
                  </a:ext>
                </a:extLst>
              </a:tr>
              <a:tr h="0">
                <a:tc>
                  <a:txBody>
                    <a:bodyPr/>
                    <a:lstStyle/>
                    <a:p>
                      <a:pPr algn="ctr"/>
                      <a:r>
                        <a:rPr lang="he-IL" sz="1200">
                          <a:latin typeface="Segoe UI" panose="020B0502040204020203" pitchFamily="34" charset="0"/>
                          <a:cs typeface="Segoe UI" panose="020B0502040204020203" pitchFamily="34" charset="0"/>
                        </a:rPr>
                        <a:t>11</a:t>
                      </a:r>
                      <a:endParaRPr lang="en-US" sz="1200">
                        <a:latin typeface="Segoe UI" panose="020B0502040204020203" pitchFamily="34" charset="0"/>
                        <a:cs typeface="Segoe UI" panose="020B0502040204020203" pitchFamily="34" charset="0"/>
                      </a:endParaRPr>
                    </a:p>
                  </a:txBody>
                  <a:tcPr/>
                </a:tc>
                <a:tc>
                  <a:txBody>
                    <a:bodyPr/>
                    <a:lstStyle/>
                    <a:p>
                      <a:pPr lvl="0"/>
                      <a:r>
                        <a:rPr lang="he-IL" sz="1200">
                          <a:latin typeface="Segoe UI" panose="020B0502040204020203" pitchFamily="34" charset="0"/>
                          <a:ea typeface="Tahoma" panose="020B0604030504040204" pitchFamily="34" charset="0"/>
                          <a:cs typeface="Segoe UI" panose="020B0502040204020203" pitchFamily="34" charset="0"/>
                        </a:rPr>
                        <a:t>מקרי בוחן של סוגי מנהיגות (מלמעלה ומלמטה)</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68335356"/>
                  </a:ext>
                </a:extLst>
              </a:tr>
              <a:tr h="0">
                <a:tc>
                  <a:txBody>
                    <a:bodyPr/>
                    <a:lstStyle/>
                    <a:p>
                      <a:pPr algn="ctr"/>
                      <a:r>
                        <a:rPr lang="he-IL" sz="1200">
                          <a:latin typeface="Segoe UI" panose="020B0502040204020203" pitchFamily="34" charset="0"/>
                          <a:cs typeface="Segoe UI" panose="020B0502040204020203" pitchFamily="34" charset="0"/>
                        </a:rPr>
                        <a:t>12</a:t>
                      </a:r>
                      <a:endParaRPr lang="en-US" sz="1200">
                        <a:latin typeface="Segoe UI" panose="020B0502040204020203" pitchFamily="34" charset="0"/>
                        <a:cs typeface="Segoe UI" panose="020B0502040204020203" pitchFamily="34" charset="0"/>
                      </a:endParaRPr>
                    </a:p>
                  </a:txBody>
                  <a:tcPr/>
                </a:tc>
                <a:tc>
                  <a:txBody>
                    <a:bodyPr/>
                    <a:lstStyle/>
                    <a:p>
                      <a:pPr lvl="0"/>
                      <a:r>
                        <a:rPr lang="he-IL" sz="1200">
                          <a:latin typeface="Segoe UI" panose="020B0502040204020203" pitchFamily="34" charset="0"/>
                          <a:ea typeface="Tahoma" panose="020B0604030504040204" pitchFamily="34" charset="0"/>
                          <a:cs typeface="Segoe UI" panose="020B0502040204020203" pitchFamily="34" charset="0"/>
                        </a:rPr>
                        <a:t>סדנת מנהיגות הסתגלותית עם נטע-לי אופיר</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75065157"/>
                  </a:ext>
                </a:extLst>
              </a:tr>
              <a:tr h="0">
                <a:tc>
                  <a:txBody>
                    <a:bodyPr/>
                    <a:lstStyle/>
                    <a:p>
                      <a:pPr algn="ctr"/>
                      <a:r>
                        <a:rPr lang="he-IL" sz="1200">
                          <a:latin typeface="Segoe UI" panose="020B0502040204020203" pitchFamily="34" charset="0"/>
                          <a:cs typeface="Segoe UI" panose="020B0502040204020203" pitchFamily="34" charset="0"/>
                        </a:rPr>
                        <a:t>16</a:t>
                      </a:r>
                      <a:endParaRPr lang="en-US" sz="1200">
                        <a:latin typeface="Segoe UI" panose="020B0502040204020203" pitchFamily="34" charset="0"/>
                        <a:cs typeface="Segoe UI" panose="020B0502040204020203" pitchFamily="34" charset="0"/>
                      </a:endParaRPr>
                    </a:p>
                  </a:txBody>
                  <a:tcPr/>
                </a:tc>
                <a:tc>
                  <a:txBody>
                    <a:bodyPr/>
                    <a:lstStyle/>
                    <a:p>
                      <a:pPr lvl="0"/>
                      <a:r>
                        <a:rPr lang="he-IL" sz="1200">
                          <a:latin typeface="Segoe UI"/>
                          <a:ea typeface="Tahoma"/>
                          <a:cs typeface="Segoe UI"/>
                        </a:rPr>
                        <a:t>מנהיגות אקטיביסטית אצל ילדים עם רן כהן אהרונוב</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0847707"/>
                  </a:ext>
                </a:extLst>
              </a:tr>
              <a:tr h="0">
                <a:tc>
                  <a:txBody>
                    <a:bodyPr/>
                    <a:lstStyle/>
                    <a:p>
                      <a:pPr algn="ctr"/>
                      <a:r>
                        <a:rPr lang="he-IL" sz="1200">
                          <a:latin typeface="Segoe UI" panose="020B0502040204020203" pitchFamily="34" charset="0"/>
                          <a:cs typeface="Segoe UI" panose="020B0502040204020203" pitchFamily="34" charset="0"/>
                        </a:rPr>
                        <a:t>11</a:t>
                      </a:r>
                      <a:endParaRPr lang="en-US" sz="1200">
                        <a:latin typeface="Segoe UI" panose="020B0502040204020203" pitchFamily="34" charset="0"/>
                        <a:cs typeface="Segoe UI" panose="020B0502040204020203" pitchFamily="34" charset="0"/>
                      </a:endParaRPr>
                    </a:p>
                  </a:txBody>
                  <a:tcPr/>
                </a:tc>
                <a:tc>
                  <a:txBody>
                    <a:bodyPr/>
                    <a:lstStyle/>
                    <a:p>
                      <a:pPr lvl="0"/>
                      <a:r>
                        <a:rPr lang="he-IL" sz="1200">
                          <a:latin typeface="Segoe UI" panose="020B0502040204020203" pitchFamily="34" charset="0"/>
                          <a:ea typeface="Tahoma" panose="020B0604030504040204" pitchFamily="34" charset="0"/>
                          <a:cs typeface="Segoe UI" panose="020B0502040204020203" pitchFamily="34" charset="0"/>
                        </a:rPr>
                        <a:t>הרצאה "בגיל 10 הרמתי פיל" של טל טנא צ'צ'קס</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947297707"/>
                  </a:ext>
                </a:extLst>
              </a:tr>
              <a:tr h="0">
                <a:tc>
                  <a:txBody>
                    <a:bodyPr/>
                    <a:lstStyle/>
                    <a:p>
                      <a:pPr algn="ctr"/>
                      <a:r>
                        <a:rPr lang="he-IL" sz="1200">
                          <a:latin typeface="Segoe UI" panose="020B0502040204020203" pitchFamily="34" charset="0"/>
                          <a:cs typeface="Segoe UI" panose="020B0502040204020203" pitchFamily="34" charset="0"/>
                        </a:rPr>
                        <a:t>12</a:t>
                      </a:r>
                      <a:endParaRPr lang="en-US" sz="1200">
                        <a:latin typeface="Segoe UI" panose="020B0502040204020203" pitchFamily="34" charset="0"/>
                        <a:cs typeface="Segoe UI" panose="020B0502040204020203" pitchFamily="34" charset="0"/>
                      </a:endParaRPr>
                    </a:p>
                  </a:txBody>
                  <a:tcPr/>
                </a:tc>
                <a:tc>
                  <a:txBody>
                    <a:bodyPr/>
                    <a:lstStyle/>
                    <a:p>
                      <a:pPr lvl="0"/>
                      <a:r>
                        <a:rPr lang="he-IL" sz="1200">
                          <a:latin typeface="Segoe UI" panose="020B0502040204020203" pitchFamily="34" charset="0"/>
                          <a:ea typeface="Tahoma" panose="020B0604030504040204" pitchFamily="34" charset="0"/>
                          <a:cs typeface="Segoe UI" panose="020B0502040204020203" pitchFamily="34" charset="0"/>
                        </a:rPr>
                        <a:t>מנהיגות קהילתית מצמיחה שינוי עם מתן ישראלי</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103935073"/>
                  </a:ext>
                </a:extLst>
              </a:tr>
              <a:tr h="0">
                <a:tc>
                  <a:txBody>
                    <a:bodyPr/>
                    <a:lstStyle/>
                    <a:p>
                      <a:pPr algn="ctr"/>
                      <a:r>
                        <a:rPr lang="he-IL" sz="1200">
                          <a:latin typeface="Segoe UI" panose="020B0502040204020203" pitchFamily="34" charset="0"/>
                          <a:cs typeface="Segoe UI" panose="020B0502040204020203" pitchFamily="34" charset="0"/>
                        </a:rPr>
                        <a:t>1</a:t>
                      </a:r>
                      <a:endParaRPr lang="en-US" sz="120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tc>
                  <a:txBody>
                    <a:bodyPr/>
                    <a:lstStyle/>
                    <a:p>
                      <a:pPr lvl="0"/>
                      <a:r>
                        <a:rPr lang="he-IL" sz="1200">
                          <a:latin typeface="Segoe UI" panose="020B0502040204020203" pitchFamily="34" charset="0"/>
                          <a:ea typeface="Tahoma" panose="020B0604030504040204" pitchFamily="34" charset="0"/>
                          <a:cs typeface="Segoe UI" panose="020B0502040204020203" pitchFamily="34" charset="0"/>
                        </a:rPr>
                        <a:t>סדנת אסטרטגיה לתוכנית עבודה</a:t>
                      </a:r>
                      <a:endParaRPr lang="en-US" sz="120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5345312"/>
                  </a:ext>
                </a:extLst>
              </a:tr>
              <a:tr h="0">
                <a:tc>
                  <a:txBody>
                    <a:bodyPr/>
                    <a:lstStyle/>
                    <a:p>
                      <a:pPr algn="ctr"/>
                      <a:r>
                        <a:rPr lang="he-IL" sz="1200" b="0">
                          <a:latin typeface="Segoe UI" panose="020B0502040204020203" pitchFamily="34" charset="0"/>
                          <a:cs typeface="Segoe UI" panose="020B0502040204020203" pitchFamily="34" charset="0"/>
                        </a:rPr>
                        <a:t>8</a:t>
                      </a:r>
                      <a:endParaRPr lang="en-US" sz="1200" b="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tcPr>
                </a:tc>
                <a:tc>
                  <a:txBody>
                    <a:bodyPr/>
                    <a:lstStyle/>
                    <a:p>
                      <a:pPr lvl="0"/>
                      <a:r>
                        <a:rPr lang="he-IL" sz="1200" b="0">
                          <a:latin typeface="Segoe UI" panose="020B0502040204020203" pitchFamily="34" charset="0"/>
                          <a:cs typeface="Segoe UI" panose="020B0502040204020203" pitchFamily="34" charset="0"/>
                        </a:rPr>
                        <a:t>סיכום כללי של הכשרת המנהיגות</a:t>
                      </a:r>
                      <a:endParaRPr lang="en-US" sz="1200" b="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51923557"/>
                  </a:ext>
                </a:extLst>
              </a:tr>
            </a:tbl>
          </a:graphicData>
        </a:graphic>
      </p:graphicFrame>
      <p:sp>
        <p:nvSpPr>
          <p:cNvPr id="20" name="TextBox 19">
            <a:extLst>
              <a:ext uri="{FF2B5EF4-FFF2-40B4-BE49-F238E27FC236}">
                <a16:creationId xmlns:a16="http://schemas.microsoft.com/office/drawing/2014/main" id="{D20ED972-2733-5E9C-4645-E74F94F7FD4A}"/>
              </a:ext>
            </a:extLst>
          </p:cNvPr>
          <p:cNvSpPr txBox="1"/>
          <p:nvPr/>
        </p:nvSpPr>
        <p:spPr>
          <a:xfrm>
            <a:off x="10550769" y="4296717"/>
            <a:ext cx="1214170" cy="1344855"/>
          </a:xfrm>
          <a:prstGeom prst="rect">
            <a:avLst/>
          </a:prstGeom>
          <a:noFill/>
        </p:spPr>
        <p:txBody>
          <a:bodyPr wrap="square">
            <a:spAutoFit/>
          </a:bodyPr>
          <a:lstStyle/>
          <a:p>
            <a:pPr marL="285750" marR="0" lvl="0" indent="-285750" algn="r" defTabSz="914400" rtl="1" eaLnBrk="1" fontAlgn="auto" latinLnBrk="0" hangingPunct="1">
              <a:lnSpc>
                <a:spcPct val="150000"/>
              </a:lnSpc>
              <a:spcBef>
                <a:spcPts val="0"/>
              </a:spcBef>
              <a:spcAft>
                <a:spcPts val="0"/>
              </a:spcAft>
              <a:buClr>
                <a:srgbClr val="FFC000"/>
              </a:buClr>
              <a:buSzTx/>
              <a:buFontTx/>
              <a:buChar char="█"/>
              <a:tabLst/>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פילוח משובים לפי שיוך צוותי:</a:t>
            </a:r>
            <a:endParaRPr kumimoji="0" lang="he-IL" sz="1400" b="0"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21" name="Chart 20">
            <a:extLst>
              <a:ext uri="{FF2B5EF4-FFF2-40B4-BE49-F238E27FC236}">
                <a16:creationId xmlns:a16="http://schemas.microsoft.com/office/drawing/2014/main" id="{B79C976B-4415-5307-6840-622776886D6E}"/>
              </a:ext>
            </a:extLst>
          </p:cNvPr>
          <p:cNvGraphicFramePr/>
          <p:nvPr>
            <p:extLst>
              <p:ext uri="{D42A27DB-BD31-4B8C-83A1-F6EECF244321}">
                <p14:modId xmlns:p14="http://schemas.microsoft.com/office/powerpoint/2010/main" val="2470735429"/>
              </p:ext>
            </p:extLst>
          </p:nvPr>
        </p:nvGraphicFramePr>
        <p:xfrm>
          <a:off x="6657014" y="4185606"/>
          <a:ext cx="4064000" cy="291193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FD26C307-D1BC-3BF8-2DD6-0CDE471659E0}"/>
              </a:ext>
            </a:extLst>
          </p:cNvPr>
          <p:cNvSpPr txBox="1"/>
          <p:nvPr/>
        </p:nvSpPr>
        <p:spPr>
          <a:xfrm>
            <a:off x="7149540" y="1125081"/>
            <a:ext cx="4615399" cy="698525"/>
          </a:xfrm>
          <a:prstGeom prst="rect">
            <a:avLst/>
          </a:prstGeom>
          <a:noFill/>
        </p:spPr>
        <p:txBody>
          <a:bodyPr wrap="square">
            <a:spAutoFit/>
          </a:bodyPr>
          <a:lstStyle/>
          <a:p>
            <a:pPr marL="285750" marR="0" lvl="0" indent="-285750" algn="r" defTabSz="914400" rtl="1" eaLnBrk="1" fontAlgn="auto" latinLnBrk="0" hangingPunct="1">
              <a:lnSpc>
                <a:spcPct val="150000"/>
              </a:lnSpc>
              <a:spcBef>
                <a:spcPts val="0"/>
              </a:spcBef>
              <a:spcAft>
                <a:spcPts val="0"/>
              </a:spcAft>
              <a:buClr>
                <a:srgbClr val="FFC000"/>
              </a:buClr>
              <a:buSzTx/>
              <a:buFontTx/>
              <a:buChar char="█"/>
              <a:tabLst/>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במהלך ההכשרה נאספו משובים לאחר כל פעילות, וכן הועבר משוב מסכם. סה"כ 71 משובים מלאים:</a:t>
            </a:r>
            <a:endParaRPr kumimoji="0" lang="he-IL" sz="1400" b="0"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pic>
        <p:nvPicPr>
          <p:cNvPr id="28" name="Picture 27" descr="A person speaking to a group of people in a room&#10;&#10;Description automatically generated with low confidence">
            <a:extLst>
              <a:ext uri="{FF2B5EF4-FFF2-40B4-BE49-F238E27FC236}">
                <a16:creationId xmlns:a16="http://schemas.microsoft.com/office/drawing/2014/main" id="{932DF09E-3097-DD1F-16C7-7A05EF35E62D}"/>
              </a:ext>
            </a:extLst>
          </p:cNvPr>
          <p:cNvPicPr>
            <a:picLocks noChangeAspect="1"/>
          </p:cNvPicPr>
          <p:nvPr/>
        </p:nvPicPr>
        <p:blipFill rotWithShape="1">
          <a:blip r:embed="rId5">
            <a:extLst>
              <a:ext uri="{28A0092B-C50C-407E-A947-70E740481C1C}">
                <a14:useLocalDpi xmlns:a14="http://schemas.microsoft.com/office/drawing/2010/main" val="0"/>
              </a:ext>
            </a:extLst>
          </a:blip>
          <a:srcRect t="40280" r="14480" b="12181"/>
          <a:stretch/>
        </p:blipFill>
        <p:spPr>
          <a:xfrm>
            <a:off x="-4947" y="1236137"/>
            <a:ext cx="6096000" cy="2541435"/>
          </a:xfrm>
          <a:prstGeom prst="rect">
            <a:avLst/>
          </a:prstGeom>
        </p:spPr>
      </p:pic>
    </p:spTree>
    <p:extLst>
      <p:ext uri="{BB962C8B-B14F-4D97-AF65-F5344CB8AC3E}">
        <p14:creationId xmlns:p14="http://schemas.microsoft.com/office/powerpoint/2010/main" val="3898025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תרשים 3">
            <a:extLst>
              <a:ext uri="{FF2B5EF4-FFF2-40B4-BE49-F238E27FC236}">
                <a16:creationId xmlns:a16="http://schemas.microsoft.com/office/drawing/2014/main" id="{4D91C06E-0C02-CA7B-F591-461350E3DA19}"/>
              </a:ext>
            </a:extLst>
          </p:cNvPr>
          <p:cNvGraphicFramePr>
            <a:graphicFrameLocks/>
          </p:cNvGraphicFramePr>
          <p:nvPr>
            <p:extLst>
              <p:ext uri="{D42A27DB-BD31-4B8C-83A1-F6EECF244321}">
                <p14:modId xmlns:p14="http://schemas.microsoft.com/office/powerpoint/2010/main" val="3815407877"/>
              </p:ext>
            </p:extLst>
          </p:nvPr>
        </p:nvGraphicFramePr>
        <p:xfrm>
          <a:off x="1" y="2952780"/>
          <a:ext cx="3396342" cy="3579615"/>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a:xfrm>
            <a:off x="11687786" y="646406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r" defTabSz="937443"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תרומות הכשרת מנהיגות: </a:t>
            </a:r>
            <a:r>
              <a:rPr kumimoji="0" lang="he-IL" sz="20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משוב סיכום </a:t>
            </a:r>
            <a:endParaRPr kumimoji="0" lang="he-IL" sz="2000" b="1" i="0" u="none" strike="noStrike" kern="1200" cap="none" spc="0" normalizeH="0" baseline="0" noProof="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66F3119-84AA-2745-43F3-A7C1B0B86860}"/>
              </a:ext>
            </a:extLst>
          </p:cNvPr>
          <p:cNvSpPr txBox="1"/>
          <p:nvPr/>
        </p:nvSpPr>
        <p:spPr>
          <a:xfrm>
            <a:off x="348344" y="566177"/>
            <a:ext cx="11506200" cy="1991186"/>
          </a:xfrm>
          <a:prstGeom prst="rect">
            <a:avLst/>
          </a:prstGeom>
          <a:noFill/>
        </p:spPr>
        <p:txBody>
          <a:bodyPr wrap="square">
            <a:spAutoFit/>
          </a:bodyPr>
          <a:lstStyle/>
          <a:p>
            <a:pPr marL="285750" indent="-285750">
              <a:lnSpc>
                <a:spcPct val="150000"/>
              </a:lnSpc>
              <a:buClr>
                <a:srgbClr val="FFC000"/>
              </a:buClr>
              <a:buFontTx/>
              <a:buChar char="█"/>
              <a:defRPr/>
            </a:pPr>
            <a:r>
              <a:rPr lang="he-IL" sz="1400" u="sng">
                <a:latin typeface="Segoe UI" panose="020B0502040204020203" pitchFamily="34" charset="0"/>
                <a:ea typeface="Tahoma" panose="020B0604030504040204" pitchFamily="34" charset="0"/>
                <a:cs typeface="Segoe UI" panose="020B0502040204020203" pitchFamily="34" charset="0"/>
              </a:rPr>
              <a:t>התרומות המרכזיות </a:t>
            </a:r>
            <a:r>
              <a:rPr lang="he-IL" sz="1400">
                <a:latin typeface="Segoe UI" panose="020B0502040204020203" pitchFamily="34" charset="0"/>
                <a:ea typeface="Tahoma" panose="020B0604030504040204" pitchFamily="34" charset="0"/>
                <a:cs typeface="Segoe UI" panose="020B0502040204020203" pitchFamily="34" charset="0"/>
              </a:rPr>
              <a:t>של ההכשרה היו בהשראה ומוטיבציה ליישום רעיונות חדשים ברוח התוכנית וקבלת ידע מקצועי חדש: </a:t>
            </a:r>
            <a:r>
              <a:rPr lang="he-IL" sz="1400">
                <a:solidFill>
                  <a:prstClr val="black"/>
                </a:solidFill>
                <a:latin typeface="Segoe UI Light" panose="020B0502040204020203" pitchFamily="34" charset="0"/>
                <a:ea typeface="Tahoma" panose="020B0604030504040204" pitchFamily="34" charset="0"/>
                <a:cs typeface="Segoe UI Light" panose="020B0502040204020203" pitchFamily="34" charset="0"/>
              </a:rPr>
              <a:t>"השתלמות מרתקת! מלאת השראה", "מוטיבציה. הנעה לפעולה. פתיחת אופקים"</a:t>
            </a:r>
            <a:r>
              <a:rPr lang="he-IL" sz="1400">
                <a:solidFill>
                  <a:prstClr val="black"/>
                </a:solidFill>
                <a:latin typeface="Assistant" panose="00000500000000000000" pitchFamily="2" charset="-79"/>
                <a:ea typeface="Tahoma" panose="020B0604030504040204" pitchFamily="34" charset="0"/>
                <a:cs typeface="Assistant" panose="00000500000000000000" pitchFamily="2" charset="-79"/>
              </a:rPr>
              <a:t>. </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בנוסף, המשיבים סיפרו על תרומת ההכשרה מעצם החשיפה לתחומי ידע בלתי שגרתיים ואף לרעיונות חדשניים</a:t>
            </a:r>
            <a:r>
              <a:rPr lang="he-IL" sz="1400">
                <a:solidFill>
                  <a:prstClr val="black"/>
                </a:solidFill>
                <a:latin typeface="Assistant" panose="00000500000000000000" pitchFamily="2" charset="-79"/>
                <a:ea typeface="Tahoma" panose="020B0604030504040204" pitchFamily="34" charset="0"/>
                <a:cs typeface="Assistant" panose="00000500000000000000" pitchFamily="2" charset="-79"/>
              </a:rPr>
              <a:t>:  </a:t>
            </a:r>
            <a:r>
              <a:rPr lang="he-IL" sz="1400">
                <a:solidFill>
                  <a:prstClr val="black"/>
                </a:solidFill>
                <a:latin typeface="Segoe UI Light" panose="020B0502040204020203" pitchFamily="34" charset="0"/>
                <a:ea typeface="Tahoma" panose="020B0604030504040204" pitchFamily="34" charset="0"/>
                <a:cs typeface="Segoe UI Light" panose="020B0502040204020203" pitchFamily="34" charset="0"/>
              </a:rPr>
              <a:t>"נחשפתי למודלים יצירתיים של עבודה ליצירת מנהיגות, עם ניצול מקסימלי של עלויות ותקציבים". </a:t>
            </a:r>
          </a:p>
          <a:p>
            <a:pPr marL="285750" indent="-285750">
              <a:lnSpc>
                <a:spcPct val="150000"/>
              </a:lnSpc>
              <a:buClr>
                <a:srgbClr val="FFC000"/>
              </a:buClr>
              <a:buFontTx/>
              <a:buChar char="█"/>
              <a:defRPr/>
            </a:pPr>
            <a:r>
              <a:rPr lang="he-IL" sz="1400">
                <a:latin typeface="Segoe UI" panose="020B0502040204020203" pitchFamily="34" charset="0"/>
                <a:ea typeface="Tahoma" panose="020B0604030504040204" pitchFamily="34" charset="0"/>
                <a:cs typeface="Segoe UI" panose="020B0502040204020203" pitchFamily="34" charset="0"/>
              </a:rPr>
              <a:t>5 מתוך 8 משיבים ציינו כי נתרמו במידה רבה-רבה מאוד ברכישת כלים פרקטיים ליישום, ו-4 משיבים ציינו את נתרמו מבחינת למידת עמיתים. </a:t>
            </a:r>
            <a:br>
              <a:rPr lang="en-US" sz="1400">
                <a:latin typeface="Segoe UI" panose="020B0502040204020203" pitchFamily="34" charset="0"/>
                <a:ea typeface="Tahoma" panose="020B0604030504040204" pitchFamily="34" charset="0"/>
                <a:cs typeface="Segoe UI" panose="020B0502040204020203" pitchFamily="34" charset="0"/>
              </a:rPr>
            </a:br>
            <a:r>
              <a:rPr lang="he-IL" sz="1400">
                <a:latin typeface="Segoe UI" panose="020B0502040204020203" pitchFamily="34" charset="0"/>
                <a:ea typeface="Tahoma" panose="020B0604030504040204" pitchFamily="34" charset="0"/>
                <a:cs typeface="Segoe UI" panose="020B0502040204020203" pitchFamily="34" charset="0"/>
              </a:rPr>
              <a:t>היבטים אלו הוזכרו גם בהקשר להכשרות עתידיות: </a:t>
            </a:r>
            <a:r>
              <a:rPr lang="he-IL" sz="1400">
                <a:solidFill>
                  <a:prstClr val="black"/>
                </a:solidFill>
                <a:latin typeface="Segoe UI Light" panose="020B0502040204020203" pitchFamily="34" charset="0"/>
                <a:ea typeface="Tahoma" panose="020B0604030504040204" pitchFamily="34" charset="0"/>
                <a:cs typeface="Segoe UI Light" panose="020B0502040204020203" pitchFamily="34" charset="0"/>
              </a:rPr>
              <a:t>"יותר זמן למידת עמיתים, חיבור בין השותפים", "כלים רלוונטיים ליישום תחת מגבלות סטטוטוריות".</a:t>
            </a:r>
          </a:p>
          <a:p>
            <a:pPr marL="285750" indent="-285750">
              <a:lnSpc>
                <a:spcPct val="150000"/>
              </a:lnSpc>
              <a:buClr>
                <a:srgbClr val="FFC000"/>
              </a:buClr>
              <a:buFontTx/>
              <a:buChar char="█"/>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בנוסף, 6 </a:t>
            </a:r>
            <a:r>
              <a:rPr kumimoji="0" lang="he-IL" sz="1400" b="0" i="0" u="none" strike="noStrike" kern="1200" cap="none" spc="0" normalizeH="0" baseline="0" noProof="0">
                <a:ln>
                  <a:noFill/>
                </a:ln>
                <a:effectLst/>
                <a:uLnTx/>
                <a:uFillTx/>
                <a:latin typeface="Segoe UI" panose="020B0502040204020203" pitchFamily="34" charset="0"/>
                <a:ea typeface="Tahoma" panose="020B0604030504040204" pitchFamily="34" charset="0"/>
                <a:cs typeface="Segoe UI" panose="020B0502040204020203" pitchFamily="34" charset="0"/>
              </a:rPr>
              <a:t>משיבים ציינו שהם מתכוונים לשתף אחרים במה שלמדו בהכשרה (במידה רבה עד מאוד).</a:t>
            </a:r>
          </a:p>
        </p:txBody>
      </p:sp>
      <p:graphicFrame>
        <p:nvGraphicFramePr>
          <p:cNvPr id="4" name="תרשים 3">
            <a:extLst>
              <a:ext uri="{FF2B5EF4-FFF2-40B4-BE49-F238E27FC236}">
                <a16:creationId xmlns:a16="http://schemas.microsoft.com/office/drawing/2014/main" id="{8373B5EF-D546-1779-9C21-1CCC9B97B806}"/>
              </a:ext>
            </a:extLst>
          </p:cNvPr>
          <p:cNvGraphicFramePr>
            <a:graphicFrameLocks/>
          </p:cNvGraphicFramePr>
          <p:nvPr>
            <p:extLst>
              <p:ext uri="{D42A27DB-BD31-4B8C-83A1-F6EECF244321}">
                <p14:modId xmlns:p14="http://schemas.microsoft.com/office/powerpoint/2010/main" val="1872239219"/>
              </p:ext>
            </p:extLst>
          </p:nvPr>
        </p:nvGraphicFramePr>
        <p:xfrm>
          <a:off x="3364713" y="2952780"/>
          <a:ext cx="8853305" cy="4014967"/>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a:extLst>
              <a:ext uri="{FF2B5EF4-FFF2-40B4-BE49-F238E27FC236}">
                <a16:creationId xmlns:a16="http://schemas.microsoft.com/office/drawing/2014/main" id="{2B095614-F454-4CBB-995C-E164C3E915EE}"/>
              </a:ext>
            </a:extLst>
          </p:cNvPr>
          <p:cNvGrpSpPr/>
          <p:nvPr/>
        </p:nvGrpSpPr>
        <p:grpSpPr>
          <a:xfrm>
            <a:off x="-113664" y="6410133"/>
            <a:ext cx="7862497" cy="451978"/>
            <a:chOff x="-116959" y="6457504"/>
            <a:chExt cx="7862497" cy="594107"/>
          </a:xfrm>
        </p:grpSpPr>
        <p:sp>
          <p:nvSpPr>
            <p:cNvPr id="11" name="Rectangle: Rounded Corners 10">
              <a:extLst>
                <a:ext uri="{FF2B5EF4-FFF2-40B4-BE49-F238E27FC236}">
                  <a16:creationId xmlns:a16="http://schemas.microsoft.com/office/drawing/2014/main" id="{5A990079-2AB8-4E38-2962-7272FCED70F3}"/>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Rounded Corners 11">
              <a:extLst>
                <a:ext uri="{FF2B5EF4-FFF2-40B4-BE49-F238E27FC236}">
                  <a16:creationId xmlns:a16="http://schemas.microsoft.com/office/drawing/2014/main" id="{46AA382E-42CE-7C09-D141-293C8C6E784D}"/>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 name="תיבת טקסט 2">
            <a:extLst>
              <a:ext uri="{FF2B5EF4-FFF2-40B4-BE49-F238E27FC236}">
                <a16:creationId xmlns:a16="http://schemas.microsoft.com/office/drawing/2014/main" id="{136CF881-175E-48AF-FDCF-2B7C9974D27D}"/>
              </a:ext>
            </a:extLst>
          </p:cNvPr>
          <p:cNvSpPr txBox="1"/>
          <p:nvPr/>
        </p:nvSpPr>
        <p:spPr>
          <a:xfrm>
            <a:off x="5723635" y="6181933"/>
            <a:ext cx="2071857" cy="2308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900">
                <a:latin typeface="Segoe UI" panose="020B0502040204020203" pitchFamily="34" charset="0"/>
                <a:ea typeface="Segoe UI Black" panose="020B0A02040204020203" pitchFamily="34" charset="0"/>
                <a:cs typeface="Segoe UI" panose="020B0502040204020203" pitchFamily="34" charset="0"/>
              </a:rPr>
              <a:t>* מוצגים נתונים מספריים מוחלטים</a:t>
            </a:r>
            <a:endParaRPr kumimoji="0" lang="he-IL" sz="900" b="1"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793235568"/>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21A291-F747-5DED-7880-369D68CB918E}"/>
              </a:ext>
            </a:extLst>
          </p:cNvPr>
          <p:cNvSpPr/>
          <p:nvPr/>
        </p:nvSpPr>
        <p:spPr>
          <a:xfrm>
            <a:off x="10886" y="5041824"/>
            <a:ext cx="12179308" cy="18375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11777702" y="6460714"/>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r" defTabSz="937443"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תרומות הכשרת מנהיגות: </a:t>
            </a:r>
            <a:r>
              <a:rPr kumimoji="0" lang="he-IL" sz="20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משובי פעילויות</a:t>
            </a:r>
            <a:endParaRPr kumimoji="0" lang="he-IL" sz="2000" b="1" i="0" u="none" strike="noStrike" kern="1200" cap="none" spc="0" normalizeH="0" baseline="0" noProof="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66F3119-84AA-2745-43F3-A7C1B0B86860}"/>
              </a:ext>
            </a:extLst>
          </p:cNvPr>
          <p:cNvSpPr txBox="1"/>
          <p:nvPr/>
        </p:nvSpPr>
        <p:spPr>
          <a:xfrm>
            <a:off x="3635829" y="454429"/>
            <a:ext cx="8295300" cy="4576509"/>
          </a:xfrm>
          <a:prstGeom prst="rect">
            <a:avLst/>
          </a:prstGeom>
          <a:noFill/>
        </p:spPr>
        <p:txBody>
          <a:bodyPr wrap="square">
            <a:spAutoFit/>
          </a:bodyPr>
          <a:lstStyle/>
          <a:p>
            <a:pPr marL="285750" marR="0" lvl="0" indent="-285750" algn="r" defTabSz="914400" rtl="1" eaLnBrk="1" fontAlgn="auto" latinLnBrk="0" hangingPunct="1">
              <a:lnSpc>
                <a:spcPct val="150000"/>
              </a:lnSpc>
              <a:spcBef>
                <a:spcPts val="0"/>
              </a:spcBef>
              <a:spcAft>
                <a:spcPts val="0"/>
              </a:spcAft>
              <a:buClr>
                <a:srgbClr val="FFC000"/>
              </a:buClr>
              <a:buSzTx/>
              <a:buFontTx/>
              <a:buChar char="█"/>
              <a:tabLst/>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מהמשובים עולה שביעות רצון גבוהה מאיכות ההנחיה. </a:t>
            </a:r>
          </a:p>
          <a:p>
            <a:pPr marL="285750" indent="-285750">
              <a:lnSpc>
                <a:spcPct val="150000"/>
              </a:lnSpc>
              <a:buClr>
                <a:srgbClr val="FFC000"/>
              </a:buClr>
              <a:buFontTx/>
              <a:buChar char="█"/>
              <a:defRPr/>
            </a:pPr>
            <a:r>
              <a:rPr kumimoji="0" lang="he-IL" sz="1400" b="0"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לפי כלל משובי הפעילויות, 71% מהמשיבים סברו </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כי קיבלו </a:t>
            </a:r>
            <a:r>
              <a:rPr lang="he-IL" sz="1400" b="1">
                <a:solidFill>
                  <a:prstClr val="black"/>
                </a:solidFill>
                <a:latin typeface="Segoe UI" panose="020B0502040204020203" pitchFamily="34" charset="0"/>
                <a:ea typeface="Tahoma" panose="020B0604030504040204" pitchFamily="34" charset="0"/>
                <a:cs typeface="Segoe UI" panose="020B0502040204020203" pitchFamily="34" charset="0"/>
              </a:rPr>
              <a:t>ידע חדש הרלוונטי </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לעבודתם, בייחוד </a:t>
            </a:r>
            <a:r>
              <a:rPr lang="he-IL" sz="1400">
                <a:latin typeface="Segoe UI" panose="020B0502040204020203" pitchFamily="34" charset="0"/>
                <a:ea typeface="Tahoma" panose="020B0604030504040204" pitchFamily="34" charset="0"/>
                <a:cs typeface="Segoe UI" panose="020B0502040204020203" pitchFamily="34" charset="0"/>
              </a:rPr>
              <a:t>בעקבות סדנת מנהיגות אקטיביסטית אצל ילדים </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(94%). מאידך, הרצאת מקרי בוחן של סוגי מנהיגות וסדנת מנהיגות הסתגלותית תרמו פחות ידע חדש (36% ו-58%, בהתאמה).</a:t>
            </a:r>
          </a:p>
          <a:p>
            <a:pPr marL="285750" indent="-285750">
              <a:lnSpc>
                <a:spcPct val="150000"/>
              </a:lnSpc>
              <a:buClr>
                <a:srgbClr val="FFC000"/>
              </a:buClr>
              <a:buFontTx/>
              <a:buChar char="█"/>
              <a:defRPr/>
            </a:pPr>
            <a:r>
              <a:rPr kumimoji="0" lang="he-IL" sz="1400" b="0"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לפי כלל משובי הפעילויות,</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 </a:t>
            </a:r>
            <a:r>
              <a:rPr kumimoji="0" lang="he-IL" sz="1400" b="0"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68% מהמשיבים העידו שקיבלו </a:t>
            </a:r>
            <a:r>
              <a:rPr kumimoji="0" lang="he-IL" sz="1400" b="1"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כלים ופרקטיקות לשימוש בעבודתם </a:t>
            </a:r>
            <a:r>
              <a:rPr kumimoji="0" lang="he-IL" sz="1400" b="0"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ו- 62% העריכו כי </a:t>
            </a:r>
            <a:r>
              <a:rPr kumimoji="0" lang="he-IL" sz="1400" b="0" i="0" u="none" strike="noStrike" kern="1200" cap="none" spc="0" normalizeH="0" baseline="0" noProof="0">
                <a:ln>
                  <a:noFill/>
                </a:ln>
                <a:solidFill>
                  <a:prstClr val="black"/>
                </a:solidFill>
                <a:effectLst/>
                <a:uLnTx/>
                <a:uFillTx/>
                <a:latin typeface="Segoe UI"/>
                <a:ea typeface="Tahoma"/>
                <a:cs typeface="Segoe UI"/>
              </a:rPr>
              <a:t>ישתמשו בידע וכלים אלו בעבודתם בחצי השנה הקרובה.</a:t>
            </a:r>
            <a:r>
              <a:rPr kumimoji="0" lang="he-IL" sz="1400" b="0"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עם זאת, הרצאת מקרי הבוחן של סוגי מנהיגות וסדנת מנהיגות הסתגלותית הניבו פחות כלים </a:t>
            </a:r>
            <a:r>
              <a:rPr lang="he-IL" sz="1400" err="1">
                <a:solidFill>
                  <a:prstClr val="black"/>
                </a:solidFill>
                <a:latin typeface="Segoe UI" panose="020B0502040204020203" pitchFamily="34" charset="0"/>
                <a:ea typeface="Tahoma" panose="020B0604030504040204" pitchFamily="34" charset="0"/>
                <a:cs typeface="Segoe UI" panose="020B0502040204020203" pitchFamily="34" charset="0"/>
              </a:rPr>
              <a:t>ופרקטיקות</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 שימושיות, להערכת המשיבים (27% ו-50%, בהתאמה). </a:t>
            </a:r>
          </a:p>
          <a:p>
            <a:pPr marL="285750" indent="-285750">
              <a:lnSpc>
                <a:spcPct val="150000"/>
              </a:lnSpc>
              <a:buClr>
                <a:srgbClr val="FFC000"/>
              </a:buClr>
              <a:buFontTx/>
              <a:buChar char="█"/>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המשיבים סיפרו על </a:t>
            </a:r>
            <a:r>
              <a:rPr lang="he-IL" sz="1400" b="1" err="1">
                <a:solidFill>
                  <a:prstClr val="black"/>
                </a:solidFill>
                <a:latin typeface="Segoe UI" panose="020B0502040204020203" pitchFamily="34" charset="0"/>
                <a:ea typeface="Tahoma" panose="020B0604030504040204" pitchFamily="34" charset="0"/>
                <a:cs typeface="Segoe UI" panose="020B0502040204020203" pitchFamily="34" charset="0"/>
              </a:rPr>
              <a:t>הפרקטיקות</a:t>
            </a:r>
            <a:r>
              <a:rPr lang="he-IL" sz="1400" b="1">
                <a:solidFill>
                  <a:prstClr val="black"/>
                </a:solidFill>
                <a:latin typeface="Segoe UI" panose="020B0502040204020203" pitchFamily="34" charset="0"/>
                <a:ea typeface="Tahoma" panose="020B0604030504040204" pitchFamily="34" charset="0"/>
                <a:cs typeface="Segoe UI" panose="020B0502040204020203" pitchFamily="34" charset="0"/>
              </a:rPr>
              <a:t> והכלים המעשיים שקיבלו בהכשרה</a:t>
            </a: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 </a:t>
            </a:r>
          </a:p>
          <a:p>
            <a:pPr marL="285750" indent="-285750">
              <a:lnSpc>
                <a:spcPct val="150000"/>
              </a:lnSpc>
              <a:buClr>
                <a:srgbClr val="FFC000"/>
              </a:buClr>
              <a:buFont typeface="Wingdings" panose="05000000000000000000" pitchFamily="2" charset="2"/>
              <a:buChar char="§"/>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מוטיבציה לשיתופי פעולה מקצועיים: </a:t>
            </a:r>
            <a:r>
              <a:rPr lang="he-IL" sz="1400">
                <a:solidFill>
                  <a:prstClr val="black"/>
                </a:solidFill>
                <a:latin typeface="Segoe UI Light" panose="020B0502040204020203" pitchFamily="34" charset="0"/>
                <a:ea typeface="Tahoma" panose="020B0604030504040204" pitchFamily="34" charset="0"/>
                <a:cs typeface="Segoe UI Light" panose="020B0502040204020203" pitchFamily="34" charset="0"/>
              </a:rPr>
              <a:t>"מלא רעיונות לפרויקטים וחיבורים לכיווני פעולה חדשים".  </a:t>
            </a:r>
          </a:p>
          <a:p>
            <a:pPr marL="285750" indent="-285750">
              <a:lnSpc>
                <a:spcPct val="150000"/>
              </a:lnSpc>
              <a:buClr>
                <a:srgbClr val="FFC000"/>
              </a:buClr>
              <a:buFont typeface="Wingdings" panose="05000000000000000000" pitchFamily="2" charset="2"/>
              <a:buChar char="§"/>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סוגיית הקיימות והיזמות הסביבתית של הפרט כפרקטיקה חדשה שנלמדה: </a:t>
            </a:r>
            <a:r>
              <a:rPr lang="he-IL" sz="1400">
                <a:solidFill>
                  <a:prstClr val="black"/>
                </a:solidFill>
                <a:latin typeface="Segoe UI Light" panose="020B0502040204020203" pitchFamily="34" charset="0"/>
                <a:ea typeface="Tahoma" panose="020B0604030504040204" pitchFamily="34" charset="0"/>
                <a:cs typeface="Segoe UI Light" panose="020B0502040204020203" pitchFamily="34" charset="0"/>
              </a:rPr>
              <a:t>"כל חלק ניתן למיחזור ולשימוש חוזר","גידול דבורים על גגות". </a:t>
            </a:r>
          </a:p>
          <a:p>
            <a:pPr marL="285750" indent="-285750">
              <a:lnSpc>
                <a:spcPct val="150000"/>
              </a:lnSpc>
              <a:buClr>
                <a:srgbClr val="FFC000"/>
              </a:buClr>
              <a:buFont typeface="Wingdings" panose="05000000000000000000" pitchFamily="2" charset="2"/>
              <a:buChar char="§"/>
              <a:defRPr/>
            </a:pPr>
            <a:r>
              <a:rPr lang="he-IL" sz="1400">
                <a:solidFill>
                  <a:prstClr val="black"/>
                </a:solidFill>
                <a:latin typeface="Segoe UI" panose="020B0502040204020203" pitchFamily="34" charset="0"/>
                <a:ea typeface="Tahoma" panose="020B0604030504040204" pitchFamily="34" charset="0"/>
                <a:cs typeface="Segoe UI" panose="020B0502040204020203" pitchFamily="34" charset="0"/>
              </a:rPr>
              <a:t>המשיבים דיווחו כי הם נתרמו בחיזוק האמונה העצמית והאופטימיות וקבלת אנרגיות טובות, ובתוך כך בהנעה לפעולה תוך הרחבת טווחי החשיבה ו"יציאה מהקופסא". </a:t>
            </a:r>
          </a:p>
        </p:txBody>
      </p:sp>
      <p:graphicFrame>
        <p:nvGraphicFramePr>
          <p:cNvPr id="3" name="תרשים 2">
            <a:extLst>
              <a:ext uri="{FF2B5EF4-FFF2-40B4-BE49-F238E27FC236}">
                <a16:creationId xmlns:a16="http://schemas.microsoft.com/office/drawing/2014/main" id="{76EB9BBD-2526-213A-5A14-59B092404A44}"/>
              </a:ext>
            </a:extLst>
          </p:cNvPr>
          <p:cNvGraphicFramePr>
            <a:graphicFrameLocks/>
          </p:cNvGraphicFramePr>
          <p:nvPr>
            <p:extLst>
              <p:ext uri="{D42A27DB-BD31-4B8C-83A1-F6EECF244321}">
                <p14:modId xmlns:p14="http://schemas.microsoft.com/office/powerpoint/2010/main" val="685903635"/>
              </p:ext>
            </p:extLst>
          </p:nvPr>
        </p:nvGraphicFramePr>
        <p:xfrm>
          <a:off x="278626" y="615015"/>
          <a:ext cx="3300371" cy="5050223"/>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92E27E8E-86E1-E0C7-86DA-F58989F58396}"/>
              </a:ext>
            </a:extLst>
          </p:cNvPr>
          <p:cNvGrpSpPr/>
          <p:nvPr/>
        </p:nvGrpSpPr>
        <p:grpSpPr>
          <a:xfrm>
            <a:off x="-113664" y="6410133"/>
            <a:ext cx="7862497" cy="451978"/>
            <a:chOff x="-116959" y="6457504"/>
            <a:chExt cx="7862497" cy="594107"/>
          </a:xfrm>
        </p:grpSpPr>
        <p:sp>
          <p:nvSpPr>
            <p:cNvPr id="11" name="Rectangle: Rounded Corners 10">
              <a:extLst>
                <a:ext uri="{FF2B5EF4-FFF2-40B4-BE49-F238E27FC236}">
                  <a16:creationId xmlns:a16="http://schemas.microsoft.com/office/drawing/2014/main" id="{4F350A33-9FB4-6451-414F-C711F43AE4A5}"/>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Rounded Corners 11">
              <a:extLst>
                <a:ext uri="{FF2B5EF4-FFF2-40B4-BE49-F238E27FC236}">
                  <a16:creationId xmlns:a16="http://schemas.microsoft.com/office/drawing/2014/main" id="{48433881-EDB3-5BD4-FBAF-3A4AFC84872F}"/>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8" name="TextBox 7">
            <a:extLst>
              <a:ext uri="{FF2B5EF4-FFF2-40B4-BE49-F238E27FC236}">
                <a16:creationId xmlns:a16="http://schemas.microsoft.com/office/drawing/2014/main" id="{6AD234E4-1E2E-E164-A192-DA3E5DAC5A48}"/>
              </a:ext>
            </a:extLst>
          </p:cNvPr>
          <p:cNvSpPr txBox="1"/>
          <p:nvPr/>
        </p:nvSpPr>
        <p:spPr>
          <a:xfrm>
            <a:off x="12693" y="5042317"/>
            <a:ext cx="11900682" cy="1344855"/>
          </a:xfrm>
          <a:prstGeom prst="rect">
            <a:avLst/>
          </a:prstGeom>
          <a:noFill/>
        </p:spPr>
        <p:txBody>
          <a:bodyPr wrap="square">
            <a:spAutoFit/>
          </a:bodyPr>
          <a:lstStyle/>
          <a:p>
            <a:pPr marL="285750" indent="-285750">
              <a:lnSpc>
                <a:spcPct val="150000"/>
              </a:lnSpc>
              <a:buClr>
                <a:srgbClr val="FFC000"/>
              </a:buClr>
              <a:buFontTx/>
              <a:buChar char="█"/>
              <a:defRPr/>
            </a:pPr>
            <a:r>
              <a:rPr lang="he-IL" sz="1400" b="1" kern="1200" noProof="0">
                <a:latin typeface="Segoe UI" panose="020B0502040204020203" pitchFamily="34" charset="0"/>
                <a:ea typeface="Tahoma" panose="020B0604030504040204" pitchFamily="34" charset="0"/>
                <a:cs typeface="Segoe UI" panose="020B0502040204020203" pitchFamily="34" charset="0"/>
              </a:rPr>
              <a:t>רעיונות חדשים ברוח תוכנית </a:t>
            </a:r>
            <a:r>
              <a:rPr lang="en-US" sz="1400" b="1" kern="1200" noProof="0">
                <a:latin typeface="Segoe UI" panose="020B0502040204020203" pitchFamily="34" charset="0"/>
                <a:ea typeface="Tahoma" panose="020B0604030504040204" pitchFamily="34" charset="0"/>
                <a:cs typeface="Segoe UI" panose="020B0502040204020203" pitchFamily="34" charset="0"/>
              </a:rPr>
              <a:t>Urban95</a:t>
            </a:r>
            <a:r>
              <a:rPr lang="he-IL" sz="1400" b="1" kern="1200" noProof="0">
                <a:latin typeface="Segoe UI" panose="020B0502040204020203" pitchFamily="34" charset="0"/>
                <a:ea typeface="Tahoma" panose="020B0604030504040204" pitchFamily="34" charset="0"/>
                <a:cs typeface="Segoe UI" panose="020B0502040204020203" pitchFamily="34" charset="0"/>
              </a:rPr>
              <a:t> </a:t>
            </a:r>
            <a:r>
              <a:rPr lang="he-IL" sz="1400" b="1" u="sng" kern="1200" noProof="0">
                <a:latin typeface="Segoe UI" panose="020B0502040204020203" pitchFamily="34" charset="0"/>
                <a:ea typeface="Tahoma" panose="020B0604030504040204" pitchFamily="34" charset="0"/>
                <a:cs typeface="Segoe UI" panose="020B0502040204020203" pitchFamily="34" charset="0"/>
              </a:rPr>
              <a:t>ייושמו בפועל </a:t>
            </a:r>
            <a:r>
              <a:rPr lang="he-IL" sz="1400" b="1" kern="1200" noProof="0">
                <a:latin typeface="Segoe UI" panose="020B0502040204020203" pitchFamily="34" charset="0"/>
                <a:ea typeface="Tahoma" panose="020B0604030504040204" pitchFamily="34" charset="0"/>
                <a:cs typeface="Segoe UI" panose="020B0502040204020203" pitchFamily="34" charset="0"/>
              </a:rPr>
              <a:t>חודשים ספורים לאחר הכשרת המנהיגות: </a:t>
            </a:r>
          </a:p>
          <a:p>
            <a:pPr marL="285750" indent="-285750">
              <a:lnSpc>
                <a:spcPct val="150000"/>
              </a:lnSpc>
              <a:buClr>
                <a:srgbClr val="FFC000"/>
              </a:buClr>
              <a:buFont typeface="Wingdings" panose="05000000000000000000" pitchFamily="2" charset="2"/>
              <a:buChar char="§"/>
              <a:defRPr/>
            </a:pPr>
            <a:r>
              <a:rPr lang="he-IL" sz="1400">
                <a:latin typeface="Segoe UI" panose="020B0502040204020203" pitchFamily="34" charset="0"/>
                <a:ea typeface="Tahoma" panose="020B0604030504040204" pitchFamily="34" charset="0"/>
                <a:cs typeface="Segoe UI" panose="020B0502040204020203" pitchFamily="34" charset="0"/>
              </a:rPr>
              <a:t>מנהלת השירות באגף שפ"ע בבית שמש ניגשה לקול קורא של קרן הניקיון של המשרד לאיכות הסביבה, במטרה להתחיל בתוכנית לניקיון ופעילויות העשרה בגינות ציבוריות- "יום הולדת לגינה". </a:t>
            </a:r>
          </a:p>
          <a:p>
            <a:pPr marL="285750" indent="-285750">
              <a:lnSpc>
                <a:spcPct val="150000"/>
              </a:lnSpc>
              <a:buClr>
                <a:srgbClr val="FFC000"/>
              </a:buClr>
              <a:buFont typeface="Wingdings" panose="05000000000000000000" pitchFamily="2" charset="2"/>
              <a:buChar char="§"/>
              <a:defRPr/>
            </a:pPr>
            <a:r>
              <a:rPr lang="he-IL" sz="1400">
                <a:latin typeface="Segoe UI" panose="020B0502040204020203" pitchFamily="34" charset="0"/>
                <a:ea typeface="Tahoma" panose="020B0604030504040204" pitchFamily="34" charset="0"/>
                <a:cs typeface="Segoe UI" panose="020B0502040204020203" pitchFamily="34" charset="0"/>
              </a:rPr>
              <a:t>אשת צוות אשדוד יצרה קשר עם רן כהן אהרונוב והטמיעה את פעילות "האוצר האבוד" בגני הילדים בעיר (מכתב פנייה לגננות בשקף הבא).</a:t>
            </a:r>
            <a:endParaRPr lang="he-IL" sz="140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853588088"/>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x_x_m_5774986619242120726_x0000_i1027" descr="unboxing (2).jpg">
            <a:extLst>
              <a:ext uri="{FF2B5EF4-FFF2-40B4-BE49-F238E27FC236}">
                <a16:creationId xmlns:a16="http://schemas.microsoft.com/office/drawing/2014/main" id="{4B1BDFC7-C0A8-AC0B-A079-81952E204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7573" y="4586572"/>
            <a:ext cx="3401735" cy="227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11777702" y="6460714"/>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r" defTabSz="937443"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דוגמאות ליישום רעיונות בהשראת ההכשרה - אשדוד</a:t>
            </a:r>
            <a:endParaRPr kumimoji="0" lang="he-IL" sz="2000" b="1" i="0" u="none" strike="noStrike" kern="1200" cap="none" spc="0" normalizeH="0" baseline="0" noProof="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66F3119-84AA-2745-43F3-A7C1B0B86860}"/>
              </a:ext>
            </a:extLst>
          </p:cNvPr>
          <p:cNvSpPr txBox="1"/>
          <p:nvPr/>
        </p:nvSpPr>
        <p:spPr>
          <a:xfrm>
            <a:off x="6002006" y="496365"/>
            <a:ext cx="6177302" cy="3970318"/>
          </a:xfrm>
          <a:prstGeom prst="rect">
            <a:avLst/>
          </a:prstGeom>
          <a:solidFill>
            <a:schemeClr val="accent4">
              <a:lumMod val="20000"/>
              <a:lumOff val="80000"/>
            </a:schemeClr>
          </a:solidFill>
        </p:spPr>
        <p:txBody>
          <a:bodyPr wrap="square">
            <a:spAutoFit/>
          </a:bodyPr>
          <a:lstStyle/>
          <a:p>
            <a:pPr lvl="1"/>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גננות יקרות,</a:t>
            </a:r>
            <a:endParaRPr lang="en-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a:p>
            <a:pPr lvl="1"/>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 </a:t>
            </a:r>
            <a:endParaRPr lang="en-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a:p>
            <a:pPr lvl="1"/>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אגף גני הילדים יוצא לפרויקט ארצי ייחודי הנקרא "האוצר האבוד".</a:t>
            </a:r>
            <a:endParaRPr lang="en-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a:p>
            <a:pPr lvl="1"/>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ילדי הגן יצאו למסע בו יאספו מטבעות של 10 אגורות מבתיהם ויתרמו את הכסף שייאסף למטרה משמעותית וחשובה.</a:t>
            </a:r>
            <a:endParaRPr lang="en-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a:p>
            <a:pPr lvl="1"/>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המסע החוויתי הוא הזדמנות לעשייה קבוצתית מגבשת והתנסות בנתינה משותפת.</a:t>
            </a:r>
            <a:endParaRPr lang="en-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a:p>
            <a:pPr lvl="1"/>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את האוצר האבוד מלווה תכנית חינוכית המעודדת גילוי אחריות סביבתית וקהילתית המובילה ללמידה משמעותית של עשייה למען הזולת.</a:t>
            </a:r>
            <a:endParaRPr lang="en-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a:p>
            <a:pPr lvl="1"/>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הרעיון של המיזם הוא פשוט:</a:t>
            </a:r>
            <a:endParaRPr lang="en-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a:p>
            <a:pPr lvl="1"/>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ילדי הגן עוברים מסע לימודי חווייתי וערכי (בין 4-5 מערכי שיעור המועברים ע"י הגננת), לומדים על נתינה ,התנדבות ויזמות חברתית, וכל זה תוך איסוף של "אוצר אבוד" של ממש- מטבעות של עשרות אגורות. תוך כדי התהליך כל כיתת גן בוחרת עמותה הקרובה לליבה אליה תרצה לתרום את האוצר שלה. בסוף התהליך תגיע משאית של חברת הברינקס לאסוף את שקי המטבעות של הילדים ותעביר לעמותות השונות.</a:t>
            </a:r>
            <a:endParaRPr lang="en-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a:p>
            <a:pPr lvl="1"/>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 </a:t>
            </a:r>
            <a:endParaRPr lang="en-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a:p>
            <a:pPr lvl="1"/>
            <a:r>
              <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כולל ערכה לכל גן (תוכנית חינוכית, מפה) יסופק ישירות לגן.</a:t>
            </a:r>
            <a:endParaRPr lang="en-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p:txBody>
      </p:sp>
      <p:grpSp>
        <p:nvGrpSpPr>
          <p:cNvPr id="10" name="Group 9">
            <a:extLst>
              <a:ext uri="{FF2B5EF4-FFF2-40B4-BE49-F238E27FC236}">
                <a16:creationId xmlns:a16="http://schemas.microsoft.com/office/drawing/2014/main" id="{92E27E8E-86E1-E0C7-86DA-F58989F58396}"/>
              </a:ext>
            </a:extLst>
          </p:cNvPr>
          <p:cNvGrpSpPr/>
          <p:nvPr/>
        </p:nvGrpSpPr>
        <p:grpSpPr>
          <a:xfrm>
            <a:off x="-113664" y="6410133"/>
            <a:ext cx="7862497" cy="451978"/>
            <a:chOff x="-116959" y="6457504"/>
            <a:chExt cx="7862497" cy="594107"/>
          </a:xfrm>
        </p:grpSpPr>
        <p:sp>
          <p:nvSpPr>
            <p:cNvPr id="11" name="Rectangle: Rounded Corners 10">
              <a:extLst>
                <a:ext uri="{FF2B5EF4-FFF2-40B4-BE49-F238E27FC236}">
                  <a16:creationId xmlns:a16="http://schemas.microsoft.com/office/drawing/2014/main" id="{4F350A33-9FB4-6451-414F-C711F43AE4A5}"/>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Rounded Corners 11">
              <a:extLst>
                <a:ext uri="{FF2B5EF4-FFF2-40B4-BE49-F238E27FC236}">
                  <a16:creationId xmlns:a16="http://schemas.microsoft.com/office/drawing/2014/main" id="{48433881-EDB3-5BD4-FBAF-3A4AFC84872F}"/>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1026" name="x_x_m_5774986619242120726_x0000_i1026" descr="IMG_7219 2.JPG">
            <a:extLst>
              <a:ext uri="{FF2B5EF4-FFF2-40B4-BE49-F238E27FC236}">
                <a16:creationId xmlns:a16="http://schemas.microsoft.com/office/drawing/2014/main" id="{C4AD8136-F86C-A5D9-AE36-E651E889E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2" y="400500"/>
            <a:ext cx="5989313" cy="59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860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0">
            <a:extLst>
              <a:ext uri="{FF2B5EF4-FFF2-40B4-BE49-F238E27FC236}">
                <a16:creationId xmlns:a16="http://schemas.microsoft.com/office/drawing/2014/main" id="{0FCE35E9-2A3B-9E2C-F74B-5BC27AF771C6}"/>
              </a:ext>
            </a:extLst>
          </p:cNvPr>
          <p:cNvSpPr txBox="1"/>
          <p:nvPr/>
        </p:nvSpPr>
        <p:spPr>
          <a:xfrm>
            <a:off x="179" y="4165479"/>
            <a:ext cx="12192000" cy="2043060"/>
          </a:xfrm>
          <a:prstGeom prst="rect">
            <a:avLst/>
          </a:prstGeom>
          <a:solidFill>
            <a:srgbClr val="FFF2CC"/>
          </a:solidFill>
        </p:spPr>
        <p:txBody>
          <a:bodyPr wrap="square" rtlCol="1">
            <a:spAutoFit/>
          </a:bodyPr>
          <a:lstStyle/>
          <a:p>
            <a:pPr marR="0" lvl="0" fontAlgn="auto">
              <a:lnSpc>
                <a:spcPct val="150000"/>
              </a:lnSpc>
              <a:spcBef>
                <a:spcPts val="0"/>
              </a:spcBef>
              <a:spcAft>
                <a:spcPts val="0"/>
              </a:spcAft>
              <a:buClr>
                <a:srgbClr val="FFC000"/>
              </a:buClr>
              <a:buSzTx/>
              <a:tabLst/>
              <a:defRPr/>
            </a:pPr>
            <a:r>
              <a:rPr lang="he-IL" sz="1400" b="1">
                <a:solidFill>
                  <a:prstClr val="black"/>
                </a:solidFill>
                <a:latin typeface="Segoe UI" panose="020B0502040204020203" pitchFamily="34" charset="0"/>
                <a:ea typeface="Tahoma" panose="020B0604030504040204" pitchFamily="34" charset="0"/>
                <a:cs typeface="Segoe UI" panose="020B0502040204020203" pitchFamily="34" charset="0"/>
              </a:rPr>
              <a:t>לסיכום, תרומות ההכשרות הינן בקשר ישיר לשלבי העבודה של ערי העוגן ולמידת ההיכרות עם </a:t>
            </a:r>
            <a:r>
              <a:rPr lang="en-US" sz="1400" b="1">
                <a:solidFill>
                  <a:prstClr val="black"/>
                </a:solidFill>
                <a:latin typeface="Segoe UI" panose="020B0502040204020203" pitchFamily="34" charset="0"/>
                <a:ea typeface="Tahoma" panose="020B0604030504040204" pitchFamily="34" charset="0"/>
                <a:cs typeface="Segoe UI" panose="020B0502040204020203" pitchFamily="34" charset="0"/>
              </a:rPr>
              <a:t>Urban95</a:t>
            </a:r>
            <a:r>
              <a:rPr lang="he-IL" sz="1400" b="1">
                <a:solidFill>
                  <a:prstClr val="black"/>
                </a:solidFill>
                <a:latin typeface="Segoe UI" panose="020B0502040204020203" pitchFamily="34" charset="0"/>
                <a:ea typeface="Tahoma" panose="020B0604030504040204" pitchFamily="34" charset="0"/>
                <a:cs typeface="Segoe UI" panose="020B0502040204020203" pitchFamily="34" charset="0"/>
              </a:rPr>
              <a:t>:</a:t>
            </a:r>
            <a:endParaRPr lang="he-IL" sz="140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fontAlgn="auto">
              <a:lnSpc>
                <a:spcPct val="150000"/>
              </a:lnSpc>
              <a:spcBef>
                <a:spcPts val="0"/>
              </a:spcBef>
              <a:spcAft>
                <a:spcPts val="0"/>
              </a:spcAft>
              <a:buClr>
                <a:srgbClr val="FFC000"/>
              </a:buClr>
              <a:buSzTx/>
              <a:buFontTx/>
              <a:buChar char="█"/>
              <a:tabLst/>
              <a:defRPr/>
            </a:pPr>
            <a:r>
              <a:rPr lang="he-IL" sz="1200">
                <a:solidFill>
                  <a:prstClr val="black"/>
                </a:solidFill>
                <a:latin typeface="Segoe UI" panose="020B0502040204020203" pitchFamily="34" charset="0"/>
                <a:ea typeface="Tahoma" panose="020B0604030504040204" pitchFamily="34" charset="0"/>
                <a:cs typeface="Segoe UI" panose="020B0502040204020203" pitchFamily="34" charset="0"/>
              </a:rPr>
              <a:t>משתתפים מקרב </a:t>
            </a:r>
            <a:r>
              <a:rPr lang="he-IL" sz="1200" u="sng">
                <a:solidFill>
                  <a:prstClr val="black"/>
                </a:solidFill>
                <a:latin typeface="Segoe UI" panose="020B0502040204020203" pitchFamily="34" charset="0"/>
                <a:ea typeface="Tahoma" panose="020B0604030504040204" pitchFamily="34" charset="0"/>
                <a:cs typeface="Segoe UI" panose="020B0502040204020203" pitchFamily="34" charset="0"/>
              </a:rPr>
              <a:t>קהל יוצרי המרחב הבנוי </a:t>
            </a:r>
            <a:r>
              <a:rPr lang="he-IL" sz="1200">
                <a:solidFill>
                  <a:prstClr val="black"/>
                </a:solidFill>
                <a:latin typeface="Segoe UI" panose="020B0502040204020203" pitchFamily="34" charset="0"/>
                <a:ea typeface="Tahoma" panose="020B0604030504040204" pitchFamily="34" charset="0"/>
                <a:cs typeface="Segoe UI" panose="020B0502040204020203" pitchFamily="34" charset="0"/>
              </a:rPr>
              <a:t>נתרמו במידה הרבה ביותר </a:t>
            </a:r>
            <a:r>
              <a:rPr lang="he-IL" sz="1200" b="1">
                <a:solidFill>
                  <a:prstClr val="black"/>
                </a:solidFill>
                <a:latin typeface="Segoe UI" panose="020B0502040204020203" pitchFamily="34" charset="0"/>
                <a:ea typeface="Tahoma" panose="020B0604030504040204" pitchFamily="34" charset="0"/>
                <a:cs typeface="Segoe UI" panose="020B0502040204020203" pitchFamily="34" charset="0"/>
              </a:rPr>
              <a:t>מעצם ההיכרות עם התוכנית והשפעותיה,</a:t>
            </a:r>
            <a:r>
              <a:rPr lang="he-IL" sz="1200">
                <a:solidFill>
                  <a:prstClr val="black"/>
                </a:solidFill>
                <a:latin typeface="Segoe UI" panose="020B0502040204020203" pitchFamily="34" charset="0"/>
                <a:ea typeface="Tahoma" panose="020B0604030504040204" pitchFamily="34" charset="0"/>
                <a:cs typeface="Segoe UI" panose="020B0502040204020203" pitchFamily="34" charset="0"/>
              </a:rPr>
              <a:t> לאור זאת ששני שליש מהם לא הכירו את התוכנית, טרם ההכשרה.</a:t>
            </a:r>
          </a:p>
          <a:p>
            <a:pPr marL="285750" marR="0" lvl="0" indent="-285750" fontAlgn="auto">
              <a:lnSpc>
                <a:spcPct val="150000"/>
              </a:lnSpc>
              <a:spcBef>
                <a:spcPts val="0"/>
              </a:spcBef>
              <a:spcAft>
                <a:spcPts val="0"/>
              </a:spcAft>
              <a:buClr>
                <a:srgbClr val="FFC000"/>
              </a:buClr>
              <a:buSzTx/>
              <a:buFontTx/>
              <a:buChar char="█"/>
              <a:tabLst/>
              <a:defRPr/>
            </a:pPr>
            <a:r>
              <a:rPr lang="he-IL" sz="1200">
                <a:solidFill>
                  <a:prstClr val="black"/>
                </a:solidFill>
                <a:latin typeface="Segoe UI" panose="020B0502040204020203" pitchFamily="34" charset="0"/>
                <a:ea typeface="Tahoma" panose="020B0604030504040204" pitchFamily="34" charset="0"/>
                <a:cs typeface="Segoe UI" panose="020B0502040204020203" pitchFamily="34" charset="0"/>
              </a:rPr>
              <a:t>משתתפי הכשרות מקרב </a:t>
            </a:r>
            <a:r>
              <a:rPr lang="he-IL" sz="1200" u="sng">
                <a:solidFill>
                  <a:prstClr val="black"/>
                </a:solidFill>
                <a:latin typeface="Segoe UI" panose="020B0502040204020203" pitchFamily="34" charset="0"/>
                <a:ea typeface="Tahoma" panose="020B0604030504040204" pitchFamily="34" charset="0"/>
                <a:cs typeface="Segoe UI" panose="020B0502040204020203" pitchFamily="34" charset="0"/>
              </a:rPr>
              <a:t>בעלי תפקידים ברשויות עוגן </a:t>
            </a:r>
            <a:r>
              <a:rPr lang="he-IL" sz="1200">
                <a:solidFill>
                  <a:prstClr val="black"/>
                </a:solidFill>
                <a:latin typeface="Segoe UI" panose="020B0502040204020203" pitchFamily="34" charset="0"/>
                <a:ea typeface="Tahoma" panose="020B0604030504040204" pitchFamily="34" charset="0"/>
                <a:cs typeface="Segoe UI" panose="020B0502040204020203" pitchFamily="34" charset="0"/>
              </a:rPr>
              <a:t>נתרמו במידה הרבה ביותר בהיבטים של </a:t>
            </a:r>
            <a:r>
              <a:rPr lang="he-IL" sz="1200" b="1">
                <a:solidFill>
                  <a:prstClr val="black"/>
                </a:solidFill>
                <a:latin typeface="Segoe UI" panose="020B0502040204020203" pitchFamily="34" charset="0"/>
                <a:ea typeface="Tahoma" panose="020B0604030504040204" pitchFamily="34" charset="0"/>
                <a:cs typeface="Segoe UI" panose="020B0502040204020203" pitchFamily="34" charset="0"/>
              </a:rPr>
              <a:t>השראה ומוטיבציה ליישום רעיונות ברוח התוכנית ובידע מקצועי חדש רלוונטי </a:t>
            </a:r>
            <a:r>
              <a:rPr lang="he-IL" sz="1200">
                <a:solidFill>
                  <a:prstClr val="black"/>
                </a:solidFill>
                <a:latin typeface="Segoe UI" panose="020B0502040204020203" pitchFamily="34" charset="0"/>
                <a:ea typeface="Tahoma" panose="020B0604030504040204" pitchFamily="34" charset="0"/>
                <a:cs typeface="Segoe UI" panose="020B0502040204020203" pitchFamily="34" charset="0"/>
              </a:rPr>
              <a:t>לעבודתם והם העריכו במידה הרבה ביותר כי </a:t>
            </a:r>
            <a:r>
              <a:rPr lang="he-IL" sz="1200" b="1">
                <a:solidFill>
                  <a:prstClr val="black"/>
                </a:solidFill>
                <a:latin typeface="Segoe UI" panose="020B0502040204020203" pitchFamily="34" charset="0"/>
                <a:ea typeface="Tahoma" panose="020B0604030504040204" pitchFamily="34" charset="0"/>
                <a:cs typeface="Segoe UI" panose="020B0502040204020203" pitchFamily="34" charset="0"/>
              </a:rPr>
              <a:t>ישתמשו בכלים שרכשו בעת עבודתם </a:t>
            </a:r>
            <a:r>
              <a:rPr lang="he-IL" sz="1200">
                <a:solidFill>
                  <a:prstClr val="black"/>
                </a:solidFill>
                <a:latin typeface="Segoe UI" panose="020B0502040204020203" pitchFamily="34" charset="0"/>
                <a:ea typeface="Tahoma" panose="020B0604030504040204" pitchFamily="34" charset="0"/>
                <a:cs typeface="Segoe UI" panose="020B0502040204020203" pitchFamily="34" charset="0"/>
              </a:rPr>
              <a:t>בחצי השנה הקרובה. </a:t>
            </a:r>
          </a:p>
          <a:p>
            <a:pPr marL="285750" marR="0" lvl="0" indent="-285750" fontAlgn="auto">
              <a:lnSpc>
                <a:spcPct val="150000"/>
              </a:lnSpc>
              <a:spcBef>
                <a:spcPts val="0"/>
              </a:spcBef>
              <a:spcAft>
                <a:spcPts val="0"/>
              </a:spcAft>
              <a:buClr>
                <a:srgbClr val="FFC000"/>
              </a:buClr>
              <a:buSzTx/>
              <a:buFontTx/>
              <a:buChar char="█"/>
              <a:tabLst/>
              <a:defRPr/>
            </a:pPr>
            <a:r>
              <a:rPr lang="he-IL" sz="1200" u="sng">
                <a:solidFill>
                  <a:prstClr val="black"/>
                </a:solidFill>
                <a:latin typeface="Segoe UI" panose="020B0502040204020203" pitchFamily="34" charset="0"/>
                <a:ea typeface="Tahoma" panose="020B0604030504040204" pitchFamily="34" charset="0"/>
                <a:cs typeface="Segoe UI" panose="020B0502040204020203" pitchFamily="34" charset="0"/>
              </a:rPr>
              <a:t>הצוותים העירוניים,</a:t>
            </a:r>
            <a:r>
              <a:rPr lang="he-IL" sz="1200">
                <a:solidFill>
                  <a:prstClr val="black"/>
                </a:solidFill>
                <a:latin typeface="Segoe UI" panose="020B0502040204020203" pitchFamily="34" charset="0"/>
                <a:ea typeface="Tahoma" panose="020B0604030504040204" pitchFamily="34" charset="0"/>
                <a:cs typeface="Segoe UI" panose="020B0502040204020203" pitchFamily="34" charset="0"/>
              </a:rPr>
              <a:t> הן במסגרת ההכשרות השוטפות והן במהלך הכשרת המנהיגות, נתרמו במידה הרבה ביותר </a:t>
            </a:r>
            <a:r>
              <a:rPr lang="he-IL" sz="1200" b="1">
                <a:solidFill>
                  <a:prstClr val="black"/>
                </a:solidFill>
                <a:latin typeface="Segoe UI" panose="020B0502040204020203" pitchFamily="34" charset="0"/>
                <a:ea typeface="Tahoma" panose="020B0604030504040204" pitchFamily="34" charset="0"/>
                <a:cs typeface="Segoe UI" panose="020B0502040204020203" pitchFamily="34" charset="0"/>
              </a:rPr>
              <a:t>בקבלת ידע רלוונטי וכלים פרקטיים, אשר ישמשו אותם בזמן הקרוב.</a:t>
            </a:r>
          </a:p>
          <a:p>
            <a:pPr marL="285750" marR="0" lvl="0" indent="-285750" algn="r" fontAlgn="auto">
              <a:lnSpc>
                <a:spcPct val="150000"/>
              </a:lnSpc>
              <a:spcBef>
                <a:spcPts val="0"/>
              </a:spcBef>
              <a:spcAft>
                <a:spcPts val="0"/>
              </a:spcAft>
              <a:buClr>
                <a:srgbClr val="FFC000"/>
              </a:buClr>
              <a:buSzTx/>
              <a:buFontTx/>
              <a:buChar char="█"/>
              <a:tabLst/>
              <a:defRPr/>
            </a:pPr>
            <a:r>
              <a:rPr lang="he-IL" sz="1200">
                <a:solidFill>
                  <a:prstClr val="black"/>
                </a:solidFill>
                <a:latin typeface="Segoe UI" panose="020B0502040204020203" pitchFamily="34" charset="0"/>
                <a:ea typeface="Tahoma" panose="020B0604030504040204" pitchFamily="34" charset="0"/>
                <a:cs typeface="Segoe UI" panose="020B0502040204020203" pitchFamily="34" charset="0"/>
              </a:rPr>
              <a:t>ב-2022 ההכשרות המקצועיות נתנו </a:t>
            </a:r>
            <a:r>
              <a:rPr lang="he-IL" sz="1200" b="1">
                <a:solidFill>
                  <a:prstClr val="black"/>
                </a:solidFill>
                <a:latin typeface="Segoe UI" panose="020B0502040204020203" pitchFamily="34" charset="0"/>
                <a:ea typeface="Tahoma" panose="020B0604030504040204" pitchFamily="34" charset="0"/>
                <a:cs typeface="Segoe UI" panose="020B0502040204020203" pitchFamily="34" charset="0"/>
              </a:rPr>
              <a:t>מענה חלקי בלבד לסוגיות - למידת עמיתים, הזדמנויות ליצירת שיתופי פעולה וקשרים חדשים</a:t>
            </a:r>
            <a:r>
              <a:rPr lang="he-IL" sz="1200">
                <a:solidFill>
                  <a:prstClr val="black"/>
                </a:solidFill>
                <a:latin typeface="Segoe UI" panose="020B0502040204020203" pitchFamily="34" charset="0"/>
                <a:ea typeface="Tahoma" panose="020B0604030504040204" pitchFamily="34" charset="0"/>
                <a:cs typeface="Segoe UI" panose="020B0502040204020203" pitchFamily="34" charset="0"/>
              </a:rPr>
              <a:t> (בהשוואה ל-2021, אז התרומה בהיבטים אלו הייתה גבוהה יותר). עם זאת, בקרב משיבים עבורם התאפשרו הזדמנויות לשיתופי פעולה במהלך הכשרות 2022 – אלו דווחו במידה רבה-רבה מאוד בשיעור ניכר.</a:t>
            </a:r>
            <a:endParaRPr lang="he-IL" sz="1200" u="sng">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73" name="Rectangle 72">
            <a:extLst>
              <a:ext uri="{FF2B5EF4-FFF2-40B4-BE49-F238E27FC236}">
                <a16:creationId xmlns:a16="http://schemas.microsoft.com/office/drawing/2014/main" id="{AE947A0B-83B1-4EDF-98CA-FE50F5F3305C}"/>
              </a:ext>
            </a:extLst>
          </p:cNvPr>
          <p:cNvSpPr/>
          <p:nvPr/>
        </p:nvSpPr>
        <p:spPr>
          <a:xfrm>
            <a:off x="2843604" y="923642"/>
            <a:ext cx="7314166" cy="2914319"/>
          </a:xfrm>
          <a:prstGeom prst="rect">
            <a:avLst/>
          </a:prstGeom>
          <a:gradFill flip="none" rotWithShape="1">
            <a:gsLst>
              <a:gs pos="0">
                <a:srgbClr val="E4E0CA"/>
              </a:gs>
              <a:gs pos="100000">
                <a:srgbClr val="67A4B5"/>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8D5962D9-A16D-FEE0-647C-C42CA03A98F2}"/>
              </a:ext>
            </a:extLst>
          </p:cNvPr>
          <p:cNvSpPr txBox="1"/>
          <p:nvPr/>
        </p:nvSpPr>
        <p:spPr>
          <a:xfrm>
            <a:off x="0" y="0"/>
            <a:ext cx="12192000" cy="415883"/>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15000"/>
              </a:lnSpc>
              <a:spcBef>
                <a:spcPts val="0"/>
              </a:spcBef>
              <a:spcAft>
                <a:spcPts val="600"/>
              </a:spcAft>
              <a:buClrTx/>
              <a:buSzTx/>
              <a:buFontTx/>
              <a:buNone/>
              <a:tabLst/>
              <a:defRPr/>
            </a:pPr>
            <a:r>
              <a:rPr kumimoji="0" lang="he-IL" sz="2000" b="1" i="0" u="none" strike="noStrike" kern="1200" cap="none" spc="0" normalizeH="0" baseline="0" noProof="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סיכום</a:t>
            </a:r>
            <a:r>
              <a:rPr lang="he-IL" sz="2000">
                <a:solidFill>
                  <a:prstClr val="white"/>
                </a:solidFill>
                <a:latin typeface="Segoe UI" panose="020B0502040204020203" pitchFamily="34" charset="0"/>
                <a:ea typeface="Tahoma" panose="020B0604030504040204" pitchFamily="34" charset="0"/>
                <a:cs typeface="Segoe UI" panose="020B0502040204020203" pitchFamily="34" charset="0"/>
              </a:rPr>
              <a:t>:</a:t>
            </a:r>
            <a:r>
              <a:rPr kumimoji="0" lang="he-IL" sz="2000" b="0" i="0" u="none" strike="noStrike" kern="1200" cap="none" spc="0" normalizeH="0" baseline="0" noProof="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 השוואה בין סוגי ההכשרות</a:t>
            </a:r>
            <a:endParaRPr kumimoji="0" lang="he-IL" b="0" i="0" u="none" strike="noStrike" kern="1200" cap="none" spc="0" normalizeH="0" baseline="0" noProof="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58" name="Rectangle 57">
            <a:extLst>
              <a:ext uri="{FF2B5EF4-FFF2-40B4-BE49-F238E27FC236}">
                <a16:creationId xmlns:a16="http://schemas.microsoft.com/office/drawing/2014/main" id="{C8D23CE9-8341-45FC-A38D-EFE0B7FD8118}"/>
              </a:ext>
            </a:extLst>
          </p:cNvPr>
          <p:cNvSpPr/>
          <p:nvPr/>
        </p:nvSpPr>
        <p:spPr>
          <a:xfrm>
            <a:off x="10186010" y="923643"/>
            <a:ext cx="1916609" cy="670651"/>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ידע מקצועי חדש, הרלוונטי לעבודתי</a:t>
            </a:r>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Rectangle 58">
            <a:extLst>
              <a:ext uri="{FF2B5EF4-FFF2-40B4-BE49-F238E27FC236}">
                <a16:creationId xmlns:a16="http://schemas.microsoft.com/office/drawing/2014/main" id="{5BA58121-A995-4450-9050-303842121644}"/>
              </a:ext>
            </a:extLst>
          </p:cNvPr>
          <p:cNvSpPr/>
          <p:nvPr/>
        </p:nvSpPr>
        <p:spPr>
          <a:xfrm>
            <a:off x="10192778" y="1671775"/>
            <a:ext cx="1909841" cy="664677"/>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err="1">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פרקטיקות</a:t>
            </a:r>
            <a:r>
              <a:rPr kumimoji="0" lang="he-IL" sz="1200" b="1"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ו/או כלים מעשיים </a:t>
            </a:r>
            <a:r>
              <a:rPr kumimoji="0" lang="he-IL" sz="1200"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שאוכל להשתמש בהם בעבודתי</a:t>
            </a:r>
          </a:p>
        </p:txBody>
      </p:sp>
      <p:sp>
        <p:nvSpPr>
          <p:cNvPr id="61" name="Rectangle 60">
            <a:extLst>
              <a:ext uri="{FF2B5EF4-FFF2-40B4-BE49-F238E27FC236}">
                <a16:creationId xmlns:a16="http://schemas.microsoft.com/office/drawing/2014/main" id="{B43070BB-5A39-4317-B27C-E4905D9BAE3E}"/>
              </a:ext>
            </a:extLst>
          </p:cNvPr>
          <p:cNvSpPr/>
          <p:nvPr/>
        </p:nvSpPr>
        <p:spPr>
          <a:xfrm>
            <a:off x="10192778" y="2404939"/>
            <a:ext cx="1918523" cy="664677"/>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כלים וידע שישמשו אותי בעבודתי בפועל</a:t>
            </a:r>
            <a:r>
              <a:rPr kumimoji="0" lang="he-IL" sz="1200" i="0" u="none" strike="noStrike" kern="1200" cap="none" spc="0" normalizeH="0" baseline="0" noProof="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בחצי השנה הקרובה</a:t>
            </a:r>
          </a:p>
        </p:txBody>
      </p:sp>
      <p:sp>
        <p:nvSpPr>
          <p:cNvPr id="64" name="Rectangle 63">
            <a:extLst>
              <a:ext uri="{FF2B5EF4-FFF2-40B4-BE49-F238E27FC236}">
                <a16:creationId xmlns:a16="http://schemas.microsoft.com/office/drawing/2014/main" id="{1FADEEA9-AF02-4E1C-8F1F-B64A5FB23022}"/>
              </a:ext>
            </a:extLst>
          </p:cNvPr>
          <p:cNvSpPr/>
          <p:nvPr/>
        </p:nvSpPr>
        <p:spPr>
          <a:xfrm>
            <a:off x="10194714" y="3150317"/>
            <a:ext cx="1918523" cy="686984"/>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e-IL" sz="1200" b="1">
                <a:solidFill>
                  <a:prstClr val="black"/>
                </a:solidFill>
                <a:latin typeface="Segoe UI" panose="020B0502040204020203" pitchFamily="34" charset="0"/>
                <a:ea typeface="Tahoma" panose="020B0604030504040204" pitchFamily="34" charset="0"/>
                <a:cs typeface="Segoe UI" panose="020B0502040204020203" pitchFamily="34" charset="0"/>
              </a:rPr>
              <a:t>הזדמנויות חדשות לממשקי עבודה משותפים עם גורמים חדשים</a:t>
            </a:r>
          </a:p>
        </p:txBody>
      </p:sp>
      <p:cxnSp>
        <p:nvCxnSpPr>
          <p:cNvPr id="67" name="Straight Connector 66">
            <a:extLst>
              <a:ext uri="{FF2B5EF4-FFF2-40B4-BE49-F238E27FC236}">
                <a16:creationId xmlns:a16="http://schemas.microsoft.com/office/drawing/2014/main" id="{96160C7C-85B2-497C-A929-89C32F8512C1}"/>
              </a:ext>
            </a:extLst>
          </p:cNvPr>
          <p:cNvCxnSpPr/>
          <p:nvPr/>
        </p:nvCxnSpPr>
        <p:spPr>
          <a:xfrm flipH="1">
            <a:off x="1038045" y="1640286"/>
            <a:ext cx="9175143"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B956BCE-8982-4B58-96BD-225BE1FD90F5}"/>
              </a:ext>
            </a:extLst>
          </p:cNvPr>
          <p:cNvCxnSpPr>
            <a:cxnSpLocks/>
          </p:cNvCxnSpPr>
          <p:nvPr/>
        </p:nvCxnSpPr>
        <p:spPr>
          <a:xfrm flipH="1" flipV="1">
            <a:off x="1050181" y="2358410"/>
            <a:ext cx="9125529" cy="12459"/>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3">
            <a:extLst>
              <a:ext uri="{FF2B5EF4-FFF2-40B4-BE49-F238E27FC236}">
                <a16:creationId xmlns:a16="http://schemas.microsoft.com/office/drawing/2014/main" id="{D172B50A-87AB-F3A8-A135-FBD0B09516DC}"/>
              </a:ext>
            </a:extLst>
          </p:cNvPr>
          <p:cNvCxnSpPr>
            <a:cxnSpLocks/>
          </p:cNvCxnSpPr>
          <p:nvPr/>
        </p:nvCxnSpPr>
        <p:spPr>
          <a:xfrm flipH="1">
            <a:off x="1073972" y="3104137"/>
            <a:ext cx="9118804"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Rounded Corners 2">
            <a:extLst>
              <a:ext uri="{FF2B5EF4-FFF2-40B4-BE49-F238E27FC236}">
                <a16:creationId xmlns:a16="http://schemas.microsoft.com/office/drawing/2014/main" id="{6A029A07-088E-CB1B-2632-6686D667F711}"/>
              </a:ext>
            </a:extLst>
          </p:cNvPr>
          <p:cNvSpPr/>
          <p:nvPr/>
        </p:nvSpPr>
        <p:spPr>
          <a:xfrm>
            <a:off x="6106040" y="969352"/>
            <a:ext cx="926402" cy="3008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יוצרי המרחב הבנוי</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60%</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5" name="Rectangle: Rounded Corners 38">
            <a:extLst>
              <a:ext uri="{FF2B5EF4-FFF2-40B4-BE49-F238E27FC236}">
                <a16:creationId xmlns:a16="http://schemas.microsoft.com/office/drawing/2014/main" id="{7B93712D-68AA-6BDE-6F3E-A7F3603500E7}"/>
              </a:ext>
            </a:extLst>
          </p:cNvPr>
          <p:cNvSpPr/>
          <p:nvPr/>
        </p:nvSpPr>
        <p:spPr>
          <a:xfrm>
            <a:off x="2907741" y="1047940"/>
            <a:ext cx="1044000" cy="4846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a:t>
            </a:r>
            <a:r>
              <a:rPr lang="he-IL" sz="1000" dirty="0">
                <a:solidFill>
                  <a:prstClr val="white"/>
                </a:solidFill>
                <a:latin typeface="Segoe UI" panose="020B0502040204020203" pitchFamily="34" charset="0"/>
                <a:cs typeface="Segoe UI" panose="020B0502040204020203" pitchFamily="34" charset="0"/>
              </a:rPr>
              <a:t>: 94%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Rectangle: Rounded Corners 37">
            <a:extLst>
              <a:ext uri="{FF2B5EF4-FFF2-40B4-BE49-F238E27FC236}">
                <a16:creationId xmlns:a16="http://schemas.microsoft.com/office/drawing/2014/main" id="{DE4430C1-21D8-96F6-2321-4557AB8E4946}"/>
              </a:ext>
            </a:extLst>
          </p:cNvPr>
          <p:cNvSpPr/>
          <p:nvPr/>
        </p:nvSpPr>
        <p:spPr>
          <a:xfrm>
            <a:off x="4176589" y="938286"/>
            <a:ext cx="1044000" cy="3134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צוותים עירוניים</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76%</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7" name="Rectangle: Rounded Corners 36">
            <a:extLst>
              <a:ext uri="{FF2B5EF4-FFF2-40B4-BE49-F238E27FC236}">
                <a16:creationId xmlns:a16="http://schemas.microsoft.com/office/drawing/2014/main" id="{3E0BB367-E967-AFDD-44A1-DEFCB6488A16}"/>
              </a:ext>
            </a:extLst>
          </p:cNvPr>
          <p:cNvSpPr/>
          <p:nvPr/>
        </p:nvSpPr>
        <p:spPr>
          <a:xfrm>
            <a:off x="4880471" y="1273175"/>
            <a:ext cx="1044000" cy="303946"/>
          </a:xfrm>
          <a:prstGeom prst="roundRect">
            <a:avLst/>
          </a:prstGeom>
          <a:solidFill>
            <a:schemeClr val="accent2">
              <a:lumMod val="75000"/>
            </a:schemeClr>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הכשרת מנהיגות</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71%   </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2" name="Rectangle: Rounded Corners 36">
            <a:extLst>
              <a:ext uri="{FF2B5EF4-FFF2-40B4-BE49-F238E27FC236}">
                <a16:creationId xmlns:a16="http://schemas.microsoft.com/office/drawing/2014/main" id="{89515E21-F4D0-E23F-149F-3C6FDBBCE9EC}"/>
              </a:ext>
            </a:extLst>
          </p:cNvPr>
          <p:cNvSpPr/>
          <p:nvPr/>
        </p:nvSpPr>
        <p:spPr>
          <a:xfrm>
            <a:off x="8508433" y="1018035"/>
            <a:ext cx="711200" cy="532059"/>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הכשרות 2021</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33%</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23" name="Rectangle: Rounded Corners 38">
            <a:extLst>
              <a:ext uri="{FF2B5EF4-FFF2-40B4-BE49-F238E27FC236}">
                <a16:creationId xmlns:a16="http://schemas.microsoft.com/office/drawing/2014/main" id="{AAA5BBD5-1567-F9BE-BF10-4FA568437845}"/>
              </a:ext>
            </a:extLst>
          </p:cNvPr>
          <p:cNvSpPr/>
          <p:nvPr/>
        </p:nvSpPr>
        <p:spPr>
          <a:xfrm>
            <a:off x="3908336" y="2034004"/>
            <a:ext cx="2046878" cy="2062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78%</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24" name="Rectangle: Rounded Corners 37">
            <a:extLst>
              <a:ext uri="{FF2B5EF4-FFF2-40B4-BE49-F238E27FC236}">
                <a16:creationId xmlns:a16="http://schemas.microsoft.com/office/drawing/2014/main" id="{B9B3F71D-254E-159D-31E3-EFF4642FD5D6}"/>
              </a:ext>
            </a:extLst>
          </p:cNvPr>
          <p:cNvSpPr/>
          <p:nvPr/>
        </p:nvSpPr>
        <p:spPr>
          <a:xfrm>
            <a:off x="3820855" y="1759272"/>
            <a:ext cx="1333951" cy="2264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צוותים עירוניים</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79%</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32" name="Rectangle: Rounded Corners 36">
            <a:extLst>
              <a:ext uri="{FF2B5EF4-FFF2-40B4-BE49-F238E27FC236}">
                <a16:creationId xmlns:a16="http://schemas.microsoft.com/office/drawing/2014/main" id="{5F1C954E-21B3-2BAE-3C3C-AA468DF1D37A}"/>
              </a:ext>
            </a:extLst>
          </p:cNvPr>
          <p:cNvSpPr/>
          <p:nvPr/>
        </p:nvSpPr>
        <p:spPr>
          <a:xfrm>
            <a:off x="5438297" y="1756076"/>
            <a:ext cx="1406202" cy="223999"/>
          </a:xfrm>
          <a:prstGeom prst="roundRect">
            <a:avLst/>
          </a:prstGeom>
          <a:solidFill>
            <a:schemeClr val="accent2">
              <a:lumMod val="75000"/>
            </a:schemeClr>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הכשרת מנהיגות</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68%</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42" name="Rectangle: Rounded Corners 2">
            <a:extLst>
              <a:ext uri="{FF2B5EF4-FFF2-40B4-BE49-F238E27FC236}">
                <a16:creationId xmlns:a16="http://schemas.microsoft.com/office/drawing/2014/main" id="{E685BA4B-D4D8-CDC6-2A6C-6B932BF4A041}"/>
              </a:ext>
            </a:extLst>
          </p:cNvPr>
          <p:cNvSpPr/>
          <p:nvPr/>
        </p:nvSpPr>
        <p:spPr>
          <a:xfrm>
            <a:off x="7841129" y="1710593"/>
            <a:ext cx="652532" cy="5867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יוצרי המרחב הבנוי</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40%</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43" name="Rectangle: Rounded Corners 36">
            <a:extLst>
              <a:ext uri="{FF2B5EF4-FFF2-40B4-BE49-F238E27FC236}">
                <a16:creationId xmlns:a16="http://schemas.microsoft.com/office/drawing/2014/main" id="{4911494C-7E9C-04F5-9901-76A1C9B135B9}"/>
              </a:ext>
            </a:extLst>
          </p:cNvPr>
          <p:cNvSpPr/>
          <p:nvPr/>
        </p:nvSpPr>
        <p:spPr>
          <a:xfrm>
            <a:off x="8521901" y="1743372"/>
            <a:ext cx="697732" cy="520569"/>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הכשרות 2021</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33%</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44" name="Rectangle: Rounded Corners 2">
            <a:extLst>
              <a:ext uri="{FF2B5EF4-FFF2-40B4-BE49-F238E27FC236}">
                <a16:creationId xmlns:a16="http://schemas.microsoft.com/office/drawing/2014/main" id="{0787C8E2-5140-40B0-6B92-9CC68203AD3D}"/>
              </a:ext>
            </a:extLst>
          </p:cNvPr>
          <p:cNvSpPr/>
          <p:nvPr/>
        </p:nvSpPr>
        <p:spPr>
          <a:xfrm>
            <a:off x="7527098" y="2573531"/>
            <a:ext cx="909885" cy="3657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יוצרי המרחב הבנוי</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45%</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45" name="Rectangle: Rounded Corners 38">
            <a:extLst>
              <a:ext uri="{FF2B5EF4-FFF2-40B4-BE49-F238E27FC236}">
                <a16:creationId xmlns:a16="http://schemas.microsoft.com/office/drawing/2014/main" id="{D5B2516E-3DE8-011A-ABF6-8BF32FF3630F}"/>
              </a:ext>
            </a:extLst>
          </p:cNvPr>
          <p:cNvSpPr/>
          <p:nvPr/>
        </p:nvSpPr>
        <p:spPr>
          <a:xfrm>
            <a:off x="3442154" y="2501205"/>
            <a:ext cx="1019175" cy="50007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83%</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46" name="Rectangle: Rounded Corners 37">
            <a:extLst>
              <a:ext uri="{FF2B5EF4-FFF2-40B4-BE49-F238E27FC236}">
                <a16:creationId xmlns:a16="http://schemas.microsoft.com/office/drawing/2014/main" id="{8404DD66-5E17-78DD-445C-EF9F9488EBF0}"/>
              </a:ext>
            </a:extLst>
          </p:cNvPr>
          <p:cNvSpPr/>
          <p:nvPr/>
        </p:nvSpPr>
        <p:spPr>
          <a:xfrm>
            <a:off x="4683556" y="2540874"/>
            <a:ext cx="718915" cy="4499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צוותים עירוניים</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70%</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47" name="Rectangle: Rounded Corners 36">
            <a:extLst>
              <a:ext uri="{FF2B5EF4-FFF2-40B4-BE49-F238E27FC236}">
                <a16:creationId xmlns:a16="http://schemas.microsoft.com/office/drawing/2014/main" id="{95268B4C-3014-30D1-C382-6EC9A63A6722}"/>
              </a:ext>
            </a:extLst>
          </p:cNvPr>
          <p:cNvSpPr/>
          <p:nvPr/>
        </p:nvSpPr>
        <p:spPr>
          <a:xfrm>
            <a:off x="5598665" y="2497617"/>
            <a:ext cx="718915" cy="518376"/>
          </a:xfrm>
          <a:prstGeom prst="roundRect">
            <a:avLst/>
          </a:prstGeom>
          <a:solidFill>
            <a:schemeClr val="accent2">
              <a:lumMod val="75000"/>
            </a:schemeClr>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הכשרת מנהיגות</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62%</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48" name="Rectangle: Rounded Corners 36">
            <a:extLst>
              <a:ext uri="{FF2B5EF4-FFF2-40B4-BE49-F238E27FC236}">
                <a16:creationId xmlns:a16="http://schemas.microsoft.com/office/drawing/2014/main" id="{40259114-15FD-612C-CFF5-0D159CF161C7}"/>
              </a:ext>
            </a:extLst>
          </p:cNvPr>
          <p:cNvSpPr/>
          <p:nvPr/>
        </p:nvSpPr>
        <p:spPr>
          <a:xfrm>
            <a:off x="6356858" y="2497309"/>
            <a:ext cx="745776" cy="507870"/>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הכשרות 2021</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58%</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49" name="Rectangle: Rounded Corners 2">
            <a:extLst>
              <a:ext uri="{FF2B5EF4-FFF2-40B4-BE49-F238E27FC236}">
                <a16:creationId xmlns:a16="http://schemas.microsoft.com/office/drawing/2014/main" id="{A0CC2BEC-6B55-24E5-5C82-0C3DA5AE6274}"/>
              </a:ext>
            </a:extLst>
          </p:cNvPr>
          <p:cNvSpPr/>
          <p:nvPr/>
        </p:nvSpPr>
        <p:spPr>
          <a:xfrm>
            <a:off x="4698589" y="3552609"/>
            <a:ext cx="1507932" cy="1835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יוצרי המרחב הבנוי</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70%</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50" name="Rectangle: Rounded Corners 38">
            <a:extLst>
              <a:ext uri="{FF2B5EF4-FFF2-40B4-BE49-F238E27FC236}">
                <a16:creationId xmlns:a16="http://schemas.microsoft.com/office/drawing/2014/main" id="{D5E4CBBF-9A4A-9B02-1AD1-D9E9A172C107}"/>
              </a:ext>
            </a:extLst>
          </p:cNvPr>
          <p:cNvSpPr/>
          <p:nvPr/>
        </p:nvSpPr>
        <p:spPr>
          <a:xfrm>
            <a:off x="4619100" y="3179841"/>
            <a:ext cx="1258897" cy="3371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72%</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51" name="Rectangle: Rounded Corners 37">
            <a:extLst>
              <a:ext uri="{FF2B5EF4-FFF2-40B4-BE49-F238E27FC236}">
                <a16:creationId xmlns:a16="http://schemas.microsoft.com/office/drawing/2014/main" id="{D3F32DBE-97A9-0CFC-EC0D-BB28CA23A160}"/>
              </a:ext>
            </a:extLst>
          </p:cNvPr>
          <p:cNvSpPr/>
          <p:nvPr/>
        </p:nvSpPr>
        <p:spPr>
          <a:xfrm>
            <a:off x="6999601" y="3229858"/>
            <a:ext cx="709389" cy="48214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צוותים עירוניים</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50%</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52" name="Rectangle: Rounded Corners 36">
            <a:extLst>
              <a:ext uri="{FF2B5EF4-FFF2-40B4-BE49-F238E27FC236}">
                <a16:creationId xmlns:a16="http://schemas.microsoft.com/office/drawing/2014/main" id="{3C083403-ADCF-8D9B-9555-0A0D71B44A71}"/>
              </a:ext>
            </a:extLst>
          </p:cNvPr>
          <p:cNvSpPr/>
          <p:nvPr/>
        </p:nvSpPr>
        <p:spPr>
          <a:xfrm>
            <a:off x="8930545" y="3217058"/>
            <a:ext cx="709389" cy="505689"/>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הכשרות 2021</a:t>
            </a: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 25%</a:t>
            </a:r>
            <a:endParaRPr kumimoji="0" lang="en-US" sz="10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CA669AD0-F1BE-82E9-43C1-9E6682DAF47E}"/>
              </a:ext>
            </a:extLst>
          </p:cNvPr>
          <p:cNvSpPr txBox="1"/>
          <p:nvPr/>
        </p:nvSpPr>
        <p:spPr>
          <a:xfrm>
            <a:off x="3908336" y="696736"/>
            <a:ext cx="5236630" cy="261610"/>
          </a:xfrm>
          <a:prstGeom prst="rect">
            <a:avLst/>
          </a:prstGeom>
          <a:noFill/>
        </p:spPr>
        <p:txBody>
          <a:bodyPr wrap="square">
            <a:spAutoFit/>
          </a:bodyPr>
          <a:lstStyle/>
          <a:p>
            <a:r>
              <a:rPr kumimoji="0" lang="he-IL" sz="1100" b="1" i="0" u="none" strike="noStrike" kern="1200" cap="none" spc="0" normalizeH="0" baseline="0" noProof="0">
                <a:ln>
                  <a:noFill/>
                </a:ln>
                <a:effectLst/>
                <a:uLnTx/>
                <a:uFillTx/>
                <a:latin typeface="Segoe UI" panose="020B0502040204020203" pitchFamily="34" charset="0"/>
                <a:ea typeface="Tahoma" panose="020B0604030504040204" pitchFamily="34" charset="0"/>
                <a:cs typeface="Segoe UI" panose="020B0502040204020203" pitchFamily="34" charset="0"/>
              </a:rPr>
              <a:t>באיזו מידה ההכשרה סיפקה לך? </a:t>
            </a:r>
            <a:r>
              <a:rPr lang="he-IL" sz="1100" i="0" u="none" strike="noStrike" baseline="0">
                <a:effectLst/>
                <a:latin typeface="Segoe UI" panose="020B0502040204020203" pitchFamily="34" charset="0"/>
                <a:cs typeface="Segoe UI" panose="020B0502040204020203" pitchFamily="34" charset="0"/>
              </a:rPr>
              <a:t>מוצג אחוז משיבים במידה רבה-רבה מאוד בלבד</a:t>
            </a:r>
            <a:endParaRPr lang="en-IL" sz="1100">
              <a:latin typeface="Segoe UI" panose="020B0502040204020203" pitchFamily="34" charset="0"/>
              <a:cs typeface="Segoe UI" panose="020B0502040204020203" pitchFamily="34" charset="0"/>
            </a:endParaRPr>
          </a:p>
        </p:txBody>
      </p:sp>
      <p:sp>
        <p:nvSpPr>
          <p:cNvPr id="15" name="תיבת טקסט 34">
            <a:extLst>
              <a:ext uri="{FF2B5EF4-FFF2-40B4-BE49-F238E27FC236}">
                <a16:creationId xmlns:a16="http://schemas.microsoft.com/office/drawing/2014/main" id="{8FDE9120-A2A0-CC95-08B3-E428AEBD741F}"/>
              </a:ext>
            </a:extLst>
          </p:cNvPr>
          <p:cNvSpPr txBox="1"/>
          <p:nvPr/>
        </p:nvSpPr>
        <p:spPr>
          <a:xfrm>
            <a:off x="9804839" y="691716"/>
            <a:ext cx="352931" cy="230832"/>
          </a:xfrm>
          <a:prstGeom prst="rect">
            <a:avLst/>
          </a:prstGeom>
          <a:noFill/>
          <a:ln>
            <a:solidFill>
              <a:srgbClr val="36636F"/>
            </a:solidFill>
          </a:ln>
        </p:spPr>
        <p:txBody>
          <a:bodyPr wrap="square" rtlCol="1">
            <a:spAutoFit/>
          </a:bodyPr>
          <a:lstStyle/>
          <a:p>
            <a:r>
              <a:rPr lang="he-IL" sz="900"/>
              <a:t>0%</a:t>
            </a:r>
          </a:p>
        </p:txBody>
      </p:sp>
      <p:sp>
        <p:nvSpPr>
          <p:cNvPr id="16" name="תיבת טקסט 35">
            <a:extLst>
              <a:ext uri="{FF2B5EF4-FFF2-40B4-BE49-F238E27FC236}">
                <a16:creationId xmlns:a16="http://schemas.microsoft.com/office/drawing/2014/main" id="{B3A0BADA-F8E9-ACE8-BB15-FC80ABA51F4F}"/>
              </a:ext>
            </a:extLst>
          </p:cNvPr>
          <p:cNvSpPr txBox="1"/>
          <p:nvPr/>
        </p:nvSpPr>
        <p:spPr>
          <a:xfrm>
            <a:off x="2838672" y="688188"/>
            <a:ext cx="482488" cy="230832"/>
          </a:xfrm>
          <a:prstGeom prst="rect">
            <a:avLst/>
          </a:prstGeom>
          <a:noFill/>
          <a:ln>
            <a:solidFill>
              <a:srgbClr val="36636F"/>
            </a:solidFill>
          </a:ln>
        </p:spPr>
        <p:txBody>
          <a:bodyPr wrap="square" rtlCol="1">
            <a:spAutoFit/>
          </a:bodyPr>
          <a:lstStyle/>
          <a:p>
            <a:r>
              <a:rPr lang="he-IL" sz="900"/>
              <a:t>100%</a:t>
            </a:r>
          </a:p>
        </p:txBody>
      </p:sp>
      <p:sp>
        <p:nvSpPr>
          <p:cNvPr id="17" name="Rectangle 16">
            <a:extLst>
              <a:ext uri="{FF2B5EF4-FFF2-40B4-BE49-F238E27FC236}">
                <a16:creationId xmlns:a16="http://schemas.microsoft.com/office/drawing/2014/main" id="{A2D46F24-4712-B2AD-7D96-15F131995738}"/>
              </a:ext>
            </a:extLst>
          </p:cNvPr>
          <p:cNvSpPr/>
          <p:nvPr/>
        </p:nvSpPr>
        <p:spPr>
          <a:xfrm>
            <a:off x="-4305" y="3146985"/>
            <a:ext cx="3325466" cy="695597"/>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אמנם בשאלת ה</a:t>
            </a:r>
            <a:r>
              <a:rPr kumimoji="0" lang="he-IL" sz="1100" u="sng"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בחירה המרובה</a:t>
            </a:r>
            <a:r>
              <a:rPr kumimoji="0" lang="he-IL" sz="1100"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 </a:t>
            </a: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כל הקהלים ציינו שהתרומה בהיבט זה הייתה מועטה יחסית,</a:t>
            </a:r>
            <a:r>
              <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 </a:t>
            </a: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ובכל זאת רוב בקרב הקהלים ההטרוגניים יותר – חוו אפשרות לשיתופי פעולה חדשים במידה רבה- רבה מאוד.</a:t>
            </a:r>
            <a:endPar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18" name="Rectangle 17">
            <a:extLst>
              <a:ext uri="{FF2B5EF4-FFF2-40B4-BE49-F238E27FC236}">
                <a16:creationId xmlns:a16="http://schemas.microsoft.com/office/drawing/2014/main" id="{1847C3A2-B863-F3B8-C454-35E2FB0A16D6}"/>
              </a:ext>
            </a:extLst>
          </p:cNvPr>
          <p:cNvSpPr/>
          <p:nvPr/>
        </p:nvSpPr>
        <p:spPr>
          <a:xfrm>
            <a:off x="-9057" y="922162"/>
            <a:ext cx="2856965" cy="676800"/>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עבור בעלי תפקידים ברשויות העוגן התוכן שהועבר בהכשרות היה רלוונטי במיוחד. </a:t>
            </a:r>
            <a:br>
              <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b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כך גם עבור הצוותים העירוניים, וביתר שאת בהשוואה </a:t>
            </a:r>
            <a:r>
              <a:rPr kumimoji="0" lang="he-IL" sz="1100" i="0" u="none" strike="noStrike" kern="1200" cap="none" spc="0" normalizeH="0" baseline="0" noProof="0" err="1">
                <a:ln>
                  <a:noFill/>
                </a:ln>
                <a:solidFill>
                  <a:schemeClr val="bg1"/>
                </a:solidFill>
                <a:effectLst/>
                <a:uLnTx/>
                <a:uFillTx/>
                <a:latin typeface="Segoe UI" panose="020B0502040204020203" pitchFamily="34" charset="0"/>
                <a:ea typeface="+mn-ea"/>
                <a:cs typeface="Segoe UI" panose="020B0502040204020203" pitchFamily="34" charset="0"/>
              </a:rPr>
              <a:t>לאשתקד</a:t>
            </a: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 - ניכר שיפור בדיוק התוכן.</a:t>
            </a:r>
            <a:endPar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19" name="Rectangle 18">
            <a:extLst>
              <a:ext uri="{FF2B5EF4-FFF2-40B4-BE49-F238E27FC236}">
                <a16:creationId xmlns:a16="http://schemas.microsoft.com/office/drawing/2014/main" id="{266D4046-0A68-A446-A179-3605A80F8DD3}"/>
              </a:ext>
            </a:extLst>
          </p:cNvPr>
          <p:cNvSpPr/>
          <p:nvPr/>
        </p:nvSpPr>
        <p:spPr>
          <a:xfrm>
            <a:off x="-4837" y="1675063"/>
            <a:ext cx="2882449" cy="648000"/>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צוותי ערי העוגן (הצוות המוביל ובעלי תפקידים נוספים) דיווחו שקיבלו בהכשרות של 2022 כלים </a:t>
            </a:r>
            <a:r>
              <a:rPr kumimoji="0" lang="he-IL" sz="1100" i="0" u="none" strike="noStrike" kern="1200" cap="none" spc="0" normalizeH="0" baseline="0" noProof="0" err="1">
                <a:ln>
                  <a:noFill/>
                </a:ln>
                <a:solidFill>
                  <a:schemeClr val="bg1"/>
                </a:solidFill>
                <a:effectLst/>
                <a:uLnTx/>
                <a:uFillTx/>
                <a:latin typeface="Segoe UI" panose="020B0502040204020203" pitchFamily="34" charset="0"/>
                <a:ea typeface="+mn-ea"/>
                <a:cs typeface="Segoe UI" panose="020B0502040204020203" pitchFamily="34" charset="0"/>
              </a:rPr>
              <a:t>ופרקטיקות</a:t>
            </a: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 שימושיות, במידה רבה ותוך עלייה ניכרת לעומת שנה שעברה.</a:t>
            </a:r>
            <a:endPar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4EC6D302-29D4-0A92-4CCE-E64144274B7C}"/>
              </a:ext>
            </a:extLst>
          </p:cNvPr>
          <p:cNvSpPr/>
          <p:nvPr/>
        </p:nvSpPr>
        <p:spPr>
          <a:xfrm>
            <a:off x="-3814" y="2389947"/>
            <a:ext cx="2882449" cy="676800"/>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צוותי ערי העוגן (הצוות המוביל ובעלי תפקידים נוספים) חשים שהידע והכלים שקיבלו ישמשו אותם בעבודתם במידה רבה יותר מאשר קהל יוצרי המרחב הבנוי.</a:t>
            </a:r>
            <a:endParaRPr kumimoji="0" lang="en-US" sz="1100"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endParaRPr>
          </a:p>
        </p:txBody>
      </p:sp>
      <p:grpSp>
        <p:nvGrpSpPr>
          <p:cNvPr id="11" name="Group 10">
            <a:extLst>
              <a:ext uri="{FF2B5EF4-FFF2-40B4-BE49-F238E27FC236}">
                <a16:creationId xmlns:a16="http://schemas.microsoft.com/office/drawing/2014/main" id="{9DAD04FE-9712-55E9-FC6A-DBFF977836B2}"/>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D48E48A1-3C86-AF85-0DAE-6EDAA12E24B3}"/>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Rectangle: Rounded Corners 20">
              <a:extLst>
                <a:ext uri="{FF2B5EF4-FFF2-40B4-BE49-F238E27FC236}">
                  <a16:creationId xmlns:a16="http://schemas.microsoft.com/office/drawing/2014/main" id="{A01CF478-C481-1D76-B439-395767D4E587}"/>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1244422073"/>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342163F-061E-3485-9D38-C728FD488A0F}"/>
              </a:ext>
            </a:extLst>
          </p:cNvPr>
          <p:cNvSpPr/>
          <p:nvPr/>
        </p:nvSpPr>
        <p:spPr>
          <a:xfrm>
            <a:off x="1360" y="424435"/>
            <a:ext cx="6094640" cy="64631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11860247" y="6528315"/>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15883"/>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15000"/>
              </a:lnSpc>
              <a:spcBef>
                <a:spcPts val="0"/>
              </a:spcBef>
              <a:spcAft>
                <a:spcPts val="600"/>
              </a:spcAft>
              <a:buClrTx/>
              <a:buSzTx/>
              <a:buFontTx/>
              <a:buNone/>
              <a:tabLst/>
              <a:defRPr/>
            </a:pPr>
            <a:r>
              <a:rPr kumimoji="0" lang="he-IL" sz="2000" b="1" i="0" u="none" strike="noStrike" kern="1200" cap="none" spc="0" normalizeH="0" baseline="0" noProof="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סיכום</a:t>
            </a:r>
            <a:r>
              <a:rPr kumimoji="0" lang="he-IL" sz="2000" b="1"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 </a:t>
            </a:r>
            <a:r>
              <a:rPr kumimoji="0" lang="he-IL" sz="200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השוואה אל מול מדדי המודל הלוגי</a:t>
            </a:r>
          </a:p>
        </p:txBody>
      </p:sp>
      <p:grpSp>
        <p:nvGrpSpPr>
          <p:cNvPr id="3" name="Group 2">
            <a:extLst>
              <a:ext uri="{FF2B5EF4-FFF2-40B4-BE49-F238E27FC236}">
                <a16:creationId xmlns:a16="http://schemas.microsoft.com/office/drawing/2014/main" id="{97D67FEA-F65A-D2F3-38CC-20368CF0B59E}"/>
              </a:ext>
            </a:extLst>
          </p:cNvPr>
          <p:cNvGrpSpPr/>
          <p:nvPr/>
        </p:nvGrpSpPr>
        <p:grpSpPr>
          <a:xfrm>
            <a:off x="-113664" y="6410133"/>
            <a:ext cx="7862497" cy="451978"/>
            <a:chOff x="-116959" y="6457504"/>
            <a:chExt cx="7862497" cy="594107"/>
          </a:xfrm>
        </p:grpSpPr>
        <p:sp>
          <p:nvSpPr>
            <p:cNvPr id="10" name="Rectangle: Rounded Corners 9">
              <a:extLst>
                <a:ext uri="{FF2B5EF4-FFF2-40B4-BE49-F238E27FC236}">
                  <a16:creationId xmlns:a16="http://schemas.microsoft.com/office/drawing/2014/main" id="{F472BC38-CE8D-4503-7614-DD92229D561E}"/>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Rounded Corners 10">
              <a:extLst>
                <a:ext uri="{FF2B5EF4-FFF2-40B4-BE49-F238E27FC236}">
                  <a16:creationId xmlns:a16="http://schemas.microsoft.com/office/drawing/2014/main" id="{C65F28E0-54F2-42DA-84EB-D9053AEF7E3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8" name="מלבן מעוגל 10">
            <a:extLst>
              <a:ext uri="{FF2B5EF4-FFF2-40B4-BE49-F238E27FC236}">
                <a16:creationId xmlns:a16="http://schemas.microsoft.com/office/drawing/2014/main" id="{3518164E-658C-58A4-1D41-252C0C1DC81C}"/>
              </a:ext>
            </a:extLst>
          </p:cNvPr>
          <p:cNvSpPr/>
          <p:nvPr/>
        </p:nvSpPr>
        <p:spPr>
          <a:xfrm rot="4329447">
            <a:off x="11756567" y="1077319"/>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a:extLst>
              <a:ext uri="{FF2B5EF4-FFF2-40B4-BE49-F238E27FC236}">
                <a16:creationId xmlns:a16="http://schemas.microsoft.com/office/drawing/2014/main" id="{B2F1A1DF-1AB0-FB28-CDAC-37048F43FD52}"/>
              </a:ext>
            </a:extLst>
          </p:cNvPr>
          <p:cNvSpPr/>
          <p:nvPr/>
        </p:nvSpPr>
        <p:spPr>
          <a:xfrm>
            <a:off x="6096000" y="990425"/>
            <a:ext cx="5638709" cy="5556842"/>
          </a:xfrm>
          <a:prstGeom prst="rect">
            <a:avLst/>
          </a:prstGeom>
        </p:spPr>
        <p:txBody>
          <a:bodyPr wrap="square">
            <a:spAutoFit/>
          </a:bodyPr>
          <a:lstStyle/>
          <a:p>
            <a:pPr marL="0" lvl="1">
              <a:lnSpc>
                <a:spcPct val="150000"/>
              </a:lnSpc>
              <a:spcBef>
                <a:spcPts val="1000"/>
              </a:spcBef>
              <a:spcAft>
                <a:spcPts val="600"/>
              </a:spcAft>
            </a:pPr>
            <a:r>
              <a:rPr lang="he-IL" sz="1200" dirty="0">
                <a:latin typeface="Segoe UI" panose="020B0502040204020203" pitchFamily="34" charset="0"/>
                <a:ea typeface="Segoe UI Black" panose="020B0A02040204020203" pitchFamily="34" charset="0"/>
                <a:cs typeface="Segoe UI" panose="020B0502040204020203" pitchFamily="34" charset="0"/>
              </a:rPr>
              <a:t>כאמור, אחת </a:t>
            </a:r>
            <a:r>
              <a:rPr lang="he-IL" sz="1200" u="sng" dirty="0">
                <a:latin typeface="Segoe UI" panose="020B0502040204020203" pitchFamily="34" charset="0"/>
                <a:ea typeface="Segoe UI Black" panose="020B0A02040204020203" pitchFamily="34" charset="0"/>
                <a:cs typeface="Segoe UI" panose="020B0502040204020203" pitchFamily="34" charset="0"/>
              </a:rPr>
              <a:t>הפעולות </a:t>
            </a:r>
            <a:r>
              <a:rPr lang="he-IL" sz="1200" dirty="0">
                <a:latin typeface="Segoe UI" panose="020B0502040204020203" pitchFamily="34" charset="0"/>
                <a:ea typeface="Segoe UI Black" panose="020B0A02040204020203" pitchFamily="34" charset="0"/>
                <a:cs typeface="Segoe UI" panose="020B0502040204020203" pitchFamily="34" charset="0"/>
              </a:rPr>
              <a:t>המרכזיות בתוכנית ההרחבה הארצית של </a:t>
            </a:r>
            <a:r>
              <a:rPr lang="en-US" sz="1200" dirty="0">
                <a:latin typeface="Segoe UI" panose="020B0502040204020203" pitchFamily="34" charset="0"/>
                <a:ea typeface="Segoe UI Black" panose="020B0A02040204020203" pitchFamily="34" charset="0"/>
                <a:cs typeface="Segoe UI" panose="020B0502040204020203" pitchFamily="34" charset="0"/>
              </a:rPr>
              <a:t> Urban95</a:t>
            </a:r>
            <a:r>
              <a:rPr lang="he-IL" sz="1200" dirty="0">
                <a:latin typeface="Segoe UI" panose="020B0502040204020203" pitchFamily="34" charset="0"/>
                <a:ea typeface="Segoe UI Black" panose="020B0A02040204020203" pitchFamily="34" charset="0"/>
                <a:cs typeface="Segoe UI" panose="020B0502040204020203" pitchFamily="34" charset="0"/>
              </a:rPr>
              <a:t>היא תכנון והוצאה לפועל של מערך הכשרות לגורמים רשותיים שונים, לצד קיום ימי עיון עבור קהל יוצרי המרחב הבנוי - לשם הקניית ידע וכלים, והעלאת מודעות לחשיבות הגיל הרך בכל תחומי החיים בקרב המשתתפים. </a:t>
            </a:r>
          </a:p>
          <a:p>
            <a:pPr marL="0" lvl="1">
              <a:lnSpc>
                <a:spcPct val="150000"/>
              </a:lnSpc>
              <a:spcBef>
                <a:spcPts val="600"/>
              </a:spcBef>
            </a:pPr>
            <a:r>
              <a:rPr lang="he-IL" sz="1200" u="sng" dirty="0">
                <a:latin typeface="Segoe UI" panose="020B0502040204020203" pitchFamily="34" charset="0"/>
                <a:ea typeface="Segoe UI Black" panose="020B0A02040204020203" pitchFamily="34" charset="0"/>
                <a:cs typeface="Segoe UI" panose="020B0502040204020203" pitchFamily="34" charset="0"/>
              </a:rPr>
              <a:t>התפוקות </a:t>
            </a:r>
            <a:r>
              <a:rPr lang="he-IL" sz="1200" dirty="0">
                <a:latin typeface="Segoe UI" panose="020B0502040204020203" pitchFamily="34" charset="0"/>
                <a:ea typeface="Segoe UI Black" panose="020B0A02040204020203" pitchFamily="34" charset="0"/>
                <a:cs typeface="Segoe UI" panose="020B0502040204020203" pitchFamily="34" charset="0"/>
              </a:rPr>
              <a:t>הנמדדות כוללות את השתתפות ומידת שביעות הרצון מההכשרות ומימי העיון של בעלי התפקידים השונים, לפי מדדי התרומה השונים.</a:t>
            </a:r>
          </a:p>
          <a:p>
            <a:pPr marL="0" lvl="1">
              <a:lnSpc>
                <a:spcPct val="150000"/>
              </a:lnSpc>
              <a:spcAft>
                <a:spcPts val="600"/>
              </a:spcAft>
            </a:pPr>
            <a:r>
              <a:rPr lang="he-IL" sz="1200" dirty="0">
                <a:latin typeface="Segoe UI" panose="020B0502040204020203" pitchFamily="34" charset="0"/>
                <a:ea typeface="Segoe UI Black" panose="020B0A02040204020203" pitchFamily="34" charset="0"/>
                <a:cs typeface="Segoe UI" panose="020B0502040204020203" pitchFamily="34" charset="0"/>
              </a:rPr>
              <a:t>הציפייה היא שהשתתפות בהכשרות תוביל לרתימה אפקטיבית של מחזיקי העניין המרכזיים ויצירת שיתופי פעולה בין-מינהליים, כמו גם לשיתוף ידע פנימי וחיצוני בין גורמי הרשות ומהרשות החוצה.</a:t>
            </a:r>
          </a:p>
          <a:p>
            <a:pPr marL="0" lvl="1">
              <a:lnSpc>
                <a:spcPct val="150000"/>
              </a:lnSpc>
              <a:spcBef>
                <a:spcPts val="600"/>
              </a:spcBef>
            </a:pPr>
            <a:r>
              <a:rPr lang="he-IL" sz="1200" u="sng" dirty="0">
                <a:latin typeface="Segoe UI" panose="020B0502040204020203" pitchFamily="34" charset="0"/>
                <a:ea typeface="Segoe UI Black" panose="020B0A02040204020203" pitchFamily="34" charset="0"/>
                <a:cs typeface="Segoe UI" panose="020B0502040204020203" pitchFamily="34" charset="0"/>
              </a:rPr>
              <a:t>מדדי התוצאות בטווח הקצר-בינוני:</a:t>
            </a:r>
          </a:p>
          <a:p>
            <a:pPr marL="171450" lvl="1" indent="-171450">
              <a:lnSpc>
                <a:spcPct val="150000"/>
              </a:lnSpc>
              <a:buFont typeface="Courier New" panose="02070309020205020404" pitchFamily="49" charset="0"/>
              <a:buChar char="o"/>
            </a:pPr>
            <a:r>
              <a:rPr lang="he-IL" sz="1200" b="0" dirty="0">
                <a:effectLst/>
                <a:latin typeface="Segoe UI" panose="020B0502040204020203" pitchFamily="34" charset="0"/>
                <a:cs typeface="Segoe UI" panose="020B0502040204020203" pitchFamily="34" charset="0"/>
              </a:rPr>
              <a:t>בעלי תפקידים ברשויות ויוצרי המרחב הבנוי הינם בעלי ידע והבנה </a:t>
            </a:r>
            <a:r>
              <a:rPr lang="he-IL" sz="1200" dirty="0">
                <a:latin typeface="Segoe UI" panose="020B0502040204020203" pitchFamily="34" charset="0"/>
                <a:cs typeface="Segoe UI" panose="020B0502040204020203" pitchFamily="34" charset="0"/>
              </a:rPr>
              <a:t>לגבי</a:t>
            </a:r>
            <a:r>
              <a:rPr lang="he-IL" sz="1200" b="0" dirty="0">
                <a:effectLst/>
                <a:latin typeface="Segoe UI" panose="020B0502040204020203" pitchFamily="34" charset="0"/>
                <a:cs typeface="Segoe UI" panose="020B0502040204020203" pitchFamily="34" charset="0"/>
              </a:rPr>
              <a:t> צורכי גיל רך ומלוויהם, היכרות עם מענים תכנוניים אפשריים, ויכולת להתאים מענים פוטנציאליים למענה על הצרכים.</a:t>
            </a:r>
            <a:endParaRPr lang="he-IL" sz="1200" dirty="0">
              <a:latin typeface="Segoe UI" panose="020B0502040204020203" pitchFamily="34" charset="0"/>
              <a:cs typeface="Segoe UI" panose="020B0502040204020203" pitchFamily="34" charset="0"/>
            </a:endParaRPr>
          </a:p>
          <a:p>
            <a:pPr marL="171450" lvl="1" indent="-171450">
              <a:lnSpc>
                <a:spcPct val="150000"/>
              </a:lnSpc>
              <a:buFont typeface="Courier New" panose="02070309020205020404" pitchFamily="49" charset="0"/>
              <a:buChar char="o"/>
            </a:pPr>
            <a:r>
              <a:rPr lang="he-IL" sz="1200" b="0" dirty="0">
                <a:effectLst/>
                <a:latin typeface="Segoe UI" panose="020B0502040204020203" pitchFamily="34" charset="0"/>
                <a:cs typeface="Segoe UI" panose="020B0502040204020203" pitchFamily="34" charset="0"/>
              </a:rPr>
              <a:t>רשויות העוגן עושות שימוש בידע ובפרקטיקות חדשות, תוך </a:t>
            </a:r>
            <a:r>
              <a:rPr lang="he-IL" sz="1200" dirty="0">
                <a:latin typeface="Segoe UI" panose="020B0502040204020203" pitchFamily="34" charset="0"/>
                <a:ea typeface="Segoe UI Black" panose="020B0A02040204020203" pitchFamily="34" charset="0"/>
                <a:cs typeface="Segoe UI" panose="020B0502040204020203" pitchFamily="34" charset="0"/>
              </a:rPr>
              <a:t>הטמעת מודלי פעולה ברוח </a:t>
            </a:r>
            <a:r>
              <a:rPr lang="en-US" sz="1200" dirty="0">
                <a:latin typeface="Segoe UI" panose="020B0502040204020203" pitchFamily="34" charset="0"/>
                <a:ea typeface="Segoe UI Black" panose="020B0A02040204020203" pitchFamily="34" charset="0"/>
                <a:cs typeface="Segoe UI" panose="020B0502040204020203" pitchFamily="34" charset="0"/>
              </a:rPr>
              <a:t>Urban95</a:t>
            </a:r>
            <a:r>
              <a:rPr lang="he-IL" sz="1200" dirty="0">
                <a:latin typeface="Segoe UI" panose="020B0502040204020203" pitchFamily="34" charset="0"/>
                <a:ea typeface="Segoe UI Black" panose="020B0A02040204020203" pitchFamily="34" charset="0"/>
                <a:cs typeface="Segoe UI" panose="020B0502040204020203" pitchFamily="34" charset="0"/>
              </a:rPr>
              <a:t> ומנגנוני שיתופי פעולה בין בעלי תפקידים ברשויות לבין שותפים חיצוניים - לקידום הגיל הרך. </a:t>
            </a:r>
          </a:p>
          <a:p>
            <a:pPr marL="171450" lvl="1" indent="-171450">
              <a:lnSpc>
                <a:spcPct val="150000"/>
              </a:lnSpc>
              <a:buFont typeface="Courier New" panose="02070309020205020404" pitchFamily="49" charset="0"/>
              <a:buChar char="o"/>
            </a:pPr>
            <a:r>
              <a:rPr lang="he-IL" sz="1200" dirty="0">
                <a:latin typeface="Segoe UI" panose="020B0502040204020203" pitchFamily="34" charset="0"/>
                <a:ea typeface="Segoe UI Black" panose="020B0A02040204020203" pitchFamily="34" charset="0"/>
                <a:cs typeface="Segoe UI" panose="020B0502040204020203" pitchFamily="34" charset="0"/>
              </a:rPr>
              <a:t>רשויות העוגן מהוות מקור ללמידת עמיתים לרשויות נוספות וליוצרי המרחב הבנוי, ומבצעות שיתופי פעולה רשותיים ובין-רשותיים.</a:t>
            </a:r>
          </a:p>
        </p:txBody>
      </p:sp>
      <p:sp>
        <p:nvSpPr>
          <p:cNvPr id="13" name="Rectangle 9">
            <a:extLst>
              <a:ext uri="{FF2B5EF4-FFF2-40B4-BE49-F238E27FC236}">
                <a16:creationId xmlns:a16="http://schemas.microsoft.com/office/drawing/2014/main" id="{F1972367-6DFD-766E-BC63-1043C4E17F5B}"/>
              </a:ext>
            </a:extLst>
          </p:cNvPr>
          <p:cNvSpPr/>
          <p:nvPr/>
        </p:nvSpPr>
        <p:spPr>
          <a:xfrm>
            <a:off x="8928633" y="6517261"/>
            <a:ext cx="2822048" cy="274306"/>
          </a:xfrm>
          <a:prstGeom prst="rect">
            <a:avLst/>
          </a:prstGeom>
        </p:spPr>
        <p:txBody>
          <a:bodyPr wrap="square">
            <a:spAutoFit/>
          </a:bodyPr>
          <a:lstStyle/>
          <a:p>
            <a:pPr marL="0" lvl="1">
              <a:lnSpc>
                <a:spcPct val="150000"/>
              </a:lnSpc>
              <a:spcBef>
                <a:spcPts val="1000"/>
              </a:spcBef>
            </a:pPr>
            <a:r>
              <a:rPr lang="he-IL" sz="900">
                <a:latin typeface="Segoe UI" panose="020B0502040204020203" pitchFamily="34" charset="0"/>
                <a:ea typeface="Segoe UI Black" panose="020B0A02040204020203" pitchFamily="34" charset="0"/>
                <a:cs typeface="Segoe UI" panose="020B0502040204020203" pitchFamily="34" charset="0"/>
              </a:rPr>
              <a:t>* המודל הלוגי המלא מופיע בנספחים</a:t>
            </a:r>
            <a:endParaRPr lang="en-US" sz="900">
              <a:latin typeface="Segoe UI" panose="020B0502040204020203" pitchFamily="34" charset="0"/>
              <a:ea typeface="Segoe UI Black" panose="020B0A02040204020203" pitchFamily="34" charset="0"/>
              <a:cs typeface="Segoe UI" panose="020B0502040204020203" pitchFamily="34" charset="0"/>
            </a:endParaRPr>
          </a:p>
        </p:txBody>
      </p:sp>
      <p:sp>
        <p:nvSpPr>
          <p:cNvPr id="14" name="Arrow: Down 13">
            <a:extLst>
              <a:ext uri="{FF2B5EF4-FFF2-40B4-BE49-F238E27FC236}">
                <a16:creationId xmlns:a16="http://schemas.microsoft.com/office/drawing/2014/main" id="{A836993B-900F-A185-6409-611A8783B1CD}"/>
              </a:ext>
            </a:extLst>
          </p:cNvPr>
          <p:cNvSpPr/>
          <p:nvPr/>
        </p:nvSpPr>
        <p:spPr>
          <a:xfrm>
            <a:off x="8448342" y="2082474"/>
            <a:ext cx="480291" cy="205173"/>
          </a:xfrm>
          <a:prstGeom prst="downArrow">
            <a:avLst/>
          </a:prstGeom>
          <a:solidFill>
            <a:srgbClr val="FFDC7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L"/>
          </a:p>
        </p:txBody>
      </p:sp>
      <p:sp>
        <p:nvSpPr>
          <p:cNvPr id="16" name="מלבן מעוגל 10">
            <a:extLst>
              <a:ext uri="{FF2B5EF4-FFF2-40B4-BE49-F238E27FC236}">
                <a16:creationId xmlns:a16="http://schemas.microsoft.com/office/drawing/2014/main" id="{8539ED02-15AF-1D25-1578-8D8E4C054B08}"/>
              </a:ext>
            </a:extLst>
          </p:cNvPr>
          <p:cNvSpPr/>
          <p:nvPr/>
        </p:nvSpPr>
        <p:spPr>
          <a:xfrm rot="4329447">
            <a:off x="11762522" y="2323709"/>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Arrow: Down 16">
            <a:extLst>
              <a:ext uri="{FF2B5EF4-FFF2-40B4-BE49-F238E27FC236}">
                <a16:creationId xmlns:a16="http://schemas.microsoft.com/office/drawing/2014/main" id="{7EA78757-4D40-CE19-5C2F-46219DE31D4F}"/>
              </a:ext>
            </a:extLst>
          </p:cNvPr>
          <p:cNvSpPr/>
          <p:nvPr/>
        </p:nvSpPr>
        <p:spPr>
          <a:xfrm>
            <a:off x="8435063" y="3647827"/>
            <a:ext cx="480291" cy="205173"/>
          </a:xfrm>
          <a:prstGeom prst="downArrow">
            <a:avLst/>
          </a:prstGeom>
          <a:solidFill>
            <a:srgbClr val="FFDC7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L"/>
          </a:p>
        </p:txBody>
      </p:sp>
      <p:sp>
        <p:nvSpPr>
          <p:cNvPr id="18" name="מלבן מעוגל 10">
            <a:extLst>
              <a:ext uri="{FF2B5EF4-FFF2-40B4-BE49-F238E27FC236}">
                <a16:creationId xmlns:a16="http://schemas.microsoft.com/office/drawing/2014/main" id="{D9747F2F-12F9-9AAF-43BF-768C8C4F898F}"/>
              </a:ext>
            </a:extLst>
          </p:cNvPr>
          <p:cNvSpPr/>
          <p:nvPr/>
        </p:nvSpPr>
        <p:spPr>
          <a:xfrm rot="4329447">
            <a:off x="11730219" y="3844603"/>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TextBox 18">
            <a:extLst>
              <a:ext uri="{FF2B5EF4-FFF2-40B4-BE49-F238E27FC236}">
                <a16:creationId xmlns:a16="http://schemas.microsoft.com/office/drawing/2014/main" id="{E1E2A3AD-8D43-ADF4-1404-7D4AA88E8596}"/>
              </a:ext>
            </a:extLst>
          </p:cNvPr>
          <p:cNvSpPr txBox="1"/>
          <p:nvPr/>
        </p:nvSpPr>
        <p:spPr>
          <a:xfrm>
            <a:off x="5608001" y="574752"/>
            <a:ext cx="6946063" cy="375359"/>
          </a:xfrm>
          <a:prstGeom prst="rect">
            <a:avLst/>
          </a:prstGeom>
          <a:noFill/>
        </p:spPr>
        <p:txBody>
          <a:bodyPr wrap="square" rtlCol="1">
            <a:spAutoFit/>
          </a:bodyPr>
          <a:lstStyle/>
          <a:p>
            <a:pPr algn="ctr">
              <a:lnSpc>
                <a:spcPct val="150000"/>
              </a:lnSpc>
              <a:buClr>
                <a:srgbClr val="FFC000"/>
              </a:buClr>
              <a:defRPr/>
            </a:pPr>
            <a:r>
              <a:rPr lang="he-IL" sz="1400" b="1">
                <a:latin typeface="Segoe UI" panose="020B0502040204020203" pitchFamily="34" charset="0"/>
                <a:ea typeface="Tahoma" panose="020B0604030504040204" pitchFamily="34" charset="0"/>
                <a:cs typeface="Segoe UI" panose="020B0502040204020203" pitchFamily="34" charset="0"/>
              </a:rPr>
              <a:t>עיקרי המודל הלוגי* עבור תוכנית </a:t>
            </a:r>
            <a:r>
              <a:rPr lang="en-US" sz="1400" b="1">
                <a:latin typeface="Segoe UI" panose="020B0502040204020203" pitchFamily="34" charset="0"/>
                <a:ea typeface="Tahoma" panose="020B0604030504040204" pitchFamily="34" charset="0"/>
                <a:cs typeface="Segoe UI" panose="020B0502040204020203" pitchFamily="34" charset="0"/>
              </a:rPr>
              <a:t>Urban95 IL</a:t>
            </a:r>
            <a:r>
              <a:rPr lang="he-IL" sz="1400" b="1">
                <a:latin typeface="Segoe UI" panose="020B0502040204020203" pitchFamily="34" charset="0"/>
                <a:ea typeface="Tahoma" panose="020B0604030504040204" pitchFamily="34" charset="0"/>
                <a:cs typeface="Segoe UI" panose="020B0502040204020203" pitchFamily="34" charset="0"/>
              </a:rPr>
              <a:t> – מול רשויות העוגן</a:t>
            </a:r>
          </a:p>
        </p:txBody>
      </p:sp>
      <p:sp>
        <p:nvSpPr>
          <p:cNvPr id="21" name="TextBox 20">
            <a:extLst>
              <a:ext uri="{FF2B5EF4-FFF2-40B4-BE49-F238E27FC236}">
                <a16:creationId xmlns:a16="http://schemas.microsoft.com/office/drawing/2014/main" id="{1B3FDD85-5AD9-8A8D-A3CE-F4FA3BFABC5B}"/>
              </a:ext>
            </a:extLst>
          </p:cNvPr>
          <p:cNvSpPr txBox="1"/>
          <p:nvPr/>
        </p:nvSpPr>
        <p:spPr>
          <a:xfrm>
            <a:off x="-424352" y="559605"/>
            <a:ext cx="6946063" cy="375359"/>
          </a:xfrm>
          <a:prstGeom prst="rect">
            <a:avLst/>
          </a:prstGeom>
          <a:noFill/>
        </p:spPr>
        <p:txBody>
          <a:bodyPr wrap="square" rtlCol="1">
            <a:spAutoFit/>
          </a:bodyPr>
          <a:lstStyle/>
          <a:p>
            <a:pPr algn="ctr">
              <a:lnSpc>
                <a:spcPct val="150000"/>
              </a:lnSpc>
              <a:buClr>
                <a:srgbClr val="FFC000"/>
              </a:buClr>
              <a:defRPr/>
            </a:pPr>
            <a:r>
              <a:rPr lang="he-IL" sz="1400" b="1">
                <a:latin typeface="Segoe UI" panose="020B0502040204020203" pitchFamily="34" charset="0"/>
                <a:ea typeface="Tahoma" panose="020B0604030504040204" pitchFamily="34" charset="0"/>
                <a:cs typeface="Segoe UI" panose="020B0502040204020203" pitchFamily="34" charset="0"/>
              </a:rPr>
              <a:t>תובנות לאור ממצאי הערכת תוכנית ההכשרות לשנת 2022</a:t>
            </a:r>
          </a:p>
        </p:txBody>
      </p:sp>
      <p:sp>
        <p:nvSpPr>
          <p:cNvPr id="22" name="מלבן מעוגל 10">
            <a:extLst>
              <a:ext uri="{FF2B5EF4-FFF2-40B4-BE49-F238E27FC236}">
                <a16:creationId xmlns:a16="http://schemas.microsoft.com/office/drawing/2014/main" id="{A6C0B540-D0B2-EAF7-854C-B3B4E84BB8B3}"/>
              </a:ext>
            </a:extLst>
          </p:cNvPr>
          <p:cNvSpPr/>
          <p:nvPr/>
        </p:nvSpPr>
        <p:spPr>
          <a:xfrm rot="4329447">
            <a:off x="5758581" y="1046723"/>
            <a:ext cx="213722" cy="273625"/>
          </a:xfrm>
          <a:prstGeom prst="roundRect">
            <a:avLst/>
          </a:prstGeom>
          <a:solidFill>
            <a:schemeClr val="accent3">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sp>
        <p:nvSpPr>
          <p:cNvPr id="23" name="Rectangle 9">
            <a:extLst>
              <a:ext uri="{FF2B5EF4-FFF2-40B4-BE49-F238E27FC236}">
                <a16:creationId xmlns:a16="http://schemas.microsoft.com/office/drawing/2014/main" id="{55D5A606-8056-3073-A27C-3515C9F658C2}"/>
              </a:ext>
            </a:extLst>
          </p:cNvPr>
          <p:cNvSpPr/>
          <p:nvPr/>
        </p:nvSpPr>
        <p:spPr>
          <a:xfrm>
            <a:off x="106645" y="971664"/>
            <a:ext cx="5589375" cy="611899"/>
          </a:xfrm>
          <a:prstGeom prst="rect">
            <a:avLst/>
          </a:prstGeom>
        </p:spPr>
        <p:txBody>
          <a:bodyPr wrap="square">
            <a:spAutoFit/>
          </a:bodyPr>
          <a:lstStyle/>
          <a:p>
            <a:pPr marL="0" lvl="1">
              <a:lnSpc>
                <a:spcPct val="150000"/>
              </a:lnSpc>
              <a:spcBef>
                <a:spcPts val="1000"/>
              </a:spcBef>
            </a:pPr>
            <a:r>
              <a:rPr lang="he-IL" sz="1200">
                <a:latin typeface="Segoe UI" panose="020B0502040204020203" pitchFamily="34" charset="0"/>
                <a:ea typeface="Segoe UI Black" panose="020B0A02040204020203" pitchFamily="34" charset="0"/>
                <a:cs typeface="Segoe UI" panose="020B0502040204020203" pitchFamily="34" charset="0"/>
              </a:rPr>
              <a:t>במהלך 2022 התקיימו 16 הכשרות מקצועיות במסגרת תוכנית ההרחבה הארצית, מתוכן הצגות </a:t>
            </a:r>
            <a:r>
              <a:rPr lang="en-US" sz="1200">
                <a:latin typeface="Segoe UI" panose="020B0502040204020203" pitchFamily="34" charset="0"/>
                <a:ea typeface="Segoe UI Black" panose="020B0A02040204020203" pitchFamily="34" charset="0"/>
                <a:cs typeface="Segoe UI" panose="020B0502040204020203" pitchFamily="34" charset="0"/>
              </a:rPr>
              <a:t>Urban95</a:t>
            </a:r>
            <a:r>
              <a:rPr lang="he-IL" sz="1200">
                <a:latin typeface="Segoe UI" panose="020B0502040204020203" pitchFamily="34" charset="0"/>
                <a:ea typeface="Segoe UI Black" panose="020B0A02040204020203" pitchFamily="34" charset="0"/>
                <a:cs typeface="Segoe UI" panose="020B0502040204020203" pitchFamily="34" charset="0"/>
              </a:rPr>
              <a:t> ב-7 כנסים.</a:t>
            </a:r>
            <a:endParaRPr lang="en-US" sz="1200">
              <a:latin typeface="Segoe UI" panose="020B0502040204020203" pitchFamily="34" charset="0"/>
              <a:ea typeface="Segoe UI Black" panose="020B0A02040204020203" pitchFamily="34" charset="0"/>
              <a:cs typeface="Segoe UI" panose="020B0502040204020203" pitchFamily="34" charset="0"/>
            </a:endParaRPr>
          </a:p>
        </p:txBody>
      </p:sp>
      <p:sp>
        <p:nvSpPr>
          <p:cNvPr id="24" name="מלבן מעוגל 10">
            <a:extLst>
              <a:ext uri="{FF2B5EF4-FFF2-40B4-BE49-F238E27FC236}">
                <a16:creationId xmlns:a16="http://schemas.microsoft.com/office/drawing/2014/main" id="{C42FCC69-D133-4CBF-7868-919113C7130A}"/>
              </a:ext>
            </a:extLst>
          </p:cNvPr>
          <p:cNvSpPr/>
          <p:nvPr/>
        </p:nvSpPr>
        <p:spPr>
          <a:xfrm rot="4329447">
            <a:off x="5773925" y="1752207"/>
            <a:ext cx="213722" cy="273625"/>
          </a:xfrm>
          <a:prstGeom prst="roundRect">
            <a:avLst/>
          </a:prstGeom>
          <a:solidFill>
            <a:schemeClr val="accent3">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sp>
        <p:nvSpPr>
          <p:cNvPr id="25" name="Rectangle 9">
            <a:extLst>
              <a:ext uri="{FF2B5EF4-FFF2-40B4-BE49-F238E27FC236}">
                <a16:creationId xmlns:a16="http://schemas.microsoft.com/office/drawing/2014/main" id="{39B82649-424B-95B1-AD6A-8A2C33F18316}"/>
              </a:ext>
            </a:extLst>
          </p:cNvPr>
          <p:cNvSpPr/>
          <p:nvPr/>
        </p:nvSpPr>
        <p:spPr>
          <a:xfrm>
            <a:off x="228598" y="1677148"/>
            <a:ext cx="5473241" cy="1165897"/>
          </a:xfrm>
          <a:prstGeom prst="rect">
            <a:avLst/>
          </a:prstGeom>
        </p:spPr>
        <p:txBody>
          <a:bodyPr wrap="square">
            <a:spAutoFit/>
          </a:bodyPr>
          <a:lstStyle/>
          <a:p>
            <a:pPr marL="0" lvl="1">
              <a:lnSpc>
                <a:spcPct val="150000"/>
              </a:lnSpc>
              <a:spcBef>
                <a:spcPts val="1000"/>
              </a:spcBef>
            </a:pPr>
            <a:r>
              <a:rPr lang="he-IL" sz="1200">
                <a:latin typeface="Segoe UI" panose="020B0502040204020203" pitchFamily="34" charset="0"/>
                <a:ea typeface="Segoe UI Black" panose="020B0A02040204020203" pitchFamily="34" charset="0"/>
                <a:cs typeface="Segoe UI" panose="020B0502040204020203" pitchFamily="34" charset="0"/>
              </a:rPr>
              <a:t>בהכשרות עבור קהל יוצרי המרחב הבנוי נכחו עשרות משתתפים. כל ערי העוגן לקחו חלק בהכשרות ובסיורים – בחלקם השתתפו חברי הצוות המוביל העירוני ובחלקם בעלי תפקידים נוספים. כמו כן, נערכו הכשרות ייעודיות עבור המנהלות העירוניות.</a:t>
            </a:r>
            <a:endParaRPr lang="en-US" sz="1200">
              <a:latin typeface="Segoe UI" panose="020B0502040204020203" pitchFamily="34" charset="0"/>
              <a:ea typeface="Segoe UI Black" panose="020B0A02040204020203" pitchFamily="34" charset="0"/>
              <a:cs typeface="Segoe UI" panose="020B0502040204020203" pitchFamily="34" charset="0"/>
            </a:endParaRPr>
          </a:p>
        </p:txBody>
      </p:sp>
      <p:sp>
        <p:nvSpPr>
          <p:cNvPr id="27" name="Rectangle 9">
            <a:extLst>
              <a:ext uri="{FF2B5EF4-FFF2-40B4-BE49-F238E27FC236}">
                <a16:creationId xmlns:a16="http://schemas.microsoft.com/office/drawing/2014/main" id="{20A21EF2-CBDB-B58A-3DDA-5FF4F9E20FE4}"/>
              </a:ext>
            </a:extLst>
          </p:cNvPr>
          <p:cNvSpPr/>
          <p:nvPr/>
        </p:nvSpPr>
        <p:spPr>
          <a:xfrm>
            <a:off x="117064" y="2819024"/>
            <a:ext cx="5589375" cy="888898"/>
          </a:xfrm>
          <a:prstGeom prst="rect">
            <a:avLst/>
          </a:prstGeom>
        </p:spPr>
        <p:txBody>
          <a:bodyPr wrap="square">
            <a:spAutoFit/>
          </a:bodyPr>
          <a:lstStyle/>
          <a:p>
            <a:pPr marL="0" lvl="1">
              <a:lnSpc>
                <a:spcPct val="150000"/>
              </a:lnSpc>
              <a:spcBef>
                <a:spcPts val="1000"/>
              </a:spcBef>
            </a:pPr>
            <a:r>
              <a:rPr lang="he-IL" sz="1200">
                <a:latin typeface="Segoe UI" panose="020B0502040204020203" pitchFamily="34" charset="0"/>
                <a:ea typeface="Segoe UI Black" panose="020B0A02040204020203" pitchFamily="34" charset="0"/>
                <a:cs typeface="Segoe UI" panose="020B0502040204020203" pitchFamily="34" charset="0"/>
              </a:rPr>
              <a:t>שביעות הרצון הכללית מכלל ההכשרות הייתה גבוהה, כאשר במהלך הכשרות המשותפות לערי העוגן השונות, התרחש באופן טבעי שיתוף ידע פנימי וחיצוני בין גורמי הרשויות השונות (למידת עמיתים).</a:t>
            </a:r>
            <a:endParaRPr lang="en-US" sz="1200">
              <a:latin typeface="Segoe UI" panose="020B0502040204020203" pitchFamily="34" charset="0"/>
              <a:ea typeface="Segoe UI Black" panose="020B0A02040204020203" pitchFamily="34" charset="0"/>
              <a:cs typeface="Segoe UI" panose="020B0502040204020203" pitchFamily="34" charset="0"/>
            </a:endParaRPr>
          </a:p>
        </p:txBody>
      </p:sp>
      <p:sp>
        <p:nvSpPr>
          <p:cNvPr id="28" name="Arrow: Down 27">
            <a:extLst>
              <a:ext uri="{FF2B5EF4-FFF2-40B4-BE49-F238E27FC236}">
                <a16:creationId xmlns:a16="http://schemas.microsoft.com/office/drawing/2014/main" id="{7BDDF141-4E25-E9B4-784F-F1B584085253}"/>
              </a:ext>
            </a:extLst>
          </p:cNvPr>
          <p:cNvSpPr/>
          <p:nvPr/>
        </p:nvSpPr>
        <p:spPr>
          <a:xfrm>
            <a:off x="2688613" y="1490355"/>
            <a:ext cx="480291" cy="20854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L"/>
          </a:p>
        </p:txBody>
      </p:sp>
      <p:sp>
        <p:nvSpPr>
          <p:cNvPr id="29" name="Arrow: Down 28">
            <a:extLst>
              <a:ext uri="{FF2B5EF4-FFF2-40B4-BE49-F238E27FC236}">
                <a16:creationId xmlns:a16="http://schemas.microsoft.com/office/drawing/2014/main" id="{D2BCC345-C1D5-2608-FB47-7F991C0D37CB}"/>
              </a:ext>
            </a:extLst>
          </p:cNvPr>
          <p:cNvSpPr/>
          <p:nvPr/>
        </p:nvSpPr>
        <p:spPr>
          <a:xfrm>
            <a:off x="2688613" y="3758720"/>
            <a:ext cx="480291" cy="20854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L"/>
          </a:p>
        </p:txBody>
      </p:sp>
      <p:sp>
        <p:nvSpPr>
          <p:cNvPr id="30" name="מלבן מעוגל 10">
            <a:extLst>
              <a:ext uri="{FF2B5EF4-FFF2-40B4-BE49-F238E27FC236}">
                <a16:creationId xmlns:a16="http://schemas.microsoft.com/office/drawing/2014/main" id="{70E936F7-B903-421C-66FC-3DF7574B0B97}"/>
              </a:ext>
            </a:extLst>
          </p:cNvPr>
          <p:cNvSpPr/>
          <p:nvPr/>
        </p:nvSpPr>
        <p:spPr>
          <a:xfrm rot="4329447">
            <a:off x="5769603" y="4034055"/>
            <a:ext cx="213722" cy="273625"/>
          </a:xfrm>
          <a:prstGeom prst="roundRect">
            <a:avLst/>
          </a:prstGeom>
          <a:solidFill>
            <a:schemeClr val="accent3">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sp>
        <p:nvSpPr>
          <p:cNvPr id="31" name="Rectangle 9">
            <a:extLst>
              <a:ext uri="{FF2B5EF4-FFF2-40B4-BE49-F238E27FC236}">
                <a16:creationId xmlns:a16="http://schemas.microsoft.com/office/drawing/2014/main" id="{10737FA2-C28E-445E-7140-A13D38F763F3}"/>
              </a:ext>
            </a:extLst>
          </p:cNvPr>
          <p:cNvSpPr/>
          <p:nvPr/>
        </p:nvSpPr>
        <p:spPr>
          <a:xfrm>
            <a:off x="228598" y="3958996"/>
            <a:ext cx="5485569" cy="2273892"/>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he-IL" sz="1200" err="1">
                <a:latin typeface="Segoe UI" panose="020B0502040204020203" pitchFamily="34" charset="0"/>
                <a:cs typeface="Segoe UI" panose="020B0502040204020203" pitchFamily="34" charset="0"/>
              </a:rPr>
              <a:t>מהמשובים</a:t>
            </a:r>
            <a:r>
              <a:rPr lang="he-IL" sz="1200">
                <a:latin typeface="Segoe UI" panose="020B0502040204020203" pitchFamily="34" charset="0"/>
                <a:cs typeface="Segoe UI" panose="020B0502040204020203" pitchFamily="34" charset="0"/>
              </a:rPr>
              <a:t> עולה תמונה מורכבת באשר לתרומת ההכשרות עבור קהלי היעד השונים, כתלות בוותק ערי העוגן בתוכנית ובמידת ההיכרות עם </a:t>
            </a:r>
            <a:r>
              <a:rPr lang="en-US" sz="1200">
                <a:latin typeface="Segoe UI" panose="020B0502040204020203" pitchFamily="34" charset="0"/>
                <a:cs typeface="Segoe UI" panose="020B0502040204020203" pitchFamily="34" charset="0"/>
              </a:rPr>
              <a:t>Urban95</a:t>
            </a:r>
            <a:r>
              <a:rPr lang="he-IL" sz="1200">
                <a:latin typeface="Segoe UI" panose="020B0502040204020203" pitchFamily="34" charset="0"/>
                <a:cs typeface="Segoe UI" panose="020B0502040204020203" pitchFamily="34" charset="0"/>
              </a:rPr>
              <a:t> בקרב בעלי התפקידים ובקרב יוצרי המרחב הבנוי.</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he-IL" sz="120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ההכשרות מספקות ידע, כלים </a:t>
            </a:r>
            <a:r>
              <a:rPr kumimoji="0" lang="he-IL" sz="1200" i="0" u="none" strike="noStrike" kern="1200" cap="none" spc="0" normalizeH="0" baseline="0" noProof="0" err="1">
                <a:ln>
                  <a:noFill/>
                </a:ln>
                <a:effectLst/>
                <a:uLnTx/>
                <a:uFillTx/>
                <a:latin typeface="Segoe UI" panose="020B0502040204020203" pitchFamily="34" charset="0"/>
                <a:ea typeface="+mn-ea"/>
                <a:cs typeface="Segoe UI" panose="020B0502040204020203" pitchFamily="34" charset="0"/>
              </a:rPr>
              <a:t>ופרקטיקות</a:t>
            </a:r>
            <a:r>
              <a:rPr kumimoji="0" lang="he-IL" sz="120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 רלוונטיות, ותורמות להטמעת ההבנה אודות צורכי </a:t>
            </a:r>
            <a:r>
              <a:rPr kumimoji="0" lang="he-IL" sz="1200" i="0" u="none" strike="noStrike" kern="1200" cap="none" spc="0" normalizeH="0" baseline="0" noProof="0" err="1">
                <a:ln>
                  <a:noFill/>
                </a:ln>
                <a:effectLst/>
                <a:uLnTx/>
                <a:uFillTx/>
                <a:latin typeface="Segoe UI" panose="020B0502040204020203" pitchFamily="34" charset="0"/>
                <a:ea typeface="+mn-ea"/>
                <a:cs typeface="Segoe UI" panose="020B0502040204020203" pitchFamily="34" charset="0"/>
              </a:rPr>
              <a:t>הג</a:t>
            </a:r>
            <a:r>
              <a:rPr lang="he-IL" sz="1200">
                <a:latin typeface="Segoe UI" panose="020B0502040204020203" pitchFamily="34" charset="0"/>
                <a:cs typeface="Segoe UI" panose="020B0502040204020203" pitchFamily="34" charset="0"/>
              </a:rPr>
              <a:t>יל הרך, אך </a:t>
            </a:r>
            <a:r>
              <a:rPr lang="he-IL" sz="1200" u="sng">
                <a:latin typeface="Segoe UI" panose="020B0502040204020203" pitchFamily="34" charset="0"/>
                <a:cs typeface="Segoe UI" panose="020B0502040204020203" pitchFamily="34" charset="0"/>
              </a:rPr>
              <a:t>יש מקום להעמקת התכנים.</a:t>
            </a:r>
          </a:p>
          <a:p>
            <a:pPr marL="0" marR="0" lvl="0" indent="0" algn="just" defTabSz="914400" eaLnBrk="1" fontAlgn="auto" latinLnBrk="0" hangingPunct="1">
              <a:lnSpc>
                <a:spcPct val="150000"/>
              </a:lnSpc>
              <a:spcBef>
                <a:spcPts val="0"/>
              </a:spcBef>
              <a:spcAft>
                <a:spcPts val="0"/>
              </a:spcAft>
              <a:buClrTx/>
              <a:buSzTx/>
              <a:buFontTx/>
              <a:buNone/>
              <a:tabLst/>
              <a:defRPr/>
            </a:pPr>
            <a:r>
              <a:rPr lang="he-IL" sz="1200">
                <a:latin typeface="Segoe UI" panose="020B0502040204020203" pitchFamily="34" charset="0"/>
                <a:cs typeface="Segoe UI" panose="020B0502040204020203" pitchFamily="34" charset="0"/>
              </a:rPr>
              <a:t>נראה שמודלי הפעולה ומנגנוני שיתופי הפעולה טרם נכנסו לעבודה ברשויות העוגן.</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he-IL" sz="1200" i="0" strike="noStrike" kern="1200" cap="none" spc="0" normalizeH="0" baseline="0" noProof="0">
                <a:ln>
                  <a:noFill/>
                </a:ln>
                <a:effectLst/>
                <a:uLnTx/>
                <a:uFillTx/>
                <a:latin typeface="Segoe UI" panose="020B0502040204020203" pitchFamily="34" charset="0"/>
                <a:ea typeface="+mn-ea"/>
                <a:cs typeface="Segoe UI" panose="020B0502040204020203" pitchFamily="34" charset="0"/>
              </a:rPr>
              <a:t>ישנם ניצני יוזמות של שיתופי פעולה בין-</a:t>
            </a:r>
            <a:r>
              <a:rPr kumimoji="0" lang="he-IL" sz="1200" i="0" strike="noStrike" kern="1200" cap="none" spc="0" normalizeH="0" baseline="0" noProof="0" err="1">
                <a:ln>
                  <a:noFill/>
                </a:ln>
                <a:effectLst/>
                <a:uLnTx/>
                <a:uFillTx/>
                <a:latin typeface="Segoe UI" panose="020B0502040204020203" pitchFamily="34" charset="0"/>
                <a:ea typeface="+mn-ea"/>
                <a:cs typeface="Segoe UI" panose="020B0502040204020203" pitchFamily="34" charset="0"/>
              </a:rPr>
              <a:t>רשותיים</a:t>
            </a:r>
            <a:r>
              <a:rPr lang="he-IL" sz="1200">
                <a:latin typeface="Segoe UI" panose="020B0502040204020203" pitchFamily="34" charset="0"/>
                <a:cs typeface="Segoe UI" panose="020B0502040204020203" pitchFamily="34" charset="0"/>
              </a:rPr>
              <a:t>, אך ניכר צורך בפלטפורמות נוספות ללמידת עמיתים והזדמנויות ליצירת קשרים חדשים ושיתופי פעולה נוספים.</a:t>
            </a:r>
            <a:endParaRPr kumimoji="0" lang="en-US" sz="1200" i="0"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19886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7791" y="6492875"/>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369332"/>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 A – feedback questionnaire for the built environment creators &amp; anchor municipalities officials </a:t>
            </a:r>
            <a:endParaRPr kumimoji="0" lang="he-IL"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D838D736-D0A0-77C2-C528-F72877A44340}"/>
              </a:ext>
            </a:extLst>
          </p:cNvPr>
          <p:cNvSpPr txBox="1"/>
          <p:nvPr/>
        </p:nvSpPr>
        <p:spPr>
          <a:xfrm>
            <a:off x="313998" y="566678"/>
            <a:ext cx="3524853" cy="594008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 Please state your role and organization</a:t>
            </a:r>
            <a:endParaRPr kumimoji="0" lang="he-IL" sz="1000" b="1" i="0" u="none" strike="noStrike" kern="1200" cap="none" spc="0" normalizeH="0" baseline="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 Open-ended</a:t>
            </a:r>
            <a:endParaRPr kumimoji="0" lang="he-IL" sz="1000" i="0" u="none" strike="noStrike" kern="1200" cap="none" spc="0" normalizeH="0" baseline="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2. How long</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have you been active in the field?</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3. What’s your gender?</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Woman/man</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4. What training did you participate in?</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lvl="0" indent="-342900">
              <a:spcAft>
                <a:spcPts val="0"/>
              </a:spcAft>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כנס איגוד המתכננים</a:t>
            </a:r>
          </a:p>
          <a:p>
            <a:pPr marL="342900" lvl="0" indent="-342900">
              <a:spcAft>
                <a:spcPts val="0"/>
              </a:spcAft>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מושב</a:t>
            </a:r>
            <a:r>
              <a:rPr lang="en-US" sz="1000" dirty="0">
                <a:latin typeface="Segoe UI" panose="020B0502040204020203" pitchFamily="34" charset="0"/>
                <a:ea typeface="Tahoma" panose="020B0604030504040204" pitchFamily="34" charset="0"/>
                <a:cs typeface="Segoe UI" panose="020B0502040204020203" pitchFamily="34" charset="0"/>
              </a:rPr>
              <a:t> Urban95 </a:t>
            </a:r>
            <a:r>
              <a:rPr lang="he-IL" sz="1000" dirty="0">
                <a:latin typeface="Segoe UI" panose="020B0502040204020203" pitchFamily="34" charset="0"/>
                <a:ea typeface="Tahoma" panose="020B0604030504040204" pitchFamily="34" charset="0"/>
                <a:cs typeface="Segoe UI" panose="020B0502040204020203" pitchFamily="34" charset="0"/>
              </a:rPr>
              <a:t>בכנס המועצה הישראלית לבנייה ירוקה</a:t>
            </a:r>
          </a:p>
          <a:p>
            <a:pPr marL="342900" lvl="0" indent="-342900">
              <a:spcAft>
                <a:spcPts val="0"/>
              </a:spcAft>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פורום תוכנית 360 לילדים בסיכון</a:t>
            </a:r>
          </a:p>
          <a:p>
            <a:pPr marL="342900" lvl="0" indent="-342900">
              <a:spcAft>
                <a:spcPts val="0"/>
              </a:spcAft>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כנס צוערים</a:t>
            </a:r>
          </a:p>
          <a:p>
            <a:pPr marL="342900" indent="-342900">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הצגת אורבן בכנס </a:t>
            </a:r>
            <a:r>
              <a:rPr lang="en-US" sz="1000" dirty="0">
                <a:latin typeface="Segoe UI" panose="020B0502040204020203" pitchFamily="34" charset="0"/>
                <a:ea typeface="Tahoma" panose="020B0604030504040204" pitchFamily="34" charset="0"/>
                <a:cs typeface="Segoe UI" panose="020B0502040204020203" pitchFamily="34" charset="0"/>
              </a:rPr>
              <a:t>city pro</a:t>
            </a:r>
          </a:p>
          <a:p>
            <a:pPr marL="342900" indent="-342900">
              <a:buFont typeface="+mj-cs"/>
              <a:buAutoNum type="hebrew2Minus"/>
            </a:pPr>
            <a:r>
              <a:rPr lang="he-IL" sz="1000" dirty="0">
                <a:latin typeface="Segoe UI"/>
                <a:ea typeface="Tahoma"/>
                <a:cs typeface="Segoe UI"/>
              </a:rPr>
              <a:t>הרצאה בנושא תכנון טבע ומשחק לגיל הרך </a:t>
            </a:r>
          </a:p>
          <a:p>
            <a:pPr marL="342900" indent="-342900">
              <a:buFont typeface="+mj-cs"/>
              <a:buAutoNum type="hebrew2Minus"/>
            </a:pPr>
            <a:r>
              <a:rPr lang="he-IL" sz="1000" dirty="0">
                <a:latin typeface="Segoe UI"/>
                <a:ea typeface="Tahoma"/>
                <a:cs typeface="Segoe UI"/>
              </a:rPr>
              <a:t>סיור לימודי בת"א-יפו </a:t>
            </a:r>
          </a:p>
          <a:p>
            <a:pPr marL="342900" indent="-342900">
              <a:buFont typeface="+mj-cs"/>
              <a:buAutoNum type="hebrew2Minus"/>
            </a:pPr>
            <a:r>
              <a:rPr lang="he-IL" sz="1000" dirty="0">
                <a:latin typeface="Segoe UI"/>
                <a:ea typeface="Tahoma"/>
                <a:cs typeface="Segoe UI"/>
              </a:rPr>
              <a:t>הרצאת גן המשחקים הטבעי</a:t>
            </a:r>
            <a:endParaRPr lang="en-US" sz="1000" dirty="0">
              <a:latin typeface="Segoe UI"/>
              <a:ea typeface="Tahoma"/>
              <a:cs typeface="Segoe UI"/>
            </a:endParaRPr>
          </a:p>
          <a:p>
            <a:endParaRPr lang="en-US" sz="1000" dirty="0">
              <a:latin typeface="Segoe UI"/>
              <a:ea typeface="Tahom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5</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How much of the session did you participate in?</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a:t>
            </a:r>
            <a:r>
              <a:rPr kumimoji="0" lang="en-US" sz="10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All of it</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b. Part of it</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6</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Did you know or hear about Urban95 before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 hadn’t heard anything about it</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 heard</a:t>
            </a:r>
            <a:r>
              <a:rPr kumimoji="0" lang="en-US" sz="10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the name, but didn’t know anything about it</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 heard</a:t>
            </a:r>
            <a:r>
              <a:rPr kumimoji="0" lang="en-US" sz="10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and knew about the program</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d. I’m part of the Urban95 team/one of the program’s partners</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7. Do you think the training was long enough in terms of the number and length of the sessions?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It was too short</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It was too long</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It was just right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0" name="TextBox 9">
            <a:extLst>
              <a:ext uri="{FF2B5EF4-FFF2-40B4-BE49-F238E27FC236}">
                <a16:creationId xmlns:a16="http://schemas.microsoft.com/office/drawing/2014/main" id="{50E67D60-A1DC-D592-B522-D60CB7B74258}"/>
              </a:ext>
            </a:extLst>
          </p:cNvPr>
          <p:cNvSpPr txBox="1"/>
          <p:nvPr/>
        </p:nvSpPr>
        <p:spPr>
          <a:xfrm>
            <a:off x="4019440" y="412803"/>
            <a:ext cx="3700714" cy="577081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AutoNum type="hebrew2Minus"/>
              <a:tabLst/>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8. To</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 extent do you feel the training format was successful (tour/seminar/lecture/webinar)?</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9</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was the content relayed in clear and coherent way?</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10. </a:t>
            </a: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What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(Please mark all relevant answers)</a:t>
            </a:r>
            <a:endParaRPr kumimoji="0" lang="he-IL"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t>- I’ve acquired new knowledge in my areas of occupation</a:t>
            </a:r>
            <a:endParaRPr lang="he-IL" sz="1000" dirty="0"/>
          </a:p>
          <a:p>
            <a:pPr algn="l" rtl="0"/>
            <a:r>
              <a:rPr lang="en-US" sz="1000" dirty="0"/>
              <a:t>- I’m more knowledgeable of EC &amp; caregivers’ needs</a:t>
            </a:r>
            <a:endParaRPr lang="he-IL" sz="1000" dirty="0"/>
          </a:p>
          <a:p>
            <a:pPr algn="l" rtl="0"/>
            <a:r>
              <a:rPr lang="en-US" sz="1000" dirty="0"/>
              <a:t>- I’ve acquired tools to implement in my work</a:t>
            </a:r>
            <a:endParaRPr lang="he-IL" sz="1000" dirty="0"/>
          </a:p>
          <a:p>
            <a:pPr algn="l" rtl="0"/>
            <a:r>
              <a:rPr lang="en-US" sz="1000" dirty="0"/>
              <a:t>- I’m more knowledgeable of Urban95 and its local &amp; global impact</a:t>
            </a:r>
            <a:endParaRPr lang="he-IL" sz="1000" dirty="0"/>
          </a:p>
          <a:p>
            <a:pPr algn="l" rtl="0"/>
            <a:r>
              <a:rPr lang="en-US" sz="1000" dirty="0"/>
              <a:t>- I’m motivated to implement Urban95 ideas</a:t>
            </a:r>
            <a:endParaRPr lang="he-IL" sz="1000" dirty="0"/>
          </a:p>
          <a:p>
            <a:pPr algn="l" rtl="0"/>
            <a:r>
              <a:rPr lang="en-US" sz="1000" dirty="0"/>
              <a:t>- The training inspired me to think of new Urban95 ideas</a:t>
            </a:r>
            <a:endParaRPr lang="he-IL" sz="1000" dirty="0"/>
          </a:p>
          <a:p>
            <a:pPr algn="l" rtl="0"/>
            <a:r>
              <a:rPr lang="en-US" sz="1000" dirty="0"/>
              <a:t>- I’ve met with professional colleagues &amp; learned from them</a:t>
            </a:r>
            <a:endParaRPr lang="he-IL" sz="1000" dirty="0"/>
          </a:p>
          <a:p>
            <a:pPr algn="l" rtl="0"/>
            <a:r>
              <a:rPr lang="en-US" sz="1000" dirty="0"/>
              <a:t>- I’ve made new professional / business / social contacts</a:t>
            </a:r>
            <a:endParaRPr lang="he-IL" sz="1000" dirty="0"/>
          </a:p>
          <a:p>
            <a:pPr marR="0" lvl="0" algn="l" defTabSz="914400" rtl="0" eaLnBrk="1" fontAlgn="auto" latinLnBrk="0" hangingPunct="1">
              <a:lnSpc>
                <a:spcPct val="100000"/>
              </a:lnSpc>
              <a:spcBef>
                <a:spcPts val="0"/>
              </a:spcBef>
              <a:spcAft>
                <a:spcPts val="0"/>
              </a:spcAft>
              <a:buClrTx/>
              <a:buSzTx/>
              <a:tabLst/>
              <a:defRPr/>
            </a:pPr>
            <a:r>
              <a:rPr lang="en-US" sz="1000" dirty="0"/>
              <a:t>- Other, please specify:</a:t>
            </a:r>
          </a:p>
          <a:p>
            <a:pPr marL="285750" marR="0" lvl="0" indent="-285750" algn="r" defTabSz="914400" rtl="0" eaLnBrk="1" fontAlgn="auto" latinLnBrk="0" hangingPunct="1">
              <a:lnSpc>
                <a:spcPct val="100000"/>
              </a:lnSpc>
              <a:spcBef>
                <a:spcPts val="0"/>
              </a:spcBef>
              <a:spcAft>
                <a:spcPts val="0"/>
              </a:spcAft>
              <a:buClrTx/>
              <a:buSzTx/>
              <a:buFontTx/>
              <a:buChar char="-"/>
              <a:tabLst/>
              <a:defRPr/>
            </a:pPr>
            <a:endParaRPr lang="he-IL"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11. To what extent did the training provide you with new and relevant knowledge?</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28314B2E-7BC6-E074-274E-9C5FEF03B45B}"/>
              </a:ext>
            </a:extLst>
          </p:cNvPr>
          <p:cNvSpPr txBox="1"/>
          <p:nvPr/>
        </p:nvSpPr>
        <p:spPr>
          <a:xfrm>
            <a:off x="7929927" y="539943"/>
            <a:ext cx="3909982" cy="62478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12. To what extent did the training</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provide you with practical tools and/or methods you can implement in your work?</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13.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practical tools and/or methods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14. To what extent, do you believe the tools and knowledge you acquired will serve you in performing your job over the next 6 months?</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15. What additional tools and/or working methods would you like to receive in future Urban95 trainings?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Open-ended</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16. To what extent did the training open you to new possibilities for working together on joint areas with new officials?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17. Please share with us any suggestions for improvements we could implement in future trainings.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Open-ended</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grpSp>
        <p:nvGrpSpPr>
          <p:cNvPr id="15" name="Group 14">
            <a:extLst>
              <a:ext uri="{FF2B5EF4-FFF2-40B4-BE49-F238E27FC236}">
                <a16:creationId xmlns:a16="http://schemas.microsoft.com/office/drawing/2014/main" id="{F75A851C-F022-6308-3325-8633EB90E763}"/>
              </a:ext>
            </a:extLst>
          </p:cNvPr>
          <p:cNvGrpSpPr/>
          <p:nvPr/>
        </p:nvGrpSpPr>
        <p:grpSpPr>
          <a:xfrm>
            <a:off x="-116958" y="6457504"/>
            <a:ext cx="10324214" cy="594107"/>
            <a:chOff x="-116958" y="6457504"/>
            <a:chExt cx="10324214" cy="594107"/>
          </a:xfrm>
        </p:grpSpPr>
        <p:sp>
          <p:nvSpPr>
            <p:cNvPr id="18" name="Rectangle: Rounded Corners 17">
              <a:extLst>
                <a:ext uri="{FF2B5EF4-FFF2-40B4-BE49-F238E27FC236}">
                  <a16:creationId xmlns:a16="http://schemas.microsoft.com/office/drawing/2014/main" id="{05779B75-BF8F-9A1B-9B1A-CEFEB5B886F7}"/>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9" name="Rectangle: Rounded Corners 18">
              <a:extLst>
                <a:ext uri="{FF2B5EF4-FFF2-40B4-BE49-F238E27FC236}">
                  <a16:creationId xmlns:a16="http://schemas.microsoft.com/office/drawing/2014/main" id="{AF76E283-BD46-5379-9F5B-DBDF5EF7B843}"/>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20" name="TextBox 19">
              <a:extLst>
                <a:ext uri="{FF2B5EF4-FFF2-40B4-BE49-F238E27FC236}">
                  <a16:creationId xmlns:a16="http://schemas.microsoft.com/office/drawing/2014/main" id="{6099B054-316E-E055-71F6-2DCE8D2BD37E}"/>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46919397"/>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7791" y="6492875"/>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369332"/>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 B – feedback questionnaire for anchor municipalities’ teams </a:t>
            </a:r>
            <a:endParaRPr kumimoji="0" lang="he-IL"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D838D736-D0A0-77C2-C528-F72877A44340}"/>
              </a:ext>
            </a:extLst>
          </p:cNvPr>
          <p:cNvSpPr txBox="1"/>
          <p:nvPr/>
        </p:nvSpPr>
        <p:spPr>
          <a:xfrm>
            <a:off x="313494" y="520065"/>
            <a:ext cx="3195020" cy="6247864"/>
          </a:xfrm>
          <a:prstGeom prst="rect">
            <a:avLst/>
          </a:prstGeom>
          <a:noFill/>
        </p:spPr>
        <p:txBody>
          <a:bodyPr wrap="square">
            <a:spAutoFit/>
          </a:bodyPr>
          <a:lstStyle/>
          <a:p>
            <a:pPr marL="342900" marR="0" lvl="0" indent="-342900" fontAlgn="auto">
              <a:lnSpc>
                <a:spcPct val="100000"/>
              </a:lnSpc>
              <a:spcBef>
                <a:spcPts val="0"/>
              </a:spcBef>
              <a:spcAft>
                <a:spcPts val="0"/>
              </a:spcAft>
              <a:buClrTx/>
              <a:buSzTx/>
              <a:buAutoNum type="arabicPeriod"/>
              <a:tabLst/>
              <a:defRPr/>
            </a:pPr>
            <a:r>
              <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במסגרת איזה תפקיד הגעת להכשרה? </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עירוני טירה</a:t>
            </a:r>
          </a:p>
          <a:p>
            <a:pPr marL="342900" marR="0" lvl="0" indent="-342900" fontAlgn="auto">
              <a:lnSpc>
                <a:spcPct val="100000"/>
              </a:lnSpc>
              <a:spcBef>
                <a:spcPts val="0"/>
              </a:spcBef>
              <a:spcAft>
                <a:spcPts val="0"/>
              </a:spcAft>
              <a:buClrTx/>
              <a:buSzTx/>
              <a:buAutoNum type="hebrew2Minus"/>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צוות עירוני בית שמש</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עירוני אשדוד</a:t>
            </a:r>
          </a:p>
          <a:p>
            <a:pPr marL="342900" marR="0" lvl="0" indent="-342900" fontAlgn="auto">
              <a:lnSpc>
                <a:spcPct val="100000"/>
              </a:lnSpc>
              <a:spcBef>
                <a:spcPts val="0"/>
              </a:spcBef>
              <a:spcAft>
                <a:spcPts val="0"/>
              </a:spcAft>
              <a:buClrTx/>
              <a:buSzTx/>
              <a:buAutoNum type="hebrew2Minus"/>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צוות עירוני תל אביב-יפו</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מטה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Urban95</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2. What training did you participate in?</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indent="-342900">
              <a:buAutoNum type="hebrew2Minus"/>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כלים ואסטרטגיה לקידום הליכות ושהייה במרחב הציבורי 14.9.2022</a:t>
            </a:r>
          </a:p>
          <a:p>
            <a:pPr marL="342900" indent="-342900">
              <a:buAutoNum type="hebrew2Minus"/>
              <a:defRPr/>
            </a:pPr>
            <a:r>
              <a:rPr lang="he-IL" sz="1000" dirty="0">
                <a:latin typeface="Segoe UI"/>
                <a:ea typeface="Tahoma"/>
                <a:cs typeface="Segoe UI"/>
              </a:rPr>
              <a:t>סדנת סטוריטלינג</a:t>
            </a:r>
          </a:p>
          <a:p>
            <a:pPr marL="342900" indent="-342900">
              <a:buAutoNum type="hebrew2Minus"/>
              <a:defRPr/>
            </a:pPr>
            <a:r>
              <a:rPr lang="he-IL" sz="1000" dirty="0">
                <a:solidFill>
                  <a:prstClr val="black"/>
                </a:solidFill>
                <a:latin typeface="Segoe UI"/>
                <a:ea typeface="Tahoma"/>
                <a:cs typeface="Segoe UI"/>
              </a:rPr>
              <a:t>סדנת שיווק דיגיטלי</a:t>
            </a:r>
          </a:p>
          <a:p>
            <a:endParaRPr lang="en-US" sz="1000" dirty="0">
              <a:latin typeface="Segoe UI"/>
              <a:ea typeface="Tahom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3</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How much of the session did you participate in?</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a:t>
            </a:r>
            <a:r>
              <a:rPr kumimoji="0" lang="en-US" sz="10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All of it</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b. Part of it</a:t>
            </a: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4. Do you think the training was long enough in terms of the number and length of the sessions?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It was too short</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It was too long</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It was just right</a:t>
            </a:r>
          </a:p>
          <a:p>
            <a:pPr marR="0" lvl="0" algn="l" defTabSz="914400" rtl="0" eaLnBrk="1" fontAlgn="auto" latinLnBrk="0" hangingPunct="1">
              <a:lnSpc>
                <a:spcPct val="100000"/>
              </a:lnSpc>
              <a:spcBef>
                <a:spcPts val="0"/>
              </a:spcBef>
              <a:spcAft>
                <a:spcPts val="0"/>
              </a:spcAft>
              <a:buClrTx/>
              <a:buSzTx/>
              <a:tabLst/>
              <a:defRPr/>
            </a:pPr>
            <a:endPar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5</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 extent do you feel the training format was successful (tour/seminar/lecture/webinar)?</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6.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was the content relayed in clear and coherent way?</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0" name="TextBox 9">
            <a:extLst>
              <a:ext uri="{FF2B5EF4-FFF2-40B4-BE49-F238E27FC236}">
                <a16:creationId xmlns:a16="http://schemas.microsoft.com/office/drawing/2014/main" id="{50E67D60-A1DC-D592-B522-D60CB7B74258}"/>
              </a:ext>
            </a:extLst>
          </p:cNvPr>
          <p:cNvSpPr txBox="1"/>
          <p:nvPr/>
        </p:nvSpPr>
        <p:spPr>
          <a:xfrm>
            <a:off x="3582119" y="373047"/>
            <a:ext cx="3305698" cy="623247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AutoNum type="hebrew2Minus"/>
              <a:tabLst/>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7</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did the supporting material contribute to your understanding of the training’s topic and content?</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f. Not relevant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8. To what extent did you use the supporting material, if you received any, after the training?</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9. </a:t>
            </a: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What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(Please mark all relevant answers)</a:t>
            </a:r>
            <a:endParaRPr kumimoji="0" lang="he-IL"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t>- I’ve acquired new knowledge in my areas of occupation</a:t>
            </a:r>
            <a:endParaRPr lang="he-IL" sz="1000" dirty="0"/>
          </a:p>
          <a:p>
            <a:pPr algn="l" rtl="0"/>
            <a:r>
              <a:rPr lang="en-US" sz="1000" dirty="0"/>
              <a:t>- I’m more knowledgeable of EC &amp; caregivers’ needs</a:t>
            </a:r>
            <a:endParaRPr lang="he-IL" sz="1000" dirty="0"/>
          </a:p>
          <a:p>
            <a:pPr algn="l" rtl="0"/>
            <a:r>
              <a:rPr lang="en-US" sz="1000" dirty="0"/>
              <a:t>- I’ve acquired tools to implement in my work</a:t>
            </a:r>
            <a:endParaRPr lang="he-IL" sz="1000" dirty="0"/>
          </a:p>
          <a:p>
            <a:pPr algn="l" rtl="0"/>
            <a:r>
              <a:rPr lang="en-US" sz="1000" dirty="0"/>
              <a:t>- I’m more knowledgeable of Urban95 and its local &amp; global impact</a:t>
            </a:r>
            <a:endParaRPr lang="he-IL" sz="1000" dirty="0"/>
          </a:p>
          <a:p>
            <a:pPr algn="l" rtl="0"/>
            <a:r>
              <a:rPr lang="en-US" sz="1000" dirty="0"/>
              <a:t>- I’m motivated to implement Urban95 ideas</a:t>
            </a:r>
            <a:endParaRPr lang="he-IL" sz="1000" dirty="0"/>
          </a:p>
          <a:p>
            <a:pPr algn="l" rtl="0"/>
            <a:r>
              <a:rPr lang="en-US" sz="1000" dirty="0"/>
              <a:t>- The training inspired me to think of new Urban95 ideas</a:t>
            </a:r>
            <a:endParaRPr lang="he-IL" sz="1000" dirty="0"/>
          </a:p>
          <a:p>
            <a:pPr algn="l" rtl="0"/>
            <a:r>
              <a:rPr lang="en-US" sz="1000" dirty="0"/>
              <a:t>- I’ve met with professional colleagues &amp; learned from them</a:t>
            </a:r>
            <a:endParaRPr lang="he-IL" sz="1000" dirty="0"/>
          </a:p>
          <a:p>
            <a:pPr algn="l" rtl="0"/>
            <a:r>
              <a:rPr lang="en-US" sz="1000" dirty="0"/>
              <a:t>- I’ve made new professional / business / social contacts</a:t>
            </a:r>
            <a:endParaRPr lang="he-IL" sz="1000" dirty="0"/>
          </a:p>
          <a:p>
            <a:pPr marR="0" lvl="0" algn="l" defTabSz="914400" rtl="0" eaLnBrk="1" fontAlgn="auto" latinLnBrk="0" hangingPunct="1">
              <a:lnSpc>
                <a:spcPct val="100000"/>
              </a:lnSpc>
              <a:spcBef>
                <a:spcPts val="0"/>
              </a:spcBef>
              <a:spcAft>
                <a:spcPts val="0"/>
              </a:spcAft>
              <a:buClrTx/>
              <a:buSzTx/>
              <a:tabLst/>
              <a:defRPr/>
            </a:pPr>
            <a:r>
              <a:rPr lang="en-US" sz="1000" dirty="0"/>
              <a:t>- Other, please specify:</a:t>
            </a:r>
          </a:p>
          <a:p>
            <a:pPr marL="285750" marR="0" lvl="0" indent="-285750" algn="r" defTabSz="914400" rtl="0" eaLnBrk="1" fontAlgn="auto" latinLnBrk="0" hangingPunct="1">
              <a:lnSpc>
                <a:spcPct val="100000"/>
              </a:lnSpc>
              <a:spcBef>
                <a:spcPts val="0"/>
              </a:spcBef>
              <a:spcAft>
                <a:spcPts val="0"/>
              </a:spcAft>
              <a:buClrTx/>
              <a:buSzTx/>
              <a:buFontTx/>
              <a:buChar char="-"/>
              <a:tabLst/>
              <a:defRPr/>
            </a:pPr>
            <a:endParaRPr lang="he-IL"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10. To what extent did the training provide you with new and relevant knowledge?</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28314B2E-7BC6-E074-274E-9C5FEF03B45B}"/>
              </a:ext>
            </a:extLst>
          </p:cNvPr>
          <p:cNvSpPr txBox="1"/>
          <p:nvPr/>
        </p:nvSpPr>
        <p:spPr>
          <a:xfrm>
            <a:off x="6887817" y="579902"/>
            <a:ext cx="2703444" cy="62478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11. To what extent did the training</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provide you with practical tools and/or methods you can implement in your work?</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12.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practical tools and/or methods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13. To what extent, do you believe the tools and knowledge you acquired will serve you in performing your job over the next 6 months?</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14. What additional tools and/or working methods would you like to receive in future Urban95 trainings?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Open-ended</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15. To what extent did the training open you to new possibilities for working together on joint areas with new officials?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8992C5AE-55D0-7639-9EC9-222028848D17}"/>
              </a:ext>
            </a:extLst>
          </p:cNvPr>
          <p:cNvSpPr txBox="1"/>
          <p:nvPr/>
        </p:nvSpPr>
        <p:spPr>
          <a:xfrm>
            <a:off x="9659782" y="579902"/>
            <a:ext cx="2218723" cy="3939540"/>
          </a:xfrm>
          <a:prstGeom prst="rect">
            <a:avLst/>
          </a:prstGeom>
          <a:noFill/>
        </p:spPr>
        <p:txBody>
          <a:bodyPr wrap="square">
            <a:spAutoFit/>
          </a:bodyPr>
          <a:lstStyle/>
          <a:p>
            <a:pPr algn="l" rtl="0"/>
            <a:r>
              <a:rPr lang="en-US" sz="1000" b="1" dirty="0">
                <a:latin typeface="Segoe UI" panose="020B0502040204020203" pitchFamily="34" charset="0"/>
                <a:ea typeface="Tahoma" panose="020B0604030504040204" pitchFamily="34" charset="0"/>
                <a:cs typeface="Segoe UI" panose="020B0502040204020203" pitchFamily="34" charset="0"/>
              </a:rPr>
              <a:t>16. To what extent did you share what you learned from the training with colleagues who didn’t participate in it?</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f. Not relevant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17. To what extent would you recommend this training to others?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en-US"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18. Please share with us any suggestions for improvements we could implement in future trainings.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Open-ended</a:t>
            </a:r>
            <a:endParaRPr lang="he-IL" sz="1000" dirty="0">
              <a:latin typeface="Segoe UI" panose="020B0502040204020203" pitchFamily="34" charset="0"/>
              <a:ea typeface="Tahoma" panose="020B0604030504040204"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37C12A68-8800-AEA5-D517-DF50FDD12406}"/>
              </a:ext>
            </a:extLst>
          </p:cNvPr>
          <p:cNvGrpSpPr/>
          <p:nvPr/>
        </p:nvGrpSpPr>
        <p:grpSpPr>
          <a:xfrm>
            <a:off x="-116958" y="6457504"/>
            <a:ext cx="10324214" cy="594107"/>
            <a:chOff x="-116958" y="6457504"/>
            <a:chExt cx="10324214" cy="594107"/>
          </a:xfrm>
        </p:grpSpPr>
        <p:sp>
          <p:nvSpPr>
            <p:cNvPr id="12" name="Rectangle: Rounded Corners 11">
              <a:extLst>
                <a:ext uri="{FF2B5EF4-FFF2-40B4-BE49-F238E27FC236}">
                  <a16:creationId xmlns:a16="http://schemas.microsoft.com/office/drawing/2014/main" id="{3481842E-1383-8262-7596-3926F1A1BF4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4" name="Rectangle: Rounded Corners 13">
              <a:extLst>
                <a:ext uri="{FF2B5EF4-FFF2-40B4-BE49-F238E27FC236}">
                  <a16:creationId xmlns:a16="http://schemas.microsoft.com/office/drawing/2014/main" id="{F83BBC5E-344A-28F2-A8FF-5C6D11143824}"/>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5" name="TextBox 14">
              <a:extLst>
                <a:ext uri="{FF2B5EF4-FFF2-40B4-BE49-F238E27FC236}">
                  <a16:creationId xmlns:a16="http://schemas.microsoft.com/office/drawing/2014/main" id="{CF38A33B-663B-7CC7-A3A7-CDED8673FDF0}"/>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2594872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2050" name="Picture 2" descr="Israel in HolySee on Twitter: &quot;#Israel, its variety and beauty!&quot; / Twitter">
            <a:extLst>
              <a:ext uri="{FF2B5EF4-FFF2-40B4-BE49-F238E27FC236}">
                <a16:creationId xmlns:a16="http://schemas.microsoft.com/office/drawing/2014/main" id="{B9FF7EB0-C214-3049-CAFA-87A0E003C6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879"/>
          <a:stretch/>
        </p:blipFill>
        <p:spPr bwMode="auto">
          <a:xfrm>
            <a:off x="28926" y="49817"/>
            <a:ext cx="9235148" cy="6325773"/>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מעוגל 1">
            <a:extLst>
              <a:ext uri="{FF2B5EF4-FFF2-40B4-BE49-F238E27FC236}">
                <a16:creationId xmlns:a16="http://schemas.microsoft.com/office/drawing/2014/main" id="{A91590D6-4A1E-41AA-9033-D4A60785C6CE}"/>
              </a:ext>
            </a:extLst>
          </p:cNvPr>
          <p:cNvSpPr/>
          <p:nvPr/>
        </p:nvSpPr>
        <p:spPr>
          <a:xfrm rot="4329447">
            <a:off x="6779867" y="61291"/>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w-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מלבן 7">
            <a:extLst>
              <a:ext uri="{FF2B5EF4-FFF2-40B4-BE49-F238E27FC236}">
                <a16:creationId xmlns:a16="http://schemas.microsoft.com/office/drawing/2014/main" id="{F18A2E3C-9A2B-4180-89BF-319B79BEC76D}"/>
              </a:ext>
            </a:extLst>
          </p:cNvPr>
          <p:cNvSpPr/>
          <p:nvPr/>
        </p:nvSpPr>
        <p:spPr>
          <a:xfrm>
            <a:off x="7345140" y="876603"/>
            <a:ext cx="4634416" cy="4134337"/>
          </a:xfrm>
          <a:prstGeom prst="rect">
            <a:avLst/>
          </a:prstGeom>
        </p:spPr>
        <p:txBody>
          <a:bodyPr wrap="square">
            <a:spAutoFit/>
          </a:bodyPr>
          <a:lstStyle/>
          <a:p>
            <a:pPr algn="ctr">
              <a:lnSpc>
                <a:spcPct val="150000"/>
              </a:lnSpc>
            </a:pPr>
            <a:r>
              <a:rPr lang="he-IL" sz="3600" b="1" dirty="0">
                <a:solidFill>
                  <a:schemeClr val="bg1"/>
                </a:solidFill>
                <a:latin typeface="Tahoma" pitchFamily="34" charset="0"/>
                <a:ea typeface="Tahoma" pitchFamily="34" charset="0"/>
                <a:cs typeface="Tahoma" pitchFamily="34" charset="0"/>
              </a:rPr>
              <a:t>מגמות ארציות </a:t>
            </a:r>
          </a:p>
          <a:p>
            <a:pPr algn="ctr">
              <a:lnSpc>
                <a:spcPct val="150000"/>
              </a:lnSpc>
            </a:pPr>
            <a:r>
              <a:rPr lang="he-IL" sz="3600" b="1" dirty="0">
                <a:solidFill>
                  <a:schemeClr val="bg1"/>
                </a:solidFill>
                <a:latin typeface="Tahoma" pitchFamily="34" charset="0"/>
                <a:ea typeface="Tahoma" pitchFamily="34" charset="0"/>
                <a:cs typeface="Tahoma" pitchFamily="34" charset="0"/>
              </a:rPr>
              <a:t>ב- 2020/21 בתחומי חיים שונים, לפי קבוצות אוכלוסייה</a:t>
            </a:r>
          </a:p>
        </p:txBody>
      </p:sp>
      <p:sp>
        <p:nvSpPr>
          <p:cNvPr id="16" name="מלבן מעוגל 8">
            <a:extLst>
              <a:ext uri="{FF2B5EF4-FFF2-40B4-BE49-F238E27FC236}">
                <a16:creationId xmlns:a16="http://schemas.microsoft.com/office/drawing/2014/main" id="{4E9A994D-F822-4AE7-8457-97C8FB413407}"/>
              </a:ext>
            </a:extLst>
          </p:cNvPr>
          <p:cNvSpPr/>
          <p:nvPr/>
        </p:nvSpPr>
        <p:spPr>
          <a:xfrm rot="4329447">
            <a:off x="6983977" y="110590"/>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 name="Group 1">
            <a:extLst>
              <a:ext uri="{FF2B5EF4-FFF2-40B4-BE49-F238E27FC236}">
                <a16:creationId xmlns:a16="http://schemas.microsoft.com/office/drawing/2014/main" id="{E6607DC6-968C-8CFE-87CB-20A9FB0DFCF4}"/>
              </a:ext>
            </a:extLst>
          </p:cNvPr>
          <p:cNvGrpSpPr/>
          <p:nvPr/>
        </p:nvGrpSpPr>
        <p:grpSpPr>
          <a:xfrm>
            <a:off x="-113664" y="6410133"/>
            <a:ext cx="7862497" cy="451978"/>
            <a:chOff x="-116959" y="6457504"/>
            <a:chExt cx="7862497" cy="594107"/>
          </a:xfrm>
        </p:grpSpPr>
        <p:sp>
          <p:nvSpPr>
            <p:cNvPr id="4" name="Rectangle: Rounded Corners 3">
              <a:extLst>
                <a:ext uri="{FF2B5EF4-FFF2-40B4-BE49-F238E27FC236}">
                  <a16:creationId xmlns:a16="http://schemas.microsoft.com/office/drawing/2014/main" id="{F53F47BC-D6FE-AB08-49BB-1565C8AEE1D7}"/>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Rectangle: Rounded Corners 4">
              <a:extLst>
                <a:ext uri="{FF2B5EF4-FFF2-40B4-BE49-F238E27FC236}">
                  <a16:creationId xmlns:a16="http://schemas.microsoft.com/office/drawing/2014/main" id="{C24C252E-398D-0C99-E8C6-3859814FF609}"/>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 name="TextBox 6">
            <a:extLst>
              <a:ext uri="{FF2B5EF4-FFF2-40B4-BE49-F238E27FC236}">
                <a16:creationId xmlns:a16="http://schemas.microsoft.com/office/drawing/2014/main" id="{07783B99-1A81-5FFE-4E84-656453F3F8CF}"/>
              </a:ext>
            </a:extLst>
          </p:cNvPr>
          <p:cNvSpPr txBox="1"/>
          <p:nvPr/>
        </p:nvSpPr>
        <p:spPr>
          <a:xfrm>
            <a:off x="7156703" y="6435037"/>
            <a:ext cx="4481945" cy="400110"/>
          </a:xfrm>
          <a:prstGeom prst="rect">
            <a:avLst/>
          </a:prstGeom>
          <a:noFill/>
        </p:spPr>
        <p:txBody>
          <a:bodyPr wrap="square">
            <a:spAutoFit/>
          </a:bodyPr>
          <a:lstStyle/>
          <a:p>
            <a:r>
              <a:rPr lang="he-IL" sz="1000" dirty="0">
                <a:latin typeface="Segoe UI" panose="020B0502040204020203" pitchFamily="34" charset="0"/>
                <a:cs typeface="Segoe UI" panose="020B0502040204020203" pitchFamily="34" charset="0"/>
              </a:rPr>
              <a:t>מקור התמונה: </a:t>
            </a:r>
            <a:r>
              <a:rPr lang="en-IL" sz="1000" dirty="0">
                <a:latin typeface="Segoe UI" panose="020B0502040204020203" pitchFamily="34" charset="0"/>
                <a:cs typeface="Segoe UI" panose="020B0502040204020203" pitchFamily="34" charset="0"/>
              </a:rPr>
              <a:t>https://twitter.com/IsraelinHolySee/status/1488780204541628419</a:t>
            </a:r>
          </a:p>
        </p:txBody>
      </p:sp>
    </p:spTree>
    <p:extLst>
      <p:ext uri="{BB962C8B-B14F-4D97-AF65-F5344CB8AC3E}">
        <p14:creationId xmlns:p14="http://schemas.microsoft.com/office/powerpoint/2010/main" val="407574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7791" y="6492875"/>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369332"/>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 C – feedback questionnaire for the leadership training offsite</a:t>
            </a:r>
            <a:endParaRPr kumimoji="0" lang="he-IL"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D838D736-D0A0-77C2-C528-F72877A44340}"/>
              </a:ext>
            </a:extLst>
          </p:cNvPr>
          <p:cNvSpPr txBox="1"/>
          <p:nvPr/>
        </p:nvSpPr>
        <p:spPr>
          <a:xfrm>
            <a:off x="313493" y="560318"/>
            <a:ext cx="3200401" cy="5632311"/>
          </a:xfrm>
          <a:prstGeom prst="rect">
            <a:avLst/>
          </a:prstGeom>
          <a:noFill/>
        </p:spPr>
        <p:txBody>
          <a:bodyPr wrap="square">
            <a:spAutoFit/>
          </a:bodyPr>
          <a:lstStyle/>
          <a:p>
            <a:pPr marL="342900" marR="0" lvl="0" indent="-342900" fontAlgn="auto">
              <a:lnSpc>
                <a:spcPct val="100000"/>
              </a:lnSpc>
              <a:spcBef>
                <a:spcPts val="0"/>
              </a:spcBef>
              <a:spcAft>
                <a:spcPts val="0"/>
              </a:spcAft>
              <a:buClrTx/>
              <a:buSzTx/>
              <a:buAutoNum type="arabicPeriod"/>
              <a:tabLst/>
              <a:defRPr/>
            </a:pPr>
            <a:r>
              <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במסגרת איזה תפקיד הגעת להכשרה? </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עירוני טירה</a:t>
            </a:r>
          </a:p>
          <a:p>
            <a:pPr marL="342900" marR="0" lvl="0" indent="-342900" fontAlgn="auto">
              <a:lnSpc>
                <a:spcPct val="100000"/>
              </a:lnSpc>
              <a:spcBef>
                <a:spcPts val="0"/>
              </a:spcBef>
              <a:spcAft>
                <a:spcPts val="0"/>
              </a:spcAft>
              <a:buClrTx/>
              <a:buSzTx/>
              <a:buAutoNum type="hebrew2Minus"/>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צוות עירוני בית שמש</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עירוני אשדוד</a:t>
            </a:r>
          </a:p>
          <a:p>
            <a:pPr marL="342900" marR="0" lvl="0" indent="-342900" fontAlgn="auto">
              <a:lnSpc>
                <a:spcPct val="100000"/>
              </a:lnSpc>
              <a:spcBef>
                <a:spcPts val="0"/>
              </a:spcBef>
              <a:spcAft>
                <a:spcPts val="0"/>
              </a:spcAft>
              <a:buClrTx/>
              <a:buSzTx/>
              <a:buAutoNum type="hebrew2Minus"/>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צוות עירוני תל אביב-יפו</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מטה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Urban95</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rPr>
              <a:t>2. באילו חלק של הכשרת המנהיגות של השתתפת זה עתה?</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קייס סטאדיס של סוגי מנהיגות (מלמעלה ומלמטה)</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סדנת מנהיגות הסתגלותית עם נטע-לי אופיר</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הרצאה "בגיל 10 הרמתי פיל" של טל טנא צ'צ'קס</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מנהיגות אקטיביסטית אצל ילדים עם רן כהן אהרונוב</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מנהיגות קהילתית מצמיחה שינוי עם מתן ישראלי</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סדנת אסטרטגיה לתוכנית עבודה</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סיכום כללי של הכשרת המנהיגות 30.11-1.12</a:t>
            </a:r>
          </a:p>
          <a:p>
            <a:pPr marR="0" lvl="0" fontAlgn="auto">
              <a:lnSpc>
                <a:spcPct val="100000"/>
              </a:lnSpc>
              <a:spcBef>
                <a:spcPts val="0"/>
              </a:spcBef>
              <a:spcAft>
                <a:spcPts val="0"/>
              </a:spcAft>
              <a:buClrTx/>
              <a:buSzTx/>
              <a:tabLst/>
              <a:defRPr/>
            </a:pPr>
            <a:endParaRPr lang="he-IL" sz="10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fontAlgn="auto">
              <a:lnSpc>
                <a:spcPct val="100000"/>
              </a:lnSpc>
              <a:spcBef>
                <a:spcPts val="0"/>
              </a:spcBef>
              <a:spcAft>
                <a:spcPts val="0"/>
              </a:spcAft>
              <a:buClrTx/>
              <a:buSzTx/>
              <a:tabLst/>
              <a:defRPr/>
            </a:pPr>
            <a:r>
              <a:rPr lang="he-IL" sz="1000" u="sng" dirty="0">
                <a:solidFill>
                  <a:prstClr val="black"/>
                </a:solidFill>
                <a:latin typeface="Segoe UI" panose="020B0502040204020203" pitchFamily="34" charset="0"/>
                <a:ea typeface="Tahoma" panose="020B0604030504040204" pitchFamily="34" charset="0"/>
                <a:cs typeface="Segoe UI" panose="020B0502040204020203" pitchFamily="34" charset="0"/>
              </a:rPr>
              <a:t>חלק שחוזר על עצמו עבור כל אחד מחלקי ההכשרה - תשובות 1-6 בשאלה 2</a:t>
            </a:r>
            <a:endParaRPr lang="en-US" sz="10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fontAlgn="auto">
              <a:lnSpc>
                <a:spcPct val="100000"/>
              </a:lnSpc>
              <a:spcBef>
                <a:spcPts val="0"/>
              </a:spcBef>
              <a:spcAft>
                <a:spcPts val="0"/>
              </a:spcAft>
              <a:buClrTx/>
              <a:buSzTx/>
              <a:tabLst/>
              <a:defRPr/>
            </a:pPr>
            <a:endParaRPr lang="en-US" sz="10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3</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was the content relayed in clear and coherent way?</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4</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 extent did the training provide you with new and relevant knowledge?</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28314B2E-7BC6-E074-274E-9C5FEF03B45B}"/>
              </a:ext>
            </a:extLst>
          </p:cNvPr>
          <p:cNvSpPr txBox="1"/>
          <p:nvPr/>
        </p:nvSpPr>
        <p:spPr>
          <a:xfrm>
            <a:off x="3627679" y="560318"/>
            <a:ext cx="2375556"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5</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 extent did the training</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provide you with practical tools and/or methods you can implement in your work?</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6</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practical tools and/or methods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7</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 extent, do you believe the tools and knowledge you acquired will serve you in performing your job over the next 6 months?</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8. Please tell us more about what you gained from the training: </a:t>
            </a:r>
            <a:r>
              <a:rPr lang="en-US" sz="1000" dirty="0">
                <a:latin typeface="Segoe UI" panose="020B0502040204020203" pitchFamily="34" charset="0"/>
                <a:ea typeface="Tahoma" panose="020B0604030504040204" pitchFamily="34" charset="0"/>
                <a:cs typeface="Segoe UI" panose="020B0502040204020203" pitchFamily="34" charset="0"/>
              </a:rPr>
              <a:t>Open-ended</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kumimoji="0" lang="he-IL" sz="1000" i="0" u="sng"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סיכום הכשרת המנהיגות</a:t>
            </a:r>
          </a:p>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9. Do you think the training was long enough in terms of the number and length of the sessions?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It was too short</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It was too long</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It was just right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8992C5AE-55D0-7639-9EC9-222028848D17}"/>
              </a:ext>
            </a:extLst>
          </p:cNvPr>
          <p:cNvSpPr txBox="1"/>
          <p:nvPr/>
        </p:nvSpPr>
        <p:spPr>
          <a:xfrm>
            <a:off x="9823173" y="560318"/>
            <a:ext cx="2055334" cy="4555093"/>
          </a:xfrm>
          <a:prstGeom prst="rect">
            <a:avLst/>
          </a:prstGeom>
          <a:noFill/>
        </p:spPr>
        <p:txBody>
          <a:bodyPr wrap="square">
            <a:spAutoFit/>
          </a:bodyPr>
          <a:lstStyle/>
          <a:p>
            <a:pPr algn="l" rtl="0"/>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14. What additional tools and/or working methods would you like to receive in future Urban95 trainings?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Open-ended</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15. To what extent did the training open you to new possibilities for working together on joint areas with new officials?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endParaRPr lang="en-US"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16. To what extent did you share what you learned from the training with colleagues who didn’t participate in it?</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f. Not relevant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en-US" sz="1000" b="1" dirty="0">
              <a:latin typeface="Segoe UI" panose="020B0502040204020203" pitchFamily="34" charset="0"/>
              <a:ea typeface="Tahoma" panose="020B0604030504040204" pitchFamily="34" charset="0"/>
              <a:cs typeface="Segoe UI" panose="020B0502040204020203" pitchFamily="34" charset="0"/>
            </a:endParaRPr>
          </a:p>
        </p:txBody>
      </p:sp>
      <p:sp>
        <p:nvSpPr>
          <p:cNvPr id="12" name="TextBox 11">
            <a:extLst>
              <a:ext uri="{FF2B5EF4-FFF2-40B4-BE49-F238E27FC236}">
                <a16:creationId xmlns:a16="http://schemas.microsoft.com/office/drawing/2014/main" id="{82494FED-FFA6-D87A-8845-173C6C5ED143}"/>
              </a:ext>
            </a:extLst>
          </p:cNvPr>
          <p:cNvSpPr txBox="1"/>
          <p:nvPr/>
        </p:nvSpPr>
        <p:spPr>
          <a:xfrm>
            <a:off x="6095999" y="560318"/>
            <a:ext cx="3634409" cy="592469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10</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 extent do you feel the training format was successful (2-days offsite)?</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11.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did the supporting material contribute to your understanding of the training’s topic and content?</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f. Not relevant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12. To what extent did you use the supporting material, if you received any, after the training?</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13</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What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(Please mark all relevant answers)</a:t>
            </a:r>
            <a:endParaRPr kumimoji="0" lang="he-IL"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t>- I’ve acquired new knowledge in my areas of occupation</a:t>
            </a:r>
            <a:endParaRPr lang="he-IL" sz="1000" dirty="0"/>
          </a:p>
          <a:p>
            <a:pPr algn="l" rtl="0"/>
            <a:r>
              <a:rPr lang="en-US" sz="1000" dirty="0"/>
              <a:t>- I’m more knowledgeable of EC &amp; caregivers’ needs</a:t>
            </a:r>
            <a:endParaRPr lang="he-IL" sz="1000" dirty="0"/>
          </a:p>
          <a:p>
            <a:pPr algn="l" rtl="0"/>
            <a:r>
              <a:rPr lang="en-US" sz="1000" dirty="0"/>
              <a:t>- I’ve acquired tools to implement in my work</a:t>
            </a:r>
            <a:endParaRPr lang="he-IL" sz="1000" dirty="0"/>
          </a:p>
          <a:p>
            <a:pPr algn="l" rtl="0"/>
            <a:r>
              <a:rPr lang="en-US" sz="1000" dirty="0"/>
              <a:t>- I’m more knowledgeable of Urban95 and its local &amp; global impact</a:t>
            </a:r>
            <a:endParaRPr lang="he-IL" sz="1000" dirty="0"/>
          </a:p>
          <a:p>
            <a:pPr algn="l" rtl="0"/>
            <a:r>
              <a:rPr lang="en-US" sz="1000" dirty="0"/>
              <a:t>- I’m motivated to implement Urban95 ideas</a:t>
            </a:r>
            <a:endParaRPr lang="he-IL" sz="1000" dirty="0"/>
          </a:p>
          <a:p>
            <a:pPr algn="l" rtl="0"/>
            <a:r>
              <a:rPr lang="en-US" sz="1000" dirty="0"/>
              <a:t>- The training inspired me to think of new Urban95 ideas</a:t>
            </a:r>
            <a:endParaRPr lang="he-IL" sz="1000" dirty="0"/>
          </a:p>
          <a:p>
            <a:pPr algn="l" rtl="0"/>
            <a:r>
              <a:rPr lang="en-US" sz="1000" dirty="0"/>
              <a:t>- I’ve met with professional colleagues &amp; learned from them</a:t>
            </a:r>
            <a:endParaRPr lang="he-IL" sz="1000" dirty="0"/>
          </a:p>
          <a:p>
            <a:pPr algn="l" rtl="0"/>
            <a:r>
              <a:rPr lang="en-US" sz="1000" dirty="0"/>
              <a:t>- I’ve made new professional / business / social contacts</a:t>
            </a:r>
            <a:endParaRPr lang="he-IL" sz="1000" dirty="0"/>
          </a:p>
          <a:p>
            <a:pPr marR="0" lvl="0" algn="l" defTabSz="914400" rtl="0" eaLnBrk="1" fontAlgn="auto" latinLnBrk="0" hangingPunct="1">
              <a:lnSpc>
                <a:spcPct val="100000"/>
              </a:lnSpc>
              <a:spcBef>
                <a:spcPts val="0"/>
              </a:spcBef>
              <a:spcAft>
                <a:spcPts val="0"/>
              </a:spcAft>
              <a:buClrTx/>
              <a:buSzTx/>
              <a:tabLst/>
              <a:defRPr/>
            </a:pPr>
            <a:r>
              <a:rPr lang="en-US" sz="1000" dirty="0"/>
              <a:t>- Other, please specify:</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6198CB78-3E52-6C84-508C-0937EC3987D3}"/>
              </a:ext>
            </a:extLst>
          </p:cNvPr>
          <p:cNvGrpSpPr/>
          <p:nvPr/>
        </p:nvGrpSpPr>
        <p:grpSpPr>
          <a:xfrm>
            <a:off x="-116958" y="6457504"/>
            <a:ext cx="10324214" cy="594107"/>
            <a:chOff x="-116958" y="6457504"/>
            <a:chExt cx="10324214" cy="594107"/>
          </a:xfrm>
        </p:grpSpPr>
        <p:sp>
          <p:nvSpPr>
            <p:cNvPr id="15" name="Rectangle: Rounded Corners 14">
              <a:extLst>
                <a:ext uri="{FF2B5EF4-FFF2-40B4-BE49-F238E27FC236}">
                  <a16:creationId xmlns:a16="http://schemas.microsoft.com/office/drawing/2014/main" id="{E30F3A67-3981-813E-3EC9-96ACC53B5DA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6" name="Rectangle: Rounded Corners 15">
              <a:extLst>
                <a:ext uri="{FF2B5EF4-FFF2-40B4-BE49-F238E27FC236}">
                  <a16:creationId xmlns:a16="http://schemas.microsoft.com/office/drawing/2014/main" id="{E3D041B4-0263-0E85-C343-2B9A1C77F91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8" name="TextBox 17">
              <a:extLst>
                <a:ext uri="{FF2B5EF4-FFF2-40B4-BE49-F238E27FC236}">
                  <a16:creationId xmlns:a16="http://schemas.microsoft.com/office/drawing/2014/main" id="{B337FD06-BBBE-206F-8C5E-91AA7D14BFF3}"/>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0979828"/>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9766" y="6480523"/>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400110"/>
          </a:xfrm>
          <a:prstGeom prst="rect">
            <a:avLst/>
          </a:prstGeom>
          <a:solidFill>
            <a:srgbClr val="36636F"/>
          </a:solidFill>
        </p:spPr>
        <p:txBody>
          <a:bodyPr wrap="square" rtlCol="0">
            <a:spAutoFit/>
          </a:bodyPr>
          <a:lstStyle>
            <a:defPPr>
              <a:defRPr lang="he-IL"/>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white"/>
                </a:solidFill>
                <a:effectLst/>
                <a:uLnTx/>
                <a:uFillTx/>
                <a:latin typeface="Tahoma" pitchFamily="34" charset="0"/>
                <a:ea typeface="Tahoma" pitchFamily="34" charset="0"/>
                <a:cs typeface="Tahoma" pitchFamily="34" charset="0"/>
              </a:defRPr>
            </a:lvl1pPr>
          </a:lstStyle>
          <a:p>
            <a:pPr algn="l" rtl="0"/>
            <a:r>
              <a:rPr lang="en-US" dirty="0"/>
              <a:t>Appendix D: Urban95 IL Primary Evaluation Model – For Anchor Municipalities</a:t>
            </a:r>
            <a:endParaRPr lang="he-IL" dirty="0"/>
          </a:p>
        </p:txBody>
      </p:sp>
      <p:graphicFrame>
        <p:nvGraphicFramePr>
          <p:cNvPr id="7" name="Table 6">
            <a:extLst>
              <a:ext uri="{FF2B5EF4-FFF2-40B4-BE49-F238E27FC236}">
                <a16:creationId xmlns:a16="http://schemas.microsoft.com/office/drawing/2014/main" id="{5B306DFA-9690-20E6-F96E-11E0B68F1735}"/>
              </a:ext>
            </a:extLst>
          </p:cNvPr>
          <p:cNvGraphicFramePr>
            <a:graphicFrameLocks noGrp="1"/>
          </p:cNvGraphicFramePr>
          <p:nvPr>
            <p:extLst>
              <p:ext uri="{D42A27DB-BD31-4B8C-83A1-F6EECF244321}">
                <p14:modId xmlns:p14="http://schemas.microsoft.com/office/powerpoint/2010/main" val="1582083909"/>
              </p:ext>
            </p:extLst>
          </p:nvPr>
        </p:nvGraphicFramePr>
        <p:xfrm>
          <a:off x="24255" y="532942"/>
          <a:ext cx="12143489" cy="5792661"/>
        </p:xfrm>
        <a:graphic>
          <a:graphicData uri="http://schemas.openxmlformats.org/drawingml/2006/table">
            <a:tbl>
              <a:tblPr firstRow="1" bandRow="1"/>
              <a:tblGrid>
                <a:gridCol w="952430">
                  <a:extLst>
                    <a:ext uri="{9D8B030D-6E8A-4147-A177-3AD203B41FA5}">
                      <a16:colId xmlns:a16="http://schemas.microsoft.com/office/drawing/2014/main" val="2890409890"/>
                    </a:ext>
                  </a:extLst>
                </a:gridCol>
                <a:gridCol w="745970">
                  <a:extLst>
                    <a:ext uri="{9D8B030D-6E8A-4147-A177-3AD203B41FA5}">
                      <a16:colId xmlns:a16="http://schemas.microsoft.com/office/drawing/2014/main" val="841733698"/>
                    </a:ext>
                  </a:extLst>
                </a:gridCol>
                <a:gridCol w="2983881">
                  <a:extLst>
                    <a:ext uri="{9D8B030D-6E8A-4147-A177-3AD203B41FA5}">
                      <a16:colId xmlns:a16="http://schemas.microsoft.com/office/drawing/2014/main" val="2880569128"/>
                    </a:ext>
                  </a:extLst>
                </a:gridCol>
                <a:gridCol w="1898835">
                  <a:extLst>
                    <a:ext uri="{9D8B030D-6E8A-4147-A177-3AD203B41FA5}">
                      <a16:colId xmlns:a16="http://schemas.microsoft.com/office/drawing/2014/main" val="1791060420"/>
                    </a:ext>
                  </a:extLst>
                </a:gridCol>
                <a:gridCol w="3119510">
                  <a:extLst>
                    <a:ext uri="{9D8B030D-6E8A-4147-A177-3AD203B41FA5}">
                      <a16:colId xmlns:a16="http://schemas.microsoft.com/office/drawing/2014/main" val="828548545"/>
                    </a:ext>
                  </a:extLst>
                </a:gridCol>
                <a:gridCol w="1424124">
                  <a:extLst>
                    <a:ext uri="{9D8B030D-6E8A-4147-A177-3AD203B41FA5}">
                      <a16:colId xmlns:a16="http://schemas.microsoft.com/office/drawing/2014/main" val="2258100156"/>
                    </a:ext>
                  </a:extLst>
                </a:gridCol>
                <a:gridCol w="1018739">
                  <a:extLst>
                    <a:ext uri="{9D8B030D-6E8A-4147-A177-3AD203B41FA5}">
                      <a16:colId xmlns:a16="http://schemas.microsoft.com/office/drawing/2014/main" val="2623958077"/>
                    </a:ext>
                  </a:extLst>
                </a:gridCol>
              </a:tblGrid>
              <a:tr h="0">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Target Audience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Inputs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Actions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a:solidFill>
                            <a:srgbClr val="FFFFFF"/>
                          </a:solidFill>
                          <a:effectLst/>
                          <a:latin typeface="Calibri" panose="020F0502020204030204" pitchFamily="34" charset="0"/>
                          <a:ea typeface="Calibri" panose="020F0502020204030204" pitchFamily="34" charset="0"/>
                          <a:cs typeface="Tahoma" panose="020B060403050404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Outputs</a:t>
                      </a:r>
                      <a:r>
                        <a:rPr lang="en-US" sz="1000" baseline="300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Short and Mid-Term results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(up to 3 years from program’s onset)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Long Term Results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(5-10 Years)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Impact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extLst>
                  <a:ext uri="{0D108BD9-81ED-4DB2-BD59-A6C34878D82A}">
                    <a16:rowId xmlns:a16="http://schemas.microsoft.com/office/drawing/2014/main" val="1006017390"/>
                  </a:ext>
                </a:extLst>
              </a:tr>
              <a:tr h="3965470">
                <a:tc>
                  <a:txBody>
                    <a:bodyPr/>
                    <a:lstStyle/>
                    <a:p>
                      <a:pPr algn="l" rtl="0">
                        <a:lnSpc>
                          <a:spcPct val="115000"/>
                        </a:lnSpc>
                        <a:spcAft>
                          <a:spcPts val="1000"/>
                        </a:spcAft>
                      </a:pPr>
                      <a:r>
                        <a:rPr lang="he-IL" sz="100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Officials &amp; decision-makers in the municipalities &amp; government offices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Academics, professionals, and build environment creators (BEC)</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ILGBC staff</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Consultants and experts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Urban95 program administrator in the anchor municipality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partners (outside &amp; within the anchor municipality)</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Pilots’ budgeting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knowledge from BvLF</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Accumulated knowledge and experience from the ILGBC, Urban95 TLV, and national committee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&amp; evaluation resources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Participate in meetings with anchor municipalities to promote early childhood development (ECD) in the different administrations.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Train and accompany the programs’ administrators in the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 each anchor municipality agenda and strategic outline regarding early childhood to identify possible integrations with the Urban95 program.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Engage stakeholders &amp; partners from anchor municipalities to take part in interventions implementation.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 and conduct trainings &amp; seminars for officials in anchor municipalities to provide knowledge &amp; tools and raise awareness for ECD's importance.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Map potential interventions in public spaces and mobility domains in the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 opportunities and map the needs of young children &amp; caregivers to provide them with enriching content to support the interventions in the urban environment in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Initiate pilots in the urban environment of anchor municipalities, including accompanying contents.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Promote inter-administrative collaboration to create models for cooperation between different municipal units.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Build a website for data collection &amp; retention to share professional knowledge on facilitating holistic municipal policies for build environment adjustments for young children </a:t>
                      </a:r>
                      <a:r>
                        <a:rPr lang="he-IL"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Hold professional events for BEC on urban planning that considers the needs of young children </a:t>
                      </a:r>
                      <a:r>
                        <a:rPr lang="he-IL"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Anchor municipality's program manager actively participates in strategic meetings to promote young children &amp; caregivers’ needs in the different municipal units.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stakeholders &amp; BEC participate in professional trainings &amp; seminars.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satisfaction of trainings &amp; seminars’ participants.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Effective engagement of key stakeholders and establishment of inter-administrative collaborations.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Openness, willingness, and capability of municipal officials for pilots' implementation.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Sharing internal &amp; external knowledge among municipal officials and from the municipality outwards.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Pilots' implementation in the public space &amp; mobility domains, including accompanying contents, to scale.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is operated as a professional knowledge base regarding early childhood, based on models developed in the program.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gets exposure and users' traffic.</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Municipal officials are knowledgeable, understand early childhood needs, and are capable of matching potential responses to these needs.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BEC that participated in ILGBC events are conscious of needs and potential planning solutions for improving the public space for young children &amp; caregivers.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Urban95 action models &amp; collaboration mechanisms (between anchor municipalities' officials and external partners advancing ECD) are embedded in the work routine.</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Early childhood is on the anchor municipalities' agenda: re-thinking positions and budget allocation for ECD, using collaboration mechanisms, new management practices, and pooling resources efforts.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children &amp; caregivers’ POV is considered when planning and designing public spaces (playgrounds, sidewalks, public transportation, shade, clean air, green lungs) – in the short term.</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in the number of public spaces &amp; urban infrastructures, designed and adjusted for young children &amp; caregivers’ use, according to the Urban95 principles in anchor municipalities – in the short/ mid-term.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In-scale projects are executed in all municipalities, adjusting the built environment for a safe and accessible stay, use, and mobility of young children &amp; caregivers – in the mid-term.</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Anchor municipalities are a source for peer learning to other municipalities and BEC.</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The nationwide expansion program municipalities are collaborating with municipal &amp; inter-municipal entities while using the program’s website as a professional source of knowledge when deciding on ECD.</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sustainability: Urban95 is established as a guiding principle for urban planning for early childhood.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urban planning of anchor municipalities, based on Urban95 principles, is recognized as a “success story” and echoes in other municipalities.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children &amp; caregivers’ POV is considered in public space planning and promotes mobility and accessibility in local municipalities nationwide.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is updated, municipalities and BEC nationwide regularly learn how to implement interventions according to Urban95 principles.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municipalities seek funding sources and act independently to advance young children.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municipalities operate in light of a long-term planning vision, including ECD needs, while making data-driven decisions.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ctr" rtl="0">
                        <a:lnSpc>
                          <a:spcPct val="115000"/>
                        </a:lnSpc>
                        <a:spcAft>
                          <a:spcPts val="6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Policies to advance urban environment suitable for optimal early childhood development, properly and sustainably embedded throughout all municipal departments, working in full coordination and collaboration.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supportive urban and communal environment, enabling equal opportunities in early childhood development and parental wellbeing.</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CCC0D9"/>
                    </a:solidFill>
                  </a:tcPr>
                </a:tc>
                <a:extLst>
                  <a:ext uri="{0D108BD9-81ED-4DB2-BD59-A6C34878D82A}">
                    <a16:rowId xmlns:a16="http://schemas.microsoft.com/office/drawing/2014/main" val="3180981082"/>
                  </a:ext>
                </a:extLst>
              </a:tr>
            </a:tbl>
          </a:graphicData>
        </a:graphic>
      </p:graphicFrame>
      <p:grpSp>
        <p:nvGrpSpPr>
          <p:cNvPr id="8" name="Group 7">
            <a:extLst>
              <a:ext uri="{FF2B5EF4-FFF2-40B4-BE49-F238E27FC236}">
                <a16:creationId xmlns:a16="http://schemas.microsoft.com/office/drawing/2014/main" id="{45352740-FA5F-2733-DF0E-778777897F45}"/>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3623C218-E299-05F4-E977-F5E694C09DF7}"/>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0" name="Rectangle: Rounded Corners 9">
              <a:extLst>
                <a:ext uri="{FF2B5EF4-FFF2-40B4-BE49-F238E27FC236}">
                  <a16:creationId xmlns:a16="http://schemas.microsoft.com/office/drawing/2014/main" id="{AE0B58BB-9073-FD16-443C-ECB2A4B6DB8F}"/>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1" name="TextBox 10">
              <a:extLst>
                <a:ext uri="{FF2B5EF4-FFF2-40B4-BE49-F238E27FC236}">
                  <a16:creationId xmlns:a16="http://schemas.microsoft.com/office/drawing/2014/main" id="{841BC6CD-0CFB-DDBF-7852-FA4977ED64A0}"/>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5643596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4</a:t>
            </a:fld>
            <a:endParaRPr/>
          </a:p>
        </p:txBody>
      </p:sp>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400110"/>
          </a:xfrm>
          <a:prstGeom prst="rect">
            <a:avLst/>
          </a:prstGeom>
          <a:solidFill>
            <a:srgbClr val="36636F"/>
          </a:solidFill>
        </p:spPr>
        <p:txBody>
          <a:bodyPr wrap="square" rtlCol="0">
            <a:spAutoFit/>
          </a:bodyPr>
          <a:lstStyle/>
          <a:p>
            <a:r>
              <a:rPr lang="he-IL" sz="2000" b="1" dirty="0">
                <a:solidFill>
                  <a:schemeClr val="bg1"/>
                </a:solidFill>
                <a:latin typeface="Tahoma" pitchFamily="34" charset="0"/>
                <a:ea typeface="Tahoma" pitchFamily="34" charset="0"/>
                <a:cs typeface="Tahoma" pitchFamily="34" charset="0"/>
              </a:rPr>
              <a:t>מגמות ארציות בתחומי שייכות, </a:t>
            </a:r>
            <a:r>
              <a:rPr lang="he-IL" sz="2000" b="1" dirty="0" err="1">
                <a:solidFill>
                  <a:schemeClr val="bg1"/>
                </a:solidFill>
                <a:latin typeface="Tahoma" pitchFamily="34" charset="0"/>
                <a:ea typeface="Tahoma" pitchFamily="34" charset="0"/>
                <a:cs typeface="Tahoma" pitchFamily="34" charset="0"/>
              </a:rPr>
              <a:t>דיגיטל</a:t>
            </a:r>
            <a:r>
              <a:rPr lang="he-IL" sz="2000" b="1" dirty="0">
                <a:solidFill>
                  <a:schemeClr val="bg1"/>
                </a:solidFill>
                <a:latin typeface="Tahoma" pitchFamily="34" charset="0"/>
                <a:ea typeface="Tahoma" pitchFamily="34" charset="0"/>
                <a:cs typeface="Tahoma" pitchFamily="34" charset="0"/>
              </a:rPr>
              <a:t> ובריאות, לפי קבוצות אוכלוסייה</a:t>
            </a:r>
          </a:p>
        </p:txBody>
      </p:sp>
      <p:graphicFrame>
        <p:nvGraphicFramePr>
          <p:cNvPr id="3" name="טבלה 2">
            <a:extLst>
              <a:ext uri="{FF2B5EF4-FFF2-40B4-BE49-F238E27FC236}">
                <a16:creationId xmlns:a16="http://schemas.microsoft.com/office/drawing/2014/main" id="{02EA3F46-E9D2-A99B-8247-C66C6F9A791C}"/>
              </a:ext>
            </a:extLst>
          </p:cNvPr>
          <p:cNvGraphicFramePr>
            <a:graphicFrameLocks noGrp="1"/>
          </p:cNvGraphicFramePr>
          <p:nvPr/>
        </p:nvGraphicFramePr>
        <p:xfrm>
          <a:off x="4742682" y="501796"/>
          <a:ext cx="7354011" cy="3505200"/>
        </p:xfrm>
        <a:graphic>
          <a:graphicData uri="http://schemas.openxmlformats.org/drawingml/2006/table">
            <a:tbl>
              <a:tblPr rtl="1" firstRow="1" bandRow="1">
                <a:tableStyleId>{5C22544A-7EE6-4342-B048-85BDC9FD1C3A}</a:tableStyleId>
              </a:tblPr>
              <a:tblGrid>
                <a:gridCol w="755095">
                  <a:extLst>
                    <a:ext uri="{9D8B030D-6E8A-4147-A177-3AD203B41FA5}">
                      <a16:colId xmlns:a16="http://schemas.microsoft.com/office/drawing/2014/main" val="3312439335"/>
                    </a:ext>
                  </a:extLst>
                </a:gridCol>
                <a:gridCol w="2494916">
                  <a:extLst>
                    <a:ext uri="{9D8B030D-6E8A-4147-A177-3AD203B41FA5}">
                      <a16:colId xmlns:a16="http://schemas.microsoft.com/office/drawing/2014/main" val="1095733899"/>
                    </a:ext>
                  </a:extLst>
                </a:gridCol>
                <a:gridCol w="1800000">
                  <a:extLst>
                    <a:ext uri="{9D8B030D-6E8A-4147-A177-3AD203B41FA5}">
                      <a16:colId xmlns:a16="http://schemas.microsoft.com/office/drawing/2014/main" val="2580009618"/>
                    </a:ext>
                  </a:extLst>
                </a:gridCol>
                <a:gridCol w="864000">
                  <a:extLst>
                    <a:ext uri="{9D8B030D-6E8A-4147-A177-3AD203B41FA5}">
                      <a16:colId xmlns:a16="http://schemas.microsoft.com/office/drawing/2014/main" val="3091657295"/>
                    </a:ext>
                  </a:extLst>
                </a:gridCol>
                <a:gridCol w="720000">
                  <a:extLst>
                    <a:ext uri="{9D8B030D-6E8A-4147-A177-3AD203B41FA5}">
                      <a16:colId xmlns:a16="http://schemas.microsoft.com/office/drawing/2014/main" val="3720442272"/>
                    </a:ext>
                  </a:extLst>
                </a:gridCol>
                <a:gridCol w="720000">
                  <a:extLst>
                    <a:ext uri="{9D8B030D-6E8A-4147-A177-3AD203B41FA5}">
                      <a16:colId xmlns:a16="http://schemas.microsoft.com/office/drawing/2014/main" val="3378820736"/>
                    </a:ext>
                  </a:extLst>
                </a:gridCol>
              </a:tblGrid>
              <a:tr h="0">
                <a:tc gridSpan="6">
                  <a:txBody>
                    <a:bodyPr/>
                    <a:lstStyle/>
                    <a:p>
                      <a:pP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מתוך הסקר החברתי של למ"ס, 2020*</a:t>
                      </a:r>
                    </a:p>
                  </a:txBody>
                  <a:tcPr>
                    <a:solidFill>
                      <a:srgbClr val="F9BC25"/>
                    </a:solidFill>
                  </a:tcPr>
                </a:tc>
                <a:tc hMerge="1">
                  <a:txBody>
                    <a:bodyPr/>
                    <a:lstStyle/>
                    <a:p>
                      <a:pPr rtl="1"/>
                      <a:r>
                        <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rPr>
                        <a:t>הסקר החברתי של </a:t>
                      </a:r>
                      <a:r>
                        <a:rPr lang="he-IL" sz="1200" kern="1200" err="1">
                          <a:solidFill>
                            <a:schemeClr val="tx1"/>
                          </a:solidFill>
                          <a:latin typeface="Segoe UI" panose="020B0502040204020203" pitchFamily="34" charset="0"/>
                          <a:ea typeface="Tahoma" panose="020B0604030504040204" pitchFamily="34" charset="0"/>
                          <a:cs typeface="Segoe UI" panose="020B0502040204020203" pitchFamily="34" charset="0"/>
                        </a:rPr>
                        <a:t>הלמ"ס</a:t>
                      </a:r>
                      <a:r>
                        <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rPr>
                        <a:t>, 2020</a:t>
                      </a:r>
                    </a:p>
                  </a:txBody>
                  <a:tcPr>
                    <a:solidFill>
                      <a:srgbClr val="F9BC2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1837307702"/>
                  </a:ext>
                </a:extLst>
              </a:tr>
              <a:tr h="142311">
                <a:tc>
                  <a:txBody>
                    <a:bodyPr/>
                    <a:lstStyle/>
                    <a:p>
                      <a:pPr rtl="1"/>
                      <a:r>
                        <a:rPr lang="he-IL" sz="14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תחום</a:t>
                      </a:r>
                    </a:p>
                  </a:txBody>
                  <a:tcPr>
                    <a:solidFill>
                      <a:srgbClr val="F9BC25"/>
                    </a:solidFill>
                  </a:tcPr>
                </a:tc>
                <a:tc>
                  <a:txBody>
                    <a:bodyPr/>
                    <a:lstStyle/>
                    <a:p>
                      <a:pPr rtl="1"/>
                      <a:r>
                        <a:rPr lang="he-IL" sz="14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נושא (אחוז אנשים ש...)</a:t>
                      </a:r>
                    </a:p>
                  </a:txBody>
                  <a:tcPr>
                    <a:solidFill>
                      <a:srgbClr val="F9BC25"/>
                    </a:solidFill>
                  </a:tcPr>
                </a:tc>
                <a:tc>
                  <a:txBody>
                    <a:bodyPr/>
                    <a:lstStyle/>
                    <a:p>
                      <a:pPr algn="ctr" rtl="1"/>
                      <a:r>
                        <a:rPr lang="he-IL" sz="14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ממוצע קבוצה חזקה</a:t>
                      </a:r>
                    </a:p>
                  </a:txBody>
                  <a:tcPr>
                    <a:solidFill>
                      <a:srgbClr val="A5A5A5"/>
                    </a:solidFill>
                  </a:tcPr>
                </a:tc>
                <a:tc>
                  <a:txBody>
                    <a:bodyPr/>
                    <a:lstStyle/>
                    <a:p>
                      <a:pPr algn="ctr" rtl="1"/>
                      <a:r>
                        <a:rPr lang="he-IL" sz="14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פריפריה</a:t>
                      </a:r>
                    </a:p>
                  </a:txBody>
                  <a:tcPr>
                    <a:solidFill>
                      <a:srgbClr val="A5A5A5"/>
                    </a:solidFill>
                  </a:tcPr>
                </a:tc>
                <a:tc>
                  <a:txBody>
                    <a:bodyPr/>
                    <a:lstStyle/>
                    <a:p>
                      <a:pPr algn="ctr" rtl="1"/>
                      <a:r>
                        <a:rPr lang="he-IL" sz="14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חרדים</a:t>
                      </a:r>
                    </a:p>
                  </a:txBody>
                  <a:tcPr>
                    <a:solidFill>
                      <a:srgbClr val="A5A5A5"/>
                    </a:solidFill>
                  </a:tcPr>
                </a:tc>
                <a:tc>
                  <a:txBody>
                    <a:bodyPr/>
                    <a:lstStyle/>
                    <a:p>
                      <a:pPr algn="ctr" rtl="1"/>
                      <a:r>
                        <a:rPr lang="he-IL" sz="14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ערבים</a:t>
                      </a:r>
                    </a:p>
                  </a:txBody>
                  <a:tcPr>
                    <a:solidFill>
                      <a:srgbClr val="A5A5A5"/>
                    </a:solidFill>
                  </a:tcPr>
                </a:tc>
                <a:extLst>
                  <a:ext uri="{0D108BD9-81ED-4DB2-BD59-A6C34878D82A}">
                    <a16:rowId xmlns:a16="http://schemas.microsoft.com/office/drawing/2014/main" val="762857329"/>
                  </a:ext>
                </a:extLst>
              </a:tr>
              <a:tr h="370840">
                <a:tc rowSpan="2">
                  <a:txBody>
                    <a:bodyPr/>
                    <a:lstStyle/>
                    <a:p>
                      <a:pP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מדדי שייכות</a:t>
                      </a:r>
                    </a:p>
                  </a:txBody>
                  <a:tcPr>
                    <a:solidFill>
                      <a:srgbClr val="F9BC25"/>
                    </a:solidFill>
                  </a:tcPr>
                </a:tc>
                <a:tc>
                  <a:txBody>
                    <a:bodyPr/>
                    <a:lstStyle/>
                    <a:p>
                      <a:pPr rtl="1"/>
                      <a:r>
                        <a:rPr lang="he-IL" sz="1400" dirty="0">
                          <a:latin typeface="Segoe UI" panose="020B0502040204020203" pitchFamily="34" charset="0"/>
                          <a:ea typeface="Tahoma" panose="020B0604030504040204" pitchFamily="34" charset="0"/>
                          <a:cs typeface="Segoe UI" panose="020B0502040204020203" pitchFamily="34" charset="0"/>
                        </a:rPr>
                        <a:t>נפגשים או משוחחים בטלפון עם חברים לפחות פעם בשבוע</a:t>
                      </a:r>
                      <a:endPar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88%</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90%</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87%</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86%</a:t>
                      </a:r>
                    </a:p>
                  </a:txBody>
                  <a:tcPr>
                    <a:solidFill>
                      <a:srgbClr val="A5A5A5"/>
                    </a:solidFill>
                  </a:tcPr>
                </a:tc>
                <a:extLst>
                  <a:ext uri="{0D108BD9-81ED-4DB2-BD59-A6C34878D82A}">
                    <a16:rowId xmlns:a16="http://schemas.microsoft.com/office/drawing/2014/main" val="1035058443"/>
                  </a:ext>
                </a:extLst>
              </a:tr>
              <a:tr h="295523">
                <a:tc vMerge="1">
                  <a:txBody>
                    <a:bodyPr/>
                    <a:lstStyle/>
                    <a:p>
                      <a:pPr rtl="1"/>
                      <a:endPar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latin typeface="Segoe UI" panose="020B0502040204020203" pitchFamily="34" charset="0"/>
                          <a:ea typeface="Tahoma" panose="020B0604030504040204" pitchFamily="34" charset="0"/>
                          <a:cs typeface="Segoe UI" panose="020B0502040204020203" pitchFamily="34" charset="0"/>
                        </a:rPr>
                        <a:t>בעלי תחושת ביטחון ללכת לבד (שביעות רצון מאזור מגורים)</a:t>
                      </a: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87%</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71%</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82%</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69%</a:t>
                      </a:r>
                    </a:p>
                  </a:txBody>
                  <a:tcPr>
                    <a:solidFill>
                      <a:srgbClr val="A5A5A5"/>
                    </a:solidFill>
                  </a:tcPr>
                </a:tc>
                <a:extLst>
                  <a:ext uri="{0D108BD9-81ED-4DB2-BD59-A6C34878D82A}">
                    <a16:rowId xmlns:a16="http://schemas.microsoft.com/office/drawing/2014/main" val="315738430"/>
                  </a:ext>
                </a:extLst>
              </a:tr>
              <a:tr h="0">
                <a:tc>
                  <a:txBody>
                    <a:bodyPr/>
                    <a:lstStyle/>
                    <a:p>
                      <a:pP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דיגיטל</a:t>
                      </a:r>
                    </a:p>
                  </a:txBody>
                  <a:tcPr>
                    <a:solidFill>
                      <a:srgbClr val="F9BC25"/>
                    </a:solidFill>
                  </a:tcPr>
                </a:tc>
                <a:tc>
                  <a:txBody>
                    <a:bodyPr/>
                    <a:lstStyle/>
                    <a:p>
                      <a:pP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שימוש בשירותי ממשל מקוונים</a:t>
                      </a: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63%</a:t>
                      </a:r>
                    </a:p>
                  </a:txBody>
                  <a:tcPr>
                    <a:solidFill>
                      <a:srgbClr val="A5A5A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26%</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36%</a:t>
                      </a:r>
                    </a:p>
                  </a:txBody>
                  <a:tcPr>
                    <a:solidFill>
                      <a:srgbClr val="A5A5A5"/>
                    </a:solidFill>
                  </a:tcPr>
                </a:tc>
                <a:tc>
                  <a:txBody>
                    <a:bodyPr/>
                    <a:lstStyle/>
                    <a:p>
                      <a:pPr algn="ctr" rtl="1"/>
                      <a:r>
                        <a:rPr lang="he-IL" sz="1400" b="1" kern="1200">
                          <a:solidFill>
                            <a:srgbClr val="C00000"/>
                          </a:solidFill>
                          <a:latin typeface="Segoe UI" panose="020B0502040204020203" pitchFamily="34" charset="0"/>
                          <a:ea typeface="Tahoma" panose="020B0604030504040204" pitchFamily="34" charset="0"/>
                          <a:cs typeface="Segoe UI" panose="020B0502040204020203" pitchFamily="34" charset="0"/>
                        </a:rPr>
                        <a:t>22%</a:t>
                      </a:r>
                    </a:p>
                  </a:txBody>
                  <a:tcPr>
                    <a:solidFill>
                      <a:srgbClr val="A5A5A5"/>
                    </a:solidFill>
                  </a:tcPr>
                </a:tc>
                <a:extLst>
                  <a:ext uri="{0D108BD9-81ED-4DB2-BD59-A6C34878D82A}">
                    <a16:rowId xmlns:a16="http://schemas.microsoft.com/office/drawing/2014/main" val="107081209"/>
                  </a:ext>
                </a:extLst>
              </a:tr>
              <a:tr h="0">
                <a:tc rowSpan="3">
                  <a:txBody>
                    <a:bodyPr/>
                    <a:lstStyle/>
                    <a:p>
                      <a:pP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בריאות</a:t>
                      </a:r>
                    </a:p>
                  </a:txBody>
                  <a:tcPr>
                    <a:solidFill>
                      <a:srgbClr val="F9BC25"/>
                    </a:solidFill>
                  </a:tcPr>
                </a:tc>
                <a:tc>
                  <a:txBody>
                    <a:bodyPr/>
                    <a:lstStyle/>
                    <a:p>
                      <a:pP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מרגישים תחושת לחץ בשנה האחרונה</a:t>
                      </a: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59%</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64%</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51%</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46%</a:t>
                      </a:r>
                    </a:p>
                  </a:txBody>
                  <a:tcPr>
                    <a:solidFill>
                      <a:srgbClr val="A5A5A5"/>
                    </a:solidFill>
                  </a:tcPr>
                </a:tc>
                <a:extLst>
                  <a:ext uri="{0D108BD9-81ED-4DB2-BD59-A6C34878D82A}">
                    <a16:rowId xmlns:a16="http://schemas.microsoft.com/office/drawing/2014/main" val="292676156"/>
                  </a:ext>
                </a:extLst>
              </a:tr>
              <a:tr h="174563">
                <a:tc vMerge="1">
                  <a:txBody>
                    <a:bodyPr/>
                    <a:lstStyle/>
                    <a:p>
                      <a:pPr rtl="1"/>
                      <a:endPar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מרגישים תחושת דיכאון בשנה האחרונה</a:t>
                      </a:r>
                    </a:p>
                  </a:txBody>
                  <a:tcPr>
                    <a:solidFill>
                      <a:srgbClr val="F9BC2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21%</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39%</a:t>
                      </a:r>
                    </a:p>
                  </a:txBody>
                  <a:tcPr>
                    <a:solidFill>
                      <a:srgbClr val="A5A5A5"/>
                    </a:solidFill>
                  </a:tcPr>
                </a:tc>
                <a:tc>
                  <a:txBody>
                    <a:bodyPr/>
                    <a:lstStyle/>
                    <a:p>
                      <a:pPr marL="0" algn="ctr" defTabSz="914400" rtl="1" eaLnBrk="1" latinLnBrk="0" hangingPunct="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12%</a:t>
                      </a:r>
                    </a:p>
                  </a:txBody>
                  <a:tcPr>
                    <a:solidFill>
                      <a:srgbClr val="A5A5A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18%</a:t>
                      </a:r>
                    </a:p>
                  </a:txBody>
                  <a:tcPr>
                    <a:solidFill>
                      <a:srgbClr val="A5A5A5"/>
                    </a:solidFill>
                  </a:tcPr>
                </a:tc>
                <a:extLst>
                  <a:ext uri="{0D108BD9-81ED-4DB2-BD59-A6C34878D82A}">
                    <a16:rowId xmlns:a16="http://schemas.microsoft.com/office/drawing/2014/main" val="3131405119"/>
                  </a:ext>
                </a:extLst>
              </a:tr>
              <a:tr h="370840">
                <a:tc vMerge="1">
                  <a:txBody>
                    <a:bodyPr/>
                    <a:lstStyle/>
                    <a:p>
                      <a:pPr rtl="1"/>
                      <a:endPar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מגדירים את בריאותם כטובה עד טובה מאוד (הערכה עצמית)</a:t>
                      </a: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91%</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60%</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94%</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81%</a:t>
                      </a:r>
                    </a:p>
                  </a:txBody>
                  <a:tcPr>
                    <a:solidFill>
                      <a:srgbClr val="A5A5A5"/>
                    </a:solidFill>
                  </a:tcPr>
                </a:tc>
                <a:extLst>
                  <a:ext uri="{0D108BD9-81ED-4DB2-BD59-A6C34878D82A}">
                    <a16:rowId xmlns:a16="http://schemas.microsoft.com/office/drawing/2014/main" val="1366008544"/>
                  </a:ext>
                </a:extLst>
              </a:tr>
            </a:tbl>
          </a:graphicData>
        </a:graphic>
      </p:graphicFrame>
      <p:sp>
        <p:nvSpPr>
          <p:cNvPr id="5" name="תיבת טקסט 4">
            <a:extLst>
              <a:ext uri="{FF2B5EF4-FFF2-40B4-BE49-F238E27FC236}">
                <a16:creationId xmlns:a16="http://schemas.microsoft.com/office/drawing/2014/main" id="{2336272B-58F8-5DD6-69D9-BD780D86B919}"/>
              </a:ext>
            </a:extLst>
          </p:cNvPr>
          <p:cNvSpPr txBox="1"/>
          <p:nvPr/>
        </p:nvSpPr>
        <p:spPr>
          <a:xfrm>
            <a:off x="7722411" y="6425997"/>
            <a:ext cx="3978799" cy="400110"/>
          </a:xfrm>
          <a:prstGeom prst="rect">
            <a:avLst/>
          </a:prstGeom>
          <a:noFill/>
        </p:spPr>
        <p:txBody>
          <a:bodyPr wrap="square" rtlCol="1">
            <a:spAutoFit/>
          </a:bodyPr>
          <a:lstStyle/>
          <a:p>
            <a:r>
              <a:rPr lang="he-IL" sz="1000" dirty="0">
                <a:latin typeface="Segoe UI" panose="020B0502040204020203" pitchFamily="34" charset="0"/>
                <a:ea typeface="Tahoma" panose="020B0604030504040204" pitchFamily="34" charset="0"/>
                <a:cs typeface="Segoe UI" panose="020B0502040204020203" pitchFamily="34" charset="0"/>
              </a:rPr>
              <a:t>*מקור הנתונים: "ג'וינט-אשלים: קידום מוביליות חברתית-כלכלית מלידה עד 30</a:t>
            </a:r>
            <a:r>
              <a:rPr lang="he-IL" sz="1000" dirty="0"/>
              <a:t>" (</a:t>
            </a:r>
            <a:r>
              <a:rPr lang="en-US" sz="1000" dirty="0">
                <a:hlinkClick r:id="rId3"/>
              </a:rPr>
              <a:t>https://www.socialmobility.co.il/semi</a:t>
            </a:r>
            <a:r>
              <a:rPr lang="he-IL" sz="1000" dirty="0"/>
              <a:t>)</a:t>
            </a:r>
          </a:p>
        </p:txBody>
      </p:sp>
      <p:sp>
        <p:nvSpPr>
          <p:cNvPr id="8" name="תיבת טקסט 7">
            <a:extLst>
              <a:ext uri="{FF2B5EF4-FFF2-40B4-BE49-F238E27FC236}">
                <a16:creationId xmlns:a16="http://schemas.microsoft.com/office/drawing/2014/main" id="{53EA523A-6670-D7BF-2111-3309223D3CB5}"/>
              </a:ext>
            </a:extLst>
          </p:cNvPr>
          <p:cNvSpPr txBox="1"/>
          <p:nvPr/>
        </p:nvSpPr>
        <p:spPr>
          <a:xfrm>
            <a:off x="-17472" y="442520"/>
            <a:ext cx="4760153" cy="3539430"/>
          </a:xfrm>
          <a:prstGeom prst="rect">
            <a:avLst/>
          </a:prstGeom>
          <a:noFill/>
        </p:spPr>
        <p:txBody>
          <a:bodyPr wrap="square" rtlCol="1">
            <a:spAutoFit/>
          </a:bodyPr>
          <a:lstStyle/>
          <a:p>
            <a:r>
              <a:rPr lang="he-IL" sz="1400" u="sng" dirty="0">
                <a:latin typeface="Segoe UI" panose="020B0502040204020203" pitchFamily="34" charset="0"/>
                <a:ea typeface="Tahoma" panose="020B0604030504040204" pitchFamily="34" charset="0"/>
                <a:cs typeface="Segoe UI" panose="020B0502040204020203" pitchFamily="34" charset="0"/>
              </a:rPr>
              <a:t>מדדי שייכות:</a:t>
            </a:r>
          </a:p>
          <a:p>
            <a:pPr marL="171450" indent="-171450">
              <a:buFont typeface="Arial" panose="020B0604020202020204" pitchFamily="34" charset="0"/>
              <a:buChar char="•"/>
            </a:pPr>
            <a:r>
              <a:rPr lang="he-IL" sz="1400" dirty="0">
                <a:latin typeface="Segoe UI" panose="020B0502040204020203" pitchFamily="34" charset="0"/>
                <a:ea typeface="Tahoma" panose="020B0604030504040204" pitchFamily="34" charset="0"/>
                <a:cs typeface="Segoe UI" panose="020B0502040204020203" pitchFamily="34" charset="0"/>
              </a:rPr>
              <a:t>הן בקרב חרדים והן בקרב ערבים נמצא </a:t>
            </a:r>
            <a:r>
              <a:rPr lang="he-IL" sz="1400" b="1" dirty="0">
                <a:latin typeface="Segoe UI" panose="020B0502040204020203" pitchFamily="34" charset="0"/>
                <a:ea typeface="Tahoma" panose="020B0604030504040204" pitchFamily="34" charset="0"/>
                <a:cs typeface="Segoe UI" panose="020B0502040204020203" pitchFamily="34" charset="0"/>
              </a:rPr>
              <a:t>שיעור גבוה של מבוגרים בעלי קשרים חברתיים</a:t>
            </a:r>
            <a:r>
              <a:rPr lang="he-IL" sz="1400" dirty="0">
                <a:latin typeface="Segoe UI" panose="020B0502040204020203" pitchFamily="34" charset="0"/>
                <a:ea typeface="Tahoma" panose="020B0604030504040204" pitchFamily="34" charset="0"/>
                <a:cs typeface="Segoe UI" panose="020B0502040204020203" pitchFamily="34" charset="0"/>
              </a:rPr>
              <a:t>, ללא הבדל ניכר בין המגזרים ולעומת ממוצע הקבוצה החזקה.</a:t>
            </a:r>
          </a:p>
          <a:p>
            <a:pPr marL="171450" indent="-171450">
              <a:buFont typeface="Arial" panose="020B0604020202020204" pitchFamily="34" charset="0"/>
              <a:buChar char="•"/>
            </a:pPr>
            <a:r>
              <a:rPr lang="he-IL" sz="1400" dirty="0">
                <a:latin typeface="Segoe UI" panose="020B0502040204020203" pitchFamily="34" charset="0"/>
                <a:ea typeface="Tahoma" panose="020B0604030504040204" pitchFamily="34" charset="0"/>
                <a:cs typeface="Segoe UI" panose="020B0502040204020203" pitchFamily="34" charset="0"/>
              </a:rPr>
              <a:t>קיימת תחושת ביטחון ללכת לבד </a:t>
            </a:r>
            <a:r>
              <a:rPr lang="he-IL" sz="1400" b="1" dirty="0">
                <a:latin typeface="Segoe UI" panose="020B0502040204020203" pitchFamily="34" charset="0"/>
                <a:ea typeface="Tahoma" panose="020B0604030504040204" pitchFamily="34" charset="0"/>
                <a:cs typeface="Segoe UI" panose="020B0502040204020203" pitchFamily="34" charset="0"/>
              </a:rPr>
              <a:t>בשיעור גבוה בכ-13% </a:t>
            </a:r>
            <a:r>
              <a:rPr lang="he-IL" sz="1400" dirty="0">
                <a:latin typeface="Segoe UI" panose="020B0502040204020203" pitchFamily="34" charset="0"/>
                <a:ea typeface="Tahoma" panose="020B0604030504040204" pitchFamily="34" charset="0"/>
                <a:cs typeface="Segoe UI" panose="020B0502040204020203" pitchFamily="34" charset="0"/>
              </a:rPr>
              <a:t>בקרב חרדים, מאשר בקרב ערבים. </a:t>
            </a:r>
          </a:p>
          <a:p>
            <a:r>
              <a:rPr lang="he-IL" sz="1400" u="sng" dirty="0">
                <a:latin typeface="Segoe UI" panose="020B0502040204020203" pitchFamily="34" charset="0"/>
                <a:ea typeface="Tahoma" panose="020B0604030504040204" pitchFamily="34" charset="0"/>
                <a:cs typeface="Segoe UI" panose="020B0502040204020203" pitchFamily="34" charset="0"/>
              </a:rPr>
              <a:t>תחום הדיגיטל:</a:t>
            </a:r>
          </a:p>
          <a:p>
            <a:pPr marL="171450" indent="-171450">
              <a:buFont typeface="Arial" panose="020B0604020202020204" pitchFamily="34" charset="0"/>
              <a:buChar char="•"/>
            </a:pPr>
            <a:r>
              <a:rPr lang="he-IL" sz="1400" dirty="0">
                <a:latin typeface="Segoe UI" panose="020B0502040204020203" pitchFamily="34" charset="0"/>
                <a:ea typeface="Tahoma" panose="020B0604030504040204" pitchFamily="34" charset="0"/>
                <a:cs typeface="Segoe UI" panose="020B0502040204020203" pitchFamily="34" charset="0"/>
              </a:rPr>
              <a:t>אחוז השימוש בשירותים מקוונים הוא </a:t>
            </a:r>
            <a:r>
              <a:rPr lang="he-IL" sz="1400" b="1" dirty="0">
                <a:latin typeface="Segoe UI" panose="020B0502040204020203" pitchFamily="34" charset="0"/>
                <a:ea typeface="Tahoma" panose="020B0604030504040204" pitchFamily="34" charset="0"/>
                <a:cs typeface="Segoe UI" panose="020B0502040204020203" pitchFamily="34" charset="0"/>
              </a:rPr>
              <a:t>נמוך בקרב שלושת הקבוצות, </a:t>
            </a:r>
            <a:r>
              <a:rPr lang="he-IL" sz="1400" dirty="0">
                <a:latin typeface="Segoe UI" panose="020B0502040204020203" pitchFamily="34" charset="0"/>
                <a:ea typeface="Tahoma" panose="020B0604030504040204" pitchFamily="34" charset="0"/>
                <a:cs typeface="Segoe UI" panose="020B0502040204020203" pitchFamily="34" charset="0"/>
              </a:rPr>
              <a:t>ולעומת ממוצע הקבוצה החזקה. מבין שלושת קבוצות, השימוש </a:t>
            </a:r>
            <a:r>
              <a:rPr lang="he-IL" sz="1400" b="1" dirty="0">
                <a:latin typeface="Segoe UI" panose="020B0502040204020203" pitchFamily="34" charset="0"/>
                <a:ea typeface="Tahoma" panose="020B0604030504040204" pitchFamily="34" charset="0"/>
                <a:cs typeface="Segoe UI" panose="020B0502040204020203" pitchFamily="34" charset="0"/>
              </a:rPr>
              <a:t>הגבוה ביותר הוא בקרב החרדים</a:t>
            </a:r>
            <a:r>
              <a:rPr lang="he-IL" sz="1400" dirty="0">
                <a:latin typeface="Segoe UI" panose="020B0502040204020203" pitchFamily="34" charset="0"/>
                <a:ea typeface="Tahoma" panose="020B0604030504040204" pitchFamily="34" charset="0"/>
                <a:cs typeface="Segoe UI" panose="020B0502040204020203" pitchFamily="34" charset="0"/>
              </a:rPr>
              <a:t>.</a:t>
            </a:r>
          </a:p>
          <a:p>
            <a:r>
              <a:rPr lang="he-IL" sz="1400" u="sng" dirty="0">
                <a:latin typeface="Segoe UI" panose="020B0502040204020203" pitchFamily="34" charset="0"/>
                <a:ea typeface="Tahoma" panose="020B0604030504040204" pitchFamily="34" charset="0"/>
                <a:cs typeface="Segoe UI" panose="020B0502040204020203" pitchFamily="34" charset="0"/>
              </a:rPr>
              <a:t>מדדי בריאות:</a:t>
            </a:r>
          </a:p>
          <a:p>
            <a:pPr marL="171450" indent="-171450">
              <a:buFont typeface="Arial" panose="020B0604020202020204" pitchFamily="34" charset="0"/>
              <a:buChar char="•"/>
            </a:pPr>
            <a:r>
              <a:rPr lang="he-IL" sz="1400" dirty="0">
                <a:latin typeface="Segoe UI" panose="020B0502040204020203" pitchFamily="34" charset="0"/>
                <a:ea typeface="Tahoma" panose="020B0604030504040204" pitchFamily="34" charset="0"/>
                <a:cs typeface="Segoe UI" panose="020B0502040204020203" pitchFamily="34" charset="0"/>
              </a:rPr>
              <a:t>תחושת הלחץ והדיכאון היו </a:t>
            </a:r>
            <a:r>
              <a:rPr lang="he-IL" sz="1400" b="1" dirty="0">
                <a:latin typeface="Segoe UI" panose="020B0502040204020203" pitchFamily="34" charset="0"/>
                <a:ea typeface="Tahoma" panose="020B0604030504040204" pitchFamily="34" charset="0"/>
                <a:cs typeface="Segoe UI" panose="020B0502040204020203" pitchFamily="34" charset="0"/>
              </a:rPr>
              <a:t>גבוהות יותר בפריפריה </a:t>
            </a:r>
            <a:r>
              <a:rPr lang="he-IL" sz="1400" dirty="0">
                <a:latin typeface="Segoe UI" panose="020B0502040204020203" pitchFamily="34" charset="0"/>
                <a:ea typeface="Tahoma" panose="020B0604030504040204" pitchFamily="34" charset="0"/>
                <a:cs typeface="Segoe UI" panose="020B0502040204020203" pitchFamily="34" charset="0"/>
              </a:rPr>
              <a:t>מאשר בקרב חרדים וערבים, והערכת המצב הבריאותי כחיובי הייתה </a:t>
            </a:r>
            <a:r>
              <a:rPr lang="he-IL" sz="1400" b="1" dirty="0">
                <a:latin typeface="Segoe UI" panose="020B0502040204020203" pitchFamily="34" charset="0"/>
                <a:ea typeface="Tahoma" panose="020B0604030504040204" pitchFamily="34" charset="0"/>
                <a:cs typeface="Segoe UI" panose="020B0502040204020203" pitchFamily="34" charset="0"/>
              </a:rPr>
              <a:t>נמוכה יותר בפריפריה</a:t>
            </a:r>
            <a:r>
              <a:rPr lang="he-IL" sz="1400" dirty="0">
                <a:latin typeface="Segoe UI" panose="020B0502040204020203" pitchFamily="34" charset="0"/>
                <a:ea typeface="Tahoma" panose="020B0604030504040204" pitchFamily="34" charset="0"/>
                <a:cs typeface="Segoe UI" panose="020B0502040204020203" pitchFamily="34" charset="0"/>
              </a:rPr>
              <a:t>. </a:t>
            </a:r>
            <a:br>
              <a:rPr lang="en-US" sz="1400" dirty="0">
                <a:latin typeface="Segoe UI" panose="020B0502040204020203" pitchFamily="34" charset="0"/>
                <a:ea typeface="Tahoma" panose="020B0604030504040204" pitchFamily="34" charset="0"/>
                <a:cs typeface="Segoe UI" panose="020B0502040204020203" pitchFamily="34" charset="0"/>
              </a:rPr>
            </a:br>
            <a:r>
              <a:rPr lang="he-IL" sz="1400" dirty="0">
                <a:latin typeface="Segoe UI" panose="020B0502040204020203" pitchFamily="34" charset="0"/>
                <a:ea typeface="Tahoma" panose="020B0604030504040204" pitchFamily="34" charset="0"/>
                <a:cs typeface="Segoe UI" panose="020B0502040204020203" pitchFamily="34" charset="0"/>
              </a:rPr>
              <a:t>לא נצפה הבדל משמעותי בלחץ ודיכאון בין חרדים לערבים. </a:t>
            </a:r>
            <a:r>
              <a:rPr lang="he-IL" sz="1400" b="1" dirty="0">
                <a:latin typeface="Segoe UI" panose="020B0502040204020203" pitchFamily="34" charset="0"/>
                <a:ea typeface="Tahoma" panose="020B0604030504040204" pitchFamily="34" charset="0"/>
                <a:cs typeface="Segoe UI" panose="020B0502040204020203" pitchFamily="34" charset="0"/>
              </a:rPr>
              <a:t>חרדים העריכו את בריאותם כטובה יותר לעומת ערבים</a:t>
            </a:r>
            <a:r>
              <a:rPr lang="he-IL" sz="1400" dirty="0">
                <a:latin typeface="Segoe UI" panose="020B0502040204020203" pitchFamily="34" charset="0"/>
                <a:ea typeface="Tahoma" panose="020B0604030504040204" pitchFamily="34" charset="0"/>
                <a:cs typeface="Segoe UI" panose="020B0502040204020203" pitchFamily="34" charset="0"/>
              </a:rPr>
              <a:t>.</a:t>
            </a:r>
          </a:p>
        </p:txBody>
      </p:sp>
      <p:grpSp>
        <p:nvGrpSpPr>
          <p:cNvPr id="4" name="Group 3">
            <a:extLst>
              <a:ext uri="{FF2B5EF4-FFF2-40B4-BE49-F238E27FC236}">
                <a16:creationId xmlns:a16="http://schemas.microsoft.com/office/drawing/2014/main" id="{346B4A87-9DCD-524E-1AD4-5378EAC6C2E1}"/>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A15394F5-C66A-32C9-65A5-36C881660F88}"/>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Rounded Corners 12">
              <a:extLst>
                <a:ext uri="{FF2B5EF4-FFF2-40B4-BE49-F238E27FC236}">
                  <a16:creationId xmlns:a16="http://schemas.microsoft.com/office/drawing/2014/main" id="{8765DBBB-EFD9-7FBB-BB01-4184B142831D}"/>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aphicFrame>
        <p:nvGraphicFramePr>
          <p:cNvPr id="2" name="טבלה 2">
            <a:extLst>
              <a:ext uri="{FF2B5EF4-FFF2-40B4-BE49-F238E27FC236}">
                <a16:creationId xmlns:a16="http://schemas.microsoft.com/office/drawing/2014/main" id="{FFDF7F71-F9A0-F3C9-F5FC-538D1A22E10E}"/>
              </a:ext>
            </a:extLst>
          </p:cNvPr>
          <p:cNvGraphicFramePr>
            <a:graphicFrameLocks noGrp="1"/>
          </p:cNvGraphicFramePr>
          <p:nvPr/>
        </p:nvGraphicFramePr>
        <p:xfrm>
          <a:off x="4752753" y="4082869"/>
          <a:ext cx="7333322" cy="2133600"/>
        </p:xfrm>
        <a:graphic>
          <a:graphicData uri="http://schemas.openxmlformats.org/drawingml/2006/table">
            <a:tbl>
              <a:tblPr rtl="1" firstRow="1" bandRow="1">
                <a:tableStyleId>{5C22544A-7EE6-4342-B048-85BDC9FD1C3A}</a:tableStyleId>
              </a:tblPr>
              <a:tblGrid>
                <a:gridCol w="3165359">
                  <a:extLst>
                    <a:ext uri="{9D8B030D-6E8A-4147-A177-3AD203B41FA5}">
                      <a16:colId xmlns:a16="http://schemas.microsoft.com/office/drawing/2014/main" val="1095733899"/>
                    </a:ext>
                  </a:extLst>
                </a:gridCol>
                <a:gridCol w="1520456">
                  <a:extLst>
                    <a:ext uri="{9D8B030D-6E8A-4147-A177-3AD203B41FA5}">
                      <a16:colId xmlns:a16="http://schemas.microsoft.com/office/drawing/2014/main" val="2580009618"/>
                    </a:ext>
                  </a:extLst>
                </a:gridCol>
                <a:gridCol w="1329070">
                  <a:extLst>
                    <a:ext uri="{9D8B030D-6E8A-4147-A177-3AD203B41FA5}">
                      <a16:colId xmlns:a16="http://schemas.microsoft.com/office/drawing/2014/main" val="3720442272"/>
                    </a:ext>
                  </a:extLst>
                </a:gridCol>
                <a:gridCol w="1318437">
                  <a:extLst>
                    <a:ext uri="{9D8B030D-6E8A-4147-A177-3AD203B41FA5}">
                      <a16:colId xmlns:a16="http://schemas.microsoft.com/office/drawing/2014/main" val="3378820736"/>
                    </a:ext>
                  </a:extLst>
                </a:gridCol>
              </a:tblGrid>
              <a:tr h="226568">
                <a:tc gridSpan="4">
                  <a:txBody>
                    <a:bodyPr/>
                    <a:lstStyle/>
                    <a:p>
                      <a:pP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מתוך הסקר החברתי של למ"ס, 2021 - אחוז הבוחרים ב- </a:t>
                      </a:r>
                      <a:r>
                        <a:rPr lang="he-IL" sz="14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"בכלל לא" </a:t>
                      </a:r>
                      <a:r>
                        <a:rPr lang="he-IL" sz="1400" b="1" u="sng" kern="1200" dirty="0">
                          <a:solidFill>
                            <a:schemeClr val="tx1"/>
                          </a:solidFill>
                          <a:latin typeface="Segoe UI" panose="020B0502040204020203" pitchFamily="34" charset="0"/>
                          <a:ea typeface="Tahoma" panose="020B0604030504040204" pitchFamily="34" charset="0"/>
                          <a:cs typeface="Segoe UI" panose="020B0502040204020203" pitchFamily="34" charset="0"/>
                        </a:rPr>
                        <a:t>מתוך קבוצת השייכות</a:t>
                      </a:r>
                    </a:p>
                  </a:txBody>
                  <a:tcPr>
                    <a:solidFill>
                      <a:srgbClr val="F9BC2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1837307702"/>
                  </a:ext>
                </a:extLst>
              </a:tr>
              <a:tr h="0">
                <a:tc>
                  <a:txBody>
                    <a:bodyPr/>
                    <a:lstStyle/>
                    <a:p>
                      <a:pPr rtl="1"/>
                      <a:r>
                        <a:rPr lang="he-IL" sz="1400" b="1" kern="1200">
                          <a:solidFill>
                            <a:schemeClr val="bg1"/>
                          </a:solidFill>
                          <a:latin typeface="Segoe UI" panose="020B0502040204020203" pitchFamily="34" charset="0"/>
                          <a:ea typeface="Tahoma" panose="020B0604030504040204" pitchFamily="34" charset="0"/>
                          <a:cs typeface="Segoe UI" panose="020B0502040204020203" pitchFamily="34" charset="0"/>
                        </a:rPr>
                        <a:t>נושא</a:t>
                      </a:r>
                    </a:p>
                  </a:txBody>
                  <a:tcPr>
                    <a:solidFill>
                      <a:srgbClr val="F9BC25"/>
                    </a:solidFill>
                  </a:tcPr>
                </a:tc>
                <a:tc>
                  <a:txBody>
                    <a:bodyPr/>
                    <a:lstStyle/>
                    <a:p>
                      <a:pPr algn="ctr" rtl="1"/>
                      <a:r>
                        <a:rPr lang="he-IL" sz="14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יהודים חילוניים</a:t>
                      </a:r>
                      <a:endParaRPr lang="he-IL"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he-IL" sz="14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יהודים חרדים</a:t>
                      </a:r>
                      <a:endParaRPr lang="he-IL"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he-IL" sz="14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ערבים</a:t>
                      </a:r>
                      <a:endParaRPr lang="he-IL"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762857329"/>
                  </a:ext>
                </a:extLst>
              </a:tr>
              <a:tr h="275658">
                <a:tc>
                  <a:txBody>
                    <a:bodyPr/>
                    <a:lstStyle/>
                    <a:p>
                      <a:pP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יציאה לפעילות ובילוי</a:t>
                      </a: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56%</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81%</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79%</a:t>
                      </a:r>
                    </a:p>
                  </a:txBody>
                  <a:tcPr>
                    <a:solidFill>
                      <a:srgbClr val="A5A5A5"/>
                    </a:solidFill>
                  </a:tcPr>
                </a:tc>
                <a:extLst>
                  <a:ext uri="{0D108BD9-81ED-4DB2-BD59-A6C34878D82A}">
                    <a16:rowId xmlns:a16="http://schemas.microsoft.com/office/drawing/2014/main" val="1035058443"/>
                  </a:ext>
                </a:extLst>
              </a:tr>
              <a:tr h="27565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a:latin typeface="Segoe UI" panose="020B0502040204020203" pitchFamily="34" charset="0"/>
                          <a:ea typeface="Tahoma" panose="020B0604030504040204" pitchFamily="34" charset="0"/>
                          <a:cs typeface="Segoe UI" panose="020B0502040204020203" pitchFamily="34" charset="0"/>
                        </a:rPr>
                        <a:t>בילוי עם משפחה</a:t>
                      </a: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10%</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14%</a:t>
                      </a:r>
                    </a:p>
                  </a:txBody>
                  <a:tcPr>
                    <a:solidFill>
                      <a:srgbClr val="A5A5A5"/>
                    </a:solidFill>
                  </a:tcPr>
                </a:tc>
                <a:tc>
                  <a:txBody>
                    <a:bodyPr/>
                    <a:lstStyle/>
                    <a:p>
                      <a:pPr algn="ctr" rtl="1"/>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8%</a:t>
                      </a:r>
                    </a:p>
                  </a:txBody>
                  <a:tcPr>
                    <a:solidFill>
                      <a:srgbClr val="A5A5A5"/>
                    </a:solidFill>
                  </a:tcPr>
                </a:tc>
                <a:extLst>
                  <a:ext uri="{0D108BD9-81ED-4DB2-BD59-A6C34878D82A}">
                    <a16:rowId xmlns:a16="http://schemas.microsoft.com/office/drawing/2014/main" val="315738430"/>
                  </a:ext>
                </a:extLst>
              </a:tr>
              <a:tr h="275658">
                <a:tc>
                  <a:txBody>
                    <a:bodyPr/>
                    <a:lstStyle/>
                    <a:p>
                      <a:pP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ביקור בשמורות</a:t>
                      </a: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33%</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42%</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42%</a:t>
                      </a:r>
                    </a:p>
                  </a:txBody>
                  <a:tcPr>
                    <a:solidFill>
                      <a:srgbClr val="A5A5A5"/>
                    </a:solidFill>
                  </a:tcPr>
                </a:tc>
                <a:extLst>
                  <a:ext uri="{0D108BD9-81ED-4DB2-BD59-A6C34878D82A}">
                    <a16:rowId xmlns:a16="http://schemas.microsoft.com/office/drawing/2014/main" val="107081209"/>
                  </a:ext>
                </a:extLst>
              </a:tr>
              <a:tr h="275658">
                <a:tc>
                  <a:txBody>
                    <a:bodyPr/>
                    <a:lstStyle/>
                    <a:p>
                      <a:pP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ביקור בחופים</a:t>
                      </a: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27%</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41%</a:t>
                      </a:r>
                    </a:p>
                  </a:txBody>
                  <a:tcPr>
                    <a:solidFill>
                      <a:srgbClr val="A5A5A5"/>
                    </a:solidFill>
                  </a:tcPr>
                </a:tc>
                <a:tc>
                  <a:txBody>
                    <a:bodyPr/>
                    <a:lstStyle/>
                    <a:p>
                      <a:pPr algn="ctr" rtl="1"/>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43%</a:t>
                      </a:r>
                    </a:p>
                  </a:txBody>
                  <a:tcPr>
                    <a:solidFill>
                      <a:srgbClr val="A5A5A5"/>
                    </a:solidFill>
                  </a:tcPr>
                </a:tc>
                <a:extLst>
                  <a:ext uri="{0D108BD9-81ED-4DB2-BD59-A6C34878D82A}">
                    <a16:rowId xmlns:a16="http://schemas.microsoft.com/office/drawing/2014/main" val="292676156"/>
                  </a:ext>
                </a:extLst>
              </a:tr>
              <a:tr h="275658">
                <a:tc>
                  <a:txBody>
                    <a:bodyPr/>
                    <a:lstStyle/>
                    <a:p>
                      <a:pP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ביקור בפארקים</a:t>
                      </a:r>
                    </a:p>
                  </a:txBody>
                  <a:tcPr>
                    <a:solidFill>
                      <a:srgbClr val="F9BC2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31%</a:t>
                      </a:r>
                    </a:p>
                  </a:txBody>
                  <a:tcPr>
                    <a:solidFill>
                      <a:srgbClr val="A5A5A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27%</a:t>
                      </a:r>
                    </a:p>
                  </a:txBody>
                  <a:tcPr>
                    <a:solidFill>
                      <a:srgbClr val="A5A5A5"/>
                    </a:solidFill>
                  </a:tcPr>
                </a:tc>
                <a:tc>
                  <a:txBody>
                    <a:bodyPr/>
                    <a:lstStyle/>
                    <a:p>
                      <a:pPr marL="0" algn="ctr" defTabSz="914400" rtl="1" eaLnBrk="1" latinLnBrk="0" hangingPunct="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50%</a:t>
                      </a:r>
                    </a:p>
                  </a:txBody>
                  <a:tcPr>
                    <a:solidFill>
                      <a:srgbClr val="A5A5A5"/>
                    </a:solidFill>
                  </a:tcPr>
                </a:tc>
                <a:extLst>
                  <a:ext uri="{0D108BD9-81ED-4DB2-BD59-A6C34878D82A}">
                    <a16:rowId xmlns:a16="http://schemas.microsoft.com/office/drawing/2014/main" val="3131405119"/>
                  </a:ext>
                </a:extLst>
              </a:tr>
            </a:tbl>
          </a:graphicData>
        </a:graphic>
      </p:graphicFrame>
      <p:sp>
        <p:nvSpPr>
          <p:cNvPr id="6" name="תיבת טקסט 7">
            <a:extLst>
              <a:ext uri="{FF2B5EF4-FFF2-40B4-BE49-F238E27FC236}">
                <a16:creationId xmlns:a16="http://schemas.microsoft.com/office/drawing/2014/main" id="{D3151779-34C4-41B9-C331-68F7E81A7369}"/>
              </a:ext>
            </a:extLst>
          </p:cNvPr>
          <p:cNvSpPr txBox="1"/>
          <p:nvPr/>
        </p:nvSpPr>
        <p:spPr>
          <a:xfrm>
            <a:off x="105925" y="4073270"/>
            <a:ext cx="4636756" cy="2246769"/>
          </a:xfrm>
          <a:prstGeom prst="rect">
            <a:avLst/>
          </a:prstGeom>
          <a:noFill/>
        </p:spPr>
        <p:txBody>
          <a:bodyPr wrap="square" rtlCol="1">
            <a:spAutoFit/>
          </a:bodyPr>
          <a:lstStyle/>
          <a:p>
            <a:r>
              <a:rPr lang="he-IL" sz="1400" u="sng" dirty="0">
                <a:latin typeface="Segoe UI" panose="020B0502040204020203" pitchFamily="34" charset="0"/>
                <a:ea typeface="Tahoma" panose="020B0604030504040204" pitchFamily="34" charset="0"/>
                <a:cs typeface="Segoe UI" panose="020B0502040204020203" pitchFamily="34" charset="0"/>
              </a:rPr>
              <a:t>מהנתונים לעיל עולה כי:</a:t>
            </a:r>
          </a:p>
          <a:p>
            <a:pPr marL="285750" indent="-285750">
              <a:buFont typeface="Arial" panose="020B0604020202020204" pitchFamily="34" charset="0"/>
              <a:buChar char="•"/>
            </a:pPr>
            <a:r>
              <a:rPr lang="he-IL" sz="1400" dirty="0">
                <a:latin typeface="Segoe UI" panose="020B0502040204020203" pitchFamily="34" charset="0"/>
                <a:ea typeface="Tahoma" panose="020B0604030504040204" pitchFamily="34" charset="0"/>
                <a:cs typeface="Segoe UI" panose="020B0502040204020203" pitchFamily="34" charset="0"/>
              </a:rPr>
              <a:t>כ-80% מהיהודים חרדים ומהערבים לא יוצאים כלל לפעילות ובילוי – אחוז גבוה בהרבה מזה של היהודים החילוניים.</a:t>
            </a:r>
          </a:p>
          <a:p>
            <a:pPr marL="285750" indent="-285750">
              <a:buFont typeface="Arial" panose="020B0604020202020204" pitchFamily="34" charset="0"/>
              <a:buChar char="•"/>
            </a:pPr>
            <a:r>
              <a:rPr lang="he-IL" sz="1400" dirty="0">
                <a:latin typeface="Segoe UI" panose="020B0502040204020203" pitchFamily="34" charset="0"/>
                <a:ea typeface="Tahoma" panose="020B0604030504040204" pitchFamily="34" charset="0"/>
                <a:cs typeface="Segoe UI" panose="020B0502040204020203" pitchFamily="34" charset="0"/>
              </a:rPr>
              <a:t>שלוש קבוצות האוכלוסייה מבלות עם המשפחה באחוזים גבוהים ודומים.</a:t>
            </a:r>
          </a:p>
          <a:p>
            <a:pPr marL="285750" indent="-285750">
              <a:buFont typeface="Arial" panose="020B0604020202020204" pitchFamily="34" charset="0"/>
              <a:buChar char="•"/>
            </a:pPr>
            <a:r>
              <a:rPr lang="he-IL" sz="1400" dirty="0">
                <a:latin typeface="Segoe UI" panose="020B0502040204020203" pitchFamily="34" charset="0"/>
                <a:ea typeface="Tahoma" panose="020B0604030504040204" pitchFamily="34" charset="0"/>
                <a:cs typeface="Segoe UI" panose="020B0502040204020203" pitchFamily="34" charset="0"/>
              </a:rPr>
              <a:t>יהודים חרדים וערבים מבקרים בשמורות ובחופים באחוזים דומים ונמוכים מאלו של היהודים החילונים.</a:t>
            </a:r>
          </a:p>
          <a:p>
            <a:pPr marL="285750" indent="-285750">
              <a:buFont typeface="Arial" panose="020B0604020202020204" pitchFamily="34" charset="0"/>
              <a:buChar char="•"/>
            </a:pPr>
            <a:r>
              <a:rPr lang="he-IL" sz="1400" dirty="0">
                <a:latin typeface="Segoe UI" panose="020B0502040204020203" pitchFamily="34" charset="0"/>
                <a:ea typeface="Tahoma" panose="020B0604030504040204" pitchFamily="34" charset="0"/>
                <a:cs typeface="Segoe UI" panose="020B0502040204020203" pitchFamily="34" charset="0"/>
              </a:rPr>
              <a:t> מחצית מהערבים לא מבקרים כלל בפארקים – אחוז גבוה מזה של היהודים החרדים והחילונים.</a:t>
            </a:r>
          </a:p>
        </p:txBody>
      </p:sp>
    </p:spTree>
    <p:extLst>
      <p:ext uri="{BB962C8B-B14F-4D97-AF65-F5344CB8AC3E}">
        <p14:creationId xmlns:p14="http://schemas.microsoft.com/office/powerpoint/2010/main" val="314505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11744960" y="6492875"/>
            <a:ext cx="4470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5</a:t>
            </a:fld>
            <a:endParaRPr/>
          </a:p>
        </p:txBody>
      </p:sp>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400110"/>
          </a:xfrm>
          <a:prstGeom prst="rect">
            <a:avLst/>
          </a:prstGeom>
          <a:solidFill>
            <a:srgbClr val="36636F"/>
          </a:solidFill>
        </p:spPr>
        <p:txBody>
          <a:bodyPr wrap="square" rtlCol="0">
            <a:spAutoFit/>
          </a:bodyPr>
          <a:lstStyle/>
          <a:p>
            <a:r>
              <a:rPr lang="he-IL" sz="2000" b="1" dirty="0">
                <a:solidFill>
                  <a:schemeClr val="bg1"/>
                </a:solidFill>
                <a:latin typeface="Tahoma" pitchFamily="34" charset="0"/>
                <a:ea typeface="Tahoma" pitchFamily="34" charset="0"/>
                <a:cs typeface="Tahoma" pitchFamily="34" charset="0"/>
              </a:rPr>
              <a:t>מדדי איכות חיים בישראל, פערים בין יהודים לערבים, סקר </a:t>
            </a:r>
            <a:r>
              <a:rPr lang="he-IL" sz="2000" b="1" dirty="0" err="1">
                <a:solidFill>
                  <a:schemeClr val="bg1"/>
                </a:solidFill>
                <a:latin typeface="Tahoma" pitchFamily="34" charset="0"/>
                <a:ea typeface="Tahoma" pitchFamily="34" charset="0"/>
                <a:cs typeface="Tahoma" pitchFamily="34" charset="0"/>
              </a:rPr>
              <a:t>למ"ס</a:t>
            </a:r>
            <a:r>
              <a:rPr lang="he-IL" sz="2000" b="1" dirty="0">
                <a:solidFill>
                  <a:schemeClr val="bg1"/>
                </a:solidFill>
                <a:latin typeface="Tahoma" pitchFamily="34" charset="0"/>
                <a:ea typeface="Tahoma" pitchFamily="34" charset="0"/>
                <a:cs typeface="Tahoma" pitchFamily="34" charset="0"/>
              </a:rPr>
              <a:t>, 2021</a:t>
            </a:r>
          </a:p>
        </p:txBody>
      </p:sp>
      <p:sp>
        <p:nvSpPr>
          <p:cNvPr id="12" name="תיבת טקסט 11">
            <a:extLst>
              <a:ext uri="{FF2B5EF4-FFF2-40B4-BE49-F238E27FC236}">
                <a16:creationId xmlns:a16="http://schemas.microsoft.com/office/drawing/2014/main" id="{7BD9005A-2CA6-9962-EADD-5663A8664C90}"/>
              </a:ext>
            </a:extLst>
          </p:cNvPr>
          <p:cNvSpPr txBox="1"/>
          <p:nvPr/>
        </p:nvSpPr>
        <p:spPr>
          <a:xfrm>
            <a:off x="8692223" y="6484677"/>
            <a:ext cx="2890484" cy="246221"/>
          </a:xfrm>
          <a:prstGeom prst="rect">
            <a:avLst/>
          </a:prstGeom>
          <a:noFill/>
        </p:spPr>
        <p:txBody>
          <a:bodyPr wrap="square" rtlCol="1">
            <a:spAutoFit/>
          </a:bodyPr>
          <a:lstStyle/>
          <a:p>
            <a:pPr algn="l" rtl="0"/>
            <a:r>
              <a:rPr lang="he-IL" sz="1000">
                <a:latin typeface="Segoe UI" panose="020B0502040204020203" pitchFamily="34" charset="0"/>
                <a:cs typeface="Segoe UI" panose="020B0502040204020203" pitchFamily="34" charset="0"/>
              </a:rPr>
              <a:t>*בארבעה מהמדדים קיים שוויון בין הקבוצות.</a:t>
            </a:r>
          </a:p>
        </p:txBody>
      </p:sp>
      <p:pic>
        <p:nvPicPr>
          <p:cNvPr id="6" name="תמונה 5">
            <a:extLst>
              <a:ext uri="{FF2B5EF4-FFF2-40B4-BE49-F238E27FC236}">
                <a16:creationId xmlns:a16="http://schemas.microsoft.com/office/drawing/2014/main" id="{0CA26AAA-AF6D-401E-5E34-68BA304046AD}"/>
              </a:ext>
            </a:extLst>
          </p:cNvPr>
          <p:cNvPicPr>
            <a:picLocks noChangeAspect="1"/>
          </p:cNvPicPr>
          <p:nvPr/>
        </p:nvPicPr>
        <p:blipFill>
          <a:blip r:embed="rId3"/>
          <a:stretch>
            <a:fillRect/>
          </a:stretch>
        </p:blipFill>
        <p:spPr>
          <a:xfrm>
            <a:off x="0" y="433469"/>
            <a:ext cx="8665646" cy="6424531"/>
          </a:xfrm>
          <a:prstGeom prst="rect">
            <a:avLst/>
          </a:prstGeom>
        </p:spPr>
      </p:pic>
      <p:sp>
        <p:nvSpPr>
          <p:cNvPr id="7" name="אליפסה 6">
            <a:extLst>
              <a:ext uri="{FF2B5EF4-FFF2-40B4-BE49-F238E27FC236}">
                <a16:creationId xmlns:a16="http://schemas.microsoft.com/office/drawing/2014/main" id="{ED34F9F9-7910-C17D-0DC9-8CC2F209843D}"/>
              </a:ext>
            </a:extLst>
          </p:cNvPr>
          <p:cNvSpPr/>
          <p:nvPr/>
        </p:nvSpPr>
        <p:spPr>
          <a:xfrm>
            <a:off x="6792481" y="3393637"/>
            <a:ext cx="907485"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a:extLst>
              <a:ext uri="{FF2B5EF4-FFF2-40B4-BE49-F238E27FC236}">
                <a16:creationId xmlns:a16="http://schemas.microsoft.com/office/drawing/2014/main" id="{065D59E8-2AB0-29E3-6427-CD7BD45AF0A1}"/>
              </a:ext>
            </a:extLst>
          </p:cNvPr>
          <p:cNvSpPr/>
          <p:nvPr/>
        </p:nvSpPr>
        <p:spPr>
          <a:xfrm>
            <a:off x="6792480" y="3658639"/>
            <a:ext cx="907485"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a:extLst>
              <a:ext uri="{FF2B5EF4-FFF2-40B4-BE49-F238E27FC236}">
                <a16:creationId xmlns:a16="http://schemas.microsoft.com/office/drawing/2014/main" id="{1CE4AFD0-606B-CAD7-851D-93551CC46028}"/>
              </a:ext>
            </a:extLst>
          </p:cNvPr>
          <p:cNvSpPr/>
          <p:nvPr/>
        </p:nvSpPr>
        <p:spPr>
          <a:xfrm>
            <a:off x="6618514" y="4941934"/>
            <a:ext cx="1535193"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a:extLst>
              <a:ext uri="{FF2B5EF4-FFF2-40B4-BE49-F238E27FC236}">
                <a16:creationId xmlns:a16="http://schemas.microsoft.com/office/drawing/2014/main" id="{B36A115E-E2D4-240F-C821-4B31142C19A3}"/>
              </a:ext>
            </a:extLst>
          </p:cNvPr>
          <p:cNvSpPr/>
          <p:nvPr/>
        </p:nvSpPr>
        <p:spPr>
          <a:xfrm>
            <a:off x="6487886" y="5126712"/>
            <a:ext cx="1665821"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a:extLst>
              <a:ext uri="{FF2B5EF4-FFF2-40B4-BE49-F238E27FC236}">
                <a16:creationId xmlns:a16="http://schemas.microsoft.com/office/drawing/2014/main" id="{8D7FC6E6-BF0F-C3A4-F2C7-0B13A493BC78}"/>
              </a:ext>
            </a:extLst>
          </p:cNvPr>
          <p:cNvSpPr/>
          <p:nvPr/>
        </p:nvSpPr>
        <p:spPr>
          <a:xfrm>
            <a:off x="6400800" y="5341152"/>
            <a:ext cx="1752907" cy="203446"/>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a:extLst>
              <a:ext uri="{FF2B5EF4-FFF2-40B4-BE49-F238E27FC236}">
                <a16:creationId xmlns:a16="http://schemas.microsoft.com/office/drawing/2014/main" id="{41757434-CED4-85D1-5533-237C6A652A2B}"/>
              </a:ext>
            </a:extLst>
          </p:cNvPr>
          <p:cNvSpPr/>
          <p:nvPr/>
        </p:nvSpPr>
        <p:spPr>
          <a:xfrm>
            <a:off x="1480458" y="6031509"/>
            <a:ext cx="1413304" cy="150177"/>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a:extLst>
              <a:ext uri="{FF2B5EF4-FFF2-40B4-BE49-F238E27FC236}">
                <a16:creationId xmlns:a16="http://schemas.microsoft.com/office/drawing/2014/main" id="{1F6EA3CC-727D-CBA3-F29D-C713B2E431B7}"/>
              </a:ext>
            </a:extLst>
          </p:cNvPr>
          <p:cNvSpPr/>
          <p:nvPr/>
        </p:nvSpPr>
        <p:spPr>
          <a:xfrm>
            <a:off x="1480459" y="5880132"/>
            <a:ext cx="1243348" cy="145806"/>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extLst>
              <a:ext uri="{FF2B5EF4-FFF2-40B4-BE49-F238E27FC236}">
                <a16:creationId xmlns:a16="http://schemas.microsoft.com/office/drawing/2014/main" id="{C3269601-3AB1-2E52-F261-1CC54FF3BE8B}"/>
              </a:ext>
            </a:extLst>
          </p:cNvPr>
          <p:cNvSpPr/>
          <p:nvPr/>
        </p:nvSpPr>
        <p:spPr>
          <a:xfrm>
            <a:off x="773807" y="2600674"/>
            <a:ext cx="1413303" cy="15017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a:extLst>
              <a:ext uri="{FF2B5EF4-FFF2-40B4-BE49-F238E27FC236}">
                <a16:creationId xmlns:a16="http://schemas.microsoft.com/office/drawing/2014/main" id="{E5CD0E5D-61FC-25CE-7B54-24D913AFF682}"/>
              </a:ext>
            </a:extLst>
          </p:cNvPr>
          <p:cNvSpPr/>
          <p:nvPr/>
        </p:nvSpPr>
        <p:spPr>
          <a:xfrm>
            <a:off x="5279572" y="1547264"/>
            <a:ext cx="2115800" cy="203446"/>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אליפסה 16">
            <a:extLst>
              <a:ext uri="{FF2B5EF4-FFF2-40B4-BE49-F238E27FC236}">
                <a16:creationId xmlns:a16="http://schemas.microsoft.com/office/drawing/2014/main" id="{E75612B4-999E-429E-C7E5-6B8ACE7835C3}"/>
              </a:ext>
            </a:extLst>
          </p:cNvPr>
          <p:cNvSpPr/>
          <p:nvPr/>
        </p:nvSpPr>
        <p:spPr>
          <a:xfrm>
            <a:off x="5638801" y="1772481"/>
            <a:ext cx="2201052" cy="184779"/>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3" name="מחבר ישר 22">
            <a:extLst>
              <a:ext uri="{FF2B5EF4-FFF2-40B4-BE49-F238E27FC236}">
                <a16:creationId xmlns:a16="http://schemas.microsoft.com/office/drawing/2014/main" id="{15167D44-0EF5-B456-C42C-0C3B7F9470B2}"/>
              </a:ext>
            </a:extLst>
          </p:cNvPr>
          <p:cNvCxnSpPr>
            <a:cxnSpLocks/>
          </p:cNvCxnSpPr>
          <p:nvPr/>
        </p:nvCxnSpPr>
        <p:spPr>
          <a:xfrm flipV="1">
            <a:off x="4453846" y="1734400"/>
            <a:ext cx="889174" cy="192423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A49B86B5-445B-AB1C-CAA8-33B679AAF2C4}"/>
              </a:ext>
            </a:extLst>
          </p:cNvPr>
          <p:cNvCxnSpPr>
            <a:cxnSpLocks/>
          </p:cNvCxnSpPr>
          <p:nvPr/>
        </p:nvCxnSpPr>
        <p:spPr>
          <a:xfrm flipV="1">
            <a:off x="4332823" y="1955960"/>
            <a:ext cx="1371294" cy="19784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0B33CF5F-B52F-ED95-0217-3DB6EEEE94E5}"/>
              </a:ext>
            </a:extLst>
          </p:cNvPr>
          <p:cNvCxnSpPr>
            <a:cxnSpLocks/>
          </p:cNvCxnSpPr>
          <p:nvPr/>
        </p:nvCxnSpPr>
        <p:spPr>
          <a:xfrm flipV="1">
            <a:off x="4453846" y="3521655"/>
            <a:ext cx="2285481" cy="4390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מחבר ישר 29">
            <a:extLst>
              <a:ext uri="{FF2B5EF4-FFF2-40B4-BE49-F238E27FC236}">
                <a16:creationId xmlns:a16="http://schemas.microsoft.com/office/drawing/2014/main" id="{39239888-5ED5-5069-B2DC-28CA2FED9CD8}"/>
              </a:ext>
            </a:extLst>
          </p:cNvPr>
          <p:cNvCxnSpPr>
            <a:cxnSpLocks/>
          </p:cNvCxnSpPr>
          <p:nvPr/>
        </p:nvCxnSpPr>
        <p:spPr>
          <a:xfrm flipV="1">
            <a:off x="4332823" y="3739723"/>
            <a:ext cx="2433080" cy="23268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מחבר ישר 32">
            <a:extLst>
              <a:ext uri="{FF2B5EF4-FFF2-40B4-BE49-F238E27FC236}">
                <a16:creationId xmlns:a16="http://schemas.microsoft.com/office/drawing/2014/main" id="{15BC21BD-8B08-23C7-6AA5-F9C0D3DD8951}"/>
              </a:ext>
            </a:extLst>
          </p:cNvPr>
          <p:cNvCxnSpPr>
            <a:cxnSpLocks/>
          </p:cNvCxnSpPr>
          <p:nvPr/>
        </p:nvCxnSpPr>
        <p:spPr>
          <a:xfrm>
            <a:off x="4332823" y="4041824"/>
            <a:ext cx="2269898" cy="97433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44E4E9C1-617E-2B5C-8FC4-BD687CBB7F44}"/>
              </a:ext>
            </a:extLst>
          </p:cNvPr>
          <p:cNvCxnSpPr>
            <a:cxnSpLocks/>
          </p:cNvCxnSpPr>
          <p:nvPr/>
        </p:nvCxnSpPr>
        <p:spPr>
          <a:xfrm>
            <a:off x="4332823" y="4010021"/>
            <a:ext cx="2269898" cy="124413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4DC8281A-ADE5-18AF-3B7F-0CD975AFA40B}"/>
              </a:ext>
            </a:extLst>
          </p:cNvPr>
          <p:cNvCxnSpPr>
            <a:cxnSpLocks/>
          </p:cNvCxnSpPr>
          <p:nvPr/>
        </p:nvCxnSpPr>
        <p:spPr>
          <a:xfrm>
            <a:off x="4332823" y="4041824"/>
            <a:ext cx="2067977" cy="133263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מחבר ישר 39">
            <a:extLst>
              <a:ext uri="{FF2B5EF4-FFF2-40B4-BE49-F238E27FC236}">
                <a16:creationId xmlns:a16="http://schemas.microsoft.com/office/drawing/2014/main" id="{9A948B4D-3AD2-7461-645A-39084935F49A}"/>
              </a:ext>
            </a:extLst>
          </p:cNvPr>
          <p:cNvCxnSpPr>
            <a:cxnSpLocks/>
          </p:cNvCxnSpPr>
          <p:nvPr/>
        </p:nvCxnSpPr>
        <p:spPr>
          <a:xfrm>
            <a:off x="2164566" y="2719563"/>
            <a:ext cx="2050412" cy="12307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מחבר ישר 41">
            <a:extLst>
              <a:ext uri="{FF2B5EF4-FFF2-40B4-BE49-F238E27FC236}">
                <a16:creationId xmlns:a16="http://schemas.microsoft.com/office/drawing/2014/main" id="{5B9BDC4C-162C-84BD-A2A3-7E8A50176A45}"/>
              </a:ext>
            </a:extLst>
          </p:cNvPr>
          <p:cNvCxnSpPr>
            <a:cxnSpLocks/>
          </p:cNvCxnSpPr>
          <p:nvPr/>
        </p:nvCxnSpPr>
        <p:spPr>
          <a:xfrm flipV="1">
            <a:off x="2579916" y="4161479"/>
            <a:ext cx="1635062" cy="17372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מחבר ישר 43">
            <a:extLst>
              <a:ext uri="{FF2B5EF4-FFF2-40B4-BE49-F238E27FC236}">
                <a16:creationId xmlns:a16="http://schemas.microsoft.com/office/drawing/2014/main" id="{30A1E28E-5BF1-9742-259F-F9B111A9C873}"/>
              </a:ext>
            </a:extLst>
          </p:cNvPr>
          <p:cNvCxnSpPr>
            <a:cxnSpLocks/>
          </p:cNvCxnSpPr>
          <p:nvPr/>
        </p:nvCxnSpPr>
        <p:spPr>
          <a:xfrm flipV="1">
            <a:off x="2780225" y="4090205"/>
            <a:ext cx="1462142" cy="19189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טבלה 4">
            <a:extLst>
              <a:ext uri="{FF2B5EF4-FFF2-40B4-BE49-F238E27FC236}">
                <a16:creationId xmlns:a16="http://schemas.microsoft.com/office/drawing/2014/main" id="{925914B7-EE92-5A10-43E9-FB23E50FBD40}"/>
              </a:ext>
            </a:extLst>
          </p:cNvPr>
          <p:cNvGraphicFramePr>
            <a:graphicFrameLocks noGrp="1"/>
          </p:cNvGraphicFramePr>
          <p:nvPr/>
        </p:nvGraphicFramePr>
        <p:xfrm>
          <a:off x="8692223" y="565095"/>
          <a:ext cx="3383105" cy="5913120"/>
        </p:xfrm>
        <a:graphic>
          <a:graphicData uri="http://schemas.openxmlformats.org/drawingml/2006/table">
            <a:tbl>
              <a:tblPr rtl="1" firstRow="1" bandRow="1">
                <a:tableStyleId>{5C22544A-7EE6-4342-B048-85BDC9FD1C3A}</a:tableStyleId>
              </a:tblPr>
              <a:tblGrid>
                <a:gridCol w="1279985">
                  <a:extLst>
                    <a:ext uri="{9D8B030D-6E8A-4147-A177-3AD203B41FA5}">
                      <a16:colId xmlns:a16="http://schemas.microsoft.com/office/drawing/2014/main" val="1174461651"/>
                    </a:ext>
                  </a:extLst>
                </a:gridCol>
                <a:gridCol w="2103120">
                  <a:extLst>
                    <a:ext uri="{9D8B030D-6E8A-4147-A177-3AD203B41FA5}">
                      <a16:colId xmlns:a16="http://schemas.microsoft.com/office/drawing/2014/main" val="543307420"/>
                    </a:ext>
                  </a:extLst>
                </a:gridCol>
              </a:tblGrid>
              <a:tr h="370840">
                <a:tc>
                  <a:txBody>
                    <a:bodyPr/>
                    <a:lstStyle/>
                    <a:p>
                      <a:pPr rtl="1"/>
                      <a:r>
                        <a:rPr lang="he-IL" sz="1400" b="0" kern="1200">
                          <a:solidFill>
                            <a:schemeClr val="tx1"/>
                          </a:solidFill>
                          <a:latin typeface="Segoe UI" panose="020B0502040204020203" pitchFamily="34" charset="0"/>
                          <a:ea typeface="Tahoma" panose="020B0604030504040204" pitchFamily="34" charset="0"/>
                          <a:cs typeface="Segoe UI" panose="020B0502040204020203" pitchFamily="34" charset="0"/>
                        </a:rPr>
                        <a:t>מס' מדדים בהם </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האוכ' גבוה יותר </a:t>
                      </a:r>
                      <a:r>
                        <a:rPr lang="he-IL" sz="1400" b="0" kern="1200">
                          <a:solidFill>
                            <a:schemeClr val="tx1"/>
                          </a:solidFill>
                          <a:latin typeface="Segoe UI" panose="020B0502040204020203" pitchFamily="34" charset="0"/>
                          <a:ea typeface="Tahoma" panose="020B0604030504040204" pitchFamily="34" charset="0"/>
                          <a:cs typeface="Segoe UI" panose="020B0502040204020203" pitchFamily="34" charset="0"/>
                        </a:rPr>
                        <a:t>מממוצע האוכ' השנייה*</a:t>
                      </a:r>
                    </a:p>
                  </a:txBody>
                  <a:tcPr>
                    <a:solidFill>
                      <a:srgbClr val="F9BC25"/>
                    </a:solidFill>
                  </a:tcPr>
                </a:tc>
                <a:tc>
                  <a:txBody>
                    <a:bodyPr/>
                    <a:lstStyle/>
                    <a:p>
                      <a:pPr algn="ctr" rtl="1">
                        <a:spcBef>
                          <a:spcPts val="600"/>
                        </a:spcBef>
                      </a:pPr>
                      <a:r>
                        <a:rPr lang="he-IL" sz="1400" b="0" kern="1200">
                          <a:solidFill>
                            <a:schemeClr val="bg1"/>
                          </a:solidFill>
                          <a:latin typeface="Segoe UI" panose="020B0502040204020203" pitchFamily="34" charset="0"/>
                          <a:ea typeface="Tahoma" panose="020B0604030504040204" pitchFamily="34" charset="0"/>
                          <a:cs typeface="Segoe UI" panose="020B0502040204020203" pitchFamily="34" charset="0"/>
                        </a:rPr>
                        <a:t>אוכ' יהודית: 50 מתוך 67 (75%)</a:t>
                      </a:r>
                    </a:p>
                    <a:p>
                      <a:pPr algn="ctr" rtl="1">
                        <a:spcBef>
                          <a:spcPts val="600"/>
                        </a:spcBef>
                      </a:pPr>
                      <a:r>
                        <a:rPr lang="he-IL" sz="1400" b="0" kern="1200">
                          <a:solidFill>
                            <a:schemeClr val="bg1"/>
                          </a:solidFill>
                          <a:latin typeface="Segoe UI" panose="020B0502040204020203" pitchFamily="34" charset="0"/>
                          <a:ea typeface="Tahoma" panose="020B0604030504040204" pitchFamily="34" charset="0"/>
                          <a:cs typeface="Segoe UI" panose="020B0502040204020203" pitchFamily="34" charset="0"/>
                        </a:rPr>
                        <a:t>אוכ' ערבית: 13 מתוך 67 (19%)</a:t>
                      </a:r>
                    </a:p>
                  </a:txBody>
                  <a:tcPr anchor="ctr">
                    <a:solidFill>
                      <a:srgbClr val="A5A5A5"/>
                    </a:solidFill>
                  </a:tcPr>
                </a:tc>
                <a:extLst>
                  <a:ext uri="{0D108BD9-81ED-4DB2-BD59-A6C34878D82A}">
                    <a16:rowId xmlns:a16="http://schemas.microsoft.com/office/drawing/2014/main" val="2429505642"/>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מדדים בהם </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האוכ' היהודית </a:t>
                      </a:r>
                      <a:r>
                        <a:rPr lang="he-IL" sz="1400" b="1" u="sng" kern="1200">
                          <a:solidFill>
                            <a:schemeClr val="tx1"/>
                          </a:solidFill>
                          <a:latin typeface="Segoe UI" panose="020B0502040204020203" pitchFamily="34" charset="0"/>
                          <a:ea typeface="Tahoma" panose="020B0604030504040204" pitchFamily="34" charset="0"/>
                          <a:cs typeface="Segoe UI" panose="020B0502040204020203" pitchFamily="34" charset="0"/>
                        </a:rPr>
                        <a:t>גבוה</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יחסית לאוכ' הערבית</a:t>
                      </a:r>
                    </a:p>
                  </a:txBody>
                  <a:tcPr>
                    <a:solidFill>
                      <a:srgbClr val="F9BC25"/>
                    </a:solidFill>
                  </a:tcPr>
                </a:tc>
                <a:tc>
                  <a:txBody>
                    <a:bodyPr/>
                    <a:lstStyle/>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בדידות</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מהחיים</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רעש חיצוני המפריע בדירה</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מהניקיון באזור המגורים</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מפארקים ומשטחים ירוקים</a:t>
                      </a:r>
                    </a:p>
                  </a:txBody>
                  <a:tcPr>
                    <a:solidFill>
                      <a:srgbClr val="A5A5A5"/>
                    </a:solidFill>
                  </a:tcPr>
                </a:tc>
                <a:extLst>
                  <a:ext uri="{0D108BD9-81ED-4DB2-BD59-A6C34878D82A}">
                    <a16:rowId xmlns:a16="http://schemas.microsoft.com/office/drawing/2014/main" val="3713988950"/>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מדדים בהם </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האוכ' היהודית </a:t>
                      </a:r>
                      <a:r>
                        <a:rPr lang="he-IL" sz="1400" b="1" u="sng" kern="1200">
                          <a:solidFill>
                            <a:schemeClr val="tx1"/>
                          </a:solidFill>
                          <a:latin typeface="Segoe UI" panose="020B0502040204020203" pitchFamily="34" charset="0"/>
                          <a:ea typeface="Tahoma" panose="020B0604030504040204" pitchFamily="34" charset="0"/>
                          <a:cs typeface="Segoe UI" panose="020B0502040204020203" pitchFamily="34" charset="0"/>
                        </a:rPr>
                        <a:t>דומה</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לאוכ' הערבית</a:t>
                      </a:r>
                    </a:p>
                  </a:txBody>
                  <a:tcPr>
                    <a:solidFill>
                      <a:srgbClr val="F9BC25"/>
                    </a:solidFill>
                  </a:tcPr>
                </a:tc>
                <a:tc>
                  <a:txBody>
                    <a:bodyPr/>
                    <a:lstStyle/>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ביקור ביערות, שמורות טבע וגנים לאומיים</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ביטחון בשעות החשיכה</a:t>
                      </a:r>
                    </a:p>
                  </a:txBody>
                  <a:tcPr>
                    <a:solidFill>
                      <a:srgbClr val="A5A5A5"/>
                    </a:solidFill>
                  </a:tcPr>
                </a:tc>
                <a:extLst>
                  <a:ext uri="{0D108BD9-81ED-4DB2-BD59-A6C34878D82A}">
                    <a16:rowId xmlns:a16="http://schemas.microsoft.com/office/drawing/2014/main" val="1164366180"/>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מדדים בהם </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האוכלוסייה היהודית </a:t>
                      </a:r>
                      <a:r>
                        <a:rPr lang="he-IL" sz="1400" b="1" u="sng" kern="1200">
                          <a:solidFill>
                            <a:schemeClr val="tx1"/>
                          </a:solidFill>
                          <a:latin typeface="Segoe UI" panose="020B0502040204020203" pitchFamily="34" charset="0"/>
                          <a:ea typeface="Tahoma" panose="020B0604030504040204" pitchFamily="34" charset="0"/>
                          <a:cs typeface="Segoe UI" panose="020B0502040204020203" pitchFamily="34" charset="0"/>
                        </a:rPr>
                        <a:t>נמוך</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 לעומת </a:t>
                      </a: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האוכ' הערבית</a:t>
                      </a:r>
                    </a:p>
                  </a:txBody>
                  <a:tcPr>
                    <a:solidFill>
                      <a:srgbClr val="F9BC25"/>
                    </a:solidFill>
                  </a:tcPr>
                </a:tc>
                <a:tc>
                  <a:txBody>
                    <a:bodyPr/>
                    <a:lstStyle/>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מהשתתפות בפעילויות פנאי</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מתחבורה ציבורית</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מאזור המגורים</a:t>
                      </a:r>
                    </a:p>
                  </a:txBody>
                  <a:tcPr>
                    <a:solidFill>
                      <a:srgbClr val="A5A5A5"/>
                    </a:solidFill>
                  </a:tcPr>
                </a:tc>
                <a:extLst>
                  <a:ext uri="{0D108BD9-81ED-4DB2-BD59-A6C34878D82A}">
                    <a16:rowId xmlns:a16="http://schemas.microsoft.com/office/drawing/2014/main" val="3415044780"/>
                  </a:ext>
                </a:extLst>
              </a:tr>
            </a:tbl>
          </a:graphicData>
        </a:graphic>
      </p:graphicFrame>
    </p:spTree>
    <p:extLst>
      <p:ext uri="{BB962C8B-B14F-4D97-AF65-F5344CB8AC3E}">
        <p14:creationId xmlns:p14="http://schemas.microsoft.com/office/powerpoint/2010/main" val="59802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708994" y="6464062"/>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6</a:t>
            </a:fld>
            <a:endParaRPr/>
          </a:p>
        </p:txBody>
      </p:sp>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400110"/>
          </a:xfrm>
          <a:prstGeom prst="rect">
            <a:avLst/>
          </a:prstGeom>
          <a:solidFill>
            <a:srgbClr val="36636F"/>
          </a:solidFill>
        </p:spPr>
        <p:txBody>
          <a:bodyPr wrap="square" rtlCol="0">
            <a:spAutoFit/>
          </a:bodyPr>
          <a:lstStyle/>
          <a:p>
            <a:r>
              <a:rPr lang="he-IL" sz="2000" b="1" dirty="0">
                <a:solidFill>
                  <a:schemeClr val="bg1"/>
                </a:solidFill>
                <a:latin typeface="Tahoma" pitchFamily="34" charset="0"/>
                <a:ea typeface="Tahoma" pitchFamily="34" charset="0"/>
                <a:cs typeface="Tahoma" pitchFamily="34" charset="0"/>
              </a:rPr>
              <a:t> מדדי איכות חיים בערים הגדולות, סקר </a:t>
            </a:r>
            <a:r>
              <a:rPr lang="he-IL" sz="2000" b="1" dirty="0" err="1">
                <a:solidFill>
                  <a:schemeClr val="bg1"/>
                </a:solidFill>
                <a:latin typeface="Tahoma" pitchFamily="34" charset="0"/>
                <a:ea typeface="Tahoma" pitchFamily="34" charset="0"/>
                <a:cs typeface="Tahoma" pitchFamily="34" charset="0"/>
              </a:rPr>
              <a:t>למ"ס</a:t>
            </a:r>
            <a:r>
              <a:rPr lang="he-IL" sz="2000" b="1" dirty="0">
                <a:solidFill>
                  <a:schemeClr val="bg1"/>
                </a:solidFill>
                <a:latin typeface="Tahoma" pitchFamily="34" charset="0"/>
                <a:ea typeface="Tahoma" pitchFamily="34" charset="0"/>
                <a:cs typeface="Tahoma" pitchFamily="34" charset="0"/>
              </a:rPr>
              <a:t>, 2021 – בית שמש</a:t>
            </a:r>
          </a:p>
        </p:txBody>
      </p:sp>
      <p:grpSp>
        <p:nvGrpSpPr>
          <p:cNvPr id="9" name="Group 8">
            <a:extLst>
              <a:ext uri="{FF2B5EF4-FFF2-40B4-BE49-F238E27FC236}">
                <a16:creationId xmlns:a16="http://schemas.microsoft.com/office/drawing/2014/main" id="{B81E4CE2-6BB5-813C-B6A3-2CE49808C364}"/>
              </a:ext>
            </a:extLst>
          </p:cNvPr>
          <p:cNvGrpSpPr/>
          <p:nvPr/>
        </p:nvGrpSpPr>
        <p:grpSpPr>
          <a:xfrm>
            <a:off x="-509259" y="512922"/>
            <a:ext cx="8195137" cy="5797854"/>
            <a:chOff x="12692" y="464759"/>
            <a:chExt cx="8195137" cy="5797854"/>
          </a:xfrm>
        </p:grpSpPr>
        <p:pic>
          <p:nvPicPr>
            <p:cNvPr id="5" name="תמונה 4">
              <a:extLst>
                <a:ext uri="{FF2B5EF4-FFF2-40B4-BE49-F238E27FC236}">
                  <a16:creationId xmlns:a16="http://schemas.microsoft.com/office/drawing/2014/main" id="{1C3D05ED-F05E-27FD-89C2-51F3BA6FAF52}"/>
                </a:ext>
              </a:extLst>
            </p:cNvPr>
            <p:cNvPicPr>
              <a:picLocks noChangeAspect="1"/>
            </p:cNvPicPr>
            <p:nvPr/>
          </p:nvPicPr>
          <p:blipFill rotWithShape="1">
            <a:blip r:embed="rId3"/>
            <a:srcRect l="1577" r="775"/>
            <a:stretch/>
          </p:blipFill>
          <p:spPr>
            <a:xfrm>
              <a:off x="12692" y="464759"/>
              <a:ext cx="8195137" cy="5797854"/>
            </a:xfrm>
            <a:prstGeom prst="rect">
              <a:avLst/>
            </a:prstGeom>
          </p:spPr>
        </p:pic>
        <p:grpSp>
          <p:nvGrpSpPr>
            <p:cNvPr id="60" name="קבוצה 59">
              <a:extLst>
                <a:ext uri="{FF2B5EF4-FFF2-40B4-BE49-F238E27FC236}">
                  <a16:creationId xmlns:a16="http://schemas.microsoft.com/office/drawing/2014/main" id="{83B44599-7433-052D-1131-AFA91E91A688}"/>
                </a:ext>
              </a:extLst>
            </p:cNvPr>
            <p:cNvGrpSpPr/>
            <p:nvPr/>
          </p:nvGrpSpPr>
          <p:grpSpPr>
            <a:xfrm>
              <a:off x="1018368" y="2876332"/>
              <a:ext cx="7095722" cy="3258809"/>
              <a:chOff x="3019384" y="2937363"/>
              <a:chExt cx="7095722" cy="3258809"/>
            </a:xfrm>
          </p:grpSpPr>
          <p:sp>
            <p:nvSpPr>
              <p:cNvPr id="6" name="אליפסה 5">
                <a:extLst>
                  <a:ext uri="{FF2B5EF4-FFF2-40B4-BE49-F238E27FC236}">
                    <a16:creationId xmlns:a16="http://schemas.microsoft.com/office/drawing/2014/main" id="{A0772BFC-E306-A3B2-3858-5C866626B54E}"/>
                  </a:ext>
                </a:extLst>
              </p:cNvPr>
              <p:cNvSpPr/>
              <p:nvPr/>
            </p:nvSpPr>
            <p:spPr>
              <a:xfrm>
                <a:off x="8458334" y="3917063"/>
                <a:ext cx="712324"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a:extLst>
                  <a:ext uri="{FF2B5EF4-FFF2-40B4-BE49-F238E27FC236}">
                    <a16:creationId xmlns:a16="http://schemas.microsoft.com/office/drawing/2014/main" id="{AB0727C1-38B6-4675-5D8B-D79C9FF2DAFE}"/>
                  </a:ext>
                </a:extLst>
              </p:cNvPr>
              <p:cNvSpPr/>
              <p:nvPr/>
            </p:nvSpPr>
            <p:spPr>
              <a:xfrm>
                <a:off x="8410545" y="2948273"/>
                <a:ext cx="907485"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a:extLst>
                  <a:ext uri="{FF2B5EF4-FFF2-40B4-BE49-F238E27FC236}">
                    <a16:creationId xmlns:a16="http://schemas.microsoft.com/office/drawing/2014/main" id="{D724C4A7-9D27-0333-3CEB-057926DE6204}"/>
                  </a:ext>
                </a:extLst>
              </p:cNvPr>
              <p:cNvSpPr/>
              <p:nvPr/>
            </p:nvSpPr>
            <p:spPr>
              <a:xfrm>
                <a:off x="3872396" y="5751898"/>
                <a:ext cx="1172753" cy="157911"/>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a:extLst>
                  <a:ext uri="{FF2B5EF4-FFF2-40B4-BE49-F238E27FC236}">
                    <a16:creationId xmlns:a16="http://schemas.microsoft.com/office/drawing/2014/main" id="{FE1476DF-39EF-A5FB-6366-AE965452D817}"/>
                  </a:ext>
                </a:extLst>
              </p:cNvPr>
              <p:cNvSpPr/>
              <p:nvPr/>
            </p:nvSpPr>
            <p:spPr>
              <a:xfrm>
                <a:off x="7717174" y="5347033"/>
                <a:ext cx="578522" cy="207634"/>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3" name="מחבר ישר 12">
                <a:extLst>
                  <a:ext uri="{FF2B5EF4-FFF2-40B4-BE49-F238E27FC236}">
                    <a16:creationId xmlns:a16="http://schemas.microsoft.com/office/drawing/2014/main" id="{17675402-F7D0-983E-414F-A6CE417B6980}"/>
                  </a:ext>
                </a:extLst>
              </p:cNvPr>
              <p:cNvCxnSpPr>
                <a:cxnSpLocks/>
              </p:cNvCxnSpPr>
              <p:nvPr/>
            </p:nvCxnSpPr>
            <p:spPr>
              <a:xfrm flipV="1">
                <a:off x="5511984" y="3798595"/>
                <a:ext cx="565602" cy="218016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6A36B83A-8CFA-30E7-1777-16E73C4605C1}"/>
                  </a:ext>
                </a:extLst>
              </p:cNvPr>
              <p:cNvCxnSpPr>
                <a:cxnSpLocks/>
              </p:cNvCxnSpPr>
              <p:nvPr/>
            </p:nvCxnSpPr>
            <p:spPr>
              <a:xfrm flipH="1" flipV="1">
                <a:off x="6279502" y="3872204"/>
                <a:ext cx="1455786" cy="143821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מחבר ישר 24">
                <a:extLst>
                  <a:ext uri="{FF2B5EF4-FFF2-40B4-BE49-F238E27FC236}">
                    <a16:creationId xmlns:a16="http://schemas.microsoft.com/office/drawing/2014/main" id="{392771E2-0626-EFE6-7204-8A836C23D8C8}"/>
                  </a:ext>
                </a:extLst>
              </p:cNvPr>
              <p:cNvCxnSpPr>
                <a:cxnSpLocks/>
              </p:cNvCxnSpPr>
              <p:nvPr/>
            </p:nvCxnSpPr>
            <p:spPr>
              <a:xfrm flipV="1">
                <a:off x="6279502" y="3079003"/>
                <a:ext cx="2131043" cy="57891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8E1D6A58-ADCF-E0F7-8CBF-9DE0EA479092}"/>
                  </a:ext>
                </a:extLst>
              </p:cNvPr>
              <p:cNvCxnSpPr>
                <a:cxnSpLocks/>
              </p:cNvCxnSpPr>
              <p:nvPr/>
            </p:nvCxnSpPr>
            <p:spPr>
              <a:xfrm flipH="1" flipV="1">
                <a:off x="6279502" y="3728802"/>
                <a:ext cx="2178832" cy="27402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5C9EE0AF-6611-403D-CBE0-9D4B072F3BAE}"/>
                  </a:ext>
                </a:extLst>
              </p:cNvPr>
              <p:cNvCxnSpPr>
                <a:cxnSpLocks/>
              </p:cNvCxnSpPr>
              <p:nvPr/>
            </p:nvCxnSpPr>
            <p:spPr>
              <a:xfrm flipH="1" flipV="1">
                <a:off x="6214478" y="3799235"/>
                <a:ext cx="1763926" cy="133028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אליפסה 39">
                <a:extLst>
                  <a:ext uri="{FF2B5EF4-FFF2-40B4-BE49-F238E27FC236}">
                    <a16:creationId xmlns:a16="http://schemas.microsoft.com/office/drawing/2014/main" id="{0C23CD60-C686-D2F7-8798-07A8938B53AA}"/>
                  </a:ext>
                </a:extLst>
              </p:cNvPr>
              <p:cNvSpPr/>
              <p:nvPr/>
            </p:nvSpPr>
            <p:spPr>
              <a:xfrm>
                <a:off x="7961132" y="5082031"/>
                <a:ext cx="754967"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אליפסה 40">
                <a:extLst>
                  <a:ext uri="{FF2B5EF4-FFF2-40B4-BE49-F238E27FC236}">
                    <a16:creationId xmlns:a16="http://schemas.microsoft.com/office/drawing/2014/main" id="{DF8C71F1-DDCC-2DBC-8471-A67CA8DFABBB}"/>
                  </a:ext>
                </a:extLst>
              </p:cNvPr>
              <p:cNvSpPr/>
              <p:nvPr/>
            </p:nvSpPr>
            <p:spPr>
              <a:xfrm>
                <a:off x="8190188" y="4813480"/>
                <a:ext cx="1061949"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2" name="מחבר ישר 41">
                <a:extLst>
                  <a:ext uri="{FF2B5EF4-FFF2-40B4-BE49-F238E27FC236}">
                    <a16:creationId xmlns:a16="http://schemas.microsoft.com/office/drawing/2014/main" id="{A8DF5CB1-4F3C-85F0-EDDB-77D9457FF9C0}"/>
                  </a:ext>
                </a:extLst>
              </p:cNvPr>
              <p:cNvCxnSpPr>
                <a:cxnSpLocks/>
              </p:cNvCxnSpPr>
              <p:nvPr/>
            </p:nvCxnSpPr>
            <p:spPr>
              <a:xfrm flipH="1" flipV="1">
                <a:off x="6279502" y="3788094"/>
                <a:ext cx="1892215" cy="10939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תיבת טקסט 44">
                <a:extLst>
                  <a:ext uri="{FF2B5EF4-FFF2-40B4-BE49-F238E27FC236}">
                    <a16:creationId xmlns:a16="http://schemas.microsoft.com/office/drawing/2014/main" id="{CE26FCD1-307B-D12C-A33C-323DFD8598ED}"/>
                  </a:ext>
                </a:extLst>
              </p:cNvPr>
              <p:cNvSpPr txBox="1"/>
              <p:nvPr/>
            </p:nvSpPr>
            <p:spPr>
              <a:xfrm>
                <a:off x="9170657" y="4826666"/>
                <a:ext cx="857983" cy="230832"/>
              </a:xfrm>
              <a:prstGeom prst="rect">
                <a:avLst/>
              </a:prstGeom>
              <a:noFill/>
            </p:spPr>
            <p:txBody>
              <a:bodyPr wrap="square" rtlCol="1">
                <a:spAutoFit/>
              </a:bodyPr>
              <a:lstStyle/>
              <a:p>
                <a:r>
                  <a:rPr lang="he-IL" sz="900" b="1">
                    <a:solidFill>
                      <a:srgbClr val="0070C0"/>
                    </a:solidFill>
                  </a:rPr>
                  <a:t>ממוצע ארצי &lt;</a:t>
                </a:r>
              </a:p>
            </p:txBody>
          </p:sp>
          <p:sp>
            <p:nvSpPr>
              <p:cNvPr id="46" name="תיבת טקסט 45">
                <a:extLst>
                  <a:ext uri="{FF2B5EF4-FFF2-40B4-BE49-F238E27FC236}">
                    <a16:creationId xmlns:a16="http://schemas.microsoft.com/office/drawing/2014/main" id="{73526D8E-6895-342F-AB25-667A56A7FA06}"/>
                  </a:ext>
                </a:extLst>
              </p:cNvPr>
              <p:cNvSpPr txBox="1"/>
              <p:nvPr/>
            </p:nvSpPr>
            <p:spPr>
              <a:xfrm>
                <a:off x="8758558" y="5090727"/>
                <a:ext cx="857983" cy="230832"/>
              </a:xfrm>
              <a:prstGeom prst="rect">
                <a:avLst/>
              </a:prstGeom>
              <a:noFill/>
            </p:spPr>
            <p:txBody>
              <a:bodyPr wrap="square" rtlCol="1">
                <a:spAutoFit/>
              </a:bodyPr>
              <a:lstStyle/>
              <a:p>
                <a:r>
                  <a:rPr lang="he-IL" sz="900" b="1">
                    <a:solidFill>
                      <a:srgbClr val="FF0000"/>
                    </a:solidFill>
                  </a:rPr>
                  <a:t>ממוצע ארצי &gt;</a:t>
                </a:r>
              </a:p>
            </p:txBody>
          </p:sp>
          <p:sp>
            <p:nvSpPr>
              <p:cNvPr id="47" name="תיבת טקסט 46">
                <a:extLst>
                  <a:ext uri="{FF2B5EF4-FFF2-40B4-BE49-F238E27FC236}">
                    <a16:creationId xmlns:a16="http://schemas.microsoft.com/office/drawing/2014/main" id="{F6CDBE25-B6D0-64BE-E140-9C9A82CA76B0}"/>
                  </a:ext>
                </a:extLst>
              </p:cNvPr>
              <p:cNvSpPr txBox="1"/>
              <p:nvPr/>
            </p:nvSpPr>
            <p:spPr>
              <a:xfrm>
                <a:off x="8416429" y="5326949"/>
                <a:ext cx="857983" cy="230832"/>
              </a:xfrm>
              <a:prstGeom prst="rect">
                <a:avLst/>
              </a:prstGeom>
              <a:noFill/>
            </p:spPr>
            <p:txBody>
              <a:bodyPr wrap="square" rtlCol="1">
                <a:spAutoFit/>
              </a:bodyPr>
              <a:lstStyle/>
              <a:p>
                <a:r>
                  <a:rPr lang="he-IL" sz="900" b="1">
                    <a:solidFill>
                      <a:srgbClr val="FF0000"/>
                    </a:solidFill>
                  </a:rPr>
                  <a:t>ממוצע ארצי &gt;</a:t>
                </a:r>
              </a:p>
            </p:txBody>
          </p:sp>
          <p:sp>
            <p:nvSpPr>
              <p:cNvPr id="48" name="תיבת טקסט 47">
                <a:extLst>
                  <a:ext uri="{FF2B5EF4-FFF2-40B4-BE49-F238E27FC236}">
                    <a16:creationId xmlns:a16="http://schemas.microsoft.com/office/drawing/2014/main" id="{05CDBF62-12FB-F082-4309-BBEA82D4DC03}"/>
                  </a:ext>
                </a:extLst>
              </p:cNvPr>
              <p:cNvSpPr txBox="1"/>
              <p:nvPr/>
            </p:nvSpPr>
            <p:spPr>
              <a:xfrm>
                <a:off x="3019384" y="5726304"/>
                <a:ext cx="857983" cy="230832"/>
              </a:xfrm>
              <a:prstGeom prst="rect">
                <a:avLst/>
              </a:prstGeom>
              <a:noFill/>
            </p:spPr>
            <p:txBody>
              <a:bodyPr wrap="square" rtlCol="1">
                <a:spAutoFit/>
              </a:bodyPr>
              <a:lstStyle/>
              <a:p>
                <a:r>
                  <a:rPr lang="he-IL" sz="900" b="1"/>
                  <a:t>= ממוצע ארצי</a:t>
                </a:r>
              </a:p>
            </p:txBody>
          </p:sp>
          <p:sp>
            <p:nvSpPr>
              <p:cNvPr id="49" name="תיבת טקסט 48">
                <a:extLst>
                  <a:ext uri="{FF2B5EF4-FFF2-40B4-BE49-F238E27FC236}">
                    <a16:creationId xmlns:a16="http://schemas.microsoft.com/office/drawing/2014/main" id="{A6C3F5D3-8AFB-5901-3031-87FF68CCCAC8}"/>
                  </a:ext>
                </a:extLst>
              </p:cNvPr>
              <p:cNvSpPr txBox="1"/>
              <p:nvPr/>
            </p:nvSpPr>
            <p:spPr>
              <a:xfrm>
                <a:off x="9257123" y="2937363"/>
                <a:ext cx="857983" cy="230832"/>
              </a:xfrm>
              <a:prstGeom prst="rect">
                <a:avLst/>
              </a:prstGeom>
              <a:noFill/>
            </p:spPr>
            <p:txBody>
              <a:bodyPr wrap="square" rtlCol="1">
                <a:spAutoFit/>
              </a:bodyPr>
              <a:lstStyle/>
              <a:p>
                <a:r>
                  <a:rPr lang="he-IL" sz="900" b="1">
                    <a:solidFill>
                      <a:srgbClr val="FF0000"/>
                    </a:solidFill>
                  </a:rPr>
                  <a:t>ממוצע ארצי &gt;</a:t>
                </a:r>
              </a:p>
            </p:txBody>
          </p:sp>
          <p:sp>
            <p:nvSpPr>
              <p:cNvPr id="50" name="תיבת טקסט 49">
                <a:extLst>
                  <a:ext uri="{FF2B5EF4-FFF2-40B4-BE49-F238E27FC236}">
                    <a16:creationId xmlns:a16="http://schemas.microsoft.com/office/drawing/2014/main" id="{508B5B08-C19C-5553-757C-95C6D32E112B}"/>
                  </a:ext>
                </a:extLst>
              </p:cNvPr>
              <p:cNvSpPr txBox="1"/>
              <p:nvPr/>
            </p:nvSpPr>
            <p:spPr>
              <a:xfrm>
                <a:off x="3385471" y="5965340"/>
                <a:ext cx="857983" cy="230832"/>
              </a:xfrm>
              <a:prstGeom prst="rect">
                <a:avLst/>
              </a:prstGeom>
              <a:noFill/>
            </p:spPr>
            <p:txBody>
              <a:bodyPr wrap="square" rtlCol="1">
                <a:spAutoFit/>
              </a:bodyPr>
              <a:lstStyle/>
              <a:p>
                <a:r>
                  <a:rPr lang="he-IL" sz="900" b="1">
                    <a:solidFill>
                      <a:srgbClr val="0070C0"/>
                    </a:solidFill>
                  </a:rPr>
                  <a:t>&gt; ממוצע ארצי</a:t>
                </a:r>
              </a:p>
            </p:txBody>
          </p:sp>
          <p:sp>
            <p:nvSpPr>
              <p:cNvPr id="52" name="אליפסה 51">
                <a:extLst>
                  <a:ext uri="{FF2B5EF4-FFF2-40B4-BE49-F238E27FC236}">
                    <a16:creationId xmlns:a16="http://schemas.microsoft.com/office/drawing/2014/main" id="{FD4BD0D6-DDFF-2FCB-8BE6-381ECFD0820C}"/>
                  </a:ext>
                </a:extLst>
              </p:cNvPr>
              <p:cNvSpPr/>
              <p:nvPr/>
            </p:nvSpPr>
            <p:spPr>
              <a:xfrm>
                <a:off x="4245081" y="6012188"/>
                <a:ext cx="1400286" cy="137137"/>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תיבת טקסט 54">
                <a:extLst>
                  <a:ext uri="{FF2B5EF4-FFF2-40B4-BE49-F238E27FC236}">
                    <a16:creationId xmlns:a16="http://schemas.microsoft.com/office/drawing/2014/main" id="{1015CBA1-41ED-A0D7-92FB-92D2CA04040A}"/>
                  </a:ext>
                </a:extLst>
              </p:cNvPr>
              <p:cNvSpPr txBox="1"/>
              <p:nvPr/>
            </p:nvSpPr>
            <p:spPr>
              <a:xfrm>
                <a:off x="9141755" y="3906153"/>
                <a:ext cx="857983" cy="230832"/>
              </a:xfrm>
              <a:prstGeom prst="rect">
                <a:avLst/>
              </a:prstGeom>
              <a:noFill/>
            </p:spPr>
            <p:txBody>
              <a:bodyPr wrap="square" rtlCol="1">
                <a:spAutoFit/>
              </a:bodyPr>
              <a:lstStyle/>
              <a:p>
                <a:r>
                  <a:rPr lang="he-IL" sz="900" b="1"/>
                  <a:t>ממוצע ארצי =</a:t>
                </a:r>
              </a:p>
            </p:txBody>
          </p:sp>
        </p:grpSp>
      </p:grpSp>
      <p:grpSp>
        <p:nvGrpSpPr>
          <p:cNvPr id="2" name="Group 1">
            <a:extLst>
              <a:ext uri="{FF2B5EF4-FFF2-40B4-BE49-F238E27FC236}">
                <a16:creationId xmlns:a16="http://schemas.microsoft.com/office/drawing/2014/main" id="{4DD79818-C0D1-AB6E-970D-F434CAD205FA}"/>
              </a:ext>
            </a:extLst>
          </p:cNvPr>
          <p:cNvGrpSpPr/>
          <p:nvPr/>
        </p:nvGrpSpPr>
        <p:grpSpPr>
          <a:xfrm>
            <a:off x="-113664" y="6406022"/>
            <a:ext cx="7862497" cy="451978"/>
            <a:chOff x="-116959" y="6457504"/>
            <a:chExt cx="7862497" cy="594107"/>
          </a:xfrm>
        </p:grpSpPr>
        <p:sp>
          <p:nvSpPr>
            <p:cNvPr id="3" name="Rectangle: Rounded Corners 2">
              <a:extLst>
                <a:ext uri="{FF2B5EF4-FFF2-40B4-BE49-F238E27FC236}">
                  <a16:creationId xmlns:a16="http://schemas.microsoft.com/office/drawing/2014/main" id="{35CFE56A-6D48-29A4-34C8-053F49C23BA1}"/>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Rectangle: Rounded Corners 3">
              <a:extLst>
                <a:ext uri="{FF2B5EF4-FFF2-40B4-BE49-F238E27FC236}">
                  <a16:creationId xmlns:a16="http://schemas.microsoft.com/office/drawing/2014/main" id="{DBF665FB-CA7E-2558-6EDE-ADE06BE4B0CC}"/>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1" name="תיבת טקסט 50">
            <a:extLst>
              <a:ext uri="{FF2B5EF4-FFF2-40B4-BE49-F238E27FC236}">
                <a16:creationId xmlns:a16="http://schemas.microsoft.com/office/drawing/2014/main" id="{CBA7474C-3734-32C9-B3A0-DB8BE2BEE233}"/>
              </a:ext>
            </a:extLst>
          </p:cNvPr>
          <p:cNvSpPr txBox="1"/>
          <p:nvPr/>
        </p:nvSpPr>
        <p:spPr>
          <a:xfrm>
            <a:off x="7934637" y="5334165"/>
            <a:ext cx="3879438" cy="1015663"/>
          </a:xfrm>
          <a:prstGeom prst="rect">
            <a:avLst/>
          </a:prstGeom>
          <a:solidFill>
            <a:schemeClr val="bg1"/>
          </a:solidFill>
        </p:spPr>
        <p:txBody>
          <a:bodyPr wrap="square" rtlCol="1">
            <a:spAutoFit/>
          </a:bodyPr>
          <a:lstStyle/>
          <a:p>
            <a:r>
              <a:rPr lang="he-IL" sz="1000">
                <a:latin typeface="Segoe UI" panose="020B0502040204020203" pitchFamily="34" charset="0"/>
                <a:ea typeface="Tahoma" panose="020B0604030504040204" pitchFamily="34" charset="0"/>
                <a:cs typeface="Segoe UI" panose="020B0502040204020203" pitchFamily="34" charset="0"/>
              </a:rPr>
              <a:t>בכלל המדדים, </a:t>
            </a:r>
            <a:r>
              <a:rPr lang="he-IL" sz="1000" b="1">
                <a:latin typeface="Segoe UI" panose="020B0502040204020203" pitchFamily="34" charset="0"/>
                <a:ea typeface="Tahoma" panose="020B0604030504040204" pitchFamily="34" charset="0"/>
                <a:cs typeface="Segoe UI" panose="020B0502040204020203" pitchFamily="34" charset="0"/>
              </a:rPr>
              <a:t>יחס הגבוה מ-1 מצביע על איכות חיים גבוהה </a:t>
            </a:r>
            <a:r>
              <a:rPr lang="he-IL" sz="1000">
                <a:latin typeface="Segoe UI" panose="020B0502040204020203" pitchFamily="34" charset="0"/>
                <a:ea typeface="Tahoma" panose="020B0604030504040204" pitchFamily="34" charset="0"/>
                <a:cs typeface="Segoe UI" panose="020B0502040204020203" pitchFamily="34" charset="0"/>
              </a:rPr>
              <a:t>בהשוואה לממוצע הארצי. </a:t>
            </a:r>
            <a:br>
              <a:rPr lang="en-US" sz="1000">
                <a:latin typeface="Segoe UI" panose="020B0502040204020203" pitchFamily="34" charset="0"/>
                <a:ea typeface="Tahoma" panose="020B0604030504040204" pitchFamily="34" charset="0"/>
                <a:cs typeface="Segoe UI" panose="020B0502040204020203" pitchFamily="34" charset="0"/>
              </a:rPr>
            </a:br>
            <a:r>
              <a:rPr lang="he-IL" sz="1000">
                <a:latin typeface="Segoe UI" panose="020B0502040204020203" pitchFamily="34" charset="0"/>
                <a:ea typeface="Tahoma" panose="020B0604030504040204" pitchFamily="34" charset="0"/>
                <a:cs typeface="Segoe UI" panose="020B0502040204020203" pitchFamily="34" charset="0"/>
              </a:rPr>
              <a:t>לעומת זאת, </a:t>
            </a:r>
            <a:r>
              <a:rPr lang="he-IL" sz="1000" b="1">
                <a:latin typeface="Segoe UI" panose="020B0502040204020203" pitchFamily="34" charset="0"/>
                <a:ea typeface="Tahoma" panose="020B0604030504040204" pitchFamily="34" charset="0"/>
                <a:cs typeface="Segoe UI" panose="020B0502040204020203" pitchFamily="34" charset="0"/>
              </a:rPr>
              <a:t>יחס שבין 0 ל-1 מצביע על איכות חיים נמוכה </a:t>
            </a:r>
            <a:r>
              <a:rPr lang="he-IL" sz="1000">
                <a:latin typeface="Segoe UI" panose="020B0502040204020203" pitchFamily="34" charset="0"/>
                <a:ea typeface="Tahoma" panose="020B0604030504040204" pitchFamily="34" charset="0"/>
                <a:cs typeface="Segoe UI" panose="020B0502040204020203" pitchFamily="34" charset="0"/>
              </a:rPr>
              <a:t>בהשוואה לממוצע הארצי.</a:t>
            </a:r>
          </a:p>
          <a:p>
            <a:r>
              <a:rPr lang="he-IL" sz="1000" u="sng">
                <a:latin typeface="Segoe UI" panose="020B0502040204020203" pitchFamily="34" charset="0"/>
                <a:ea typeface="Tahoma" panose="020B0604030504040204" pitchFamily="34" charset="0"/>
                <a:cs typeface="Segoe UI" panose="020B0502040204020203" pitchFamily="34" charset="0"/>
              </a:rPr>
              <a:t>כלומר: </a:t>
            </a:r>
            <a:r>
              <a:rPr lang="he-IL" sz="1000">
                <a:latin typeface="Segoe UI" panose="020B0502040204020203" pitchFamily="34" charset="0"/>
                <a:ea typeface="Tahoma" panose="020B0604030504040204" pitchFamily="34" charset="0"/>
                <a:cs typeface="Segoe UI" panose="020B0502040204020203" pitchFamily="34" charset="0"/>
              </a:rPr>
              <a:t>קו כחול חיצוני לקו האדום מצביע על איכות חיים טובה יותר במדד בבית שמש יחסית למצב בארץ.</a:t>
            </a:r>
          </a:p>
        </p:txBody>
      </p:sp>
      <p:sp>
        <p:nvSpPr>
          <p:cNvPr id="14" name="אליפסה 13">
            <a:extLst>
              <a:ext uri="{FF2B5EF4-FFF2-40B4-BE49-F238E27FC236}">
                <a16:creationId xmlns:a16="http://schemas.microsoft.com/office/drawing/2014/main" id="{94188C9A-46CC-097E-4CEF-F0E81746B4F7}"/>
              </a:ext>
            </a:extLst>
          </p:cNvPr>
          <p:cNvSpPr/>
          <p:nvPr/>
        </p:nvSpPr>
        <p:spPr>
          <a:xfrm>
            <a:off x="5887578" y="4201517"/>
            <a:ext cx="904092"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5" name="מחבר ישר 14">
            <a:extLst>
              <a:ext uri="{FF2B5EF4-FFF2-40B4-BE49-F238E27FC236}">
                <a16:creationId xmlns:a16="http://schemas.microsoft.com/office/drawing/2014/main" id="{2A5524B2-B1F0-43F4-476E-11B69CFD3A79}"/>
              </a:ext>
            </a:extLst>
          </p:cNvPr>
          <p:cNvCxnSpPr>
            <a:cxnSpLocks/>
          </p:cNvCxnSpPr>
          <p:nvPr/>
        </p:nvCxnSpPr>
        <p:spPr>
          <a:xfrm flipH="1" flipV="1">
            <a:off x="3841236" y="3740127"/>
            <a:ext cx="2046342" cy="56718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אליפסה 20">
            <a:extLst>
              <a:ext uri="{FF2B5EF4-FFF2-40B4-BE49-F238E27FC236}">
                <a16:creationId xmlns:a16="http://schemas.microsoft.com/office/drawing/2014/main" id="{5022A264-E6CD-E5AA-C277-ECFD83DD9BA3}"/>
              </a:ext>
            </a:extLst>
          </p:cNvPr>
          <p:cNvSpPr/>
          <p:nvPr/>
        </p:nvSpPr>
        <p:spPr>
          <a:xfrm>
            <a:off x="5772729" y="4507657"/>
            <a:ext cx="1298228" cy="205053"/>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2" name="מחבר ישר 21">
            <a:extLst>
              <a:ext uri="{FF2B5EF4-FFF2-40B4-BE49-F238E27FC236}">
                <a16:creationId xmlns:a16="http://schemas.microsoft.com/office/drawing/2014/main" id="{AB038196-0D61-8DE6-8C6B-2D250F3EE51D}"/>
              </a:ext>
            </a:extLst>
          </p:cNvPr>
          <p:cNvCxnSpPr>
            <a:cxnSpLocks/>
          </p:cNvCxnSpPr>
          <p:nvPr/>
        </p:nvCxnSpPr>
        <p:spPr>
          <a:xfrm flipH="1" flipV="1">
            <a:off x="3793447" y="3756044"/>
            <a:ext cx="1979282" cy="83874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687F09D4-8A8F-F4B7-37F5-547B83B124E2}"/>
              </a:ext>
            </a:extLst>
          </p:cNvPr>
          <p:cNvSpPr txBox="1"/>
          <p:nvPr/>
        </p:nvSpPr>
        <p:spPr>
          <a:xfrm>
            <a:off x="7047779" y="4494767"/>
            <a:ext cx="857983" cy="230832"/>
          </a:xfrm>
          <a:prstGeom prst="rect">
            <a:avLst/>
          </a:prstGeom>
          <a:noFill/>
        </p:spPr>
        <p:txBody>
          <a:bodyPr wrap="square" rtlCol="1">
            <a:spAutoFit/>
          </a:bodyPr>
          <a:lstStyle/>
          <a:p>
            <a:r>
              <a:rPr lang="he-IL" sz="900" b="1"/>
              <a:t>ממוצע ארצי =</a:t>
            </a:r>
          </a:p>
        </p:txBody>
      </p:sp>
      <p:sp>
        <p:nvSpPr>
          <p:cNvPr id="26" name="תיבת טקסט 25">
            <a:extLst>
              <a:ext uri="{FF2B5EF4-FFF2-40B4-BE49-F238E27FC236}">
                <a16:creationId xmlns:a16="http://schemas.microsoft.com/office/drawing/2014/main" id="{9D2D6BCD-B9A6-2CB0-CF51-F1F5F7D5B2F5}"/>
              </a:ext>
            </a:extLst>
          </p:cNvPr>
          <p:cNvSpPr txBox="1"/>
          <p:nvPr/>
        </p:nvSpPr>
        <p:spPr>
          <a:xfrm>
            <a:off x="6767751" y="4194133"/>
            <a:ext cx="857983" cy="230832"/>
          </a:xfrm>
          <a:prstGeom prst="rect">
            <a:avLst/>
          </a:prstGeom>
          <a:noFill/>
        </p:spPr>
        <p:txBody>
          <a:bodyPr wrap="square" rtlCol="1">
            <a:spAutoFit/>
          </a:bodyPr>
          <a:lstStyle/>
          <a:p>
            <a:r>
              <a:rPr lang="he-IL" sz="900" b="1">
                <a:solidFill>
                  <a:srgbClr val="0070C0"/>
                </a:solidFill>
              </a:rPr>
              <a:t>ממוצע ארצי &lt;</a:t>
            </a:r>
          </a:p>
        </p:txBody>
      </p:sp>
      <p:sp>
        <p:nvSpPr>
          <p:cNvPr id="27" name="אליפסה 26">
            <a:extLst>
              <a:ext uri="{FF2B5EF4-FFF2-40B4-BE49-F238E27FC236}">
                <a16:creationId xmlns:a16="http://schemas.microsoft.com/office/drawing/2014/main" id="{85EF0BD9-3A0B-3F02-67AA-B9022E77961F}"/>
              </a:ext>
            </a:extLst>
          </p:cNvPr>
          <p:cNvSpPr/>
          <p:nvPr/>
        </p:nvSpPr>
        <p:spPr>
          <a:xfrm>
            <a:off x="339031" y="2313269"/>
            <a:ext cx="1278013" cy="230831"/>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8" name="מחבר ישר 27">
            <a:extLst>
              <a:ext uri="{FF2B5EF4-FFF2-40B4-BE49-F238E27FC236}">
                <a16:creationId xmlns:a16="http://schemas.microsoft.com/office/drawing/2014/main" id="{487A4400-90EA-4CF4-C7A5-13955FA4A581}"/>
              </a:ext>
            </a:extLst>
          </p:cNvPr>
          <p:cNvCxnSpPr>
            <a:cxnSpLocks/>
          </p:cNvCxnSpPr>
          <p:nvPr/>
        </p:nvCxnSpPr>
        <p:spPr>
          <a:xfrm flipV="1">
            <a:off x="2420152" y="3708327"/>
            <a:ext cx="1147818" cy="201399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מחבר ישר 29">
            <a:extLst>
              <a:ext uri="{FF2B5EF4-FFF2-40B4-BE49-F238E27FC236}">
                <a16:creationId xmlns:a16="http://schemas.microsoft.com/office/drawing/2014/main" id="{75D6C326-F984-8337-95AF-65682B378A15}"/>
              </a:ext>
            </a:extLst>
          </p:cNvPr>
          <p:cNvCxnSpPr>
            <a:cxnSpLocks/>
          </p:cNvCxnSpPr>
          <p:nvPr/>
        </p:nvCxnSpPr>
        <p:spPr>
          <a:xfrm>
            <a:off x="1543623" y="2501771"/>
            <a:ext cx="1940722" cy="11190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תיבת טקסט 31">
            <a:extLst>
              <a:ext uri="{FF2B5EF4-FFF2-40B4-BE49-F238E27FC236}">
                <a16:creationId xmlns:a16="http://schemas.microsoft.com/office/drawing/2014/main" id="{C7124FD1-3317-7871-B7C3-A6ECFFD7C3AE}"/>
              </a:ext>
            </a:extLst>
          </p:cNvPr>
          <p:cNvSpPr txBox="1"/>
          <p:nvPr/>
        </p:nvSpPr>
        <p:spPr>
          <a:xfrm>
            <a:off x="-113664" y="2101639"/>
            <a:ext cx="857983" cy="369332"/>
          </a:xfrm>
          <a:prstGeom prst="rect">
            <a:avLst/>
          </a:prstGeom>
          <a:noFill/>
        </p:spPr>
        <p:txBody>
          <a:bodyPr wrap="square" rtlCol="1">
            <a:spAutoFit/>
          </a:bodyPr>
          <a:lstStyle/>
          <a:p>
            <a:r>
              <a:rPr lang="he-IL" sz="900" b="1"/>
              <a:t>ממוצע ארצי </a:t>
            </a:r>
          </a:p>
          <a:p>
            <a:pPr algn="ctr"/>
            <a:r>
              <a:rPr lang="he-IL" sz="900" b="1"/>
              <a:t>=</a:t>
            </a:r>
          </a:p>
        </p:txBody>
      </p:sp>
      <p:graphicFrame>
        <p:nvGraphicFramePr>
          <p:cNvPr id="17" name="טבלה 4">
            <a:extLst>
              <a:ext uri="{FF2B5EF4-FFF2-40B4-BE49-F238E27FC236}">
                <a16:creationId xmlns:a16="http://schemas.microsoft.com/office/drawing/2014/main" id="{511E0DB2-9C63-0102-1A28-138864F0A158}"/>
              </a:ext>
            </a:extLst>
          </p:cNvPr>
          <p:cNvGraphicFramePr>
            <a:graphicFrameLocks noGrp="1"/>
          </p:cNvGraphicFramePr>
          <p:nvPr/>
        </p:nvGraphicFramePr>
        <p:xfrm>
          <a:off x="8046720" y="842159"/>
          <a:ext cx="3805088" cy="4419600"/>
        </p:xfrm>
        <a:graphic>
          <a:graphicData uri="http://schemas.openxmlformats.org/drawingml/2006/table">
            <a:tbl>
              <a:tblPr rtl="1" firstRow="1" bandRow="1">
                <a:tableStyleId>{5C22544A-7EE6-4342-B048-85BDC9FD1C3A}</a:tableStyleId>
              </a:tblPr>
              <a:tblGrid>
                <a:gridCol w="1427648">
                  <a:extLst>
                    <a:ext uri="{9D8B030D-6E8A-4147-A177-3AD203B41FA5}">
                      <a16:colId xmlns:a16="http://schemas.microsoft.com/office/drawing/2014/main" val="1174461651"/>
                    </a:ext>
                  </a:extLst>
                </a:gridCol>
                <a:gridCol w="2377440">
                  <a:extLst>
                    <a:ext uri="{9D8B030D-6E8A-4147-A177-3AD203B41FA5}">
                      <a16:colId xmlns:a16="http://schemas.microsoft.com/office/drawing/2014/main" val="543307420"/>
                    </a:ext>
                  </a:extLst>
                </a:gridCol>
              </a:tblGrid>
              <a:tr h="370840">
                <a:tc>
                  <a:txBody>
                    <a:bodyPr/>
                    <a:lstStyle/>
                    <a:p>
                      <a:pPr rtl="1"/>
                      <a:r>
                        <a:rPr lang="he-IL" sz="1400" b="0" kern="1200">
                          <a:solidFill>
                            <a:schemeClr val="tx1"/>
                          </a:solidFill>
                          <a:latin typeface="Segoe UI" panose="020B0502040204020203" pitchFamily="34" charset="0"/>
                          <a:ea typeface="Tahoma" panose="020B0604030504040204" pitchFamily="34" charset="0"/>
                          <a:cs typeface="Segoe UI" panose="020B0502040204020203" pitchFamily="34" charset="0"/>
                        </a:rPr>
                        <a:t>מס' מדדים בהם </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העיר גבוה יותר </a:t>
                      </a:r>
                      <a:r>
                        <a:rPr lang="he-IL" sz="1400" b="0" kern="1200">
                          <a:solidFill>
                            <a:schemeClr val="tx1"/>
                          </a:solidFill>
                          <a:latin typeface="Segoe UI" panose="020B0502040204020203" pitchFamily="34" charset="0"/>
                          <a:ea typeface="Tahoma" panose="020B0604030504040204" pitchFamily="34" charset="0"/>
                          <a:cs typeface="Segoe UI" panose="020B0502040204020203" pitchFamily="34" charset="0"/>
                        </a:rPr>
                        <a:t>מהממוצע הארצי</a:t>
                      </a:r>
                    </a:p>
                  </a:txBody>
                  <a:tcPr>
                    <a:solidFill>
                      <a:srgbClr val="F9BC25"/>
                    </a:solidFill>
                  </a:tcPr>
                </a:tc>
                <a:tc>
                  <a:txBody>
                    <a:bodyPr/>
                    <a:lstStyle/>
                    <a:p>
                      <a:pPr algn="ctr" rtl="1"/>
                      <a:r>
                        <a:rPr lang="he-IL" sz="1400" b="0" kern="1200">
                          <a:solidFill>
                            <a:schemeClr val="bg1"/>
                          </a:solidFill>
                          <a:latin typeface="Segoe UI" panose="020B0502040204020203" pitchFamily="34" charset="0"/>
                          <a:ea typeface="Tahoma" panose="020B0604030504040204" pitchFamily="34" charset="0"/>
                          <a:cs typeface="Segoe UI" panose="020B0502040204020203" pitchFamily="34" charset="0"/>
                        </a:rPr>
                        <a:t>22 מתוך 48 (46%) – ציון כולל בינוני במדדי איכות חיים</a:t>
                      </a:r>
                    </a:p>
                  </a:txBody>
                  <a:tcPr anchor="ctr">
                    <a:solidFill>
                      <a:srgbClr val="A5A5A5"/>
                    </a:solidFill>
                  </a:tcPr>
                </a:tc>
                <a:extLst>
                  <a:ext uri="{0D108BD9-81ED-4DB2-BD59-A6C34878D82A}">
                    <a16:rowId xmlns:a16="http://schemas.microsoft.com/office/drawing/2014/main" val="2429505642"/>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מדדים בהם </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העיר </a:t>
                      </a:r>
                      <a:r>
                        <a:rPr lang="he-IL" sz="1400" b="1" u="sng" kern="1200">
                          <a:solidFill>
                            <a:schemeClr val="tx1"/>
                          </a:solidFill>
                          <a:latin typeface="Segoe UI" panose="020B0502040204020203" pitchFamily="34" charset="0"/>
                          <a:ea typeface="Tahoma" panose="020B0604030504040204" pitchFamily="34" charset="0"/>
                          <a:cs typeface="Segoe UI" panose="020B0502040204020203" pitchFamily="34" charset="0"/>
                        </a:rPr>
                        <a:t>גבוה</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יחסית לממוצע הארצי</a:t>
                      </a:r>
                    </a:p>
                  </a:txBody>
                  <a:tcPr>
                    <a:solidFill>
                      <a:srgbClr val="F9BC25"/>
                    </a:solidFill>
                  </a:tcPr>
                </a:tc>
                <a:tc>
                  <a:txBody>
                    <a:bodyPr/>
                    <a:lstStyle/>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איכות מי השתייה</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משטחים ירוקים</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מהתחבורה הציבורית</a:t>
                      </a:r>
                    </a:p>
                  </a:txBody>
                  <a:tcPr>
                    <a:solidFill>
                      <a:srgbClr val="A5A5A5"/>
                    </a:solidFill>
                  </a:tcPr>
                </a:tc>
                <a:extLst>
                  <a:ext uri="{0D108BD9-81ED-4DB2-BD59-A6C34878D82A}">
                    <a16:rowId xmlns:a16="http://schemas.microsoft.com/office/drawing/2014/main" val="3713988950"/>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מדדים בהם </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העיר </a:t>
                      </a:r>
                      <a:r>
                        <a:rPr lang="he-IL" sz="1400" b="1" u="sng" kern="1200">
                          <a:solidFill>
                            <a:schemeClr val="tx1"/>
                          </a:solidFill>
                          <a:latin typeface="Segoe UI" panose="020B0502040204020203" pitchFamily="34" charset="0"/>
                          <a:ea typeface="Tahoma" panose="020B0604030504040204" pitchFamily="34" charset="0"/>
                          <a:cs typeface="Segoe UI" panose="020B0502040204020203" pitchFamily="34" charset="0"/>
                        </a:rPr>
                        <a:t>דומה</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לממוצע הארצי</a:t>
                      </a:r>
                    </a:p>
                  </a:txBody>
                  <a:tcPr>
                    <a:solidFill>
                      <a:srgbClr val="F9BC25"/>
                    </a:solidFill>
                  </a:tcPr>
                </a:tc>
                <a:tc>
                  <a:txBody>
                    <a:bodyPr/>
                    <a:lstStyle/>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מהחיים</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רעש חיצוני באזור המגורים</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מאזור המגורים</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תחושת ביטחון בחושך</a:t>
                      </a:r>
                    </a:p>
                  </a:txBody>
                  <a:tcPr>
                    <a:solidFill>
                      <a:srgbClr val="A5A5A5"/>
                    </a:solidFill>
                  </a:tcPr>
                </a:tc>
                <a:extLst>
                  <a:ext uri="{0D108BD9-81ED-4DB2-BD59-A6C34878D82A}">
                    <a16:rowId xmlns:a16="http://schemas.microsoft.com/office/drawing/2014/main" val="1164366180"/>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מדדים בהם </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העיר </a:t>
                      </a:r>
                      <a:r>
                        <a:rPr lang="he-IL" sz="1400" b="1" u="sng" kern="1200">
                          <a:solidFill>
                            <a:schemeClr val="tx1"/>
                          </a:solidFill>
                          <a:latin typeface="Segoe UI" panose="020B0502040204020203" pitchFamily="34" charset="0"/>
                          <a:ea typeface="Tahoma" panose="020B0604030504040204" pitchFamily="34" charset="0"/>
                          <a:cs typeface="Segoe UI" panose="020B0502040204020203" pitchFamily="34" charset="0"/>
                        </a:rPr>
                        <a:t>נמוך</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 לעומת </a:t>
                      </a: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הממוצע הארצי</a:t>
                      </a:r>
                    </a:p>
                  </a:txBody>
                  <a:tcPr>
                    <a:solidFill>
                      <a:srgbClr val="F9BC25"/>
                    </a:solidFill>
                  </a:tcPr>
                </a:tc>
                <a:tc>
                  <a:txBody>
                    <a:bodyPr/>
                    <a:lstStyle/>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תחושת בדידות</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מניקיון</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מחזור</a:t>
                      </a:r>
                    </a:p>
                  </a:txBody>
                  <a:tcPr>
                    <a:solidFill>
                      <a:srgbClr val="A5A5A5"/>
                    </a:solidFill>
                  </a:tcPr>
                </a:tc>
                <a:extLst>
                  <a:ext uri="{0D108BD9-81ED-4DB2-BD59-A6C34878D82A}">
                    <a16:rowId xmlns:a16="http://schemas.microsoft.com/office/drawing/2014/main" val="3415044780"/>
                  </a:ext>
                </a:extLst>
              </a:tr>
            </a:tbl>
          </a:graphicData>
        </a:graphic>
      </p:graphicFrame>
    </p:spTree>
    <p:extLst>
      <p:ext uri="{BB962C8B-B14F-4D97-AF65-F5344CB8AC3E}">
        <p14:creationId xmlns:p14="http://schemas.microsoft.com/office/powerpoint/2010/main" val="155561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94596" y="6480523"/>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7</a:t>
            </a:fld>
            <a:endParaRPr/>
          </a:p>
        </p:txBody>
      </p:sp>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400110"/>
          </a:xfrm>
          <a:prstGeom prst="rect">
            <a:avLst/>
          </a:prstGeom>
          <a:solidFill>
            <a:srgbClr val="36636F"/>
          </a:solidFill>
        </p:spPr>
        <p:txBody>
          <a:bodyPr wrap="square" rtlCol="0">
            <a:spAutoFit/>
          </a:bodyPr>
          <a:lstStyle/>
          <a:p>
            <a:r>
              <a:rPr lang="he-IL" sz="2000" b="1">
                <a:solidFill>
                  <a:schemeClr val="bg1"/>
                </a:solidFill>
                <a:latin typeface="Tahoma" pitchFamily="34" charset="0"/>
                <a:ea typeface="Tahoma" pitchFamily="34" charset="0"/>
                <a:cs typeface="Tahoma" pitchFamily="34" charset="0"/>
              </a:rPr>
              <a:t> מדדי איכות חיים בערים הגדולות, סקר </a:t>
            </a:r>
            <a:r>
              <a:rPr lang="he-IL" sz="2000" b="1" err="1">
                <a:solidFill>
                  <a:schemeClr val="bg1"/>
                </a:solidFill>
                <a:latin typeface="Tahoma" pitchFamily="34" charset="0"/>
                <a:ea typeface="Tahoma" pitchFamily="34" charset="0"/>
                <a:cs typeface="Tahoma" pitchFamily="34" charset="0"/>
              </a:rPr>
              <a:t>למ"ס</a:t>
            </a:r>
            <a:r>
              <a:rPr lang="he-IL" sz="2000" b="1">
                <a:solidFill>
                  <a:schemeClr val="bg1"/>
                </a:solidFill>
                <a:latin typeface="Tahoma" pitchFamily="34" charset="0"/>
                <a:ea typeface="Tahoma" pitchFamily="34" charset="0"/>
                <a:cs typeface="Tahoma" pitchFamily="34" charset="0"/>
              </a:rPr>
              <a:t>, 2021 - אשדוד</a:t>
            </a:r>
          </a:p>
        </p:txBody>
      </p:sp>
      <p:grpSp>
        <p:nvGrpSpPr>
          <p:cNvPr id="55" name="קבוצה 54">
            <a:extLst>
              <a:ext uri="{FF2B5EF4-FFF2-40B4-BE49-F238E27FC236}">
                <a16:creationId xmlns:a16="http://schemas.microsoft.com/office/drawing/2014/main" id="{59785908-8BD7-1A35-8D88-B95B8FA35A01}"/>
              </a:ext>
            </a:extLst>
          </p:cNvPr>
          <p:cNvGrpSpPr/>
          <p:nvPr/>
        </p:nvGrpSpPr>
        <p:grpSpPr>
          <a:xfrm>
            <a:off x="0" y="443299"/>
            <a:ext cx="7942263" cy="5971401"/>
            <a:chOff x="2176763" y="469793"/>
            <a:chExt cx="7942263" cy="5971401"/>
          </a:xfrm>
        </p:grpSpPr>
        <p:grpSp>
          <p:nvGrpSpPr>
            <p:cNvPr id="13" name="קבוצה 12">
              <a:extLst>
                <a:ext uri="{FF2B5EF4-FFF2-40B4-BE49-F238E27FC236}">
                  <a16:creationId xmlns:a16="http://schemas.microsoft.com/office/drawing/2014/main" id="{DB2BF05F-9165-7B1A-E8AC-FE14B8CD9A31}"/>
                </a:ext>
              </a:extLst>
            </p:cNvPr>
            <p:cNvGrpSpPr/>
            <p:nvPr/>
          </p:nvGrpSpPr>
          <p:grpSpPr>
            <a:xfrm>
              <a:off x="2176763" y="469793"/>
              <a:ext cx="7790198" cy="5971401"/>
              <a:chOff x="2176763" y="469793"/>
              <a:chExt cx="7790198" cy="5971401"/>
            </a:xfrm>
          </p:grpSpPr>
          <p:pic>
            <p:nvPicPr>
              <p:cNvPr id="10" name="תמונה 9">
                <a:extLst>
                  <a:ext uri="{FF2B5EF4-FFF2-40B4-BE49-F238E27FC236}">
                    <a16:creationId xmlns:a16="http://schemas.microsoft.com/office/drawing/2014/main" id="{AA4CB20D-0BC8-ADE7-5916-71ACF8251BC9}"/>
                  </a:ext>
                </a:extLst>
              </p:cNvPr>
              <p:cNvPicPr>
                <a:picLocks noChangeAspect="1"/>
              </p:cNvPicPr>
              <p:nvPr/>
            </p:nvPicPr>
            <p:blipFill>
              <a:blip r:embed="rId3"/>
              <a:stretch>
                <a:fillRect/>
              </a:stretch>
            </p:blipFill>
            <p:spPr>
              <a:xfrm>
                <a:off x="2176763" y="706178"/>
                <a:ext cx="7790198" cy="5735016"/>
              </a:xfrm>
              <a:prstGeom prst="rect">
                <a:avLst/>
              </a:prstGeom>
            </p:spPr>
          </p:pic>
          <p:pic>
            <p:nvPicPr>
              <p:cNvPr id="12" name="תמונה 11">
                <a:extLst>
                  <a:ext uri="{FF2B5EF4-FFF2-40B4-BE49-F238E27FC236}">
                    <a16:creationId xmlns:a16="http://schemas.microsoft.com/office/drawing/2014/main" id="{976EDE85-220F-6AD4-FBA6-4DAE45E3314C}"/>
                  </a:ext>
                </a:extLst>
              </p:cNvPr>
              <p:cNvPicPr>
                <a:picLocks noChangeAspect="1"/>
              </p:cNvPicPr>
              <p:nvPr/>
            </p:nvPicPr>
            <p:blipFill>
              <a:blip r:embed="rId4"/>
              <a:stretch>
                <a:fillRect/>
              </a:stretch>
            </p:blipFill>
            <p:spPr>
              <a:xfrm>
                <a:off x="2516888" y="469793"/>
                <a:ext cx="6709408" cy="391447"/>
              </a:xfrm>
              <a:prstGeom prst="rect">
                <a:avLst/>
              </a:prstGeom>
            </p:spPr>
          </p:pic>
        </p:grpSp>
        <p:sp>
          <p:nvSpPr>
            <p:cNvPr id="14" name="אליפסה 13">
              <a:extLst>
                <a:ext uri="{FF2B5EF4-FFF2-40B4-BE49-F238E27FC236}">
                  <a16:creationId xmlns:a16="http://schemas.microsoft.com/office/drawing/2014/main" id="{613543D5-AF3B-40D4-4029-C023770DD438}"/>
                </a:ext>
              </a:extLst>
            </p:cNvPr>
            <p:cNvSpPr/>
            <p:nvPr/>
          </p:nvSpPr>
          <p:spPr>
            <a:xfrm>
              <a:off x="8392257" y="2756251"/>
              <a:ext cx="907485"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5" name="מחבר ישר 14">
              <a:extLst>
                <a:ext uri="{FF2B5EF4-FFF2-40B4-BE49-F238E27FC236}">
                  <a16:creationId xmlns:a16="http://schemas.microsoft.com/office/drawing/2014/main" id="{B68BF099-F66A-5D9D-18F1-AC7B8F61C965}"/>
                </a:ext>
              </a:extLst>
            </p:cNvPr>
            <p:cNvCxnSpPr>
              <a:cxnSpLocks/>
            </p:cNvCxnSpPr>
            <p:nvPr/>
          </p:nvCxnSpPr>
          <p:spPr>
            <a:xfrm flipV="1">
              <a:off x="6208776" y="2891467"/>
              <a:ext cx="2183481" cy="66393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תיבת טקסט 22">
              <a:extLst>
                <a:ext uri="{FF2B5EF4-FFF2-40B4-BE49-F238E27FC236}">
                  <a16:creationId xmlns:a16="http://schemas.microsoft.com/office/drawing/2014/main" id="{5354CE48-45BF-F692-B691-D8B72ED59558}"/>
                </a:ext>
              </a:extLst>
            </p:cNvPr>
            <p:cNvSpPr txBox="1"/>
            <p:nvPr/>
          </p:nvSpPr>
          <p:spPr>
            <a:xfrm>
              <a:off x="9248623" y="2753577"/>
              <a:ext cx="857983" cy="230832"/>
            </a:xfrm>
            <a:prstGeom prst="rect">
              <a:avLst/>
            </a:prstGeom>
            <a:noFill/>
          </p:spPr>
          <p:txBody>
            <a:bodyPr wrap="square" rtlCol="1">
              <a:spAutoFit/>
            </a:bodyPr>
            <a:lstStyle/>
            <a:p>
              <a:r>
                <a:rPr lang="he-IL" sz="900" b="1">
                  <a:solidFill>
                    <a:srgbClr val="FF0000"/>
                  </a:solidFill>
                </a:rPr>
                <a:t>ממוצע ארצי &gt;</a:t>
              </a:r>
            </a:p>
          </p:txBody>
        </p:sp>
        <p:sp>
          <p:nvSpPr>
            <p:cNvPr id="24" name="אליפסה 23">
              <a:extLst>
                <a:ext uri="{FF2B5EF4-FFF2-40B4-BE49-F238E27FC236}">
                  <a16:creationId xmlns:a16="http://schemas.microsoft.com/office/drawing/2014/main" id="{158D193C-BEBD-A2C9-F30E-951AF0A7E54A}"/>
                </a:ext>
              </a:extLst>
            </p:cNvPr>
            <p:cNvSpPr/>
            <p:nvPr/>
          </p:nvSpPr>
          <p:spPr>
            <a:xfrm>
              <a:off x="8542875" y="3764136"/>
              <a:ext cx="712324"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5" name="מחבר ישר 24">
              <a:extLst>
                <a:ext uri="{FF2B5EF4-FFF2-40B4-BE49-F238E27FC236}">
                  <a16:creationId xmlns:a16="http://schemas.microsoft.com/office/drawing/2014/main" id="{F35B3B0C-4A20-5313-0A2C-2CE81C910289}"/>
                </a:ext>
              </a:extLst>
            </p:cNvPr>
            <p:cNvCxnSpPr>
              <a:cxnSpLocks/>
            </p:cNvCxnSpPr>
            <p:nvPr/>
          </p:nvCxnSpPr>
          <p:spPr>
            <a:xfrm flipH="1" flipV="1">
              <a:off x="6208776" y="3618970"/>
              <a:ext cx="2334099" cy="23092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תיבת טקסט 25">
              <a:extLst>
                <a:ext uri="{FF2B5EF4-FFF2-40B4-BE49-F238E27FC236}">
                  <a16:creationId xmlns:a16="http://schemas.microsoft.com/office/drawing/2014/main" id="{181FA901-8DC2-2631-6CB0-E87FB1EE1C7C}"/>
                </a:ext>
              </a:extLst>
            </p:cNvPr>
            <p:cNvSpPr txBox="1"/>
            <p:nvPr/>
          </p:nvSpPr>
          <p:spPr>
            <a:xfrm>
              <a:off x="9226296" y="3753226"/>
              <a:ext cx="857983" cy="230832"/>
            </a:xfrm>
            <a:prstGeom prst="rect">
              <a:avLst/>
            </a:prstGeom>
            <a:noFill/>
          </p:spPr>
          <p:txBody>
            <a:bodyPr wrap="square" rtlCol="1">
              <a:spAutoFit/>
            </a:bodyPr>
            <a:lstStyle/>
            <a:p>
              <a:r>
                <a:rPr lang="he-IL" sz="900" b="1"/>
                <a:t>ממוצע ארצי =</a:t>
              </a:r>
            </a:p>
          </p:txBody>
        </p:sp>
        <p:sp>
          <p:nvSpPr>
            <p:cNvPr id="32" name="אליפסה 31">
              <a:extLst>
                <a:ext uri="{FF2B5EF4-FFF2-40B4-BE49-F238E27FC236}">
                  <a16:creationId xmlns:a16="http://schemas.microsoft.com/office/drawing/2014/main" id="{E5139C5F-AC34-0772-9876-AA040774C809}"/>
                </a:ext>
              </a:extLst>
            </p:cNvPr>
            <p:cNvSpPr/>
            <p:nvPr/>
          </p:nvSpPr>
          <p:spPr>
            <a:xfrm>
              <a:off x="8238744" y="4699996"/>
              <a:ext cx="1084180" cy="29597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3" name="מחבר ישר 32">
              <a:extLst>
                <a:ext uri="{FF2B5EF4-FFF2-40B4-BE49-F238E27FC236}">
                  <a16:creationId xmlns:a16="http://schemas.microsoft.com/office/drawing/2014/main" id="{73BDF332-7ED2-096E-A496-2160BF9B6B7B}"/>
                </a:ext>
              </a:extLst>
            </p:cNvPr>
            <p:cNvCxnSpPr>
              <a:cxnSpLocks/>
            </p:cNvCxnSpPr>
            <p:nvPr/>
          </p:nvCxnSpPr>
          <p:spPr>
            <a:xfrm flipH="1" flipV="1">
              <a:off x="6098798" y="3671952"/>
              <a:ext cx="2139946" cy="113031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תיבת טקסט 36">
              <a:extLst>
                <a:ext uri="{FF2B5EF4-FFF2-40B4-BE49-F238E27FC236}">
                  <a16:creationId xmlns:a16="http://schemas.microsoft.com/office/drawing/2014/main" id="{16A9EE68-94BE-62AC-8AA2-2755B59B5084}"/>
                </a:ext>
              </a:extLst>
            </p:cNvPr>
            <p:cNvSpPr txBox="1"/>
            <p:nvPr/>
          </p:nvSpPr>
          <p:spPr>
            <a:xfrm>
              <a:off x="9261043" y="4734022"/>
              <a:ext cx="857983" cy="230832"/>
            </a:xfrm>
            <a:prstGeom prst="rect">
              <a:avLst/>
            </a:prstGeom>
            <a:noFill/>
          </p:spPr>
          <p:txBody>
            <a:bodyPr wrap="square" rtlCol="1">
              <a:spAutoFit/>
            </a:bodyPr>
            <a:lstStyle/>
            <a:p>
              <a:r>
                <a:rPr lang="he-IL" sz="900" b="1">
                  <a:solidFill>
                    <a:srgbClr val="0070C0"/>
                  </a:solidFill>
                </a:rPr>
                <a:t>ממוצע ארצי &lt;</a:t>
              </a:r>
            </a:p>
          </p:txBody>
        </p:sp>
        <p:sp>
          <p:nvSpPr>
            <p:cNvPr id="38" name="אליפסה 37">
              <a:extLst>
                <a:ext uri="{FF2B5EF4-FFF2-40B4-BE49-F238E27FC236}">
                  <a16:creationId xmlns:a16="http://schemas.microsoft.com/office/drawing/2014/main" id="{6347D119-9C0F-2A93-3B30-6F7A0CC6DB32}"/>
                </a:ext>
              </a:extLst>
            </p:cNvPr>
            <p:cNvSpPr/>
            <p:nvPr/>
          </p:nvSpPr>
          <p:spPr>
            <a:xfrm>
              <a:off x="8068510" y="4976830"/>
              <a:ext cx="728018" cy="28980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9" name="מחבר ישר 38">
              <a:extLst>
                <a:ext uri="{FF2B5EF4-FFF2-40B4-BE49-F238E27FC236}">
                  <a16:creationId xmlns:a16="http://schemas.microsoft.com/office/drawing/2014/main" id="{6608C31A-EAE6-53DC-EB14-3331EDFB33C3}"/>
                </a:ext>
              </a:extLst>
            </p:cNvPr>
            <p:cNvCxnSpPr>
              <a:cxnSpLocks/>
            </p:cNvCxnSpPr>
            <p:nvPr/>
          </p:nvCxnSpPr>
          <p:spPr>
            <a:xfrm flipH="1" flipV="1">
              <a:off x="6091458" y="3671952"/>
              <a:ext cx="1986196" cy="141320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תיבת טקסט 41">
              <a:extLst>
                <a:ext uri="{FF2B5EF4-FFF2-40B4-BE49-F238E27FC236}">
                  <a16:creationId xmlns:a16="http://schemas.microsoft.com/office/drawing/2014/main" id="{C5C00715-0B36-5913-4BAA-B8321484C2D2}"/>
                </a:ext>
              </a:extLst>
            </p:cNvPr>
            <p:cNvSpPr txBox="1"/>
            <p:nvPr/>
          </p:nvSpPr>
          <p:spPr>
            <a:xfrm>
              <a:off x="8749809" y="4993676"/>
              <a:ext cx="857983" cy="230832"/>
            </a:xfrm>
            <a:prstGeom prst="rect">
              <a:avLst/>
            </a:prstGeom>
            <a:noFill/>
          </p:spPr>
          <p:txBody>
            <a:bodyPr wrap="square" rtlCol="1">
              <a:spAutoFit/>
            </a:bodyPr>
            <a:lstStyle/>
            <a:p>
              <a:r>
                <a:rPr lang="he-IL" sz="900" b="1"/>
                <a:t>ממוצע ארצי =</a:t>
              </a:r>
            </a:p>
          </p:txBody>
        </p:sp>
        <p:sp>
          <p:nvSpPr>
            <p:cNvPr id="43" name="אליפסה 42">
              <a:extLst>
                <a:ext uri="{FF2B5EF4-FFF2-40B4-BE49-F238E27FC236}">
                  <a16:creationId xmlns:a16="http://schemas.microsoft.com/office/drawing/2014/main" id="{E0EC58A0-3F09-E217-3F0E-8C9EED15E170}"/>
                </a:ext>
              </a:extLst>
            </p:cNvPr>
            <p:cNvSpPr/>
            <p:nvPr/>
          </p:nvSpPr>
          <p:spPr>
            <a:xfrm>
              <a:off x="7869127" y="5248510"/>
              <a:ext cx="442769" cy="25450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4" name="מחבר ישר 43">
              <a:extLst>
                <a:ext uri="{FF2B5EF4-FFF2-40B4-BE49-F238E27FC236}">
                  <a16:creationId xmlns:a16="http://schemas.microsoft.com/office/drawing/2014/main" id="{C220FCB4-174E-C9AC-6E7E-B9D1C1C9B09D}"/>
                </a:ext>
              </a:extLst>
            </p:cNvPr>
            <p:cNvCxnSpPr>
              <a:cxnSpLocks/>
            </p:cNvCxnSpPr>
            <p:nvPr/>
          </p:nvCxnSpPr>
          <p:spPr>
            <a:xfrm flipH="1" flipV="1">
              <a:off x="6086886" y="3727439"/>
              <a:ext cx="1775203" cy="159923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תיבת טקסט 45">
              <a:extLst>
                <a:ext uri="{FF2B5EF4-FFF2-40B4-BE49-F238E27FC236}">
                  <a16:creationId xmlns:a16="http://schemas.microsoft.com/office/drawing/2014/main" id="{8375B0D1-F00B-B2F4-53E1-77ED87EEE516}"/>
                </a:ext>
              </a:extLst>
            </p:cNvPr>
            <p:cNvSpPr txBox="1"/>
            <p:nvPr/>
          </p:nvSpPr>
          <p:spPr>
            <a:xfrm>
              <a:off x="8238744" y="5280978"/>
              <a:ext cx="857983" cy="230832"/>
            </a:xfrm>
            <a:prstGeom prst="rect">
              <a:avLst/>
            </a:prstGeom>
            <a:noFill/>
          </p:spPr>
          <p:txBody>
            <a:bodyPr wrap="square" rtlCol="1">
              <a:spAutoFit/>
            </a:bodyPr>
            <a:lstStyle/>
            <a:p>
              <a:r>
                <a:rPr lang="he-IL" sz="900" b="1">
                  <a:solidFill>
                    <a:srgbClr val="FF0000"/>
                  </a:solidFill>
                </a:rPr>
                <a:t>ממוצע ארצי &gt;</a:t>
              </a:r>
            </a:p>
          </p:txBody>
        </p:sp>
        <p:sp>
          <p:nvSpPr>
            <p:cNvPr id="47" name="אליפסה 46">
              <a:extLst>
                <a:ext uri="{FF2B5EF4-FFF2-40B4-BE49-F238E27FC236}">
                  <a16:creationId xmlns:a16="http://schemas.microsoft.com/office/drawing/2014/main" id="{75BFB766-421E-1447-91AC-98220C0813FA}"/>
                </a:ext>
              </a:extLst>
            </p:cNvPr>
            <p:cNvSpPr/>
            <p:nvPr/>
          </p:nvSpPr>
          <p:spPr>
            <a:xfrm>
              <a:off x="4187952" y="6106156"/>
              <a:ext cx="1365333" cy="17688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8" name="מחבר ישר 47">
              <a:extLst>
                <a:ext uri="{FF2B5EF4-FFF2-40B4-BE49-F238E27FC236}">
                  <a16:creationId xmlns:a16="http://schemas.microsoft.com/office/drawing/2014/main" id="{B93EB93F-D87A-269D-D3F9-4C936B0D5A43}"/>
                </a:ext>
              </a:extLst>
            </p:cNvPr>
            <p:cNvCxnSpPr>
              <a:cxnSpLocks/>
            </p:cNvCxnSpPr>
            <p:nvPr/>
          </p:nvCxnSpPr>
          <p:spPr>
            <a:xfrm flipV="1">
              <a:off x="5494165" y="3671952"/>
              <a:ext cx="452568" cy="241955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0" name="תיבת טקסט 49">
              <a:extLst>
                <a:ext uri="{FF2B5EF4-FFF2-40B4-BE49-F238E27FC236}">
                  <a16:creationId xmlns:a16="http://schemas.microsoft.com/office/drawing/2014/main" id="{88A5BD90-1347-1426-AC29-88960AEBFE05}"/>
                </a:ext>
              </a:extLst>
            </p:cNvPr>
            <p:cNvSpPr txBox="1"/>
            <p:nvPr/>
          </p:nvSpPr>
          <p:spPr>
            <a:xfrm>
              <a:off x="3322379" y="6084348"/>
              <a:ext cx="857983" cy="230832"/>
            </a:xfrm>
            <a:prstGeom prst="rect">
              <a:avLst/>
            </a:prstGeom>
            <a:noFill/>
          </p:spPr>
          <p:txBody>
            <a:bodyPr wrap="square" rtlCol="1">
              <a:spAutoFit/>
            </a:bodyPr>
            <a:lstStyle/>
            <a:p>
              <a:r>
                <a:rPr lang="he-IL" sz="900" b="1">
                  <a:solidFill>
                    <a:srgbClr val="0070C0"/>
                  </a:solidFill>
                </a:rPr>
                <a:t>&gt; ממוצע ארצי</a:t>
              </a:r>
            </a:p>
          </p:txBody>
        </p:sp>
        <p:sp>
          <p:nvSpPr>
            <p:cNvPr id="51" name="אליפסה 50">
              <a:extLst>
                <a:ext uri="{FF2B5EF4-FFF2-40B4-BE49-F238E27FC236}">
                  <a16:creationId xmlns:a16="http://schemas.microsoft.com/office/drawing/2014/main" id="{010C71FC-9A4D-3DA0-3C40-327797715D6A}"/>
                </a:ext>
              </a:extLst>
            </p:cNvPr>
            <p:cNvSpPr/>
            <p:nvPr/>
          </p:nvSpPr>
          <p:spPr>
            <a:xfrm>
              <a:off x="3700981" y="5901854"/>
              <a:ext cx="1365333" cy="17688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2" name="מחבר ישר 51">
              <a:extLst>
                <a:ext uri="{FF2B5EF4-FFF2-40B4-BE49-F238E27FC236}">
                  <a16:creationId xmlns:a16="http://schemas.microsoft.com/office/drawing/2014/main" id="{DF84C172-6EEF-66CF-4D60-48E9B3C7D0E9}"/>
                </a:ext>
              </a:extLst>
            </p:cNvPr>
            <p:cNvCxnSpPr>
              <a:cxnSpLocks/>
            </p:cNvCxnSpPr>
            <p:nvPr/>
          </p:nvCxnSpPr>
          <p:spPr>
            <a:xfrm flipV="1">
              <a:off x="4879849" y="3671952"/>
              <a:ext cx="1050519" cy="223782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תיבת טקסט 53">
              <a:extLst>
                <a:ext uri="{FF2B5EF4-FFF2-40B4-BE49-F238E27FC236}">
                  <a16:creationId xmlns:a16="http://schemas.microsoft.com/office/drawing/2014/main" id="{469F9E1C-130B-1536-A29E-79E7DF5F6D95}"/>
                </a:ext>
              </a:extLst>
            </p:cNvPr>
            <p:cNvSpPr txBox="1"/>
            <p:nvPr/>
          </p:nvSpPr>
          <p:spPr>
            <a:xfrm>
              <a:off x="2877022" y="5882912"/>
              <a:ext cx="857983" cy="230832"/>
            </a:xfrm>
            <a:prstGeom prst="rect">
              <a:avLst/>
            </a:prstGeom>
            <a:noFill/>
          </p:spPr>
          <p:txBody>
            <a:bodyPr wrap="square" rtlCol="1">
              <a:spAutoFit/>
            </a:bodyPr>
            <a:lstStyle/>
            <a:p>
              <a:r>
                <a:rPr lang="he-IL" sz="900" b="1">
                  <a:solidFill>
                    <a:srgbClr val="0070C0"/>
                  </a:solidFill>
                </a:rPr>
                <a:t>&gt; ממוצע ארצי</a:t>
              </a:r>
            </a:p>
          </p:txBody>
        </p:sp>
      </p:grpSp>
      <p:grpSp>
        <p:nvGrpSpPr>
          <p:cNvPr id="2" name="Group 1">
            <a:extLst>
              <a:ext uri="{FF2B5EF4-FFF2-40B4-BE49-F238E27FC236}">
                <a16:creationId xmlns:a16="http://schemas.microsoft.com/office/drawing/2014/main" id="{0BF0FE1F-48C5-35E1-3ADF-38E0FFA84C0D}"/>
              </a:ext>
            </a:extLst>
          </p:cNvPr>
          <p:cNvGrpSpPr/>
          <p:nvPr/>
        </p:nvGrpSpPr>
        <p:grpSpPr>
          <a:xfrm>
            <a:off x="-113664" y="6410133"/>
            <a:ext cx="7862497" cy="451978"/>
            <a:chOff x="-116959" y="6457504"/>
            <a:chExt cx="7862497" cy="594107"/>
          </a:xfrm>
        </p:grpSpPr>
        <p:sp>
          <p:nvSpPr>
            <p:cNvPr id="3" name="Rectangle: Rounded Corners 2">
              <a:extLst>
                <a:ext uri="{FF2B5EF4-FFF2-40B4-BE49-F238E27FC236}">
                  <a16:creationId xmlns:a16="http://schemas.microsoft.com/office/drawing/2014/main" id="{1518EB0F-C520-3205-821B-04B10BA9D42E}"/>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Rectangle: Rounded Corners 3">
              <a:extLst>
                <a:ext uri="{FF2B5EF4-FFF2-40B4-BE49-F238E27FC236}">
                  <a16:creationId xmlns:a16="http://schemas.microsoft.com/office/drawing/2014/main" id="{B7D2A332-6A29-EB38-4D37-93C03B421CE2}"/>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 name="אליפסה 6">
            <a:extLst>
              <a:ext uri="{FF2B5EF4-FFF2-40B4-BE49-F238E27FC236}">
                <a16:creationId xmlns:a16="http://schemas.microsoft.com/office/drawing/2014/main" id="{99900977-B9F1-59FC-84C7-C3166C4E0A5E}"/>
              </a:ext>
            </a:extLst>
          </p:cNvPr>
          <p:cNvSpPr/>
          <p:nvPr/>
        </p:nvSpPr>
        <p:spPr>
          <a:xfrm>
            <a:off x="6298163" y="4060525"/>
            <a:ext cx="977963"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מחבר ישר 8">
            <a:extLst>
              <a:ext uri="{FF2B5EF4-FFF2-40B4-BE49-F238E27FC236}">
                <a16:creationId xmlns:a16="http://schemas.microsoft.com/office/drawing/2014/main" id="{310CA639-E263-3C8C-04F7-3D58CE8A27FC}"/>
              </a:ext>
            </a:extLst>
          </p:cNvPr>
          <p:cNvCxnSpPr>
            <a:cxnSpLocks/>
          </p:cNvCxnSpPr>
          <p:nvPr/>
        </p:nvCxnSpPr>
        <p:spPr>
          <a:xfrm flipH="1" flipV="1">
            <a:off x="4006152" y="3631110"/>
            <a:ext cx="2261080" cy="52188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6346099C-7C6F-1660-E4B5-3EDBC6CA48D4}"/>
              </a:ext>
            </a:extLst>
          </p:cNvPr>
          <p:cNvSpPr txBox="1"/>
          <p:nvPr/>
        </p:nvSpPr>
        <p:spPr>
          <a:xfrm>
            <a:off x="7187865" y="4067132"/>
            <a:ext cx="857983" cy="230832"/>
          </a:xfrm>
          <a:prstGeom prst="rect">
            <a:avLst/>
          </a:prstGeom>
          <a:noFill/>
        </p:spPr>
        <p:txBody>
          <a:bodyPr wrap="square" rtlCol="1">
            <a:spAutoFit/>
          </a:bodyPr>
          <a:lstStyle/>
          <a:p>
            <a:r>
              <a:rPr lang="he-IL" sz="900" b="1">
                <a:solidFill>
                  <a:srgbClr val="0070C0"/>
                </a:solidFill>
              </a:rPr>
              <a:t>ממוצע ארצי &lt;</a:t>
            </a:r>
          </a:p>
        </p:txBody>
      </p:sp>
      <p:sp>
        <p:nvSpPr>
          <p:cNvPr id="17" name="אליפסה 16">
            <a:extLst>
              <a:ext uri="{FF2B5EF4-FFF2-40B4-BE49-F238E27FC236}">
                <a16:creationId xmlns:a16="http://schemas.microsoft.com/office/drawing/2014/main" id="{1271C9C8-0899-5949-F044-AFF7D7B84989}"/>
              </a:ext>
            </a:extLst>
          </p:cNvPr>
          <p:cNvSpPr/>
          <p:nvPr/>
        </p:nvSpPr>
        <p:spPr>
          <a:xfrm>
            <a:off x="6215494" y="4380723"/>
            <a:ext cx="1345347"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8" name="מחבר ישר 17">
            <a:extLst>
              <a:ext uri="{FF2B5EF4-FFF2-40B4-BE49-F238E27FC236}">
                <a16:creationId xmlns:a16="http://schemas.microsoft.com/office/drawing/2014/main" id="{1E679AE2-4A0D-1D31-9A2D-A209AEA95F8C}"/>
              </a:ext>
            </a:extLst>
          </p:cNvPr>
          <p:cNvCxnSpPr>
            <a:cxnSpLocks/>
          </p:cNvCxnSpPr>
          <p:nvPr/>
        </p:nvCxnSpPr>
        <p:spPr>
          <a:xfrm flipH="1" flipV="1">
            <a:off x="4006152" y="3651583"/>
            <a:ext cx="2171977" cy="812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תיבת טקסט 20">
            <a:extLst>
              <a:ext uri="{FF2B5EF4-FFF2-40B4-BE49-F238E27FC236}">
                <a16:creationId xmlns:a16="http://schemas.microsoft.com/office/drawing/2014/main" id="{C1D974F5-C3C6-A8E4-4CE2-A14163636EAE}"/>
              </a:ext>
            </a:extLst>
          </p:cNvPr>
          <p:cNvSpPr txBox="1"/>
          <p:nvPr/>
        </p:nvSpPr>
        <p:spPr>
          <a:xfrm>
            <a:off x="7500851" y="4378795"/>
            <a:ext cx="857983" cy="230832"/>
          </a:xfrm>
          <a:prstGeom prst="rect">
            <a:avLst/>
          </a:prstGeom>
          <a:noFill/>
        </p:spPr>
        <p:txBody>
          <a:bodyPr wrap="square" rtlCol="1">
            <a:spAutoFit/>
          </a:bodyPr>
          <a:lstStyle/>
          <a:p>
            <a:r>
              <a:rPr lang="he-IL" sz="900" b="1">
                <a:solidFill>
                  <a:srgbClr val="0070C0"/>
                </a:solidFill>
              </a:rPr>
              <a:t>ממוצע ארצי &lt;</a:t>
            </a:r>
          </a:p>
        </p:txBody>
      </p:sp>
      <p:sp>
        <p:nvSpPr>
          <p:cNvPr id="22" name="אליפסה 21">
            <a:extLst>
              <a:ext uri="{FF2B5EF4-FFF2-40B4-BE49-F238E27FC236}">
                <a16:creationId xmlns:a16="http://schemas.microsoft.com/office/drawing/2014/main" id="{A61E79E8-DBC6-80AF-3CA5-E615839AEDAE}"/>
              </a:ext>
            </a:extLst>
          </p:cNvPr>
          <p:cNvSpPr/>
          <p:nvPr/>
        </p:nvSpPr>
        <p:spPr>
          <a:xfrm>
            <a:off x="457202" y="2098195"/>
            <a:ext cx="1154729"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7" name="מחבר ישר 26">
            <a:extLst>
              <a:ext uri="{FF2B5EF4-FFF2-40B4-BE49-F238E27FC236}">
                <a16:creationId xmlns:a16="http://schemas.microsoft.com/office/drawing/2014/main" id="{664D66C3-0A05-3ACE-128D-263741BFD823}"/>
              </a:ext>
            </a:extLst>
          </p:cNvPr>
          <p:cNvCxnSpPr>
            <a:cxnSpLocks/>
          </p:cNvCxnSpPr>
          <p:nvPr/>
        </p:nvCxnSpPr>
        <p:spPr>
          <a:xfrm flipH="1" flipV="1">
            <a:off x="1633507" y="2273235"/>
            <a:ext cx="2061322" cy="125566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תיבת טקסט 28">
            <a:extLst>
              <a:ext uri="{FF2B5EF4-FFF2-40B4-BE49-F238E27FC236}">
                <a16:creationId xmlns:a16="http://schemas.microsoft.com/office/drawing/2014/main" id="{13D42997-AEC8-92C1-99C1-EBD04FD1C80D}"/>
              </a:ext>
            </a:extLst>
          </p:cNvPr>
          <p:cNvSpPr txBox="1"/>
          <p:nvPr/>
        </p:nvSpPr>
        <p:spPr>
          <a:xfrm>
            <a:off x="-71131" y="1897788"/>
            <a:ext cx="857983" cy="369332"/>
          </a:xfrm>
          <a:prstGeom prst="rect">
            <a:avLst/>
          </a:prstGeom>
          <a:noFill/>
        </p:spPr>
        <p:txBody>
          <a:bodyPr wrap="square" rtlCol="1">
            <a:spAutoFit/>
          </a:bodyPr>
          <a:lstStyle/>
          <a:p>
            <a:r>
              <a:rPr lang="he-IL" sz="900" b="1"/>
              <a:t>ממוצע ארצי</a:t>
            </a:r>
          </a:p>
          <a:p>
            <a:pPr algn="ctr"/>
            <a:r>
              <a:rPr lang="he-IL" sz="900" b="1"/>
              <a:t> =</a:t>
            </a:r>
          </a:p>
        </p:txBody>
      </p:sp>
      <p:sp>
        <p:nvSpPr>
          <p:cNvPr id="11" name="תיבת טקסט 50">
            <a:extLst>
              <a:ext uri="{FF2B5EF4-FFF2-40B4-BE49-F238E27FC236}">
                <a16:creationId xmlns:a16="http://schemas.microsoft.com/office/drawing/2014/main" id="{BC59FF3C-ACD5-F04A-3BB0-920BA5BF8733}"/>
              </a:ext>
            </a:extLst>
          </p:cNvPr>
          <p:cNvSpPr txBox="1"/>
          <p:nvPr/>
        </p:nvSpPr>
        <p:spPr>
          <a:xfrm>
            <a:off x="7925840" y="5539133"/>
            <a:ext cx="3879438" cy="1015663"/>
          </a:xfrm>
          <a:prstGeom prst="rect">
            <a:avLst/>
          </a:prstGeom>
          <a:solidFill>
            <a:schemeClr val="bg1"/>
          </a:solidFill>
        </p:spPr>
        <p:txBody>
          <a:bodyPr wrap="square" rtlCol="1">
            <a:spAutoFit/>
          </a:bodyPr>
          <a:lstStyle/>
          <a:p>
            <a:r>
              <a:rPr lang="he-IL" sz="1000">
                <a:latin typeface="Segoe UI" panose="020B0502040204020203" pitchFamily="34" charset="0"/>
                <a:ea typeface="Tahoma" panose="020B0604030504040204" pitchFamily="34" charset="0"/>
                <a:cs typeface="Segoe UI" panose="020B0502040204020203" pitchFamily="34" charset="0"/>
              </a:rPr>
              <a:t>בכלל המדדים, </a:t>
            </a:r>
            <a:r>
              <a:rPr lang="he-IL" sz="1000" b="1">
                <a:latin typeface="Segoe UI" panose="020B0502040204020203" pitchFamily="34" charset="0"/>
                <a:ea typeface="Tahoma" panose="020B0604030504040204" pitchFamily="34" charset="0"/>
                <a:cs typeface="Segoe UI" panose="020B0502040204020203" pitchFamily="34" charset="0"/>
              </a:rPr>
              <a:t>יחס הגבוה מ-1 מצביע על איכות חיים גבוהה </a:t>
            </a:r>
            <a:r>
              <a:rPr lang="he-IL" sz="1000">
                <a:latin typeface="Segoe UI" panose="020B0502040204020203" pitchFamily="34" charset="0"/>
                <a:ea typeface="Tahoma" panose="020B0604030504040204" pitchFamily="34" charset="0"/>
                <a:cs typeface="Segoe UI" panose="020B0502040204020203" pitchFamily="34" charset="0"/>
              </a:rPr>
              <a:t>בהשוואה לממוצע הארצי. </a:t>
            </a:r>
            <a:br>
              <a:rPr lang="en-US" sz="1000">
                <a:latin typeface="Segoe UI" panose="020B0502040204020203" pitchFamily="34" charset="0"/>
                <a:ea typeface="Tahoma" panose="020B0604030504040204" pitchFamily="34" charset="0"/>
                <a:cs typeface="Segoe UI" panose="020B0502040204020203" pitchFamily="34" charset="0"/>
              </a:rPr>
            </a:br>
            <a:r>
              <a:rPr lang="he-IL" sz="1000">
                <a:latin typeface="Segoe UI" panose="020B0502040204020203" pitchFamily="34" charset="0"/>
                <a:ea typeface="Tahoma" panose="020B0604030504040204" pitchFamily="34" charset="0"/>
                <a:cs typeface="Segoe UI" panose="020B0502040204020203" pitchFamily="34" charset="0"/>
              </a:rPr>
              <a:t>לעומת זאת, </a:t>
            </a:r>
            <a:r>
              <a:rPr lang="he-IL" sz="1000" b="1">
                <a:latin typeface="Segoe UI" panose="020B0502040204020203" pitchFamily="34" charset="0"/>
                <a:ea typeface="Tahoma" panose="020B0604030504040204" pitchFamily="34" charset="0"/>
                <a:cs typeface="Segoe UI" panose="020B0502040204020203" pitchFamily="34" charset="0"/>
              </a:rPr>
              <a:t>יחס שבין 0 ל-1 מצביע על איכות חיים נמוכה </a:t>
            </a:r>
            <a:r>
              <a:rPr lang="he-IL" sz="1000">
                <a:latin typeface="Segoe UI" panose="020B0502040204020203" pitchFamily="34" charset="0"/>
                <a:ea typeface="Tahoma" panose="020B0604030504040204" pitchFamily="34" charset="0"/>
                <a:cs typeface="Segoe UI" panose="020B0502040204020203" pitchFamily="34" charset="0"/>
              </a:rPr>
              <a:t>בהשוואה לממוצע הארצי.</a:t>
            </a:r>
          </a:p>
          <a:p>
            <a:r>
              <a:rPr lang="he-IL" sz="1000" u="sng">
                <a:latin typeface="Segoe UI" panose="020B0502040204020203" pitchFamily="34" charset="0"/>
                <a:ea typeface="Tahoma" panose="020B0604030504040204" pitchFamily="34" charset="0"/>
                <a:cs typeface="Segoe UI" panose="020B0502040204020203" pitchFamily="34" charset="0"/>
              </a:rPr>
              <a:t>כלומר: </a:t>
            </a:r>
            <a:r>
              <a:rPr lang="he-IL" sz="1000">
                <a:latin typeface="Segoe UI" panose="020B0502040204020203" pitchFamily="34" charset="0"/>
                <a:ea typeface="Tahoma" panose="020B0604030504040204" pitchFamily="34" charset="0"/>
                <a:cs typeface="Segoe UI" panose="020B0502040204020203" pitchFamily="34" charset="0"/>
              </a:rPr>
              <a:t>קו כחול חיצוני לקו האדום מצביע על איכות חיים טובה יותר במדד באשדוד  יחסית למצב בארץ.</a:t>
            </a:r>
          </a:p>
        </p:txBody>
      </p:sp>
      <p:graphicFrame>
        <p:nvGraphicFramePr>
          <p:cNvPr id="20" name="טבלה 4">
            <a:extLst>
              <a:ext uri="{FF2B5EF4-FFF2-40B4-BE49-F238E27FC236}">
                <a16:creationId xmlns:a16="http://schemas.microsoft.com/office/drawing/2014/main" id="{076E3BF1-1107-6ADA-1441-8976A8C42F86}"/>
              </a:ext>
            </a:extLst>
          </p:cNvPr>
          <p:cNvGraphicFramePr>
            <a:graphicFrameLocks noGrp="1"/>
          </p:cNvGraphicFramePr>
          <p:nvPr/>
        </p:nvGraphicFramePr>
        <p:xfrm>
          <a:off x="8271123" y="508172"/>
          <a:ext cx="3551088" cy="5059680"/>
        </p:xfrm>
        <a:graphic>
          <a:graphicData uri="http://schemas.openxmlformats.org/drawingml/2006/table">
            <a:tbl>
              <a:tblPr rtl="1" firstRow="1" bandRow="1">
                <a:tableStyleId>{5C22544A-7EE6-4342-B048-85BDC9FD1C3A}</a:tableStyleId>
              </a:tblPr>
              <a:tblGrid>
                <a:gridCol w="1600368">
                  <a:extLst>
                    <a:ext uri="{9D8B030D-6E8A-4147-A177-3AD203B41FA5}">
                      <a16:colId xmlns:a16="http://schemas.microsoft.com/office/drawing/2014/main" val="1174461651"/>
                    </a:ext>
                  </a:extLst>
                </a:gridCol>
                <a:gridCol w="1950720">
                  <a:extLst>
                    <a:ext uri="{9D8B030D-6E8A-4147-A177-3AD203B41FA5}">
                      <a16:colId xmlns:a16="http://schemas.microsoft.com/office/drawing/2014/main" val="543307420"/>
                    </a:ext>
                  </a:extLst>
                </a:gridCol>
              </a:tblGrid>
              <a:tr h="370840">
                <a:tc>
                  <a:txBody>
                    <a:bodyPr/>
                    <a:lstStyle/>
                    <a:p>
                      <a:pPr rtl="1"/>
                      <a:r>
                        <a:rPr lang="he-IL" sz="1400" b="0" kern="1200">
                          <a:solidFill>
                            <a:schemeClr val="tx1"/>
                          </a:solidFill>
                          <a:latin typeface="Segoe UI" panose="020B0502040204020203" pitchFamily="34" charset="0"/>
                          <a:ea typeface="Tahoma" panose="020B0604030504040204" pitchFamily="34" charset="0"/>
                          <a:cs typeface="Segoe UI" panose="020B0502040204020203" pitchFamily="34" charset="0"/>
                        </a:rPr>
                        <a:t>מס' מדדים בהם </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העיר גבוה יותר </a:t>
                      </a:r>
                      <a:r>
                        <a:rPr lang="he-IL" sz="1400" b="0" kern="1200">
                          <a:solidFill>
                            <a:schemeClr val="tx1"/>
                          </a:solidFill>
                          <a:latin typeface="Segoe UI" panose="020B0502040204020203" pitchFamily="34" charset="0"/>
                          <a:ea typeface="Tahoma" panose="020B0604030504040204" pitchFamily="34" charset="0"/>
                          <a:cs typeface="Segoe UI" panose="020B0502040204020203" pitchFamily="34" charset="0"/>
                        </a:rPr>
                        <a:t>מהממוצע הארצי</a:t>
                      </a:r>
                    </a:p>
                  </a:txBody>
                  <a:tcPr>
                    <a:solidFill>
                      <a:srgbClr val="F9BC25"/>
                    </a:solidFill>
                  </a:tcPr>
                </a:tc>
                <a:tc>
                  <a:txBody>
                    <a:bodyPr/>
                    <a:lstStyle/>
                    <a:p>
                      <a:pPr algn="r" rtl="1"/>
                      <a:r>
                        <a:rPr lang="he-IL" sz="1400" b="0" kern="1200">
                          <a:solidFill>
                            <a:schemeClr val="bg1"/>
                          </a:solidFill>
                          <a:latin typeface="Segoe UI" panose="020B0502040204020203" pitchFamily="34" charset="0"/>
                          <a:ea typeface="Tahoma" panose="020B0604030504040204" pitchFamily="34" charset="0"/>
                          <a:cs typeface="Segoe UI" panose="020B0502040204020203" pitchFamily="34" charset="0"/>
                        </a:rPr>
                        <a:t>15 מתוך 48 (31%) – ציון כולל נמוך במדדי איכות חיים</a:t>
                      </a:r>
                    </a:p>
                  </a:txBody>
                  <a:tcPr anchor="ctr">
                    <a:solidFill>
                      <a:srgbClr val="A5A5A5"/>
                    </a:solidFill>
                  </a:tcPr>
                </a:tc>
                <a:extLst>
                  <a:ext uri="{0D108BD9-81ED-4DB2-BD59-A6C34878D82A}">
                    <a16:rowId xmlns:a16="http://schemas.microsoft.com/office/drawing/2014/main" val="2429505642"/>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מדדים בהם </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העיר </a:t>
                      </a:r>
                      <a:r>
                        <a:rPr lang="he-IL" sz="1400" b="1" u="sng" kern="1200">
                          <a:solidFill>
                            <a:schemeClr val="tx1"/>
                          </a:solidFill>
                          <a:latin typeface="Segoe UI" panose="020B0502040204020203" pitchFamily="34" charset="0"/>
                          <a:ea typeface="Tahoma" panose="020B0604030504040204" pitchFamily="34" charset="0"/>
                          <a:cs typeface="Segoe UI" panose="020B0502040204020203" pitchFamily="34" charset="0"/>
                        </a:rPr>
                        <a:t>גבוה</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יחסית לממוצע הארצי</a:t>
                      </a:r>
                    </a:p>
                  </a:txBody>
                  <a:tcPr>
                    <a:solidFill>
                      <a:srgbClr val="F9BC25"/>
                    </a:solidFill>
                  </a:tcPr>
                </a:tc>
                <a:tc>
                  <a:txBody>
                    <a:bodyPr/>
                    <a:lstStyle/>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איכות מי השתייה</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רעש חיצוני באזור המגורים</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משטחים ירוקים</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מהתחבורה הציבורית</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מאזור המגורים</a:t>
                      </a:r>
                    </a:p>
                  </a:txBody>
                  <a:tcPr>
                    <a:solidFill>
                      <a:srgbClr val="A5A5A5"/>
                    </a:solidFill>
                  </a:tcPr>
                </a:tc>
                <a:extLst>
                  <a:ext uri="{0D108BD9-81ED-4DB2-BD59-A6C34878D82A}">
                    <a16:rowId xmlns:a16="http://schemas.microsoft.com/office/drawing/2014/main" val="3713988950"/>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מדדים בהם </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העיר </a:t>
                      </a:r>
                      <a:r>
                        <a:rPr lang="he-IL" sz="1400" b="1" u="sng" kern="1200">
                          <a:solidFill>
                            <a:schemeClr val="tx1"/>
                          </a:solidFill>
                          <a:latin typeface="Segoe UI" panose="020B0502040204020203" pitchFamily="34" charset="0"/>
                          <a:ea typeface="Tahoma" panose="020B0604030504040204" pitchFamily="34" charset="0"/>
                          <a:cs typeface="Segoe UI" panose="020B0502040204020203" pitchFamily="34" charset="0"/>
                        </a:rPr>
                        <a:t>דומה</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לממוצע הארצי</a:t>
                      </a:r>
                    </a:p>
                  </a:txBody>
                  <a:tcPr>
                    <a:solidFill>
                      <a:srgbClr val="F9BC25"/>
                    </a:solidFill>
                  </a:tcPr>
                </a:tc>
                <a:tc>
                  <a:txBody>
                    <a:bodyPr/>
                    <a:lstStyle/>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מהחיים</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שביעות רצון מניקיון</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תחושת ביטחון בחושך</a:t>
                      </a:r>
                    </a:p>
                  </a:txBody>
                  <a:tcPr>
                    <a:solidFill>
                      <a:srgbClr val="A5A5A5"/>
                    </a:solidFill>
                  </a:tcPr>
                </a:tc>
                <a:extLst>
                  <a:ext uri="{0D108BD9-81ED-4DB2-BD59-A6C34878D82A}">
                    <a16:rowId xmlns:a16="http://schemas.microsoft.com/office/drawing/2014/main" val="1164366180"/>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מדדים בהם </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מצב העיר </a:t>
                      </a:r>
                      <a:r>
                        <a:rPr lang="he-IL" sz="1400" b="1" u="sng" kern="1200">
                          <a:solidFill>
                            <a:schemeClr val="tx1"/>
                          </a:solidFill>
                          <a:latin typeface="Segoe UI" panose="020B0502040204020203" pitchFamily="34" charset="0"/>
                          <a:ea typeface="Tahoma" panose="020B0604030504040204" pitchFamily="34" charset="0"/>
                          <a:cs typeface="Segoe UI" panose="020B0502040204020203" pitchFamily="34" charset="0"/>
                        </a:rPr>
                        <a:t>נמוך</a:t>
                      </a: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 לעומת </a:t>
                      </a: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הממוצע הארצי</a:t>
                      </a:r>
                    </a:p>
                  </a:txBody>
                  <a:tcPr>
                    <a:solidFill>
                      <a:srgbClr val="F9BC25"/>
                    </a:solidFill>
                  </a:tcPr>
                </a:tc>
                <a:tc>
                  <a:txBody>
                    <a:bodyPr/>
                    <a:lstStyle/>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תחושת בדידות</a:t>
                      </a:r>
                    </a:p>
                    <a:p>
                      <a:pPr marL="285750" indent="-285750" rtl="1">
                        <a:buFont typeface="Arial" panose="020B0604020202020204" pitchFamily="34" charset="0"/>
                        <a:buChar char="•"/>
                      </a:pPr>
                      <a:r>
                        <a:rPr lang="he-IL" sz="1400" kern="1200">
                          <a:solidFill>
                            <a:schemeClr val="bg1"/>
                          </a:solidFill>
                          <a:latin typeface="Segoe UI" panose="020B0502040204020203" pitchFamily="34" charset="0"/>
                          <a:ea typeface="Tahoma" panose="020B0604030504040204" pitchFamily="34" charset="0"/>
                          <a:cs typeface="Segoe UI" panose="020B0502040204020203" pitchFamily="34" charset="0"/>
                        </a:rPr>
                        <a:t>מיחזור</a:t>
                      </a:r>
                    </a:p>
                  </a:txBody>
                  <a:tcPr>
                    <a:solidFill>
                      <a:srgbClr val="A5A5A5"/>
                    </a:solidFill>
                  </a:tcPr>
                </a:tc>
                <a:extLst>
                  <a:ext uri="{0D108BD9-81ED-4DB2-BD59-A6C34878D82A}">
                    <a16:rowId xmlns:a16="http://schemas.microsoft.com/office/drawing/2014/main" val="3415044780"/>
                  </a:ext>
                </a:extLst>
              </a:tr>
            </a:tbl>
          </a:graphicData>
        </a:graphic>
      </p:graphicFrame>
    </p:spTree>
    <p:extLst>
      <p:ext uri="{BB962C8B-B14F-4D97-AF65-F5344CB8AC3E}">
        <p14:creationId xmlns:p14="http://schemas.microsoft.com/office/powerpoint/2010/main" val="200518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8</a:t>
            </a:fld>
            <a:endParaRPr/>
          </a:p>
        </p:txBody>
      </p:sp>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400110"/>
          </a:xfrm>
          <a:prstGeom prst="rect">
            <a:avLst/>
          </a:prstGeom>
          <a:solidFill>
            <a:srgbClr val="36636F"/>
          </a:solidFill>
        </p:spPr>
        <p:txBody>
          <a:bodyPr wrap="square" rtlCol="0">
            <a:spAutoFit/>
          </a:bodyPr>
          <a:lstStyle/>
          <a:p>
            <a:r>
              <a:rPr lang="he-IL" sz="2000" b="1" dirty="0">
                <a:solidFill>
                  <a:schemeClr val="bg1"/>
                </a:solidFill>
                <a:latin typeface="Tahoma" pitchFamily="34" charset="0"/>
                <a:ea typeface="Tahoma" pitchFamily="34" charset="0"/>
                <a:cs typeface="Tahoma" pitchFamily="34" charset="0"/>
              </a:rPr>
              <a:t> מדדי איכות חיים בבית שמש ובאשדוד - השוואתי</a:t>
            </a:r>
          </a:p>
        </p:txBody>
      </p:sp>
      <p:grpSp>
        <p:nvGrpSpPr>
          <p:cNvPr id="2" name="Group 1">
            <a:extLst>
              <a:ext uri="{FF2B5EF4-FFF2-40B4-BE49-F238E27FC236}">
                <a16:creationId xmlns:a16="http://schemas.microsoft.com/office/drawing/2014/main" id="{3CC0AEDD-7519-2255-6749-B6799AE47F85}"/>
              </a:ext>
            </a:extLst>
          </p:cNvPr>
          <p:cNvGrpSpPr/>
          <p:nvPr/>
        </p:nvGrpSpPr>
        <p:grpSpPr>
          <a:xfrm>
            <a:off x="-113664" y="6410133"/>
            <a:ext cx="7862497" cy="451978"/>
            <a:chOff x="-116959" y="6457504"/>
            <a:chExt cx="7862497" cy="594107"/>
          </a:xfrm>
        </p:grpSpPr>
        <p:sp>
          <p:nvSpPr>
            <p:cNvPr id="3" name="Rectangle: Rounded Corners 2">
              <a:extLst>
                <a:ext uri="{FF2B5EF4-FFF2-40B4-BE49-F238E27FC236}">
                  <a16:creationId xmlns:a16="http://schemas.microsoft.com/office/drawing/2014/main" id="{630E2447-ADCD-2F58-B64F-3696C09EAD98}"/>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Rounded Corners 8">
              <a:extLst>
                <a:ext uri="{FF2B5EF4-FFF2-40B4-BE49-F238E27FC236}">
                  <a16:creationId xmlns:a16="http://schemas.microsoft.com/office/drawing/2014/main" id="{F8D399B6-6D5E-1DAF-CEE8-6B24650E9E5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aphicFrame>
        <p:nvGraphicFramePr>
          <p:cNvPr id="15" name="טבלה 14">
            <a:extLst>
              <a:ext uri="{FF2B5EF4-FFF2-40B4-BE49-F238E27FC236}">
                <a16:creationId xmlns:a16="http://schemas.microsoft.com/office/drawing/2014/main" id="{2C491FD9-D0E2-217C-DDD7-946A95957AE1}"/>
              </a:ext>
            </a:extLst>
          </p:cNvPr>
          <p:cNvGraphicFramePr>
            <a:graphicFrameLocks noGrp="1"/>
          </p:cNvGraphicFramePr>
          <p:nvPr/>
        </p:nvGraphicFramePr>
        <p:xfrm>
          <a:off x="309153" y="762659"/>
          <a:ext cx="11573694" cy="2123547"/>
        </p:xfrm>
        <a:graphic>
          <a:graphicData uri="http://schemas.openxmlformats.org/drawingml/2006/table">
            <a:tbl>
              <a:tblPr rtl="1" firstRow="1" bandRow="1">
                <a:tableStyleId>{5C22544A-7EE6-4342-B048-85BDC9FD1C3A}</a:tableStyleId>
              </a:tblPr>
              <a:tblGrid>
                <a:gridCol w="11573694">
                  <a:extLst>
                    <a:ext uri="{9D8B030D-6E8A-4147-A177-3AD203B41FA5}">
                      <a16:colId xmlns:a16="http://schemas.microsoft.com/office/drawing/2014/main" val="1095733899"/>
                    </a:ext>
                  </a:extLst>
                </a:gridCol>
              </a:tblGrid>
              <a:tr h="302938">
                <a:tc>
                  <a:txBody>
                    <a:bodyPr/>
                    <a:lstStyle/>
                    <a:p>
                      <a:pPr rtl="1"/>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מדדי איכות חיים בערים הגדולות, סקר למ"ס, 2021 </a:t>
                      </a:r>
                    </a:p>
                  </a:txBody>
                  <a:tcPr>
                    <a:solidFill>
                      <a:srgbClr val="A5A5A5"/>
                    </a:solidFill>
                  </a:tcPr>
                </a:tc>
                <a:extLst>
                  <a:ext uri="{0D108BD9-81ED-4DB2-BD59-A6C34878D82A}">
                    <a16:rowId xmlns:a16="http://schemas.microsoft.com/office/drawing/2014/main" val="3903984974"/>
                  </a:ext>
                </a:extLst>
              </a:tr>
              <a:tr h="789378">
                <a:tc>
                  <a:txBody>
                    <a:bodyPr/>
                    <a:lstStyle/>
                    <a:p>
                      <a:pPr marL="0" indent="0">
                        <a:buFont typeface="Arial" panose="020B0604020202020204" pitchFamily="34" charset="0"/>
                        <a:buNone/>
                      </a:pPr>
                      <a:r>
                        <a:rPr lang="he-IL" sz="1400" u="sng">
                          <a:latin typeface="Segoe UI" panose="020B0502040204020203" pitchFamily="34" charset="0"/>
                          <a:ea typeface="Tahoma" panose="020B0604030504040204" pitchFamily="34" charset="0"/>
                          <a:cs typeface="Segoe UI" panose="020B0502040204020203" pitchFamily="34" charset="0"/>
                        </a:rPr>
                        <a:t>הן בבית שמש והן באשדוד</a:t>
                      </a:r>
                      <a:r>
                        <a:rPr lang="he-IL" sz="1400">
                          <a:latin typeface="Segoe UI" panose="020B0502040204020203" pitchFamily="34" charset="0"/>
                          <a:ea typeface="Tahoma" panose="020B0604030504040204" pitchFamily="34" charset="0"/>
                          <a:cs typeface="Segoe UI" panose="020B0502040204020203" pitchFamily="34" charset="0"/>
                        </a:rPr>
                        <a:t>:</a:t>
                      </a:r>
                    </a:p>
                    <a:p>
                      <a:pPr marL="171450" lvl="0" indent="-171450">
                        <a:buFont typeface="Arial" panose="020B0604020202020204" pitchFamily="34" charset="0"/>
                        <a:buChar char="•"/>
                      </a:pPr>
                      <a:r>
                        <a:rPr lang="he-IL" sz="1400">
                          <a:latin typeface="Segoe UI" panose="020B0502040204020203" pitchFamily="34" charset="0"/>
                          <a:ea typeface="Tahoma" panose="020B0604030504040204" pitchFamily="34" charset="0"/>
                          <a:cs typeface="Segoe UI" panose="020B0502040204020203" pitchFamily="34" charset="0"/>
                        </a:rPr>
                        <a:t>איכות מי השתייה, שביעות רצון מהתחבורה הציבורית ושביעות רצון משטחים ירוקים </a:t>
                      </a:r>
                      <a:r>
                        <a:rPr lang="he-IL" sz="1400" b="1">
                          <a:latin typeface="Segoe UI" panose="020B0502040204020203" pitchFamily="34" charset="0"/>
                          <a:ea typeface="Tahoma" panose="020B0604030504040204" pitchFamily="34" charset="0"/>
                          <a:cs typeface="Segoe UI" panose="020B0502040204020203" pitchFamily="34" charset="0"/>
                        </a:rPr>
                        <a:t>היו גבוהים יחסית לממוצע הארצי.</a:t>
                      </a:r>
                    </a:p>
                    <a:p>
                      <a:pPr marL="171450" lvl="0" indent="-171450">
                        <a:buFont typeface="Arial" panose="020B0604020202020204" pitchFamily="34" charset="0"/>
                        <a:buChar char="•"/>
                      </a:pPr>
                      <a:r>
                        <a:rPr lang="he-IL" sz="1400">
                          <a:latin typeface="Segoe UI" panose="020B0502040204020203" pitchFamily="34" charset="0"/>
                          <a:ea typeface="Tahoma" panose="020B0604030504040204" pitchFamily="34" charset="0"/>
                          <a:cs typeface="Segoe UI" panose="020B0502040204020203" pitchFamily="34" charset="0"/>
                        </a:rPr>
                        <a:t>שביעות רצון מהחיים ותחושת ביטחון בחושך </a:t>
                      </a:r>
                      <a:r>
                        <a:rPr lang="he-IL" sz="1400" b="1">
                          <a:latin typeface="Segoe UI" panose="020B0502040204020203" pitchFamily="34" charset="0"/>
                          <a:ea typeface="Tahoma" panose="020B0604030504040204" pitchFamily="34" charset="0"/>
                          <a:cs typeface="Segoe UI" panose="020B0502040204020203" pitchFamily="34" charset="0"/>
                        </a:rPr>
                        <a:t>היו שווים בקירוב לממוצע הארצי.</a:t>
                      </a:r>
                    </a:p>
                    <a:p>
                      <a:pPr marL="171450" lvl="0" indent="-171450">
                        <a:buFont typeface="Arial" panose="020B0604020202020204" pitchFamily="34" charset="0"/>
                        <a:buChar char="•"/>
                      </a:pPr>
                      <a:r>
                        <a:rPr lang="he-IL" sz="1400">
                          <a:latin typeface="Segoe UI" panose="020B0502040204020203" pitchFamily="34" charset="0"/>
                          <a:ea typeface="Tahoma" panose="020B0604030504040204" pitchFamily="34" charset="0"/>
                          <a:cs typeface="Segoe UI" panose="020B0502040204020203" pitchFamily="34" charset="0"/>
                        </a:rPr>
                        <a:t>תחושת בדידות הייתה גבוהה מהממוצע הארצי והמיחזור היה נמוך יחסית לממוצע הארצי, כלומר, </a:t>
                      </a:r>
                      <a:r>
                        <a:rPr lang="he-IL" sz="1400" b="1">
                          <a:latin typeface="Segoe UI" panose="020B0502040204020203" pitchFamily="34" charset="0"/>
                          <a:ea typeface="Tahoma" panose="020B0604030504040204" pitchFamily="34" charset="0"/>
                          <a:cs typeface="Segoe UI" panose="020B0502040204020203" pitchFamily="34" charset="0"/>
                        </a:rPr>
                        <a:t>מצב העיר היה פחות טוב יחסית לממוצע הארצי.</a:t>
                      </a:r>
                    </a:p>
                  </a:txBody>
                  <a:tcPr>
                    <a:solidFill>
                      <a:srgbClr val="F9BC25"/>
                    </a:solidFill>
                  </a:tcPr>
                </a:tc>
                <a:extLst>
                  <a:ext uri="{0D108BD9-81ED-4DB2-BD59-A6C34878D82A}">
                    <a16:rowId xmlns:a16="http://schemas.microsoft.com/office/drawing/2014/main" val="762857329"/>
                  </a:ext>
                </a:extLst>
              </a:tr>
              <a:tr h="287815">
                <a:tc>
                  <a:txBody>
                    <a:bodyPr/>
                    <a:lstStyle/>
                    <a:p>
                      <a:pPr marL="0" indent="0">
                        <a:buFont typeface="Arial" panose="020B0604020202020204" pitchFamily="34" charset="0"/>
                        <a:buNone/>
                      </a:pPr>
                      <a:r>
                        <a:rPr lang="he-IL" sz="1400" u="sng">
                          <a:latin typeface="Segoe UI" panose="020B0502040204020203" pitchFamily="34" charset="0"/>
                          <a:ea typeface="Tahoma" panose="020B0604030504040204" pitchFamily="34" charset="0"/>
                          <a:cs typeface="Segoe UI" panose="020B0502040204020203" pitchFamily="34" charset="0"/>
                        </a:rPr>
                        <a:t>מדדים בהם מצב העיר באשדוד גבוה מהממוצע הארצי, ומצב העיר בבית שמש דומה לממוצע הארצי</a:t>
                      </a:r>
                      <a:r>
                        <a:rPr lang="he-IL" sz="1400">
                          <a:latin typeface="Segoe UI" panose="020B0502040204020203" pitchFamily="34" charset="0"/>
                          <a:ea typeface="Tahoma" panose="020B0604030504040204" pitchFamily="34" charset="0"/>
                          <a:cs typeface="Segoe UI" panose="020B0502040204020203" pitchFamily="34" charset="0"/>
                        </a:rPr>
                        <a:t>: </a:t>
                      </a:r>
                    </a:p>
                    <a:p>
                      <a:pPr marL="171450" lvl="0" indent="-171450">
                        <a:buFont typeface="Arial" panose="020B0604020202020204" pitchFamily="34" charset="0"/>
                        <a:buChar char="•"/>
                      </a:pPr>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רעש חיצוני באזור המגורים ו</a:t>
                      </a:r>
                      <a:r>
                        <a:rPr lang="he-IL" sz="1400">
                          <a:latin typeface="Segoe UI" panose="020B0502040204020203" pitchFamily="34" charset="0"/>
                          <a:ea typeface="Tahoma" panose="020B0604030504040204" pitchFamily="34" charset="0"/>
                          <a:cs typeface="Segoe UI" panose="020B0502040204020203" pitchFamily="34" charset="0"/>
                        </a:rPr>
                        <a:t>שביעות רצון מאזור המגורים</a:t>
                      </a:r>
                    </a:p>
                  </a:txBody>
                  <a:tcPr>
                    <a:solidFill>
                      <a:srgbClr val="F9BC25"/>
                    </a:solidFill>
                  </a:tcPr>
                </a:tc>
                <a:extLst>
                  <a:ext uri="{0D108BD9-81ED-4DB2-BD59-A6C34878D82A}">
                    <a16:rowId xmlns:a16="http://schemas.microsoft.com/office/drawing/2014/main" val="1035058443"/>
                  </a:ext>
                </a:extLst>
              </a:tr>
              <a:tr h="355707">
                <a:tc>
                  <a:txBody>
                    <a:bodyPr/>
                    <a:lstStyle/>
                    <a:p>
                      <a:pPr marL="171450" indent="-171450">
                        <a:buFont typeface="Arial" panose="020B0604020202020204" pitchFamily="34" charset="0"/>
                        <a:buChar char="•"/>
                      </a:pPr>
                      <a:r>
                        <a:rPr lang="he-IL" sz="1400" u="sng">
                          <a:latin typeface="Segoe UI" panose="020B0502040204020203" pitchFamily="34" charset="0"/>
                          <a:ea typeface="Tahoma" panose="020B0604030504040204" pitchFamily="34" charset="0"/>
                          <a:cs typeface="Segoe UI" panose="020B0502040204020203" pitchFamily="34" charset="0"/>
                        </a:rPr>
                        <a:t>מדד בו מצב העיר באשדוד היה שווה לממוצע הארצי, ומצב העיר בבית שמש היה נמוך מהממוצע הארצי: </a:t>
                      </a:r>
                      <a:r>
                        <a:rPr lang="he-IL" sz="1400">
                          <a:latin typeface="Segoe UI" panose="020B0502040204020203" pitchFamily="34" charset="0"/>
                          <a:ea typeface="Tahoma" panose="020B0604030504040204" pitchFamily="34" charset="0"/>
                          <a:cs typeface="Segoe UI" panose="020B0502040204020203" pitchFamily="34" charset="0"/>
                        </a:rPr>
                        <a:t>שביעות רצון מניקיון</a:t>
                      </a:r>
                    </a:p>
                  </a:txBody>
                  <a:tcPr>
                    <a:solidFill>
                      <a:srgbClr val="F9BC25"/>
                    </a:solidFill>
                  </a:tcPr>
                </a:tc>
                <a:extLst>
                  <a:ext uri="{0D108BD9-81ED-4DB2-BD59-A6C34878D82A}">
                    <a16:rowId xmlns:a16="http://schemas.microsoft.com/office/drawing/2014/main" val="315738430"/>
                  </a:ext>
                </a:extLst>
              </a:tr>
            </a:tbl>
          </a:graphicData>
        </a:graphic>
      </p:graphicFrame>
      <p:graphicFrame>
        <p:nvGraphicFramePr>
          <p:cNvPr id="16" name="טבלה 15">
            <a:extLst>
              <a:ext uri="{FF2B5EF4-FFF2-40B4-BE49-F238E27FC236}">
                <a16:creationId xmlns:a16="http://schemas.microsoft.com/office/drawing/2014/main" id="{1D6B13EB-6422-00A3-D5D7-E32B15B11EA8}"/>
              </a:ext>
            </a:extLst>
          </p:cNvPr>
          <p:cNvGraphicFramePr>
            <a:graphicFrameLocks noGrp="1"/>
          </p:cNvGraphicFramePr>
          <p:nvPr/>
        </p:nvGraphicFramePr>
        <p:xfrm>
          <a:off x="345440" y="2969503"/>
          <a:ext cx="11537407" cy="1828800"/>
        </p:xfrm>
        <a:graphic>
          <a:graphicData uri="http://schemas.openxmlformats.org/drawingml/2006/table">
            <a:tbl>
              <a:tblPr rtl="1" firstRow="1" bandRow="1">
                <a:tableStyleId>{5C22544A-7EE6-4342-B048-85BDC9FD1C3A}</a:tableStyleId>
              </a:tblPr>
              <a:tblGrid>
                <a:gridCol w="8367487">
                  <a:extLst>
                    <a:ext uri="{9D8B030D-6E8A-4147-A177-3AD203B41FA5}">
                      <a16:colId xmlns:a16="http://schemas.microsoft.com/office/drawing/2014/main" val="1095733899"/>
                    </a:ext>
                  </a:extLst>
                </a:gridCol>
                <a:gridCol w="1148080">
                  <a:extLst>
                    <a:ext uri="{9D8B030D-6E8A-4147-A177-3AD203B41FA5}">
                      <a16:colId xmlns:a16="http://schemas.microsoft.com/office/drawing/2014/main" val="2580009618"/>
                    </a:ext>
                  </a:extLst>
                </a:gridCol>
                <a:gridCol w="1219200">
                  <a:extLst>
                    <a:ext uri="{9D8B030D-6E8A-4147-A177-3AD203B41FA5}">
                      <a16:colId xmlns:a16="http://schemas.microsoft.com/office/drawing/2014/main" val="3720442272"/>
                    </a:ext>
                  </a:extLst>
                </a:gridCol>
                <a:gridCol w="802640">
                  <a:extLst>
                    <a:ext uri="{9D8B030D-6E8A-4147-A177-3AD203B41FA5}">
                      <a16:colId xmlns:a16="http://schemas.microsoft.com/office/drawing/2014/main" val="3378820736"/>
                    </a:ext>
                  </a:extLst>
                </a:gridCol>
              </a:tblGrid>
              <a:tr h="29102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kern="1200">
                          <a:solidFill>
                            <a:schemeClr val="tx1"/>
                          </a:solidFill>
                          <a:latin typeface="Segoe UI" panose="020B0502040204020203" pitchFamily="34" charset="0"/>
                          <a:ea typeface="Tahoma" panose="020B0604030504040204" pitchFamily="34" charset="0"/>
                          <a:cs typeface="Segoe UI" panose="020B0502040204020203" pitchFamily="34" charset="0"/>
                        </a:rPr>
                        <a:t>תחושת ביטחון אישי*, סקר למ"ס 2021</a:t>
                      </a:r>
                    </a:p>
                  </a:txBody>
                  <a:tcPr>
                    <a:solidFill>
                      <a:srgbClr val="A5A5A5"/>
                    </a:solidFill>
                  </a:tcPr>
                </a:tc>
                <a:tc>
                  <a:txBody>
                    <a:bodyPr/>
                    <a:lstStyle/>
                    <a:p>
                      <a:pPr algn="ctr" rtl="1"/>
                      <a:r>
                        <a:rPr lang="he-IL" sz="1400" b="1" kern="1200">
                          <a:solidFill>
                            <a:schemeClr val="bg1"/>
                          </a:solidFill>
                          <a:latin typeface="Segoe UI" panose="020B0502040204020203" pitchFamily="34" charset="0"/>
                          <a:ea typeface="Tahoma" panose="020B0604030504040204" pitchFamily="34" charset="0"/>
                          <a:cs typeface="Segoe UI" panose="020B0502040204020203" pitchFamily="34" charset="0"/>
                        </a:rPr>
                        <a:t>כלל הארץ</a:t>
                      </a:r>
                    </a:p>
                  </a:txBody>
                  <a:tcPr>
                    <a:solidFill>
                      <a:srgbClr val="A5A5A5"/>
                    </a:solidFill>
                  </a:tcPr>
                </a:tc>
                <a:tc>
                  <a:txBody>
                    <a:bodyPr/>
                    <a:lstStyle/>
                    <a:p>
                      <a:pPr algn="ctr" rtl="1"/>
                      <a:r>
                        <a:rPr lang="he-IL" sz="1400" b="1" kern="1200">
                          <a:solidFill>
                            <a:schemeClr val="bg1"/>
                          </a:solidFill>
                          <a:latin typeface="Segoe UI" panose="020B0502040204020203" pitchFamily="34" charset="0"/>
                          <a:ea typeface="Tahoma" panose="020B0604030504040204" pitchFamily="34" charset="0"/>
                          <a:cs typeface="Segoe UI" panose="020B0502040204020203" pitchFamily="34" charset="0"/>
                        </a:rPr>
                        <a:t>בית שמש</a:t>
                      </a:r>
                    </a:p>
                  </a:txBody>
                  <a:tcPr>
                    <a:solidFill>
                      <a:srgbClr val="A5A5A5"/>
                    </a:solidFill>
                  </a:tcPr>
                </a:tc>
                <a:tc>
                  <a:txBody>
                    <a:bodyPr/>
                    <a:lstStyle/>
                    <a:p>
                      <a:pPr algn="ctr" rtl="1"/>
                      <a:r>
                        <a:rPr lang="he-IL" sz="1400" b="1" kern="1200">
                          <a:solidFill>
                            <a:schemeClr val="bg1"/>
                          </a:solidFill>
                          <a:latin typeface="Segoe UI" panose="020B0502040204020203" pitchFamily="34" charset="0"/>
                          <a:ea typeface="Tahoma" panose="020B0604030504040204" pitchFamily="34" charset="0"/>
                          <a:cs typeface="Segoe UI" panose="020B0502040204020203" pitchFamily="34" charset="0"/>
                        </a:rPr>
                        <a:t>אשדוד</a:t>
                      </a:r>
                    </a:p>
                  </a:txBody>
                  <a:tcPr>
                    <a:solidFill>
                      <a:srgbClr val="A5A5A5"/>
                    </a:solidFill>
                  </a:tcPr>
                </a:tc>
                <a:extLst>
                  <a:ext uri="{0D108BD9-81ED-4DB2-BD59-A6C34878D82A}">
                    <a16:rowId xmlns:a16="http://schemas.microsoft.com/office/drawing/2014/main" val="762857329"/>
                  </a:ext>
                </a:extLst>
              </a:tr>
              <a:tr h="291021">
                <a:tc>
                  <a:txBody>
                    <a:bodyPr/>
                    <a:lstStyle/>
                    <a:p>
                      <a:pP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מרגישים בטוחים ללכת לבד באזור המגורים בשעות החשיכה – במידה רבה עד רבה מאוד</a:t>
                      </a:r>
                    </a:p>
                  </a:txBody>
                  <a:tcPr>
                    <a:solidFill>
                      <a:srgbClr val="F9BC2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83%</a:t>
                      </a:r>
                    </a:p>
                  </a:txBody>
                  <a:tcPr>
                    <a:solidFill>
                      <a:srgbClr val="A5A5A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86%</a:t>
                      </a:r>
                    </a:p>
                  </a:txBody>
                  <a:tcPr>
                    <a:solidFill>
                      <a:srgbClr val="A5A5A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81%</a:t>
                      </a:r>
                    </a:p>
                  </a:txBody>
                  <a:tcPr>
                    <a:solidFill>
                      <a:srgbClr val="A5A5A5"/>
                    </a:solidFill>
                  </a:tcPr>
                </a:tc>
                <a:extLst>
                  <a:ext uri="{0D108BD9-81ED-4DB2-BD59-A6C34878D82A}">
                    <a16:rowId xmlns:a16="http://schemas.microsoft.com/office/drawing/2014/main" val="1035058443"/>
                  </a:ext>
                </a:extLst>
              </a:tr>
              <a:tr h="291021">
                <a:tc>
                  <a:txBody>
                    <a:bodyPr/>
                    <a:lstStyle/>
                    <a:p>
                      <a:pP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חשים ביטחון אישי באופן כללי באזור המגורים – במידה רבה עד רבה מאוד</a:t>
                      </a:r>
                    </a:p>
                  </a:txBody>
                  <a:tcPr>
                    <a:solidFill>
                      <a:srgbClr val="F9BC2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88%</a:t>
                      </a:r>
                    </a:p>
                  </a:txBody>
                  <a:tcPr>
                    <a:solidFill>
                      <a:srgbClr val="A5A5A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86%</a:t>
                      </a:r>
                    </a:p>
                  </a:txBody>
                  <a:tcPr>
                    <a:solidFill>
                      <a:srgbClr val="A5A5A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84%</a:t>
                      </a:r>
                    </a:p>
                  </a:txBody>
                  <a:tcPr>
                    <a:solidFill>
                      <a:srgbClr val="A5A5A5"/>
                    </a:solidFill>
                  </a:tcPr>
                </a:tc>
                <a:extLst>
                  <a:ext uri="{0D108BD9-81ED-4DB2-BD59-A6C34878D82A}">
                    <a16:rowId xmlns:a16="http://schemas.microsoft.com/office/drawing/2014/main" val="315738430"/>
                  </a:ext>
                </a:extLst>
              </a:tr>
              <a:tr h="291021">
                <a:tc>
                  <a:txBody>
                    <a:bodyPr/>
                    <a:lstStyle/>
                    <a:p>
                      <a:pP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חוששים להיפגע מאלימות באזור המגורים – במידה מועטה או כלל לא</a:t>
                      </a:r>
                    </a:p>
                  </a:txBody>
                  <a:tcPr>
                    <a:solidFill>
                      <a:srgbClr val="F9BC2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90%</a:t>
                      </a:r>
                    </a:p>
                  </a:txBody>
                  <a:tcPr>
                    <a:solidFill>
                      <a:srgbClr val="A5A5A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98%</a:t>
                      </a:r>
                    </a:p>
                  </a:txBody>
                  <a:tcPr>
                    <a:solidFill>
                      <a:srgbClr val="A5A5A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93%</a:t>
                      </a:r>
                    </a:p>
                  </a:txBody>
                  <a:tcPr>
                    <a:solidFill>
                      <a:srgbClr val="A5A5A5"/>
                    </a:solidFill>
                  </a:tcPr>
                </a:tc>
                <a:extLst>
                  <a:ext uri="{0D108BD9-81ED-4DB2-BD59-A6C34878D82A}">
                    <a16:rowId xmlns:a16="http://schemas.microsoft.com/office/drawing/2014/main" val="1182178998"/>
                  </a:ext>
                </a:extLst>
              </a:tr>
              <a:tr h="291021">
                <a:tc>
                  <a:txBody>
                    <a:bodyPr/>
                    <a:lstStyle/>
                    <a:p>
                      <a:pP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חוששים להיפגע מעבירה מקוונת כתוצאה משימוש באינטרנט – במידה מועטה או כלל לא</a:t>
                      </a:r>
                    </a:p>
                  </a:txBody>
                  <a:tcPr>
                    <a:solidFill>
                      <a:srgbClr val="F9BC2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72%</a:t>
                      </a:r>
                    </a:p>
                  </a:txBody>
                  <a:tcPr>
                    <a:solidFill>
                      <a:srgbClr val="A5A5A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73%</a:t>
                      </a:r>
                    </a:p>
                  </a:txBody>
                  <a:tcPr>
                    <a:solidFill>
                      <a:srgbClr val="A5A5A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76%</a:t>
                      </a:r>
                    </a:p>
                  </a:txBody>
                  <a:tcPr>
                    <a:solidFill>
                      <a:srgbClr val="A5A5A5"/>
                    </a:solidFill>
                  </a:tcPr>
                </a:tc>
                <a:extLst>
                  <a:ext uri="{0D108BD9-81ED-4DB2-BD59-A6C34878D82A}">
                    <a16:rowId xmlns:a16="http://schemas.microsoft.com/office/drawing/2014/main" val="215356260"/>
                  </a:ext>
                </a:extLst>
              </a:tr>
              <a:tr h="291021">
                <a:tc>
                  <a:txBody>
                    <a:bodyPr/>
                    <a:lstStyle/>
                    <a:p>
                      <a:pP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תדירות היפגעות מרעש לאחר השעה 23:00 – אף פעם</a:t>
                      </a:r>
                    </a:p>
                  </a:txBody>
                  <a:tcPr>
                    <a:solidFill>
                      <a:srgbClr val="F9BC2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58%</a:t>
                      </a:r>
                    </a:p>
                  </a:txBody>
                  <a:tcPr>
                    <a:solidFill>
                      <a:srgbClr val="A5A5A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51%</a:t>
                      </a:r>
                    </a:p>
                  </a:txBody>
                  <a:tcPr>
                    <a:solidFill>
                      <a:srgbClr val="A5A5A5"/>
                    </a:solidFill>
                  </a:tcPr>
                </a:tc>
                <a:tc>
                  <a:txBody>
                    <a:bodyPr/>
                    <a:lstStyle/>
                    <a:p>
                      <a:pPr algn="ctr" rtl="1"/>
                      <a:r>
                        <a:rPr lang="he-IL" sz="1400" kern="1200">
                          <a:solidFill>
                            <a:schemeClr val="tx1"/>
                          </a:solidFill>
                          <a:latin typeface="Segoe UI" panose="020B0502040204020203" pitchFamily="34" charset="0"/>
                          <a:ea typeface="Tahoma" panose="020B0604030504040204" pitchFamily="34" charset="0"/>
                          <a:cs typeface="Segoe UI" panose="020B0502040204020203" pitchFamily="34" charset="0"/>
                        </a:rPr>
                        <a:t>54%</a:t>
                      </a:r>
                    </a:p>
                  </a:txBody>
                  <a:tcPr>
                    <a:solidFill>
                      <a:srgbClr val="A5A5A5"/>
                    </a:solidFill>
                  </a:tcPr>
                </a:tc>
                <a:extLst>
                  <a:ext uri="{0D108BD9-81ED-4DB2-BD59-A6C34878D82A}">
                    <a16:rowId xmlns:a16="http://schemas.microsoft.com/office/drawing/2014/main" val="3637633956"/>
                  </a:ext>
                </a:extLst>
              </a:tr>
            </a:tbl>
          </a:graphicData>
        </a:graphic>
      </p:graphicFrame>
      <p:sp>
        <p:nvSpPr>
          <p:cNvPr id="18" name="תיבת טקסט 17">
            <a:extLst>
              <a:ext uri="{FF2B5EF4-FFF2-40B4-BE49-F238E27FC236}">
                <a16:creationId xmlns:a16="http://schemas.microsoft.com/office/drawing/2014/main" id="{BA542B2F-97B6-37C2-13B0-DB8480C8863F}"/>
              </a:ext>
            </a:extLst>
          </p:cNvPr>
          <p:cNvSpPr txBox="1"/>
          <p:nvPr/>
        </p:nvSpPr>
        <p:spPr>
          <a:xfrm>
            <a:off x="5380447" y="4812155"/>
            <a:ext cx="6502400" cy="246221"/>
          </a:xfrm>
          <a:prstGeom prst="rect">
            <a:avLst/>
          </a:prstGeom>
          <a:noFill/>
        </p:spPr>
        <p:txBody>
          <a:bodyPr wrap="square" rtlCol="1">
            <a:spAutoFit/>
          </a:bodyPr>
          <a:lstStyle/>
          <a:p>
            <a:r>
              <a:rPr lang="he-IL" sz="1000"/>
              <a:t>*אחוז גבוה יותר בטבלה מבטא תחושת ביטחון אישי גבוהה יותר</a:t>
            </a:r>
            <a:endParaRPr lang="he-IL" sz="1000">
              <a:latin typeface="Segoe UI" panose="020B0502040204020203" pitchFamily="34" charset="0"/>
              <a:ea typeface="Tahoma" panose="020B0604030504040204" pitchFamily="34" charset="0"/>
              <a:cs typeface="Segoe UI" panose="020B0502040204020203" pitchFamily="34" charset="0"/>
            </a:endParaRPr>
          </a:p>
        </p:txBody>
      </p:sp>
      <p:sp>
        <p:nvSpPr>
          <p:cNvPr id="20" name="תיבת טקסט 19">
            <a:extLst>
              <a:ext uri="{FF2B5EF4-FFF2-40B4-BE49-F238E27FC236}">
                <a16:creationId xmlns:a16="http://schemas.microsoft.com/office/drawing/2014/main" id="{40189A26-99EA-C67A-7A81-C7D6EF10D1DE}"/>
              </a:ext>
            </a:extLst>
          </p:cNvPr>
          <p:cNvSpPr txBox="1"/>
          <p:nvPr/>
        </p:nvSpPr>
        <p:spPr>
          <a:xfrm>
            <a:off x="345440" y="5182101"/>
            <a:ext cx="11537407" cy="954107"/>
          </a:xfrm>
          <a:prstGeom prst="rect">
            <a:avLst/>
          </a:prstGeom>
          <a:noFill/>
        </p:spPr>
        <p:txBody>
          <a:bodyPr wrap="square" rtlCol="1">
            <a:spAutoFit/>
          </a:bodyPr>
          <a:lstStyle/>
          <a:p>
            <a:pPr marL="171450" indent="-171450">
              <a:buFont typeface="Arial" panose="020B0604020202020204" pitchFamily="34" charset="0"/>
              <a:buChar char="•"/>
            </a:pPr>
            <a:r>
              <a:rPr lang="he-IL" sz="1400">
                <a:latin typeface="Segoe UI" panose="020B0502040204020203" pitchFamily="34" charset="0"/>
                <a:ea typeface="Tahoma" panose="020B0604030504040204" pitchFamily="34" charset="0"/>
                <a:cs typeface="Segoe UI" panose="020B0502040204020203" pitchFamily="34" charset="0"/>
              </a:rPr>
              <a:t>בכל המדדים, מלבד חשש להיפגע מעבירה מקוונת, תחושת הביטחון האישי הייתה גבוהה יותר בבית שמש מאשר באשדוד, ובכל המדדים מלבד ביטחון אישי כללי באזור המגורים, תחושת הביטחון האישי בבית שמש הייתה אף גבוהה מאשר בכלל הארץ.</a:t>
            </a:r>
          </a:p>
          <a:p>
            <a:pPr marL="171450" indent="-171450">
              <a:buFont typeface="Arial" panose="020B0604020202020204" pitchFamily="34" charset="0"/>
              <a:buChar char="•"/>
            </a:pPr>
            <a:r>
              <a:rPr lang="he-IL" sz="1400">
                <a:latin typeface="Segoe UI" panose="020B0502040204020203" pitchFamily="34" charset="0"/>
                <a:ea typeface="Tahoma" panose="020B0604030504040204" pitchFamily="34" charset="0"/>
                <a:cs typeface="Segoe UI" panose="020B0502040204020203" pitchFamily="34" charset="0"/>
              </a:rPr>
              <a:t>לפי ממצאי למ"ס, העיר שהציגה את </a:t>
            </a:r>
            <a:r>
              <a:rPr lang="he-IL" sz="1400" b="1">
                <a:latin typeface="Segoe UI" panose="020B0502040204020203" pitchFamily="34" charset="0"/>
                <a:ea typeface="Tahoma" panose="020B0604030504040204" pitchFamily="34" charset="0"/>
                <a:cs typeface="Segoe UI" panose="020B0502040204020203" pitchFamily="34" charset="0"/>
              </a:rPr>
              <a:t>השיעור הנמוך ביותר של בני 20 ומעלה שחשו ביטחון אישי</a:t>
            </a:r>
            <a:r>
              <a:rPr lang="he-IL" sz="1400">
                <a:latin typeface="Segoe UI" panose="020B0502040204020203" pitchFamily="34" charset="0"/>
                <a:ea typeface="Tahoma" panose="020B0604030504040204" pitchFamily="34" charset="0"/>
                <a:cs typeface="Segoe UI" panose="020B0502040204020203" pitchFamily="34" charset="0"/>
              </a:rPr>
              <a:t>, מבין הערים הגדולות המוצגות, הייתה אשדוד (84%).</a:t>
            </a:r>
          </a:p>
          <a:p>
            <a:pPr marL="171450" indent="-171450">
              <a:buFont typeface="Arial" panose="020B0604020202020204" pitchFamily="34" charset="0"/>
              <a:buChar char="•"/>
            </a:pPr>
            <a:r>
              <a:rPr lang="he-IL" sz="1400">
                <a:latin typeface="Segoe UI" panose="020B0502040204020203" pitchFamily="34" charset="0"/>
                <a:ea typeface="Tahoma" panose="020B0604030504040204" pitchFamily="34" charset="0"/>
                <a:cs typeface="Segoe UI" panose="020B0502040204020203" pitchFamily="34" charset="0"/>
              </a:rPr>
              <a:t>הן בבית שמש והן באשדוד, </a:t>
            </a:r>
            <a:r>
              <a:rPr lang="he-IL" sz="1400" b="1">
                <a:latin typeface="Segoe UI" panose="020B0502040204020203" pitchFamily="34" charset="0"/>
                <a:ea typeface="Tahoma" panose="020B0604030504040204" pitchFamily="34" charset="0"/>
                <a:cs typeface="Segoe UI" panose="020B0502040204020203" pitchFamily="34" charset="0"/>
              </a:rPr>
              <a:t>כמחצית מהתושבים בלבד לא נפגעו אף פעם </a:t>
            </a:r>
            <a:r>
              <a:rPr lang="he-IL" sz="1400">
                <a:latin typeface="Segoe UI" panose="020B0502040204020203" pitchFamily="34" charset="0"/>
                <a:ea typeface="Tahoma" panose="020B0604030504040204" pitchFamily="34" charset="0"/>
                <a:cs typeface="Segoe UI" panose="020B0502040204020203" pitchFamily="34" charset="0"/>
              </a:rPr>
              <a:t>מרעש בשעות הלילה.</a:t>
            </a:r>
          </a:p>
        </p:txBody>
      </p:sp>
    </p:spTree>
    <p:extLst>
      <p:ext uri="{BB962C8B-B14F-4D97-AF65-F5344CB8AC3E}">
        <p14:creationId xmlns:p14="http://schemas.microsoft.com/office/powerpoint/2010/main" val="89919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2">
            <a:extLst>
              <a:ext uri="{FF2B5EF4-FFF2-40B4-BE49-F238E27FC236}">
                <a16:creationId xmlns:a16="http://schemas.microsoft.com/office/drawing/2014/main" id="{82FD4D24-73E5-38B4-2C47-EDA05713BBB4}"/>
              </a:ext>
            </a:extLst>
          </p:cNvPr>
          <p:cNvPicPr>
            <a:picLocks noChangeAspect="1"/>
          </p:cNvPicPr>
          <p:nvPr/>
        </p:nvPicPr>
        <p:blipFill rotWithShape="1">
          <a:blip r:embed="rId3"/>
          <a:srcRect l="6055" t="-3890"/>
          <a:stretch/>
        </p:blipFill>
        <p:spPr>
          <a:xfrm>
            <a:off x="-15339" y="-590495"/>
            <a:ext cx="7447628" cy="7142140"/>
          </a:xfrm>
          <a:prstGeom prst="rect">
            <a:avLst/>
          </a:prstGeom>
        </p:spPr>
      </p:pic>
      <p:sp>
        <p:nvSpPr>
          <p:cNvPr id="11" name="מלבן מעוגל 10"/>
          <p:cNvSpPr/>
          <p:nvPr/>
        </p:nvSpPr>
        <p:spPr>
          <a:xfrm rot="4329447">
            <a:off x="6485617" y="241591"/>
            <a:ext cx="5891601" cy="5891601"/>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מעוגל 1"/>
          <p:cNvSpPr/>
          <p:nvPr/>
        </p:nvSpPr>
        <p:spPr>
          <a:xfrm rot="4329447">
            <a:off x="6672029" y="49563"/>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p:nvSpPr>
        <p:spPr>
          <a:xfrm rot="4329447">
            <a:off x="6847379" y="98093"/>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864898" y="645539"/>
            <a:ext cx="5133037" cy="4957767"/>
          </a:xfrm>
          <a:prstGeom prst="rect">
            <a:avLst/>
          </a:prstGeom>
        </p:spPr>
        <p:txBody>
          <a:bodyPr wrap="square" lIns="91440" tIns="45720" rIns="91440" bIns="45720" anchor="t">
            <a:spAutoFit/>
          </a:bodyPr>
          <a:lstStyle/>
          <a:p>
            <a:pPr algn="ctr">
              <a:lnSpc>
                <a:spcPts val="5500"/>
              </a:lnSpc>
            </a:pPr>
            <a:r>
              <a:rPr lang="he-IL" sz="4400" b="1" dirty="0">
                <a:solidFill>
                  <a:schemeClr val="bg1"/>
                </a:solidFill>
                <a:latin typeface="Segoe UI" panose="020B0502040204020203" pitchFamily="34" charset="0"/>
                <a:ea typeface="Tahoma" panose="020B0604030504040204" pitchFamily="34" charset="0"/>
                <a:cs typeface="Segoe UI" panose="020B0502040204020203" pitchFamily="34" charset="0"/>
              </a:rPr>
              <a:t>הערכת הכשרות מקצועיות לקהלי היעד השונים</a:t>
            </a:r>
          </a:p>
          <a:p>
            <a:pPr algn="ctr">
              <a:lnSpc>
                <a:spcPts val="5500"/>
              </a:lnSpc>
            </a:pPr>
            <a:r>
              <a:rPr lang="he-IL" sz="4400" b="1" dirty="0">
                <a:solidFill>
                  <a:schemeClr val="bg1"/>
                </a:solidFill>
                <a:latin typeface="Segoe UI" panose="020B0502040204020203" pitchFamily="34" charset="0"/>
                <a:ea typeface="Tahoma" panose="020B0604030504040204" pitchFamily="34" charset="0"/>
                <a:cs typeface="Segoe UI" panose="020B0502040204020203" pitchFamily="34" charset="0"/>
              </a:rPr>
              <a:t>במהלך 2022 </a:t>
            </a:r>
            <a:r>
              <a:rPr lang="he-IL" sz="3600" b="1" dirty="0">
                <a:solidFill>
                  <a:schemeClr val="bg1"/>
                </a:solidFill>
                <a:latin typeface="Segoe UI" panose="020B0502040204020203" pitchFamily="34" charset="0"/>
                <a:ea typeface="Tahoma" panose="020B0604030504040204" pitchFamily="34" charset="0"/>
                <a:cs typeface="Segoe UI" panose="020B0502040204020203" pitchFamily="34" charset="0"/>
              </a:rPr>
              <a:t>במסגרת </a:t>
            </a:r>
            <a:r>
              <a:rPr lang="en-US" sz="3600" b="1" dirty="0">
                <a:solidFill>
                  <a:schemeClr val="bg1"/>
                </a:solidFill>
                <a:latin typeface="Segoe UI" panose="020B0502040204020203" pitchFamily="34" charset="0"/>
                <a:ea typeface="Tahoma" panose="020B0604030504040204" pitchFamily="34" charset="0"/>
                <a:cs typeface="Segoe UI" panose="020B0502040204020203" pitchFamily="34" charset="0"/>
              </a:rPr>
              <a:t>Urban95</a:t>
            </a:r>
            <a:r>
              <a:rPr lang="he-IL" sz="3600" b="1" dirty="0">
                <a:solidFill>
                  <a:schemeClr val="bg1"/>
                </a:solidFill>
                <a:latin typeface="Segoe UI" panose="020B0502040204020203" pitchFamily="34" charset="0"/>
                <a:ea typeface="Tahoma" panose="020B0604030504040204" pitchFamily="34" charset="0"/>
                <a:cs typeface="Segoe UI" panose="020B0502040204020203" pitchFamily="34" charset="0"/>
              </a:rPr>
              <a:t> – תוכנית ההרחבה הארצית</a:t>
            </a:r>
            <a:endParaRPr lang="he-IL" sz="2000" dirty="0">
              <a:solidFill>
                <a:schemeClr val="bg1"/>
              </a:solidFill>
              <a:latin typeface="Segoe UI"/>
              <a:ea typeface="Tahoma"/>
              <a:cs typeface="Segoe UI"/>
            </a:endParaRPr>
          </a:p>
        </p:txBody>
      </p:sp>
      <p:grpSp>
        <p:nvGrpSpPr>
          <p:cNvPr id="27" name="Group 26">
            <a:extLst>
              <a:ext uri="{FF2B5EF4-FFF2-40B4-BE49-F238E27FC236}">
                <a16:creationId xmlns:a16="http://schemas.microsoft.com/office/drawing/2014/main" id="{84D03AFD-BA4B-47BD-9358-C1102574F075}"/>
              </a:ext>
            </a:extLst>
          </p:cNvPr>
          <p:cNvGrpSpPr/>
          <p:nvPr/>
        </p:nvGrpSpPr>
        <p:grpSpPr>
          <a:xfrm>
            <a:off x="-113664" y="6410133"/>
            <a:ext cx="7862497" cy="451978"/>
            <a:chOff x="-116959" y="6457504"/>
            <a:chExt cx="7862497" cy="594107"/>
          </a:xfrm>
        </p:grpSpPr>
        <p:sp>
          <p:nvSpPr>
            <p:cNvPr id="28" name="Rectangle: Rounded Corners 27">
              <a:extLst>
                <a:ext uri="{FF2B5EF4-FFF2-40B4-BE49-F238E27FC236}">
                  <a16:creationId xmlns:a16="http://schemas.microsoft.com/office/drawing/2014/main" id="{E1DF3481-E3F9-40B5-B1E5-F5E4C63AC59E}"/>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Rectangle: Rounded Corners 28">
              <a:extLst>
                <a:ext uri="{FF2B5EF4-FFF2-40B4-BE49-F238E27FC236}">
                  <a16:creationId xmlns:a16="http://schemas.microsoft.com/office/drawing/2014/main" id="{38E446F3-211A-4960-BDF8-EF79A4AF8809}"/>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1" name="TextBox 20">
            <a:extLst>
              <a:ext uri="{FF2B5EF4-FFF2-40B4-BE49-F238E27FC236}">
                <a16:creationId xmlns:a16="http://schemas.microsoft.com/office/drawing/2014/main" id="{66D1B4D4-AB9A-4A06-B049-EAFCD7F63F85}"/>
              </a:ext>
            </a:extLst>
          </p:cNvPr>
          <p:cNvSpPr txBox="1"/>
          <p:nvPr/>
        </p:nvSpPr>
        <p:spPr>
          <a:xfrm>
            <a:off x="10851504" y="6580833"/>
            <a:ext cx="803425" cy="215444"/>
          </a:xfrm>
          <a:prstGeom prst="rect">
            <a:avLst/>
          </a:prstGeom>
          <a:noFill/>
        </p:spPr>
        <p:txBody>
          <a:bodyPr wrap="none" rtlCol="1">
            <a:spAutoFit/>
          </a:bodyPr>
          <a:lstStyle/>
          <a:p>
            <a:r>
              <a:rPr lang="he-IL" sz="800">
                <a:solidFill>
                  <a:schemeClr val="bg1"/>
                </a:solidFill>
                <a:latin typeface="Tahoma" panose="020B0604030504040204" pitchFamily="34" charset="0"/>
                <a:ea typeface="Tahoma" panose="020B0604030504040204" pitchFamily="34" charset="0"/>
                <a:cs typeface="Tahoma" panose="020B0604030504040204" pitchFamily="34" charset="0"/>
              </a:rPr>
              <a:t>צילום: "מסע"</a:t>
            </a:r>
          </a:p>
        </p:txBody>
      </p:sp>
      <p:pic>
        <p:nvPicPr>
          <p:cNvPr id="23" name="Picture 4" descr="https://westeurope1-mediap.svc.ms/transform/thumbnail?provider=spo&amp;inputFormat=png&amp;cs=fFNQTw&amp;docid=https%3A%2F%2Fcet365.sharepoint.com%3A443%2F_api%2Fv2.0%2Fdrives%2Fb!2wHxPgjkP0ysVFtsv2YxNyW-o0uqA8JFuQ_YwlUQfrcd6ZYw1-vlTLKzVtdDkLVX%2Fitems%2F01GQLBMVY2TSVRJLQYBRHZYZ6G6RQST3WC%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6&amp;height=297&amp;action=Access">
            <a:extLst>
              <a:ext uri="{FF2B5EF4-FFF2-40B4-BE49-F238E27FC236}">
                <a16:creationId xmlns:a16="http://schemas.microsoft.com/office/drawing/2014/main" id="{4DFA9EBE-D88D-41A6-BA43-81C2409006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39" t="16728" r="36226" b="19001"/>
          <a:stretch/>
        </p:blipFill>
        <p:spPr bwMode="auto">
          <a:xfrm>
            <a:off x="11289717" y="5949018"/>
            <a:ext cx="889591" cy="8793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s://westeurope1-mediap.svc.ms/transform/thumbnail?provider=spo&amp;inputFormat=png&amp;cs=fFNQTw&amp;docid=https%3A%2F%2Fcet365.sharepoint.com%3A443%2F_api%2Fv2.0%2Fdrives%2Fb!2wHxPgjkP0ysVFtsv2YxNyW-o0uqA8JFuQ_YwlUQfrcd6ZYw1-vlTLKzVtdDkLVX%2Fitems%2F01GQLBMV4Y45AL73IKCBAJKNHWMEYT2TW5%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8&amp;height=228&amp;action=Access">
            <a:extLst>
              <a:ext uri="{FF2B5EF4-FFF2-40B4-BE49-F238E27FC236}">
                <a16:creationId xmlns:a16="http://schemas.microsoft.com/office/drawing/2014/main" id="{1DBAE475-63F4-4C1C-A304-319DEFEC7F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26" t="30056" r="22199" b="43315"/>
          <a:stretch/>
        </p:blipFill>
        <p:spPr bwMode="auto">
          <a:xfrm>
            <a:off x="10082517" y="6493978"/>
            <a:ext cx="1207200" cy="2326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A10E769-95BF-4BF6-BA3D-46193B534248}"/>
              </a:ext>
            </a:extLst>
          </p:cNvPr>
          <p:cNvPicPr>
            <a:picLocks noChangeAspect="1"/>
          </p:cNvPicPr>
          <p:nvPr/>
        </p:nvPicPr>
        <p:blipFill>
          <a:blip r:embed="rId6"/>
          <a:stretch>
            <a:fillRect/>
          </a:stretch>
        </p:blipFill>
        <p:spPr>
          <a:xfrm>
            <a:off x="9033610" y="6410133"/>
            <a:ext cx="1081950" cy="425149"/>
          </a:xfrm>
          <a:prstGeom prst="rect">
            <a:avLst/>
          </a:prstGeom>
        </p:spPr>
      </p:pic>
    </p:spTree>
    <p:extLst>
      <p:ext uri="{BB962C8B-B14F-4D97-AF65-F5344CB8AC3E}">
        <p14:creationId xmlns:p14="http://schemas.microsoft.com/office/powerpoint/2010/main" val="411943378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0" ma:contentTypeDescription="צור מסמך חדש." ma:contentTypeScope="" ma:versionID="54b1a9084b8fde23907f9b447bf6e0b1">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19c77e7efc1634fecc00fa0d6d2a0779"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ba3be25-03aa-45c2-b90f-d8c255107eb7">
      <UserInfo>
        <DisplayName>Shimrit Slonim Franco</DisplayName>
        <AccountId>2392</AccountId>
        <AccountType/>
      </UserInfo>
      <UserInfo>
        <DisplayName>Tasneem Masri</DisplayName>
        <AccountId>47</AccountId>
        <AccountType/>
      </UserInfo>
      <UserInfo>
        <DisplayName>Netanel Katzir</DisplayName>
        <AccountId>2606</AccountId>
        <AccountType/>
      </UserInfo>
    </SharedWithUsers>
    <lcf76f155ced4ddcb4097134ff3c332f xmlns="3096e91d-ebd7-4ce5-b2b3-56d74390b557">
      <Terms xmlns="http://schemas.microsoft.com/office/infopath/2007/PartnerControls"/>
    </lcf76f155ced4ddcb4097134ff3c332f>
    <TaxCatchAll xmlns="66206a12-aca6-4383-82db-f7b25037d731" xsi:nil="true"/>
  </documentManagement>
</p:properties>
</file>

<file path=customXml/itemProps1.xml><?xml version="1.0" encoding="utf-8"?>
<ds:datastoreItem xmlns:ds="http://schemas.openxmlformats.org/officeDocument/2006/customXml" ds:itemID="{7F401AF0-EA41-46B1-816E-61B3CD4BA3CF}">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51553E-B975-4A4D-AFDB-C83811861162}">
  <ds:schemaRefs>
    <ds:schemaRef ds:uri="http://schemas.microsoft.com/sharepoint/v3/contenttype/forms"/>
  </ds:schemaRefs>
</ds:datastoreItem>
</file>

<file path=customXml/itemProps3.xml><?xml version="1.0" encoding="utf-8"?>
<ds:datastoreItem xmlns:ds="http://schemas.openxmlformats.org/officeDocument/2006/customXml" ds:itemID="{D88C6A62-EEEB-4612-9A5A-23F2A2BBC1CC}">
  <ds:schemaRefs>
    <ds:schemaRef ds:uri="http://schemas.microsoft.com/office/2006/documentManagement/types"/>
    <ds:schemaRef ds:uri="66206a12-aca6-4383-82db-f7b25037d731"/>
    <ds:schemaRef ds:uri="http://purl.org/dc/elements/1.1/"/>
    <ds:schemaRef ds:uri="http://www.w3.org/XML/1998/namespace"/>
    <ds:schemaRef ds:uri="http://schemas.microsoft.com/office/2006/metadata/properties"/>
    <ds:schemaRef ds:uri="http://purl.org/dc/dcmitype/"/>
    <ds:schemaRef ds:uri="http://purl.org/dc/terms/"/>
    <ds:schemaRef ds:uri="3096e91d-ebd7-4ce5-b2b3-56d74390b557"/>
    <ds:schemaRef ds:uri="http://schemas.microsoft.com/office/infopath/2007/PartnerControls"/>
    <ds:schemaRef ds:uri="http://schemas.openxmlformats.org/package/2006/metadata/core-properties"/>
    <ds:schemaRef ds:uri="4ba3be25-03aa-45c2-b90f-d8c255107eb7"/>
  </ds:schemaRefs>
</ds:datastoreItem>
</file>

<file path=docProps/app.xml><?xml version="1.0" encoding="utf-8"?>
<Properties xmlns="http://schemas.openxmlformats.org/officeDocument/2006/extended-properties" xmlns:vt="http://schemas.openxmlformats.org/officeDocument/2006/docPropsVTypes">
  <TotalTime>2121</TotalTime>
  <Words>9104</Words>
  <Application>Microsoft Office PowerPoint</Application>
  <PresentationFormat>Widescreen</PresentationFormat>
  <Paragraphs>972</Paragraphs>
  <Slides>31</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Assistant</vt:lpstr>
      <vt:lpstr>Calibri</vt:lpstr>
      <vt:lpstr>Calibri Light</vt:lpstr>
      <vt:lpstr>Courier New</vt:lpstr>
      <vt:lpstr>Segoe UI</vt:lpstr>
      <vt:lpstr>Segoe UI Light</vt:lpstr>
      <vt:lpstr>Tahoma</vt:lpstr>
      <vt:lpstr>Wingdings</vt:lpstr>
      <vt:lpstr>ערכת נושא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Reoute Diamant</dc:creator>
  <cp:lastModifiedBy>Alona Tsirulnikov</cp:lastModifiedBy>
  <cp:revision>4</cp:revision>
  <cp:lastPrinted>2023-03-14T11:37:20Z</cp:lastPrinted>
  <dcterms:created xsi:type="dcterms:W3CDTF">2021-05-26T09:35:09Z</dcterms:created>
  <dcterms:modified xsi:type="dcterms:W3CDTF">2023-05-03T09:26:07Z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ediaServiceImageTags">
    <vt:lpwstr/>
  </property>
</Properties>
</file>