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modernComment_198_B9FD413C.xml" ContentType="application/vnd.ms-powerpoint.comments+xml"/>
  <Override PartName="/ppt/notesSlides/notesSlide2.xml" ContentType="application/vnd.openxmlformats-officedocument.presentationml.notesSlide+xml"/>
  <Override PartName="/ppt/comments/modernComment_224_869B13CD.xml" ContentType="application/vnd.ms-powerpoint.comments+xml"/>
  <Override PartName="/ppt/notesSlides/notesSlide3.xml" ContentType="application/vnd.openxmlformats-officedocument.presentationml.notesSlide+xml"/>
  <Override PartName="/ppt/comments/modernComment_265_F88B93D8.xml" ContentType="application/vnd.ms-powerpoint.comments+xml"/>
  <Override PartName="/ppt/notesSlides/notesSlide4.xml" ContentType="application/vnd.openxmlformats-officedocument.presentationml.notesSlide+xml"/>
  <Override PartName="/ppt/comments/modernComment_2A2_7D5B6A69.xml" ContentType="application/vnd.ms-powerpoint.comments+xml"/>
  <Override PartName="/ppt/notesSlides/notesSlide5.xml" ContentType="application/vnd.openxmlformats-officedocument.presentationml.notesSlide+xml"/>
  <Override PartName="/ppt/comments/modernComment_2A4_5E3536D7.xml" ContentType="application/vnd.ms-powerpoint.comments+xml"/>
  <Override PartName="/ppt/comments/modernComment_2B3_7C8DA397.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modernComment_269_98C6A1B8.xml" ContentType="application/vnd.ms-powerpoint.comment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9.xml" ContentType="application/vnd.openxmlformats-officedocument.presentationml.notesSlide+xml"/>
  <Override PartName="/ppt/comments/modernComment_272_870FD038.xml" ContentType="application/vnd.ms-powerpoint.comment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comments/modernComment_277_EF2B5D4A.xml" ContentType="application/vnd.ms-powerpoint.comment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1.xml" ContentType="application/vnd.openxmlformats-officedocument.presentationml.notesSlide+xml"/>
  <Override PartName="/ppt/comments/modernComment_28A_E1C42973.xml" ContentType="application/vnd.ms-powerpoint.comment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2.xml" ContentType="application/vnd.openxmlformats-officedocument.presentationml.notesSlide+xml"/>
  <Override PartName="/ppt/comments/modernComment_289_984219F1.xml" ContentType="application/vnd.ms-powerpoint.comment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3.xml" ContentType="application/vnd.openxmlformats-officedocument.presentationml.notesSlide+xml"/>
  <Override PartName="/ppt/comments/modernComment_2B4_28C0DD2D.xml" ContentType="application/vnd.ms-powerpoint.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modernComment_2B5_F1D7148B.xml" ContentType="application/vnd.ms-powerpoint.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omments/modernComment_28E_95D0ECAE.xml" ContentType="application/vnd.ms-powerpoint.comments+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2.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omments/modernComment_290_BA3324B6.xml" ContentType="application/vnd.ms-powerpoint.comment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omments/modernComment_292_6820B78E.xml" ContentType="application/vnd.ms-powerpoint.comments+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3.xml" ContentType="application/vnd.openxmlformats-officedocument.presentationml.notesSlide+xml"/>
  <Override PartName="/ppt/comments/modernComment_298_DB33CE15.xml" ContentType="application/vnd.ms-powerpoint.comments+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omments/modernComment_2A1_2F81436B.xml" ContentType="application/vnd.ms-powerpoint.comments+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3.xml" ContentType="application/vnd.openxmlformats-officedocument.themeOverr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omments/modernComment_2A5_4CA85F40.xml" ContentType="application/vnd.ms-powerpoint.comment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omments/modernComment_2A7_367C1025.xml" ContentType="application/vnd.ms-powerpoint.comments+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4.xml" ContentType="application/vnd.openxmlformats-officedocument.themeOverride+xml"/>
  <Override PartName="/ppt/notesSlides/notesSlide34.xml" ContentType="application/vnd.openxmlformats-officedocument.presentationml.notesSlide+xml"/>
  <Override PartName="/ppt/comments/modernComment_2A9_BDB75ECA.xml" ContentType="application/vnd.ms-powerpoint.comments+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5.xml" ContentType="application/vnd.openxmlformats-officedocument.themeOverr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omments/modernComment_19B_392A7CA.xml" ContentType="application/vnd.ms-powerpoint.comment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omments/modernComment_2B6_F4BE80.xml" ContentType="application/vnd.ms-powerpoint.comment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4"/>
    <p:sldMasterId id="2147483660" r:id="rId5"/>
  </p:sldMasterIdLst>
  <p:notesMasterIdLst>
    <p:notesMasterId r:id="rId55"/>
  </p:notesMasterIdLst>
  <p:sldIdLst>
    <p:sldId id="408" r:id="rId6"/>
    <p:sldId id="548" r:id="rId7"/>
    <p:sldId id="613" r:id="rId8"/>
    <p:sldId id="674" r:id="rId9"/>
    <p:sldId id="676" r:id="rId10"/>
    <p:sldId id="691" r:id="rId11"/>
    <p:sldId id="573" r:id="rId12"/>
    <p:sldId id="637" r:id="rId13"/>
    <p:sldId id="617" r:id="rId14"/>
    <p:sldId id="626" r:id="rId15"/>
    <p:sldId id="631" r:id="rId16"/>
    <p:sldId id="650" r:id="rId17"/>
    <p:sldId id="649" r:id="rId18"/>
    <p:sldId id="648" r:id="rId19"/>
    <p:sldId id="692" r:id="rId20"/>
    <p:sldId id="652" r:id="rId21"/>
    <p:sldId id="693" r:id="rId22"/>
    <p:sldId id="614" r:id="rId23"/>
    <p:sldId id="579" r:id="rId24"/>
    <p:sldId id="654" r:id="rId25"/>
    <p:sldId id="689" r:id="rId26"/>
    <p:sldId id="656" r:id="rId27"/>
    <p:sldId id="657" r:id="rId28"/>
    <p:sldId id="658" r:id="rId29"/>
    <p:sldId id="664" r:id="rId30"/>
    <p:sldId id="670" r:id="rId31"/>
    <p:sldId id="671" r:id="rId32"/>
    <p:sldId id="663" r:id="rId33"/>
    <p:sldId id="667" r:id="rId34"/>
    <p:sldId id="673" r:id="rId35"/>
    <p:sldId id="661" r:id="rId36"/>
    <p:sldId id="690" r:id="rId37"/>
    <p:sldId id="677" r:id="rId38"/>
    <p:sldId id="678" r:id="rId39"/>
    <p:sldId id="679" r:id="rId40"/>
    <p:sldId id="681" r:id="rId41"/>
    <p:sldId id="682" r:id="rId42"/>
    <p:sldId id="685" r:id="rId43"/>
    <p:sldId id="411" r:id="rId44"/>
    <p:sldId id="688" r:id="rId45"/>
    <p:sldId id="683" r:id="rId46"/>
    <p:sldId id="684" r:id="rId47"/>
    <p:sldId id="694" r:id="rId48"/>
    <p:sldId id="610" r:id="rId49"/>
    <p:sldId id="634" r:id="rId50"/>
    <p:sldId id="636" r:id="rId51"/>
    <p:sldId id="481" r:id="rId52"/>
    <p:sldId id="632" r:id="rId53"/>
    <p:sldId id="695" r:id="rId54"/>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EB38412-CA18-83A9-5C29-83116C695297}" name="Reoute" initials="R" userId="S::reouted@cet.ac.il::be6a48ef-9416-48fa-89ef-aeff849bccf2" providerId="AD"/>
  <p188:author id="{8060CC16-C721-AECF-4C5B-3CD2860388E3}" name="Alona Tsirulnikov" initials="AT" userId="S::alonat@cet.ac.il::4bbafd77-0cd3-4d60-af1e-94ad4b8daf43" providerId="AD"/>
  <p188:author id="{DD10229C-F1ED-F3C4-D39A-2FF1926A8C6A}" name="Tal Mishaan Spiegel" initials="TS" userId="S::talm@cet.ac.il::3b49d4d9-3b89-4d06-aedf-35a2972b16e6" providerId="AD"/>
  <p188:author id="{FB3328A0-F013-F3B3-C99A-9FFA353D1EA3}" name="Tal Mishaan Spiegel" initials="TMS" userId="S::TalM@cet.ac.il::3b49d4d9-3b89-4d06-aedf-35a2972b16e6" providerId="AD"/>
  <p188:author id="{32D145CE-3CEA-5153-9B39-BF37DB1552C8}" name="Alona Tsirulnikov" initials="AT" userId="S::AlonaT@cet.ac.il::4bbafd77-0cd3-4d60-af1e-94ad4b8daf43" providerId="AD"/>
  <p188:author id="{1D7B81D6-9D3D-E923-EA06-B05BF7599A32}" name="Reoute Diamant" initials="RD" userId="S::ReouteD@cet.ac.il::be6a48ef-9416-48fa-89ef-aeff849bccf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Tal Mishaan Spiegel" initials="TS" lastIdx="41" clrIdx="6">
    <p:extLst>
      <p:ext uri="{19B8F6BF-5375-455C-9EA6-DF929625EA0E}">
        <p15:presenceInfo xmlns:p15="http://schemas.microsoft.com/office/powerpoint/2012/main" userId="S::talm@cet.ac.il::3b49d4d9-3b89-4d06-aedf-35a2972b16e6" providerId="AD"/>
      </p:ext>
    </p:extLst>
  </p:cmAuthor>
  <p:cmAuthor id="1" name="Shimrit Slonim Franco" initials="SSF" lastIdx="9" clrIdx="0"/>
  <p:cmAuthor id="8" name="Sharon Brand Martin" initials="SBM" lastIdx="57" clrIdx="7">
    <p:extLst>
      <p:ext uri="{19B8F6BF-5375-455C-9EA6-DF929625EA0E}">
        <p15:presenceInfo xmlns:p15="http://schemas.microsoft.com/office/powerpoint/2012/main" userId="S-1-5-21-606772748-477572614-688488514-15397" providerId="AD"/>
      </p:ext>
    </p:extLst>
  </p:cmAuthor>
  <p:cmAuthor id="2" name="Alona Tsirulnikov" initials="AT" lastIdx="212" clrIdx="1"/>
  <p:cmAuthor id="9" name="Netanel Katzir" initials="NK" lastIdx="12" clrIdx="8">
    <p:extLst>
      <p:ext uri="{19B8F6BF-5375-455C-9EA6-DF929625EA0E}">
        <p15:presenceInfo xmlns:p15="http://schemas.microsoft.com/office/powerpoint/2012/main" userId="S-1-5-21-606772748-477572614-688488514-18822" providerId="AD"/>
      </p:ext>
    </p:extLst>
  </p:cmAuthor>
  <p:cmAuthor id="3" name="shimrit slonim" initials="ss" lastIdx="2" clrIdx="2"/>
  <p:cmAuthor id="10" name="‏‏משתמש Windows" initials="‏W" lastIdx="9" clrIdx="9">
    <p:extLst>
      <p:ext uri="{19B8F6BF-5375-455C-9EA6-DF929625EA0E}">
        <p15:presenceInfo xmlns:p15="http://schemas.microsoft.com/office/powerpoint/2012/main" userId="‏‏משתמש Windows" providerId="None"/>
      </p:ext>
    </p:extLst>
  </p:cmAuthor>
  <p:cmAuthor id="4" name="Shimrit Slonim Franco" initials="SSF [2]" lastIdx="2" clrIdx="3"/>
  <p:cmAuthor id="11" name="Sharon Brand Martin" initials="SBM [2]" lastIdx="2" clrIdx="10">
    <p:extLst>
      <p:ext uri="{19B8F6BF-5375-455C-9EA6-DF929625EA0E}">
        <p15:presenceInfo xmlns:p15="http://schemas.microsoft.com/office/powerpoint/2012/main" userId="S::SharonB@cet.ac.il::a0fb36f2-726f-461a-8261-94a57a32e8c3" providerId="AD"/>
      </p:ext>
    </p:extLst>
  </p:cmAuthor>
  <p:cmAuthor id="5" name="ofer raz" initials="or" lastIdx="5" clrIdx="4"/>
  <p:cmAuthor id="12" name="Anat Rayner" initials="AR" lastIdx="32" clrIdx="11">
    <p:extLst>
      <p:ext uri="{19B8F6BF-5375-455C-9EA6-DF929625EA0E}">
        <p15:presenceInfo xmlns:p15="http://schemas.microsoft.com/office/powerpoint/2012/main" userId="S-1-5-21-606772748-477572614-688488514-7331" providerId="AD"/>
      </p:ext>
    </p:extLst>
  </p:cmAuthor>
  <p:cmAuthor id="6" name="Reoute Diamant" initials="RD" lastIdx="169" clrIdx="5">
    <p:extLst>
      <p:ext uri="{19B8F6BF-5375-455C-9EA6-DF929625EA0E}">
        <p15:presenceInfo xmlns:p15="http://schemas.microsoft.com/office/powerpoint/2012/main" userId="S-1-5-21-606772748-477572614-688488514-174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D3D5"/>
    <a:srgbClr val="FCDCE1"/>
    <a:srgbClr val="F9BC25"/>
    <a:srgbClr val="F7E88D"/>
    <a:srgbClr val="8FB6DF"/>
    <a:srgbClr val="4978A6"/>
    <a:srgbClr val="EC1C3C"/>
    <a:srgbClr val="A5A5A5"/>
    <a:srgbClr val="C7DAEF"/>
    <a:srgbClr val="DBE5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505E3EF-67EA-436B-97B2-0124C06EBD24}" styleName="סגנון ביניים 4 - הדגשה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69CF1AB2-1976-4502-BF36-3FF5EA218861}" styleName="סגנון ביניים 4 - הדגשה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סגנון ביניים 1 - הדגשה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סגנון בהיר 1 - הדגשה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varScale="1">
        <p:scale>
          <a:sx n="75" d="100"/>
          <a:sy n="75" d="100"/>
        </p:scale>
        <p:origin x="955" y="43"/>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notesMaster" Target="notesMasters/notes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viewProps" Target="viewProps.xml"/><Relationship Id="rId5" Type="http://schemas.openxmlformats.org/officeDocument/2006/relationships/slideMaster" Target="slideMasters/slideMaster2.xml"/><Relationship Id="rId61" Type="http://schemas.microsoft.com/office/2018/10/relationships/authors" Target="author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https://cet365.sharepoint.com/sites/portal/evaluation/nihul/urban%2095/&#1492;&#1512;&#1495;&#1489;&#1492;/&#1504;&#1514;&#1493;&#1504;&#1497;&#1501;%20&#1493;&#1506;&#1497;&#1489;&#1493;&#1491;&#1497;&#1501;/&#1489;&#1497;&#1514;%20&#1513;&#1502;&#1513;/&#1489;&#1497;&#1514;%20&#1505;&#1508;&#1512;%20&#1500;&#1492;&#1493;&#1512;&#1497;&#1501;%20&#1512;&#1502;&#1514;%20&#1488;&#1489;&#1512;&#1492;&#1501;/&#1492;&#1513;&#1493;&#1493;&#1488;&#1492;%20&#1489;&#1497;&#1503;%20&#1502;&#1495;&#1494;&#1493;&#1512;&#1497;&#1501;%20&#1489;&#1497;&#1514;%20&#1505;&#1508;&#1512;%20&#1500;&#1492;&#1493;&#1512;&#1497;&#1501;%20&#1508;&#1514;&#1497;&#1495;&#1492;%20&#1493;&#1505;&#1497;&#1493;&#1501;%20.xlsx" TargetMode="Externa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oleObject" Target="https://cet365.sharepoint.com/sites/portal/evaluation/nihul/urban%2095/&#1492;&#1512;&#1495;&#1489;&#1492;/&#1504;&#1514;&#1493;&#1504;&#1497;&#1501;%20&#1493;&#1506;&#1497;&#1489;&#1493;&#1491;&#1497;&#1501;/&#1489;&#1497;&#1514;%20&#1513;&#1502;&#1513;/&#1505;&#1491;&#1504;&#1492;%20&#1500;&#1513;&#1497;&#1504;&#1493;&#1497;%20&#1492;&#1514;&#1504;&#1492;&#1490;&#1493;&#1514;&#1497;/&#1504;&#1514;&#1493;&#1504;&#1497;%20&#1505;&#1511;&#1512;&#1497;%20&#1514;&#1493;&#1513;&#1489;&#1493;&#1514;%20&#1505;&#1491;&#1504;&#1492;%20&#1500;&#1513;&#1497;&#1504;&#1493;&#1497;%20&#1492;&#1514;&#1504;&#1492;&#1490;&#1493;&#1514;&#1497;-%20&#1489;&#1497;&#1497;&#1505;&#1500;&#1497;&#1497;&#1503;%20&#1493;&#1505;&#1497;&#1493;&#1501;.xlsx" TargetMode="External"/></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oleObject" Target="../embeddings/oleObject2.bin"/></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oleObject" Target="../embeddings/oleObject3.bin"/></Relationships>
</file>

<file path=ppt/charts/_rels/chart2.xml.rels><?xml version="1.0" encoding="UTF-8" standalone="yes"?>
<Relationships xmlns="http://schemas.openxmlformats.org/package/2006/relationships"><Relationship Id="rId3" Type="http://schemas.openxmlformats.org/officeDocument/2006/relationships/oleObject" Target="https://cet365.sharepoint.com/sites/portal/evaluation/nihul/urban%2095/&#1492;&#1512;&#1495;&#1489;&#1492;/&#1504;&#1514;&#1493;&#1504;&#1497;&#1501;%20&#1493;&#1506;&#1497;&#1489;&#1493;&#1491;&#1497;&#1501;/&#1489;&#1497;&#1514;%20&#1513;&#1502;&#1513;/&#1489;&#1497;&#1514;%20&#1505;&#1508;&#1512;%20&#1500;&#1492;&#1493;&#1512;&#1497;&#1501;%20&#1512;&#1502;&#1514;%20&#1488;&#1489;&#1512;&#1492;&#1501;/&#1492;&#1513;&#1493;&#1493;&#1488;&#1492;%20&#1489;&#1497;&#1503;%20&#1502;&#1495;&#1494;&#1493;&#1512;&#1497;&#1501;%20&#1489;&#1497;&#1514;%20&#1505;&#1508;&#1512;%20&#1500;&#1492;&#1493;&#1512;&#1497;&#1501;%20&#1508;&#1514;&#1497;&#1495;&#1492;%20&#1493;&#1505;&#1497;&#1493;&#1501;%20.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cet365.sharepoint.com/sites/portal/evaluation/nihul/urban%2095/&#1492;&#1512;&#1495;&#1489;&#1492;/&#1504;&#1514;&#1493;&#1504;&#1497;&#1501;%20&#1493;&#1506;&#1497;&#1489;&#1493;&#1491;&#1497;&#1501;/&#1489;&#1497;&#1514;%20&#1513;&#1502;&#1513;/&#1489;&#1497;&#1514;%20&#1505;&#1508;&#1512;%20&#1500;&#1492;&#1493;&#1512;&#1497;&#1501;%20&#1512;&#1502;&#1514;%20&#1488;&#1489;&#1512;&#1492;&#1501;/&#1492;&#1513;&#1493;&#1493;&#1488;&#1492;%20&#1489;&#1497;&#1503;%20&#1502;&#1495;&#1494;&#1493;&#1512;&#1497;&#1501;%20&#1489;&#1497;&#1514;%20&#1505;&#1508;&#1512;%20&#1500;&#1492;&#1493;&#1512;&#1497;&#1501;%20&#1508;&#1514;&#1497;&#1495;&#1492;%20&#1493;&#1505;&#1497;&#1493;&#1501;%20.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cet365.sharepoint.com/sites/portal/evaluation/nihul/urban%2095/&#1492;&#1512;&#1495;&#1489;&#1492;/&#1504;&#1514;&#1493;&#1504;&#1497;&#1501;%20&#1493;&#1506;&#1497;&#1489;&#1493;&#1491;&#1497;&#1501;/&#1489;&#1497;&#1514;%20&#1513;&#1502;&#1513;/&#1489;&#1497;&#1514;%20&#1505;&#1508;&#1512;%20&#1500;&#1492;&#1493;&#1512;&#1497;&#1501;%20&#1512;&#1502;&#1514;%20&#1488;&#1489;&#1512;&#1492;&#1501;/&#1492;&#1513;&#1493;&#1493;&#1488;&#1492;%20&#1489;&#1497;&#1503;%20&#1502;&#1495;&#1494;&#1493;&#1512;&#1497;&#1501;%20&#1489;&#1497;&#1514;%20&#1505;&#1508;&#1512;%20&#1500;&#1492;&#1493;&#1512;&#1497;&#1501;%20&#1508;&#1514;&#1497;&#1495;&#1492;%20&#1493;&#1505;&#1497;&#1493;&#1501;%20.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cet365.sharepoint.com/sites/portal/evaluation/nihul/urban%2095/&#1492;&#1512;&#1495;&#1489;&#1492;/&#1504;&#1514;&#1493;&#1504;&#1497;&#1501;%20&#1493;&#1506;&#1497;&#1489;&#1493;&#1491;&#1497;&#1501;/&#1489;&#1497;&#1514;%20&#1513;&#1502;&#1513;/&#1489;&#1497;&#1514;%20&#1505;&#1508;&#1512;%20&#1500;&#1492;&#1493;&#1512;&#1497;&#1501;%20&#1512;&#1502;&#1514;%20&#1488;&#1489;&#1512;&#1492;&#1501;/&#1492;&#1513;&#1493;&#1493;&#1488;&#1492;%20&#1489;&#1497;&#1503;%20&#1502;&#1495;&#1494;&#1493;&#1512;&#1497;&#1501;%20&#1489;&#1497;&#1514;%20&#1505;&#1508;&#1512;%20&#1500;&#1492;&#1493;&#1512;&#1497;&#1501;%20&#1508;&#1514;&#1497;&#1495;&#1492;%20&#1493;&#1505;&#1497;&#1493;&#1501;%20.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oleObject" Target="../embeddings/oleObject1.bin"/></Relationships>
</file>

<file path=ppt/charts/_rels/chart7.xml.rels><?xml version="1.0" encoding="UTF-8" standalone="yes"?>
<Relationships xmlns="http://schemas.openxmlformats.org/package/2006/relationships"><Relationship Id="rId3" Type="http://schemas.openxmlformats.org/officeDocument/2006/relationships/oleObject" Target="https://cet365-my.sharepoint.com/personal/reouted_cet_ac_il/Documents/Desktop/&#1508;&#1500;&#1497;&#1497;&#1505;&#1502;&#1511;&#1497;&#1504;&#1490;%20&#1512;&#1502;&#1514;%20&#1488;&#1489;&#1512;&#1492;&#1501;/&#1504;&#1514;&#1493;&#1504;&#1497;%20&#1505;&#1511;&#1512;%20&#1488;&#1497;&#1502;&#1492;&#1493;&#1514;%20&#1508;&#1500;&#1497;&#1497;&#1505;&#1502;&#1497;&#1497;&#1511;&#1497;&#1504;&#1490;%20&#1512;&#1502;&#1514;%20&#1488;&#1489;&#1512;&#1492;&#1501;.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https://cet365.sharepoint.com/sites/portal/evaluation/nihul/urban%2095/&#1492;&#1512;&#1495;&#1489;&#1492;/&#1504;&#1514;&#1493;&#1504;&#1497;&#1501;%20&#1493;&#1506;&#1497;&#1489;&#1493;&#1491;&#1497;&#1501;/&#1489;&#1497;&#1514;%20&#1513;&#1502;&#1513;/&#1505;&#1491;&#1504;&#1492;%20&#1500;&#1513;&#1497;&#1504;&#1493;&#1497;%20&#1492;&#1514;&#1504;&#1492;&#1490;&#1493;&#1514;&#1497;/&#1504;&#1514;&#1493;&#1504;&#1497;%20&#1505;&#1511;&#1512;&#1497;%20&#1514;&#1493;&#1513;&#1489;&#1493;&#1514;%20&#1505;&#1491;&#1504;&#1492;%20&#1500;&#1513;&#1497;&#1504;&#1493;&#1497;%20&#1492;&#1514;&#1504;&#1492;&#1490;&#1493;&#1514;&#1497;-%20&#1489;&#1497;&#1497;&#1505;&#1500;&#1497;&#1497;&#1503;%20&#1493;&#1505;&#1497;&#1493;&#1501;.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https://cet365.sharepoint.com/sites/portal/evaluation/nihul/urban%2095/&#1492;&#1512;&#1495;&#1489;&#1492;/&#1504;&#1514;&#1493;&#1504;&#1497;&#1501;%20&#1493;&#1506;&#1497;&#1489;&#1493;&#1491;&#1497;&#1501;/&#1489;&#1497;&#1514;%20&#1513;&#1502;&#1513;/&#1505;&#1491;&#1504;&#1492;%20&#1500;&#1513;&#1497;&#1504;&#1493;&#1497;%20&#1492;&#1514;&#1504;&#1492;&#1490;&#1493;&#1514;&#1497;/&#1504;&#1514;&#1493;&#1504;&#1497;%20&#1505;&#1511;&#1512;%20&#1489;&#1497;&#1497;&#1505;&#1500;&#1497;&#1497;&#1503;%20&#1514;&#1493;&#1513;&#1489;&#1497;&#1501;%20-%20&#1512;&#1513;&#1493;&#1514;%20&#1508;&#1493;&#1490;&#1513;&#1514;%20&#1511;&#1492;&#1497;&#1500;&#1492;%2027.12%20-%20&#1500;&#1492;&#1490;&#1513;&#1492;.xls"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solidFill>
                <a:latin typeface="Calibri" panose="020F0502020204030204" pitchFamily="34" charset="0"/>
                <a:ea typeface="+mn-ea"/>
                <a:cs typeface="Calibri" panose="020F0502020204030204" pitchFamily="34" charset="0"/>
              </a:defRPr>
            </a:pPr>
            <a:r>
              <a:rPr lang="he-IL" b="1">
                <a:solidFill>
                  <a:schemeClr val="tx1"/>
                </a:solidFill>
                <a:latin typeface="Calibri" panose="020F0502020204030204" pitchFamily="34" charset="0"/>
                <a:cs typeface="Calibri" panose="020F0502020204030204" pitchFamily="34" charset="0"/>
              </a:rPr>
              <a:t>תרומות הסדנה אל מול הציפיות</a:t>
            </a:r>
          </a:p>
        </c:rich>
      </c:tx>
      <c:layout>
        <c:manualLayout>
          <c:xMode val="edge"/>
          <c:yMode val="edge"/>
          <c:x val="0.33240515258811304"/>
          <c:y val="4.2242383135643227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Calibri" panose="020F0502020204030204" pitchFamily="34" charset="0"/>
              <a:ea typeface="+mn-ea"/>
              <a:cs typeface="Calibri" panose="020F0502020204030204" pitchFamily="34" charset="0"/>
            </a:defRPr>
          </a:pPr>
          <a:endParaRPr lang="en-IL"/>
        </a:p>
      </c:txPr>
    </c:title>
    <c:autoTitleDeleted val="0"/>
    <c:plotArea>
      <c:layout>
        <c:manualLayout>
          <c:layoutTarget val="inner"/>
          <c:xMode val="edge"/>
          <c:yMode val="edge"/>
          <c:x val="0"/>
          <c:y val="0.27808931381350871"/>
          <c:w val="0.9895850604052655"/>
          <c:h val="0.5172402419124823"/>
        </c:manualLayout>
      </c:layout>
      <c:barChart>
        <c:barDir val="col"/>
        <c:grouping val="clustered"/>
        <c:varyColors val="0"/>
        <c:ser>
          <c:idx val="0"/>
          <c:order val="0"/>
          <c:tx>
            <c:strRef>
              <c:f>גרפים!$A$7:$B$7</c:f>
              <c:strCache>
                <c:ptCount val="2"/>
                <c:pt idx="0">
                  <c:v>ציפיות </c:v>
                </c:pt>
                <c:pt idx="1">
                  <c:v>מגן אבות N=8</c:v>
                </c:pt>
              </c:strCache>
            </c:strRef>
          </c:tx>
          <c:spPr>
            <a:solidFill>
              <a:schemeClr val="accent1"/>
            </a:solidFill>
            <a:ln>
              <a:noFill/>
            </a:ln>
            <a:effectLst/>
          </c:spPr>
          <c:invertIfNegative val="0"/>
          <c:dPt>
            <c:idx val="0"/>
            <c:invertIfNegative val="0"/>
            <c:bubble3D val="0"/>
            <c:spPr>
              <a:solidFill>
                <a:srgbClr val="5B9BD5"/>
              </a:solidFill>
              <a:ln>
                <a:noFill/>
              </a:ln>
              <a:effectLst/>
            </c:spPr>
            <c:extLst>
              <c:ext xmlns:c16="http://schemas.microsoft.com/office/drawing/2014/chart" uri="{C3380CC4-5D6E-409C-BE32-E72D297353CC}">
                <c16:uniqueId val="{00000000-9513-48FD-8A3D-6721F9FAA1E3}"/>
              </c:ext>
            </c:extLst>
          </c:dPt>
          <c:dPt>
            <c:idx val="1"/>
            <c:invertIfNegative val="0"/>
            <c:bubble3D val="0"/>
            <c:spPr>
              <a:solidFill>
                <a:srgbClr val="5B9BD5"/>
              </a:solidFill>
              <a:ln>
                <a:noFill/>
              </a:ln>
              <a:effectLst/>
            </c:spPr>
            <c:extLst>
              <c:ext xmlns:c16="http://schemas.microsoft.com/office/drawing/2014/chart" uri="{C3380CC4-5D6E-409C-BE32-E72D297353CC}">
                <c16:uniqueId val="{00000001-9513-48FD-8A3D-6721F9FAA1E3}"/>
              </c:ext>
            </c:extLst>
          </c:dPt>
          <c:dPt>
            <c:idx val="2"/>
            <c:invertIfNegative val="0"/>
            <c:bubble3D val="0"/>
            <c:spPr>
              <a:solidFill>
                <a:srgbClr val="5B9BD5"/>
              </a:solidFill>
              <a:ln>
                <a:noFill/>
              </a:ln>
              <a:effectLst/>
            </c:spPr>
            <c:extLst>
              <c:ext xmlns:c16="http://schemas.microsoft.com/office/drawing/2014/chart" uri="{C3380CC4-5D6E-409C-BE32-E72D297353CC}">
                <c16:uniqueId val="{00000002-9513-48FD-8A3D-6721F9FAA1E3}"/>
              </c:ext>
            </c:extLst>
          </c:dPt>
          <c:dPt>
            <c:idx val="3"/>
            <c:invertIfNegative val="0"/>
            <c:bubble3D val="0"/>
            <c:spPr>
              <a:solidFill>
                <a:srgbClr val="5B9BD5"/>
              </a:solidFill>
              <a:ln>
                <a:noFill/>
              </a:ln>
              <a:effectLst/>
            </c:spPr>
            <c:extLst>
              <c:ext xmlns:c16="http://schemas.microsoft.com/office/drawing/2014/chart" uri="{C3380CC4-5D6E-409C-BE32-E72D297353CC}">
                <c16:uniqueId val="{00000003-9513-48FD-8A3D-6721F9FAA1E3}"/>
              </c:ext>
            </c:extLst>
          </c:dPt>
          <c:dPt>
            <c:idx val="4"/>
            <c:invertIfNegative val="0"/>
            <c:bubble3D val="0"/>
            <c:spPr>
              <a:solidFill>
                <a:srgbClr val="5B9BD5"/>
              </a:solidFill>
              <a:ln>
                <a:noFill/>
              </a:ln>
              <a:effectLst/>
            </c:spPr>
            <c:extLst>
              <c:ext xmlns:c16="http://schemas.microsoft.com/office/drawing/2014/chart" uri="{C3380CC4-5D6E-409C-BE32-E72D297353CC}">
                <c16:uniqueId val="{00000004-9513-48FD-8A3D-6721F9FAA1E3}"/>
              </c:ext>
            </c:extLst>
          </c:dPt>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גרפים!$C$6:$G$6</c:f>
              <c:strCache>
                <c:ptCount val="5"/>
                <c:pt idx="0">
                  <c:v>קבלה והעמקת  הידע  אודות תקשורת ושפה בגיל הרך</c:v>
                </c:pt>
                <c:pt idx="1">
                  <c:v> רעיונות ו/או כלים לפיתוח תקשורת ושפה של ילדיי</c:v>
                </c:pt>
                <c:pt idx="2">
                  <c:v>לקבל ייעוץ וליווי מאשת מקצוע בתחום התקשורת לגיל הרך</c:v>
                </c:pt>
                <c:pt idx="3">
                  <c:v>הזדמנות להתאוורר, להקדיש זמן לעצמי</c:v>
                </c:pt>
                <c:pt idx="4">
                  <c:v>הכרתי אימהות אחרות מהשכונה</c:v>
                </c:pt>
              </c:strCache>
            </c:strRef>
          </c:cat>
          <c:val>
            <c:numRef>
              <c:f>גרפים!$C$7:$G$7</c:f>
              <c:numCache>
                <c:formatCode>0%</c:formatCode>
                <c:ptCount val="5"/>
                <c:pt idx="0">
                  <c:v>0.5</c:v>
                </c:pt>
                <c:pt idx="1">
                  <c:v>0.63</c:v>
                </c:pt>
                <c:pt idx="2">
                  <c:v>0.5</c:v>
                </c:pt>
                <c:pt idx="3">
                  <c:v>0.25</c:v>
                </c:pt>
                <c:pt idx="4">
                  <c:v>0.13</c:v>
                </c:pt>
              </c:numCache>
            </c:numRef>
          </c:val>
          <c:extLst>
            <c:ext xmlns:c16="http://schemas.microsoft.com/office/drawing/2014/chart" uri="{C3380CC4-5D6E-409C-BE32-E72D297353CC}">
              <c16:uniqueId val="{00000000-2D17-4E16-BAD3-9DB6788017C8}"/>
            </c:ext>
          </c:extLst>
        </c:ser>
        <c:ser>
          <c:idx val="1"/>
          <c:order val="1"/>
          <c:tx>
            <c:strRef>
              <c:f>גרפים!$A$8:$B$8</c:f>
              <c:strCache>
                <c:ptCount val="2"/>
                <c:pt idx="0">
                  <c:v>ציפיות </c:v>
                </c:pt>
                <c:pt idx="1">
                  <c:v>רמת אברהם N=4</c:v>
                </c:pt>
              </c:strCache>
            </c:strRef>
          </c:tx>
          <c:spPr>
            <a:solidFill>
              <a:srgbClr val="EC1C3C"/>
            </a:solidFill>
            <a:ln>
              <a:noFill/>
            </a:ln>
            <a:effectLst/>
          </c:spPr>
          <c:invertIfNegative val="0"/>
          <c:dLbls>
            <c:dLbl>
              <c:idx val="1"/>
              <c:layout>
                <c:manualLayout>
                  <c:x val="-7.5870222490919568E-3"/>
                  <c:y val="7.2827677958301855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3618-4F7A-AC95-6CEA1B4635DA}"/>
                </c:ext>
              </c:extLst>
            </c:dLbl>
            <c:dLbl>
              <c:idx val="2"/>
              <c:layout>
                <c:manualLayout>
                  <c:x val="-7.5870222490920965E-3"/>
                  <c:y val="3.6413838979150927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3618-4F7A-AC95-6CEA1B4635DA}"/>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גרפים!$C$6:$G$6</c:f>
              <c:strCache>
                <c:ptCount val="5"/>
                <c:pt idx="0">
                  <c:v>קבלה והעמקת  הידע  אודות תקשורת ושפה בגיל הרך</c:v>
                </c:pt>
                <c:pt idx="1">
                  <c:v> רעיונות ו/או כלים לפיתוח תקשורת ושפה של ילדיי</c:v>
                </c:pt>
                <c:pt idx="2">
                  <c:v>לקבל ייעוץ וליווי מאשת מקצוע בתחום התקשורת לגיל הרך</c:v>
                </c:pt>
                <c:pt idx="3">
                  <c:v>הזדמנות להתאוורר, להקדיש זמן לעצמי</c:v>
                </c:pt>
                <c:pt idx="4">
                  <c:v>הכרתי אימהות אחרות מהשכונה</c:v>
                </c:pt>
              </c:strCache>
            </c:strRef>
          </c:cat>
          <c:val>
            <c:numRef>
              <c:f>גרפים!$C$8:$G$8</c:f>
              <c:numCache>
                <c:formatCode>0%</c:formatCode>
                <c:ptCount val="5"/>
                <c:pt idx="0">
                  <c:v>0.88</c:v>
                </c:pt>
                <c:pt idx="1">
                  <c:v>0.75</c:v>
                </c:pt>
                <c:pt idx="2">
                  <c:v>0.75</c:v>
                </c:pt>
                <c:pt idx="3">
                  <c:v>0</c:v>
                </c:pt>
                <c:pt idx="4">
                  <c:v>0</c:v>
                </c:pt>
              </c:numCache>
            </c:numRef>
          </c:val>
          <c:extLst>
            <c:ext xmlns:c16="http://schemas.microsoft.com/office/drawing/2014/chart" uri="{C3380CC4-5D6E-409C-BE32-E72D297353CC}">
              <c16:uniqueId val="{00000001-2D17-4E16-BAD3-9DB6788017C8}"/>
            </c:ext>
          </c:extLst>
        </c:ser>
        <c:ser>
          <c:idx val="2"/>
          <c:order val="2"/>
          <c:tx>
            <c:strRef>
              <c:f>גרפים!$A$9:$B$9</c:f>
              <c:strCache>
                <c:ptCount val="2"/>
                <c:pt idx="0">
                  <c:v>תרומות</c:v>
                </c:pt>
                <c:pt idx="1">
                  <c:v>מגן אבות N=5</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גרפים!$C$6:$G$6</c:f>
              <c:strCache>
                <c:ptCount val="5"/>
                <c:pt idx="0">
                  <c:v>קבלה והעמקת  הידע  אודות תקשורת ושפה בגיל הרך</c:v>
                </c:pt>
                <c:pt idx="1">
                  <c:v> רעיונות ו/או כלים לפיתוח תקשורת ושפה של ילדיי</c:v>
                </c:pt>
                <c:pt idx="2">
                  <c:v>לקבל ייעוץ וליווי מאשת מקצוע בתחום התקשורת לגיל הרך</c:v>
                </c:pt>
                <c:pt idx="3">
                  <c:v>הזדמנות להתאוורר, להקדיש זמן לעצמי</c:v>
                </c:pt>
                <c:pt idx="4">
                  <c:v>הכרתי אימהות אחרות מהשכונה</c:v>
                </c:pt>
              </c:strCache>
            </c:strRef>
          </c:cat>
          <c:val>
            <c:numRef>
              <c:f>גרפים!$C$9:$G$9</c:f>
              <c:numCache>
                <c:formatCode>0%</c:formatCode>
                <c:ptCount val="5"/>
                <c:pt idx="0">
                  <c:v>0.6</c:v>
                </c:pt>
                <c:pt idx="1">
                  <c:v>0.8</c:v>
                </c:pt>
                <c:pt idx="2">
                  <c:v>0.8</c:v>
                </c:pt>
                <c:pt idx="3">
                  <c:v>0.6</c:v>
                </c:pt>
                <c:pt idx="4">
                  <c:v>0.4</c:v>
                </c:pt>
              </c:numCache>
            </c:numRef>
          </c:val>
          <c:extLst>
            <c:ext xmlns:c16="http://schemas.microsoft.com/office/drawing/2014/chart" uri="{C3380CC4-5D6E-409C-BE32-E72D297353CC}">
              <c16:uniqueId val="{00000002-2D17-4E16-BAD3-9DB6788017C8}"/>
            </c:ext>
          </c:extLst>
        </c:ser>
        <c:ser>
          <c:idx val="3"/>
          <c:order val="3"/>
          <c:tx>
            <c:strRef>
              <c:f>גרפים!$A$10:$B$10</c:f>
              <c:strCache>
                <c:ptCount val="2"/>
                <c:pt idx="0">
                  <c:v>תרומות</c:v>
                </c:pt>
                <c:pt idx="1">
                  <c:v>רמת אברהם N=10</c:v>
                </c:pt>
              </c:strCache>
            </c:strRef>
          </c:tx>
          <c:spPr>
            <a:solidFill>
              <a:srgbClr val="C0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גרפים!$C$6:$G$6</c:f>
              <c:strCache>
                <c:ptCount val="5"/>
                <c:pt idx="0">
                  <c:v>קבלה והעמקת  הידע  אודות תקשורת ושפה בגיל הרך</c:v>
                </c:pt>
                <c:pt idx="1">
                  <c:v> רעיונות ו/או כלים לפיתוח תקשורת ושפה של ילדיי</c:v>
                </c:pt>
                <c:pt idx="2">
                  <c:v>לקבל ייעוץ וליווי מאשת מקצוע בתחום התקשורת לגיל הרך</c:v>
                </c:pt>
                <c:pt idx="3">
                  <c:v>הזדמנות להתאוורר, להקדיש זמן לעצמי</c:v>
                </c:pt>
                <c:pt idx="4">
                  <c:v>הכרתי אימהות אחרות מהשכונה</c:v>
                </c:pt>
              </c:strCache>
            </c:strRef>
          </c:cat>
          <c:val>
            <c:numRef>
              <c:f>גרפים!$C$10:$G$10</c:f>
              <c:numCache>
                <c:formatCode>0%</c:formatCode>
                <c:ptCount val="5"/>
                <c:pt idx="0">
                  <c:v>1</c:v>
                </c:pt>
                <c:pt idx="1">
                  <c:v>0.9</c:v>
                </c:pt>
                <c:pt idx="2">
                  <c:v>0.7</c:v>
                </c:pt>
                <c:pt idx="3">
                  <c:v>0.8</c:v>
                </c:pt>
                <c:pt idx="4">
                  <c:v>0.6</c:v>
                </c:pt>
              </c:numCache>
            </c:numRef>
          </c:val>
          <c:extLst>
            <c:ext xmlns:c16="http://schemas.microsoft.com/office/drawing/2014/chart" uri="{C3380CC4-5D6E-409C-BE32-E72D297353CC}">
              <c16:uniqueId val="{00000003-2D17-4E16-BAD3-9DB6788017C8}"/>
            </c:ext>
          </c:extLst>
        </c:ser>
        <c:dLbls>
          <c:dLblPos val="outEnd"/>
          <c:showLegendKey val="0"/>
          <c:showVal val="1"/>
          <c:showCatName val="0"/>
          <c:showSerName val="0"/>
          <c:showPercent val="0"/>
          <c:showBubbleSize val="0"/>
        </c:dLbls>
        <c:gapWidth val="219"/>
        <c:overlap val="-27"/>
        <c:axId val="1187614783"/>
        <c:axId val="1187608127"/>
      </c:barChart>
      <c:catAx>
        <c:axId val="1187614783"/>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IL"/>
          </a:p>
        </c:txPr>
        <c:crossAx val="1187608127"/>
        <c:crosses val="autoZero"/>
        <c:auto val="1"/>
        <c:lblAlgn val="ctr"/>
        <c:lblOffset val="100"/>
        <c:noMultiLvlLbl val="0"/>
      </c:catAx>
      <c:valAx>
        <c:axId val="1187608127"/>
        <c:scaling>
          <c:orientation val="minMax"/>
          <c:max val="1"/>
        </c:scaling>
        <c:delete val="1"/>
        <c:axPos val="r"/>
        <c:numFmt formatCode="0%" sourceLinked="1"/>
        <c:majorTickMark val="none"/>
        <c:minorTickMark val="none"/>
        <c:tickLblPos val="nextTo"/>
        <c:crossAx val="1187614783"/>
        <c:crosses val="autoZero"/>
        <c:crossBetween val="between"/>
      </c:valAx>
      <c:spPr>
        <a:noFill/>
        <a:ln>
          <a:noFill/>
        </a:ln>
        <a:effectLst/>
      </c:spPr>
    </c:plotArea>
    <c:legend>
      <c:legendPos val="b"/>
      <c:layout>
        <c:manualLayout>
          <c:xMode val="edge"/>
          <c:yMode val="edge"/>
          <c:x val="2.4330503341327568E-4"/>
          <c:y val="7.4234341690835023E-2"/>
          <c:w val="0.23429597587940687"/>
          <c:h val="0.2096393539346559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IL"/>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IL"/>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r>
              <a:rPr lang="he-IL" sz="1200" b="1" i="0" u="none" strike="noStrike" kern="1200" spc="0" baseline="0">
                <a:solidFill>
                  <a:prstClr val="black">
                    <a:lumMod val="65000"/>
                    <a:lumOff val="35000"/>
                  </a:prstClr>
                </a:solidFill>
                <a:latin typeface="Segoe UI" panose="020B0502040204020203" pitchFamily="34" charset="0"/>
                <a:ea typeface="+mn-ea"/>
                <a:cs typeface="Segoe UI" panose="020B0502040204020203" pitchFamily="34" charset="0"/>
              </a:rPr>
              <a:t>אופני מעורבות בתהליכים עתידיים*</a:t>
            </a:r>
          </a:p>
          <a:p>
            <a:pPr>
              <a:defRPr sz="1200"/>
            </a:pPr>
            <a:r>
              <a:rPr lang="he-IL" sz="1200" b="0" i="0" u="none" strike="noStrike" kern="1200" spc="0" baseline="0">
                <a:solidFill>
                  <a:prstClr val="black">
                    <a:lumMod val="65000"/>
                    <a:lumOff val="35000"/>
                  </a:prstClr>
                </a:solidFill>
                <a:latin typeface="Segoe UI" panose="020B0502040204020203" pitchFamily="34" charset="0"/>
                <a:ea typeface="+mn-ea"/>
                <a:cs typeface="Segoe UI" panose="020B0502040204020203" pitchFamily="34" charset="0"/>
              </a:rPr>
              <a:t>שאלה </a:t>
            </a:r>
            <a:r>
              <a:rPr lang="he-IL" sz="1200" b="0" i="0" u="none" strike="noStrike" kern="1200" spc="0" baseline="0">
                <a:solidFill>
                  <a:prstClr val="black">
                    <a:lumMod val="65000"/>
                    <a:lumOff val="35000"/>
                  </a:prstClr>
                </a:solidFill>
                <a:latin typeface="Segoe UI" panose="020B0502040204020203" pitchFamily="34" charset="0"/>
                <a:cs typeface="Segoe UI" panose="020B0502040204020203" pitchFamily="34" charset="0"/>
              </a:rPr>
              <a:t>רב ברירתית</a:t>
            </a:r>
            <a:endParaRPr lang="he-IL" sz="1200" b="1">
              <a:effectLst/>
            </a:endParaRPr>
          </a:p>
        </c:rich>
      </c:tx>
      <c:layout>
        <c:manualLayout>
          <c:xMode val="edge"/>
          <c:yMode val="edge"/>
          <c:x val="0.42076782134601765"/>
          <c:y val="0"/>
        </c:manualLayout>
      </c:layout>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endParaRPr lang="en-IL"/>
        </a:p>
      </c:txPr>
    </c:title>
    <c:autoTitleDeleted val="0"/>
    <c:plotArea>
      <c:layout>
        <c:manualLayout>
          <c:layoutTarget val="inner"/>
          <c:xMode val="edge"/>
          <c:yMode val="edge"/>
          <c:x val="0"/>
          <c:y val="0.24143729077442788"/>
          <c:w val="0.89513885294774076"/>
          <c:h val="0.58165853232139519"/>
        </c:manualLayout>
      </c:layout>
      <c:barChart>
        <c:barDir val="col"/>
        <c:grouping val="clustered"/>
        <c:varyColors val="0"/>
        <c:ser>
          <c:idx val="0"/>
          <c:order val="0"/>
          <c:tx>
            <c:strRef>
              <c:f>'השתתפות עתידית'!$L$9</c:f>
              <c:strCache>
                <c:ptCount val="1"/>
                <c:pt idx="0">
                  <c:v>סיום צוות עירוני n=5</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'השתתפות עתידית'!$K$10:$K$15</c:f>
              <c:strCache>
                <c:ptCount val="6"/>
                <c:pt idx="0">
                  <c:v>לקחת חלק בהקמת הפרויקט</c:v>
                </c:pt>
                <c:pt idx="1">
                  <c:v>שיעדכנו אותי כשהפרויקט יהיה פתוח</c:v>
                </c:pt>
                <c:pt idx="2">
                  <c:v>שתהיה לי אפשרות להביע את דעתי</c:v>
                </c:pt>
                <c:pt idx="3">
                  <c:v>לקחת חלק בפעילויות קהילתיות לאחר ההקמה </c:v>
                </c:pt>
                <c:pt idx="4">
                  <c:v>להשתתף במפגש קבלת החלטות</c:v>
                </c:pt>
                <c:pt idx="5">
                  <c:v>לקבל עדכונים לאורך התהליך </c:v>
                </c:pt>
              </c:strCache>
            </c:strRef>
          </c:cat>
          <c:val>
            <c:numRef>
              <c:f>'השתתפות עתידית'!$L$10:$L$15</c:f>
              <c:numCache>
                <c:formatCode>0%</c:formatCode>
                <c:ptCount val="6"/>
                <c:pt idx="0">
                  <c:v>0.8</c:v>
                </c:pt>
                <c:pt idx="1">
                  <c:v>0</c:v>
                </c:pt>
                <c:pt idx="2">
                  <c:v>0.4</c:v>
                </c:pt>
                <c:pt idx="3">
                  <c:v>0.6</c:v>
                </c:pt>
                <c:pt idx="4">
                  <c:v>1</c:v>
                </c:pt>
                <c:pt idx="5">
                  <c:v>0.8</c:v>
                </c:pt>
              </c:numCache>
            </c:numRef>
          </c:val>
          <c:extLst>
            <c:ext xmlns:c16="http://schemas.microsoft.com/office/drawing/2014/chart" uri="{C3380CC4-5D6E-409C-BE32-E72D297353CC}">
              <c16:uniqueId val="{00000000-B1BD-45CB-8B52-037E4FC9A1B2}"/>
            </c:ext>
          </c:extLst>
        </c:ser>
        <c:ser>
          <c:idx val="1"/>
          <c:order val="1"/>
          <c:tx>
            <c:strRef>
              <c:f>'השתתפות עתידית'!$M$9</c:f>
              <c:strCache>
                <c:ptCount val="1"/>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'השתתפות עתידית'!$K$10:$K$15</c:f>
              <c:strCache>
                <c:ptCount val="6"/>
                <c:pt idx="0">
                  <c:v>לקחת חלק בהקמת הפרויקט</c:v>
                </c:pt>
                <c:pt idx="1">
                  <c:v>שיעדכנו אותי כשהפרויקט יהיה פתוח</c:v>
                </c:pt>
                <c:pt idx="2">
                  <c:v>שתהיה לי אפשרות להביע את דעתי</c:v>
                </c:pt>
                <c:pt idx="3">
                  <c:v>לקחת חלק בפעילויות קהילתיות לאחר ההקמה </c:v>
                </c:pt>
                <c:pt idx="4">
                  <c:v>להשתתף במפגש קבלת החלטות</c:v>
                </c:pt>
                <c:pt idx="5">
                  <c:v>לקבל עדכונים לאורך התהליך </c:v>
                </c:pt>
              </c:strCache>
            </c:strRef>
          </c:cat>
          <c:val>
            <c:numRef>
              <c:f>'השתתפות עתידית'!$M$10:$M$15</c:f>
              <c:numCache>
                <c:formatCode>General</c:formatCode>
                <c:ptCount val="6"/>
              </c:numCache>
            </c:numRef>
          </c:val>
          <c:extLst>
            <c:ext xmlns:c16="http://schemas.microsoft.com/office/drawing/2014/chart" uri="{C3380CC4-5D6E-409C-BE32-E72D297353CC}">
              <c16:uniqueId val="{00000001-B1BD-45CB-8B52-037E4FC9A1B2}"/>
            </c:ext>
          </c:extLst>
        </c:ser>
        <c:ser>
          <c:idx val="2"/>
          <c:order val="2"/>
          <c:tx>
            <c:strRef>
              <c:f>'השתתפות עתידית'!$N$9</c:f>
              <c:strCache>
                <c:ptCount val="1"/>
                <c:pt idx="0">
                  <c:v>סיום תושבות n=5</c:v>
                </c:pt>
              </c:strCache>
            </c:strRef>
          </c:tx>
          <c:spPr>
            <a:solidFill>
              <a:srgbClr val="FFC000">
                <a:lumMod val="75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'השתתפות עתידית'!$K$10:$K$15</c:f>
              <c:strCache>
                <c:ptCount val="6"/>
                <c:pt idx="0">
                  <c:v>לקחת חלק בהקמת הפרויקט</c:v>
                </c:pt>
                <c:pt idx="1">
                  <c:v>שיעדכנו אותי כשהפרויקט יהיה פתוח</c:v>
                </c:pt>
                <c:pt idx="2">
                  <c:v>שתהיה לי אפשרות להביע את דעתי</c:v>
                </c:pt>
                <c:pt idx="3">
                  <c:v>לקחת חלק בפעילויות קהילתיות לאחר ההקמה </c:v>
                </c:pt>
                <c:pt idx="4">
                  <c:v>להשתתף במפגש קבלת החלטות</c:v>
                </c:pt>
                <c:pt idx="5">
                  <c:v>לקבל עדכונים לאורך התהליך </c:v>
                </c:pt>
              </c:strCache>
            </c:strRef>
          </c:cat>
          <c:val>
            <c:numRef>
              <c:f>'השתתפות עתידית'!$N$10:$N$15</c:f>
              <c:numCache>
                <c:formatCode>0%</c:formatCode>
                <c:ptCount val="6"/>
                <c:pt idx="0">
                  <c:v>0.8</c:v>
                </c:pt>
                <c:pt idx="1">
                  <c:v>0</c:v>
                </c:pt>
                <c:pt idx="2">
                  <c:v>0.8</c:v>
                </c:pt>
                <c:pt idx="3">
                  <c:v>0.4</c:v>
                </c:pt>
                <c:pt idx="4">
                  <c:v>0.8</c:v>
                </c:pt>
                <c:pt idx="5">
                  <c:v>0.6</c:v>
                </c:pt>
              </c:numCache>
            </c:numRef>
          </c:val>
          <c:extLst>
            <c:ext xmlns:c16="http://schemas.microsoft.com/office/drawing/2014/chart" uri="{C3380CC4-5D6E-409C-BE32-E72D297353CC}">
              <c16:uniqueId val="{00000002-B1BD-45CB-8B52-037E4FC9A1B2}"/>
            </c:ext>
          </c:extLst>
        </c:ser>
        <c:ser>
          <c:idx val="3"/>
          <c:order val="3"/>
          <c:tx>
            <c:strRef>
              <c:f>'השתתפות עתידית'!$O$9</c:f>
              <c:strCache>
                <c:ptCount val="1"/>
                <c:pt idx="0">
                  <c:v>פתיחה תושבות n=10</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'השתתפות עתידית'!$K$10:$K$15</c:f>
              <c:strCache>
                <c:ptCount val="6"/>
                <c:pt idx="0">
                  <c:v>לקחת חלק בהקמת הפרויקט</c:v>
                </c:pt>
                <c:pt idx="1">
                  <c:v>שיעדכנו אותי כשהפרויקט יהיה פתוח</c:v>
                </c:pt>
                <c:pt idx="2">
                  <c:v>שתהיה לי אפשרות להביע את דעתי</c:v>
                </c:pt>
                <c:pt idx="3">
                  <c:v>לקחת חלק בפעילויות קהילתיות לאחר ההקמה </c:v>
                </c:pt>
                <c:pt idx="4">
                  <c:v>להשתתף במפגש קבלת החלטות</c:v>
                </c:pt>
                <c:pt idx="5">
                  <c:v>לקבל עדכונים לאורך התהליך </c:v>
                </c:pt>
              </c:strCache>
            </c:strRef>
          </c:cat>
          <c:val>
            <c:numRef>
              <c:f>'השתתפות עתידית'!$O$10:$O$15</c:f>
              <c:numCache>
                <c:formatCode>0%</c:formatCode>
                <c:ptCount val="6"/>
                <c:pt idx="0">
                  <c:v>0.6</c:v>
                </c:pt>
                <c:pt idx="1">
                  <c:v>0.5</c:v>
                </c:pt>
                <c:pt idx="2">
                  <c:v>0.4</c:v>
                </c:pt>
                <c:pt idx="3">
                  <c:v>0.3</c:v>
                </c:pt>
                <c:pt idx="4">
                  <c:v>0.2</c:v>
                </c:pt>
                <c:pt idx="5">
                  <c:v>0.2</c:v>
                </c:pt>
              </c:numCache>
            </c:numRef>
          </c:val>
          <c:extLst>
            <c:ext xmlns:c16="http://schemas.microsoft.com/office/drawing/2014/chart" uri="{C3380CC4-5D6E-409C-BE32-E72D297353CC}">
              <c16:uniqueId val="{00000003-B1BD-45CB-8B52-037E4FC9A1B2}"/>
            </c:ext>
          </c:extLst>
        </c:ser>
        <c:dLbls>
          <c:dLblPos val="outEnd"/>
          <c:showLegendKey val="0"/>
          <c:showVal val="1"/>
          <c:showCatName val="0"/>
          <c:showSerName val="0"/>
          <c:showPercent val="0"/>
          <c:showBubbleSize val="0"/>
        </c:dLbls>
        <c:gapWidth val="219"/>
        <c:overlap val="-27"/>
        <c:axId val="1649855072"/>
        <c:axId val="1075357504"/>
      </c:barChart>
      <c:catAx>
        <c:axId val="1649855072"/>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IL"/>
          </a:p>
        </c:txPr>
        <c:crossAx val="1075357504"/>
        <c:crosses val="autoZero"/>
        <c:auto val="1"/>
        <c:lblAlgn val="ctr"/>
        <c:lblOffset val="100"/>
        <c:noMultiLvlLbl val="0"/>
      </c:catAx>
      <c:valAx>
        <c:axId val="1075357504"/>
        <c:scaling>
          <c:orientation val="minMax"/>
          <c:max val="1"/>
        </c:scaling>
        <c:delete val="1"/>
        <c:axPos val="r"/>
        <c:numFmt formatCode="0%" sourceLinked="1"/>
        <c:majorTickMark val="none"/>
        <c:minorTickMark val="none"/>
        <c:tickLblPos val="nextTo"/>
        <c:crossAx val="1649855072"/>
        <c:crosses val="autoZero"/>
        <c:crossBetween val="between"/>
      </c:valAx>
      <c:spPr>
        <a:noFill/>
        <a:ln>
          <a:noFill/>
        </a:ln>
        <a:effectLst/>
      </c:spPr>
    </c:plotArea>
    <c:legend>
      <c:legendPos val="b"/>
      <c:legendEntry>
        <c:idx val="1"/>
        <c:delete val="1"/>
      </c:legendEntry>
      <c:layout>
        <c:manualLayout>
          <c:xMode val="edge"/>
          <c:yMode val="edge"/>
          <c:x val="0.89588942715628506"/>
          <c:y val="0.30394015122996498"/>
          <c:w val="0.10411057284371496"/>
          <c:h val="0.3358498470094375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IL"/>
        </a:p>
      </c:txPr>
    </c:legend>
    <c:plotVisOnly val="1"/>
    <c:dispBlanksAs val="gap"/>
    <c:showDLblsOverMax val="0"/>
  </c:chart>
  <c:spPr>
    <a:solidFill>
      <a:sysClr val="window" lastClr="FFFFFF"/>
    </a:solidFill>
    <a:ln>
      <a:noFill/>
    </a:ln>
    <a:effectLst/>
  </c:spPr>
  <c:txPr>
    <a:bodyPr/>
    <a:lstStyle/>
    <a:p>
      <a:pPr>
        <a:defRPr/>
      </a:pPr>
      <a:endParaRPr lang="en-IL"/>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rtl="1">
              <a:defRPr sz="1400" b="0" i="0" u="none" strike="noStrike" kern="1200" spc="0" baseline="0">
                <a:solidFill>
                  <a:schemeClr val="tx1">
                    <a:lumMod val="65000"/>
                    <a:lumOff val="35000"/>
                  </a:schemeClr>
                </a:solidFill>
                <a:latin typeface="+mn-lt"/>
                <a:ea typeface="+mn-ea"/>
                <a:cs typeface="+mn-cs"/>
              </a:defRPr>
            </a:pPr>
            <a:r>
              <a:rPr lang="he-IL" sz="1200" b="1" i="0" u="none" strike="noStrike" baseline="0">
                <a:effectLst/>
                <a:latin typeface="Segoe UI" panose="020B0502040204020203" pitchFamily="34" charset="0"/>
                <a:cs typeface="Segoe UI" panose="020B0502040204020203" pitchFamily="34" charset="0"/>
              </a:rPr>
              <a:t>שביעות רצון מהמנחה והארגון </a:t>
            </a:r>
            <a:r>
              <a:rPr lang="he-IL" sz="1200" b="0" i="0" u="none" strike="noStrike" baseline="0">
                <a:effectLst/>
                <a:latin typeface="Segoe UI" panose="020B0502040204020203" pitchFamily="34" charset="0"/>
                <a:cs typeface="Segoe UI" panose="020B0502040204020203" pitchFamily="34" charset="0"/>
              </a:rPr>
              <a:t>- במידה רבה עד רבה מאוד (4-5)</a:t>
            </a:r>
            <a:endParaRPr lang="en-US" sz="1200">
              <a:latin typeface="Segoe UI" panose="020B0502040204020203" pitchFamily="34" charset="0"/>
              <a:cs typeface="Segoe UI" panose="020B0502040204020203" pitchFamily="34" charset="0"/>
            </a:endParaRPr>
          </a:p>
        </c:rich>
      </c:tx>
      <c:layout>
        <c:manualLayout>
          <c:xMode val="edge"/>
          <c:yMode val="edge"/>
          <c:x val="0.17179755671902269"/>
          <c:y val="0"/>
        </c:manualLayout>
      </c:layout>
      <c:overlay val="0"/>
      <c:spPr>
        <a:noFill/>
        <a:ln>
          <a:noFill/>
        </a:ln>
        <a:effectLst/>
      </c:spPr>
      <c:txPr>
        <a:bodyPr rot="0" spcFirstLastPara="1" vertOverflow="ellipsis" vert="horz" wrap="square" anchor="ctr" anchorCtr="1"/>
        <a:lstStyle/>
        <a:p>
          <a:pPr rtl="1">
            <a:defRPr sz="1400" b="0" i="0" u="none" strike="noStrike" kern="1200" spc="0" baseline="0">
              <a:solidFill>
                <a:schemeClr val="tx1">
                  <a:lumMod val="65000"/>
                  <a:lumOff val="35000"/>
                </a:schemeClr>
              </a:solidFill>
              <a:latin typeface="+mn-lt"/>
              <a:ea typeface="+mn-ea"/>
              <a:cs typeface="+mn-cs"/>
            </a:defRPr>
          </a:pPr>
          <a:endParaRPr lang="en-IL"/>
        </a:p>
      </c:txPr>
    </c:title>
    <c:autoTitleDeleted val="0"/>
    <c:plotArea>
      <c:layout>
        <c:manualLayout>
          <c:layoutTarget val="inner"/>
          <c:xMode val="edge"/>
          <c:yMode val="edge"/>
          <c:x val="2.5596276905177427E-2"/>
          <c:y val="0.15939814814814815"/>
          <c:w val="0.94880744618964519"/>
          <c:h val="0.55922061825605129"/>
        </c:manualLayout>
      </c:layout>
      <c:barChart>
        <c:barDir val="col"/>
        <c:grouping val="clustered"/>
        <c:varyColors val="0"/>
        <c:ser>
          <c:idx val="0"/>
          <c:order val="0"/>
          <c:tx>
            <c:strRef>
              <c:f>'שביעות רצון'!$H$1</c:f>
              <c:strCache>
                <c:ptCount val="1"/>
                <c:pt idx="0">
                  <c:v>כנס מקצועי דצמבר 2022 - N=71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'שביעות רצון'!$F$2:$F$4</c:f>
              <c:strCache>
                <c:ptCount val="3"/>
                <c:pt idx="0">
                  <c:v>באיזו מידה המנחה העבירה את התכנים בצורה בהירה ומובנת?</c:v>
                </c:pt>
                <c:pt idx="1">
                  <c:v>באיזו מידה התנאים הפיזיים וההתנהלות הארגונית היו משביעי רצון?</c:v>
                </c:pt>
                <c:pt idx="2">
                  <c:v>באיזו מידה המנחה הייתה זמינה למענה על שאלות? </c:v>
                </c:pt>
              </c:strCache>
            </c:strRef>
          </c:cat>
          <c:val>
            <c:numRef>
              <c:f>'שביעות רצון'!$H$2:$H$4</c:f>
              <c:numCache>
                <c:formatCode>0%</c:formatCode>
                <c:ptCount val="3"/>
                <c:pt idx="0">
                  <c:v>0.91549295774647887</c:v>
                </c:pt>
                <c:pt idx="1">
                  <c:v>0.88732394366197187</c:v>
                </c:pt>
                <c:pt idx="2">
                  <c:v>0.78873239436619713</c:v>
                </c:pt>
              </c:numCache>
            </c:numRef>
          </c:val>
          <c:extLst>
            <c:ext xmlns:c16="http://schemas.microsoft.com/office/drawing/2014/chart" uri="{C3380CC4-5D6E-409C-BE32-E72D297353CC}">
              <c16:uniqueId val="{00000000-5D2F-4819-9279-F2152EB4E2C7}"/>
            </c:ext>
          </c:extLst>
        </c:ser>
        <c:ser>
          <c:idx val="1"/>
          <c:order val="1"/>
          <c:tx>
            <c:strRef>
              <c:f>'שביעות רצון'!$I$1</c:f>
              <c:strCache>
                <c:ptCount val="1"/>
                <c:pt idx="0">
                  <c:v>השתלמות יולי 2022 - N=51</c:v>
                </c:pt>
              </c:strCache>
            </c:strRef>
          </c:tx>
          <c:spPr>
            <a:solidFill>
              <a:srgbClr val="F9BC2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'שביעות רצון'!$F$2:$F$4</c:f>
              <c:strCache>
                <c:ptCount val="3"/>
                <c:pt idx="0">
                  <c:v>באיזו מידה המנחה העבירה את התכנים בצורה בהירה ומובנת?</c:v>
                </c:pt>
                <c:pt idx="1">
                  <c:v>באיזו מידה התנאים הפיזיים וההתנהלות הארגונית היו משביעי רצון?</c:v>
                </c:pt>
                <c:pt idx="2">
                  <c:v>באיזו מידה המנחה הייתה זמינה למענה על שאלות? </c:v>
                </c:pt>
              </c:strCache>
            </c:strRef>
          </c:cat>
          <c:val>
            <c:numRef>
              <c:f>'שביעות רצון'!$I$2:$I$4</c:f>
              <c:numCache>
                <c:formatCode>0%</c:formatCode>
                <c:ptCount val="3"/>
                <c:pt idx="0">
                  <c:v>0.96</c:v>
                </c:pt>
                <c:pt idx="1">
                  <c:v>0.9</c:v>
                </c:pt>
                <c:pt idx="2">
                  <c:v>0.9</c:v>
                </c:pt>
              </c:numCache>
            </c:numRef>
          </c:val>
          <c:extLst>
            <c:ext xmlns:c16="http://schemas.microsoft.com/office/drawing/2014/chart" uri="{C3380CC4-5D6E-409C-BE32-E72D297353CC}">
              <c16:uniqueId val="{00000001-5D2F-4819-9279-F2152EB4E2C7}"/>
            </c:ext>
          </c:extLst>
        </c:ser>
        <c:dLbls>
          <c:showLegendKey val="0"/>
          <c:showVal val="0"/>
          <c:showCatName val="0"/>
          <c:showSerName val="0"/>
          <c:showPercent val="0"/>
          <c:showBubbleSize val="0"/>
        </c:dLbls>
        <c:gapWidth val="219"/>
        <c:overlap val="-27"/>
        <c:axId val="1237802271"/>
        <c:axId val="1234000575"/>
      </c:barChart>
      <c:catAx>
        <c:axId val="12378022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IL"/>
          </a:p>
        </c:txPr>
        <c:crossAx val="1234000575"/>
        <c:crosses val="autoZero"/>
        <c:auto val="1"/>
        <c:lblAlgn val="ctr"/>
        <c:lblOffset val="100"/>
        <c:noMultiLvlLbl val="0"/>
      </c:catAx>
      <c:valAx>
        <c:axId val="1234000575"/>
        <c:scaling>
          <c:orientation val="minMax"/>
          <c:max val="1"/>
        </c:scaling>
        <c:delete val="1"/>
        <c:axPos val="l"/>
        <c:numFmt formatCode="0%" sourceLinked="1"/>
        <c:majorTickMark val="none"/>
        <c:minorTickMark val="none"/>
        <c:tickLblPos val="nextTo"/>
        <c:crossAx val="1237802271"/>
        <c:crosses val="autoZero"/>
        <c:crossBetween val="between"/>
      </c:valAx>
      <c:spPr>
        <a:noFill/>
        <a:ln>
          <a:noFill/>
        </a:ln>
        <a:effectLst/>
      </c:spPr>
    </c:plotArea>
    <c:legend>
      <c:legendPos val="b"/>
      <c:layout>
        <c:manualLayout>
          <c:xMode val="edge"/>
          <c:yMode val="edge"/>
          <c:x val="0.17455085130065551"/>
          <c:y val="0.90702414264332654"/>
          <c:w val="0.65089829739868899"/>
          <c:h val="9.2975857356673394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IL"/>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IL"/>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100" b="1" i="0" u="none" strike="noStrike" kern="1200" spc="0" baseline="0">
                <a:solidFill>
                  <a:schemeClr val="tx1">
                    <a:lumMod val="65000"/>
                    <a:lumOff val="35000"/>
                  </a:schemeClr>
                </a:solidFill>
                <a:latin typeface="+mn-lt"/>
                <a:ea typeface="+mn-ea"/>
                <a:cs typeface="+mn-cs"/>
              </a:defRPr>
            </a:pPr>
            <a:r>
              <a:rPr lang="he-IL" sz="1200" b="1"/>
              <a:t>תרומה</a:t>
            </a:r>
            <a:r>
              <a:rPr lang="he-IL" sz="1200" b="1" baseline="0"/>
              <a:t> נתפסת של ההשתלמות</a:t>
            </a:r>
            <a:endParaRPr lang="en-US" sz="1200" b="1"/>
          </a:p>
        </c:rich>
      </c:tx>
      <c:overlay val="0"/>
      <c:spPr>
        <a:noFill/>
        <a:ln>
          <a:noFill/>
        </a:ln>
        <a:effectLst/>
      </c:spPr>
      <c:txPr>
        <a:bodyPr rot="0" spcFirstLastPara="1" vertOverflow="ellipsis" vert="horz" wrap="square" anchor="ctr" anchorCtr="1"/>
        <a:lstStyle/>
        <a:p>
          <a:pPr>
            <a:defRPr sz="1100" b="1" i="0" u="none" strike="noStrike" kern="1200" spc="0" baseline="0">
              <a:solidFill>
                <a:schemeClr val="tx1">
                  <a:lumMod val="65000"/>
                  <a:lumOff val="35000"/>
                </a:schemeClr>
              </a:solidFill>
              <a:latin typeface="+mn-lt"/>
              <a:ea typeface="+mn-ea"/>
              <a:cs typeface="+mn-cs"/>
            </a:defRPr>
          </a:pPr>
          <a:endParaRPr lang="en-IL"/>
        </a:p>
      </c:txPr>
    </c:title>
    <c:autoTitleDeleted val="0"/>
    <c:plotArea>
      <c:layout/>
      <c:barChart>
        <c:barDir val="col"/>
        <c:grouping val="clustered"/>
        <c:varyColors val="0"/>
        <c:ser>
          <c:idx val="0"/>
          <c:order val="0"/>
          <c:tx>
            <c:strRef>
              <c:f>גיליון3!$C$6</c:f>
              <c:strCache>
                <c:ptCount val="1"/>
                <c:pt idx="0">
                  <c:v>כנס מקצועי דצמבר 2022 - N=71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גיליון3!$A$7:$A$12</c:f>
              <c:strCache>
                <c:ptCount val="6"/>
                <c:pt idx="0">
                  <c:v>העמקתי את הידע שלי אודות צורכי הילדים בגיל הרך</c:v>
                </c:pt>
                <c:pt idx="1">
                  <c:v>קיבלתי השראה וחשבתי על רעיונות חדשים ליישום</c:v>
                </c:pt>
                <c:pt idx="2">
                  <c:v>קיבלתי ידע מקצועי חדש בתחומי העיסוק שלי</c:v>
                </c:pt>
                <c:pt idx="3">
                  <c:v>רכשתי כלים פרקטיים ליישום בעבודתי</c:v>
                </c:pt>
                <c:pt idx="4">
                  <c:v>נפגשתי עם עמיתות למקצוע ולמדתי מהן </c:v>
                </c:pt>
                <c:pt idx="5">
                  <c:v> יצרתי קשרים מקצועיים / עסקיים / חברתיים חדשים </c:v>
                </c:pt>
              </c:strCache>
            </c:strRef>
          </c:cat>
          <c:val>
            <c:numRef>
              <c:f>גיליון3!$C$7:$C$12</c:f>
              <c:numCache>
                <c:formatCode>0%</c:formatCode>
                <c:ptCount val="6"/>
                <c:pt idx="0">
                  <c:v>0.647887323943662</c:v>
                </c:pt>
                <c:pt idx="1">
                  <c:v>0.30985915492957744</c:v>
                </c:pt>
                <c:pt idx="2">
                  <c:v>0.21126760563380281</c:v>
                </c:pt>
                <c:pt idx="3">
                  <c:v>0.19718309859154928</c:v>
                </c:pt>
                <c:pt idx="4">
                  <c:v>0.18309859154929578</c:v>
                </c:pt>
                <c:pt idx="5">
                  <c:v>0.11267605633802817</c:v>
                </c:pt>
              </c:numCache>
            </c:numRef>
          </c:val>
          <c:extLst>
            <c:ext xmlns:c16="http://schemas.microsoft.com/office/drawing/2014/chart" uri="{C3380CC4-5D6E-409C-BE32-E72D297353CC}">
              <c16:uniqueId val="{00000000-1DAE-4D19-8AC1-355F4FDBEAE1}"/>
            </c:ext>
          </c:extLst>
        </c:ser>
        <c:ser>
          <c:idx val="1"/>
          <c:order val="1"/>
          <c:tx>
            <c:strRef>
              <c:f>גיליון3!$D$6</c:f>
              <c:strCache>
                <c:ptCount val="1"/>
                <c:pt idx="0">
                  <c:v>השתלמות יולי 2022 - N=51</c:v>
                </c:pt>
              </c:strCache>
            </c:strRef>
          </c:tx>
          <c:spPr>
            <a:solidFill>
              <a:srgbClr val="FFC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גיליון3!$A$7:$A$12</c:f>
              <c:strCache>
                <c:ptCount val="6"/>
                <c:pt idx="0">
                  <c:v>העמקתי את הידע שלי אודות צורכי הילדים בגיל הרך</c:v>
                </c:pt>
                <c:pt idx="1">
                  <c:v>קיבלתי השראה וחשבתי על רעיונות חדשים ליישום</c:v>
                </c:pt>
                <c:pt idx="2">
                  <c:v>קיבלתי ידע מקצועי חדש בתחומי העיסוק שלי</c:v>
                </c:pt>
                <c:pt idx="3">
                  <c:v>רכשתי כלים פרקטיים ליישום בעבודתי</c:v>
                </c:pt>
                <c:pt idx="4">
                  <c:v>נפגשתי עם עמיתות למקצוע ולמדתי מהן </c:v>
                </c:pt>
                <c:pt idx="5">
                  <c:v> יצרתי קשרים מקצועיים / עסקיים / חברתיים חדשים </c:v>
                </c:pt>
              </c:strCache>
            </c:strRef>
          </c:cat>
          <c:val>
            <c:numRef>
              <c:f>גיליון3!$D$7:$D$12</c:f>
              <c:numCache>
                <c:formatCode>0%</c:formatCode>
                <c:ptCount val="6"/>
                <c:pt idx="0">
                  <c:v>0.69</c:v>
                </c:pt>
                <c:pt idx="1">
                  <c:v>0.45</c:v>
                </c:pt>
                <c:pt idx="2">
                  <c:v>0.43</c:v>
                </c:pt>
                <c:pt idx="3">
                  <c:v>0.63</c:v>
                </c:pt>
                <c:pt idx="4">
                  <c:v>0.24</c:v>
                </c:pt>
                <c:pt idx="5">
                  <c:v>0.14000000000000001</c:v>
                </c:pt>
              </c:numCache>
            </c:numRef>
          </c:val>
          <c:extLst>
            <c:ext xmlns:c16="http://schemas.microsoft.com/office/drawing/2014/chart" uri="{C3380CC4-5D6E-409C-BE32-E72D297353CC}">
              <c16:uniqueId val="{00000001-1DAE-4D19-8AC1-355F4FDBEAE1}"/>
            </c:ext>
          </c:extLst>
        </c:ser>
        <c:dLbls>
          <c:showLegendKey val="0"/>
          <c:showVal val="0"/>
          <c:showCatName val="0"/>
          <c:showSerName val="0"/>
          <c:showPercent val="0"/>
          <c:showBubbleSize val="0"/>
        </c:dLbls>
        <c:gapWidth val="219"/>
        <c:overlap val="-27"/>
        <c:axId val="1274478111"/>
        <c:axId val="1118328847"/>
      </c:barChart>
      <c:catAx>
        <c:axId val="12744781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IL"/>
          </a:p>
        </c:txPr>
        <c:crossAx val="1118328847"/>
        <c:crosses val="autoZero"/>
        <c:auto val="1"/>
        <c:lblAlgn val="ctr"/>
        <c:lblOffset val="100"/>
        <c:noMultiLvlLbl val="0"/>
      </c:catAx>
      <c:valAx>
        <c:axId val="1118328847"/>
        <c:scaling>
          <c:orientation val="minMax"/>
          <c:max val="1"/>
        </c:scaling>
        <c:delete val="1"/>
        <c:axPos val="l"/>
        <c:numFmt formatCode="0%" sourceLinked="1"/>
        <c:majorTickMark val="none"/>
        <c:minorTickMark val="none"/>
        <c:tickLblPos val="nextTo"/>
        <c:crossAx val="127447811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IL"/>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IL"/>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Calibri" panose="020F0502020204030204" pitchFamily="34" charset="0"/>
                <a:ea typeface="+mn-ea"/>
                <a:cs typeface="Calibri" panose="020F0502020204030204" pitchFamily="34" charset="0"/>
              </a:defRPr>
            </a:pPr>
            <a:r>
              <a:rPr lang="he-IL" sz="1400" b="1">
                <a:solidFill>
                  <a:schemeClr val="tx1"/>
                </a:solidFill>
                <a:latin typeface="Calibri" panose="020F0502020204030204" pitchFamily="34" charset="0"/>
                <a:cs typeface="Calibri" panose="020F0502020204030204" pitchFamily="34" charset="0"/>
              </a:rPr>
              <a:t>בקיאות בנושאי התפתחות הילד – לפני ואחרי הסדנה</a:t>
            </a:r>
          </a:p>
        </c:rich>
      </c:tx>
      <c:layout>
        <c:manualLayout>
          <c:xMode val="edge"/>
          <c:yMode val="edge"/>
          <c:x val="0.31320247632996295"/>
          <c:y val="4.0832839891862635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en-IL"/>
        </a:p>
      </c:txPr>
    </c:title>
    <c:autoTitleDeleted val="0"/>
    <c:plotArea>
      <c:layout>
        <c:manualLayout>
          <c:layoutTarget val="inner"/>
          <c:xMode val="edge"/>
          <c:yMode val="edge"/>
          <c:x val="1.6267754183659121E-2"/>
          <c:y val="0.32425990477695998"/>
          <c:w val="0.97224919139361554"/>
          <c:h val="0.42536190917640376"/>
        </c:manualLayout>
      </c:layout>
      <c:barChart>
        <c:barDir val="col"/>
        <c:grouping val="clustered"/>
        <c:varyColors val="0"/>
        <c:ser>
          <c:idx val="0"/>
          <c:order val="0"/>
          <c:tx>
            <c:strRef>
              <c:f>גרפים!$B$24:$C$24</c:f>
              <c:strCache>
                <c:ptCount val="2"/>
                <c:pt idx="0">
                  <c:v>ציפיות </c:v>
                </c:pt>
                <c:pt idx="1">
                  <c:v>מגן אבות N=8</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גרפים!$D$23:$H$23</c:f>
              <c:strCache>
                <c:ptCount val="5"/>
                <c:pt idx="0">
                  <c:v>ידע על שלבי התפתחות
ילדים לפי קבוצת גיל</c:v>
                </c:pt>
                <c:pt idx="1">
                  <c:v>ידע וכלים לפיתוח מיומנויות השפה והתקשורת של ילדים</c:v>
                </c:pt>
                <c:pt idx="2">
                  <c:v> ידע וכלים לפיתוח מיומנויות רגשיות אצל ילדים</c:v>
                </c:pt>
                <c:pt idx="3">
                  <c:v>ידע וכלים לפיתוח הכישורים החברתיים של הילדים</c:v>
                </c:pt>
                <c:pt idx="4">
                  <c:v>ידע וכלים לחיזוק הקשר ביני לבין ילדיי</c:v>
                </c:pt>
              </c:strCache>
            </c:strRef>
          </c:cat>
          <c:val>
            <c:numRef>
              <c:f>גרפים!$D$24:$H$24</c:f>
              <c:numCache>
                <c:formatCode>0%</c:formatCode>
                <c:ptCount val="5"/>
                <c:pt idx="0">
                  <c:v>0.63</c:v>
                </c:pt>
                <c:pt idx="1">
                  <c:v>0.38</c:v>
                </c:pt>
                <c:pt idx="2">
                  <c:v>0.38</c:v>
                </c:pt>
                <c:pt idx="3">
                  <c:v>0.5</c:v>
                </c:pt>
                <c:pt idx="4">
                  <c:v>0.75</c:v>
                </c:pt>
              </c:numCache>
            </c:numRef>
          </c:val>
          <c:extLst>
            <c:ext xmlns:c16="http://schemas.microsoft.com/office/drawing/2014/chart" uri="{C3380CC4-5D6E-409C-BE32-E72D297353CC}">
              <c16:uniqueId val="{00000000-17F5-4734-A423-D9BD3246E626}"/>
            </c:ext>
          </c:extLst>
        </c:ser>
        <c:ser>
          <c:idx val="1"/>
          <c:order val="1"/>
          <c:tx>
            <c:strRef>
              <c:f>גרפים!$B$25:$C$25</c:f>
              <c:strCache>
                <c:ptCount val="2"/>
                <c:pt idx="0">
                  <c:v>ציפיות </c:v>
                </c:pt>
                <c:pt idx="1">
                  <c:v>רמת אברהם N=4</c:v>
                </c:pt>
              </c:strCache>
            </c:strRef>
          </c:tx>
          <c:spPr>
            <a:solidFill>
              <a:srgbClr val="EC1C3C"/>
            </a:solidFill>
            <a:ln>
              <a:noFill/>
            </a:ln>
            <a:effectLst/>
          </c:spPr>
          <c:invertIfNegative val="0"/>
          <c:dPt>
            <c:idx val="4"/>
            <c:invertIfNegative val="0"/>
            <c:bubble3D val="0"/>
            <c:spPr>
              <a:solidFill>
                <a:srgbClr val="EC1C3C"/>
              </a:solidFill>
              <a:ln>
                <a:noFill/>
              </a:ln>
              <a:effectLst/>
            </c:spPr>
            <c:extLst>
              <c:ext xmlns:c16="http://schemas.microsoft.com/office/drawing/2014/chart" uri="{C3380CC4-5D6E-409C-BE32-E72D297353CC}">
                <c16:uniqueId val="{00000005-17F5-4734-A423-D9BD3246E626}"/>
              </c:ext>
            </c:extLst>
          </c:dPt>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גרפים!$D$23:$H$23</c:f>
              <c:strCache>
                <c:ptCount val="5"/>
                <c:pt idx="0">
                  <c:v>ידע על שלבי התפתחות
ילדים לפי קבוצת גיל</c:v>
                </c:pt>
                <c:pt idx="1">
                  <c:v>ידע וכלים לפיתוח מיומנויות השפה והתקשורת של ילדים</c:v>
                </c:pt>
                <c:pt idx="2">
                  <c:v> ידע וכלים לפיתוח מיומנויות רגשיות אצל ילדים</c:v>
                </c:pt>
                <c:pt idx="3">
                  <c:v>ידע וכלים לפיתוח הכישורים החברתיים של הילדים</c:v>
                </c:pt>
                <c:pt idx="4">
                  <c:v>ידע וכלים לחיזוק הקשר ביני לבין ילדיי</c:v>
                </c:pt>
              </c:strCache>
            </c:strRef>
          </c:cat>
          <c:val>
            <c:numRef>
              <c:f>גרפים!$D$25:$H$25</c:f>
              <c:numCache>
                <c:formatCode>0%</c:formatCode>
                <c:ptCount val="5"/>
                <c:pt idx="0">
                  <c:v>0.25</c:v>
                </c:pt>
                <c:pt idx="1">
                  <c:v>0.75</c:v>
                </c:pt>
                <c:pt idx="2">
                  <c:v>0.75</c:v>
                </c:pt>
                <c:pt idx="3">
                  <c:v>0.25</c:v>
                </c:pt>
                <c:pt idx="4">
                  <c:v>1</c:v>
                </c:pt>
              </c:numCache>
            </c:numRef>
          </c:val>
          <c:extLst>
            <c:ext xmlns:c16="http://schemas.microsoft.com/office/drawing/2014/chart" uri="{C3380CC4-5D6E-409C-BE32-E72D297353CC}">
              <c16:uniqueId val="{00000001-17F5-4734-A423-D9BD3246E626}"/>
            </c:ext>
          </c:extLst>
        </c:ser>
        <c:ser>
          <c:idx val="2"/>
          <c:order val="2"/>
          <c:tx>
            <c:strRef>
              <c:f>גרפים!$B$26:$C$26</c:f>
              <c:strCache>
                <c:ptCount val="2"/>
                <c:pt idx="0">
                  <c:v>תרומות</c:v>
                </c:pt>
                <c:pt idx="1">
                  <c:v>מגן אבות N=5</c:v>
                </c:pt>
              </c:strCache>
            </c:strRef>
          </c:tx>
          <c:spPr>
            <a:solidFill>
              <a:schemeClr val="tx2"/>
            </a:solidFill>
            <a:ln>
              <a:noFill/>
            </a:ln>
            <a:effectLst/>
          </c:spPr>
          <c:invertIfNegative val="0"/>
          <c:dLbls>
            <c:dLbl>
              <c:idx val="4"/>
              <c:layout>
                <c:manualLayout>
                  <c:x val="2.0411033208108257E-3"/>
                  <c:y val="-3.312110327177390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7F5-4734-A423-D9BD3246E626}"/>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גרפים!$D$23:$H$23</c:f>
              <c:strCache>
                <c:ptCount val="5"/>
                <c:pt idx="0">
                  <c:v>ידע על שלבי התפתחות
ילדים לפי קבוצת גיל</c:v>
                </c:pt>
                <c:pt idx="1">
                  <c:v>ידע וכלים לפיתוח מיומנויות השפה והתקשורת של ילדים</c:v>
                </c:pt>
                <c:pt idx="2">
                  <c:v> ידע וכלים לפיתוח מיומנויות רגשיות אצל ילדים</c:v>
                </c:pt>
                <c:pt idx="3">
                  <c:v>ידע וכלים לפיתוח הכישורים החברתיים של הילדים</c:v>
                </c:pt>
                <c:pt idx="4">
                  <c:v>ידע וכלים לחיזוק הקשר ביני לבין ילדיי</c:v>
                </c:pt>
              </c:strCache>
            </c:strRef>
          </c:cat>
          <c:val>
            <c:numRef>
              <c:f>גרפים!$D$26:$H$26</c:f>
              <c:numCache>
                <c:formatCode>0%</c:formatCode>
                <c:ptCount val="5"/>
                <c:pt idx="0">
                  <c:v>1</c:v>
                </c:pt>
                <c:pt idx="1">
                  <c:v>1</c:v>
                </c:pt>
                <c:pt idx="2">
                  <c:v>0.4</c:v>
                </c:pt>
                <c:pt idx="3">
                  <c:v>0.6</c:v>
                </c:pt>
                <c:pt idx="4">
                  <c:v>0.8</c:v>
                </c:pt>
              </c:numCache>
            </c:numRef>
          </c:val>
          <c:extLst>
            <c:ext xmlns:c16="http://schemas.microsoft.com/office/drawing/2014/chart" uri="{C3380CC4-5D6E-409C-BE32-E72D297353CC}">
              <c16:uniqueId val="{00000002-17F5-4734-A423-D9BD3246E626}"/>
            </c:ext>
          </c:extLst>
        </c:ser>
        <c:ser>
          <c:idx val="3"/>
          <c:order val="3"/>
          <c:tx>
            <c:strRef>
              <c:f>גרפים!$B$27:$C$27</c:f>
              <c:strCache>
                <c:ptCount val="2"/>
                <c:pt idx="0">
                  <c:v>תרומות</c:v>
                </c:pt>
                <c:pt idx="1">
                  <c:v>רמת אברהם N=10</c:v>
                </c:pt>
              </c:strCache>
            </c:strRef>
          </c:tx>
          <c:spPr>
            <a:solidFill>
              <a:srgbClr val="C0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גרפים!$D$23:$H$23</c:f>
              <c:strCache>
                <c:ptCount val="5"/>
                <c:pt idx="0">
                  <c:v>ידע על שלבי התפתחות
ילדים לפי קבוצת גיל</c:v>
                </c:pt>
                <c:pt idx="1">
                  <c:v>ידע וכלים לפיתוח מיומנויות השפה והתקשורת של ילדים</c:v>
                </c:pt>
                <c:pt idx="2">
                  <c:v> ידע וכלים לפיתוח מיומנויות רגשיות אצל ילדים</c:v>
                </c:pt>
                <c:pt idx="3">
                  <c:v>ידע וכלים לפיתוח הכישורים החברתיים של הילדים</c:v>
                </c:pt>
                <c:pt idx="4">
                  <c:v>ידע וכלים לחיזוק הקשר ביני לבין ילדיי</c:v>
                </c:pt>
              </c:strCache>
            </c:strRef>
          </c:cat>
          <c:val>
            <c:numRef>
              <c:f>גרפים!$D$27:$H$27</c:f>
              <c:numCache>
                <c:formatCode>0%</c:formatCode>
                <c:ptCount val="5"/>
                <c:pt idx="0">
                  <c:v>0.6</c:v>
                </c:pt>
                <c:pt idx="1">
                  <c:v>0.8</c:v>
                </c:pt>
                <c:pt idx="2">
                  <c:v>0.8</c:v>
                </c:pt>
                <c:pt idx="3">
                  <c:v>0.8</c:v>
                </c:pt>
                <c:pt idx="4">
                  <c:v>0.8</c:v>
                </c:pt>
              </c:numCache>
            </c:numRef>
          </c:val>
          <c:extLst>
            <c:ext xmlns:c16="http://schemas.microsoft.com/office/drawing/2014/chart" uri="{C3380CC4-5D6E-409C-BE32-E72D297353CC}">
              <c16:uniqueId val="{00000003-17F5-4734-A423-D9BD3246E626}"/>
            </c:ext>
          </c:extLst>
        </c:ser>
        <c:dLbls>
          <c:dLblPos val="outEnd"/>
          <c:showLegendKey val="0"/>
          <c:showVal val="1"/>
          <c:showCatName val="0"/>
          <c:showSerName val="0"/>
          <c:showPercent val="0"/>
          <c:showBubbleSize val="0"/>
        </c:dLbls>
        <c:gapWidth val="219"/>
        <c:overlap val="-27"/>
        <c:axId val="393363423"/>
        <c:axId val="393366335"/>
      </c:barChart>
      <c:catAx>
        <c:axId val="393363423"/>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IL"/>
          </a:p>
        </c:txPr>
        <c:crossAx val="393366335"/>
        <c:crosses val="autoZero"/>
        <c:auto val="1"/>
        <c:lblAlgn val="ctr"/>
        <c:lblOffset val="100"/>
        <c:noMultiLvlLbl val="0"/>
      </c:catAx>
      <c:valAx>
        <c:axId val="393366335"/>
        <c:scaling>
          <c:orientation val="minMax"/>
          <c:max val="1"/>
        </c:scaling>
        <c:delete val="1"/>
        <c:axPos val="r"/>
        <c:numFmt formatCode="0%" sourceLinked="1"/>
        <c:majorTickMark val="none"/>
        <c:minorTickMark val="none"/>
        <c:tickLblPos val="nextTo"/>
        <c:crossAx val="393363423"/>
        <c:crosses val="autoZero"/>
        <c:crossBetween val="between"/>
      </c:valAx>
      <c:spPr>
        <a:noFill/>
        <a:ln>
          <a:noFill/>
        </a:ln>
        <a:effectLst/>
      </c:spPr>
    </c:plotArea>
    <c:legend>
      <c:legendPos val="b"/>
      <c:layout>
        <c:manualLayout>
          <c:xMode val="edge"/>
          <c:yMode val="edge"/>
          <c:x val="0"/>
          <c:y val="8.5781629059870652E-3"/>
          <c:w val="0.25589344476364584"/>
          <c:h val="0.1995631955286800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IL"/>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IL"/>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Calibri" panose="020F0502020204030204" pitchFamily="34" charset="0"/>
                <a:ea typeface="+mn-ea"/>
                <a:cs typeface="Calibri" panose="020F0502020204030204" pitchFamily="34" charset="0"/>
              </a:defRPr>
            </a:pPr>
            <a:r>
              <a:rPr lang="he-IL" sz="1400" b="1" i="0" u="none" strike="noStrike" baseline="0">
                <a:solidFill>
                  <a:schemeClr val="tx1"/>
                </a:solidFill>
                <a:effectLst/>
                <a:latin typeface="Calibri" panose="020F0502020204030204" pitchFamily="34" charset="0"/>
                <a:cs typeface="Calibri" panose="020F0502020204030204" pitchFamily="34" charset="0"/>
              </a:rPr>
              <a:t>תקשורת עם הילדים</a:t>
            </a:r>
            <a:r>
              <a:rPr lang="he-IL" sz="1400" b="0" i="0" u="none" strike="noStrike" baseline="0">
                <a:solidFill>
                  <a:schemeClr val="tx1"/>
                </a:solidFill>
                <a:effectLst/>
                <a:latin typeface="Calibri" panose="020F0502020204030204" pitchFamily="34" charset="0"/>
                <a:cs typeface="Calibri" panose="020F0502020204030204" pitchFamily="34" charset="0"/>
              </a:rPr>
              <a:t> - מוצג דיווח הסכמה במידה רבה-רבה מאוד בלבד</a:t>
            </a:r>
            <a:endParaRPr lang="he-IL">
              <a:solidFill>
                <a:schemeClr val="tx1"/>
              </a:solidFill>
              <a:latin typeface="Calibri" panose="020F0502020204030204" pitchFamily="34" charset="0"/>
              <a:cs typeface="Calibri" panose="020F0502020204030204" pitchFamily="34"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Calibri" panose="020F0502020204030204" pitchFamily="34" charset="0"/>
              <a:ea typeface="+mn-ea"/>
              <a:cs typeface="Calibri" panose="020F0502020204030204" pitchFamily="34" charset="0"/>
            </a:defRPr>
          </a:pPr>
          <a:endParaRPr lang="en-IL"/>
        </a:p>
      </c:txPr>
    </c:title>
    <c:autoTitleDeleted val="0"/>
    <c:plotArea>
      <c:layout>
        <c:manualLayout>
          <c:layoutTarget val="inner"/>
          <c:xMode val="edge"/>
          <c:yMode val="edge"/>
          <c:x val="1.1655511811023622E-2"/>
          <c:y val="0.22171440386305252"/>
          <c:w val="0.97668902762375254"/>
          <c:h val="0.49457163945323918"/>
        </c:manualLayout>
      </c:layout>
      <c:barChart>
        <c:barDir val="col"/>
        <c:grouping val="clustered"/>
        <c:varyColors val="0"/>
        <c:ser>
          <c:idx val="0"/>
          <c:order val="0"/>
          <c:tx>
            <c:strRef>
              <c:f>'[השוואה בין מחזורים בית ספר להורים פתיחה וסיום .xlsx]שאלות נוספות'!$A$4</c:f>
              <c:strCache>
                <c:ptCount val="1"/>
                <c:pt idx="0">
                  <c:v>שאלוני סיום, N=15</c:v>
                </c:pt>
              </c:strCache>
            </c:strRef>
          </c:tx>
          <c:spPr>
            <a:solidFill>
              <a:schemeClr val="accent2">
                <a:lumMod val="50000"/>
              </a:schemeClr>
            </a:solidFill>
            <a:ln>
              <a:noFill/>
            </a:ln>
            <a:effectLst/>
          </c:spPr>
          <c:invertIfNegative val="0"/>
          <c:dLbls>
            <c:dLbl>
              <c:idx val="0"/>
              <c:layout>
                <c:manualLayout>
                  <c:x val="-1.1111111111111112E-2"/>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F70-4E17-AD74-31CEFD2D6BE3}"/>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'[השוואה בין מחזורים בית ספר להורים פתיחה וסיום .xlsx]שאלות נוספות'!$B$3:$I$3</c:f>
              <c:strCache>
                <c:ptCount val="8"/>
                <c:pt idx="0">
                  <c:v>יש לי ידע וכלים טובים לתקשורת עם ילדיי</c:v>
                </c:pt>
                <c:pt idx="1">
                  <c:v>הסדנה תרמה לתקשורת חיובית יותר ביני לבין ילדיי</c:v>
                </c:pt>
                <c:pt idx="2">
                  <c:v>ילדיי מתקשרים עמי באופן מילולי</c:v>
                </c:pt>
                <c:pt idx="3">
                  <c:v>אני מעודדת את ילדיי לתקשר עמי באופן מילולי</c:v>
                </c:pt>
                <c:pt idx="4">
                  <c:v>אני מתקשרת עם ילדיי באופן מילולי</c:v>
                </c:pt>
                <c:pt idx="5">
                  <c:v>אני משתדלת לתקשר עם ילדיי באופן מילולי</c:v>
                </c:pt>
                <c:pt idx="6">
                  <c:v>אני רואה בשיח עם ילדי הזדמנות לתרום להתפתחות השפתית שלהם</c:v>
                </c:pt>
                <c:pt idx="7">
                  <c:v>בעקבות הסדנה, למדתי כיצד ביכולתי לתרום להתפתחות השפתית של ילדיי גם ברגעים יומיומיים</c:v>
                </c:pt>
              </c:strCache>
            </c:strRef>
          </c:cat>
          <c:val>
            <c:numRef>
              <c:f>'[השוואה בין מחזורים בית ספר להורים פתיחה וסיום .xlsx]שאלות נוספות'!$B$4:$I$4</c:f>
              <c:numCache>
                <c:formatCode>0%</c:formatCode>
                <c:ptCount val="8"/>
                <c:pt idx="1">
                  <c:v>0.67</c:v>
                </c:pt>
                <c:pt idx="3">
                  <c:v>0.93</c:v>
                </c:pt>
                <c:pt idx="5">
                  <c:v>1</c:v>
                </c:pt>
                <c:pt idx="7">
                  <c:v>0.8</c:v>
                </c:pt>
              </c:numCache>
            </c:numRef>
          </c:val>
          <c:extLst>
            <c:ext xmlns:c16="http://schemas.microsoft.com/office/drawing/2014/chart" uri="{C3380CC4-5D6E-409C-BE32-E72D297353CC}">
              <c16:uniqueId val="{00000001-0F70-4E17-AD74-31CEFD2D6BE3}"/>
            </c:ext>
          </c:extLst>
        </c:ser>
        <c:ser>
          <c:idx val="1"/>
          <c:order val="1"/>
          <c:tx>
            <c:strRef>
              <c:f>'[השוואה בין מחזורים בית ספר להורים פתיחה וסיום .xlsx]שאלות נוספות'!$A$5</c:f>
              <c:strCache>
                <c:ptCount val="1"/>
                <c:pt idx="0">
                  <c:v>שאלוני פתיחה, N=12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'[השוואה בין מחזורים בית ספר להורים פתיחה וסיום .xlsx]שאלות נוספות'!$B$3:$I$3</c:f>
              <c:strCache>
                <c:ptCount val="8"/>
                <c:pt idx="0">
                  <c:v>יש לי ידע וכלים טובים לתקשורת עם ילדיי</c:v>
                </c:pt>
                <c:pt idx="1">
                  <c:v>הסדנה תרמה לתקשורת חיובית יותר ביני לבין ילדיי</c:v>
                </c:pt>
                <c:pt idx="2">
                  <c:v>ילדיי מתקשרים עמי באופן מילולי</c:v>
                </c:pt>
                <c:pt idx="3">
                  <c:v>אני מעודדת את ילדיי לתקשר עמי באופן מילולי</c:v>
                </c:pt>
                <c:pt idx="4">
                  <c:v>אני מתקשרת עם ילדיי באופן מילולי</c:v>
                </c:pt>
                <c:pt idx="5">
                  <c:v>אני משתדלת לתקשר עם ילדיי באופן מילולי</c:v>
                </c:pt>
                <c:pt idx="6">
                  <c:v>אני רואה בשיח עם ילדי הזדמנות לתרום להתפתחות השפתית שלהם</c:v>
                </c:pt>
                <c:pt idx="7">
                  <c:v>בעקבות הסדנה, למדתי כיצד ביכולתי לתרום להתפתחות השפתית של ילדיי גם ברגעים יומיומיים</c:v>
                </c:pt>
              </c:strCache>
            </c:strRef>
          </c:cat>
          <c:val>
            <c:numRef>
              <c:f>'[השוואה בין מחזורים בית ספר להורים פתיחה וסיום .xlsx]שאלות נוספות'!$B$5:$I$5</c:f>
              <c:numCache>
                <c:formatCode>General</c:formatCode>
                <c:ptCount val="8"/>
                <c:pt idx="0" formatCode="0%">
                  <c:v>0.67</c:v>
                </c:pt>
                <c:pt idx="2" formatCode="0%">
                  <c:v>0.83</c:v>
                </c:pt>
                <c:pt idx="4" formatCode="0%">
                  <c:v>0.92</c:v>
                </c:pt>
                <c:pt idx="6" formatCode="0%">
                  <c:v>0.92</c:v>
                </c:pt>
              </c:numCache>
            </c:numRef>
          </c:val>
          <c:extLst>
            <c:ext xmlns:c16="http://schemas.microsoft.com/office/drawing/2014/chart" uri="{C3380CC4-5D6E-409C-BE32-E72D297353CC}">
              <c16:uniqueId val="{00000002-0F70-4E17-AD74-31CEFD2D6BE3}"/>
            </c:ext>
          </c:extLst>
        </c:ser>
        <c:dLbls>
          <c:dLblPos val="outEnd"/>
          <c:showLegendKey val="0"/>
          <c:showVal val="1"/>
          <c:showCatName val="0"/>
          <c:showSerName val="0"/>
          <c:showPercent val="0"/>
          <c:showBubbleSize val="0"/>
        </c:dLbls>
        <c:gapWidth val="219"/>
        <c:overlap val="-27"/>
        <c:axId val="2117254720"/>
        <c:axId val="2117254304"/>
      </c:barChart>
      <c:catAx>
        <c:axId val="2117254720"/>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IL"/>
          </a:p>
        </c:txPr>
        <c:crossAx val="2117254304"/>
        <c:crosses val="autoZero"/>
        <c:auto val="1"/>
        <c:lblAlgn val="ctr"/>
        <c:lblOffset val="100"/>
        <c:noMultiLvlLbl val="0"/>
      </c:catAx>
      <c:valAx>
        <c:axId val="2117254304"/>
        <c:scaling>
          <c:orientation val="minMax"/>
          <c:max val="1"/>
        </c:scaling>
        <c:delete val="1"/>
        <c:axPos val="r"/>
        <c:numFmt formatCode="0%" sourceLinked="1"/>
        <c:majorTickMark val="none"/>
        <c:minorTickMark val="none"/>
        <c:tickLblPos val="nextTo"/>
        <c:crossAx val="2117254720"/>
        <c:crosses val="autoZero"/>
        <c:crossBetween val="between"/>
      </c:valAx>
      <c:spPr>
        <a:noFill/>
        <a:ln>
          <a:noFill/>
        </a:ln>
        <a:effectLst/>
      </c:spPr>
    </c:plotArea>
    <c:legend>
      <c:legendPos val="b"/>
      <c:layout>
        <c:manualLayout>
          <c:xMode val="edge"/>
          <c:yMode val="edge"/>
          <c:x val="0.68152848227047857"/>
          <c:y val="0.91278471156716556"/>
          <c:w val="0.22395562004683553"/>
          <c:h val="7.8529766889492467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IL"/>
        </a:p>
      </c:txPr>
    </c:legend>
    <c:plotVisOnly val="1"/>
    <c:dispBlanksAs val="gap"/>
    <c:showDLblsOverMax val="0"/>
  </c:chart>
  <c:spPr>
    <a:noFill/>
    <a:ln>
      <a:noFill/>
    </a:ln>
    <a:effectLst/>
  </c:spPr>
  <c:txPr>
    <a:bodyPr/>
    <a:lstStyle/>
    <a:p>
      <a:pPr>
        <a:defRPr/>
      </a:pPr>
      <a:endParaRPr lang="en-IL"/>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solidFill>
                <a:latin typeface="Calibri" panose="020F0502020204030204" pitchFamily="34" charset="0"/>
                <a:ea typeface="+mn-ea"/>
                <a:cs typeface="Calibri" panose="020F0502020204030204" pitchFamily="34" charset="0"/>
              </a:defRPr>
            </a:pPr>
            <a:r>
              <a:rPr lang="he-IL" b="1">
                <a:solidFill>
                  <a:schemeClr val="tx1"/>
                </a:solidFill>
              </a:rPr>
              <a:t>ידע וכלים להתפתחות הילדים -</a:t>
            </a:r>
            <a:r>
              <a:rPr lang="he-IL" sz="1400" b="0" i="0" u="none" strike="noStrike" baseline="0">
                <a:solidFill>
                  <a:schemeClr val="tx1"/>
                </a:solidFill>
                <a:effectLst/>
              </a:rPr>
              <a:t> מוצג דיווח הסכמה במידה רבה-רבה מאוד בלבד</a:t>
            </a:r>
            <a:endParaRPr lang="he-IL" b="1">
              <a:solidFill>
                <a:schemeClr val="tx1"/>
              </a:solidFill>
            </a:endParaRPr>
          </a:p>
        </c:rich>
      </c:tx>
      <c:layout>
        <c:manualLayout>
          <c:xMode val="edge"/>
          <c:yMode val="edge"/>
          <c:x val="0.28868749999999999"/>
          <c:y val="0"/>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Calibri" panose="020F0502020204030204" pitchFamily="34" charset="0"/>
              <a:ea typeface="+mn-ea"/>
              <a:cs typeface="Calibri" panose="020F0502020204030204" pitchFamily="34" charset="0"/>
            </a:defRPr>
          </a:pPr>
          <a:endParaRPr lang="en-IL"/>
        </a:p>
      </c:txPr>
    </c:title>
    <c:autoTitleDeleted val="0"/>
    <c:plotArea>
      <c:layout/>
      <c:barChart>
        <c:barDir val="col"/>
        <c:grouping val="clustered"/>
        <c:varyColors val="0"/>
        <c:ser>
          <c:idx val="0"/>
          <c:order val="0"/>
          <c:tx>
            <c:strRef>
              <c:f>'שאלות נוספות'!$L$10</c:f>
              <c:strCache>
                <c:ptCount val="1"/>
                <c:pt idx="0">
                  <c:v>שאלוני פתיחה, N=12</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Calibri" panose="020F0502020204030204" pitchFamily="34" charset="0"/>
                    <a:ea typeface="+mn-ea"/>
                    <a:cs typeface="Calibri" panose="020F0502020204030204" pitchFamily="34" charset="0"/>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'שאלות נוספות'!$M$9:$R$9</c:f>
              <c:strCache>
                <c:ptCount val="6"/>
                <c:pt idx="0">
                  <c:v>אני מצליחה להפוך רגעים יומיומיים עם ילדיי, לרגעים שמקדמים את התפתחותם</c:v>
                </c:pt>
                <c:pt idx="1">
                  <c:v>אני רואה בפעילויות שגרה עם ילדי הזדמנות לתרום להתפתחות שלהם</c:v>
                </c:pt>
                <c:pt idx="2">
                  <c:v>הסדנה העניקה לי ידע ו/או כלים חדשים וישימים לשימוש בעתיד עם ילדיי</c:v>
                </c:pt>
                <c:pt idx="3">
                  <c:v>באמצעות הפיכת רגעים יומיומיים למשחק אני יכולה לתרום להתפתחות ילדיי</c:v>
                </c:pt>
                <c:pt idx="4">
                  <c:v>במסגרת הסדנה, קיבלתי רעיונות חדשים למשחק משותף עם ילדיי</c:v>
                </c:pt>
                <c:pt idx="5">
                  <c:v>באמצעות משחק משותף, אני יכולה להעשיר את השפה של ילדים</c:v>
                </c:pt>
              </c:strCache>
            </c:strRef>
          </c:cat>
          <c:val>
            <c:numRef>
              <c:f>'שאלות נוספות'!$M$10:$R$10</c:f>
              <c:numCache>
                <c:formatCode>0%</c:formatCode>
                <c:ptCount val="6"/>
                <c:pt idx="0">
                  <c:v>0.5</c:v>
                </c:pt>
                <c:pt idx="1">
                  <c:v>0.83</c:v>
                </c:pt>
                <c:pt idx="3">
                  <c:v>0.83</c:v>
                </c:pt>
                <c:pt idx="5">
                  <c:v>0.93</c:v>
                </c:pt>
              </c:numCache>
            </c:numRef>
          </c:val>
          <c:extLst>
            <c:ext xmlns:c16="http://schemas.microsoft.com/office/drawing/2014/chart" uri="{C3380CC4-5D6E-409C-BE32-E72D297353CC}">
              <c16:uniqueId val="{00000000-BEE7-4CDB-8EEA-2AB01220B0FC}"/>
            </c:ext>
          </c:extLst>
        </c:ser>
        <c:ser>
          <c:idx val="1"/>
          <c:order val="1"/>
          <c:tx>
            <c:strRef>
              <c:f>'שאלות נוספות'!$L$11</c:f>
              <c:strCache>
                <c:ptCount val="1"/>
                <c:pt idx="0">
                  <c:v>שאלוני סיום N=15</c:v>
                </c:pt>
              </c:strCache>
            </c:strRef>
          </c:tx>
          <c:spPr>
            <a:solidFill>
              <a:schemeClr val="accent2">
                <a:lumMod val="50000"/>
              </a:schemeClr>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Calibri" panose="020F0502020204030204" pitchFamily="34" charset="0"/>
                    <a:ea typeface="+mn-ea"/>
                    <a:cs typeface="Calibri" panose="020F0502020204030204" pitchFamily="34" charset="0"/>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'שאלות נוספות'!$M$9:$R$9</c:f>
              <c:strCache>
                <c:ptCount val="6"/>
                <c:pt idx="0">
                  <c:v>אני מצליחה להפוך רגעים יומיומיים עם ילדיי, לרגעים שמקדמים את התפתחותם</c:v>
                </c:pt>
                <c:pt idx="1">
                  <c:v>אני רואה בפעילויות שגרה עם ילדי הזדמנות לתרום להתפתחות שלהם</c:v>
                </c:pt>
                <c:pt idx="2">
                  <c:v>הסדנה העניקה לי ידע ו/או כלים חדשים וישימים לשימוש בעתיד עם ילדיי</c:v>
                </c:pt>
                <c:pt idx="3">
                  <c:v>באמצעות הפיכת רגעים יומיומיים למשחק אני יכולה לתרום להתפתחות ילדיי</c:v>
                </c:pt>
                <c:pt idx="4">
                  <c:v>במסגרת הסדנה, קיבלתי רעיונות חדשים למשחק משותף עם ילדיי</c:v>
                </c:pt>
                <c:pt idx="5">
                  <c:v>באמצעות משחק משותף, אני יכולה להעשיר את השפה של ילדים</c:v>
                </c:pt>
              </c:strCache>
            </c:strRef>
          </c:cat>
          <c:val>
            <c:numRef>
              <c:f>'שאלות נוספות'!$M$11:$R$11</c:f>
              <c:numCache>
                <c:formatCode>General</c:formatCode>
                <c:ptCount val="6"/>
                <c:pt idx="0" formatCode="0%">
                  <c:v>0.87</c:v>
                </c:pt>
                <c:pt idx="2" formatCode="0%">
                  <c:v>0.87</c:v>
                </c:pt>
                <c:pt idx="4" formatCode="0%">
                  <c:v>0.73</c:v>
                </c:pt>
                <c:pt idx="5" formatCode="0%">
                  <c:v>0.92</c:v>
                </c:pt>
              </c:numCache>
            </c:numRef>
          </c:val>
          <c:extLst>
            <c:ext xmlns:c16="http://schemas.microsoft.com/office/drawing/2014/chart" uri="{C3380CC4-5D6E-409C-BE32-E72D297353CC}">
              <c16:uniqueId val="{00000001-BEE7-4CDB-8EEA-2AB01220B0FC}"/>
            </c:ext>
          </c:extLst>
        </c:ser>
        <c:dLbls>
          <c:dLblPos val="outEnd"/>
          <c:showLegendKey val="0"/>
          <c:showVal val="1"/>
          <c:showCatName val="0"/>
          <c:showSerName val="0"/>
          <c:showPercent val="0"/>
          <c:showBubbleSize val="0"/>
        </c:dLbls>
        <c:gapWidth val="219"/>
        <c:overlap val="-27"/>
        <c:axId val="521133808"/>
        <c:axId val="521133392"/>
      </c:barChart>
      <c:catAx>
        <c:axId val="521133808"/>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IL"/>
          </a:p>
        </c:txPr>
        <c:crossAx val="521133392"/>
        <c:crosses val="autoZero"/>
        <c:auto val="1"/>
        <c:lblAlgn val="ctr"/>
        <c:lblOffset val="100"/>
        <c:noMultiLvlLbl val="0"/>
      </c:catAx>
      <c:valAx>
        <c:axId val="521133392"/>
        <c:scaling>
          <c:orientation val="minMax"/>
        </c:scaling>
        <c:delete val="1"/>
        <c:axPos val="r"/>
        <c:numFmt formatCode="0%" sourceLinked="1"/>
        <c:majorTickMark val="none"/>
        <c:minorTickMark val="none"/>
        <c:tickLblPos val="nextTo"/>
        <c:crossAx val="521133808"/>
        <c:crosses val="autoZero"/>
        <c:crossBetween val="between"/>
      </c:valAx>
      <c:spPr>
        <a:noFill/>
        <a:ln>
          <a:noFill/>
        </a:ln>
        <a:effectLst/>
      </c:spPr>
    </c:plotArea>
    <c:legend>
      <c:legendPos val="b"/>
      <c:layout>
        <c:manualLayout>
          <c:xMode val="edge"/>
          <c:yMode val="edge"/>
          <c:x val="0.41288705708661416"/>
          <c:y val="0.92242253648984662"/>
          <c:w val="0.20964247047244094"/>
          <c:h val="7.7577584171339337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IL"/>
        </a:p>
      </c:txPr>
    </c:legend>
    <c:plotVisOnly val="1"/>
    <c:dispBlanksAs val="gap"/>
    <c:showDLblsOverMax val="0"/>
  </c:chart>
  <c:spPr>
    <a:noFill/>
    <a:ln>
      <a:noFill/>
    </a:ln>
    <a:effectLst/>
  </c:spPr>
  <c:txPr>
    <a:bodyPr/>
    <a:lstStyle/>
    <a:p>
      <a:pPr>
        <a:defRPr>
          <a:latin typeface="Calibri" panose="020F0502020204030204" pitchFamily="34" charset="0"/>
          <a:cs typeface="Calibri" panose="020F0502020204030204" pitchFamily="34" charset="0"/>
        </a:defRPr>
      </a:pPr>
      <a:endParaRPr lang="en-IL"/>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solidFill>
                <a:latin typeface="Calibri" panose="020F0502020204030204" pitchFamily="34" charset="0"/>
                <a:ea typeface="+mn-ea"/>
                <a:cs typeface="Calibri" panose="020F0502020204030204" pitchFamily="34" charset="0"/>
              </a:defRPr>
            </a:pPr>
            <a:r>
              <a:rPr lang="he-IL" b="1">
                <a:solidFill>
                  <a:schemeClr val="tx1"/>
                </a:solidFill>
              </a:rPr>
              <a:t>הקראת סיפורים ככלי לפיתוח תקשורת ושפה של הילדים</a:t>
            </a:r>
          </a:p>
        </c:rich>
      </c:tx>
      <c:layout>
        <c:manualLayout>
          <c:xMode val="edge"/>
          <c:yMode val="edge"/>
          <c:x val="0.32435419577213315"/>
          <c:y val="5.7120001799055173E-2"/>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Calibri" panose="020F0502020204030204" pitchFamily="34" charset="0"/>
              <a:ea typeface="+mn-ea"/>
              <a:cs typeface="Calibri" panose="020F0502020204030204" pitchFamily="34" charset="0"/>
            </a:defRPr>
          </a:pPr>
          <a:endParaRPr lang="en-IL"/>
        </a:p>
      </c:txPr>
    </c:title>
    <c:autoTitleDeleted val="0"/>
    <c:plotArea>
      <c:layout>
        <c:manualLayout>
          <c:layoutTarget val="inner"/>
          <c:xMode val="edge"/>
          <c:yMode val="edge"/>
          <c:x val="0.2010066670622313"/>
          <c:y val="0.26964720849282547"/>
          <c:w val="0.79260689684932761"/>
          <c:h val="0.51350239097645323"/>
        </c:manualLayout>
      </c:layout>
      <c:barChart>
        <c:barDir val="col"/>
        <c:grouping val="clustered"/>
        <c:varyColors val="0"/>
        <c:ser>
          <c:idx val="0"/>
          <c:order val="0"/>
          <c:tx>
            <c:strRef>
              <c:f>'[השוואה בין מחזורים בית ספר להורים פתיחה וסיום .xlsx]גרפים'!$B$52</c:f>
              <c:strCache>
                <c:ptCount val="1"/>
                <c:pt idx="0">
                  <c:v>שאלוני פתיחה, N=12</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Calibri" panose="020F0502020204030204" pitchFamily="34" charset="0"/>
                    <a:ea typeface="+mn-ea"/>
                    <a:cs typeface="Calibri" panose="020F0502020204030204" pitchFamily="34" charset="0"/>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'[השוואה בין מחזורים בית ספר להורים פתיחה וסיום .xlsx]גרפים'!$C$51:$E$51</c:f>
              <c:strCache>
                <c:ptCount val="3"/>
                <c:pt idx="0">
                  <c:v>באיזו תדירות את נוהגת לקרוא סיפור לילדייך? לפחות 2-3 פעמים בשבוע </c:v>
                </c:pt>
                <c:pt idx="1">
                  <c:v>הקראת ספרים וסיפורים חשובה להתפתחות השפתית של ילדים</c:v>
                </c:pt>
                <c:pt idx="2">
                  <c:v>בעקבות הסדנה, הבנתי שאני יכולה לתרום להתפתחות ילדיי דרך הקראת סיפורים</c:v>
                </c:pt>
              </c:strCache>
            </c:strRef>
          </c:cat>
          <c:val>
            <c:numRef>
              <c:f>'[השוואה בין מחזורים בית ספר להורים פתיחה וסיום .xlsx]גרפים'!$C$52:$E$52</c:f>
              <c:numCache>
                <c:formatCode>0%</c:formatCode>
                <c:ptCount val="3"/>
                <c:pt idx="0">
                  <c:v>0.57999999999999996</c:v>
                </c:pt>
                <c:pt idx="1">
                  <c:v>0.92</c:v>
                </c:pt>
              </c:numCache>
            </c:numRef>
          </c:val>
          <c:extLst>
            <c:ext xmlns:c16="http://schemas.microsoft.com/office/drawing/2014/chart" uri="{C3380CC4-5D6E-409C-BE32-E72D297353CC}">
              <c16:uniqueId val="{00000000-4EAD-40A6-A78F-AC073BA257B2}"/>
            </c:ext>
          </c:extLst>
        </c:ser>
        <c:ser>
          <c:idx val="1"/>
          <c:order val="1"/>
          <c:tx>
            <c:strRef>
              <c:f>'[השוואה בין מחזורים בית ספר להורים פתיחה וסיום .xlsx]גרפים'!$B$53</c:f>
              <c:strCache>
                <c:ptCount val="1"/>
                <c:pt idx="0">
                  <c:v>שאלוני סיום, N=15</c:v>
                </c:pt>
              </c:strCache>
            </c:strRef>
          </c:tx>
          <c:spPr>
            <a:solidFill>
              <a:schemeClr val="accent2">
                <a:lumMod val="50000"/>
              </a:schemeClr>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Calibri" panose="020F0502020204030204" pitchFamily="34" charset="0"/>
                    <a:ea typeface="+mn-ea"/>
                    <a:cs typeface="Calibri" panose="020F0502020204030204" pitchFamily="34" charset="0"/>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'[השוואה בין מחזורים בית ספר להורים פתיחה וסיום .xlsx]גרפים'!$C$51:$E$51</c:f>
              <c:strCache>
                <c:ptCount val="3"/>
                <c:pt idx="0">
                  <c:v>באיזו תדירות את נוהגת לקרוא סיפור לילדייך? לפחות 2-3 פעמים בשבוע </c:v>
                </c:pt>
                <c:pt idx="1">
                  <c:v>הקראת ספרים וסיפורים חשובה להתפתחות השפתית של ילדים</c:v>
                </c:pt>
                <c:pt idx="2">
                  <c:v>בעקבות הסדנה, הבנתי שאני יכולה לתרום להתפתחות ילדיי דרך הקראת סיפורים</c:v>
                </c:pt>
              </c:strCache>
            </c:strRef>
          </c:cat>
          <c:val>
            <c:numRef>
              <c:f>'[השוואה בין מחזורים בית ספר להורים פתיחה וסיום .xlsx]גרפים'!$C$53:$E$53</c:f>
              <c:numCache>
                <c:formatCode>General</c:formatCode>
                <c:ptCount val="3"/>
                <c:pt idx="0" formatCode="0%">
                  <c:v>0.8</c:v>
                </c:pt>
                <c:pt idx="2" formatCode="0%">
                  <c:v>0.87</c:v>
                </c:pt>
              </c:numCache>
            </c:numRef>
          </c:val>
          <c:extLst>
            <c:ext xmlns:c16="http://schemas.microsoft.com/office/drawing/2014/chart" uri="{C3380CC4-5D6E-409C-BE32-E72D297353CC}">
              <c16:uniqueId val="{00000001-4EAD-40A6-A78F-AC073BA257B2}"/>
            </c:ext>
          </c:extLst>
        </c:ser>
        <c:dLbls>
          <c:dLblPos val="outEnd"/>
          <c:showLegendKey val="0"/>
          <c:showVal val="1"/>
          <c:showCatName val="0"/>
          <c:showSerName val="0"/>
          <c:showPercent val="0"/>
          <c:showBubbleSize val="0"/>
        </c:dLbls>
        <c:gapWidth val="219"/>
        <c:overlap val="-27"/>
        <c:axId val="1219168672"/>
        <c:axId val="1219167840"/>
      </c:barChart>
      <c:catAx>
        <c:axId val="1219168672"/>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IL"/>
          </a:p>
        </c:txPr>
        <c:crossAx val="1219167840"/>
        <c:crosses val="autoZero"/>
        <c:auto val="1"/>
        <c:lblAlgn val="ctr"/>
        <c:lblOffset val="100"/>
        <c:noMultiLvlLbl val="0"/>
      </c:catAx>
      <c:valAx>
        <c:axId val="1219167840"/>
        <c:scaling>
          <c:orientation val="minMax"/>
        </c:scaling>
        <c:delete val="1"/>
        <c:axPos val="r"/>
        <c:numFmt formatCode="0%" sourceLinked="1"/>
        <c:majorTickMark val="none"/>
        <c:minorTickMark val="none"/>
        <c:tickLblPos val="nextTo"/>
        <c:crossAx val="1219168672"/>
        <c:crosses val="autoZero"/>
        <c:crossBetween val="between"/>
      </c:valAx>
      <c:spPr>
        <a:noFill/>
        <a:ln>
          <a:noFill/>
        </a:ln>
        <a:effectLst/>
      </c:spPr>
    </c:plotArea>
    <c:legend>
      <c:legendPos val="b"/>
      <c:layout>
        <c:manualLayout>
          <c:xMode val="edge"/>
          <c:yMode val="edge"/>
          <c:x val="0"/>
          <c:y val="0.42438169525611641"/>
          <c:w val="0.19585249679278963"/>
          <c:h val="0.2084182931785289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IL"/>
        </a:p>
      </c:txPr>
    </c:legend>
    <c:plotVisOnly val="1"/>
    <c:dispBlanksAs val="gap"/>
    <c:showDLblsOverMax val="0"/>
  </c:chart>
  <c:spPr>
    <a:noFill/>
    <a:ln>
      <a:noFill/>
    </a:ln>
    <a:effectLst/>
  </c:spPr>
  <c:txPr>
    <a:bodyPr/>
    <a:lstStyle/>
    <a:p>
      <a:pPr>
        <a:defRPr>
          <a:latin typeface="Calibri" panose="020F0502020204030204" pitchFamily="34" charset="0"/>
          <a:cs typeface="Calibri" panose="020F0502020204030204" pitchFamily="34" charset="0"/>
        </a:defRPr>
      </a:pPr>
      <a:endParaRPr lang="en-IL"/>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00" b="1" i="0" u="none" strike="noStrike" kern="1200" spc="0" baseline="0">
                <a:solidFill>
                  <a:schemeClr val="tx1">
                    <a:lumMod val="65000"/>
                    <a:lumOff val="35000"/>
                  </a:schemeClr>
                </a:solidFill>
                <a:latin typeface="Calibri" panose="020F0502020204030204" pitchFamily="34" charset="0"/>
                <a:ea typeface="+mn-ea"/>
                <a:cs typeface="Calibri" panose="020F0502020204030204" pitchFamily="34" charset="0"/>
              </a:defRPr>
            </a:pPr>
            <a:r>
              <a:rPr lang="he-IL" sz="1600" b="1"/>
              <a:t>באיזה אופן תהיי מעוניינת להיות מעורבת בפרויקטים דומים בעתיד? </a:t>
            </a:r>
            <a:br>
              <a:rPr lang="en-US" sz="1800" b="1"/>
            </a:br>
            <a:r>
              <a:rPr lang="he-IL" sz="1200" b="0"/>
              <a:t>ריבוי תשובות (</a:t>
            </a:r>
            <a:r>
              <a:rPr lang="en-US" sz="1200" b="0"/>
              <a:t>n=16</a:t>
            </a:r>
            <a:r>
              <a:rPr lang="he-IL" sz="1200" b="0"/>
              <a:t>)</a:t>
            </a:r>
            <a:endParaRPr lang="he-IL" sz="1800" b="0"/>
          </a:p>
        </c:rich>
      </c:tx>
      <c:layout>
        <c:manualLayout>
          <c:xMode val="edge"/>
          <c:yMode val="edge"/>
          <c:x val="0.16772083099655802"/>
          <c:y val="0"/>
        </c:manualLayout>
      </c:layout>
      <c:overlay val="0"/>
      <c:spPr>
        <a:noFill/>
        <a:ln>
          <a:noFill/>
        </a:ln>
        <a:effectLst/>
      </c:spPr>
      <c:txPr>
        <a:bodyPr rot="0" spcFirstLastPara="1" vertOverflow="ellipsis" vert="horz" wrap="square" anchor="ctr" anchorCtr="1"/>
        <a:lstStyle/>
        <a:p>
          <a:pPr>
            <a:defRPr sz="1800" b="1" i="0" u="none" strike="noStrike" kern="1200" spc="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en-IL"/>
        </a:p>
      </c:txPr>
    </c:title>
    <c:autoTitleDeleted val="0"/>
    <c:plotArea>
      <c:layout>
        <c:manualLayout>
          <c:layoutTarget val="inner"/>
          <c:xMode val="edge"/>
          <c:yMode val="edge"/>
          <c:x val="2.4901025345638515E-2"/>
          <c:y val="0.18510134149897928"/>
          <c:w val="0.44480242937141151"/>
          <c:h val="0.81489865850102072"/>
        </c:manualLayout>
      </c:layout>
      <c:barChart>
        <c:barDir val="bar"/>
        <c:grouping val="clustered"/>
        <c:varyColors val="0"/>
        <c:ser>
          <c:idx val="0"/>
          <c:order val="0"/>
          <c:tx>
            <c:strRef>
              <c:f>גיליון1!$J$118</c:f>
              <c:strCache>
                <c:ptCount val="1"/>
              </c:strCache>
            </c:strRef>
          </c:tx>
          <c:spPr>
            <a:solidFill>
              <a:schemeClr val="accent1"/>
            </a:solidFill>
            <a:ln>
              <a:noFill/>
            </a:ln>
            <a:effectLst/>
          </c:spPr>
          <c:invertIfNegative val="0"/>
          <c:dLbls>
            <c:dLbl>
              <c:idx val="0"/>
              <c:tx>
                <c:rich>
                  <a:bodyPr/>
                  <a:lstStyle/>
                  <a:p>
                    <a:r>
                      <a:rPr lang="en-US" b="1"/>
                      <a:t>8</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F3E2-4F82-ABFE-4D18CB24DBEF}"/>
                </c:ext>
              </c:extLst>
            </c:dLbl>
            <c:dLbl>
              <c:idx val="1"/>
              <c:tx>
                <c:rich>
                  <a:bodyPr/>
                  <a:lstStyle/>
                  <a:p>
                    <a:r>
                      <a:rPr lang="en-US"/>
                      <a:t>6</a:t>
                    </a:r>
                  </a:p>
                </c:rich>
              </c:tx>
              <c:dLblPos val="outEnd"/>
              <c:showLegendKey val="0"/>
              <c:showVal val="1"/>
              <c:showCatName val="0"/>
              <c:showSerName val="0"/>
              <c:showPercent val="0"/>
              <c:showBubbleSize val="0"/>
              <c:extLst>
                <c:ext xmlns:c15="http://schemas.microsoft.com/office/drawing/2012/chart" uri="{CE6537A1-D6FC-4f65-9D91-7224C49458BB}">
                  <c15:layout>
                    <c:manualLayout>
                      <c:w val="8.4889650711452214E-2"/>
                      <c:h val="6.3194444444444442E-2"/>
                    </c:manualLayout>
                  </c15:layout>
                  <c15:showDataLabelsRange val="0"/>
                </c:ext>
                <c:ext xmlns:c16="http://schemas.microsoft.com/office/drawing/2014/chart" uri="{C3380CC4-5D6E-409C-BE32-E72D297353CC}">
                  <c16:uniqueId val="{00000002-940A-4C43-A290-78F4D13D11D8}"/>
                </c:ext>
              </c:extLst>
            </c:dLbl>
            <c:dLbl>
              <c:idx val="2"/>
              <c:tx>
                <c:rich>
                  <a:bodyPr/>
                  <a:lstStyle/>
                  <a:p>
                    <a:r>
                      <a:rPr lang="en-US"/>
                      <a:t>6</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940A-4C43-A290-78F4D13D11D8}"/>
                </c:ext>
              </c:extLst>
            </c:dLbl>
            <c:dLbl>
              <c:idx val="3"/>
              <c:tx>
                <c:rich>
                  <a:bodyPr/>
                  <a:lstStyle/>
                  <a:p>
                    <a:r>
                      <a:rPr lang="en-US"/>
                      <a:t>4</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F3E2-4F82-ABFE-4D18CB24DBEF}"/>
                </c:ext>
              </c:extLst>
            </c:dLbl>
            <c:dLbl>
              <c:idx val="4"/>
              <c:tx>
                <c:rich>
                  <a:bodyPr/>
                  <a:lstStyle/>
                  <a:p>
                    <a:r>
                      <a:rPr lang="en-US"/>
                      <a:t>4</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F3E2-4F82-ABFE-4D18CB24DBEF}"/>
                </c:ext>
              </c:extLst>
            </c:dLbl>
            <c:dLbl>
              <c:idx val="5"/>
              <c:tx>
                <c:rich>
                  <a:bodyPr/>
                  <a:lstStyle/>
                  <a:p>
                    <a:r>
                      <a:rPr lang="en-US"/>
                      <a:t>3</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940A-4C43-A290-78F4D13D11D8}"/>
                </c:ext>
              </c:extLst>
            </c:dLbl>
            <c:spPr>
              <a:noFill/>
              <a:ln>
                <a:noFill/>
              </a:ln>
              <a:effectLst/>
            </c:spPr>
            <c:txPr>
              <a:bodyPr rot="0" spcFirstLastPara="1" vertOverflow="ellipsis" vert="horz" wrap="square" anchor="ctr" anchorCtr="1"/>
              <a:lstStyle/>
              <a:p>
                <a:pPr>
                  <a:defRPr sz="14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גיליון1!$K$117:$P$117</c:f>
              <c:strCache>
                <c:ptCount val="6"/>
                <c:pt idx="0">
                  <c:v>אשמח שתהיה לי אפשרות להביע את דעתי על הפרויקט</c:v>
                </c:pt>
                <c:pt idx="1">
                  <c:v> ארצה לקבל עדכונים לאורך התהליך</c:v>
                </c:pt>
                <c:pt idx="2">
                  <c:v>ארצה להשתתף במפגש קבלת החלטות</c:v>
                </c:pt>
                <c:pt idx="3">
                  <c:v>אעדיף שיעדכנו אותי כשהפרויקט יהיה פתוח לשימוש הציבור</c:v>
                </c:pt>
                <c:pt idx="4">
                  <c:v>ארצה לקחת חלק בהקמת הפרויקט</c:v>
                </c:pt>
                <c:pt idx="5">
                  <c:v> ארצה לקחת חלק בפעילויות קהילתיות לאחר ההקמה</c:v>
                </c:pt>
              </c:strCache>
            </c:strRef>
          </c:cat>
          <c:val>
            <c:numRef>
              <c:f>גיליון1!$K$118:$P$118</c:f>
              <c:numCache>
                <c:formatCode>0.00%</c:formatCode>
                <c:ptCount val="6"/>
                <c:pt idx="0" formatCode="0%">
                  <c:v>0.5</c:v>
                </c:pt>
                <c:pt idx="1">
                  <c:v>0.375</c:v>
                </c:pt>
                <c:pt idx="2">
                  <c:v>0.375</c:v>
                </c:pt>
                <c:pt idx="3" formatCode="0%">
                  <c:v>0.25</c:v>
                </c:pt>
                <c:pt idx="4" formatCode="0%">
                  <c:v>0.25</c:v>
                </c:pt>
                <c:pt idx="5">
                  <c:v>0.188</c:v>
                </c:pt>
              </c:numCache>
            </c:numRef>
          </c:val>
          <c:extLst>
            <c:ext xmlns:c16="http://schemas.microsoft.com/office/drawing/2014/chart" uri="{C3380CC4-5D6E-409C-BE32-E72D297353CC}">
              <c16:uniqueId val="{00000000-20D8-4A0B-B6F8-9D87B534CC96}"/>
            </c:ext>
          </c:extLst>
        </c:ser>
        <c:dLbls>
          <c:dLblPos val="outEnd"/>
          <c:showLegendKey val="0"/>
          <c:showVal val="1"/>
          <c:showCatName val="0"/>
          <c:showSerName val="0"/>
          <c:showPercent val="0"/>
          <c:showBubbleSize val="0"/>
        </c:dLbls>
        <c:gapWidth val="182"/>
        <c:axId val="1493640784"/>
        <c:axId val="1493641200"/>
      </c:barChart>
      <c:catAx>
        <c:axId val="1493640784"/>
        <c:scaling>
          <c:orientation val="maxMin"/>
        </c:scaling>
        <c:delete val="0"/>
        <c:axPos val="r"/>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en-IL"/>
          </a:p>
        </c:txPr>
        <c:crossAx val="1493641200"/>
        <c:crosses val="autoZero"/>
        <c:auto val="1"/>
        <c:lblAlgn val="ctr"/>
        <c:lblOffset val="100"/>
        <c:noMultiLvlLbl val="0"/>
      </c:catAx>
      <c:valAx>
        <c:axId val="1493641200"/>
        <c:scaling>
          <c:orientation val="maxMin"/>
          <c:max val="1"/>
        </c:scaling>
        <c:delete val="1"/>
        <c:axPos val="t"/>
        <c:majorGridlines>
          <c:spPr>
            <a:ln w="9525" cap="flat" cmpd="sng" algn="ctr">
              <a:noFill/>
              <a:round/>
            </a:ln>
            <a:effectLst/>
          </c:spPr>
        </c:majorGridlines>
        <c:numFmt formatCode="0%" sourceLinked="1"/>
        <c:majorTickMark val="none"/>
        <c:minorTickMark val="none"/>
        <c:tickLblPos val="nextTo"/>
        <c:crossAx val="1493640784"/>
        <c:crosses val="autoZero"/>
        <c:crossBetween val="between"/>
      </c:valAx>
      <c:spPr>
        <a:noFill/>
        <a:ln>
          <a:noFill/>
        </a:ln>
        <a:effectLst/>
      </c:spPr>
    </c:plotArea>
    <c:plotVisOnly val="1"/>
    <c:dispBlanksAs val="gap"/>
    <c:showDLblsOverMax val="0"/>
  </c:chart>
  <c:spPr>
    <a:noFill/>
    <a:ln>
      <a:noFill/>
    </a:ln>
    <a:effectLst/>
  </c:spPr>
  <c:txPr>
    <a:bodyPr/>
    <a:lstStyle/>
    <a:p>
      <a:pPr>
        <a:defRPr sz="1050">
          <a:latin typeface="Calibri" panose="020F0502020204030204" pitchFamily="34" charset="0"/>
          <a:cs typeface="Calibri" panose="020F0502020204030204" pitchFamily="34" charset="0"/>
        </a:defRPr>
      </a:pPr>
      <a:endParaRPr lang="en-IL"/>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lumMod val="65000"/>
                    <a:lumOff val="35000"/>
                  </a:schemeClr>
                </a:solidFill>
                <a:latin typeface="Calibri" panose="020F0502020204030204" pitchFamily="34" charset="0"/>
                <a:ea typeface="+mn-ea"/>
                <a:cs typeface="Calibri" panose="020F0502020204030204" pitchFamily="34" charset="0"/>
              </a:defRPr>
            </a:pPr>
            <a:r>
              <a:rPr lang="he-IL" sz="1600" b="1">
                <a:latin typeface="Calibri" panose="020F0502020204030204" pitchFamily="34" charset="0"/>
                <a:cs typeface="Calibri" panose="020F0502020204030204" pitchFamily="34" charset="0"/>
              </a:rPr>
              <a:t>באיזו תדירות להערכתך תעשי שימוש במרחב שבנדון עם ילדייך?</a:t>
            </a:r>
          </a:p>
        </c:rich>
      </c:tx>
      <c:layout>
        <c:manualLayout>
          <c:xMode val="edge"/>
          <c:yMode val="edge"/>
          <c:x val="0.12073600174978127"/>
          <c:y val="2.7777777777777776E-2"/>
        </c:manualLayout>
      </c:layout>
      <c:overlay val="0"/>
      <c:spPr>
        <a:noFill/>
        <a:ln>
          <a:noFill/>
        </a:ln>
        <a:effectLst/>
      </c:spPr>
      <c:txPr>
        <a:bodyPr rot="0" spcFirstLastPara="1" vertOverflow="ellipsis" vert="horz" wrap="square" anchor="ctr" anchorCtr="1"/>
        <a:lstStyle/>
        <a:p>
          <a:pPr>
            <a:defRPr sz="1600" b="1" i="0" u="none" strike="noStrike" kern="1200" spc="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en-IL"/>
        </a:p>
      </c:txPr>
    </c:title>
    <c:autoTitleDeleted val="0"/>
    <c:plotArea>
      <c:layout>
        <c:manualLayout>
          <c:layoutTarget val="inner"/>
          <c:xMode val="edge"/>
          <c:yMode val="edge"/>
          <c:x val="0.34478215223097114"/>
          <c:y val="0.28657298046077573"/>
          <c:w val="0.32710258092738409"/>
          <c:h val="0.54517096821230682"/>
        </c:manualLayout>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336F-4311-8DA1-39901B1D74AF}"/>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336F-4311-8DA1-39901B1D74AF}"/>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336F-4311-8DA1-39901B1D74AF}"/>
              </c:ext>
            </c:extLst>
          </c:dPt>
          <c:dLbls>
            <c:dLbl>
              <c:idx val="0"/>
              <c:layout>
                <c:manualLayout>
                  <c:x val="-5.7127077865266843E-2"/>
                  <c:y val="0.12154636920384952"/>
                </c:manualLayout>
              </c:layout>
              <c:tx>
                <c:rich>
                  <a:bodyPr/>
                  <a:lstStyle/>
                  <a:p>
                    <a:r>
                      <a:rPr lang="en-US"/>
                      <a:t>3</a:t>
                    </a:r>
                  </a:p>
                </c:rich>
              </c:tx>
              <c:dLblPos val="bestFi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336F-4311-8DA1-39901B1D74AF}"/>
                </c:ext>
              </c:extLst>
            </c:dLbl>
            <c:dLbl>
              <c:idx val="1"/>
              <c:layout>
                <c:manualLayout>
                  <c:x val="-3.6725721784776906E-2"/>
                  <c:y val="-0.19594779819189267"/>
                </c:manualLayout>
              </c:layout>
              <c:tx>
                <c:rich>
                  <a:bodyPr/>
                  <a:lstStyle/>
                  <a:p>
                    <a:r>
                      <a:rPr lang="en-US"/>
                      <a:t>9</a:t>
                    </a:r>
                  </a:p>
                </c:rich>
              </c:tx>
              <c:dLblPos val="bestFi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336F-4311-8DA1-39901B1D74AF}"/>
                </c:ext>
              </c:extLst>
            </c:dLbl>
            <c:dLbl>
              <c:idx val="2"/>
              <c:layout>
                <c:manualLayout>
                  <c:x val="8.5855205599300086E-2"/>
                  <c:y val="0.14232903178769321"/>
                </c:manualLayout>
              </c:layout>
              <c:tx>
                <c:rich>
                  <a:bodyPr/>
                  <a:lstStyle/>
                  <a:p>
                    <a:r>
                      <a:rPr lang="en-US"/>
                      <a:t>4</a:t>
                    </a:r>
                  </a:p>
                </c:rich>
              </c:tx>
              <c:dLblPos val="bestFi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336F-4311-8DA1-39901B1D74AF}"/>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IL"/>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גיליון1!$K$109:$K$111</c:f>
              <c:strCache>
                <c:ptCount val="3"/>
                <c:pt idx="0">
                  <c:v>מדי יום</c:v>
                </c:pt>
                <c:pt idx="1">
                  <c:v>מספר פעמים בשבוע</c:v>
                </c:pt>
                <c:pt idx="2">
                  <c:v>פעם בשבוע</c:v>
                </c:pt>
              </c:strCache>
            </c:strRef>
          </c:cat>
          <c:val>
            <c:numRef>
              <c:f>גיליון1!$L$109:$L$111</c:f>
              <c:numCache>
                <c:formatCode>0.00%</c:formatCode>
                <c:ptCount val="3"/>
                <c:pt idx="0">
                  <c:v>0.188</c:v>
                </c:pt>
                <c:pt idx="1">
                  <c:v>0.56299999999999994</c:v>
                </c:pt>
                <c:pt idx="2" formatCode="0%">
                  <c:v>0.25</c:v>
                </c:pt>
              </c:numCache>
            </c:numRef>
          </c:val>
          <c:extLst>
            <c:ext xmlns:c16="http://schemas.microsoft.com/office/drawing/2014/chart" uri="{C3380CC4-5D6E-409C-BE32-E72D297353CC}">
              <c16:uniqueId val="{00000006-336F-4311-8DA1-39901B1D74AF}"/>
            </c:ext>
          </c:extLst>
        </c:ser>
        <c:dLbls>
          <c:dLblPos val="bestFit"/>
          <c:showLegendKey val="0"/>
          <c:showVal val="1"/>
          <c:showCatName val="0"/>
          <c:showSerName val="0"/>
          <c:showPercent val="0"/>
          <c:showBubbleSize val="0"/>
          <c:showLeaderLines val="1"/>
        </c:dLbls>
        <c:firstSliceAng val="36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IL"/>
        </a:p>
      </c:txPr>
    </c:legend>
    <c:plotVisOnly val="1"/>
    <c:dispBlanksAs val="gap"/>
    <c:showDLblsOverMax val="0"/>
  </c:chart>
  <c:spPr>
    <a:noFill/>
    <a:ln>
      <a:noFill/>
    </a:ln>
    <a:effectLst/>
  </c:spPr>
  <c:txPr>
    <a:bodyPr/>
    <a:lstStyle/>
    <a:p>
      <a:pPr>
        <a:defRPr/>
      </a:pPr>
      <a:endParaRPr lang="en-IL"/>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r>
              <a:rPr lang="he-IL" sz="1200" b="1">
                <a:latin typeface="Segoe UI" panose="020B0502040204020203" pitchFamily="34" charset="0"/>
                <a:cs typeface="Segoe UI" panose="020B0502040204020203" pitchFamily="34" charset="0"/>
              </a:rPr>
              <a:t>אתגרים</a:t>
            </a:r>
            <a:r>
              <a:rPr lang="he-IL" sz="1200" b="1" baseline="0">
                <a:latin typeface="Segoe UI" panose="020B0502040204020203" pitchFamily="34" charset="0"/>
                <a:cs typeface="Segoe UI" panose="020B0502040204020203" pitchFamily="34" charset="0"/>
              </a:rPr>
              <a:t> במרחב הציבורי</a:t>
            </a:r>
            <a:br>
              <a:rPr lang="en-US" sz="1200" b="1" baseline="0">
                <a:latin typeface="Segoe UI" panose="020B0502040204020203" pitchFamily="34" charset="0"/>
                <a:cs typeface="Segoe UI" panose="020B0502040204020203" pitchFamily="34" charset="0"/>
              </a:rPr>
            </a:br>
            <a:r>
              <a:rPr lang="he-IL" sz="1200" b="0" baseline="0">
                <a:latin typeface="Segoe UI" panose="020B0502040204020203" pitchFamily="34" charset="0"/>
                <a:cs typeface="Segoe UI" panose="020B0502040204020203" pitchFamily="34" charset="0"/>
              </a:rPr>
              <a:t>שאלה רב ברירתית</a:t>
            </a:r>
            <a:endParaRPr lang="he-IL" sz="1200" b="1" baseline="0">
              <a:latin typeface="Segoe UI" panose="020B0502040204020203" pitchFamily="34" charset="0"/>
              <a:cs typeface="Segoe UI" panose="020B0502040204020203" pitchFamily="34" charset="0"/>
            </a:endParaRPr>
          </a:p>
        </c:rich>
      </c:tx>
      <c:layout>
        <c:manualLayout>
          <c:xMode val="edge"/>
          <c:yMode val="edge"/>
          <c:x val="0.37743876825204392"/>
          <c:y val="2.7129911688933132E-2"/>
        </c:manualLayout>
      </c:layout>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endParaRPr lang="en-IL"/>
        </a:p>
      </c:txPr>
    </c:title>
    <c:autoTitleDeleted val="0"/>
    <c:plotArea>
      <c:layout>
        <c:manualLayout>
          <c:layoutTarget val="inner"/>
          <c:xMode val="edge"/>
          <c:yMode val="edge"/>
          <c:x val="0"/>
          <c:y val="0.35711514095008051"/>
          <c:w val="0.98722548489365447"/>
          <c:h val="0.52297307539581195"/>
        </c:manualLayout>
      </c:layout>
      <c:barChart>
        <c:barDir val="col"/>
        <c:grouping val="clustered"/>
        <c:varyColors val="0"/>
        <c:ser>
          <c:idx val="0"/>
          <c:order val="0"/>
          <c:tx>
            <c:strRef>
              <c:f>'אתגרים במרחב הציבורי'!$S$32</c:f>
              <c:strCache>
                <c:ptCount val="1"/>
                <c:pt idx="0">
                  <c:v>סיום צוות עירוני n=5</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'אתגרים במרחב הציבורי'!$R$33:$R$38</c:f>
              <c:strCache>
                <c:ptCount val="6"/>
                <c:pt idx="0">
                  <c:v>היעדר פעילויות מאורגנות המעודדות שהייה במרחב</c:v>
                </c:pt>
                <c:pt idx="1">
                  <c:v>התאמה לשהייה עם ילדים בגיל הרך</c:v>
                </c:pt>
                <c:pt idx="2">
                  <c:v>חוסר במרחבי משחק במרחק הליכה מהבית</c:v>
                </c:pt>
                <c:pt idx="3">
                  <c:v>לכלוך במרחב הציבורי</c:v>
                </c:pt>
                <c:pt idx="4">
                  <c:v>בטיחות הילדים</c:v>
                </c:pt>
                <c:pt idx="5">
                  <c:v> נגישות לעגלות ולמוגבלי ניידות</c:v>
                </c:pt>
              </c:strCache>
            </c:strRef>
          </c:cat>
          <c:val>
            <c:numRef>
              <c:f>'אתגרים במרחב הציבורי'!$S$33:$S$38</c:f>
              <c:numCache>
                <c:formatCode>0%</c:formatCode>
                <c:ptCount val="6"/>
                <c:pt idx="0">
                  <c:v>1</c:v>
                </c:pt>
                <c:pt idx="1">
                  <c:v>1</c:v>
                </c:pt>
                <c:pt idx="2">
                  <c:v>0.8</c:v>
                </c:pt>
                <c:pt idx="3">
                  <c:v>0.2</c:v>
                </c:pt>
                <c:pt idx="4">
                  <c:v>0.4</c:v>
                </c:pt>
                <c:pt idx="5">
                  <c:v>0.2</c:v>
                </c:pt>
              </c:numCache>
            </c:numRef>
          </c:val>
          <c:extLst>
            <c:ext xmlns:c16="http://schemas.microsoft.com/office/drawing/2014/chart" uri="{C3380CC4-5D6E-409C-BE32-E72D297353CC}">
              <c16:uniqueId val="{00000000-AA27-4000-9484-FE997863B364}"/>
            </c:ext>
          </c:extLst>
        </c:ser>
        <c:ser>
          <c:idx val="1"/>
          <c:order val="1"/>
          <c:tx>
            <c:strRef>
              <c:f>'אתגרים במרחב הציבורי'!$T$32</c:f>
              <c:strCache>
                <c:ptCount val="1"/>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'אתגרים במרחב הציבורי'!$R$33:$R$38</c:f>
              <c:strCache>
                <c:ptCount val="6"/>
                <c:pt idx="0">
                  <c:v>היעדר פעילויות מאורגנות המעודדות שהייה במרחב</c:v>
                </c:pt>
                <c:pt idx="1">
                  <c:v>התאמה לשהייה עם ילדים בגיל הרך</c:v>
                </c:pt>
                <c:pt idx="2">
                  <c:v>חוסר במרחבי משחק במרחק הליכה מהבית</c:v>
                </c:pt>
                <c:pt idx="3">
                  <c:v>לכלוך במרחב הציבורי</c:v>
                </c:pt>
                <c:pt idx="4">
                  <c:v>בטיחות הילדים</c:v>
                </c:pt>
                <c:pt idx="5">
                  <c:v> נגישות לעגלות ולמוגבלי ניידות</c:v>
                </c:pt>
              </c:strCache>
            </c:strRef>
          </c:cat>
          <c:val>
            <c:numRef>
              <c:f>'אתגרים במרחב הציבורי'!$T$33:$T$38</c:f>
              <c:numCache>
                <c:formatCode>General</c:formatCode>
                <c:ptCount val="6"/>
              </c:numCache>
            </c:numRef>
          </c:val>
          <c:extLst>
            <c:ext xmlns:c16="http://schemas.microsoft.com/office/drawing/2014/chart" uri="{C3380CC4-5D6E-409C-BE32-E72D297353CC}">
              <c16:uniqueId val="{00000001-AA27-4000-9484-FE997863B364}"/>
            </c:ext>
          </c:extLst>
        </c:ser>
        <c:ser>
          <c:idx val="2"/>
          <c:order val="2"/>
          <c:tx>
            <c:strRef>
              <c:f>'אתגרים במרחב הציבורי'!$U$32</c:f>
              <c:strCache>
                <c:ptCount val="1"/>
                <c:pt idx="0">
                  <c:v>סיום תושבות n=5</c:v>
                </c:pt>
              </c:strCache>
            </c:strRef>
          </c:tx>
          <c:spPr>
            <a:solidFill>
              <a:schemeClr val="accent4">
                <a:lumMod val="75000"/>
              </a:schemeClr>
            </a:solidFill>
            <a:ln>
              <a:noFill/>
            </a:ln>
            <a:effectLst/>
          </c:spPr>
          <c:invertIfNegative val="0"/>
          <c:dLbls>
            <c:dLbl>
              <c:idx val="0"/>
              <c:layout>
                <c:manualLayout>
                  <c:x val="-8.8201901630882342E-3"/>
                  <c:y val="1.0419876193944147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A27-4000-9484-FE997863B364}"/>
                </c:ext>
              </c:extLst>
            </c:dLbl>
            <c:dLbl>
              <c:idx val="4"/>
              <c:layout>
                <c:manualLayout>
                  <c:x val="-9.0767519783042944E-3"/>
                  <c:y val="-1.7073998586297632E-4"/>
                </c:manualLayout>
              </c:layout>
              <c:spPr>
                <a:noFill/>
                <a:ln>
                  <a:noFill/>
                </a:ln>
                <a:effectLst/>
              </c:spPr>
              <c:txPr>
                <a:bodyPr rot="0" spcFirstLastPara="1" vertOverflow="ellipsis" vert="horz" wrap="square" lIns="38100" tIns="19050" rIns="38100" bIns="19050" anchor="ctr" anchorCtr="1">
                  <a:noAutofit/>
                </a:bodyPr>
                <a:lstStyle/>
                <a:p>
                  <a:pPr>
                    <a:defRPr sz="1300" b="1" i="0" u="none" strike="noStrike" kern="1200" baseline="0">
                      <a:solidFill>
                        <a:schemeClr val="tx1">
                          <a:lumMod val="75000"/>
                          <a:lumOff val="25000"/>
                        </a:schemeClr>
                      </a:solidFill>
                      <a:latin typeface="+mn-lt"/>
                      <a:ea typeface="+mn-ea"/>
                      <a:cs typeface="+mn-cs"/>
                    </a:defRPr>
                  </a:pPr>
                  <a:endParaRPr lang="en-IL"/>
                </a:p>
              </c:txPr>
              <c:dLblPos val="outEnd"/>
              <c:showLegendKey val="0"/>
              <c:showVal val="1"/>
              <c:showCatName val="0"/>
              <c:showSerName val="0"/>
              <c:showPercent val="0"/>
              <c:showBubbleSize val="0"/>
              <c:extLst>
                <c:ext xmlns:c15="http://schemas.microsoft.com/office/drawing/2012/chart" uri="{CE6537A1-D6FC-4f65-9D91-7224C49458BB}">
                  <c15:layout>
                    <c:manualLayout>
                      <c:w val="6.5130402020249376E-2"/>
                      <c:h val="6.0223103593820215E-2"/>
                    </c:manualLayout>
                  </c15:layout>
                </c:ext>
                <c:ext xmlns:c16="http://schemas.microsoft.com/office/drawing/2014/chart" uri="{C3380CC4-5D6E-409C-BE32-E72D297353CC}">
                  <c16:uniqueId val="{00000004-AA27-4000-9484-FE997863B364}"/>
                </c:ext>
              </c:extLst>
            </c:dLbl>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'אתגרים במרחב הציבורי'!$R$33:$R$38</c:f>
              <c:strCache>
                <c:ptCount val="6"/>
                <c:pt idx="0">
                  <c:v>היעדר פעילויות מאורגנות המעודדות שהייה במרחב</c:v>
                </c:pt>
                <c:pt idx="1">
                  <c:v>התאמה לשהייה עם ילדים בגיל הרך</c:v>
                </c:pt>
                <c:pt idx="2">
                  <c:v>חוסר במרחבי משחק במרחק הליכה מהבית</c:v>
                </c:pt>
                <c:pt idx="3">
                  <c:v>לכלוך במרחב הציבורי</c:v>
                </c:pt>
                <c:pt idx="4">
                  <c:v>בטיחות הילדים</c:v>
                </c:pt>
                <c:pt idx="5">
                  <c:v> נגישות לעגלות ולמוגבלי ניידות</c:v>
                </c:pt>
              </c:strCache>
            </c:strRef>
          </c:cat>
          <c:val>
            <c:numRef>
              <c:f>'אתגרים במרחב הציבורי'!$U$33:$U$38</c:f>
              <c:numCache>
                <c:formatCode>0%</c:formatCode>
                <c:ptCount val="6"/>
                <c:pt idx="0">
                  <c:v>0.8</c:v>
                </c:pt>
                <c:pt idx="1">
                  <c:v>0.6</c:v>
                </c:pt>
                <c:pt idx="2">
                  <c:v>0.4</c:v>
                </c:pt>
                <c:pt idx="3">
                  <c:v>0.6</c:v>
                </c:pt>
                <c:pt idx="4">
                  <c:v>0.4</c:v>
                </c:pt>
                <c:pt idx="5">
                  <c:v>0.4</c:v>
                </c:pt>
              </c:numCache>
            </c:numRef>
          </c:val>
          <c:extLst>
            <c:ext xmlns:c16="http://schemas.microsoft.com/office/drawing/2014/chart" uri="{C3380CC4-5D6E-409C-BE32-E72D297353CC}">
              <c16:uniqueId val="{00000002-AA27-4000-9484-FE997863B364}"/>
            </c:ext>
          </c:extLst>
        </c:ser>
        <c:ser>
          <c:idx val="3"/>
          <c:order val="3"/>
          <c:tx>
            <c:strRef>
              <c:f>'אתגרים במרחב הציבורי'!$V$32</c:f>
              <c:strCache>
                <c:ptCount val="1"/>
                <c:pt idx="0">
                  <c:v>פתיחה תושבות n=10</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I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'אתגרים במרחב הציבורי'!$R$33:$R$38</c:f>
              <c:strCache>
                <c:ptCount val="6"/>
                <c:pt idx="0">
                  <c:v>היעדר פעילויות מאורגנות המעודדות שהייה במרחב</c:v>
                </c:pt>
                <c:pt idx="1">
                  <c:v>התאמה לשהייה עם ילדים בגיל הרך</c:v>
                </c:pt>
                <c:pt idx="2">
                  <c:v>חוסר במרחבי משחק במרחק הליכה מהבית</c:v>
                </c:pt>
                <c:pt idx="3">
                  <c:v>לכלוך במרחב הציבורי</c:v>
                </c:pt>
                <c:pt idx="4">
                  <c:v>בטיחות הילדים</c:v>
                </c:pt>
                <c:pt idx="5">
                  <c:v> נגישות לעגלות ולמוגבלי ניידות</c:v>
                </c:pt>
              </c:strCache>
            </c:strRef>
          </c:cat>
          <c:val>
            <c:numRef>
              <c:f>'אתגרים במרחב הציבורי'!$V$33:$V$38</c:f>
              <c:numCache>
                <c:formatCode>General</c:formatCode>
                <c:ptCount val="6"/>
                <c:pt idx="0" formatCode="0%">
                  <c:v>0.8</c:v>
                </c:pt>
                <c:pt idx="2" formatCode="0%">
                  <c:v>0.7</c:v>
                </c:pt>
                <c:pt idx="3" formatCode="0%">
                  <c:v>0.5</c:v>
                </c:pt>
                <c:pt idx="4" formatCode="0%">
                  <c:v>0.4</c:v>
                </c:pt>
                <c:pt idx="5" formatCode="0%">
                  <c:v>0.3</c:v>
                </c:pt>
              </c:numCache>
            </c:numRef>
          </c:val>
          <c:extLst>
            <c:ext xmlns:c16="http://schemas.microsoft.com/office/drawing/2014/chart" uri="{C3380CC4-5D6E-409C-BE32-E72D297353CC}">
              <c16:uniqueId val="{00000003-AA27-4000-9484-FE997863B364}"/>
            </c:ext>
          </c:extLst>
        </c:ser>
        <c:dLbls>
          <c:dLblPos val="outEnd"/>
          <c:showLegendKey val="0"/>
          <c:showVal val="1"/>
          <c:showCatName val="0"/>
          <c:showSerName val="0"/>
          <c:showPercent val="0"/>
          <c:showBubbleSize val="0"/>
        </c:dLbls>
        <c:gapWidth val="50"/>
        <c:overlap val="-27"/>
        <c:axId val="2022861039"/>
        <c:axId val="136955039"/>
      </c:barChart>
      <c:catAx>
        <c:axId val="2022861039"/>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IL"/>
          </a:p>
        </c:txPr>
        <c:crossAx val="136955039"/>
        <c:crosses val="autoZero"/>
        <c:auto val="1"/>
        <c:lblAlgn val="ctr"/>
        <c:lblOffset val="100"/>
        <c:noMultiLvlLbl val="0"/>
      </c:catAx>
      <c:valAx>
        <c:axId val="136955039"/>
        <c:scaling>
          <c:orientation val="minMax"/>
          <c:max val="1"/>
        </c:scaling>
        <c:delete val="1"/>
        <c:axPos val="r"/>
        <c:numFmt formatCode="0%" sourceLinked="1"/>
        <c:majorTickMark val="none"/>
        <c:minorTickMark val="none"/>
        <c:tickLblPos val="nextTo"/>
        <c:crossAx val="2022861039"/>
        <c:crosses val="autoZero"/>
        <c:crossBetween val="between"/>
      </c:valAx>
      <c:spPr>
        <a:noFill/>
        <a:ln>
          <a:noFill/>
        </a:ln>
        <a:effectLst/>
      </c:spPr>
    </c:plotArea>
    <c:legend>
      <c:legendPos val="b"/>
      <c:legendEntry>
        <c:idx val="1"/>
        <c:delete val="1"/>
      </c:legendEntry>
      <c:layout>
        <c:manualLayout>
          <c:xMode val="edge"/>
          <c:yMode val="edge"/>
          <c:x val="0"/>
          <c:y val="6.0305198239627496E-2"/>
          <c:w val="0.16783793352433832"/>
          <c:h val="0.24942184310294546"/>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IL"/>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IL"/>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r>
              <a:rPr lang="he-IL" sz="1200" b="1">
                <a:latin typeface="Segoe UI" panose="020B0502040204020203" pitchFamily="34" charset="0"/>
                <a:cs typeface="Segoe UI" panose="020B0502040204020203" pitchFamily="34" charset="0"/>
              </a:rPr>
              <a:t>אופני התנהגות בעת בילוי עם ילדים במרחב הציבורי*</a:t>
            </a:r>
          </a:p>
          <a:p>
            <a:pPr>
              <a:defRPr sz="1200" b="0" spc="0">
                <a:solidFill>
                  <a:schemeClr val="tx1">
                    <a:lumMod val="65000"/>
                    <a:lumOff val="35000"/>
                  </a:schemeClr>
                </a:solidFill>
              </a:defRPr>
            </a:pPr>
            <a:r>
              <a:rPr lang="he-IL" sz="1200">
                <a:latin typeface="Segoe UI" panose="020B0502040204020203" pitchFamily="34" charset="0"/>
                <a:cs typeface="Segoe UI" panose="020B0502040204020203" pitchFamily="34" charset="0"/>
              </a:rPr>
              <a:t> סקר</a:t>
            </a:r>
            <a:r>
              <a:rPr lang="he-IL" sz="1200" baseline="0">
                <a:latin typeface="Segoe UI" panose="020B0502040204020203" pitchFamily="34" charset="0"/>
                <a:cs typeface="Segoe UI" panose="020B0502040204020203" pitchFamily="34" charset="0"/>
              </a:rPr>
              <a:t> פתיחה, תושבות, </a:t>
            </a:r>
            <a:r>
              <a:rPr lang="en-US" sz="1200">
                <a:latin typeface="Segoe UI" panose="020B0502040204020203" pitchFamily="34" charset="0"/>
                <a:cs typeface="Segoe UI" panose="020B0502040204020203" pitchFamily="34" charset="0"/>
              </a:rPr>
              <a:t>n=10</a:t>
            </a:r>
          </a:p>
        </c:rich>
      </c:tx>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endParaRPr lang="en-IL"/>
        </a:p>
      </c:txPr>
    </c:title>
    <c:autoTitleDeleted val="0"/>
    <c:plotArea>
      <c:layout>
        <c:manualLayout>
          <c:layoutTarget val="inner"/>
          <c:xMode val="edge"/>
          <c:yMode val="edge"/>
          <c:x val="0.23585791508766599"/>
          <c:y val="0.19128284449235827"/>
          <c:w val="0.49614351042755828"/>
          <c:h val="0.62224209882621251"/>
        </c:manualLayout>
      </c:layout>
      <c:doughnutChart>
        <c:varyColors val="1"/>
        <c:ser>
          <c:idx val="0"/>
          <c:order val="0"/>
          <c:dPt>
            <c:idx val="0"/>
            <c:bubble3D val="0"/>
            <c:spPr>
              <a:solidFill>
                <a:schemeClr val="accent4">
                  <a:shade val="58000"/>
                </a:schemeClr>
              </a:solidFill>
              <a:ln>
                <a:noFill/>
              </a:ln>
              <a:effectLst/>
            </c:spPr>
            <c:extLst>
              <c:ext xmlns:c16="http://schemas.microsoft.com/office/drawing/2014/chart" uri="{C3380CC4-5D6E-409C-BE32-E72D297353CC}">
                <c16:uniqueId val="{00000001-B980-4B2D-ABA9-9858532153E3}"/>
              </c:ext>
            </c:extLst>
          </c:dPt>
          <c:dPt>
            <c:idx val="1"/>
            <c:bubble3D val="0"/>
            <c:spPr>
              <a:solidFill>
                <a:schemeClr val="accent4">
                  <a:shade val="86000"/>
                </a:schemeClr>
              </a:solidFill>
              <a:ln>
                <a:noFill/>
              </a:ln>
              <a:effectLst/>
            </c:spPr>
            <c:extLst>
              <c:ext xmlns:c16="http://schemas.microsoft.com/office/drawing/2014/chart" uri="{C3380CC4-5D6E-409C-BE32-E72D297353CC}">
                <c16:uniqueId val="{00000003-B980-4B2D-ABA9-9858532153E3}"/>
              </c:ext>
            </c:extLst>
          </c:dPt>
          <c:dPt>
            <c:idx val="2"/>
            <c:bubble3D val="0"/>
            <c:spPr>
              <a:solidFill>
                <a:schemeClr val="accent4">
                  <a:tint val="86000"/>
                </a:schemeClr>
              </a:solidFill>
              <a:ln>
                <a:noFill/>
              </a:ln>
              <a:effectLst/>
            </c:spPr>
            <c:extLst>
              <c:ext xmlns:c16="http://schemas.microsoft.com/office/drawing/2014/chart" uri="{C3380CC4-5D6E-409C-BE32-E72D297353CC}">
                <c16:uniqueId val="{00000005-B980-4B2D-ABA9-9858532153E3}"/>
              </c:ext>
            </c:extLst>
          </c:dPt>
          <c:dPt>
            <c:idx val="3"/>
            <c:bubble3D val="0"/>
            <c:spPr>
              <a:solidFill>
                <a:schemeClr val="accent4">
                  <a:tint val="58000"/>
                </a:schemeClr>
              </a:solidFill>
              <a:ln>
                <a:noFill/>
              </a:ln>
              <a:effectLst/>
            </c:spPr>
            <c:extLst>
              <c:ext xmlns:c16="http://schemas.microsoft.com/office/drawing/2014/chart" uri="{C3380CC4-5D6E-409C-BE32-E72D297353CC}">
                <c16:uniqueId val="{00000007-B980-4B2D-ABA9-9858532153E3}"/>
              </c:ext>
            </c:extLst>
          </c:dPt>
          <c:dLbls>
            <c:dLbl>
              <c:idx val="0"/>
              <c:tx>
                <c:rich>
                  <a:bodyPr/>
                  <a:lstStyle/>
                  <a:p>
                    <a:r>
                      <a:rPr lang="en-US"/>
                      <a:t>5</a:t>
                    </a:r>
                  </a:p>
                </c:rich>
              </c:tx>
              <c:showLegendKey val="0"/>
              <c:showVal val="0"/>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B980-4B2D-ABA9-9858532153E3}"/>
                </c:ext>
              </c:extLst>
            </c:dLbl>
            <c:dLbl>
              <c:idx val="1"/>
              <c:tx>
                <c:rich>
                  <a:bodyPr/>
                  <a:lstStyle/>
                  <a:p>
                    <a:r>
                      <a:rPr lang="en-US"/>
                      <a:t>3</a:t>
                    </a:r>
                  </a:p>
                </c:rich>
              </c:tx>
              <c:showLegendKey val="0"/>
              <c:showVal val="0"/>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B980-4B2D-ABA9-9858532153E3}"/>
                </c:ext>
              </c:extLst>
            </c:dLbl>
            <c:dLbl>
              <c:idx val="2"/>
              <c:tx>
                <c:rich>
                  <a:bodyPr/>
                  <a:lstStyle/>
                  <a:p>
                    <a:r>
                      <a:rPr lang="en-US"/>
                      <a:t>1</a:t>
                    </a:r>
                  </a:p>
                </c:rich>
              </c:tx>
              <c:showLegendKey val="0"/>
              <c:showVal val="0"/>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B980-4B2D-ABA9-9858532153E3}"/>
                </c:ext>
              </c:extLst>
            </c:dLbl>
            <c:dLbl>
              <c:idx val="3"/>
              <c:tx>
                <c:rich>
                  <a:bodyPr/>
                  <a:lstStyle/>
                  <a:p>
                    <a:r>
                      <a:rPr lang="en-US"/>
                      <a:t>1</a:t>
                    </a:r>
                  </a:p>
                </c:rich>
              </c:tx>
              <c:showLegendKey val="0"/>
              <c:showVal val="0"/>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B980-4B2D-ABA9-9858532153E3}"/>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IL"/>
              </a:p>
            </c:txPr>
            <c:showLegendKey val="0"/>
            <c:showVal val="1"/>
            <c:showCatName val="0"/>
            <c:showSerName val="0"/>
            <c:showPercent val="0"/>
            <c:showBubbleSize val="0"/>
            <c:showLeaderLines val="0"/>
            <c:extLst>
              <c:ext xmlns:c15="http://schemas.microsoft.com/office/drawing/2012/chart" uri="{CE6537A1-D6FC-4f65-9D91-7224C49458BB}"/>
            </c:extLst>
          </c:dLbls>
          <c:cat>
            <c:strRef>
              <c:f>'עמדות אתגרים והתנהגות במרחב ציב'!$A$22:$A$25</c:f>
              <c:strCache>
                <c:ptCount val="4"/>
                <c:pt idx="0">
                  <c:v>משגיחה מקרוב</c:v>
                </c:pt>
                <c:pt idx="1">
                  <c:v>משחק משותף עם ילדי</c:v>
                </c:pt>
                <c:pt idx="2">
                  <c:v>מלווים על ידי האחים הבוגרים</c:v>
                </c:pt>
                <c:pt idx="3">
                  <c:v>משגיחה מרחוק</c:v>
                </c:pt>
              </c:strCache>
            </c:strRef>
          </c:cat>
          <c:val>
            <c:numRef>
              <c:f>'עמדות אתגרים והתנהגות במרחב ציב'!$B$22:$B$25</c:f>
              <c:numCache>
                <c:formatCode>0%</c:formatCode>
                <c:ptCount val="4"/>
                <c:pt idx="0">
                  <c:v>0.5</c:v>
                </c:pt>
                <c:pt idx="1">
                  <c:v>0.3</c:v>
                </c:pt>
                <c:pt idx="2">
                  <c:v>0.1</c:v>
                </c:pt>
                <c:pt idx="3">
                  <c:v>0.1</c:v>
                </c:pt>
              </c:numCache>
            </c:numRef>
          </c:val>
          <c:extLst>
            <c:ext xmlns:c16="http://schemas.microsoft.com/office/drawing/2014/chart" uri="{C3380CC4-5D6E-409C-BE32-E72D297353CC}">
              <c16:uniqueId val="{00000008-B980-4B2D-ABA9-9858532153E3}"/>
            </c:ext>
          </c:extLst>
        </c:ser>
        <c:dLbls>
          <c:showLegendKey val="0"/>
          <c:showVal val="0"/>
          <c:showCatName val="0"/>
          <c:showSerName val="0"/>
          <c:showPercent val="0"/>
          <c:showBubbleSize val="0"/>
          <c:showLeaderLines val="0"/>
        </c:dLbls>
        <c:firstSliceAng val="0"/>
        <c:holeSize val="62"/>
      </c:doughnutChart>
      <c:spPr>
        <a:noFill/>
        <a:ln w="25400">
          <a:noFill/>
        </a:ln>
        <a:effectLst/>
      </c:spPr>
    </c:plotArea>
    <c:legend>
      <c:legendPos val="r"/>
      <c:layout>
        <c:manualLayout>
          <c:xMode val="edge"/>
          <c:yMode val="edge"/>
          <c:x val="5.4366496539486879E-2"/>
          <c:y val="0.86240975666849018"/>
          <c:w val="0.94175421848696328"/>
          <c:h val="0.134285996532809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IL"/>
        </a:p>
      </c:txPr>
    </c:legend>
    <c:plotVisOnly val="1"/>
    <c:dispBlanksAs val="gap"/>
    <c:showDLblsOverMax val="0"/>
  </c:chart>
  <c:spPr>
    <a:noFill/>
    <a:ln w="9525" cap="flat" cmpd="sng" algn="ctr">
      <a:noFill/>
      <a:prstDash val="solid"/>
      <a:round/>
    </a:ln>
    <a:effectLst/>
  </c:spPr>
  <c:txPr>
    <a:bodyPr/>
    <a:lstStyle/>
    <a:p>
      <a:pPr>
        <a:defRPr/>
      </a:pPr>
      <a:endParaRPr lang="en-I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withinLinear" id="17">
  <a:schemeClr val="accent4"/>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omments/modernComment_198_B9FD413C.xml><?xml version="1.0" encoding="utf-8"?>
<p188:cmLst xmlns:a="http://schemas.openxmlformats.org/drawingml/2006/main" xmlns:r="http://schemas.openxmlformats.org/officeDocument/2006/relationships" xmlns:p188="http://schemas.microsoft.com/office/powerpoint/2018/8/main">
  <p188:cm id="{8C061AAB-EFBF-4314-89F8-AB106BD09712}" authorId="{32D145CE-3CEA-5153-9B39-BF37DB1552C8}" created="2023-05-30T12:11:03.739">
    <pc:sldMkLst xmlns:pc="http://schemas.microsoft.com/office/powerpoint/2013/main/command">
      <pc:docMk/>
      <pc:sldMk cId="3120382268" sldId="408"/>
    </pc:sldMkLst>
    <p188:txBody>
      <a:bodyPr/>
      <a:lstStyle/>
      <a:p>
        <a:r>
          <a:rPr lang="en-IL"/>
          <a:t>שקף לא לתרגום</a:t>
        </a:r>
      </a:p>
    </p188:txBody>
  </p188:cm>
</p188:cmLst>
</file>

<file path=ppt/comments/modernComment_19B_392A7CA.xml><?xml version="1.0" encoding="utf-8"?>
<p188:cmLst xmlns:a="http://schemas.openxmlformats.org/drawingml/2006/main" xmlns:r="http://schemas.openxmlformats.org/officeDocument/2006/relationships" xmlns:p188="http://schemas.microsoft.com/office/powerpoint/2018/8/main">
  <p188:cm id="{A46EECEB-5577-446E-9453-452E672DA948}" authorId="{32D145CE-3CEA-5153-9B39-BF37DB1552C8}" created="2023-05-30T12:23:31.214">
    <pc:sldMkLst xmlns:pc="http://schemas.microsoft.com/office/powerpoint/2013/main/command">
      <pc:docMk/>
      <pc:sldMk cId="59942858" sldId="411"/>
    </pc:sldMkLst>
    <p188:txBody>
      <a:bodyPr/>
      <a:lstStyle/>
      <a:p>
        <a:r>
          <a:rPr lang="en-IL"/>
          <a:t>שקף לא לתרגום</a:t>
        </a:r>
      </a:p>
    </p188:txBody>
  </p188:cm>
</p188:cmLst>
</file>

<file path=ppt/comments/modernComment_224_869B13CD.xml><?xml version="1.0" encoding="utf-8"?>
<p188:cmLst xmlns:a="http://schemas.openxmlformats.org/drawingml/2006/main" xmlns:r="http://schemas.openxmlformats.org/officeDocument/2006/relationships" xmlns:p188="http://schemas.microsoft.com/office/powerpoint/2018/8/main">
  <p188:cm id="{9DB47081-11CF-42C4-8AF0-384D7CB5440F}" authorId="{32D145CE-3CEA-5153-9B39-BF37DB1552C8}" created="2023-05-30T12:11:20.053">
    <pc:sldMkLst xmlns:pc="http://schemas.microsoft.com/office/powerpoint/2013/main/command">
      <pc:docMk/>
      <pc:sldMk cId="2258310093" sldId="548"/>
    </pc:sldMkLst>
    <p188:txBody>
      <a:bodyPr/>
      <a:lstStyle/>
      <a:p>
        <a:r>
          <a:rPr lang="en-IL"/>
          <a:t>שקף לא לתרגום</a:t>
        </a:r>
      </a:p>
    </p188:txBody>
  </p188:cm>
</p188:cmLst>
</file>

<file path=ppt/comments/modernComment_265_F88B93D8.xml><?xml version="1.0" encoding="utf-8"?>
<p188:cmLst xmlns:a="http://schemas.openxmlformats.org/drawingml/2006/main" xmlns:r="http://schemas.openxmlformats.org/officeDocument/2006/relationships" xmlns:p188="http://schemas.microsoft.com/office/powerpoint/2018/8/main">
  <p188:cm id="{C0CB7215-A5ED-4169-B38B-2BF6568A7693}" authorId="{32D145CE-3CEA-5153-9B39-BF37DB1552C8}" created="2023-05-30T12:11:40.707">
    <pc:sldMkLst xmlns:pc="http://schemas.microsoft.com/office/powerpoint/2013/main/command">
      <pc:docMk/>
      <pc:sldMk cId="4169896920" sldId="613"/>
    </pc:sldMkLst>
    <p188:txBody>
      <a:bodyPr/>
      <a:lstStyle/>
      <a:p>
        <a:r>
          <a:rPr lang="en-IL"/>
          <a:t>שקף לא לתרגום</a:t>
        </a:r>
      </a:p>
    </p188:txBody>
  </p188:cm>
</p188:cmLst>
</file>

<file path=ppt/comments/modernComment_269_98C6A1B8.xml><?xml version="1.0" encoding="utf-8"?>
<p188:cmLst xmlns:a="http://schemas.openxmlformats.org/drawingml/2006/main" xmlns:r="http://schemas.openxmlformats.org/officeDocument/2006/relationships" xmlns:p188="http://schemas.microsoft.com/office/powerpoint/2018/8/main">
  <p188:cm id="{1AA68911-C66B-463E-BAD1-66B00F11AC6B}" authorId="{32D145CE-3CEA-5153-9B39-BF37DB1552C8}" created="2023-05-30T13:08:43.624">
    <pc:sldMkLst xmlns:pc="http://schemas.microsoft.com/office/powerpoint/2013/main/command">
      <pc:docMk/>
      <pc:sldMk cId="2563154360" sldId="617"/>
    </pc:sldMkLst>
    <p188:txBody>
      <a:bodyPr/>
      <a:lstStyle/>
      <a:p>
        <a:r>
          <a:rPr lang="en-IL"/>
          <a:t>גרף לא לתרגום</a:t>
        </a:r>
      </a:p>
    </p188:txBody>
  </p188:cm>
</p188:cmLst>
</file>

<file path=ppt/comments/modernComment_272_870FD038.xml><?xml version="1.0" encoding="utf-8"?>
<p188:cmLst xmlns:a="http://schemas.openxmlformats.org/drawingml/2006/main" xmlns:r="http://schemas.openxmlformats.org/officeDocument/2006/relationships" xmlns:p188="http://schemas.microsoft.com/office/powerpoint/2018/8/main">
  <p188:cm id="{E5A11FDB-27AD-4259-9C64-1C4DB03BE9C3}" authorId="{32D145CE-3CEA-5153-9B39-BF37DB1552C8}" created="2023-05-30T13:08:34.356">
    <pc:sldMkLst xmlns:pc="http://schemas.microsoft.com/office/powerpoint/2013/main/command">
      <pc:docMk/>
      <pc:sldMk cId="2265960504" sldId="626"/>
    </pc:sldMkLst>
    <p188:txBody>
      <a:bodyPr/>
      <a:lstStyle/>
      <a:p>
        <a:r>
          <a:rPr lang="en-IL"/>
          <a:t>גרף לא לתרגום</a:t>
        </a:r>
      </a:p>
    </p188:txBody>
  </p188:cm>
</p188:cmLst>
</file>

<file path=ppt/comments/modernComment_277_EF2B5D4A.xml><?xml version="1.0" encoding="utf-8"?>
<p188:cmLst xmlns:a="http://schemas.openxmlformats.org/drawingml/2006/main" xmlns:r="http://schemas.openxmlformats.org/officeDocument/2006/relationships" xmlns:p188="http://schemas.microsoft.com/office/powerpoint/2018/8/main">
  <p188:cm id="{D6EB32A5-D2E4-4358-A5F1-B7EBD5499893}" authorId="{32D145CE-3CEA-5153-9B39-BF37DB1552C8}" created="2023-05-30T13:08:21.175">
    <pc:sldMkLst xmlns:pc="http://schemas.microsoft.com/office/powerpoint/2013/main/command">
      <pc:docMk/>
      <pc:sldMk cId="4012596554" sldId="631"/>
    </pc:sldMkLst>
    <p188:txBody>
      <a:bodyPr/>
      <a:lstStyle/>
      <a:p>
        <a:r>
          <a:rPr lang="en-IL"/>
          <a:t>גרף לא לתרגום</a:t>
        </a:r>
      </a:p>
    </p188:txBody>
  </p188:cm>
</p188:cmLst>
</file>

<file path=ppt/comments/modernComment_289_984219F1.xml><?xml version="1.0" encoding="utf-8"?>
<p188:cmLst xmlns:a="http://schemas.openxmlformats.org/drawingml/2006/main" xmlns:r="http://schemas.openxmlformats.org/officeDocument/2006/relationships" xmlns:p188="http://schemas.microsoft.com/office/powerpoint/2018/8/main">
  <p188:cm id="{44D01C70-9BA1-4041-B4C3-DF10BF5D9326}" authorId="{32D145CE-3CEA-5153-9B39-BF37DB1552C8}" created="2023-05-30T13:07:53.975">
    <pc:sldMkLst xmlns:pc="http://schemas.microsoft.com/office/powerpoint/2013/main/command">
      <pc:docMk/>
      <pc:sldMk cId="2554468849" sldId="649"/>
    </pc:sldMkLst>
    <p188:txBody>
      <a:bodyPr/>
      <a:lstStyle/>
      <a:p>
        <a:r>
          <a:rPr lang="en-IL"/>
          <a:t>גרף לא לתרגום</a:t>
        </a:r>
      </a:p>
    </p188:txBody>
  </p188:cm>
</p188:cmLst>
</file>

<file path=ppt/comments/modernComment_28A_E1C42973.xml><?xml version="1.0" encoding="utf-8"?>
<p188:cmLst xmlns:a="http://schemas.openxmlformats.org/drawingml/2006/main" xmlns:r="http://schemas.openxmlformats.org/officeDocument/2006/relationships" xmlns:p188="http://schemas.microsoft.com/office/powerpoint/2018/8/main">
  <p188:cm id="{0967B6E3-B3C0-4150-906E-09698BEBF562}" authorId="{32D145CE-3CEA-5153-9B39-BF37DB1552C8}" created="2023-05-30T13:08:07.905">
    <pc:sldMkLst xmlns:pc="http://schemas.microsoft.com/office/powerpoint/2013/main/command">
      <pc:docMk/>
      <pc:sldMk cId="3787729267" sldId="650"/>
    </pc:sldMkLst>
    <p188:txBody>
      <a:bodyPr/>
      <a:lstStyle/>
      <a:p>
        <a:r>
          <a:rPr lang="en-IL"/>
          <a:t>גרף לא לתרגום</a:t>
        </a:r>
      </a:p>
    </p188:txBody>
  </p188:cm>
</p188:cmLst>
</file>

<file path=ppt/comments/modernComment_28E_95D0ECAE.xml><?xml version="1.0" encoding="utf-8"?>
<p188:cmLst xmlns:a="http://schemas.openxmlformats.org/drawingml/2006/main" xmlns:r="http://schemas.openxmlformats.org/officeDocument/2006/relationships" xmlns:p188="http://schemas.microsoft.com/office/powerpoint/2018/8/main">
  <p188:cm id="{C574EFB1-EF26-43E6-9BF9-4E1CFFB67327}" authorId="{32D145CE-3CEA-5153-9B39-BF37DB1552C8}" created="2023-05-30T13:07:19.395">
    <pc:sldMkLst xmlns:pc="http://schemas.microsoft.com/office/powerpoint/2013/main/command">
      <pc:docMk/>
      <pc:sldMk cId="2513497262" sldId="654"/>
    </pc:sldMkLst>
    <p188:txBody>
      <a:bodyPr/>
      <a:lstStyle/>
      <a:p>
        <a:r>
          <a:rPr lang="en-IL"/>
          <a:t>גרפים לא לתרגום</a:t>
        </a:r>
      </a:p>
    </p188:txBody>
  </p188:cm>
</p188:cmLst>
</file>

<file path=ppt/comments/modernComment_290_BA3324B6.xml><?xml version="1.0" encoding="utf-8"?>
<p188:cmLst xmlns:a="http://schemas.openxmlformats.org/drawingml/2006/main" xmlns:r="http://schemas.openxmlformats.org/officeDocument/2006/relationships" xmlns:p188="http://schemas.microsoft.com/office/powerpoint/2018/8/main">
  <p188:cm id="{D7CFE45C-598E-4F76-8E55-26F67C7B77ED}" authorId="{32D145CE-3CEA-5153-9B39-BF37DB1552C8}" created="2023-05-30T12:24:30.485">
    <pc:sldMkLst xmlns:pc="http://schemas.microsoft.com/office/powerpoint/2013/main/command">
      <pc:docMk/>
      <pc:sldMk cId="3123913910" sldId="656"/>
    </pc:sldMkLst>
    <p188:txBody>
      <a:bodyPr/>
      <a:lstStyle/>
      <a:p>
        <a:r>
          <a:rPr lang="en-IL"/>
          <a:t>שקף לא לתרגום</a:t>
        </a:r>
      </a:p>
    </p188:txBody>
  </p188:cm>
</p188:cmLst>
</file>

<file path=ppt/comments/modernComment_292_6820B78E.xml><?xml version="1.0" encoding="utf-8"?>
<p188:cmLst xmlns:a="http://schemas.openxmlformats.org/drawingml/2006/main" xmlns:r="http://schemas.openxmlformats.org/officeDocument/2006/relationships" xmlns:p188="http://schemas.microsoft.com/office/powerpoint/2018/8/main">
  <p188:cm id="{5108039C-32FF-443B-9A30-84964B884544}" authorId="{32D145CE-3CEA-5153-9B39-BF37DB1552C8}" created="2023-05-30T13:06:43.260">
    <pc:sldMkLst xmlns:pc="http://schemas.microsoft.com/office/powerpoint/2013/main/command">
      <pc:docMk/>
      <pc:sldMk cId="1746974606" sldId="658"/>
    </pc:sldMkLst>
    <p188:txBody>
      <a:bodyPr/>
      <a:lstStyle/>
      <a:p>
        <a:r>
          <a:rPr lang="en-IL"/>
          <a:t>חלק אפור (טקסט וגרף) לא לתרגום</a:t>
        </a:r>
      </a:p>
    </p188:txBody>
  </p188:cm>
</p188:cmLst>
</file>

<file path=ppt/comments/modernComment_298_DB33CE15.xml><?xml version="1.0" encoding="utf-8"?>
<p188:cmLst xmlns:a="http://schemas.openxmlformats.org/drawingml/2006/main" xmlns:r="http://schemas.openxmlformats.org/officeDocument/2006/relationships" xmlns:p188="http://schemas.microsoft.com/office/powerpoint/2018/8/main">
  <p188:cm id="{3315F9DB-6113-4A55-9EE3-5D4968379DD4}" authorId="{32D145CE-3CEA-5153-9B39-BF37DB1552C8}" created="2023-05-30T13:05:53.961">
    <ac:deMkLst xmlns:ac="http://schemas.microsoft.com/office/drawing/2013/main/command">
      <pc:docMk xmlns:pc="http://schemas.microsoft.com/office/powerpoint/2013/main/command"/>
      <pc:sldMk xmlns:pc="http://schemas.microsoft.com/office/powerpoint/2013/main/command" cId="3677605397" sldId="664"/>
      <ac:spMk id="8" creationId="{0893F3E1-0783-592A-31BB-1156D638D3E9}"/>
    </ac:deMkLst>
    <p188:txBody>
      <a:bodyPr/>
      <a:lstStyle/>
      <a:p>
        <a:r>
          <a:rPr lang="en-IL"/>
          <a:t>חלק אפור (טקסט וגרף) לא לתרגום</a:t>
        </a:r>
      </a:p>
    </p188:txBody>
  </p188:cm>
</p188:cmLst>
</file>

<file path=ppt/comments/modernComment_2A1_2F81436B.xml><?xml version="1.0" encoding="utf-8"?>
<p188:cmLst xmlns:a="http://schemas.openxmlformats.org/drawingml/2006/main" xmlns:r="http://schemas.openxmlformats.org/officeDocument/2006/relationships" xmlns:p188="http://schemas.microsoft.com/office/powerpoint/2018/8/main">
  <p188:cm id="{BEA744FA-04F1-4586-A67E-E1B961C51C6B}" authorId="{32D145CE-3CEA-5153-9B39-BF37DB1552C8}" created="2023-05-30T13:04:54.080">
    <pc:sldMkLst xmlns:pc="http://schemas.microsoft.com/office/powerpoint/2013/main/command">
      <pc:docMk/>
      <pc:sldMk cId="797000555" sldId="673"/>
    </pc:sldMkLst>
    <p188:txBody>
      <a:bodyPr/>
      <a:lstStyle/>
      <a:p>
        <a:r>
          <a:rPr lang="en-IL"/>
          <a:t>גרף לא לתרגום</a:t>
        </a:r>
      </a:p>
    </p188:txBody>
  </p188:cm>
</p188:cmLst>
</file>

<file path=ppt/comments/modernComment_2A2_7D5B6A69.xml><?xml version="1.0" encoding="utf-8"?>
<p188:cmLst xmlns:a="http://schemas.openxmlformats.org/drawingml/2006/main" xmlns:r="http://schemas.openxmlformats.org/officeDocument/2006/relationships" xmlns:p188="http://schemas.microsoft.com/office/powerpoint/2018/8/main">
  <p188:cm id="{FF3FAE23-3AAD-46BA-A0BF-A4655076AE7A}" authorId="{32D145CE-3CEA-5153-9B39-BF37DB1552C8}" created="2023-05-30T12:20:28.335">
    <pc:sldMkLst xmlns:pc="http://schemas.microsoft.com/office/powerpoint/2013/main/command">
      <pc:docMk/>
      <pc:sldMk cId="2103143017" sldId="674"/>
    </pc:sldMkLst>
    <p188:txBody>
      <a:bodyPr/>
      <a:lstStyle/>
      <a:p>
        <a:r>
          <a:rPr lang="en-IL"/>
          <a:t>שקף לא לתרגום</a:t>
        </a:r>
      </a:p>
    </p188:txBody>
  </p188:cm>
</p188:cmLst>
</file>

<file path=ppt/comments/modernComment_2A4_5E3536D7.xml><?xml version="1.0" encoding="utf-8"?>
<p188:cmLst xmlns:a="http://schemas.openxmlformats.org/drawingml/2006/main" xmlns:r="http://schemas.openxmlformats.org/officeDocument/2006/relationships" xmlns:p188="http://schemas.microsoft.com/office/powerpoint/2018/8/main">
  <p188:cm id="{15163766-EF5C-473E-8C59-CD962EBF778B}" authorId="{32D145CE-3CEA-5153-9B39-BF37DB1552C8}" created="2023-05-30T12:20:38.430">
    <pc:sldMkLst xmlns:pc="http://schemas.microsoft.com/office/powerpoint/2013/main/command">
      <pc:docMk/>
      <pc:sldMk cId="1580545751" sldId="676"/>
    </pc:sldMkLst>
    <p188:txBody>
      <a:bodyPr/>
      <a:lstStyle/>
      <a:p>
        <a:r>
          <a:rPr lang="en-IL"/>
          <a:t>שקף לא לתרגום</a:t>
        </a:r>
      </a:p>
    </p188:txBody>
  </p188:cm>
</p188:cmLst>
</file>

<file path=ppt/comments/modernComment_2A5_4CA85F40.xml><?xml version="1.0" encoding="utf-8"?>
<p188:cmLst xmlns:a="http://schemas.openxmlformats.org/drawingml/2006/main" xmlns:r="http://schemas.openxmlformats.org/officeDocument/2006/relationships" xmlns:p188="http://schemas.microsoft.com/office/powerpoint/2018/8/main">
  <p188:cm id="{C90EA75E-7C07-4A64-A9A2-2EF00B820899}" authorId="{32D145CE-3CEA-5153-9B39-BF37DB1552C8}" created="2023-05-30T12:23:53.154">
    <ac:deMkLst xmlns:ac="http://schemas.microsoft.com/office/drawing/2013/main/command">
      <pc:docMk xmlns:pc="http://schemas.microsoft.com/office/powerpoint/2013/main/command"/>
      <pc:sldMk xmlns:pc="http://schemas.microsoft.com/office/powerpoint/2013/main/command" cId="1286102848" sldId="677"/>
      <ac:spMk id="4" creationId="{54915A43-51DA-A7A0-86CC-32D84406DA7C}"/>
    </ac:deMkLst>
    <p188:txBody>
      <a:bodyPr/>
      <a:lstStyle/>
      <a:p>
        <a:r>
          <a:rPr lang="en-IL"/>
          <a:t>שקף לא לתרגום</a:t>
        </a:r>
      </a:p>
    </p188:txBody>
  </p188:cm>
</p188:cmLst>
</file>

<file path=ppt/comments/modernComment_2A7_367C1025.xml><?xml version="1.0" encoding="utf-8"?>
<p188:cmLst xmlns:a="http://schemas.openxmlformats.org/drawingml/2006/main" xmlns:r="http://schemas.openxmlformats.org/officeDocument/2006/relationships" xmlns:p188="http://schemas.microsoft.com/office/powerpoint/2018/8/main">
  <p188:cm id="{E5FE7BEA-0983-4857-B31F-F6338A666FC0}" authorId="{32D145CE-3CEA-5153-9B39-BF37DB1552C8}" created="2023-05-30T13:04:31.292">
    <pc:sldMkLst xmlns:pc="http://schemas.microsoft.com/office/powerpoint/2013/main/command">
      <pc:docMk/>
      <pc:sldMk cId="914100261" sldId="679"/>
    </pc:sldMkLst>
    <p188:txBody>
      <a:bodyPr/>
      <a:lstStyle/>
      <a:p>
        <a:r>
          <a:rPr lang="en-IL"/>
          <a:t>גרף לא לתרגום</a:t>
        </a:r>
      </a:p>
    </p188:txBody>
  </p188:cm>
</p188:cmLst>
</file>

<file path=ppt/comments/modernComment_2A9_BDB75ECA.xml><?xml version="1.0" encoding="utf-8"?>
<p188:cmLst xmlns:a="http://schemas.openxmlformats.org/drawingml/2006/main" xmlns:r="http://schemas.openxmlformats.org/officeDocument/2006/relationships" xmlns:p188="http://schemas.microsoft.com/office/powerpoint/2018/8/main">
  <p188:cm id="{F92FE8FF-7F1B-4B08-9A2A-95CD96C4344A}" authorId="{32D145CE-3CEA-5153-9B39-BF37DB1552C8}" created="2023-05-30T13:04:16.795">
    <pc:sldMkLst xmlns:pc="http://schemas.microsoft.com/office/powerpoint/2013/main/command">
      <pc:docMk/>
      <pc:sldMk cId="3182911178" sldId="681"/>
    </pc:sldMkLst>
    <p188:txBody>
      <a:bodyPr/>
      <a:lstStyle/>
      <a:p>
        <a:r>
          <a:rPr lang="en-IL"/>
          <a:t>גרף לא לתרגום</a:t>
        </a:r>
      </a:p>
    </p188:txBody>
  </p188:cm>
</p188:cmLst>
</file>

<file path=ppt/comments/modernComment_2B3_7C8DA397.xml><?xml version="1.0" encoding="utf-8"?>
<p188:cmLst xmlns:a="http://schemas.openxmlformats.org/drawingml/2006/main" xmlns:r="http://schemas.openxmlformats.org/officeDocument/2006/relationships" xmlns:p188="http://schemas.microsoft.com/office/powerpoint/2018/8/main">
  <p188:cm id="{34D52F6F-0255-4A47-B156-FED22B4AAEDF}" authorId="{32D145CE-3CEA-5153-9B39-BF37DB1552C8}" created="2023-05-30T13:00:20.832">
    <pc:sldMkLst xmlns:pc="http://schemas.microsoft.com/office/powerpoint/2013/main/command">
      <pc:docMk/>
      <pc:sldMk cId="2089657239" sldId="691"/>
    </pc:sldMkLst>
    <p188:txBody>
      <a:bodyPr/>
      <a:lstStyle/>
      <a:p>
        <a:r>
          <a:rPr lang="en-IL"/>
          <a:t>שקף לא לתרגום</a:t>
        </a:r>
      </a:p>
    </p188:txBody>
  </p188:cm>
</p188:cmLst>
</file>

<file path=ppt/comments/modernComment_2B4_28C0DD2D.xml><?xml version="1.0" encoding="utf-8"?>
<p188:cmLst xmlns:a="http://schemas.openxmlformats.org/drawingml/2006/main" xmlns:r="http://schemas.openxmlformats.org/officeDocument/2006/relationships" xmlns:p188="http://schemas.microsoft.com/office/powerpoint/2018/8/main">
  <p188:cm id="{6D5D6F03-9AD8-4A93-9F72-05293316A3F9}" authorId="{32D145CE-3CEA-5153-9B39-BF37DB1552C8}" created="2023-05-30T13:00:46.995">
    <pc:sldMkLst xmlns:pc="http://schemas.microsoft.com/office/powerpoint/2013/main/command">
      <pc:docMk/>
      <pc:sldMk cId="683728173" sldId="692"/>
    </pc:sldMkLst>
    <p188:txBody>
      <a:bodyPr/>
      <a:lstStyle/>
      <a:p>
        <a:r>
          <a:rPr lang="en-IL"/>
          <a:t>שקף לא לתרגום</a:t>
        </a:r>
      </a:p>
    </p188:txBody>
  </p188:cm>
</p188:cmLst>
</file>

<file path=ppt/comments/modernComment_2B5_F1D7148B.xml><?xml version="1.0" encoding="utf-8"?>
<p188:cmLst xmlns:a="http://schemas.openxmlformats.org/drawingml/2006/main" xmlns:r="http://schemas.openxmlformats.org/officeDocument/2006/relationships" xmlns:p188="http://schemas.microsoft.com/office/powerpoint/2018/8/main">
  <p188:cm id="{94B93863-C5AD-4DA9-887D-78CA7C331B48}" authorId="{32D145CE-3CEA-5153-9B39-BF37DB1552C8}" created="2023-05-30T12:21:28.993">
    <pc:sldMkLst xmlns:pc="http://schemas.microsoft.com/office/powerpoint/2013/main/command">
      <pc:docMk/>
      <pc:sldMk cId="4057404555" sldId="693"/>
    </pc:sldMkLst>
    <p188:txBody>
      <a:bodyPr/>
      <a:lstStyle/>
      <a:p>
        <a:r>
          <a:rPr lang="en-IL"/>
          <a:t>שקף לא לתרגום</a:t>
        </a:r>
      </a:p>
    </p188:txBody>
  </p188:cm>
</p188:cmLst>
</file>

<file path=ppt/comments/modernComment_2B6_F4BE80.xml><?xml version="1.0" encoding="utf-8"?>
<p188:cmLst xmlns:a="http://schemas.openxmlformats.org/drawingml/2006/main" xmlns:r="http://schemas.openxmlformats.org/officeDocument/2006/relationships" xmlns:p188="http://schemas.microsoft.com/office/powerpoint/2018/8/main">
  <p188:cm id="{D9ACB821-5D13-45AA-A168-AB460E58A2D8}" authorId="{32D145CE-3CEA-5153-9B39-BF37DB1552C8}" created="2023-05-30T12:23:16.339">
    <pc:sldMkLst xmlns:pc="http://schemas.microsoft.com/office/powerpoint/2013/main/command">
      <pc:docMk/>
      <pc:sldMk cId="16039552" sldId="694"/>
    </pc:sldMkLst>
    <p188:txBody>
      <a:bodyPr/>
      <a:lstStyle/>
      <a:p>
        <a:r>
          <a:rPr lang="en-IL"/>
          <a:t>שקף לא לתרגום</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24AA2456-E9B1-4D7F-B3C7-7289AEB4E5B5}" type="datetimeFigureOut">
              <a:rPr lang="en-US" smtClean="0"/>
              <a:t>5/30/2023</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937E0950-7630-4B72-A91E-FC6ABBB00A8C}" type="slidenum">
              <a:rPr lang="en-US" smtClean="0"/>
              <a:t>‹#›</a:t>
            </a:fld>
            <a:endParaRPr lang="en-US"/>
          </a:p>
        </p:txBody>
      </p:sp>
    </p:spTree>
    <p:extLst>
      <p:ext uri="{BB962C8B-B14F-4D97-AF65-F5344CB8AC3E}">
        <p14:creationId xmlns:p14="http://schemas.microsoft.com/office/powerpoint/2010/main" val="3346955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fld id="{937E0950-7630-4B72-A91E-FC6ABBB00A8C}" type="slidenum">
              <a:rPr lang="en-US" smtClean="0"/>
              <a:t>1</a:t>
            </a:fld>
            <a:endParaRPr lang="en-US"/>
          </a:p>
        </p:txBody>
      </p:sp>
    </p:spTree>
    <p:extLst>
      <p:ext uri="{BB962C8B-B14F-4D97-AF65-F5344CB8AC3E}">
        <p14:creationId xmlns:p14="http://schemas.microsoft.com/office/powerpoint/2010/main" val="21542439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230390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he-IL"/>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64582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070869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31774" rtl="1" eaLnBrk="1" fontAlgn="auto" latinLnBrk="0" hangingPunct="1">
              <a:lnSpc>
                <a:spcPct val="100000"/>
              </a:lnSpc>
              <a:spcBef>
                <a:spcPts val="0"/>
              </a:spcBef>
              <a:spcAft>
                <a:spcPts val="0"/>
              </a:spcAft>
              <a:buClrTx/>
              <a:buSzTx/>
              <a:buFontTx/>
              <a:buNone/>
              <a:tabLst/>
              <a:defRPr/>
            </a:pPr>
            <a:endParaRPr lang="he-IL" sz="1200" i="0" kern="1200">
              <a:solidFill>
                <a:schemeClr val="tx1"/>
              </a:solidFill>
              <a:latin typeface="Segoe UI Light" panose="020B0502040204020203" pitchFamily="34" charset="0"/>
              <a:ea typeface="Tahoma" panose="020B0604030504040204" pitchFamily="34" charset="0"/>
              <a:cs typeface="Segoe UI Light" panose="020B0502040204020203" pitchFamily="34" charset="0"/>
            </a:endParaRPr>
          </a:p>
          <a:p>
            <a:pPr marL="0" marR="0" lvl="0" indent="0" algn="r" defTabSz="931774" rtl="1" eaLnBrk="1" fontAlgn="auto" latinLnBrk="0" hangingPunct="1">
              <a:lnSpc>
                <a:spcPct val="100000"/>
              </a:lnSpc>
              <a:spcBef>
                <a:spcPts val="0"/>
              </a:spcBef>
              <a:spcAft>
                <a:spcPts val="0"/>
              </a:spcAft>
              <a:buClrTx/>
              <a:buSzTx/>
              <a:buFontTx/>
              <a:buNone/>
              <a:tabLst/>
              <a:defRPr/>
            </a:pPr>
            <a:endParaRPr lang="he-IL" sz="1200" kern="120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954380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he-IL">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648870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344555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061803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587829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559633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98906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fld id="{937E0950-7630-4B72-A91E-FC6ABBB00A8C}" type="slidenum">
              <a:rPr lang="en-US" smtClean="0"/>
              <a:t>2</a:t>
            </a:fld>
            <a:endParaRPr lang="en-US"/>
          </a:p>
        </p:txBody>
      </p:sp>
    </p:spTree>
    <p:extLst>
      <p:ext uri="{BB962C8B-B14F-4D97-AF65-F5344CB8AC3E}">
        <p14:creationId xmlns:p14="http://schemas.microsoft.com/office/powerpoint/2010/main" val="36944408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fld id="{937E0950-7630-4B72-A91E-FC6ABBB00A8C}" type="slidenum">
              <a:rPr lang="en-US" smtClean="0"/>
              <a:t>22</a:t>
            </a:fld>
            <a:endParaRPr lang="en-US"/>
          </a:p>
        </p:txBody>
      </p:sp>
    </p:spTree>
    <p:extLst>
      <p:ext uri="{BB962C8B-B14F-4D97-AF65-F5344CB8AC3E}">
        <p14:creationId xmlns:p14="http://schemas.microsoft.com/office/powerpoint/2010/main" val="36495477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he-IL">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648870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384274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137269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142586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31774" rtl="1" eaLnBrk="1" fontAlgn="auto" latinLnBrk="0" hangingPunct="1">
              <a:lnSpc>
                <a:spcPct val="100000"/>
              </a:lnSpc>
              <a:spcBef>
                <a:spcPts val="0"/>
              </a:spcBef>
              <a:spcAft>
                <a:spcPts val="0"/>
              </a:spcAft>
              <a:buClrTx/>
              <a:buSzTx/>
              <a:buFontTx/>
              <a:buNone/>
              <a:tabLst/>
              <a:defRPr/>
            </a:pPr>
            <a:endParaRPr lang="he-IL" sz="1800">
              <a:effectLst/>
              <a:latin typeface="Arial" panose="020B0604020202020204" pitchFamily="34" charset="0"/>
            </a:endParaRPr>
          </a:p>
          <a:p>
            <a:pPr algn="r" defTabSz="931774" rtl="1"/>
            <a:endParaRPr lang="he-IL"/>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414533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31774" rtl="1" eaLnBrk="1" fontAlgn="auto" latinLnBrk="0" hangingPunct="1">
              <a:lnSpc>
                <a:spcPct val="100000"/>
              </a:lnSpc>
              <a:spcBef>
                <a:spcPts val="0"/>
              </a:spcBef>
              <a:spcAft>
                <a:spcPts val="0"/>
              </a:spcAft>
              <a:buClrTx/>
              <a:buSzTx/>
              <a:buFontTx/>
              <a:buNone/>
              <a:tabLst/>
              <a:defRPr/>
            </a:pPr>
            <a:endParaRPr lang="he-IL" sz="1800">
              <a:effectLst/>
              <a:latin typeface="Arial" panose="020B0604020202020204" pitchFamily="34" charset="0"/>
            </a:endParaRPr>
          </a:p>
          <a:p>
            <a:pPr algn="r" defTabSz="931774" rtl="1"/>
            <a:endParaRPr lang="he-IL"/>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045876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31774" rtl="1" eaLnBrk="1" fontAlgn="auto" latinLnBrk="0" hangingPunct="1">
              <a:lnSpc>
                <a:spcPct val="100000"/>
              </a:lnSpc>
              <a:spcBef>
                <a:spcPts val="0"/>
              </a:spcBef>
              <a:spcAft>
                <a:spcPts val="0"/>
              </a:spcAft>
              <a:buClrTx/>
              <a:buSzTx/>
              <a:buFontTx/>
              <a:buNone/>
              <a:tabLst/>
              <a:defRPr/>
            </a:pPr>
            <a:endParaRPr lang="he-IL" sz="1800">
              <a:effectLst/>
              <a:latin typeface="Arial" panose="020B0604020202020204" pitchFamily="34" charset="0"/>
            </a:endParaRPr>
          </a:p>
          <a:p>
            <a:pPr algn="r" defTabSz="931774" rtl="1"/>
            <a:endParaRPr lang="he-IL"/>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417758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31774" rtl="1" eaLnBrk="1" fontAlgn="auto" latinLnBrk="0" hangingPunct="1">
              <a:lnSpc>
                <a:spcPct val="100000"/>
              </a:lnSpc>
              <a:spcBef>
                <a:spcPts val="0"/>
              </a:spcBef>
              <a:spcAft>
                <a:spcPts val="0"/>
              </a:spcAft>
              <a:buClrTx/>
              <a:buSzTx/>
              <a:buFontTx/>
              <a:buNone/>
              <a:tabLst/>
              <a:defRPr/>
            </a:pPr>
            <a:endParaRPr lang="he-IL" sz="1800">
              <a:effectLst/>
              <a:latin typeface="Arial" panose="020B0604020202020204" pitchFamily="34" charset="0"/>
            </a:endParaRPr>
          </a:p>
          <a:p>
            <a:pPr algn="r" defTabSz="931774" rtl="1"/>
            <a:endParaRPr lang="he-IL"/>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258045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31774" rtl="1" eaLnBrk="1" fontAlgn="auto" latinLnBrk="0" hangingPunct="1">
              <a:lnSpc>
                <a:spcPct val="100000"/>
              </a:lnSpc>
              <a:spcBef>
                <a:spcPts val="0"/>
              </a:spcBef>
              <a:spcAft>
                <a:spcPts val="0"/>
              </a:spcAft>
              <a:buClrTx/>
              <a:buSzTx/>
              <a:buFontTx/>
              <a:buNone/>
              <a:tabLst/>
              <a:defRPr/>
            </a:pPr>
            <a:endParaRPr lang="he-IL" sz="1800">
              <a:effectLst/>
              <a:latin typeface="Arial" panose="020B0604020202020204" pitchFamily="34" charset="0"/>
            </a:endParaRPr>
          </a:p>
          <a:p>
            <a:pPr algn="r" defTabSz="931774" rtl="1"/>
            <a:endParaRPr lang="he-IL"/>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824959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he-IL">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73782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0464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fld id="{937E0950-7630-4B72-A91E-FC6ABBB00A8C}" type="slidenum">
              <a:rPr lang="en-US" smtClean="0"/>
              <a:t>33</a:t>
            </a:fld>
            <a:endParaRPr lang="en-US"/>
          </a:p>
        </p:txBody>
      </p:sp>
    </p:spTree>
    <p:extLst>
      <p:ext uri="{BB962C8B-B14F-4D97-AF65-F5344CB8AC3E}">
        <p14:creationId xmlns:p14="http://schemas.microsoft.com/office/powerpoint/2010/main" val="4475881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he-IL">
              <a:cs typeface="Calibri"/>
            </a:endParaRPr>
          </a:p>
        </p:txBody>
      </p:sp>
      <p:sp>
        <p:nvSpPr>
          <p:cNvPr id="4" name="Slide Number Placeholder 3"/>
          <p:cNvSpPr>
            <a:spLocks noGrp="1"/>
          </p:cNvSpPr>
          <p:nvPr>
            <p:ph type="sldNum" sz="quarter" idx="5"/>
          </p:nvPr>
        </p:nvSpPr>
        <p:spPr/>
        <p:txBody>
          <a:bodyPr/>
          <a:lstStyle/>
          <a:p>
            <a:fld id="{937E0950-7630-4B72-A91E-FC6ABBB00A8C}" type="slidenum">
              <a:rPr lang="en-US" smtClean="0"/>
              <a:t>34</a:t>
            </a:fld>
            <a:endParaRPr lang="en-US"/>
          </a:p>
        </p:txBody>
      </p:sp>
    </p:spTree>
    <p:extLst>
      <p:ext uri="{BB962C8B-B14F-4D97-AF65-F5344CB8AC3E}">
        <p14:creationId xmlns:p14="http://schemas.microsoft.com/office/powerpoint/2010/main" val="5799364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31774" rtl="1" eaLnBrk="1" fontAlgn="auto" latinLnBrk="0" hangingPunct="1">
              <a:lnSpc>
                <a:spcPct val="100000"/>
              </a:lnSpc>
              <a:spcBef>
                <a:spcPts val="0"/>
              </a:spcBef>
              <a:spcAft>
                <a:spcPts val="0"/>
              </a:spcAft>
              <a:buClrTx/>
              <a:buSzTx/>
              <a:buFontTx/>
              <a:buNone/>
              <a:tabLst/>
              <a:defRPr/>
            </a:pPr>
            <a:endParaRPr lang="he-IL" sz="1800">
              <a:effectLst/>
              <a:latin typeface="Arial" panose="020B0604020202020204" pitchFamily="34" charset="0"/>
            </a:endParaRPr>
          </a:p>
          <a:p>
            <a:pPr algn="r" defTabSz="931774" rtl="1"/>
            <a:endParaRPr lang="he-IL"/>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507495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31774" rtl="1" eaLnBrk="1" fontAlgn="auto" latinLnBrk="0" hangingPunct="1">
              <a:lnSpc>
                <a:spcPct val="100000"/>
              </a:lnSpc>
              <a:spcBef>
                <a:spcPts val="0"/>
              </a:spcBef>
              <a:spcAft>
                <a:spcPts val="0"/>
              </a:spcAft>
              <a:buClrTx/>
              <a:buSzTx/>
              <a:buFontTx/>
              <a:buNone/>
              <a:tabLst/>
              <a:defRPr/>
            </a:pPr>
            <a:endParaRPr lang="he-IL" sz="1800">
              <a:effectLst/>
              <a:latin typeface="Arial" panose="020B0604020202020204" pitchFamily="34" charset="0"/>
            </a:endParaRPr>
          </a:p>
          <a:p>
            <a:pPr algn="r" defTabSz="931774" rtl="1"/>
            <a:endParaRPr lang="he-IL"/>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400292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31774" rtl="1" eaLnBrk="1" fontAlgn="auto" latinLnBrk="0" hangingPunct="1">
              <a:lnSpc>
                <a:spcPct val="100000"/>
              </a:lnSpc>
              <a:spcBef>
                <a:spcPts val="0"/>
              </a:spcBef>
              <a:spcAft>
                <a:spcPts val="0"/>
              </a:spcAft>
              <a:buClrTx/>
              <a:buSzTx/>
              <a:buFontTx/>
              <a:buNone/>
              <a:tabLst/>
              <a:defRPr/>
            </a:pPr>
            <a:endParaRPr lang="he-IL" sz="1800">
              <a:effectLst/>
              <a:latin typeface="Arial" panose="020B0604020202020204" pitchFamily="34" charset="0"/>
            </a:endParaRPr>
          </a:p>
          <a:p>
            <a:pPr algn="r" defTabSz="931774" rtl="1"/>
            <a:endParaRPr lang="he-IL"/>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665214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499158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649401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31774" rtl="1" eaLnBrk="1" fontAlgn="auto" latinLnBrk="0" hangingPunct="1">
              <a:lnSpc>
                <a:spcPct val="100000"/>
              </a:lnSpc>
              <a:spcBef>
                <a:spcPts val="0"/>
              </a:spcBef>
              <a:spcAft>
                <a:spcPts val="0"/>
              </a:spcAft>
              <a:buClrTx/>
              <a:buSzTx/>
              <a:buFontTx/>
              <a:buNone/>
              <a:tabLst/>
              <a:defRPr/>
            </a:pPr>
            <a:endParaRPr lang="he-IL" sz="1200" i="0" kern="1200">
              <a:solidFill>
                <a:schemeClr val="tx1"/>
              </a:solidFill>
              <a:latin typeface="Segoe UI Light" panose="020B0502040204020203" pitchFamily="34" charset="0"/>
              <a:ea typeface="Tahoma" panose="020B0604030504040204" pitchFamily="34" charset="0"/>
              <a:cs typeface="Segoe UI Light" panose="020B0502040204020203" pitchFamily="34" charset="0"/>
            </a:endParaRPr>
          </a:p>
          <a:p>
            <a:pPr marL="0" marR="0" lvl="0" indent="0" algn="r" defTabSz="931774" rtl="1" eaLnBrk="1" fontAlgn="auto" latinLnBrk="0" hangingPunct="1">
              <a:lnSpc>
                <a:spcPct val="100000"/>
              </a:lnSpc>
              <a:spcBef>
                <a:spcPts val="0"/>
              </a:spcBef>
              <a:spcAft>
                <a:spcPts val="0"/>
              </a:spcAft>
              <a:buClrTx/>
              <a:buSzTx/>
              <a:buFontTx/>
              <a:buNone/>
              <a:tabLst/>
              <a:defRPr/>
            </a:pPr>
            <a:endParaRPr lang="he-IL" sz="1200" kern="120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773016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98906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he-IL">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94113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04640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191558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657069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083212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570852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974139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3780889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585264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he-IL">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421447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he-IL">
              <a:cs typeface="Calibri"/>
            </a:endParaRPr>
          </a:p>
        </p:txBody>
      </p:sp>
      <p:sp>
        <p:nvSpPr>
          <p:cNvPr id="4" name="Slide Number Placeholder 3"/>
          <p:cNvSpPr>
            <a:spLocks noGrp="1"/>
          </p:cNvSpPr>
          <p:nvPr>
            <p:ph type="sldNum" sz="quarter" idx="5"/>
          </p:nvPr>
        </p:nvSpPr>
        <p:spPr/>
        <p:txBody>
          <a:bodyPr/>
          <a:lstStyle/>
          <a:p>
            <a:fld id="{937E0950-7630-4B72-A91E-FC6ABBB00A8C}" type="slidenum">
              <a:rPr lang="en-US" smtClean="0"/>
              <a:t>7</a:t>
            </a:fld>
            <a:endParaRPr lang="en-US"/>
          </a:p>
        </p:txBody>
      </p:sp>
    </p:spTree>
    <p:extLst>
      <p:ext uri="{BB962C8B-B14F-4D97-AF65-F5344CB8AC3E}">
        <p14:creationId xmlns:p14="http://schemas.microsoft.com/office/powerpoint/2010/main" val="31648870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035295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31774" rtl="1" eaLnBrk="1" fontAlgn="auto" latinLnBrk="0" hangingPunct="1">
              <a:lnSpc>
                <a:spcPct val="100000"/>
              </a:lnSpc>
              <a:spcBef>
                <a:spcPts val="0"/>
              </a:spcBef>
              <a:spcAft>
                <a:spcPts val="0"/>
              </a:spcAft>
              <a:buClrTx/>
              <a:buSzTx/>
              <a:buFontTx/>
              <a:buNone/>
              <a:tabLst/>
              <a:defRPr/>
            </a:pPr>
            <a:endParaRPr lang="he-IL" sz="1800">
              <a:effectLst/>
              <a:latin typeface="Arial" panose="020B0604020202020204" pitchFamily="34" charset="0"/>
            </a:endParaRPr>
          </a:p>
          <a:p>
            <a:pPr algn="r" defTabSz="931774" rtl="1"/>
            <a:endParaRPr lang="he-IL"/>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83983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7E0950-7630-4B72-A91E-FC6ABBB00A8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387600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939FC992-AF5B-4D59-9D90-6A8F9D412563}" type="datetime1">
              <a:rPr lang="en-US" smtClean="0"/>
              <a:t>5/30/2023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E0DA88-D2F3-4C8D-A6CB-6A2B1F716DE8}" type="slidenum">
              <a:rPr lang="en-US" smtClean="0"/>
              <a:t>‹#›</a:t>
            </a:fld>
            <a:endParaRPr lang="en-US"/>
          </a:p>
        </p:txBody>
      </p:sp>
    </p:spTree>
    <p:extLst>
      <p:ext uri="{BB962C8B-B14F-4D97-AF65-F5344CB8AC3E}">
        <p14:creationId xmlns:p14="http://schemas.microsoft.com/office/powerpoint/2010/main" val="39506961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1F77D4-166E-48D9-A3CA-8B0A879C5474}" type="datetime1">
              <a:rPr lang="en-US" smtClean="0"/>
              <a:t>5/30/2023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E0DA88-D2F3-4C8D-A6CB-6A2B1F716DE8}" type="slidenum">
              <a:rPr lang="en-US" smtClean="0"/>
              <a:t>‹#›</a:t>
            </a:fld>
            <a:endParaRPr lang="en-US"/>
          </a:p>
        </p:txBody>
      </p:sp>
    </p:spTree>
    <p:extLst>
      <p:ext uri="{BB962C8B-B14F-4D97-AF65-F5344CB8AC3E}">
        <p14:creationId xmlns:p14="http://schemas.microsoft.com/office/powerpoint/2010/main" val="3455958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B9BB745-6BDD-4D37-8B69-ED3B432C141A}" type="datetime1">
              <a:rPr lang="en-US" smtClean="0"/>
              <a:t>5/30/2023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E0DA88-D2F3-4C8D-A6CB-6A2B1F716DE8}" type="slidenum">
              <a:rPr lang="en-US" smtClean="0"/>
              <a:t>‹#›</a:t>
            </a:fld>
            <a:endParaRPr lang="en-US"/>
          </a:p>
        </p:txBody>
      </p:sp>
    </p:spTree>
    <p:extLst>
      <p:ext uri="{BB962C8B-B14F-4D97-AF65-F5344CB8AC3E}">
        <p14:creationId xmlns:p14="http://schemas.microsoft.com/office/powerpoint/2010/main" val="42372655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123635CD-D618-4EB1-964F-030AA1383326}" type="datetime1">
              <a:rPr lang="en-US" smtClean="0"/>
              <a:t>5/30/2023</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F2736200-3204-44C4-A5EC-985817706BA3}" type="slidenum">
              <a:rPr lang="en-US" smtClean="0"/>
              <a:t>‹#›</a:t>
            </a:fld>
            <a:endParaRPr lang="en-US"/>
          </a:p>
        </p:txBody>
      </p:sp>
    </p:spTree>
    <p:extLst>
      <p:ext uri="{BB962C8B-B14F-4D97-AF65-F5344CB8AC3E}">
        <p14:creationId xmlns:p14="http://schemas.microsoft.com/office/powerpoint/2010/main" val="15948070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77B53F5-C931-41C5-9280-267697094343}" type="datetime1">
              <a:rPr lang="en-US" smtClean="0"/>
              <a:t>5/30/2023</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F2736200-3204-44C4-A5EC-985817706BA3}" type="slidenum">
              <a:rPr lang="en-US" smtClean="0"/>
              <a:t>‹#›</a:t>
            </a:fld>
            <a:endParaRPr lang="en-US"/>
          </a:p>
        </p:txBody>
      </p:sp>
    </p:spTree>
    <p:extLst>
      <p:ext uri="{BB962C8B-B14F-4D97-AF65-F5344CB8AC3E}">
        <p14:creationId xmlns:p14="http://schemas.microsoft.com/office/powerpoint/2010/main" val="13597749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F4821033-706E-43AA-94C6-BBF503A0CF4D}" type="datetime1">
              <a:rPr lang="en-US" smtClean="0"/>
              <a:t>5/30/2023</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F2736200-3204-44C4-A5EC-985817706BA3}" type="slidenum">
              <a:rPr lang="en-US" smtClean="0"/>
              <a:t>‹#›</a:t>
            </a:fld>
            <a:endParaRPr lang="en-US"/>
          </a:p>
        </p:txBody>
      </p:sp>
    </p:spTree>
    <p:extLst>
      <p:ext uri="{BB962C8B-B14F-4D97-AF65-F5344CB8AC3E}">
        <p14:creationId xmlns:p14="http://schemas.microsoft.com/office/powerpoint/2010/main" val="9690111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ABD1946-85EE-49AD-8A74-0C6EFB88D725}" type="datetime1">
              <a:rPr lang="en-US" smtClean="0"/>
              <a:t>5/30/2023</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F2736200-3204-44C4-A5EC-985817706BA3}" type="slidenum">
              <a:rPr lang="en-US" smtClean="0"/>
              <a:t>‹#›</a:t>
            </a:fld>
            <a:endParaRPr lang="en-US"/>
          </a:p>
        </p:txBody>
      </p:sp>
    </p:spTree>
    <p:extLst>
      <p:ext uri="{BB962C8B-B14F-4D97-AF65-F5344CB8AC3E}">
        <p14:creationId xmlns:p14="http://schemas.microsoft.com/office/powerpoint/2010/main" val="24251081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C372F003-9096-4EC0-BA3D-391C28B14389}" type="datetime1">
              <a:rPr lang="en-US" smtClean="0"/>
              <a:t>5/30/2023</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F2736200-3204-44C4-A5EC-985817706BA3}" type="slidenum">
              <a:rPr lang="en-US" smtClean="0"/>
              <a:t>‹#›</a:t>
            </a:fld>
            <a:endParaRPr lang="en-US"/>
          </a:p>
        </p:txBody>
      </p:sp>
    </p:spTree>
    <p:extLst>
      <p:ext uri="{BB962C8B-B14F-4D97-AF65-F5344CB8AC3E}">
        <p14:creationId xmlns:p14="http://schemas.microsoft.com/office/powerpoint/2010/main" val="31771238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7CA00E47-E9AE-4E2B-99C9-78926CA065FE}" type="datetime1">
              <a:rPr lang="en-US" smtClean="0"/>
              <a:t>5/30/2023</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F2736200-3204-44C4-A5EC-985817706BA3}" type="slidenum">
              <a:rPr lang="en-US" smtClean="0"/>
              <a:t>‹#›</a:t>
            </a:fld>
            <a:endParaRPr lang="en-US"/>
          </a:p>
        </p:txBody>
      </p:sp>
    </p:spTree>
    <p:extLst>
      <p:ext uri="{BB962C8B-B14F-4D97-AF65-F5344CB8AC3E}">
        <p14:creationId xmlns:p14="http://schemas.microsoft.com/office/powerpoint/2010/main" val="30949354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1EC36759-85E7-445E-A9DF-B6C766204F5A}" type="datetime1">
              <a:rPr lang="en-US" smtClean="0"/>
              <a:t>5/30/2023</a:t>
            </a:fld>
            <a:endParaRPr lang="en-US"/>
          </a:p>
        </p:txBody>
      </p:sp>
      <p:sp>
        <p:nvSpPr>
          <p:cNvPr id="4" name="Slide Number Placeholder 3"/>
          <p:cNvSpPr>
            <a:spLocks noGrp="1"/>
          </p:cNvSpPr>
          <p:nvPr>
            <p:ph type="sldNum" sz="quarter" idx="12"/>
          </p:nvPr>
        </p:nvSpPr>
        <p:spPr/>
        <p:txBody>
          <a:bodyPr/>
          <a:lstStyle/>
          <a:p>
            <a:fld id="{F2736200-3204-44C4-A5EC-985817706BA3}" type="slidenum">
              <a:rPr lang="en-US" smtClean="0"/>
              <a:t>‹#›</a:t>
            </a:fld>
            <a:endParaRPr lang="en-US"/>
          </a:p>
        </p:txBody>
      </p:sp>
    </p:spTree>
    <p:extLst>
      <p:ext uri="{BB962C8B-B14F-4D97-AF65-F5344CB8AC3E}">
        <p14:creationId xmlns:p14="http://schemas.microsoft.com/office/powerpoint/2010/main" val="30907707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1AB0491D-EF4C-42F2-A425-B198861576F2}" type="datetime1">
              <a:rPr lang="en-US" smtClean="0"/>
              <a:t>5/30/2023</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F2736200-3204-44C4-A5EC-985817706BA3}" type="slidenum">
              <a:rPr lang="en-US" smtClean="0"/>
              <a:t>‹#›</a:t>
            </a:fld>
            <a:endParaRPr lang="en-US"/>
          </a:p>
        </p:txBody>
      </p:sp>
    </p:spTree>
    <p:extLst>
      <p:ext uri="{BB962C8B-B14F-4D97-AF65-F5344CB8AC3E}">
        <p14:creationId xmlns:p14="http://schemas.microsoft.com/office/powerpoint/2010/main" val="39548945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6158B67-E16B-4FF9-84B5-FAD9510B0DD8}" type="datetime1">
              <a:rPr lang="en-US" smtClean="0"/>
              <a:t>5/30/2023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E0DA88-D2F3-4C8D-A6CB-6A2B1F716DE8}" type="slidenum">
              <a:rPr lang="en-US" smtClean="0"/>
              <a:t>‹#›</a:t>
            </a:fld>
            <a:endParaRPr lang="en-US"/>
          </a:p>
        </p:txBody>
      </p:sp>
    </p:spTree>
    <p:extLst>
      <p:ext uri="{BB962C8B-B14F-4D97-AF65-F5344CB8AC3E}">
        <p14:creationId xmlns:p14="http://schemas.microsoft.com/office/powerpoint/2010/main" val="36317141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5C78787E-D425-4CAC-9240-D893A290CE6F}" type="datetime1">
              <a:rPr lang="en-US" smtClean="0"/>
              <a:t>5/30/2023</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F2736200-3204-44C4-A5EC-985817706BA3}" type="slidenum">
              <a:rPr lang="en-US" smtClean="0"/>
              <a:t>‹#›</a:t>
            </a:fld>
            <a:endParaRPr lang="en-US"/>
          </a:p>
        </p:txBody>
      </p:sp>
    </p:spTree>
    <p:extLst>
      <p:ext uri="{BB962C8B-B14F-4D97-AF65-F5344CB8AC3E}">
        <p14:creationId xmlns:p14="http://schemas.microsoft.com/office/powerpoint/2010/main" val="1565875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916E8CD-72A0-4A5A-81D5-FDE579735042}" type="datetime1">
              <a:rPr lang="en-US" smtClean="0"/>
              <a:t>5/30/2023</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F2736200-3204-44C4-A5EC-985817706BA3}" type="slidenum">
              <a:rPr lang="en-US" smtClean="0"/>
              <a:t>‹#›</a:t>
            </a:fld>
            <a:endParaRPr lang="en-US"/>
          </a:p>
        </p:txBody>
      </p:sp>
    </p:spTree>
    <p:extLst>
      <p:ext uri="{BB962C8B-B14F-4D97-AF65-F5344CB8AC3E}">
        <p14:creationId xmlns:p14="http://schemas.microsoft.com/office/powerpoint/2010/main" val="34697022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55CFF85-3B0F-466A-A87E-48458BCD5333}" type="datetime1">
              <a:rPr lang="en-US" smtClean="0"/>
              <a:t>5/30/2023</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F2736200-3204-44C4-A5EC-985817706BA3}" type="slidenum">
              <a:rPr lang="en-US" smtClean="0"/>
              <a:t>‹#›</a:t>
            </a:fld>
            <a:endParaRPr lang="en-US"/>
          </a:p>
        </p:txBody>
      </p:sp>
    </p:spTree>
    <p:extLst>
      <p:ext uri="{BB962C8B-B14F-4D97-AF65-F5344CB8AC3E}">
        <p14:creationId xmlns:p14="http://schemas.microsoft.com/office/powerpoint/2010/main" val="100467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C0BC201-8936-48B8-97BB-668116EDFF90}" type="datetime1">
              <a:rPr lang="en-US" smtClean="0"/>
              <a:t>5/30/2023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E0DA88-D2F3-4C8D-A6CB-6A2B1F716DE8}" type="slidenum">
              <a:rPr lang="en-US" smtClean="0"/>
              <a:t>‹#›</a:t>
            </a:fld>
            <a:endParaRPr lang="en-US"/>
          </a:p>
        </p:txBody>
      </p:sp>
    </p:spTree>
    <p:extLst>
      <p:ext uri="{BB962C8B-B14F-4D97-AF65-F5344CB8AC3E}">
        <p14:creationId xmlns:p14="http://schemas.microsoft.com/office/powerpoint/2010/main" val="24378385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B98E30B-E174-4FB1-A7C0-9C53DF7E44BD}" type="datetime1">
              <a:rPr lang="en-US" smtClean="0"/>
              <a:t>5/30/2023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E0DA88-D2F3-4C8D-A6CB-6A2B1F716DE8}" type="slidenum">
              <a:rPr lang="en-US" smtClean="0"/>
              <a:t>‹#›</a:t>
            </a:fld>
            <a:endParaRPr lang="en-US"/>
          </a:p>
        </p:txBody>
      </p:sp>
    </p:spTree>
    <p:extLst>
      <p:ext uri="{BB962C8B-B14F-4D97-AF65-F5344CB8AC3E}">
        <p14:creationId xmlns:p14="http://schemas.microsoft.com/office/powerpoint/2010/main" val="23908956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B1C9466-9D77-474F-B312-726298696D52}" type="datetime1">
              <a:rPr lang="en-US" smtClean="0"/>
              <a:t>5/30/2023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CE0DA88-D2F3-4C8D-A6CB-6A2B1F716DE8}" type="slidenum">
              <a:rPr lang="en-US" smtClean="0"/>
              <a:t>‹#›</a:t>
            </a:fld>
            <a:endParaRPr lang="en-US"/>
          </a:p>
        </p:txBody>
      </p:sp>
    </p:spTree>
    <p:extLst>
      <p:ext uri="{BB962C8B-B14F-4D97-AF65-F5344CB8AC3E}">
        <p14:creationId xmlns:p14="http://schemas.microsoft.com/office/powerpoint/2010/main" val="8351711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4457F69-8AAE-4A3A-A9D1-0B1CD2B039DF}" type="datetime1">
              <a:rPr lang="en-US" smtClean="0"/>
              <a:t>5/30/2023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CE0DA88-D2F3-4C8D-A6CB-6A2B1F716DE8}" type="slidenum">
              <a:rPr lang="en-US" smtClean="0"/>
              <a:t>‹#›</a:t>
            </a:fld>
            <a:endParaRPr lang="en-US"/>
          </a:p>
        </p:txBody>
      </p:sp>
    </p:spTree>
    <p:extLst>
      <p:ext uri="{BB962C8B-B14F-4D97-AF65-F5344CB8AC3E}">
        <p14:creationId xmlns:p14="http://schemas.microsoft.com/office/powerpoint/2010/main" val="4132477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F845CD-DA5F-4BD4-BD2B-299822222C8A}" type="datetime1">
              <a:rPr lang="en-US" smtClean="0"/>
              <a:t>5/30/2023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CE0DA88-D2F3-4C8D-A6CB-6A2B1F716DE8}" type="slidenum">
              <a:rPr lang="en-US" smtClean="0"/>
              <a:t>‹#›</a:t>
            </a:fld>
            <a:endParaRPr lang="en-US"/>
          </a:p>
        </p:txBody>
      </p:sp>
    </p:spTree>
    <p:extLst>
      <p:ext uri="{BB962C8B-B14F-4D97-AF65-F5344CB8AC3E}">
        <p14:creationId xmlns:p14="http://schemas.microsoft.com/office/powerpoint/2010/main" val="3680040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9306660-596A-4449-8081-172EC7248888}" type="datetime1">
              <a:rPr lang="en-US" smtClean="0"/>
              <a:t>5/30/2023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E0DA88-D2F3-4C8D-A6CB-6A2B1F716DE8}" type="slidenum">
              <a:rPr lang="en-US" smtClean="0"/>
              <a:t>‹#›</a:t>
            </a:fld>
            <a:endParaRPr lang="en-US"/>
          </a:p>
        </p:txBody>
      </p:sp>
    </p:spTree>
    <p:extLst>
      <p:ext uri="{BB962C8B-B14F-4D97-AF65-F5344CB8AC3E}">
        <p14:creationId xmlns:p14="http://schemas.microsoft.com/office/powerpoint/2010/main" val="1236369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CA04647-7884-4116-905A-28C4B76EF37B}" type="datetime1">
              <a:rPr lang="en-US" smtClean="0"/>
              <a:t>5/30/2023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E0DA88-D2F3-4C8D-A6CB-6A2B1F716DE8}" type="slidenum">
              <a:rPr lang="en-US" smtClean="0"/>
              <a:t>‹#›</a:t>
            </a:fld>
            <a:endParaRPr lang="en-US"/>
          </a:p>
        </p:txBody>
      </p:sp>
    </p:spTree>
    <p:extLst>
      <p:ext uri="{BB962C8B-B14F-4D97-AF65-F5344CB8AC3E}">
        <p14:creationId xmlns:p14="http://schemas.microsoft.com/office/powerpoint/2010/main" val="42362240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16914F-C768-4286-84F8-347F79655982}" type="datetime1">
              <a:rPr lang="en-US" smtClean="0"/>
              <a:t>5/30/2023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E0DA88-D2F3-4C8D-A6CB-6A2B1F716DE8}" type="slidenum">
              <a:rPr lang="en-US" smtClean="0"/>
              <a:t>‹#›</a:t>
            </a:fld>
            <a:endParaRPr lang="en-US"/>
          </a:p>
        </p:txBody>
      </p:sp>
    </p:spTree>
    <p:extLst>
      <p:ext uri="{BB962C8B-B14F-4D97-AF65-F5344CB8AC3E}">
        <p14:creationId xmlns:p14="http://schemas.microsoft.com/office/powerpoint/2010/main" val="35088284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userDrawn="1"/>
        </p:nvSpPr>
        <p:spPr>
          <a:xfrm>
            <a:off x="-153910" y="6440809"/>
            <a:ext cx="10683087" cy="561315"/>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userDrawn="1"/>
        </p:nvPicPr>
        <p:blipFill rotWithShape="1">
          <a:blip r:embed="rId13" cstate="print">
            <a:extLst>
              <a:ext uri="{28A0092B-C50C-407E-A947-70E740481C1C}">
                <a14:useLocalDpi xmlns:a14="http://schemas.microsoft.com/office/drawing/2010/main" val="0"/>
              </a:ext>
            </a:extLst>
          </a:blip>
          <a:srcRect l="83639"/>
          <a:stretch/>
        </p:blipFill>
        <p:spPr>
          <a:xfrm>
            <a:off x="10402430" y="5839735"/>
            <a:ext cx="1112539" cy="1633728"/>
          </a:xfrm>
          <a:prstGeom prst="rect">
            <a:avLst/>
          </a:prstGeom>
        </p:spPr>
      </p:pic>
      <p:sp>
        <p:nvSpPr>
          <p:cNvPr id="8" name="Rectangle 7"/>
          <p:cNvSpPr/>
          <p:nvPr userDrawn="1"/>
        </p:nvSpPr>
        <p:spPr>
          <a:xfrm>
            <a:off x="11647141" y="6258247"/>
            <a:ext cx="307817" cy="38929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11353048" y="6285406"/>
            <a:ext cx="638122" cy="365125"/>
          </a:xfrm>
          <a:prstGeom prst="rect">
            <a:avLst/>
          </a:prstGeom>
        </p:spPr>
        <p:txBody>
          <a:bodyPr vert="horz" lIns="91440" tIns="45720" rIns="91440" bIns="45720" rtlCol="0" anchor="ctr"/>
          <a:lstStyle>
            <a:lvl1pPr algn="r">
              <a:defRPr sz="1200">
                <a:solidFill>
                  <a:schemeClr val="bg1">
                    <a:lumMod val="50000"/>
                  </a:schemeClr>
                </a:solidFill>
              </a:defRPr>
            </a:lvl1pPr>
          </a:lstStyle>
          <a:p>
            <a:fld id="{F2736200-3204-44C4-A5EC-985817706BA3}" type="slidenum">
              <a:rPr lang="en-US" smtClean="0"/>
              <a:pPr/>
              <a:t>‹#›</a:t>
            </a:fld>
            <a:endParaRPr lang="en-US"/>
          </a:p>
        </p:txBody>
      </p:sp>
      <p:sp>
        <p:nvSpPr>
          <p:cNvPr id="10" name="TextBox 9"/>
          <p:cNvSpPr txBox="1"/>
          <p:nvPr userDrawn="1"/>
        </p:nvSpPr>
        <p:spPr>
          <a:xfrm>
            <a:off x="4106640" y="6488223"/>
            <a:ext cx="6554709" cy="246221"/>
          </a:xfrm>
          <a:prstGeom prst="rect">
            <a:avLst/>
          </a:prstGeom>
          <a:noFill/>
        </p:spPr>
        <p:txBody>
          <a:bodyPr wrap="square" rtlCol="0">
            <a:spAutoFit/>
          </a:bodyPr>
          <a:lstStyle/>
          <a:p>
            <a:pPr algn="r"/>
            <a:r>
              <a:rPr lang="he-IL" sz="1000">
                <a:latin typeface="Almoni Neue DL 4.0 AAA Light" panose="00000400000000000000" pitchFamily="50" charset="-79"/>
                <a:cs typeface="Almoni Neue DL 4.0 AAA Light" panose="00000400000000000000" pitchFamily="50" charset="-79"/>
              </a:rPr>
              <a:t>היחידה להערכת </a:t>
            </a:r>
            <a:r>
              <a:rPr lang="he-IL" sz="1000" err="1">
                <a:latin typeface="Almoni Neue DL 4.0 AAA Light" panose="00000400000000000000" pitchFamily="50" charset="-79"/>
                <a:cs typeface="Almoni Neue DL 4.0 AAA Light" panose="00000400000000000000" pitchFamily="50" charset="-79"/>
              </a:rPr>
              <a:t>תוכניות</a:t>
            </a:r>
            <a:r>
              <a:rPr lang="he-IL" sz="1000">
                <a:latin typeface="Almoni Neue DL 4.0 AAA Light" panose="00000400000000000000" pitchFamily="50" charset="-79"/>
                <a:cs typeface="Almoni Neue DL 4.0 AAA Light" panose="00000400000000000000" pitchFamily="50" charset="-79"/>
              </a:rPr>
              <a:t> במטח מציעה מגוון כלים ושירותים התומכים ביוזמות חברתיות וחינוכיות ומסייעים להצלחתן</a:t>
            </a:r>
            <a:endParaRPr lang="en-US" sz="1000">
              <a:latin typeface="Almoni Neue DL 4.0 AAA Light" panose="00000400000000000000" pitchFamily="50" charset="-79"/>
              <a:cs typeface="Almoni Neue DL 4.0 AAA Light" panose="00000400000000000000" pitchFamily="50" charset="-79"/>
            </a:endParaRPr>
          </a:p>
        </p:txBody>
      </p:sp>
    </p:spTree>
    <p:extLst>
      <p:ext uri="{BB962C8B-B14F-4D97-AF65-F5344CB8AC3E}">
        <p14:creationId xmlns:p14="http://schemas.microsoft.com/office/powerpoint/2010/main" val="37499252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www.cet.ac.il/" TargetMode="External"/><Relationship Id="rId13" Type="http://schemas.openxmlformats.org/officeDocument/2006/relationships/image" Target="../media/image10.png"/><Relationship Id="rId3" Type="http://schemas.microsoft.com/office/2018/10/relationships/comments" Target="../comments/modernComment_198_B9FD413C.xml"/><Relationship Id="rId7" Type="http://schemas.openxmlformats.org/officeDocument/2006/relationships/image" Target="../media/image5.png"/><Relationship Id="rId12"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8.jpeg"/><Relationship Id="rId5" Type="http://schemas.openxmlformats.org/officeDocument/2006/relationships/image" Target="../media/image3.png"/><Relationship Id="rId15" Type="http://schemas.openxmlformats.org/officeDocument/2006/relationships/image" Target="../media/image12.png"/><Relationship Id="rId10" Type="http://schemas.openxmlformats.org/officeDocument/2006/relationships/image" Target="../media/image7.jpeg"/><Relationship Id="rId4" Type="http://schemas.openxmlformats.org/officeDocument/2006/relationships/image" Target="../media/image2.png"/><Relationship Id="rId9" Type="http://schemas.openxmlformats.org/officeDocument/2006/relationships/image" Target="../media/image6.png"/><Relationship Id="rId1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microsoft.com/office/2018/10/relationships/comments" Target="../comments/modernComment_272_870FD038.xml"/><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chart" Target="../charts/chart2.xml"/></Relationships>
</file>

<file path=ppt/slides/_rels/slide11.xml.rels><?xml version="1.0" encoding="UTF-8" standalone="yes"?>
<Relationships xmlns="http://schemas.openxmlformats.org/package/2006/relationships"><Relationship Id="rId3" Type="http://schemas.microsoft.com/office/2018/10/relationships/comments" Target="../comments/modernComment_277_EF2B5D4A.xml"/><Relationship Id="rId2" Type="http://schemas.openxmlformats.org/officeDocument/2006/relationships/notesSlide" Target="../notesSlides/notesSlide10.xml"/><Relationship Id="rId1" Type="http://schemas.openxmlformats.org/officeDocument/2006/relationships/slideLayout" Target="../slideLayouts/slideLayout18.xml"/><Relationship Id="rId4" Type="http://schemas.openxmlformats.org/officeDocument/2006/relationships/chart" Target="../charts/chart3.xml"/></Relationships>
</file>

<file path=ppt/slides/_rels/slide12.xml.rels><?xml version="1.0" encoding="UTF-8" standalone="yes"?>
<Relationships xmlns="http://schemas.openxmlformats.org/package/2006/relationships"><Relationship Id="rId3" Type="http://schemas.microsoft.com/office/2018/10/relationships/comments" Target="../comments/modernComment_28A_E1C42973.xml"/><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chart" Target="../charts/chart4.xml"/></Relationships>
</file>

<file path=ppt/slides/_rels/slide13.xml.rels><?xml version="1.0" encoding="UTF-8" standalone="yes"?>
<Relationships xmlns="http://schemas.openxmlformats.org/package/2006/relationships"><Relationship Id="rId3" Type="http://schemas.microsoft.com/office/2018/10/relationships/comments" Target="../comments/modernComment_289_984219F1.xml"/><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chart" Target="../charts/char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microsoft.com/office/2018/10/relationships/comments" Target="../comments/modernComment_2B4_28C0DD2D.xml"/><Relationship Id="rId1" Type="http://schemas.openxmlformats.org/officeDocument/2006/relationships/slideLayout" Target="../slideLayouts/slideLayout18.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microsoft.com/office/2018/10/relationships/comments" Target="../comments/modernComment_2B5_F1D7148B.xml"/><Relationship Id="rId2" Type="http://schemas.openxmlformats.org/officeDocument/2006/relationships/notesSlide" Target="../notesSlides/notesSlide15.xml"/><Relationship Id="rId1" Type="http://schemas.openxmlformats.org/officeDocument/2006/relationships/slideLayout" Target="../slideLayouts/slideLayout18.xml"/><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18.xml"/><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image" Target="../media/image16.jpeg"/><Relationship Id="rId3" Type="http://schemas.microsoft.com/office/2018/10/relationships/comments" Target="../comments/modernComment_224_869B13CD.xml"/><Relationship Id="rId7" Type="http://schemas.microsoft.com/office/2007/relationships/hdphoto" Target="../media/hdphoto1.wdp"/><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microsoft.com/office/2018/10/relationships/comments" Target="../comments/modernComment_28E_95D0ECAE.xml"/><Relationship Id="rId2" Type="http://schemas.openxmlformats.org/officeDocument/2006/relationships/notesSlide" Target="../notesSlides/notesSlide18.xml"/><Relationship Id="rId1" Type="http://schemas.openxmlformats.org/officeDocument/2006/relationships/slideLayout" Target="../slideLayouts/slideLayout18.xml"/><Relationship Id="rId5" Type="http://schemas.openxmlformats.org/officeDocument/2006/relationships/chart" Target="../charts/chart7.xml"/><Relationship Id="rId4" Type="http://schemas.openxmlformats.org/officeDocument/2006/relationships/chart" Target="../charts/char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microsoft.com/office/2018/10/relationships/comments" Target="../comments/modernComment_290_BA3324B6.xml"/><Relationship Id="rId2" Type="http://schemas.openxmlformats.org/officeDocument/2006/relationships/notesSlide" Target="../notesSlides/notesSlide20.xml"/><Relationship Id="rId1" Type="http://schemas.openxmlformats.org/officeDocument/2006/relationships/slideLayout" Target="../slideLayouts/slideLayout18.xml"/><Relationship Id="rId5" Type="http://schemas.openxmlformats.org/officeDocument/2006/relationships/image" Target="../media/image30.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microsoft.com/office/2018/10/relationships/comments" Target="../comments/modernComment_292_6820B78E.xml"/><Relationship Id="rId2" Type="http://schemas.openxmlformats.org/officeDocument/2006/relationships/notesSlide" Target="../notesSlides/notesSlide22.xml"/><Relationship Id="rId1" Type="http://schemas.openxmlformats.org/officeDocument/2006/relationships/slideLayout" Target="../slideLayouts/slideLayout18.xml"/><Relationship Id="rId4" Type="http://schemas.openxmlformats.org/officeDocument/2006/relationships/chart" Target="../charts/chart8.xml"/></Relationships>
</file>

<file path=ppt/slides/_rels/slide25.xml.rels><?xml version="1.0" encoding="UTF-8" standalone="yes"?>
<Relationships xmlns="http://schemas.openxmlformats.org/package/2006/relationships"><Relationship Id="rId3" Type="http://schemas.microsoft.com/office/2018/10/relationships/comments" Target="../comments/modernComment_298_DB33CE15.xml"/><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openxmlformats.org/officeDocument/2006/relationships/chart" Target="../charts/chart9.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18.xml"/><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18.xml"/><Relationship Id="rId4" Type="http://schemas.openxmlformats.org/officeDocument/2006/relationships/image" Target="../media/image35.jpeg"/></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18.xml"/><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3" Type="http://schemas.microsoft.com/office/2018/10/relationships/comments" Target="../comments/modernComment_265_F88B93D8.xml"/><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microsoft.com/office/2018/10/relationships/comments" Target="../comments/modernComment_2A1_2F81436B.xml"/><Relationship Id="rId2" Type="http://schemas.openxmlformats.org/officeDocument/2006/relationships/notesSlide" Target="../notesSlides/notesSlide28.xml"/><Relationship Id="rId1" Type="http://schemas.openxmlformats.org/officeDocument/2006/relationships/slideLayout" Target="../slideLayouts/slideLayout18.xml"/><Relationship Id="rId4" Type="http://schemas.openxmlformats.org/officeDocument/2006/relationships/chart" Target="../charts/char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microsoft.com/office/2018/10/relationships/comments" Target="../comments/modernComment_2A5_4CA85F40.xml"/><Relationship Id="rId2" Type="http://schemas.openxmlformats.org/officeDocument/2006/relationships/notesSlide" Target="../notesSlides/notesSlide31.xml"/><Relationship Id="rId1" Type="http://schemas.openxmlformats.org/officeDocument/2006/relationships/slideLayout" Target="../slideLayouts/slideLayout18.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jpeg"/></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18.xml"/><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microsoft.com/office/2018/10/relationships/comments" Target="../comments/modernComment_2A7_367C1025.xml"/><Relationship Id="rId2" Type="http://schemas.openxmlformats.org/officeDocument/2006/relationships/notesSlide" Target="../notesSlides/notesSlide33.xml"/><Relationship Id="rId1" Type="http://schemas.openxmlformats.org/officeDocument/2006/relationships/slideLayout" Target="../slideLayouts/slideLayout18.xml"/><Relationship Id="rId4" Type="http://schemas.openxmlformats.org/officeDocument/2006/relationships/chart" Target="../charts/chart11.xml"/></Relationships>
</file>

<file path=ppt/slides/_rels/slide36.xml.rels><?xml version="1.0" encoding="UTF-8" standalone="yes"?>
<Relationships xmlns="http://schemas.openxmlformats.org/package/2006/relationships"><Relationship Id="rId3" Type="http://schemas.microsoft.com/office/2018/10/relationships/comments" Target="../comments/modernComment_2A9_BDB75ECA.xml"/><Relationship Id="rId2" Type="http://schemas.openxmlformats.org/officeDocument/2006/relationships/notesSlide" Target="../notesSlides/notesSlide34.xml"/><Relationship Id="rId1" Type="http://schemas.openxmlformats.org/officeDocument/2006/relationships/slideLayout" Target="../slideLayouts/slideLayout18.xml"/><Relationship Id="rId4" Type="http://schemas.openxmlformats.org/officeDocument/2006/relationships/chart" Target="../charts/char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microsoft.com/office/2018/10/relationships/comments" Target="../comments/modernComment_19B_392A7CA.xml"/><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microsoft.com/office/2018/10/relationships/comments" Target="../comments/modernComment_2A2_7D5B6A69.xml"/><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microsoft.com/office/2018/10/relationships/comments" Target="../comments/modernComment_2B6_F4BE80.xml"/><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microsoft.com/office/2018/10/relationships/comments" Target="../comments/modernComment_2A4_5E3536D7.xml"/><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microsoft.com/office/2018/10/relationships/comments" Target="../comments/modernComment_2B3_7C8DA397.xml"/><Relationship Id="rId1" Type="http://schemas.openxmlformats.org/officeDocument/2006/relationships/slideLayout" Target="../slideLayouts/slideLayout1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microsoft.com/office/2018/10/relationships/comments" Target="../comments/modernComment_269_98C6A1B8.xml"/><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תמונה 3">
            <a:extLst>
              <a:ext uri="{FF2B5EF4-FFF2-40B4-BE49-F238E27FC236}">
                <a16:creationId xmlns:a16="http://schemas.microsoft.com/office/drawing/2014/main" id="{3DDB55A1-D0F8-A26A-1DBC-3D8C51599311}"/>
              </a:ext>
            </a:extLst>
          </p:cNvPr>
          <p:cNvPicPr>
            <a:picLocks noChangeAspect="1"/>
          </p:cNvPicPr>
          <p:nvPr/>
        </p:nvPicPr>
        <p:blipFill rotWithShape="1">
          <a:blip r:embed="rId4"/>
          <a:srcRect t="5391"/>
          <a:stretch/>
        </p:blipFill>
        <p:spPr>
          <a:xfrm flipH="1">
            <a:off x="6031050" y="4316842"/>
            <a:ext cx="2685617" cy="2540826"/>
          </a:xfrm>
          <a:prstGeom prst="rect">
            <a:avLst/>
          </a:prstGeom>
        </p:spPr>
      </p:pic>
      <p:pic>
        <p:nvPicPr>
          <p:cNvPr id="5" name="תמונה 4">
            <a:extLst>
              <a:ext uri="{FF2B5EF4-FFF2-40B4-BE49-F238E27FC236}">
                <a16:creationId xmlns:a16="http://schemas.microsoft.com/office/drawing/2014/main" id="{D62FA8B2-8F7B-1262-994C-DE1D2EA1AEA1}"/>
              </a:ext>
            </a:extLst>
          </p:cNvPr>
          <p:cNvPicPr>
            <a:picLocks noChangeAspect="1"/>
          </p:cNvPicPr>
          <p:nvPr/>
        </p:nvPicPr>
        <p:blipFill>
          <a:blip r:embed="rId5"/>
          <a:stretch>
            <a:fillRect/>
          </a:stretch>
        </p:blipFill>
        <p:spPr>
          <a:xfrm>
            <a:off x="6066255" y="-169120"/>
            <a:ext cx="6125745" cy="2356698"/>
          </a:xfrm>
          <a:prstGeom prst="rect">
            <a:avLst/>
          </a:prstGeom>
        </p:spPr>
      </p:pic>
      <p:pic>
        <p:nvPicPr>
          <p:cNvPr id="7" name="תמונה 6">
            <a:extLst>
              <a:ext uri="{FF2B5EF4-FFF2-40B4-BE49-F238E27FC236}">
                <a16:creationId xmlns:a16="http://schemas.microsoft.com/office/drawing/2014/main" id="{AC9D8D55-9398-6AE9-D6FB-0B7DF13366A1}"/>
              </a:ext>
            </a:extLst>
          </p:cNvPr>
          <p:cNvPicPr>
            <a:picLocks noChangeAspect="1"/>
          </p:cNvPicPr>
          <p:nvPr/>
        </p:nvPicPr>
        <p:blipFill rotWithShape="1">
          <a:blip r:embed="rId6"/>
          <a:srcRect l="518" t="3477" r="1" b="23764"/>
          <a:stretch/>
        </p:blipFill>
        <p:spPr>
          <a:xfrm>
            <a:off x="8763856" y="4316842"/>
            <a:ext cx="3428144" cy="2563163"/>
          </a:xfrm>
          <a:prstGeom prst="rect">
            <a:avLst/>
          </a:prstGeom>
        </p:spPr>
      </p:pic>
      <p:pic>
        <p:nvPicPr>
          <p:cNvPr id="11" name="תמונה 10">
            <a:extLst>
              <a:ext uri="{FF2B5EF4-FFF2-40B4-BE49-F238E27FC236}">
                <a16:creationId xmlns:a16="http://schemas.microsoft.com/office/drawing/2014/main" id="{9C243274-CDD7-7EE9-1882-C8E2CF0C2E06}"/>
              </a:ext>
            </a:extLst>
          </p:cNvPr>
          <p:cNvPicPr>
            <a:picLocks noChangeAspect="1"/>
          </p:cNvPicPr>
          <p:nvPr/>
        </p:nvPicPr>
        <p:blipFill rotWithShape="1">
          <a:blip r:embed="rId7"/>
          <a:srcRect b="20900"/>
          <a:stretch/>
        </p:blipFill>
        <p:spPr>
          <a:xfrm>
            <a:off x="5942748" y="2237098"/>
            <a:ext cx="2773920" cy="2030226"/>
          </a:xfrm>
          <a:prstGeom prst="rect">
            <a:avLst/>
          </a:prstGeom>
        </p:spPr>
      </p:pic>
      <p:sp>
        <p:nvSpPr>
          <p:cNvPr id="15" name="TextBox 14"/>
          <p:cNvSpPr txBox="1"/>
          <p:nvPr/>
        </p:nvSpPr>
        <p:spPr>
          <a:xfrm>
            <a:off x="274159" y="6641272"/>
            <a:ext cx="6854687" cy="246221"/>
          </a:xfrm>
          <a:prstGeom prst="rect">
            <a:avLst/>
          </a:prstGeom>
          <a:noFill/>
        </p:spPr>
        <p:txBody>
          <a:bodyPr wrap="square" rtlCol="0">
            <a:spAutoFit/>
          </a:bodyPr>
          <a:lstStyle/>
          <a:p>
            <a:r>
              <a:rPr lang="en-US" sz="1000">
                <a:solidFill>
                  <a:schemeClr val="tx1">
                    <a:lumMod val="50000"/>
                    <a:lumOff val="50000"/>
                  </a:schemeClr>
                </a:solidFill>
                <a:latin typeface="Almoni Neue DL 4.0 AAA" panose="00000500000000000000" pitchFamily="50" charset="-79"/>
                <a:cs typeface="Almoni Neue DL 4.0 AAA" panose="00000500000000000000" pitchFamily="50" charset="-79"/>
                <a:hlinkClick r:id="rId8"/>
              </a:rPr>
              <a:t>www.cet.ac.il</a:t>
            </a:r>
            <a:r>
              <a:rPr lang="en-US" sz="1000">
                <a:solidFill>
                  <a:schemeClr val="tx1">
                    <a:lumMod val="50000"/>
                    <a:lumOff val="50000"/>
                  </a:schemeClr>
                </a:solidFill>
                <a:latin typeface="Almoni Neue DL 4.0 AAA" panose="00000500000000000000" pitchFamily="50" charset="-79"/>
                <a:cs typeface="Almoni Neue DL 4.0 AAA" panose="00000500000000000000" pitchFamily="50" charset="-79"/>
              </a:rPr>
              <a:t> </a:t>
            </a:r>
            <a:r>
              <a:rPr lang="he-IL" sz="1000">
                <a:solidFill>
                  <a:schemeClr val="tx1">
                    <a:lumMod val="50000"/>
                    <a:lumOff val="50000"/>
                  </a:schemeClr>
                </a:solidFill>
                <a:latin typeface="Almoni Neue DL 4.0 AAA" panose="00000500000000000000" pitchFamily="50" charset="-79"/>
                <a:cs typeface="Almoni Neue DL 4.0 AAA" panose="00000500000000000000" pitchFamily="50" charset="-79"/>
              </a:rPr>
              <a:t>המרכז לטכנולוגיה חינוכית, חברה לתועלת הציבור, רח' </a:t>
            </a:r>
            <a:r>
              <a:rPr lang="he-IL" sz="1000" err="1">
                <a:solidFill>
                  <a:schemeClr val="tx1">
                    <a:lumMod val="50000"/>
                    <a:lumOff val="50000"/>
                  </a:schemeClr>
                </a:solidFill>
                <a:latin typeface="Almoni Neue DL 4.0 AAA" panose="00000500000000000000" pitchFamily="50" charset="-79"/>
                <a:cs typeface="Almoni Neue DL 4.0 AAA" panose="00000500000000000000" pitchFamily="50" charset="-79"/>
              </a:rPr>
              <a:t>קלאוזנר</a:t>
            </a:r>
            <a:r>
              <a:rPr lang="he-IL" sz="1000">
                <a:solidFill>
                  <a:schemeClr val="tx1">
                    <a:lumMod val="50000"/>
                    <a:lumOff val="50000"/>
                  </a:schemeClr>
                </a:solidFill>
                <a:latin typeface="Almoni Neue DL 4.0 AAA" panose="00000500000000000000" pitchFamily="50" charset="-79"/>
                <a:cs typeface="Almoni Neue DL 4.0 AAA" panose="00000500000000000000" pitchFamily="50" charset="-79"/>
              </a:rPr>
              <a:t> 16 תל-אביב, טל' 03-6460163 </a:t>
            </a:r>
            <a:endParaRPr lang="en-US" sz="1000">
              <a:solidFill>
                <a:schemeClr val="tx1">
                  <a:lumMod val="50000"/>
                  <a:lumOff val="50000"/>
                </a:schemeClr>
              </a:solidFill>
              <a:latin typeface="Almoni Neue DL 4.0 AAA" panose="00000500000000000000" pitchFamily="50" charset="-79"/>
              <a:cs typeface="Almoni Neue DL 4.0 AAA" panose="00000500000000000000" pitchFamily="50" charset="-79"/>
            </a:endParaRPr>
          </a:p>
        </p:txBody>
      </p:sp>
      <p:sp>
        <p:nvSpPr>
          <p:cNvPr id="19" name="Rectangle 18"/>
          <p:cNvSpPr/>
          <p:nvPr/>
        </p:nvSpPr>
        <p:spPr>
          <a:xfrm>
            <a:off x="576024" y="-32864"/>
            <a:ext cx="5880878" cy="5948147"/>
          </a:xfrm>
          <a:custGeom>
            <a:avLst/>
            <a:gdLst>
              <a:gd name="connsiteX0" fmla="*/ 0 w 6011501"/>
              <a:gd name="connsiteY0" fmla="*/ 0 h 4722439"/>
              <a:gd name="connsiteX1" fmla="*/ 6011501 w 6011501"/>
              <a:gd name="connsiteY1" fmla="*/ 0 h 4722439"/>
              <a:gd name="connsiteX2" fmla="*/ 6011501 w 6011501"/>
              <a:gd name="connsiteY2" fmla="*/ 4722439 h 4722439"/>
              <a:gd name="connsiteX3" fmla="*/ 0 w 6011501"/>
              <a:gd name="connsiteY3" fmla="*/ 4722439 h 4722439"/>
              <a:gd name="connsiteX4" fmla="*/ 0 w 6011501"/>
              <a:gd name="connsiteY4" fmla="*/ 0 h 4722439"/>
              <a:gd name="connsiteX0" fmla="*/ 0 w 6011501"/>
              <a:gd name="connsiteY0" fmla="*/ 0 h 4731492"/>
              <a:gd name="connsiteX1" fmla="*/ 6011501 w 6011501"/>
              <a:gd name="connsiteY1" fmla="*/ 0 h 4731492"/>
              <a:gd name="connsiteX2" fmla="*/ 5441133 w 6011501"/>
              <a:gd name="connsiteY2" fmla="*/ 4731492 h 4731492"/>
              <a:gd name="connsiteX3" fmla="*/ 0 w 6011501"/>
              <a:gd name="connsiteY3" fmla="*/ 4722439 h 4731492"/>
              <a:gd name="connsiteX4" fmla="*/ 0 w 6011501"/>
              <a:gd name="connsiteY4" fmla="*/ 0 h 4731492"/>
              <a:gd name="connsiteX0" fmla="*/ 0 w 6011501"/>
              <a:gd name="connsiteY0" fmla="*/ 0 h 4722439"/>
              <a:gd name="connsiteX1" fmla="*/ 6011501 w 6011501"/>
              <a:gd name="connsiteY1" fmla="*/ 0 h 4722439"/>
              <a:gd name="connsiteX2" fmla="*/ 5486288 w 6011501"/>
              <a:gd name="connsiteY2" fmla="*/ 4663759 h 4722439"/>
              <a:gd name="connsiteX3" fmla="*/ 0 w 6011501"/>
              <a:gd name="connsiteY3" fmla="*/ 4722439 h 4722439"/>
              <a:gd name="connsiteX4" fmla="*/ 0 w 6011501"/>
              <a:gd name="connsiteY4" fmla="*/ 0 h 4722439"/>
              <a:gd name="connsiteX0" fmla="*/ 0 w 6011501"/>
              <a:gd name="connsiteY0" fmla="*/ 0 h 4722439"/>
              <a:gd name="connsiteX1" fmla="*/ 6011501 w 6011501"/>
              <a:gd name="connsiteY1" fmla="*/ 0 h 4722439"/>
              <a:gd name="connsiteX2" fmla="*/ 5508866 w 6011501"/>
              <a:gd name="connsiteY2" fmla="*/ 4641308 h 4722439"/>
              <a:gd name="connsiteX3" fmla="*/ 0 w 6011501"/>
              <a:gd name="connsiteY3" fmla="*/ 4722439 h 4722439"/>
              <a:gd name="connsiteX4" fmla="*/ 0 w 6011501"/>
              <a:gd name="connsiteY4" fmla="*/ 0 h 4722439"/>
              <a:gd name="connsiteX0" fmla="*/ 0 w 6011501"/>
              <a:gd name="connsiteY0" fmla="*/ 0 h 4722439"/>
              <a:gd name="connsiteX1" fmla="*/ 6011501 w 6011501"/>
              <a:gd name="connsiteY1" fmla="*/ 0 h 4722439"/>
              <a:gd name="connsiteX2" fmla="*/ 5508866 w 6011501"/>
              <a:gd name="connsiteY2" fmla="*/ 4624070 h 4722439"/>
              <a:gd name="connsiteX3" fmla="*/ 0 w 6011501"/>
              <a:gd name="connsiteY3" fmla="*/ 4722439 h 4722439"/>
              <a:gd name="connsiteX4" fmla="*/ 0 w 6011501"/>
              <a:gd name="connsiteY4" fmla="*/ 0 h 4722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1501" h="4722439">
                <a:moveTo>
                  <a:pt x="0" y="0"/>
                </a:moveTo>
                <a:lnTo>
                  <a:pt x="6011501" y="0"/>
                </a:lnTo>
                <a:lnTo>
                  <a:pt x="5508866" y="4624070"/>
                </a:lnTo>
                <a:lnTo>
                  <a:pt x="0" y="4722439"/>
                </a:lnTo>
                <a:lnTo>
                  <a:pt x="0" y="0"/>
                </a:lnTo>
                <a:close/>
              </a:path>
            </a:pathLst>
          </a:custGeom>
          <a:solidFill>
            <a:srgbClr val="EC1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8"/>
          <p:cNvSpPr/>
          <p:nvPr/>
        </p:nvSpPr>
        <p:spPr>
          <a:xfrm>
            <a:off x="-1" y="91232"/>
            <a:ext cx="6201625" cy="5824051"/>
          </a:xfrm>
          <a:custGeom>
            <a:avLst/>
            <a:gdLst>
              <a:gd name="connsiteX0" fmla="*/ 0 w 6011501"/>
              <a:gd name="connsiteY0" fmla="*/ 0 h 4722439"/>
              <a:gd name="connsiteX1" fmla="*/ 6011501 w 6011501"/>
              <a:gd name="connsiteY1" fmla="*/ 0 h 4722439"/>
              <a:gd name="connsiteX2" fmla="*/ 6011501 w 6011501"/>
              <a:gd name="connsiteY2" fmla="*/ 4722439 h 4722439"/>
              <a:gd name="connsiteX3" fmla="*/ 0 w 6011501"/>
              <a:gd name="connsiteY3" fmla="*/ 4722439 h 4722439"/>
              <a:gd name="connsiteX4" fmla="*/ 0 w 6011501"/>
              <a:gd name="connsiteY4" fmla="*/ 0 h 4722439"/>
              <a:gd name="connsiteX0" fmla="*/ 0 w 6011501"/>
              <a:gd name="connsiteY0" fmla="*/ 0 h 4731492"/>
              <a:gd name="connsiteX1" fmla="*/ 6011501 w 6011501"/>
              <a:gd name="connsiteY1" fmla="*/ 0 h 4731492"/>
              <a:gd name="connsiteX2" fmla="*/ 5441133 w 6011501"/>
              <a:gd name="connsiteY2" fmla="*/ 4731492 h 4731492"/>
              <a:gd name="connsiteX3" fmla="*/ 0 w 6011501"/>
              <a:gd name="connsiteY3" fmla="*/ 4722439 h 4731492"/>
              <a:gd name="connsiteX4" fmla="*/ 0 w 6011501"/>
              <a:gd name="connsiteY4" fmla="*/ 0 h 4731492"/>
              <a:gd name="connsiteX0" fmla="*/ 0 w 6011501"/>
              <a:gd name="connsiteY0" fmla="*/ 0 h 4722439"/>
              <a:gd name="connsiteX1" fmla="*/ 6011501 w 6011501"/>
              <a:gd name="connsiteY1" fmla="*/ 0 h 4722439"/>
              <a:gd name="connsiteX2" fmla="*/ 5463711 w 6011501"/>
              <a:gd name="connsiteY2" fmla="*/ 4663759 h 4722439"/>
              <a:gd name="connsiteX3" fmla="*/ 0 w 6011501"/>
              <a:gd name="connsiteY3" fmla="*/ 4722439 h 4722439"/>
              <a:gd name="connsiteX4" fmla="*/ 0 w 6011501"/>
              <a:gd name="connsiteY4" fmla="*/ 0 h 4722439"/>
              <a:gd name="connsiteX0" fmla="*/ 0 w 6011501"/>
              <a:gd name="connsiteY0" fmla="*/ 0 h 4880484"/>
              <a:gd name="connsiteX1" fmla="*/ 6011501 w 6011501"/>
              <a:gd name="connsiteY1" fmla="*/ 0 h 4880484"/>
              <a:gd name="connsiteX2" fmla="*/ 5463711 w 6011501"/>
              <a:gd name="connsiteY2" fmla="*/ 4663759 h 4880484"/>
              <a:gd name="connsiteX3" fmla="*/ 0 w 6011501"/>
              <a:gd name="connsiteY3" fmla="*/ 4880484 h 4880484"/>
              <a:gd name="connsiteX4" fmla="*/ 0 w 6011501"/>
              <a:gd name="connsiteY4" fmla="*/ 0 h 4880484"/>
              <a:gd name="connsiteX0" fmla="*/ 0 w 6011501"/>
              <a:gd name="connsiteY0" fmla="*/ 0 h 4880484"/>
              <a:gd name="connsiteX1" fmla="*/ 6011501 w 6011501"/>
              <a:gd name="connsiteY1" fmla="*/ 0 h 4880484"/>
              <a:gd name="connsiteX2" fmla="*/ 5452422 w 6011501"/>
              <a:gd name="connsiteY2" fmla="*/ 4709015 h 4880484"/>
              <a:gd name="connsiteX3" fmla="*/ 0 w 6011501"/>
              <a:gd name="connsiteY3" fmla="*/ 4880484 h 4880484"/>
              <a:gd name="connsiteX4" fmla="*/ 0 w 6011501"/>
              <a:gd name="connsiteY4" fmla="*/ 0 h 4880484"/>
              <a:gd name="connsiteX0" fmla="*/ 0 w 6011501"/>
              <a:gd name="connsiteY0" fmla="*/ 0 h 4880484"/>
              <a:gd name="connsiteX1" fmla="*/ 6011501 w 6011501"/>
              <a:gd name="connsiteY1" fmla="*/ 0 h 4880484"/>
              <a:gd name="connsiteX2" fmla="*/ 5448088 w 6011501"/>
              <a:gd name="connsiteY2" fmla="*/ 4722045 h 4880484"/>
              <a:gd name="connsiteX3" fmla="*/ 0 w 6011501"/>
              <a:gd name="connsiteY3" fmla="*/ 4880484 h 4880484"/>
              <a:gd name="connsiteX4" fmla="*/ 0 w 6011501"/>
              <a:gd name="connsiteY4" fmla="*/ 0 h 4880484"/>
              <a:gd name="connsiteX0" fmla="*/ 0 w 6011501"/>
              <a:gd name="connsiteY0" fmla="*/ 0 h 4880484"/>
              <a:gd name="connsiteX1" fmla="*/ 6011501 w 6011501"/>
              <a:gd name="connsiteY1" fmla="*/ 0 h 4880484"/>
              <a:gd name="connsiteX2" fmla="*/ 5448088 w 6011501"/>
              <a:gd name="connsiteY2" fmla="*/ 4704673 h 4880484"/>
              <a:gd name="connsiteX3" fmla="*/ 0 w 6011501"/>
              <a:gd name="connsiteY3" fmla="*/ 4880484 h 4880484"/>
              <a:gd name="connsiteX4" fmla="*/ 0 w 6011501"/>
              <a:gd name="connsiteY4" fmla="*/ 0 h 4880484"/>
              <a:gd name="connsiteX0" fmla="*/ 0 w 6011501"/>
              <a:gd name="connsiteY0" fmla="*/ 0 h 4880484"/>
              <a:gd name="connsiteX1" fmla="*/ 6011501 w 6011501"/>
              <a:gd name="connsiteY1" fmla="*/ 0 h 4880484"/>
              <a:gd name="connsiteX2" fmla="*/ 5555370 w 6011501"/>
              <a:gd name="connsiteY2" fmla="*/ 4721645 h 4880484"/>
              <a:gd name="connsiteX3" fmla="*/ 0 w 6011501"/>
              <a:gd name="connsiteY3" fmla="*/ 4880484 h 4880484"/>
              <a:gd name="connsiteX4" fmla="*/ 0 w 6011501"/>
              <a:gd name="connsiteY4" fmla="*/ 0 h 4880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1501" h="4880484">
                <a:moveTo>
                  <a:pt x="0" y="0"/>
                </a:moveTo>
                <a:lnTo>
                  <a:pt x="6011501" y="0"/>
                </a:lnTo>
                <a:lnTo>
                  <a:pt x="5555370" y="4721645"/>
                </a:lnTo>
                <a:lnTo>
                  <a:pt x="0" y="4880484"/>
                </a:lnTo>
                <a:lnTo>
                  <a:pt x="0" y="0"/>
                </a:lnTo>
                <a:close/>
              </a:path>
            </a:pathLst>
          </a:custGeom>
          <a:solidFill>
            <a:srgbClr val="90B6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כותרת משנה 2"/>
          <p:cNvSpPr>
            <a:spLocks noGrp="1"/>
          </p:cNvSpPr>
          <p:nvPr>
            <p:ph type="subTitle" idx="1"/>
          </p:nvPr>
        </p:nvSpPr>
        <p:spPr>
          <a:xfrm>
            <a:off x="2164813" y="5169349"/>
            <a:ext cx="1825379" cy="467548"/>
          </a:xfrm>
        </p:spPr>
        <p:txBody>
          <a:bodyPr vert="horz" lIns="91440" tIns="45720" rIns="91440" bIns="45720" rtlCol="0" anchor="t">
            <a:normAutofit/>
          </a:bodyPr>
          <a:lstStyle/>
          <a:p>
            <a:r>
              <a:rPr lang="he-IL" sz="1800" dirty="0">
                <a:solidFill>
                  <a:schemeClr val="bg1"/>
                </a:solidFill>
                <a:latin typeface="Tahoma"/>
                <a:ea typeface="Tahoma"/>
                <a:cs typeface="Tahoma"/>
              </a:rPr>
              <a:t>מאי 2023</a:t>
            </a:r>
            <a:endParaRPr lang="he-IL" dirty="0">
              <a:solidFill>
                <a:schemeClr val="bg1"/>
              </a:solidFill>
            </a:endParaRPr>
          </a:p>
        </p:txBody>
      </p:sp>
      <p:sp>
        <p:nvSpPr>
          <p:cNvPr id="3" name="Rectangle 2"/>
          <p:cNvSpPr/>
          <p:nvPr/>
        </p:nvSpPr>
        <p:spPr>
          <a:xfrm>
            <a:off x="252540" y="-548305"/>
            <a:ext cx="5970302" cy="5632311"/>
          </a:xfrm>
          <a:prstGeom prst="rect">
            <a:avLst/>
          </a:prstGeom>
        </p:spPr>
        <p:txBody>
          <a:bodyPr wrap="square">
            <a:spAutoFit/>
          </a:bodyPr>
          <a:lstStyle/>
          <a:p>
            <a:pPr algn="ctr" rtl="1"/>
            <a:endParaRPr lang="he-IL" sz="5000" b="1" dirty="0">
              <a:solidFill>
                <a:srgbClr val="EC1C3C"/>
              </a:solidFill>
              <a:latin typeface="Tahoma" pitchFamily="34" charset="0"/>
              <a:ea typeface="Tahoma" pitchFamily="34" charset="0"/>
              <a:cs typeface="Tahoma" pitchFamily="34" charset="0"/>
            </a:endParaRPr>
          </a:p>
          <a:p>
            <a:pPr algn="ctr" rtl="1"/>
            <a:r>
              <a:rPr lang="he-IL" sz="5000" b="1" dirty="0">
                <a:solidFill>
                  <a:srgbClr val="EC1C3C"/>
                </a:solidFill>
                <a:latin typeface="Tahoma" pitchFamily="34" charset="0"/>
                <a:ea typeface="Tahoma" pitchFamily="34" charset="0"/>
                <a:cs typeface="Tahoma" pitchFamily="34" charset="0"/>
              </a:rPr>
              <a:t>דוח מסכם</a:t>
            </a:r>
            <a:br>
              <a:rPr lang="en-US" sz="5000" b="1" dirty="0">
                <a:solidFill>
                  <a:srgbClr val="EC1C3C"/>
                </a:solidFill>
                <a:latin typeface="Tahoma" pitchFamily="34" charset="0"/>
                <a:ea typeface="Tahoma" pitchFamily="34" charset="0"/>
                <a:cs typeface="Tahoma" pitchFamily="34" charset="0"/>
              </a:rPr>
            </a:br>
            <a:r>
              <a:rPr lang="he-IL" sz="5000" b="1" dirty="0">
                <a:solidFill>
                  <a:srgbClr val="EC1C3C"/>
                </a:solidFill>
                <a:latin typeface="Tahoma" pitchFamily="34" charset="0"/>
                <a:ea typeface="Tahoma" pitchFamily="34" charset="0"/>
                <a:cs typeface="Tahoma" pitchFamily="34" charset="0"/>
              </a:rPr>
              <a:t>לשנת פעילות 2022</a:t>
            </a:r>
          </a:p>
          <a:p>
            <a:pPr algn="ctr" rtl="1"/>
            <a:r>
              <a:rPr lang="en-US" sz="4000" b="1" dirty="0">
                <a:solidFill>
                  <a:srgbClr val="EC1C3C"/>
                </a:solidFill>
                <a:latin typeface="Tahoma" pitchFamily="34" charset="0"/>
                <a:ea typeface="Tahoma" pitchFamily="34" charset="0"/>
                <a:cs typeface="Tahoma" pitchFamily="34" charset="0"/>
              </a:rPr>
              <a:t>Urban95</a:t>
            </a:r>
            <a:r>
              <a:rPr lang="he-IL" sz="4000" b="1" dirty="0">
                <a:solidFill>
                  <a:srgbClr val="EC1C3C"/>
                </a:solidFill>
                <a:latin typeface="Tahoma" pitchFamily="34" charset="0"/>
                <a:ea typeface="Tahoma" pitchFamily="34" charset="0"/>
                <a:cs typeface="Tahoma" pitchFamily="34" charset="0"/>
              </a:rPr>
              <a:t> </a:t>
            </a:r>
            <a:r>
              <a:rPr lang="he-IL" sz="3000" b="1" dirty="0">
                <a:solidFill>
                  <a:srgbClr val="EC1C3C"/>
                </a:solidFill>
                <a:latin typeface="Tahoma" panose="020B0604030504040204" pitchFamily="34" charset="0"/>
                <a:ea typeface="Tahoma" panose="020B0604030504040204" pitchFamily="34" charset="0"/>
                <a:cs typeface="Tahoma" panose="020B0604030504040204" pitchFamily="34" charset="0"/>
              </a:rPr>
              <a:t>בבית שמש </a:t>
            </a:r>
          </a:p>
          <a:p>
            <a:pPr algn="ctr" rtl="1"/>
            <a:endParaRPr lang="he-IL" sz="3000" b="1" dirty="0">
              <a:solidFill>
                <a:srgbClr val="EC1C3C"/>
              </a:solidFill>
              <a:latin typeface="Tahoma" panose="020B0604030504040204" pitchFamily="34" charset="0"/>
              <a:ea typeface="Tahoma" panose="020B0604030504040204" pitchFamily="34" charset="0"/>
              <a:cs typeface="Tahoma" panose="020B0604030504040204" pitchFamily="34" charset="0"/>
            </a:endParaRPr>
          </a:p>
          <a:p>
            <a:pPr algn="ctr" rtl="1"/>
            <a:r>
              <a:rPr lang="he-IL" sz="3000" b="1" dirty="0">
                <a:solidFill>
                  <a:srgbClr val="EC1C3C"/>
                </a:solidFill>
                <a:latin typeface="Tahoma" panose="020B0604030504040204" pitchFamily="34" charset="0"/>
                <a:ea typeface="Tahoma" panose="020B0604030504040204" pitchFamily="34" charset="0"/>
                <a:cs typeface="Tahoma" panose="020B0604030504040204" pitchFamily="34" charset="0"/>
              </a:rPr>
              <a:t>מוגש כחלק מהערכת </a:t>
            </a:r>
            <a:br>
              <a:rPr lang="en-US" sz="3000" b="1" dirty="0">
                <a:solidFill>
                  <a:srgbClr val="EC1C3C"/>
                </a:solidFill>
                <a:latin typeface="Tahoma" panose="020B0604030504040204" pitchFamily="34" charset="0"/>
                <a:ea typeface="Tahoma" panose="020B0604030504040204" pitchFamily="34" charset="0"/>
                <a:cs typeface="Tahoma" panose="020B0604030504040204" pitchFamily="34" charset="0"/>
              </a:rPr>
            </a:br>
            <a:r>
              <a:rPr lang="he-IL" sz="3000" b="1" dirty="0">
                <a:solidFill>
                  <a:srgbClr val="EC1C3C"/>
                </a:solidFill>
                <a:latin typeface="Tahoma" panose="020B0604030504040204" pitchFamily="34" charset="0"/>
                <a:ea typeface="Tahoma" panose="020B0604030504040204" pitchFamily="34" charset="0"/>
                <a:cs typeface="Tahoma" panose="020B0604030504040204" pitchFamily="34" charset="0"/>
              </a:rPr>
              <a:t>תוכנית </a:t>
            </a:r>
            <a:r>
              <a:rPr lang="en-US" sz="3000" b="1" dirty="0">
                <a:solidFill>
                  <a:srgbClr val="EC1C3C"/>
                </a:solidFill>
                <a:latin typeface="Tahoma" panose="020B0604030504040204" pitchFamily="34" charset="0"/>
                <a:ea typeface="Tahoma" panose="020B0604030504040204" pitchFamily="34" charset="0"/>
                <a:cs typeface="Tahoma" panose="020B0604030504040204" pitchFamily="34" charset="0"/>
              </a:rPr>
              <a:t>Urban95</a:t>
            </a:r>
            <a:br>
              <a:rPr lang="en-US" sz="3000" b="1" dirty="0">
                <a:solidFill>
                  <a:srgbClr val="EC1C3C"/>
                </a:solidFill>
                <a:latin typeface="Tahoma" panose="020B0604030504040204" pitchFamily="34" charset="0"/>
                <a:ea typeface="Tahoma" panose="020B0604030504040204" pitchFamily="34" charset="0"/>
                <a:cs typeface="Tahoma" panose="020B0604030504040204" pitchFamily="34" charset="0"/>
              </a:rPr>
            </a:br>
            <a:r>
              <a:rPr lang="he-IL" sz="3000" b="1" dirty="0">
                <a:solidFill>
                  <a:srgbClr val="EC1C3C"/>
                </a:solidFill>
                <a:latin typeface="Tahoma" panose="020B0604030504040204" pitchFamily="34" charset="0"/>
                <a:ea typeface="Tahoma" panose="020B0604030504040204" pitchFamily="34" charset="0"/>
                <a:cs typeface="Tahoma" panose="020B0604030504040204" pitchFamily="34" charset="0"/>
              </a:rPr>
              <a:t>"זעירא" בית שמש</a:t>
            </a:r>
            <a:endParaRPr lang="en-US" sz="3000" b="1" dirty="0">
              <a:solidFill>
                <a:srgbClr val="EC1C3C"/>
              </a:solidFill>
              <a:latin typeface="Tahoma" panose="020B0604030504040204" pitchFamily="34" charset="0"/>
              <a:ea typeface="Tahoma" panose="020B0604030504040204" pitchFamily="34" charset="0"/>
              <a:cs typeface="Tahoma" panose="020B0604030504040204" pitchFamily="34" charset="0"/>
            </a:endParaRPr>
          </a:p>
        </p:txBody>
      </p:sp>
      <p:sp>
        <p:nvSpPr>
          <p:cNvPr id="24" name="Rectangle 23"/>
          <p:cNvSpPr/>
          <p:nvPr/>
        </p:nvSpPr>
        <p:spPr>
          <a:xfrm>
            <a:off x="-29353" y="-134614"/>
            <a:ext cx="607024" cy="2189917"/>
          </a:xfrm>
          <a:prstGeom prst="rect">
            <a:avLst/>
          </a:prstGeom>
          <a:solidFill>
            <a:srgbClr val="F7E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a:extLst>
              <a:ext uri="{FF2B5EF4-FFF2-40B4-BE49-F238E27FC236}">
                <a16:creationId xmlns:a16="http://schemas.microsoft.com/office/drawing/2014/main" id="{603A74B0-21DF-C69A-383A-2268981765F0}"/>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1318" t="19339" r="11532" b="13403"/>
          <a:stretch/>
        </p:blipFill>
        <p:spPr bwMode="auto">
          <a:xfrm>
            <a:off x="847164" y="6158072"/>
            <a:ext cx="676910" cy="477038"/>
          </a:xfrm>
          <a:prstGeom prst="rect">
            <a:avLst/>
          </a:prstGeom>
          <a:noFill/>
          <a:ln>
            <a:noFill/>
          </a:ln>
        </p:spPr>
      </p:pic>
      <p:pic>
        <p:nvPicPr>
          <p:cNvPr id="1026" name="Picture 2">
            <a:extLst>
              <a:ext uri="{FF2B5EF4-FFF2-40B4-BE49-F238E27FC236}">
                <a16:creationId xmlns:a16="http://schemas.microsoft.com/office/drawing/2014/main" id="{F0B95E11-9D39-89DC-51F6-5E5246DD70C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80989" y="5889582"/>
            <a:ext cx="755096" cy="73936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194A6024-F7C0-5C47-88CD-854AFE48940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13027" y="6266933"/>
            <a:ext cx="1400175" cy="2667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DCCD9C08-B758-77B3-2201-B3019FD9021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91108" y="6175635"/>
            <a:ext cx="1104900" cy="438151"/>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a:extLst>
              <a:ext uri="{FF2B5EF4-FFF2-40B4-BE49-F238E27FC236}">
                <a16:creationId xmlns:a16="http://schemas.microsoft.com/office/drawing/2014/main" id="{AC4F5052-F80E-75B8-2918-0A65EA245C7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897266" y="6256114"/>
            <a:ext cx="1028700" cy="31432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נווה שמיר - לגור בטבע. לחיות בעיר.">
            <a:extLst>
              <a:ext uri="{FF2B5EF4-FFF2-40B4-BE49-F238E27FC236}">
                <a16:creationId xmlns:a16="http://schemas.microsoft.com/office/drawing/2014/main" id="{2D051856-D3F4-ECB8-67F0-C81F47026575}"/>
              </a:ext>
            </a:extLst>
          </p:cNvPr>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l="19939" r="20074"/>
          <a:stretch/>
        </p:blipFill>
        <p:spPr bwMode="auto">
          <a:xfrm>
            <a:off x="68688" y="6028558"/>
            <a:ext cx="527948" cy="622997"/>
          </a:xfrm>
          <a:prstGeom prst="rect">
            <a:avLst/>
          </a:prstGeom>
          <a:noFill/>
          <a:extLst>
            <a:ext uri="{909E8E84-426E-40DD-AFC4-6F175D3DCCD1}">
              <a14:hiddenFill xmlns:a14="http://schemas.microsoft.com/office/drawing/2010/main">
                <a:solidFill>
                  <a:srgbClr val="FFFFFF"/>
                </a:solidFill>
              </a14:hiddenFill>
            </a:ext>
          </a:extLst>
        </p:spPr>
      </p:pic>
      <p:pic>
        <p:nvPicPr>
          <p:cNvPr id="2" name="תמונה 1">
            <a:extLst>
              <a:ext uri="{FF2B5EF4-FFF2-40B4-BE49-F238E27FC236}">
                <a16:creationId xmlns:a16="http://schemas.microsoft.com/office/drawing/2014/main" id="{6ED8B535-AA32-4BF3-2CC4-F8874CF5DFD8}"/>
              </a:ext>
            </a:extLst>
          </p:cNvPr>
          <p:cNvPicPr>
            <a:picLocks noChangeAspect="1"/>
          </p:cNvPicPr>
          <p:nvPr/>
        </p:nvPicPr>
        <p:blipFill>
          <a:blip r:embed="rId15"/>
          <a:stretch>
            <a:fillRect/>
          </a:stretch>
        </p:blipFill>
        <p:spPr>
          <a:xfrm>
            <a:off x="8763856" y="2237097"/>
            <a:ext cx="3632459" cy="2030226"/>
          </a:xfrm>
          <a:prstGeom prst="rect">
            <a:avLst/>
          </a:prstGeom>
        </p:spPr>
      </p:pic>
    </p:spTree>
    <p:extLst>
      <p:ext uri="{BB962C8B-B14F-4D97-AF65-F5344CB8AC3E}">
        <p14:creationId xmlns:p14="http://schemas.microsoft.com/office/powerpoint/2010/main" val="3120382268"/>
      </p:ext>
    </p:extLst>
  </p:cSld>
  <p:clrMapOvr>
    <a:masterClrMapping/>
  </p:clrMapOvr>
  <p:extLst>
    <p:ext uri="{6950BFC3-D8DA-4A85-94F7-54DA5524770B}">
      <p188:commentRel xmlns:p188="http://schemas.microsoft.com/office/powerpoint/2018/8/main" r:id="rId3"/>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079319B-395C-38C4-24F1-32C78C99EB29}"/>
              </a:ext>
            </a:extLst>
          </p:cNvPr>
          <p:cNvSpPr/>
          <p:nvPr/>
        </p:nvSpPr>
        <p:spPr>
          <a:xfrm>
            <a:off x="-1" y="2668409"/>
            <a:ext cx="6829875" cy="3778920"/>
          </a:xfrm>
          <a:prstGeom prst="rect">
            <a:avLst/>
          </a:prstGeom>
          <a:solidFill>
            <a:srgbClr val="F7E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בקיאות בתכני הגיל הרך בעקבות הסדנה</a:t>
            </a:r>
          </a:p>
        </p:txBody>
      </p:sp>
      <p:sp>
        <p:nvSpPr>
          <p:cNvPr id="3" name="תיבת טקסט 2">
            <a:extLst>
              <a:ext uri="{FF2B5EF4-FFF2-40B4-BE49-F238E27FC236}">
                <a16:creationId xmlns:a16="http://schemas.microsoft.com/office/drawing/2014/main" id="{D92C2D5C-82AC-9A2B-9EAC-F553B165DEED}"/>
              </a:ext>
            </a:extLst>
          </p:cNvPr>
          <p:cNvSpPr txBox="1"/>
          <p:nvPr/>
        </p:nvSpPr>
        <p:spPr>
          <a:xfrm>
            <a:off x="121858" y="1518721"/>
            <a:ext cx="11740807" cy="1094082"/>
          </a:xfrm>
          <a:prstGeom prst="rect">
            <a:avLst/>
          </a:prstGeom>
          <a:noFill/>
        </p:spPr>
        <p:txBody>
          <a:bodyPr wrap="square" rtlCol="1">
            <a:spAutoFit/>
          </a:bodyPr>
          <a:lstStyle/>
          <a:p>
            <a:pPr marL="171450" indent="-171450" algn="r" rtl="1">
              <a:lnSpc>
                <a:spcPts val="2000"/>
              </a:lnSpc>
              <a:spcBef>
                <a:spcPts val="600"/>
              </a:spcBef>
              <a:buClr>
                <a:srgbClr val="EC1C3C"/>
              </a:buClr>
              <a:buFont typeface="Tahoma" panose="020B0604030504040204" pitchFamily="34" charset="0"/>
              <a:buChar char="█"/>
            </a:pPr>
            <a:r>
              <a:rPr lang="he-IL" sz="1400" dirty="0">
                <a:latin typeface="Segoe UI" panose="020B0502040204020203" pitchFamily="34" charset="0"/>
                <a:ea typeface="Tahoma" panose="020B0604030504040204" pitchFamily="34" charset="0"/>
                <a:cs typeface="Segoe UI" panose="020B0502040204020203" pitchFamily="34" charset="0"/>
              </a:rPr>
              <a:t>פיתוח </a:t>
            </a:r>
            <a:r>
              <a:rPr lang="he-IL" sz="1400" b="1" dirty="0">
                <a:latin typeface="Segoe UI" panose="020B0502040204020203" pitchFamily="34" charset="0"/>
                <a:ea typeface="Tahoma" panose="020B0604030504040204" pitchFamily="34" charset="0"/>
                <a:cs typeface="Segoe UI" panose="020B0502040204020203" pitchFamily="34" charset="0"/>
              </a:rPr>
              <a:t>מיומנויות רגשיות</a:t>
            </a:r>
            <a:r>
              <a:rPr lang="he-IL" sz="1400" dirty="0">
                <a:latin typeface="Segoe UI" panose="020B0502040204020203" pitchFamily="34" charset="0"/>
                <a:ea typeface="Tahoma" panose="020B0604030504040204" pitchFamily="34" charset="0"/>
                <a:cs typeface="Segoe UI" panose="020B0502040204020203" pitchFamily="34" charset="0"/>
              </a:rPr>
              <a:t> - משיבות מ</a:t>
            </a:r>
            <a:r>
              <a:rPr lang="he-IL" sz="1400" u="sng" dirty="0">
                <a:latin typeface="Segoe UI" panose="020B0502040204020203" pitchFamily="34" charset="0"/>
                <a:ea typeface="Tahoma" panose="020B0604030504040204" pitchFamily="34" charset="0"/>
                <a:cs typeface="Segoe UI" panose="020B0502040204020203" pitchFamily="34" charset="0"/>
              </a:rPr>
              <a:t>רמת אברהם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n=4</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דיווחו על בקיאות גבוהה יותר בנושא בהשוואה למשתתפות </a:t>
            </a:r>
            <a:r>
              <a:rPr lang="he-IL" sz="1400" u="sng" dirty="0">
                <a:latin typeface="Segoe UI" panose="020B0502040204020203" pitchFamily="34" charset="0"/>
                <a:ea typeface="Tahoma" panose="020B0604030504040204" pitchFamily="34" charset="0"/>
                <a:cs typeface="Segoe UI" panose="020B0502040204020203" pitchFamily="34" charset="0"/>
              </a:rPr>
              <a:t>מגן אבות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n=8</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כאשר בקרב שתי הקבוצות לא ניכר שינוי משמעותי בנושא זה עם סיום הסדנה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n=10,5</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לצד זאת, האימהות שיתפו כיצד יישום הכלים הרגשיים סייע להן: </a:t>
            </a:r>
          </a:p>
          <a:p>
            <a:pPr marL="285750" indent="-285750" algn="r" rtl="1">
              <a:lnSpc>
                <a:spcPts val="2000"/>
              </a:lnSpc>
              <a:buClr>
                <a:srgbClr val="EC1C3C"/>
              </a:buClr>
              <a:buFont typeface="Courier New" panose="02070309020205020404" pitchFamily="49" charset="0"/>
              <a:buChar char="o"/>
            </a:pPr>
            <a:r>
              <a:rPr lang="he-IL" sz="1400" dirty="0">
                <a:latin typeface="Segoe UI Light" panose="020B0502040204020203" pitchFamily="34" charset="0"/>
                <a:ea typeface="Tahoma" panose="020B0604030504040204" pitchFamily="34" charset="0"/>
                <a:cs typeface="Segoe UI Light" panose="020B0502040204020203" pitchFamily="34" charset="0"/>
              </a:rPr>
              <a:t>"הבן שלי היה בוכה המון, ובזכות עצה של עינת זה משהו שפחת באופן משמעותי. זה נגיד דבר מדהים שקרה בזכות הסדנה".</a:t>
            </a:r>
          </a:p>
          <a:p>
            <a:pPr marL="285750" indent="-285750" algn="r" rtl="1">
              <a:lnSpc>
                <a:spcPts val="2000"/>
              </a:lnSpc>
              <a:buClr>
                <a:srgbClr val="EC1C3C"/>
              </a:buClr>
              <a:buFont typeface="Courier New" panose="02070309020205020404" pitchFamily="49" charset="0"/>
              <a:buChar char="o"/>
            </a:pPr>
            <a:r>
              <a:rPr lang="he-IL" sz="1400" dirty="0">
                <a:latin typeface="Segoe UI Light" panose="020B0502040204020203" pitchFamily="34" charset="0"/>
                <a:ea typeface="Tahoma" panose="020B0604030504040204" pitchFamily="34" charset="0"/>
                <a:cs typeface="Segoe UI Light" panose="020B0502040204020203" pitchFamily="34" charset="0"/>
              </a:rPr>
              <a:t>"אני אקח את הכלים הרגשיים שלמדתי"</a:t>
            </a:r>
            <a:endParaRPr lang="he-IL" sz="1400" dirty="0">
              <a:latin typeface="Tahoma" panose="020B0604030504040204" pitchFamily="34" charset="0"/>
              <a:ea typeface="Tahoma" panose="020B0604030504040204" pitchFamily="34" charset="0"/>
              <a:cs typeface="Tahoma" panose="020B0604030504040204" pitchFamily="34" charset="0"/>
            </a:endParaRPr>
          </a:p>
        </p:txBody>
      </p:sp>
      <p:sp>
        <p:nvSpPr>
          <p:cNvPr id="7" name="תיבת טקסט 4">
            <a:extLst>
              <a:ext uri="{FF2B5EF4-FFF2-40B4-BE49-F238E27FC236}">
                <a16:creationId xmlns:a16="http://schemas.microsoft.com/office/drawing/2014/main" id="{2C62EF65-5C80-A4DF-0BD1-401B9B670D2B}"/>
              </a:ext>
            </a:extLst>
          </p:cNvPr>
          <p:cNvSpPr txBox="1"/>
          <p:nvPr/>
        </p:nvSpPr>
        <p:spPr>
          <a:xfrm>
            <a:off x="37861" y="6190902"/>
            <a:ext cx="4577939" cy="246221"/>
          </a:xfrm>
          <a:prstGeom prst="rect">
            <a:avLst/>
          </a:prstGeom>
          <a:noFill/>
        </p:spPr>
        <p:txBody>
          <a:bodyPr wrap="square" rtlCol="1">
            <a:spAutoFit/>
          </a:bodyPr>
          <a:lstStyle/>
          <a:p>
            <a:pPr rtl="1"/>
            <a:r>
              <a:rPr lang="he-IL" sz="1000">
                <a:latin typeface="Tahoma" panose="020B0604030504040204" pitchFamily="34" charset="0"/>
                <a:ea typeface="Tahoma" panose="020B0604030504040204" pitchFamily="34" charset="0"/>
                <a:cs typeface="Tahoma" panose="020B0604030504040204" pitchFamily="34" charset="0"/>
              </a:rPr>
              <a:t>* התשובות המוצגות הינן דיווח המשיבות במידה רבה עד רבה מאוד</a:t>
            </a:r>
          </a:p>
        </p:txBody>
      </p:sp>
      <p:sp>
        <p:nvSpPr>
          <p:cNvPr id="6" name="תיבת טקסט 2">
            <a:extLst>
              <a:ext uri="{FF2B5EF4-FFF2-40B4-BE49-F238E27FC236}">
                <a16:creationId xmlns:a16="http://schemas.microsoft.com/office/drawing/2014/main" id="{4980CD4B-36BA-AD78-2A9C-177638D867B9}"/>
              </a:ext>
            </a:extLst>
          </p:cNvPr>
          <p:cNvSpPr txBox="1"/>
          <p:nvPr/>
        </p:nvSpPr>
        <p:spPr>
          <a:xfrm>
            <a:off x="37053" y="561125"/>
            <a:ext cx="11825613" cy="911468"/>
          </a:xfrm>
          <a:prstGeom prst="rect">
            <a:avLst/>
          </a:prstGeom>
          <a:solidFill>
            <a:schemeClr val="bg1"/>
          </a:solidFill>
        </p:spPr>
        <p:txBody>
          <a:bodyPr wrap="square" rtlCol="1">
            <a:spAutoFit/>
          </a:bodyPr>
          <a:lstStyle/>
          <a:p>
            <a:pPr marL="171450" indent="-171450" algn="r" rtl="1">
              <a:lnSpc>
                <a:spcPts val="2000"/>
              </a:lnSpc>
              <a:spcBef>
                <a:spcPts val="600"/>
              </a:spcBef>
              <a:buClr>
                <a:srgbClr val="EC1C3C"/>
              </a:buClr>
              <a:buFont typeface="Tahoma" panose="020B0604030504040204" pitchFamily="34" charset="0"/>
              <a:buChar char="█"/>
            </a:pPr>
            <a:r>
              <a:rPr lang="he-IL" sz="1400" b="1" dirty="0">
                <a:latin typeface="Segoe UI" panose="020B0502040204020203" pitchFamily="34" charset="0"/>
                <a:ea typeface="Tahoma" panose="020B0604030504040204" pitchFamily="34" charset="0"/>
                <a:cs typeface="Segoe UI" panose="020B0502040204020203" pitchFamily="34" charset="0"/>
              </a:rPr>
              <a:t>שלבי התפתחות הילד</a:t>
            </a:r>
            <a:r>
              <a:rPr lang="he-IL" sz="1400" dirty="0">
                <a:latin typeface="Segoe UI" panose="020B0502040204020203" pitchFamily="34" charset="0"/>
                <a:ea typeface="Tahoma" panose="020B0604030504040204" pitchFamily="34" charset="0"/>
                <a:cs typeface="Segoe UI" panose="020B0502040204020203" pitchFamily="34" charset="0"/>
              </a:rPr>
              <a:t> - הרוב משתי הקבוצות דיווחו בסיום הסדנה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n=5,10</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על בקיאות במידה רבה-רבה מאוד, לעומת הידע איתו הגיעו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n=8,4</a:t>
            </a:r>
            <a:r>
              <a:rPr lang="he-IL" sz="1000" dirty="0">
                <a:latin typeface="Segoe UI" panose="020B0502040204020203" pitchFamily="34" charset="0"/>
                <a:ea typeface="Tahoma" panose="020B0604030504040204" pitchFamily="34" charset="0"/>
                <a:cs typeface="Segoe UI" panose="020B0502040204020203" pitchFamily="34" charset="0"/>
              </a:rPr>
              <a:t>).</a:t>
            </a:r>
          </a:p>
          <a:p>
            <a:pPr marL="171450" indent="-171450" algn="r" rtl="1">
              <a:lnSpc>
                <a:spcPts val="2000"/>
              </a:lnSpc>
              <a:spcBef>
                <a:spcPts val="600"/>
              </a:spcBef>
              <a:buClr>
                <a:srgbClr val="EC1C3C"/>
              </a:buClr>
              <a:buFont typeface="Tahoma" panose="020B0604030504040204" pitchFamily="34" charset="0"/>
              <a:buChar char="█"/>
            </a:pPr>
            <a:r>
              <a:rPr lang="he-IL" sz="1400" dirty="0">
                <a:latin typeface="Segoe UI" panose="020B0502040204020203" pitchFamily="34" charset="0"/>
                <a:ea typeface="Tahoma" panose="020B0604030504040204" pitchFamily="34" charset="0"/>
                <a:cs typeface="Segoe UI" panose="020B0502040204020203" pitchFamily="34" charset="0"/>
              </a:rPr>
              <a:t>בסיום הסדנה, משיבות מ</a:t>
            </a:r>
            <a:r>
              <a:rPr lang="he-IL" sz="1400" u="sng" dirty="0">
                <a:latin typeface="Segoe UI" panose="020B0502040204020203" pitchFamily="34" charset="0"/>
                <a:ea typeface="Tahoma" panose="020B0604030504040204" pitchFamily="34" charset="0"/>
                <a:cs typeface="Segoe UI" panose="020B0502040204020203" pitchFamily="34" charset="0"/>
              </a:rPr>
              <a:t>מגן אבות</a:t>
            </a:r>
            <a:r>
              <a:rPr lang="he-IL" sz="1400" dirty="0">
                <a:latin typeface="Segoe UI" panose="020B0502040204020203" pitchFamily="34" charset="0"/>
                <a:ea typeface="Tahoma" panose="020B0604030504040204" pitchFamily="34" charset="0"/>
                <a:cs typeface="Segoe UI" panose="020B0502040204020203" pitchFamily="34" charset="0"/>
              </a:rPr>
              <a:t>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n=5</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דיווחו על עלייה ניכרת ב</a:t>
            </a:r>
            <a:r>
              <a:rPr lang="he-IL" sz="14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ידע וכלים לפיתוח</a:t>
            </a:r>
            <a:r>
              <a:rPr lang="he-IL" sz="1400" b="1" kern="1200" dirty="0">
                <a:solidFill>
                  <a:schemeClr val="tx1"/>
                </a:solidFill>
                <a:latin typeface="Segoe UI" panose="020B0502040204020203" pitchFamily="34" charset="0"/>
                <a:ea typeface="Tahoma" panose="020B0604030504040204" pitchFamily="34" charset="0"/>
                <a:cs typeface="Segoe UI" panose="020B0502040204020203" pitchFamily="34" charset="0"/>
              </a:rPr>
              <a:t> מיומנויות שפה ותקשורת</a:t>
            </a:r>
            <a:r>
              <a:rPr lang="he-IL" sz="1400" b="1"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לעומת סקר הפתיחה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n=8</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לעומתן, רוב משיבות מ</a:t>
            </a:r>
            <a:r>
              <a:rPr lang="he-IL" sz="1400" u="sng" dirty="0">
                <a:latin typeface="Segoe UI" panose="020B0502040204020203" pitchFamily="34" charset="0"/>
                <a:ea typeface="Tahoma" panose="020B0604030504040204" pitchFamily="34" charset="0"/>
                <a:cs typeface="Segoe UI" panose="020B0502040204020203" pitchFamily="34" charset="0"/>
              </a:rPr>
              <a:t>רמת אברהם</a:t>
            </a:r>
            <a:r>
              <a:rPr lang="he-IL" sz="1400" dirty="0">
                <a:latin typeface="Segoe UI" panose="020B0502040204020203" pitchFamily="34" charset="0"/>
                <a:ea typeface="Tahoma" panose="020B0604030504040204" pitchFamily="34" charset="0"/>
                <a:cs typeface="Segoe UI" panose="020B0502040204020203" pitchFamily="34" charset="0"/>
              </a:rPr>
              <a:t> ציינו כבר בפתיחה</a:t>
            </a:r>
            <a:r>
              <a:rPr lang="he-IL" sz="1000" dirty="0">
                <a:latin typeface="Segoe UI" panose="020B0502040204020203" pitchFamily="34" charset="0"/>
                <a:ea typeface="Tahoma" panose="020B0604030504040204" pitchFamily="34" charset="0"/>
                <a:cs typeface="Segoe UI" panose="020B0502040204020203" pitchFamily="34" charset="0"/>
              </a:rPr>
              <a:t> (</a:t>
            </a:r>
            <a:r>
              <a:rPr lang="en-US" sz="1000" dirty="0">
                <a:latin typeface="Segoe UI" panose="020B0502040204020203" pitchFamily="34" charset="0"/>
                <a:ea typeface="Tahoma" panose="020B0604030504040204" pitchFamily="34" charset="0"/>
                <a:cs typeface="Segoe UI" panose="020B0502040204020203" pitchFamily="34" charset="0"/>
              </a:rPr>
              <a:t>n=4</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שהן בקיאות בנושא במידה רבה-רבה מאוד, ולכן לא נמצא הבדל בסיום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n=10</a:t>
            </a:r>
            <a:r>
              <a:rPr lang="he-IL" sz="1000" dirty="0">
                <a:latin typeface="Segoe UI" panose="020B0502040204020203" pitchFamily="34" charset="0"/>
                <a:ea typeface="Tahoma" panose="020B0604030504040204" pitchFamily="34" charset="0"/>
                <a:cs typeface="Segoe UI" panose="020B0502040204020203" pitchFamily="34" charset="0"/>
              </a:rPr>
              <a:t>).</a:t>
            </a:r>
          </a:p>
        </p:txBody>
      </p:sp>
      <p:sp>
        <p:nvSpPr>
          <p:cNvPr id="9" name="TextBox 8">
            <a:extLst>
              <a:ext uri="{FF2B5EF4-FFF2-40B4-BE49-F238E27FC236}">
                <a16:creationId xmlns:a16="http://schemas.microsoft.com/office/drawing/2014/main" id="{87F1082F-A0D2-92EC-DEAC-CA4C66F7F7EC}"/>
              </a:ext>
            </a:extLst>
          </p:cNvPr>
          <p:cNvSpPr txBox="1"/>
          <p:nvPr/>
        </p:nvSpPr>
        <p:spPr>
          <a:xfrm>
            <a:off x="7013542" y="2704833"/>
            <a:ext cx="4858550" cy="3219792"/>
          </a:xfrm>
          <a:prstGeom prst="rect">
            <a:avLst/>
          </a:prstGeom>
          <a:noFill/>
        </p:spPr>
        <p:txBody>
          <a:bodyPr wrap="square">
            <a:spAutoFit/>
          </a:bodyPr>
          <a:lstStyle/>
          <a:p>
            <a:pPr marL="171450" indent="-171450" algn="r" rtl="1">
              <a:lnSpc>
                <a:spcPts val="2000"/>
              </a:lnSpc>
              <a:spcBef>
                <a:spcPts val="600"/>
              </a:spcBef>
              <a:buClr>
                <a:srgbClr val="EC1C3C"/>
              </a:buClr>
              <a:buFont typeface="Tahoma" panose="020B0604030504040204" pitchFamily="34" charset="0"/>
              <a:buChar char="█"/>
            </a:pPr>
            <a:r>
              <a:rPr lang="he-IL" sz="1400" dirty="0">
                <a:latin typeface="Segoe UI" panose="020B0502040204020203" pitchFamily="34" charset="0"/>
                <a:ea typeface="Tahoma" panose="020B0604030504040204" pitchFamily="34" charset="0"/>
                <a:cs typeface="Segoe UI" panose="020B0502040204020203" pitchFamily="34" charset="0"/>
              </a:rPr>
              <a:t>בסיום הסדנה, משתתפות </a:t>
            </a:r>
            <a:r>
              <a:rPr lang="he-IL" sz="14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מ</a:t>
            </a:r>
            <a:r>
              <a:rPr lang="he-IL" sz="1400" u="sng" kern="1200" dirty="0">
                <a:solidFill>
                  <a:schemeClr val="tx1"/>
                </a:solidFill>
                <a:latin typeface="Segoe UI" panose="020B0502040204020203" pitchFamily="34" charset="0"/>
                <a:ea typeface="Tahoma" panose="020B0604030504040204" pitchFamily="34" charset="0"/>
                <a:cs typeface="Segoe UI" panose="020B0502040204020203" pitchFamily="34" charset="0"/>
              </a:rPr>
              <a:t>רמת אברהם</a:t>
            </a:r>
            <a:r>
              <a:rPr lang="he-IL" sz="14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n=10</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דיווחו </a:t>
            </a:r>
            <a:r>
              <a:rPr lang="he-IL" sz="14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על עלייה ניכרת בידע וכלים לפיתוח </a:t>
            </a:r>
            <a:r>
              <a:rPr lang="he-IL" sz="1400" b="1" kern="1200" dirty="0">
                <a:solidFill>
                  <a:schemeClr val="tx1"/>
                </a:solidFill>
                <a:latin typeface="Segoe UI" panose="020B0502040204020203" pitchFamily="34" charset="0"/>
                <a:ea typeface="Tahoma" panose="020B0604030504040204" pitchFamily="34" charset="0"/>
                <a:cs typeface="Segoe UI" panose="020B0502040204020203" pitchFamily="34" charset="0"/>
              </a:rPr>
              <a:t>כישורים חברתיים של ילדים,</a:t>
            </a:r>
            <a:r>
              <a:rPr lang="he-IL" sz="1400" b="1"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לעומת סקר הפתיחה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n=4</a:t>
            </a:r>
            <a:r>
              <a:rPr lang="he-IL" sz="1000" dirty="0">
                <a:latin typeface="Segoe UI" panose="020B0502040204020203" pitchFamily="34" charset="0"/>
                <a:ea typeface="Tahoma" panose="020B0604030504040204" pitchFamily="34" charset="0"/>
                <a:cs typeface="Segoe UI" panose="020B0502040204020203" pitchFamily="34" charset="0"/>
              </a:rPr>
              <a:t>). </a:t>
            </a:r>
            <a:br>
              <a:rPr lang="en-US" sz="1400" dirty="0">
                <a:latin typeface="Segoe UI" panose="020B0502040204020203" pitchFamily="34" charset="0"/>
                <a:ea typeface="Tahoma" panose="020B0604030504040204" pitchFamily="34" charset="0"/>
                <a:cs typeface="Segoe UI" panose="020B0502040204020203" pitchFamily="34" charset="0"/>
              </a:rPr>
            </a:br>
            <a:r>
              <a:rPr lang="he-IL" sz="14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זאת לעומת מחצית ממשתתפות </a:t>
            </a:r>
            <a:r>
              <a:rPr lang="he-IL" sz="1400" u="sng" kern="1200" dirty="0">
                <a:solidFill>
                  <a:schemeClr val="tx1"/>
                </a:solidFill>
                <a:latin typeface="Segoe UI" panose="020B0502040204020203" pitchFamily="34" charset="0"/>
                <a:ea typeface="Tahoma" panose="020B0604030504040204" pitchFamily="34" charset="0"/>
                <a:cs typeface="Segoe UI" panose="020B0502040204020203" pitchFamily="34" charset="0"/>
              </a:rPr>
              <a:t>מגן אבות</a:t>
            </a:r>
            <a:r>
              <a:rPr lang="he-IL" sz="14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 ציינו בסקר הפתיחה </a:t>
            </a:r>
            <a:r>
              <a:rPr lang="he-IL"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a:t>
            </a:r>
            <a:r>
              <a:rPr lang="en-US"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n=8</a:t>
            </a:r>
            <a:r>
              <a:rPr lang="he-IL"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 </a:t>
            </a:r>
            <a:r>
              <a:rPr lang="he-IL" sz="14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כי הן בקיאות במידה רבה-רבה מאוד בנושא, נתון שלא השתנה באופן ניכר בסיום </a:t>
            </a:r>
            <a:r>
              <a:rPr lang="he-IL"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a:t>
            </a:r>
            <a:r>
              <a:rPr lang="en-US"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n=5</a:t>
            </a:r>
            <a:r>
              <a:rPr lang="he-IL"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a:t>
            </a:r>
          </a:p>
          <a:p>
            <a:pPr marL="171450" indent="-171450" algn="r" rtl="1">
              <a:lnSpc>
                <a:spcPts val="2000"/>
              </a:lnSpc>
              <a:spcBef>
                <a:spcPts val="600"/>
              </a:spcBef>
              <a:buClr>
                <a:srgbClr val="EC1C3C"/>
              </a:buClr>
              <a:buFont typeface="Tahoma" panose="020B0604030504040204" pitchFamily="34" charset="0"/>
              <a:buChar char="█"/>
            </a:pPr>
            <a:r>
              <a:rPr lang="he-IL" sz="1400" dirty="0">
                <a:latin typeface="Segoe UI" panose="020B0502040204020203" pitchFamily="34" charset="0"/>
                <a:ea typeface="Tahoma" panose="020B0604030504040204" pitchFamily="34" charset="0"/>
                <a:cs typeface="Segoe UI" panose="020B0502040204020203" pitchFamily="34" charset="0"/>
              </a:rPr>
              <a:t>בתחילת הסדנה, כל המשיבות </a:t>
            </a:r>
            <a:r>
              <a:rPr lang="he-IL" sz="1400" u="sng" dirty="0">
                <a:latin typeface="Segoe UI" panose="020B0502040204020203" pitchFamily="34" charset="0"/>
                <a:ea typeface="Tahoma" panose="020B0604030504040204" pitchFamily="34" charset="0"/>
                <a:cs typeface="Segoe UI" panose="020B0502040204020203" pitchFamily="34" charset="0"/>
              </a:rPr>
              <a:t>מרמת אברהם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n=4</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ומרבית המשתתפות מ</a:t>
            </a:r>
            <a:r>
              <a:rPr lang="he-IL" sz="1400" u="sng" dirty="0">
                <a:latin typeface="Segoe UI" panose="020B0502040204020203" pitchFamily="34" charset="0"/>
                <a:ea typeface="Tahoma" panose="020B0604030504040204" pitchFamily="34" charset="0"/>
                <a:cs typeface="Segoe UI" panose="020B0502040204020203" pitchFamily="34" charset="0"/>
              </a:rPr>
              <a:t>מגן אבות</a:t>
            </a:r>
            <a:r>
              <a:rPr lang="he-IL" sz="1000" dirty="0">
                <a:latin typeface="Segoe UI" panose="020B0502040204020203" pitchFamily="34" charset="0"/>
                <a:ea typeface="Tahoma" panose="020B0604030504040204" pitchFamily="34" charset="0"/>
                <a:cs typeface="Segoe UI" panose="020B0502040204020203" pitchFamily="34" charset="0"/>
              </a:rPr>
              <a:t> (</a:t>
            </a:r>
            <a:r>
              <a:rPr lang="en-US" sz="1000" dirty="0">
                <a:latin typeface="Segoe UI" panose="020B0502040204020203" pitchFamily="34" charset="0"/>
                <a:ea typeface="Tahoma" panose="020B0604030504040204" pitchFamily="34" charset="0"/>
                <a:cs typeface="Segoe UI" panose="020B0502040204020203" pitchFamily="34" charset="0"/>
              </a:rPr>
              <a:t>n=8</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סברו כי הן בקיאות במידה רבה-רבה מאוד בידע וכלים ל</a:t>
            </a:r>
            <a:r>
              <a:rPr lang="he-IL" sz="1400" b="1" dirty="0">
                <a:latin typeface="Segoe UI" panose="020B0502040204020203" pitchFamily="34" charset="0"/>
                <a:ea typeface="Tahoma" panose="020B0604030504040204" pitchFamily="34" charset="0"/>
                <a:cs typeface="Segoe UI" panose="020B0502040204020203" pitchFamily="34" charset="0"/>
              </a:rPr>
              <a:t>חיזוק הקשר עם ילדיהן</a:t>
            </a:r>
            <a:r>
              <a:rPr lang="he-IL" sz="1400" dirty="0">
                <a:latin typeface="Segoe UI" panose="020B0502040204020203" pitchFamily="34" charset="0"/>
                <a:ea typeface="Tahoma" panose="020B0604030504040204" pitchFamily="34" charset="0"/>
                <a:cs typeface="Segoe UI" panose="020B0502040204020203" pitchFamily="34" charset="0"/>
              </a:rPr>
              <a:t>.</a:t>
            </a:r>
            <a:r>
              <a:rPr lang="he-IL" sz="1400" b="1" dirty="0">
                <a:latin typeface="Segoe UI" panose="020B0502040204020203" pitchFamily="34" charset="0"/>
                <a:ea typeface="Tahoma" panose="020B0604030504040204" pitchFamily="34" charset="0"/>
                <a:cs typeface="Segoe UI" panose="020B0502040204020203" pitchFamily="34" charset="0"/>
              </a:rPr>
              <a:t> </a:t>
            </a:r>
            <a:br>
              <a:rPr lang="en-US" sz="1400" b="1" dirty="0">
                <a:latin typeface="Segoe UI" panose="020B0502040204020203" pitchFamily="34" charset="0"/>
                <a:ea typeface="Tahoma" panose="020B0604030504040204" pitchFamily="34" charset="0"/>
                <a:cs typeface="Segoe UI" panose="020B0502040204020203" pitchFamily="34" charset="0"/>
              </a:rPr>
            </a:br>
            <a:r>
              <a:rPr lang="he-IL" sz="1400" dirty="0">
                <a:latin typeface="Segoe UI" panose="020B0502040204020203" pitchFamily="34" charset="0"/>
                <a:ea typeface="Tahoma" panose="020B0604030504040204" pitchFamily="34" charset="0"/>
                <a:cs typeface="Segoe UI" panose="020B0502040204020203" pitchFamily="34" charset="0"/>
              </a:rPr>
              <a:t>עם סיום הסדנה, לא חל שינוי משמעותי בקרב המשיבות </a:t>
            </a:r>
            <a:r>
              <a:rPr lang="he-IL" sz="1400" u="sng" dirty="0">
                <a:latin typeface="Segoe UI" panose="020B0502040204020203" pitchFamily="34" charset="0"/>
                <a:ea typeface="Tahoma" panose="020B0604030504040204" pitchFamily="34" charset="0"/>
                <a:cs typeface="Segoe UI" panose="020B0502040204020203" pitchFamily="34" charset="0"/>
              </a:rPr>
              <a:t>ממגן אבות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n=5</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וחלה ירידה בקרב משתתפות </a:t>
            </a:r>
            <a:r>
              <a:rPr lang="he-IL" sz="1400" u="sng" dirty="0">
                <a:latin typeface="Segoe UI" panose="020B0502040204020203" pitchFamily="34" charset="0"/>
                <a:ea typeface="Tahoma" panose="020B0604030504040204" pitchFamily="34" charset="0"/>
                <a:cs typeface="Segoe UI" panose="020B0502040204020203" pitchFamily="34" charset="0"/>
              </a:rPr>
              <a:t>מרמת אברהם</a:t>
            </a:r>
            <a:r>
              <a:rPr lang="he-IL" sz="1400" dirty="0">
                <a:latin typeface="Segoe UI" panose="020B0502040204020203" pitchFamily="34" charset="0"/>
                <a:ea typeface="Tahoma" panose="020B0604030504040204" pitchFamily="34" charset="0"/>
                <a:cs typeface="Segoe UI" panose="020B0502040204020203" pitchFamily="34" charset="0"/>
              </a:rPr>
              <a:t>, שניתן להסביר בהיקף המשיבות הגבוה יותר</a:t>
            </a:r>
            <a:r>
              <a:rPr lang="he-IL" sz="1200" dirty="0">
                <a:latin typeface="Segoe UI" panose="020B0502040204020203" pitchFamily="34" charset="0"/>
                <a:ea typeface="Tahoma" panose="020B0604030504040204" pitchFamily="34" charset="0"/>
                <a:cs typeface="Segoe UI" panose="020B0502040204020203" pitchFamily="34" charset="0"/>
              </a:rPr>
              <a:t>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n=10</a:t>
            </a:r>
            <a:r>
              <a:rPr lang="he-IL" sz="1000" dirty="0">
                <a:latin typeface="Segoe UI" panose="020B0502040204020203" pitchFamily="34" charset="0"/>
                <a:ea typeface="Tahoma" panose="020B0604030504040204" pitchFamily="34" charset="0"/>
                <a:cs typeface="Segoe UI" panose="020B0502040204020203" pitchFamily="34" charset="0"/>
              </a:rPr>
              <a:t>).</a:t>
            </a:r>
            <a:endParaRPr lang="he-IL" sz="1200" dirty="0">
              <a:latin typeface="Segoe UI" panose="020B0502040204020203" pitchFamily="34" charset="0"/>
              <a:ea typeface="Tahoma" panose="020B0604030504040204" pitchFamily="34" charset="0"/>
              <a:cs typeface="Segoe UI" panose="020B0502040204020203" pitchFamily="34" charset="0"/>
            </a:endParaRPr>
          </a:p>
        </p:txBody>
      </p:sp>
      <p:graphicFrame>
        <p:nvGraphicFramePr>
          <p:cNvPr id="8" name="תרשים 7">
            <a:extLst>
              <a:ext uri="{FF2B5EF4-FFF2-40B4-BE49-F238E27FC236}">
                <a16:creationId xmlns:a16="http://schemas.microsoft.com/office/drawing/2014/main" id="{FCBDCB33-98AE-0D84-494A-C15694721311}"/>
              </a:ext>
            </a:extLst>
          </p:cNvPr>
          <p:cNvGraphicFramePr>
            <a:graphicFrameLocks/>
          </p:cNvGraphicFramePr>
          <p:nvPr>
            <p:extLst>
              <p:ext uri="{D42A27DB-BD31-4B8C-83A1-F6EECF244321}">
                <p14:modId xmlns:p14="http://schemas.microsoft.com/office/powerpoint/2010/main" val="596404572"/>
              </p:ext>
            </p:extLst>
          </p:nvPr>
        </p:nvGraphicFramePr>
        <p:xfrm>
          <a:off x="93615" y="2704833"/>
          <a:ext cx="6736259" cy="3732290"/>
        </p:xfrm>
        <a:graphic>
          <a:graphicData uri="http://schemas.openxmlformats.org/drawingml/2006/chart">
            <c:chart xmlns:c="http://schemas.openxmlformats.org/drawingml/2006/chart" xmlns:r="http://schemas.openxmlformats.org/officeDocument/2006/relationships" r:id="rId4"/>
          </a:graphicData>
        </a:graphic>
      </p:graphicFrame>
      <p:sp>
        <p:nvSpPr>
          <p:cNvPr id="5" name="Rectangle 4">
            <a:extLst>
              <a:ext uri="{FF2B5EF4-FFF2-40B4-BE49-F238E27FC236}">
                <a16:creationId xmlns:a16="http://schemas.microsoft.com/office/drawing/2014/main" id="{3F4CDB71-154B-E589-E7AE-E838E200DA90}"/>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2265960504"/>
      </p:ext>
    </p:extLst>
  </p:cSld>
  <p:clrMapOvr>
    <a:masterClrMapping/>
  </p:clrMapOvr>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61B6103-3192-62FF-F6FD-1448125605E2}"/>
              </a:ext>
            </a:extLst>
          </p:cNvPr>
          <p:cNvSpPr/>
          <p:nvPr/>
        </p:nvSpPr>
        <p:spPr>
          <a:xfrm>
            <a:off x="-1" y="2930235"/>
            <a:ext cx="12192001" cy="3327525"/>
          </a:xfrm>
          <a:prstGeom prst="rect">
            <a:avLst/>
          </a:prstGeom>
          <a:solidFill>
            <a:srgbClr val="F7E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a:xfrm>
            <a:off x="11306163" y="6268154"/>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תקשורת עם הילדים</a:t>
            </a:r>
          </a:p>
        </p:txBody>
      </p:sp>
      <p:sp>
        <p:nvSpPr>
          <p:cNvPr id="16" name="Rectangle 4">
            <a:extLst>
              <a:ext uri="{FF2B5EF4-FFF2-40B4-BE49-F238E27FC236}">
                <a16:creationId xmlns:a16="http://schemas.microsoft.com/office/drawing/2014/main" id="{68EFC575-0D60-EBAE-8DB4-3ADDEDA9081B}"/>
              </a:ext>
            </a:extLst>
          </p:cNvPr>
          <p:cNvSpPr/>
          <p:nvPr/>
        </p:nvSpPr>
        <p:spPr>
          <a:xfrm>
            <a:off x="448797" y="620006"/>
            <a:ext cx="11294406" cy="2141292"/>
          </a:xfrm>
          <a:prstGeom prst="rect">
            <a:avLst/>
          </a:prstGeom>
          <a:solidFill>
            <a:schemeClr val="bg1"/>
          </a:solidFill>
        </p:spPr>
        <p:txBody>
          <a:bodyPr wrap="square">
            <a:spAutoFit/>
          </a:bodyPr>
          <a:lstStyle/>
          <a:p>
            <a:pPr marL="285750" indent="-285750" algn="r" rtl="1">
              <a:lnSpc>
                <a:spcPct val="150000"/>
              </a:lnSpc>
              <a:spcAft>
                <a:spcPts val="600"/>
              </a:spcAft>
              <a:buClr>
                <a:srgbClr val="EC1C3C"/>
              </a:buClr>
              <a:buFont typeface="Tahoma" panose="020B0604030504040204" pitchFamily="34" charset="0"/>
              <a:buChar char="█"/>
              <a:defRPr/>
            </a:pPr>
            <a:r>
              <a:rPr lang="he-IL" sz="1400" b="1" dirty="0">
                <a:latin typeface="Segoe UI" panose="020B0502040204020203" pitchFamily="34" charset="0"/>
                <a:ea typeface="Tahoma" panose="020B0604030504040204" pitchFamily="34" charset="0"/>
                <a:cs typeface="Segoe UI" panose="020B0502040204020203" pitchFamily="34" charset="0"/>
              </a:rPr>
              <a:t>67% </a:t>
            </a:r>
            <a:r>
              <a:rPr lang="he-IL" sz="1400" dirty="0">
                <a:latin typeface="Segoe UI" panose="020B0502040204020203" pitchFamily="34" charset="0"/>
                <a:ea typeface="Tahoma" panose="020B0604030504040204" pitchFamily="34" charset="0"/>
                <a:cs typeface="Segoe UI" panose="020B0502040204020203" pitchFamily="34" charset="0"/>
              </a:rPr>
              <a:t>מהמשיבות משני המחזורים </a:t>
            </a:r>
            <a:r>
              <a:rPr lang="he-IL" sz="1000" dirty="0">
                <a:latin typeface="Segoe UI" panose="020B0502040204020203" pitchFamily="34" charset="0"/>
                <a:ea typeface="Tahoma" panose="020B0604030504040204" pitchFamily="34" charset="0"/>
                <a:cs typeface="Segoe UI" panose="020B0502040204020203" pitchFamily="34" charset="0"/>
              </a:rPr>
              <a:t>(מגן אבות </a:t>
            </a:r>
            <a:r>
              <a:rPr lang="en-US" sz="1000" dirty="0">
                <a:latin typeface="Segoe UI" panose="020B0502040204020203" pitchFamily="34" charset="0"/>
                <a:ea typeface="Tahoma" panose="020B0604030504040204" pitchFamily="34" charset="0"/>
                <a:cs typeface="Segoe UI" panose="020B0502040204020203" pitchFamily="34" charset="0"/>
              </a:rPr>
              <a:t> N=8</a:t>
            </a:r>
            <a:r>
              <a:rPr lang="he-IL" sz="1000" dirty="0">
                <a:latin typeface="Segoe UI" panose="020B0502040204020203" pitchFamily="34" charset="0"/>
                <a:ea typeface="Tahoma" panose="020B0604030504040204" pitchFamily="34" charset="0"/>
                <a:cs typeface="Segoe UI" panose="020B0502040204020203" pitchFamily="34" charset="0"/>
              </a:rPr>
              <a:t> ורמת אברהם </a:t>
            </a:r>
            <a:r>
              <a:rPr lang="en-US" sz="1000" dirty="0">
                <a:latin typeface="Segoe UI" panose="020B0502040204020203" pitchFamily="34" charset="0"/>
                <a:ea typeface="Tahoma" panose="020B0604030504040204" pitchFamily="34" charset="0"/>
                <a:cs typeface="Segoe UI" panose="020B0502040204020203" pitchFamily="34" charset="0"/>
              </a:rPr>
              <a:t>N=4</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ציינו בפתח הסדנה כי יש להן ידע וכלים טובים לתקשורת עם ילדיהן במידה רבה-רבה מאוד. עם סיום הסדנה </a:t>
            </a:r>
            <a:r>
              <a:rPr lang="he-IL" sz="1000" dirty="0">
                <a:latin typeface="Segoe UI" panose="020B0502040204020203" pitchFamily="34" charset="0"/>
                <a:ea typeface="Tahoma" panose="020B0604030504040204" pitchFamily="34" charset="0"/>
                <a:cs typeface="Segoe UI" panose="020B0502040204020203" pitchFamily="34" charset="0"/>
              </a:rPr>
              <a:t>(מגן אבות </a:t>
            </a:r>
            <a:r>
              <a:rPr lang="en-US" sz="1000" dirty="0">
                <a:latin typeface="Segoe UI" panose="020B0502040204020203" pitchFamily="34" charset="0"/>
                <a:ea typeface="Tahoma" panose="020B0604030504040204" pitchFamily="34" charset="0"/>
                <a:cs typeface="Segoe UI" panose="020B0502040204020203" pitchFamily="34" charset="0"/>
              </a:rPr>
              <a:t> N=5</a:t>
            </a:r>
            <a:r>
              <a:rPr lang="he-IL" sz="1000" dirty="0">
                <a:latin typeface="Segoe UI" panose="020B0502040204020203" pitchFamily="34" charset="0"/>
                <a:ea typeface="Tahoma" panose="020B0604030504040204" pitchFamily="34" charset="0"/>
                <a:cs typeface="Segoe UI" panose="020B0502040204020203" pitchFamily="34" charset="0"/>
              </a:rPr>
              <a:t> ורמת אברהם </a:t>
            </a:r>
            <a:r>
              <a:rPr lang="en-US" sz="1000" dirty="0">
                <a:latin typeface="Segoe UI" panose="020B0502040204020203" pitchFamily="34" charset="0"/>
                <a:ea typeface="Tahoma" panose="020B0604030504040204" pitchFamily="34" charset="0"/>
                <a:cs typeface="Segoe UI" panose="020B0502040204020203" pitchFamily="34" charset="0"/>
              </a:rPr>
              <a:t>N=10</a:t>
            </a:r>
            <a:r>
              <a:rPr lang="he-IL" sz="1000" dirty="0">
                <a:latin typeface="Segoe UI" panose="020B0502040204020203" pitchFamily="34" charset="0"/>
                <a:ea typeface="Tahoma" panose="020B0604030504040204" pitchFamily="34" charset="0"/>
                <a:cs typeface="Segoe UI" panose="020B0502040204020203" pitchFamily="34" charset="0"/>
              </a:rPr>
              <a:t>)</a:t>
            </a:r>
            <a:r>
              <a:rPr lang="he-IL" sz="1400" dirty="0">
                <a:latin typeface="Segoe UI" panose="020B0502040204020203" pitchFamily="34" charset="0"/>
                <a:ea typeface="Tahoma" panose="020B0604030504040204" pitchFamily="34" charset="0"/>
                <a:cs typeface="Segoe UI" panose="020B0502040204020203" pitchFamily="34" charset="0"/>
              </a:rPr>
              <a:t>, שיעור זהה טענו כי הסדנה תרמה לתקשורת חיובית יותר עם ילדיהן. </a:t>
            </a:r>
          </a:p>
          <a:p>
            <a:pPr marL="285750" indent="-285750" algn="r" rtl="1">
              <a:lnSpc>
                <a:spcPct val="150000"/>
              </a:lnSpc>
              <a:spcAft>
                <a:spcPts val="600"/>
              </a:spcAft>
              <a:buClr>
                <a:srgbClr val="EC1C3C"/>
              </a:buClr>
              <a:buFont typeface="Tahoma" panose="020B0604030504040204" pitchFamily="34" charset="0"/>
              <a:buChar char="█"/>
              <a:defRPr/>
            </a:pPr>
            <a:r>
              <a:rPr lang="he-IL" sz="1400" dirty="0">
                <a:latin typeface="Segoe UI" panose="020B0502040204020203" pitchFamily="34" charset="0"/>
                <a:ea typeface="Tahoma" panose="020B0604030504040204" pitchFamily="34" charset="0"/>
                <a:cs typeface="Segoe UI" panose="020B0502040204020203" pitchFamily="34" charset="0"/>
              </a:rPr>
              <a:t>בפתח הסדנה, </a:t>
            </a:r>
            <a:r>
              <a:rPr lang="he-IL" sz="1400" b="1" dirty="0">
                <a:latin typeface="Segoe UI" panose="020B0502040204020203" pitchFamily="34" charset="0"/>
                <a:ea typeface="Tahoma" panose="020B0604030504040204" pitchFamily="34" charset="0"/>
                <a:cs typeface="Segoe UI" panose="020B0502040204020203" pitchFamily="34" charset="0"/>
              </a:rPr>
              <a:t>83%</a:t>
            </a:r>
            <a:r>
              <a:rPr lang="en-US" sz="1400" b="1" dirty="0">
                <a:latin typeface="Segoe UI" panose="020B0502040204020203" pitchFamily="34" charset="0"/>
                <a:ea typeface="Tahoma" panose="020B0604030504040204" pitchFamily="34" charset="0"/>
                <a:cs typeface="Segoe UI" panose="020B0502040204020203" pitchFamily="34" charset="0"/>
              </a:rPr>
              <a:t> </a:t>
            </a:r>
            <a:r>
              <a:rPr lang="he-IL" sz="1400" b="1"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מהמשיבות דיווחו כי ילדיהן מתקשרים עימן באופן מילולי במידה רבה-רבה מאוד, וכך גם הן (</a:t>
            </a:r>
            <a:r>
              <a:rPr lang="he-IL" sz="1400" b="1" dirty="0">
                <a:latin typeface="Segoe UI" panose="020B0502040204020203" pitchFamily="34" charset="0"/>
                <a:ea typeface="Tahoma" panose="020B0604030504040204" pitchFamily="34" charset="0"/>
                <a:cs typeface="Segoe UI" panose="020B0502040204020203" pitchFamily="34" charset="0"/>
              </a:rPr>
              <a:t>92%</a:t>
            </a:r>
            <a:r>
              <a:rPr lang="he-IL" sz="1400" dirty="0">
                <a:latin typeface="Segoe UI" panose="020B0502040204020203" pitchFamily="34" charset="0"/>
                <a:ea typeface="Tahoma" panose="020B0604030504040204" pitchFamily="34" charset="0"/>
                <a:cs typeface="Segoe UI" panose="020B0502040204020203" pitchFamily="34" charset="0"/>
              </a:rPr>
              <a:t>) עימם. </a:t>
            </a:r>
            <a:br>
              <a:rPr lang="en-US" sz="1400" dirty="0">
                <a:latin typeface="Segoe UI" panose="020B0502040204020203" pitchFamily="34" charset="0"/>
                <a:ea typeface="Tahoma" panose="020B0604030504040204" pitchFamily="34" charset="0"/>
                <a:cs typeface="Segoe UI" panose="020B0502040204020203" pitchFamily="34" charset="0"/>
              </a:rPr>
            </a:br>
            <a:r>
              <a:rPr lang="he-IL" sz="1400" dirty="0">
                <a:latin typeface="Segoe UI" panose="020B0502040204020203" pitchFamily="34" charset="0"/>
                <a:ea typeface="Tahoma" panose="020B0604030504040204" pitchFamily="34" charset="0"/>
                <a:cs typeface="Segoe UI" panose="020B0502040204020203" pitchFamily="34" charset="0"/>
              </a:rPr>
              <a:t>בסיום הסדנה, </a:t>
            </a:r>
            <a:r>
              <a:rPr lang="he-IL" sz="1400" b="1" dirty="0">
                <a:latin typeface="Segoe UI" panose="020B0502040204020203" pitchFamily="34" charset="0"/>
                <a:ea typeface="Tahoma" panose="020B0604030504040204" pitchFamily="34" charset="0"/>
                <a:cs typeface="Segoe UI" panose="020B0502040204020203" pitchFamily="34" charset="0"/>
              </a:rPr>
              <a:t>כל </a:t>
            </a:r>
            <a:r>
              <a:rPr lang="he-IL" sz="1400" dirty="0">
                <a:latin typeface="Segoe UI" panose="020B0502040204020203" pitchFamily="34" charset="0"/>
                <a:ea typeface="Tahoma" panose="020B0604030504040204" pitchFamily="34" charset="0"/>
                <a:cs typeface="Segoe UI" panose="020B0502040204020203" pitchFamily="34" charset="0"/>
              </a:rPr>
              <a:t>המשיבות ציינו כי הן משתדלות לתקשר עם ילדיהן באופן מילולי, ו- </a:t>
            </a:r>
            <a:r>
              <a:rPr lang="he-IL" sz="1400" b="1" dirty="0">
                <a:latin typeface="Segoe UI" panose="020B0502040204020203" pitchFamily="34" charset="0"/>
                <a:ea typeface="Tahoma" panose="020B0604030504040204" pitchFamily="34" charset="0"/>
                <a:cs typeface="Segoe UI" panose="020B0502040204020203" pitchFamily="34" charset="0"/>
              </a:rPr>
              <a:t>93%</a:t>
            </a:r>
            <a:r>
              <a:rPr lang="he-IL" sz="1400" dirty="0">
                <a:latin typeface="Segoe UI" panose="020B0502040204020203" pitchFamily="34" charset="0"/>
                <a:ea typeface="Tahoma" panose="020B0604030504040204" pitchFamily="34" charset="0"/>
                <a:cs typeface="Segoe UI" panose="020B0502040204020203" pitchFamily="34" charset="0"/>
              </a:rPr>
              <a:t> העידו כי הן מעודדות אותם לתקשר במילים. </a:t>
            </a:r>
          </a:p>
          <a:p>
            <a:pPr marL="285750" indent="-285750" algn="r" rtl="1">
              <a:lnSpc>
                <a:spcPct val="150000"/>
              </a:lnSpc>
              <a:buClr>
                <a:srgbClr val="EC1C3C"/>
              </a:buClr>
              <a:buFont typeface="Tahoma" panose="020B0604030504040204" pitchFamily="34" charset="0"/>
              <a:buChar char="█"/>
              <a:defRPr/>
            </a:pPr>
            <a:r>
              <a:rPr lang="he-IL" sz="1400" dirty="0">
                <a:latin typeface="Segoe UI" panose="020B0502040204020203" pitchFamily="34" charset="0"/>
                <a:ea typeface="Tahoma" panose="020B0604030504040204" pitchFamily="34" charset="0"/>
                <a:cs typeface="Segoe UI" panose="020B0502040204020203" pitchFamily="34" charset="0"/>
              </a:rPr>
              <a:t>בנוסף, </a:t>
            </a:r>
            <a:r>
              <a:rPr lang="he-IL" sz="1400" b="1" dirty="0">
                <a:latin typeface="Segoe UI" panose="020B0502040204020203" pitchFamily="34" charset="0"/>
                <a:ea typeface="Tahoma" panose="020B0604030504040204" pitchFamily="34" charset="0"/>
                <a:cs typeface="Segoe UI" panose="020B0502040204020203" pitchFamily="34" charset="0"/>
              </a:rPr>
              <a:t>92% </a:t>
            </a:r>
            <a:r>
              <a:rPr lang="he-IL" sz="1400" dirty="0">
                <a:latin typeface="Segoe UI" panose="020B0502040204020203" pitchFamily="34" charset="0"/>
                <a:ea typeface="Tahoma" panose="020B0604030504040204" pitchFamily="34" charset="0"/>
                <a:cs typeface="Segoe UI" panose="020B0502040204020203" pitchFamily="34" charset="0"/>
              </a:rPr>
              <a:t>ממשיבות שני המחזורים העידו עם פתיחת הסדנה כי הן רואות בשיח עם ילדיהן, הזדמנות לתרום להתפתחות השפתית שלהם. עם סיום הסדנה, </a:t>
            </a:r>
            <a:r>
              <a:rPr lang="he-IL" sz="1400" b="1" dirty="0">
                <a:latin typeface="Segoe UI" panose="020B0502040204020203" pitchFamily="34" charset="0"/>
                <a:ea typeface="Tahoma" panose="020B0604030504040204" pitchFamily="34" charset="0"/>
                <a:cs typeface="Segoe UI" panose="020B0502040204020203" pitchFamily="34" charset="0"/>
              </a:rPr>
              <a:t>80% </a:t>
            </a:r>
            <a:r>
              <a:rPr lang="he-IL" sz="1400" dirty="0">
                <a:latin typeface="Segoe UI" panose="020B0502040204020203" pitchFamily="34" charset="0"/>
                <a:ea typeface="Tahoma" panose="020B0604030504040204" pitchFamily="34" charset="0"/>
                <a:cs typeface="Segoe UI" panose="020B0502040204020203" pitchFamily="34" charset="0"/>
              </a:rPr>
              <a:t>העידו כי הן למדו כיצד ביכולתן לתרום להתפתחות השפתית של ילדיהן.</a:t>
            </a:r>
          </a:p>
        </p:txBody>
      </p:sp>
      <p:graphicFrame>
        <p:nvGraphicFramePr>
          <p:cNvPr id="5" name="תרשים 1">
            <a:extLst>
              <a:ext uri="{FF2B5EF4-FFF2-40B4-BE49-F238E27FC236}">
                <a16:creationId xmlns:a16="http://schemas.microsoft.com/office/drawing/2014/main" id="{66A48517-857E-1D43-6EC9-0B72A4DDAC87}"/>
              </a:ext>
            </a:extLst>
          </p:cNvPr>
          <p:cNvGraphicFramePr>
            <a:graphicFrameLocks/>
          </p:cNvGraphicFramePr>
          <p:nvPr>
            <p:extLst>
              <p:ext uri="{D42A27DB-BD31-4B8C-83A1-F6EECF244321}">
                <p14:modId xmlns:p14="http://schemas.microsoft.com/office/powerpoint/2010/main" val="3060082028"/>
              </p:ext>
            </p:extLst>
          </p:nvPr>
        </p:nvGraphicFramePr>
        <p:xfrm>
          <a:off x="100358" y="2910470"/>
          <a:ext cx="12192000" cy="3327524"/>
        </p:xfrm>
        <a:graphic>
          <a:graphicData uri="http://schemas.openxmlformats.org/drawingml/2006/chart">
            <c:chart xmlns:c="http://schemas.openxmlformats.org/drawingml/2006/chart" xmlns:r="http://schemas.openxmlformats.org/officeDocument/2006/relationships" r:id="rId4"/>
          </a:graphicData>
        </a:graphic>
      </p:graphicFrame>
      <p:sp>
        <p:nvSpPr>
          <p:cNvPr id="3" name="Rectangle 2">
            <a:extLst>
              <a:ext uri="{FF2B5EF4-FFF2-40B4-BE49-F238E27FC236}">
                <a16:creationId xmlns:a16="http://schemas.microsoft.com/office/drawing/2014/main" id="{797AC3DA-D716-ED6D-7917-3C94DF2B6854}"/>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4012596554"/>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8864578-17C4-7FB7-5B19-46FB67E991EF}"/>
              </a:ext>
            </a:extLst>
          </p:cNvPr>
          <p:cNvSpPr/>
          <p:nvPr/>
        </p:nvSpPr>
        <p:spPr>
          <a:xfrm>
            <a:off x="-1" y="3010829"/>
            <a:ext cx="12192001" cy="3246931"/>
          </a:xfrm>
          <a:prstGeom prst="rect">
            <a:avLst/>
          </a:prstGeom>
          <a:solidFill>
            <a:srgbClr val="F7E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384721"/>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9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ידע וכלים לפיתוח תקשורת ושפה של הילדים</a:t>
            </a:r>
          </a:p>
        </p:txBody>
      </p:sp>
      <p:sp>
        <p:nvSpPr>
          <p:cNvPr id="16" name="Rectangle 4">
            <a:extLst>
              <a:ext uri="{FF2B5EF4-FFF2-40B4-BE49-F238E27FC236}">
                <a16:creationId xmlns:a16="http://schemas.microsoft.com/office/drawing/2014/main" id="{68EFC575-0D60-EBAE-8DB4-3ADDEDA9081B}"/>
              </a:ext>
            </a:extLst>
          </p:cNvPr>
          <p:cNvSpPr/>
          <p:nvPr/>
        </p:nvSpPr>
        <p:spPr>
          <a:xfrm>
            <a:off x="167266" y="592175"/>
            <a:ext cx="11645591" cy="2314352"/>
          </a:xfrm>
          <a:prstGeom prst="rect">
            <a:avLst/>
          </a:prstGeom>
          <a:solidFill>
            <a:schemeClr val="bg1"/>
          </a:solidFill>
        </p:spPr>
        <p:txBody>
          <a:bodyPr wrap="square">
            <a:spAutoFit/>
          </a:bodyPr>
          <a:lstStyle/>
          <a:p>
            <a:pPr marL="285750" indent="-285750" algn="r" rtl="1">
              <a:lnSpc>
                <a:spcPct val="150000"/>
              </a:lnSpc>
              <a:buClr>
                <a:srgbClr val="EC1C3C"/>
              </a:buClr>
              <a:buFont typeface="Tahoma" panose="020B0604030504040204" pitchFamily="34" charset="0"/>
              <a:buChar char="█"/>
              <a:defRPr/>
            </a:pPr>
            <a:r>
              <a:rPr lang="he-IL" sz="1400" dirty="0">
                <a:latin typeface="Segoe UI" panose="020B0502040204020203" pitchFamily="34" charset="0"/>
                <a:ea typeface="Tahoma" panose="020B0604030504040204" pitchFamily="34" charset="0"/>
                <a:cs typeface="Segoe UI" panose="020B0502040204020203" pitchFamily="34" charset="0"/>
              </a:rPr>
              <a:t>בסיום הסדנה, </a:t>
            </a:r>
            <a:r>
              <a:rPr lang="he-IL" sz="1400" b="1" dirty="0">
                <a:latin typeface="Segoe UI" panose="020B0502040204020203" pitchFamily="34" charset="0"/>
                <a:ea typeface="Tahoma" panose="020B0604030504040204" pitchFamily="34" charset="0"/>
                <a:cs typeface="Segoe UI" panose="020B0502040204020203" pitchFamily="34" charset="0"/>
              </a:rPr>
              <a:t>87% </a:t>
            </a:r>
            <a:r>
              <a:rPr lang="he-IL" sz="1400" dirty="0">
                <a:latin typeface="Segoe UI" panose="020B0502040204020203" pitchFamily="34" charset="0"/>
                <a:ea typeface="Tahoma" panose="020B0604030504040204" pitchFamily="34" charset="0"/>
                <a:cs typeface="Segoe UI" panose="020B0502040204020203" pitchFamily="34" charset="0"/>
              </a:rPr>
              <a:t>ממשיבות משני המחזורים </a:t>
            </a:r>
            <a:r>
              <a:rPr lang="he-IL" sz="1000" dirty="0">
                <a:latin typeface="Segoe UI" panose="020B0502040204020203" pitchFamily="34" charset="0"/>
                <a:ea typeface="Tahoma" panose="020B0604030504040204" pitchFamily="34" charset="0"/>
                <a:cs typeface="Segoe UI" panose="020B0502040204020203" pitchFamily="34" charset="0"/>
              </a:rPr>
              <a:t>(מגן אבות </a:t>
            </a:r>
            <a:r>
              <a:rPr lang="en-US" sz="1000" dirty="0">
                <a:latin typeface="Segoe UI" panose="020B0502040204020203" pitchFamily="34" charset="0"/>
                <a:ea typeface="Tahoma" panose="020B0604030504040204" pitchFamily="34" charset="0"/>
                <a:cs typeface="Segoe UI" panose="020B0502040204020203" pitchFamily="34" charset="0"/>
              </a:rPr>
              <a:t> N=5</a:t>
            </a:r>
            <a:r>
              <a:rPr lang="he-IL" sz="1000" dirty="0">
                <a:latin typeface="Segoe UI" panose="020B0502040204020203" pitchFamily="34" charset="0"/>
                <a:ea typeface="Tahoma" panose="020B0604030504040204" pitchFamily="34" charset="0"/>
                <a:cs typeface="Segoe UI" panose="020B0502040204020203" pitchFamily="34" charset="0"/>
              </a:rPr>
              <a:t> ורמת אברהם </a:t>
            </a:r>
            <a:r>
              <a:rPr lang="en-US" sz="1000" dirty="0">
                <a:latin typeface="Segoe UI" panose="020B0502040204020203" pitchFamily="34" charset="0"/>
                <a:ea typeface="Tahoma" panose="020B0604030504040204" pitchFamily="34" charset="0"/>
                <a:cs typeface="Segoe UI" panose="020B0502040204020203" pitchFamily="34" charset="0"/>
              </a:rPr>
              <a:t>N=10</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דיווחו על שיפור ניכר ביכולתן לקדם את ילדיהן במהלך שגרת היומיום. שיעור זהה דיווחו כי הסדנה העניקה להן, במידה רבה-רבה מאוד, ידע וכלים כדי לתרום להתפתחותן ילדיהן דרך פעילויות שגרתיות.</a:t>
            </a:r>
          </a:p>
          <a:p>
            <a:pPr marL="285750" indent="-285750" algn="r" rtl="1">
              <a:lnSpc>
                <a:spcPct val="150000"/>
              </a:lnSpc>
              <a:buClr>
                <a:srgbClr val="EC1C3C"/>
              </a:buClr>
              <a:buFont typeface="Tahoma" panose="020B0604030504040204" pitchFamily="34" charset="0"/>
              <a:buChar char="█"/>
              <a:defRPr/>
            </a:pPr>
            <a:r>
              <a:rPr lang="he-IL" sz="1400" dirty="0">
                <a:latin typeface="Segoe UI" panose="020B0502040204020203" pitchFamily="34" charset="0"/>
                <a:ea typeface="Tahoma" panose="020B0604030504040204" pitchFamily="34" charset="0"/>
                <a:cs typeface="Segoe UI" panose="020B0502040204020203" pitchFamily="34" charset="0"/>
              </a:rPr>
              <a:t>בפתח הסדנה, </a:t>
            </a:r>
            <a:r>
              <a:rPr lang="he-IL" sz="1400" b="1" dirty="0">
                <a:latin typeface="Segoe UI" panose="020B0502040204020203" pitchFamily="34" charset="0"/>
                <a:ea typeface="Tahoma" panose="020B0604030504040204" pitchFamily="34" charset="0"/>
                <a:cs typeface="Segoe UI" panose="020B0502040204020203" pitchFamily="34" charset="0"/>
              </a:rPr>
              <a:t>83%</a:t>
            </a:r>
            <a:r>
              <a:rPr lang="he-IL" sz="1400" dirty="0">
                <a:latin typeface="Segoe UI" panose="020B0502040204020203" pitchFamily="34" charset="0"/>
                <a:ea typeface="Tahoma" panose="020B0604030504040204" pitchFamily="34" charset="0"/>
                <a:cs typeface="Segoe UI" panose="020B0502040204020203" pitchFamily="34" charset="0"/>
              </a:rPr>
              <a:t> מהמשיבות שני המחזורים </a:t>
            </a:r>
            <a:r>
              <a:rPr lang="he-IL" sz="1000" dirty="0">
                <a:latin typeface="Segoe UI" panose="020B0502040204020203" pitchFamily="34" charset="0"/>
                <a:ea typeface="Tahoma" panose="020B0604030504040204" pitchFamily="34" charset="0"/>
                <a:cs typeface="Segoe UI" panose="020B0502040204020203" pitchFamily="34" charset="0"/>
              </a:rPr>
              <a:t>(מגן אבות </a:t>
            </a:r>
            <a:r>
              <a:rPr lang="en-US" sz="1000" dirty="0">
                <a:latin typeface="Segoe UI" panose="020B0502040204020203" pitchFamily="34" charset="0"/>
                <a:ea typeface="Tahoma" panose="020B0604030504040204" pitchFamily="34" charset="0"/>
                <a:cs typeface="Segoe UI" panose="020B0502040204020203" pitchFamily="34" charset="0"/>
              </a:rPr>
              <a:t> N=8</a:t>
            </a:r>
            <a:r>
              <a:rPr lang="he-IL" sz="1000" dirty="0">
                <a:latin typeface="Segoe UI" panose="020B0502040204020203" pitchFamily="34" charset="0"/>
                <a:ea typeface="Tahoma" panose="020B0604030504040204" pitchFamily="34" charset="0"/>
                <a:cs typeface="Segoe UI" panose="020B0502040204020203" pitchFamily="34" charset="0"/>
              </a:rPr>
              <a:t> ורמת אברהם </a:t>
            </a:r>
            <a:r>
              <a:rPr lang="en-US" sz="1000" dirty="0">
                <a:latin typeface="Segoe UI" panose="020B0502040204020203" pitchFamily="34" charset="0"/>
                <a:ea typeface="Tahoma" panose="020B0604030504040204" pitchFamily="34" charset="0"/>
                <a:cs typeface="Segoe UI" panose="020B0502040204020203" pitchFamily="34" charset="0"/>
              </a:rPr>
              <a:t>N=4</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האמינו במידה רבה-רבה מאוד כי דרך הפיכת </a:t>
            </a:r>
            <a:r>
              <a:rPr lang="he-IL" sz="1400" b="1" dirty="0">
                <a:latin typeface="Segoe UI" panose="020B0502040204020203" pitchFamily="34" charset="0"/>
                <a:ea typeface="Tahoma" panose="020B0604030504040204" pitchFamily="34" charset="0"/>
                <a:cs typeface="Segoe UI" panose="020B0502040204020203" pitchFamily="34" charset="0"/>
              </a:rPr>
              <a:t>רגעי יומיום למשחק</a:t>
            </a:r>
            <a:r>
              <a:rPr lang="he-IL" sz="1400" dirty="0">
                <a:latin typeface="Segoe UI" panose="020B0502040204020203" pitchFamily="34" charset="0"/>
                <a:ea typeface="Tahoma" panose="020B0604030504040204" pitchFamily="34" charset="0"/>
                <a:cs typeface="Segoe UI" panose="020B0502040204020203" pitchFamily="34" charset="0"/>
              </a:rPr>
              <a:t> הן יקדמו את התפתחות ילדיהן. עם סיום הסדנה, </a:t>
            </a:r>
            <a:r>
              <a:rPr lang="he-IL" sz="1400" b="1" dirty="0">
                <a:latin typeface="Segoe UI" panose="020B0502040204020203" pitchFamily="34" charset="0"/>
                <a:ea typeface="Tahoma" panose="020B0604030504040204" pitchFamily="34" charset="0"/>
                <a:cs typeface="Segoe UI" panose="020B0502040204020203" pitchFamily="34" charset="0"/>
              </a:rPr>
              <a:t>73% </a:t>
            </a:r>
            <a:r>
              <a:rPr lang="he-IL" sz="1400" dirty="0">
                <a:latin typeface="Segoe UI" panose="020B0502040204020203" pitchFamily="34" charset="0"/>
                <a:ea typeface="Tahoma" panose="020B0604030504040204" pitchFamily="34" charset="0"/>
                <a:cs typeface="Segoe UI" panose="020B0502040204020203" pitchFamily="34" charset="0"/>
              </a:rPr>
              <a:t>מהן</a:t>
            </a:r>
            <a:r>
              <a:rPr lang="he-IL" sz="1400" b="1"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העידו כי קיבלו במידה רבה-רבה מאוד רעיונות חדשים למשחק משותף עם ילדיהן. </a:t>
            </a:r>
          </a:p>
          <a:p>
            <a:pPr marL="285750" indent="-285750" algn="r" rtl="1">
              <a:lnSpc>
                <a:spcPct val="150000"/>
              </a:lnSpc>
              <a:buClr>
                <a:srgbClr val="EC1C3C"/>
              </a:buClr>
              <a:buFont typeface="Tahoma" panose="020B0604030504040204" pitchFamily="34" charset="0"/>
              <a:buChar char="█"/>
              <a:defRPr/>
            </a:pPr>
            <a:r>
              <a:rPr lang="he-IL" sz="1400" dirty="0">
                <a:latin typeface="Segoe UI" panose="020B0502040204020203" pitchFamily="34" charset="0"/>
                <a:ea typeface="Tahoma" panose="020B0604030504040204" pitchFamily="34" charset="0"/>
                <a:cs typeface="Segoe UI" panose="020B0502040204020203" pitchFamily="34" charset="0"/>
              </a:rPr>
              <a:t>רוב מוחלט מהמשיבות האמינו מהרגע הראשון, כי דרך </a:t>
            </a:r>
            <a:r>
              <a:rPr lang="he-IL" sz="1400" b="1" dirty="0">
                <a:latin typeface="Segoe UI" panose="020B0502040204020203" pitchFamily="34" charset="0"/>
                <a:ea typeface="Tahoma" panose="020B0604030504040204" pitchFamily="34" charset="0"/>
                <a:cs typeface="Segoe UI" panose="020B0502040204020203" pitchFamily="34" charset="0"/>
              </a:rPr>
              <a:t>משחק משותף</a:t>
            </a:r>
            <a:r>
              <a:rPr lang="he-IL" sz="1400" dirty="0">
                <a:latin typeface="Segoe UI" panose="020B0502040204020203" pitchFamily="34" charset="0"/>
                <a:ea typeface="Tahoma" panose="020B0604030504040204" pitchFamily="34" charset="0"/>
                <a:cs typeface="Segoe UI" panose="020B0502040204020203" pitchFamily="34" charset="0"/>
              </a:rPr>
              <a:t> ניתן </a:t>
            </a:r>
            <a:r>
              <a:rPr lang="he-IL" sz="1400" b="1" dirty="0">
                <a:latin typeface="Segoe UI" panose="020B0502040204020203" pitchFamily="34" charset="0"/>
                <a:ea typeface="Tahoma" panose="020B0604030504040204" pitchFamily="34" charset="0"/>
                <a:cs typeface="Segoe UI" panose="020B0502040204020203" pitchFamily="34" charset="0"/>
              </a:rPr>
              <a:t>להעשיר את שפת הילדים</a:t>
            </a:r>
            <a:r>
              <a:rPr lang="he-IL" sz="1400" dirty="0">
                <a:latin typeface="Segoe UI" panose="020B0502040204020203" pitchFamily="34" charset="0"/>
                <a:ea typeface="Tahoma" panose="020B0604030504040204" pitchFamily="34" charset="0"/>
                <a:cs typeface="Segoe UI" panose="020B0502040204020203" pitchFamily="34" charset="0"/>
              </a:rPr>
              <a:t>, עמדה שנותרה איתנה בסיום הסדנה.</a:t>
            </a:r>
          </a:p>
          <a:p>
            <a:pPr marL="285750" indent="-285750" algn="r" rtl="1">
              <a:lnSpc>
                <a:spcPct val="150000"/>
              </a:lnSpc>
              <a:buClr>
                <a:srgbClr val="EC1C3C"/>
              </a:buClr>
              <a:buFont typeface="Tahoma" panose="020B0604030504040204" pitchFamily="34" charset="0"/>
              <a:buChar char="█"/>
              <a:defRPr/>
            </a:pPr>
            <a:r>
              <a:rPr lang="he-IL" sz="1400" dirty="0">
                <a:solidFill>
                  <a:schemeClr val="tx1"/>
                </a:solidFill>
                <a:latin typeface="Segoe UI" panose="020B0502040204020203" pitchFamily="34" charset="0"/>
                <a:ea typeface="Tahoma" panose="020B0604030504040204" pitchFamily="34" charset="0"/>
                <a:cs typeface="Segoe UI" panose="020B0502040204020203" pitchFamily="34" charset="0"/>
              </a:rPr>
              <a:t>גם מהתרשמות</a:t>
            </a:r>
            <a:r>
              <a:rPr lang="he-IL" sz="14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 מנחת הסדנה, האימהות נתרמו בעיקר מהכלים שקיבלו בהקשר זה: </a:t>
            </a:r>
            <a:r>
              <a:rPr lang="he-IL" sz="1400" dirty="0">
                <a:latin typeface="Segoe UI Light" panose="020B0502040204020203" pitchFamily="34" charset="0"/>
                <a:ea typeface="Tahoma" panose="020B0604030504040204" pitchFamily="34" charset="0"/>
                <a:cs typeface="Segoe UI Light" panose="020B0502040204020203" pitchFamily="34" charset="0"/>
              </a:rPr>
              <a:t>"דיברנו על דברים יצירתיים במהלך היומיום, איך להפוך אותו ליותר נעים באמצעות העשרה שפתית, סיפורים, משחקים, שזה היה התוכן שהועבר."</a:t>
            </a:r>
            <a:endParaRPr lang="he-IL" sz="1600" dirty="0">
              <a:latin typeface="Segoe UI Light" panose="020B0502040204020203" pitchFamily="34" charset="0"/>
              <a:ea typeface="Tahoma" panose="020B0604030504040204" pitchFamily="34" charset="0"/>
              <a:cs typeface="Segoe UI Light" panose="020B0502040204020203" pitchFamily="34" charset="0"/>
            </a:endParaRPr>
          </a:p>
        </p:txBody>
      </p:sp>
      <p:graphicFrame>
        <p:nvGraphicFramePr>
          <p:cNvPr id="3" name="תרשים 8">
            <a:extLst>
              <a:ext uri="{FF2B5EF4-FFF2-40B4-BE49-F238E27FC236}">
                <a16:creationId xmlns:a16="http://schemas.microsoft.com/office/drawing/2014/main" id="{F010D2DA-CD60-1A25-A059-951E40BDC382}"/>
              </a:ext>
            </a:extLst>
          </p:cNvPr>
          <p:cNvGraphicFramePr>
            <a:graphicFrameLocks/>
          </p:cNvGraphicFramePr>
          <p:nvPr>
            <p:extLst>
              <p:ext uri="{D42A27DB-BD31-4B8C-83A1-F6EECF244321}">
                <p14:modId xmlns:p14="http://schemas.microsoft.com/office/powerpoint/2010/main" val="617552882"/>
              </p:ext>
            </p:extLst>
          </p:nvPr>
        </p:nvGraphicFramePr>
        <p:xfrm>
          <a:off x="0" y="3133493"/>
          <a:ext cx="12192000" cy="3132332"/>
        </p:xfrm>
        <a:graphic>
          <a:graphicData uri="http://schemas.openxmlformats.org/drawingml/2006/chart">
            <c:chart xmlns:c="http://schemas.openxmlformats.org/drawingml/2006/chart" xmlns:r="http://schemas.openxmlformats.org/officeDocument/2006/relationships" r:id="rId4"/>
          </a:graphicData>
        </a:graphic>
      </p:graphicFrame>
      <p:sp>
        <p:nvSpPr>
          <p:cNvPr id="4" name="Rectangle 3">
            <a:extLst>
              <a:ext uri="{FF2B5EF4-FFF2-40B4-BE49-F238E27FC236}">
                <a16:creationId xmlns:a16="http://schemas.microsoft.com/office/drawing/2014/main" id="{46EC1650-702E-42EE-05C8-4286D3CB462C}"/>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3787729267"/>
      </p:ext>
    </p:extLst>
  </p:cSld>
  <p:clrMapOvr>
    <a:masterClrMapping/>
  </p:clrMapOvr>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61D5C3F-5F28-2BD3-F538-C98BAD1C2A76}"/>
              </a:ext>
            </a:extLst>
          </p:cNvPr>
          <p:cNvSpPr/>
          <p:nvPr/>
        </p:nvSpPr>
        <p:spPr>
          <a:xfrm>
            <a:off x="-1" y="3324611"/>
            <a:ext cx="12192001" cy="2933149"/>
          </a:xfrm>
          <a:prstGeom prst="rect">
            <a:avLst/>
          </a:prstGeom>
          <a:solidFill>
            <a:srgbClr val="F7E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algn="r" rtl="1">
              <a:defRPr/>
            </a:pPr>
            <a:r>
              <a:rPr kumimoji="0" lang="he-IL" sz="2000" b="1" i="0" u="sng"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הקראת סיפורים</a:t>
            </a:r>
            <a:r>
              <a:rPr kumimoji="0" lang="he-IL" sz="2000" b="1" i="0"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 </a:t>
            </a: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ככלי לפיתוח תקשורת ושפה של ילדים</a:t>
            </a:r>
          </a:p>
        </p:txBody>
      </p:sp>
      <p:sp>
        <p:nvSpPr>
          <p:cNvPr id="7" name="תיבת טקסט 6">
            <a:extLst>
              <a:ext uri="{FF2B5EF4-FFF2-40B4-BE49-F238E27FC236}">
                <a16:creationId xmlns:a16="http://schemas.microsoft.com/office/drawing/2014/main" id="{D97946F0-C113-7340-8B50-C9E57B31F6B8}"/>
              </a:ext>
            </a:extLst>
          </p:cNvPr>
          <p:cNvSpPr txBox="1"/>
          <p:nvPr/>
        </p:nvSpPr>
        <p:spPr>
          <a:xfrm>
            <a:off x="311085" y="560293"/>
            <a:ext cx="11547835" cy="2636812"/>
          </a:xfrm>
          <a:prstGeom prst="rect">
            <a:avLst/>
          </a:prstGeom>
          <a:noFill/>
        </p:spPr>
        <p:txBody>
          <a:bodyPr wrap="square" rtlCol="1">
            <a:spAutoFit/>
          </a:bodyPr>
          <a:lstStyle/>
          <a:p>
            <a:pPr marL="285750" indent="-285750" algn="r" rtl="1">
              <a:lnSpc>
                <a:spcPct val="150000"/>
              </a:lnSpc>
              <a:buClr>
                <a:srgbClr val="EC1C3C"/>
              </a:buClr>
              <a:buFont typeface="Tahoma" panose="020B0604030504040204" pitchFamily="34" charset="0"/>
              <a:buChar char="█"/>
              <a:defRPr/>
            </a:pPr>
            <a:r>
              <a:rPr lang="he-IL" sz="1400" dirty="0">
                <a:latin typeface="Segoe UI" panose="020B0502040204020203" pitchFamily="34" charset="0"/>
                <a:ea typeface="Tahoma"/>
                <a:cs typeface="Segoe UI" panose="020B0502040204020203" pitchFamily="34" charset="0"/>
              </a:rPr>
              <a:t>בפתח הסדנה, </a:t>
            </a:r>
            <a:r>
              <a:rPr lang="he-IL" sz="1400" b="1" dirty="0">
                <a:latin typeface="Segoe UI" panose="020B0502040204020203" pitchFamily="34" charset="0"/>
                <a:ea typeface="Tahoma"/>
                <a:cs typeface="Segoe UI" panose="020B0502040204020203" pitchFamily="34" charset="0"/>
              </a:rPr>
              <a:t>92% </a:t>
            </a:r>
            <a:r>
              <a:rPr lang="he-IL" sz="1400" dirty="0">
                <a:latin typeface="Segoe UI" panose="020B0502040204020203" pitchFamily="34" charset="0"/>
                <a:ea typeface="Tahoma"/>
                <a:cs typeface="Segoe UI" panose="020B0502040204020203" pitchFamily="34" charset="0"/>
              </a:rPr>
              <a:t>ממשיבות שני המחזורים</a:t>
            </a:r>
            <a:r>
              <a:rPr lang="he-IL" sz="1000" dirty="0">
                <a:latin typeface="Segoe UI" panose="020B0502040204020203" pitchFamily="34" charset="0"/>
                <a:ea typeface="Tahoma"/>
                <a:cs typeface="Segoe UI" panose="020B0502040204020203" pitchFamily="34" charset="0"/>
              </a:rPr>
              <a:t> </a:t>
            </a:r>
            <a:r>
              <a:rPr lang="he-IL" sz="1000" dirty="0">
                <a:latin typeface="Segoe UI" panose="020B0502040204020203" pitchFamily="34" charset="0"/>
                <a:ea typeface="Tahoma" panose="020B0604030504040204" pitchFamily="34" charset="0"/>
                <a:cs typeface="Segoe UI" panose="020B0502040204020203" pitchFamily="34" charset="0"/>
              </a:rPr>
              <a:t>(מגן אבות </a:t>
            </a:r>
            <a:r>
              <a:rPr lang="en-US" sz="1000" dirty="0">
                <a:latin typeface="Segoe UI" panose="020B0502040204020203" pitchFamily="34" charset="0"/>
                <a:ea typeface="Tahoma" panose="020B0604030504040204" pitchFamily="34" charset="0"/>
                <a:cs typeface="Segoe UI" panose="020B0502040204020203" pitchFamily="34" charset="0"/>
              </a:rPr>
              <a:t> N=8</a:t>
            </a:r>
            <a:r>
              <a:rPr lang="he-IL" sz="1000" dirty="0">
                <a:latin typeface="Segoe UI" panose="020B0502040204020203" pitchFamily="34" charset="0"/>
                <a:ea typeface="Tahoma" panose="020B0604030504040204" pitchFamily="34" charset="0"/>
                <a:cs typeface="Segoe UI" panose="020B0502040204020203" pitchFamily="34" charset="0"/>
              </a:rPr>
              <a:t> ורמת אברהם </a:t>
            </a:r>
            <a:r>
              <a:rPr lang="en-US" sz="1000" dirty="0">
                <a:latin typeface="Segoe UI" panose="020B0502040204020203" pitchFamily="34" charset="0"/>
                <a:ea typeface="Tahoma" panose="020B0604030504040204" pitchFamily="34" charset="0"/>
                <a:cs typeface="Segoe UI" panose="020B0502040204020203" pitchFamily="34" charset="0"/>
              </a:rPr>
              <a:t>N=4</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a:cs typeface="Segoe UI" panose="020B0502040204020203" pitchFamily="34" charset="0"/>
              </a:rPr>
              <a:t>הסכימו כי הקראת סיפורים חשובה להתפתחות השפתית של הילדים. בעקבות הסדנה, </a:t>
            </a:r>
            <a:r>
              <a:rPr lang="he-IL" sz="1400" b="1" dirty="0">
                <a:latin typeface="Segoe UI" panose="020B0502040204020203" pitchFamily="34" charset="0"/>
                <a:ea typeface="Tahoma"/>
                <a:cs typeface="Segoe UI" panose="020B0502040204020203" pitchFamily="34" charset="0"/>
              </a:rPr>
              <a:t>87%</a:t>
            </a:r>
            <a:r>
              <a:rPr lang="he-IL" sz="1400" dirty="0">
                <a:latin typeface="Segoe UI" panose="020B0502040204020203" pitchFamily="34" charset="0"/>
                <a:ea typeface="Tahoma"/>
                <a:cs typeface="Segoe UI" panose="020B0502040204020203" pitchFamily="34" charset="0"/>
              </a:rPr>
              <a:t> מהן הבינו שביכולתן לתרום להתפתחות ילדיהן דרך הקראת סיפורים. </a:t>
            </a:r>
          </a:p>
          <a:p>
            <a:pPr marL="285750" indent="-285750" algn="r" rtl="1">
              <a:lnSpc>
                <a:spcPct val="150000"/>
              </a:lnSpc>
              <a:buClr>
                <a:srgbClr val="EC1C3C"/>
              </a:buClr>
              <a:buFont typeface="Tahoma" panose="020B0604030504040204" pitchFamily="34" charset="0"/>
              <a:buChar char="█"/>
              <a:defRPr/>
            </a:pPr>
            <a:r>
              <a:rPr lang="he-IL" sz="1400" dirty="0">
                <a:latin typeface="Segoe UI" panose="020B0502040204020203" pitchFamily="34" charset="0"/>
                <a:ea typeface="Tahoma" panose="020B0604030504040204" pitchFamily="34" charset="0"/>
                <a:cs typeface="Segoe UI" panose="020B0502040204020203" pitchFamily="34" charset="0"/>
              </a:rPr>
              <a:t>בהתאם, המשיבות על סקרי הסיום משני המחזורים דיווחו על עלייה משמעותית בתדירות הקראת ספרים לילדיהן. </a:t>
            </a:r>
            <a:br>
              <a:rPr lang="en-US" sz="1400" dirty="0">
                <a:latin typeface="Segoe UI" panose="020B0502040204020203" pitchFamily="34" charset="0"/>
                <a:ea typeface="Tahoma" panose="020B0604030504040204" pitchFamily="34" charset="0"/>
                <a:cs typeface="Segoe UI" panose="020B0502040204020203" pitchFamily="34" charset="0"/>
              </a:rPr>
            </a:br>
            <a:r>
              <a:rPr lang="he-IL" sz="1400" dirty="0">
                <a:latin typeface="Segoe UI" panose="020B0502040204020203" pitchFamily="34" charset="0"/>
                <a:ea typeface="Tahoma" panose="020B0604030504040204" pitchFamily="34" charset="0"/>
                <a:cs typeface="Segoe UI" panose="020B0502040204020203" pitchFamily="34" charset="0"/>
              </a:rPr>
              <a:t>האימהות סיפרו על שינויים שחלו אצלן בבית בעקבות הסדנה, בעיקר בנושא תדירות הקראת הספרים ואיכות ההקראה:  </a:t>
            </a:r>
          </a:p>
          <a:p>
            <a:pPr marL="285750" marR="0" lvl="0" indent="-285750" algn="r" rtl="1" fontAlgn="auto">
              <a:lnSpc>
                <a:spcPct val="150000"/>
              </a:lnSpc>
              <a:spcBef>
                <a:spcPts val="0"/>
              </a:spcBef>
              <a:spcAft>
                <a:spcPts val="0"/>
              </a:spcAft>
              <a:buClr>
                <a:srgbClr val="EC1C3C"/>
              </a:buClr>
              <a:buSzTx/>
              <a:buFont typeface="Courier New" panose="02070309020205020404" pitchFamily="49" charset="0"/>
              <a:buChar char="o"/>
              <a:tabLst/>
              <a:defRPr/>
            </a:pPr>
            <a:r>
              <a:rPr lang="he-IL" sz="1200" dirty="0">
                <a:solidFill>
                  <a:prstClr val="black"/>
                </a:solidFill>
                <a:latin typeface="Segoe UI" panose="020B0502040204020203" pitchFamily="34" charset="0"/>
                <a:ea typeface="Tahoma" panose="020B0604030504040204" pitchFamily="34" charset="0"/>
                <a:cs typeface="Segoe UI" panose="020B0502040204020203" pitchFamily="34" charset="0"/>
              </a:rPr>
              <a:t>"</a:t>
            </a:r>
            <a:r>
              <a:rPr lang="he-IL" sz="1400" dirty="0">
                <a:latin typeface="Segoe UI Light" panose="020B0502040204020203" pitchFamily="34" charset="0"/>
                <a:ea typeface="Tahoma" panose="020B0604030504040204" pitchFamily="34" charset="0"/>
                <a:cs typeface="Segoe UI Light" panose="020B0502040204020203" pitchFamily="34" charset="0"/>
              </a:rPr>
              <a:t>עד לאחרונה הבן שלי בן 7 העדיף את הזמן לפני שינה עם פלאפון, עכשיו החלפנו את זה לסיפור, ואני יותר מתמקדת על הרגשות" </a:t>
            </a:r>
            <a:r>
              <a:rPr lang="he-IL" sz="1050" dirty="0">
                <a:solidFill>
                  <a:prstClr val="black"/>
                </a:solidFill>
                <a:latin typeface="Segoe UI" panose="020B0502040204020203" pitchFamily="34" charset="0"/>
                <a:ea typeface="Tahoma" panose="020B0604030504040204" pitchFamily="34" charset="0"/>
                <a:cs typeface="Segoe UI" panose="020B0502040204020203" pitchFamily="34" charset="0"/>
              </a:rPr>
              <a:t>(</a:t>
            </a:r>
            <a:r>
              <a:rPr lang="he-IL" sz="1000" dirty="0">
                <a:solidFill>
                  <a:prstClr val="black"/>
                </a:solidFill>
                <a:latin typeface="Segoe UI" panose="020B0502040204020203" pitchFamily="34" charset="0"/>
                <a:ea typeface="Tahoma" panose="020B0604030504040204" pitchFamily="34" charset="0"/>
                <a:cs typeface="Segoe UI" panose="020B0502040204020203" pitchFamily="34" charset="0"/>
              </a:rPr>
              <a:t>מגן אבות).</a:t>
            </a:r>
          </a:p>
          <a:p>
            <a:pPr marL="285750" marR="0" lvl="0" indent="-285750" algn="r" defTabSz="914400" rtl="1" eaLnBrk="1" fontAlgn="auto" latinLnBrk="0" hangingPunct="1">
              <a:lnSpc>
                <a:spcPct val="150000"/>
              </a:lnSpc>
              <a:spcBef>
                <a:spcPts val="0"/>
              </a:spcBef>
              <a:spcAft>
                <a:spcPts val="0"/>
              </a:spcAft>
              <a:buClr>
                <a:srgbClr val="EC1C3C"/>
              </a:buClr>
              <a:buSzTx/>
              <a:buFont typeface="Courier New" panose="02070309020205020404" pitchFamily="49" charset="0"/>
              <a:buChar char="o"/>
              <a:tabLst/>
              <a:defRPr/>
            </a:pPr>
            <a:r>
              <a:rPr lang="he-IL" sz="1400" dirty="0">
                <a:latin typeface="Segoe UI Light" panose="020B0502040204020203" pitchFamily="34" charset="0"/>
                <a:ea typeface="Tahoma" panose="020B0604030504040204" pitchFamily="34" charset="0"/>
                <a:cs typeface="Segoe UI Light" panose="020B0502040204020203" pitchFamily="34" charset="0"/>
              </a:rPr>
              <a:t>"הקראתי, אבל לא מתוך הספר. וכשיו אני מספרת מתוך ספר" </a:t>
            </a:r>
            <a:r>
              <a:rPr lang="he-IL" sz="1000" dirty="0">
                <a:solidFill>
                  <a:prstClr val="black"/>
                </a:solidFill>
                <a:latin typeface="Segoe UI" panose="020B0502040204020203" pitchFamily="34" charset="0"/>
                <a:ea typeface="Tahoma" panose="020B0604030504040204" pitchFamily="34" charset="0"/>
                <a:cs typeface="Segoe UI" panose="020B0502040204020203" pitchFamily="34" charset="0"/>
              </a:rPr>
              <a:t>(רמת אברהם).      </a:t>
            </a:r>
            <a:endParaRPr lang="he-IL" sz="1400" dirty="0">
              <a:latin typeface="Tahoma"/>
              <a:ea typeface="Tahoma"/>
              <a:cs typeface="Tahoma"/>
            </a:endParaRPr>
          </a:p>
          <a:p>
            <a:pPr marL="285750" indent="-285750" algn="r" rtl="1">
              <a:lnSpc>
                <a:spcPct val="150000"/>
              </a:lnSpc>
              <a:buClr>
                <a:srgbClr val="EC1C3C"/>
              </a:buClr>
              <a:buFont typeface="Tahoma" panose="020B0604030504040204" pitchFamily="34" charset="0"/>
              <a:buChar char="█"/>
              <a:defRPr/>
            </a:pPr>
            <a:r>
              <a:rPr lang="he-IL" sz="1400" dirty="0">
                <a:latin typeface="Segoe UI" panose="020B0502040204020203" pitchFamily="34" charset="0"/>
                <a:ea typeface="Tahoma"/>
                <a:cs typeface="Segoe UI" panose="020B0502040204020203" pitchFamily="34" charset="0"/>
              </a:rPr>
              <a:t>בנוסף, מקבוצת המיקוד עלה כי האימהות קיבלו כלים להקראת סיפורים לילדיהן, בדרך התורמת להתפתחותם והצליחו ליישם אותם. כך למשל סיפרה אחת האימהות: </a:t>
            </a:r>
            <a:r>
              <a:rPr lang="he-IL" sz="1400" dirty="0">
                <a:latin typeface="Segoe UI Light" panose="020B0502040204020203" pitchFamily="34" charset="0"/>
                <a:ea typeface="Tahoma" panose="020B0604030504040204" pitchFamily="34" charset="0"/>
                <a:cs typeface="Segoe UI Light" panose="020B0502040204020203" pitchFamily="34" charset="0"/>
              </a:rPr>
              <a:t>"עשיתי את הסיפור הטיפולי - כדרך לתת אופציה לילד להתמודדות, וראיתי שינוי לטובה". </a:t>
            </a:r>
          </a:p>
        </p:txBody>
      </p:sp>
      <p:graphicFrame>
        <p:nvGraphicFramePr>
          <p:cNvPr id="5" name="תרשים 4">
            <a:extLst>
              <a:ext uri="{FF2B5EF4-FFF2-40B4-BE49-F238E27FC236}">
                <a16:creationId xmlns:a16="http://schemas.microsoft.com/office/drawing/2014/main" id="{3E48C1A3-FB3E-B209-3D23-A0776EFFF6B2}"/>
              </a:ext>
            </a:extLst>
          </p:cNvPr>
          <p:cNvGraphicFramePr>
            <a:graphicFrameLocks/>
          </p:cNvGraphicFramePr>
          <p:nvPr>
            <p:extLst>
              <p:ext uri="{D42A27DB-BD31-4B8C-83A1-F6EECF244321}">
                <p14:modId xmlns:p14="http://schemas.microsoft.com/office/powerpoint/2010/main" val="2920192728"/>
              </p:ext>
            </p:extLst>
          </p:nvPr>
        </p:nvGraphicFramePr>
        <p:xfrm>
          <a:off x="1817650" y="3145015"/>
          <a:ext cx="7415560" cy="3112745"/>
        </p:xfrm>
        <a:graphic>
          <a:graphicData uri="http://schemas.openxmlformats.org/drawingml/2006/chart">
            <c:chart xmlns:c="http://schemas.openxmlformats.org/drawingml/2006/chart" xmlns:r="http://schemas.openxmlformats.org/officeDocument/2006/relationships" r:id="rId4"/>
          </a:graphicData>
        </a:graphic>
      </p:graphicFrame>
      <p:sp>
        <p:nvSpPr>
          <p:cNvPr id="3" name="Rectangle 2">
            <a:extLst>
              <a:ext uri="{FF2B5EF4-FFF2-40B4-BE49-F238E27FC236}">
                <a16:creationId xmlns:a16="http://schemas.microsoft.com/office/drawing/2014/main" id="{9F12DBC3-508F-EE73-7986-5A77AE2E5755}"/>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2554468849"/>
      </p:ext>
    </p:extLst>
  </p:cSld>
  <p:clrMapOvr>
    <a:masterClrMapping/>
  </p:clrMapOvr>
  <p:extLst>
    <p:ext uri="{6950BFC3-D8DA-4A85-94F7-54DA5524770B}">
      <p188:commentRel xmlns:p188="http://schemas.microsoft.com/office/powerpoint/2018/8/main" r:id="rId3"/>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343334" y="6349737"/>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2000" b="1">
                <a:solidFill>
                  <a:prstClr val="white"/>
                </a:solidFill>
                <a:latin typeface="Tahoma" pitchFamily="34" charset="0"/>
                <a:ea typeface="Tahoma" pitchFamily="34" charset="0"/>
                <a:cs typeface="Tahoma" pitchFamily="34" charset="0"/>
              </a:rPr>
              <a:t>סדנאות בית ספר להורים: סיכום והמלצות בהתאם למדדי המודל הלוגי</a:t>
            </a:r>
            <a:endPar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endParaRPr>
          </a:p>
        </p:txBody>
      </p:sp>
      <p:sp>
        <p:nvSpPr>
          <p:cNvPr id="7" name="Rectangle 6">
            <a:extLst>
              <a:ext uri="{FF2B5EF4-FFF2-40B4-BE49-F238E27FC236}">
                <a16:creationId xmlns:a16="http://schemas.microsoft.com/office/drawing/2014/main" id="{5E99DBBD-9311-437C-B8AC-D86FBDD83C94}"/>
              </a:ext>
            </a:extLst>
          </p:cNvPr>
          <p:cNvSpPr/>
          <p:nvPr/>
        </p:nvSpPr>
        <p:spPr>
          <a:xfrm>
            <a:off x="518160" y="399812"/>
            <a:ext cx="11239776" cy="5756641"/>
          </a:xfrm>
          <a:prstGeom prst="rect">
            <a:avLst/>
          </a:prstGeom>
          <a:solidFill>
            <a:schemeClr val="bg1"/>
          </a:solidFill>
        </p:spPr>
        <p:txBody>
          <a:bodyPr wrap="square">
            <a:spAutoFit/>
          </a:bodyPr>
          <a:lstStyle/>
          <a:p>
            <a:pPr marL="285750" indent="-285750" algn="l">
              <a:lnSpc>
                <a:spcPct val="150000"/>
              </a:lnSpc>
              <a:buClr>
                <a:srgbClr val="FFC000"/>
              </a:buClr>
              <a:buFont typeface="Tahoma" panose="020B0604030504040204" pitchFamily="34" charset="0"/>
              <a:buChar char="█"/>
              <a:defRPr/>
            </a:pPr>
            <a:r>
              <a:rPr lang="en-US" sz="1300" b="1" dirty="0">
                <a:solidFill>
                  <a:srgbClr val="4978A6"/>
                </a:solidFill>
                <a:latin typeface="Segoe UI" panose="020B0502040204020203" pitchFamily="34" charset="0"/>
                <a:ea typeface="Tahoma" panose="020B0604030504040204" pitchFamily="34" charset="0"/>
                <a:cs typeface="Segoe UI" panose="020B0502040204020203" pitchFamily="34" charset="0"/>
              </a:rPr>
              <a:t>High satisfaction of caregivers and their young children, from the contents and services consumption (provided as part of Urban95)</a:t>
            </a:r>
            <a:endParaRPr lang="he-IL" sz="1300" b="1" dirty="0">
              <a:solidFill>
                <a:srgbClr val="4978A6"/>
              </a:solidFill>
              <a:latin typeface="Segoe UI" panose="020B0502040204020203" pitchFamily="34" charset="0"/>
              <a:ea typeface="Tahoma" panose="020B0604030504040204" pitchFamily="34" charset="0"/>
              <a:cs typeface="Segoe UI" panose="020B0502040204020203" pitchFamily="34" charset="0"/>
            </a:endParaRPr>
          </a:p>
          <a:p>
            <a:pPr marL="171450" indent="-171450" algn="l">
              <a:lnSpc>
                <a:spcPct val="150000"/>
              </a:lnSpc>
              <a:buClr>
                <a:srgbClr val="FFC000"/>
              </a:buClr>
              <a:buFont typeface="Wingdings" panose="05000000000000000000" pitchFamily="2" charset="2"/>
              <a:buChar char="§"/>
              <a:defRPr/>
            </a:pPr>
            <a:r>
              <a:rPr lang="he-IL" sz="1300" dirty="0">
                <a:latin typeface="Segoe UI" panose="020B0502040204020203" pitchFamily="34" charset="0"/>
                <a:ea typeface="Tahoma" panose="020B0604030504040204" pitchFamily="34" charset="0"/>
                <a:cs typeface="Segoe UI" panose="020B0502040204020203" pitchFamily="34" charset="0"/>
              </a:rPr>
              <a:t>כל המשתתפות היו שבעות רצון מהסדנה, מהתכנים וכן מהמקצועיות והיחס האישי של המנחה.</a:t>
            </a:r>
          </a:p>
          <a:p>
            <a:pPr marL="285750" indent="-285750">
              <a:lnSpc>
                <a:spcPct val="150000"/>
              </a:lnSpc>
              <a:buClr>
                <a:srgbClr val="FFC000"/>
              </a:buClr>
              <a:buFont typeface="Tahoma" panose="020B0604030504040204" pitchFamily="34" charset="0"/>
              <a:buChar char="█"/>
              <a:defRPr/>
            </a:pPr>
            <a:r>
              <a:rPr lang="en-US" sz="1300" b="1" dirty="0">
                <a:solidFill>
                  <a:srgbClr val="4978A6"/>
                </a:solidFill>
                <a:latin typeface="Segoe UI" panose="020B0502040204020203" pitchFamily="34" charset="0"/>
                <a:ea typeface="Tahoma" panose="020B0604030504040204" pitchFamily="34" charset="0"/>
                <a:cs typeface="Segoe UI" panose="020B0502040204020203" pitchFamily="34" charset="0"/>
              </a:rPr>
              <a:t>Young children’s caregivers report more joint play and encouraging independent play (exploration and discovery)</a:t>
            </a:r>
          </a:p>
          <a:p>
            <a:pPr marL="171450" indent="-171450" algn="l">
              <a:lnSpc>
                <a:spcPct val="150000"/>
              </a:lnSpc>
              <a:buClr>
                <a:srgbClr val="FFC000"/>
              </a:buClr>
              <a:buFont typeface="Wingdings" panose="05000000000000000000" pitchFamily="2" charset="2"/>
              <a:buChar char="§"/>
              <a:defRPr/>
            </a:pPr>
            <a:r>
              <a:rPr lang="he-IL" sz="1300" dirty="0">
                <a:latin typeface="Segoe UI" panose="020B0502040204020203" pitchFamily="34" charset="0"/>
                <a:ea typeface="Tahoma" panose="020B0604030504040204" pitchFamily="34" charset="0"/>
                <a:cs typeface="Segoe UI" panose="020B0502040204020203" pitchFamily="34" charset="0"/>
              </a:rPr>
              <a:t>עקב הסדנה התחזקה בקרב האימהות </a:t>
            </a:r>
            <a:r>
              <a:rPr lang="he-IL" sz="1300" b="1" dirty="0">
                <a:latin typeface="Segoe UI" panose="020B0502040204020203" pitchFamily="34" charset="0"/>
                <a:ea typeface="Tahoma" panose="020B0604030504040204" pitchFamily="34" charset="0"/>
                <a:cs typeface="Segoe UI" panose="020B0502040204020203" pitchFamily="34" charset="0"/>
              </a:rPr>
              <a:t>המודעות לחשיבות תקשורת מילולית הדדית</a:t>
            </a:r>
            <a:r>
              <a:rPr lang="he-IL" sz="1300" dirty="0">
                <a:latin typeface="Segoe UI" panose="020B0502040204020203" pitchFamily="34" charset="0"/>
                <a:ea typeface="Tahoma" panose="020B0604030504040204" pitchFamily="34" charset="0"/>
                <a:cs typeface="Segoe UI" panose="020B0502040204020203" pitchFamily="34" charset="0"/>
              </a:rPr>
              <a:t>, ורובן המוחלט העידו על שינוי התנהגותי בהקשר זה.</a:t>
            </a:r>
          </a:p>
          <a:p>
            <a:pPr marL="171450" indent="-171450" algn="l">
              <a:lnSpc>
                <a:spcPct val="150000"/>
              </a:lnSpc>
              <a:buClr>
                <a:srgbClr val="FFC000"/>
              </a:buClr>
              <a:buFont typeface="Wingdings" panose="05000000000000000000" pitchFamily="2" charset="2"/>
              <a:buChar char="§"/>
              <a:defRPr/>
            </a:pPr>
            <a:r>
              <a:rPr lang="he-IL" sz="1300" dirty="0">
                <a:latin typeface="Segoe UI" panose="020B0502040204020203" pitchFamily="34" charset="0"/>
                <a:ea typeface="Tahoma" panose="020B0604030504040204" pitchFamily="34" charset="0"/>
                <a:cs typeface="Segoe UI" panose="020B0502040204020203" pitchFamily="34" charset="0"/>
              </a:rPr>
              <a:t>רובן אף דיווחו על </a:t>
            </a:r>
            <a:r>
              <a:rPr lang="he-IL" sz="1300" b="1" dirty="0">
                <a:latin typeface="Segoe UI" panose="020B0502040204020203" pitchFamily="34" charset="0"/>
                <a:ea typeface="Tahoma" panose="020B0604030504040204" pitchFamily="34" charset="0"/>
                <a:cs typeface="Segoe UI" panose="020B0502040204020203" pitchFamily="34" charset="0"/>
              </a:rPr>
              <a:t>שיפור ניכר ביכולת לקדם את התפתחות ילדיהן </a:t>
            </a:r>
            <a:r>
              <a:rPr lang="he-IL" sz="1300" dirty="0">
                <a:latin typeface="Segoe UI" panose="020B0502040204020203" pitchFamily="34" charset="0"/>
                <a:ea typeface="Tahoma" panose="020B0604030504040204" pitchFamily="34" charset="0"/>
                <a:cs typeface="Segoe UI" panose="020B0502040204020203" pitchFamily="34" charset="0"/>
              </a:rPr>
              <a:t>במהלך שגרת היום, תוך הפיכת רגעים יומיומיים למשחק משותף עם ילדיהן כדרך להעשיר את שפתם. הן דיווחו כי הסדנה העניקה להן ידע, כלים ורעיונות בהקשר זה.</a:t>
            </a:r>
          </a:p>
          <a:p>
            <a:pPr marL="171450" indent="-171450" algn="l">
              <a:lnSpc>
                <a:spcPct val="150000"/>
              </a:lnSpc>
              <a:buClr>
                <a:srgbClr val="FFC000"/>
              </a:buClr>
              <a:buFont typeface="Wingdings" panose="05000000000000000000" pitchFamily="2" charset="2"/>
              <a:buChar char="§"/>
              <a:defRPr/>
            </a:pPr>
            <a:r>
              <a:rPr lang="he-IL" sz="1300" dirty="0">
                <a:latin typeface="Segoe UI" panose="020B0502040204020203" pitchFamily="34" charset="0"/>
                <a:ea typeface="Tahoma" panose="020B0604030504040204" pitchFamily="34" charset="0"/>
                <a:cs typeface="Segoe UI" panose="020B0502040204020203" pitchFamily="34" charset="0"/>
              </a:rPr>
              <a:t>המשתתפות למדו כי </a:t>
            </a:r>
            <a:r>
              <a:rPr lang="he-IL" sz="1300" b="1" dirty="0">
                <a:latin typeface="Segoe UI" panose="020B0502040204020203" pitchFamily="34" charset="0"/>
                <a:ea typeface="Tahoma" panose="020B0604030504040204" pitchFamily="34" charset="0"/>
                <a:cs typeface="Segoe UI" panose="020B0502040204020203" pitchFamily="34" charset="0"/>
              </a:rPr>
              <a:t>הקראת ספרים הינו כלי לקידום ההתפתחות השפתית </a:t>
            </a:r>
            <a:r>
              <a:rPr lang="he-IL" sz="1300" dirty="0">
                <a:latin typeface="Segoe UI" panose="020B0502040204020203" pitchFamily="34" charset="0"/>
                <a:ea typeface="Tahoma" panose="020B0604030504040204" pitchFamily="34" charset="0"/>
                <a:cs typeface="Segoe UI" panose="020B0502040204020203" pitchFamily="34" charset="0"/>
              </a:rPr>
              <a:t>של ילדיהן, ורובן דיווחו על עלייה ניכרת בתדירות הקראת ספרים.</a:t>
            </a:r>
          </a:p>
          <a:p>
            <a:pPr marL="285750" indent="-285750">
              <a:lnSpc>
                <a:spcPct val="150000"/>
              </a:lnSpc>
              <a:buClr>
                <a:srgbClr val="FFC000"/>
              </a:buClr>
              <a:buFont typeface="Tahoma" panose="020B0604030504040204" pitchFamily="34" charset="0"/>
              <a:buChar char="█"/>
              <a:defRPr/>
            </a:pPr>
            <a:r>
              <a:rPr lang="en-US" sz="1300" b="1" dirty="0">
                <a:solidFill>
                  <a:srgbClr val="4978A6"/>
                </a:solidFill>
                <a:latin typeface="Segoe UI" panose="020B0502040204020203" pitchFamily="34" charset="0"/>
                <a:ea typeface="Tahoma" panose="020B0604030504040204" pitchFamily="34" charset="0"/>
                <a:cs typeface="Segoe UI" panose="020B0502040204020203" pitchFamily="34" charset="0"/>
              </a:rPr>
              <a:t>Increase in contents and services consumption (provided by Urban95) by caregivers of young children (dealing with parental coaching, promoting parent-child relation and ECD), across the city and especially by weakened neighborhoods. </a:t>
            </a:r>
          </a:p>
          <a:p>
            <a:pPr marL="285750" indent="-285750" algn="l">
              <a:lnSpc>
                <a:spcPct val="150000"/>
              </a:lnSpc>
              <a:buClr>
                <a:srgbClr val="FFC000"/>
              </a:buClr>
              <a:buFont typeface="Tahoma" panose="020B0604030504040204" pitchFamily="34" charset="0"/>
              <a:buChar char="█"/>
              <a:defRPr/>
            </a:pPr>
            <a:r>
              <a:rPr lang="he-IL" sz="1300" dirty="0">
                <a:latin typeface="Segoe UI" panose="020B0502040204020203" pitchFamily="34" charset="0"/>
                <a:ea typeface="Tahoma" panose="020B0604030504040204" pitchFamily="34" charset="0"/>
                <a:cs typeface="Segoe UI" panose="020B0502040204020203" pitchFamily="34" charset="0"/>
              </a:rPr>
              <a:t>ההשוואה בין 2 המחזורים, מעידה על </a:t>
            </a:r>
            <a:r>
              <a:rPr lang="he-IL" sz="1300" b="1" dirty="0">
                <a:latin typeface="Segoe UI" panose="020B0502040204020203" pitchFamily="34" charset="0"/>
                <a:ea typeface="Tahoma" panose="020B0604030504040204" pitchFamily="34" charset="0"/>
                <a:cs typeface="Segoe UI" panose="020B0502040204020203" pitchFamily="34" charset="0"/>
              </a:rPr>
              <a:t>שוני בין הקהילות</a:t>
            </a:r>
            <a:r>
              <a:rPr lang="he-IL" sz="1300" dirty="0">
                <a:latin typeface="Segoe UI" panose="020B0502040204020203" pitchFamily="34" charset="0"/>
                <a:ea typeface="Tahoma" panose="020B0604030504040204" pitchFamily="34" charset="0"/>
                <a:cs typeface="Segoe UI" panose="020B0502040204020203" pitchFamily="34" charset="0"/>
              </a:rPr>
              <a:t>, ומחדדת את הצורך בביצוע התאמה תרבותית מהרגע הראשון: </a:t>
            </a:r>
          </a:p>
          <a:p>
            <a:pPr marL="171450" indent="-171450" algn="l">
              <a:lnSpc>
                <a:spcPct val="150000"/>
              </a:lnSpc>
              <a:buClr>
                <a:srgbClr val="FFC000"/>
              </a:buClr>
              <a:buFont typeface="Wingdings" panose="05000000000000000000" pitchFamily="2" charset="2"/>
              <a:buChar char="§"/>
              <a:defRPr/>
            </a:pPr>
            <a:r>
              <a:rPr lang="he-IL" sz="1300" dirty="0">
                <a:latin typeface="Segoe UI" panose="020B0502040204020203" pitchFamily="34" charset="0"/>
                <a:ea typeface="Tahoma" panose="020B0604030504040204" pitchFamily="34" charset="0"/>
                <a:cs typeface="Segoe UI" panose="020B0502040204020203" pitchFamily="34" charset="0"/>
              </a:rPr>
              <a:t>התאמת אופן הפרסום: ברמת אברהם האוכלוסייה יחסית הומוגנית, ולכן ניתן להגיע להרחבת מעגלי ההשפעה במשאבים מצומצמים יחסית - עבורן האמצעי המועדף הוא פליירים בתיבת דואר/בבניין, והתושבות גילו הסתייגות מפרסום דרך גני ילדים או דוא"ל. לעומת זאת, הקבוצה מ"מגן אבות" הייתה יותר הטרוגנית - הפרסום דרך גני הילדים היה יעיל, והתושבות הביעו נכונות לקבל עדכונים בדוא"ל ו/או וואטסאפ. </a:t>
            </a:r>
          </a:p>
          <a:p>
            <a:pPr marL="171450" indent="-171450" algn="l">
              <a:lnSpc>
                <a:spcPct val="150000"/>
              </a:lnSpc>
              <a:buClr>
                <a:srgbClr val="FFC000"/>
              </a:buClr>
              <a:buFont typeface="Wingdings" panose="05000000000000000000" pitchFamily="2" charset="2"/>
              <a:buChar char="§"/>
              <a:defRPr/>
            </a:pPr>
            <a:r>
              <a:rPr lang="he-IL" sz="1300" dirty="0">
                <a:latin typeface="Segoe UI" panose="020B0502040204020203" pitchFamily="34" charset="0"/>
                <a:ea typeface="Tahoma" panose="020B0604030504040204" pitchFamily="34" charset="0"/>
                <a:cs typeface="Segoe UI" panose="020B0502040204020203" pitchFamily="34" charset="0"/>
              </a:rPr>
              <a:t>בהתאם לדברי המנחה, כי ברמת אברהם "הגיעו ללמוד", המשתתפות אכן שיפרו מאוד את בקיאותן לגבי שלבי התפתחות הילד ופיתוח כישורים חברתיים, אך לא נתרמו בידע חדש בכל הנוגע לפיתוח מיומנויות שפה. לעומתן, במגן אבות דווקא דיווחו על בקיאות גבוהה יותר במיומנויות שפה, לצד שלבי התפתחות הילד. בקרב שתי הקבוצות נראה כי הסדנה לא תרמה לעלייה בבקיאות בנוגע לפיתוח מיומנויות רגשיות וכלים לחיזוק הקשר עם הילד.</a:t>
            </a:r>
          </a:p>
          <a:p>
            <a:pPr marL="285750" indent="-285750">
              <a:lnSpc>
                <a:spcPct val="150000"/>
              </a:lnSpc>
              <a:buClr>
                <a:srgbClr val="FFC000"/>
              </a:buClr>
              <a:buFont typeface="Tahoma" panose="020B0604030504040204" pitchFamily="34" charset="0"/>
              <a:buChar char="█"/>
              <a:defRPr/>
            </a:pPr>
            <a:r>
              <a:rPr lang="en-US" sz="1300" b="1" dirty="0">
                <a:solidFill>
                  <a:srgbClr val="4978A6"/>
                </a:solidFill>
                <a:latin typeface="Segoe UI" panose="020B0502040204020203" pitchFamily="34" charset="0"/>
                <a:ea typeface="Tahoma" panose="020B0604030504040204" pitchFamily="34" charset="0"/>
                <a:cs typeface="Segoe UI" panose="020B0502040204020203" pitchFamily="34" charset="0"/>
              </a:rPr>
              <a:t>Increase in sense of community belonging among city residents of different sectors, parents of young children.</a:t>
            </a:r>
            <a:endParaRPr lang="he-IL" sz="1300" b="1" dirty="0">
              <a:solidFill>
                <a:srgbClr val="4978A6"/>
              </a:solidFill>
              <a:latin typeface="Segoe UI" panose="020B0502040204020203" pitchFamily="34" charset="0"/>
              <a:ea typeface="Tahoma" panose="020B0604030504040204" pitchFamily="34" charset="0"/>
              <a:cs typeface="Segoe UI" panose="020B0502040204020203" pitchFamily="34" charset="0"/>
            </a:endParaRPr>
          </a:p>
          <a:p>
            <a:pPr marL="171450" indent="-171450" algn="l">
              <a:lnSpc>
                <a:spcPct val="150000"/>
              </a:lnSpc>
              <a:buClr>
                <a:srgbClr val="FFC000"/>
              </a:buClr>
              <a:buFont typeface="Wingdings" panose="05000000000000000000" pitchFamily="2" charset="2"/>
              <a:buChar char="§"/>
              <a:defRPr/>
            </a:pPr>
            <a:r>
              <a:rPr lang="he-IL" sz="1300" dirty="0">
                <a:latin typeface="Segoe UI" panose="020B0502040204020203" pitchFamily="34" charset="0"/>
                <a:ea typeface="Tahoma" panose="020B0604030504040204" pitchFamily="34" charset="0"/>
                <a:cs typeface="Segoe UI" panose="020B0502040204020203" pitchFamily="34" charset="0"/>
              </a:rPr>
              <a:t>במגן אבות נתרמו בהיבט חיזוק תחושת השייכות מעל לציפיות (כאשר המשתתפות הגיעו משכונות שונות - רמה ג'1, רמה ד' ורמה א'), </a:t>
            </a:r>
            <a:br>
              <a:rPr lang="en-US" sz="1300" dirty="0">
                <a:latin typeface="Segoe UI" panose="020B0502040204020203" pitchFamily="34" charset="0"/>
                <a:ea typeface="Tahoma" panose="020B0604030504040204" pitchFamily="34" charset="0"/>
                <a:cs typeface="Segoe UI" panose="020B0502040204020203" pitchFamily="34" charset="0"/>
              </a:rPr>
            </a:br>
            <a:r>
              <a:rPr lang="he-IL" sz="1300" dirty="0">
                <a:latin typeface="Segoe UI" panose="020B0502040204020203" pitchFamily="34" charset="0"/>
                <a:ea typeface="Tahoma" panose="020B0604030504040204" pitchFamily="34" charset="0"/>
                <a:cs typeface="Segoe UI" panose="020B0502040204020203" pitchFamily="34" charset="0"/>
              </a:rPr>
              <a:t>בעוד ברמת אברהם לא הייתה כל ציפייה לכך (למרות, או בגלל, שמדובר בשכונה הומוגנית), אך בסיום הסדנה </a:t>
            </a:r>
            <a:r>
              <a:rPr lang="he-IL" sz="1300" b="1" dirty="0">
                <a:latin typeface="Segoe UI" panose="020B0502040204020203" pitchFamily="34" charset="0"/>
                <a:ea typeface="Tahoma" panose="020B0604030504040204" pitchFamily="34" charset="0"/>
                <a:cs typeface="Segoe UI" panose="020B0502040204020203" pitchFamily="34" charset="0"/>
              </a:rPr>
              <a:t>מרבית המשתתפות דיווחו כי נתרמו בהיבט זה. </a:t>
            </a:r>
            <a:endParaRPr lang="he-IL" sz="1300" b="1" dirty="0">
              <a:solidFill>
                <a:srgbClr val="4978A6"/>
              </a:solidFill>
              <a:latin typeface="Segoe UI" panose="020B0502040204020203" pitchFamily="34" charset="0"/>
              <a:ea typeface="Tahoma" panose="020B0604030504040204" pitchFamily="34" charset="0"/>
              <a:cs typeface="Segoe UI" panose="020B0502040204020203" pitchFamily="34" charset="0"/>
            </a:endParaRPr>
          </a:p>
        </p:txBody>
      </p:sp>
      <p:sp>
        <p:nvSpPr>
          <p:cNvPr id="3" name="Rectangle 2">
            <a:extLst>
              <a:ext uri="{FF2B5EF4-FFF2-40B4-BE49-F238E27FC236}">
                <a16:creationId xmlns:a16="http://schemas.microsoft.com/office/drawing/2014/main" id="{2BD64F21-E81E-D8EF-FC5F-66D302BDD5A5}"/>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14751745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406CA7-1C7D-5F1E-9BAE-78BD0B2E2945}"/>
              </a:ext>
            </a:extLst>
          </p:cNvPr>
          <p:cNvSpPr>
            <a:spLocks noGrp="1"/>
          </p:cNvSpPr>
          <p:nvPr>
            <p:ph type="sldNum" sz="quarter" idx="12"/>
          </p:nvPr>
        </p:nvSpPr>
        <p:spPr/>
        <p:txBody>
          <a:bodyPr/>
          <a:lstStyle/>
          <a:p>
            <a:fld id="{F2736200-3204-44C4-A5EC-985817706BA3}" type="slidenum">
              <a:rPr lang="en-US" smtClean="0"/>
              <a:t>15</a:t>
            </a:fld>
            <a:endParaRPr lang="en-US"/>
          </a:p>
        </p:txBody>
      </p:sp>
      <p:pic>
        <p:nvPicPr>
          <p:cNvPr id="8" name="תמונה 5">
            <a:extLst>
              <a:ext uri="{FF2B5EF4-FFF2-40B4-BE49-F238E27FC236}">
                <a16:creationId xmlns:a16="http://schemas.microsoft.com/office/drawing/2014/main" id="{9DD6536F-0522-2F12-B47A-63A45EC5556A}"/>
              </a:ext>
            </a:extLst>
          </p:cNvPr>
          <p:cNvPicPr>
            <a:picLocks noChangeAspect="1"/>
          </p:cNvPicPr>
          <p:nvPr/>
        </p:nvPicPr>
        <p:blipFill rotWithShape="1">
          <a:blip r:embed="rId3"/>
          <a:srcRect l="31651" r="12768" b="-5"/>
          <a:stretch/>
        </p:blipFill>
        <p:spPr>
          <a:xfrm>
            <a:off x="184558" y="2830831"/>
            <a:ext cx="2255462" cy="3155238"/>
          </a:xfrm>
          <a:prstGeom prst="rect">
            <a:avLst/>
          </a:prstGeom>
        </p:spPr>
      </p:pic>
      <p:pic>
        <p:nvPicPr>
          <p:cNvPr id="9" name="תמונה 7">
            <a:extLst>
              <a:ext uri="{FF2B5EF4-FFF2-40B4-BE49-F238E27FC236}">
                <a16:creationId xmlns:a16="http://schemas.microsoft.com/office/drawing/2014/main" id="{52B85102-10C9-9146-7186-7B279DAB935D}"/>
              </a:ext>
            </a:extLst>
          </p:cNvPr>
          <p:cNvPicPr>
            <a:picLocks noChangeAspect="1"/>
          </p:cNvPicPr>
          <p:nvPr/>
        </p:nvPicPr>
        <p:blipFill rotWithShape="1">
          <a:blip r:embed="rId4"/>
          <a:srcRect l="23350" r="23036" b="-4"/>
          <a:stretch/>
        </p:blipFill>
        <p:spPr>
          <a:xfrm>
            <a:off x="2575696" y="2830831"/>
            <a:ext cx="2255462" cy="3155238"/>
          </a:xfrm>
          <a:prstGeom prst="rect">
            <a:avLst/>
          </a:prstGeom>
        </p:spPr>
      </p:pic>
      <p:pic>
        <p:nvPicPr>
          <p:cNvPr id="10" name="תמונה 6">
            <a:extLst>
              <a:ext uri="{FF2B5EF4-FFF2-40B4-BE49-F238E27FC236}">
                <a16:creationId xmlns:a16="http://schemas.microsoft.com/office/drawing/2014/main" id="{ADF3061E-6292-C3E1-9C2A-01FDB5B52D42}"/>
              </a:ext>
            </a:extLst>
          </p:cNvPr>
          <p:cNvPicPr>
            <a:picLocks noChangeAspect="1"/>
          </p:cNvPicPr>
          <p:nvPr/>
        </p:nvPicPr>
        <p:blipFill rotWithShape="1">
          <a:blip r:embed="rId5"/>
          <a:srcRect l="6061" r="22455" b="-1"/>
          <a:stretch/>
        </p:blipFill>
        <p:spPr>
          <a:xfrm>
            <a:off x="4966833" y="2830831"/>
            <a:ext cx="2255462" cy="3155238"/>
          </a:xfrm>
          <a:prstGeom prst="rect">
            <a:avLst/>
          </a:prstGeom>
        </p:spPr>
      </p:pic>
      <p:pic>
        <p:nvPicPr>
          <p:cNvPr id="11" name="תמונה 3">
            <a:extLst>
              <a:ext uri="{FF2B5EF4-FFF2-40B4-BE49-F238E27FC236}">
                <a16:creationId xmlns:a16="http://schemas.microsoft.com/office/drawing/2014/main" id="{1EC07B1B-86A3-2263-866E-048EC10F6933}"/>
              </a:ext>
            </a:extLst>
          </p:cNvPr>
          <p:cNvPicPr>
            <a:picLocks noChangeAspect="1"/>
          </p:cNvPicPr>
          <p:nvPr/>
        </p:nvPicPr>
        <p:blipFill rotWithShape="1">
          <a:blip r:embed="rId6"/>
          <a:srcRect l="23403" r="22269" b="-1"/>
          <a:stretch/>
        </p:blipFill>
        <p:spPr>
          <a:xfrm>
            <a:off x="7357971" y="2830831"/>
            <a:ext cx="2255462" cy="3155238"/>
          </a:xfrm>
          <a:prstGeom prst="rect">
            <a:avLst/>
          </a:prstGeom>
        </p:spPr>
      </p:pic>
      <p:pic>
        <p:nvPicPr>
          <p:cNvPr id="12" name="תמונה 4">
            <a:extLst>
              <a:ext uri="{FF2B5EF4-FFF2-40B4-BE49-F238E27FC236}">
                <a16:creationId xmlns:a16="http://schemas.microsoft.com/office/drawing/2014/main" id="{2216170A-C984-7440-9A99-60860718C2B1}"/>
              </a:ext>
            </a:extLst>
          </p:cNvPr>
          <p:cNvPicPr>
            <a:picLocks noChangeAspect="1"/>
          </p:cNvPicPr>
          <p:nvPr/>
        </p:nvPicPr>
        <p:blipFill rotWithShape="1">
          <a:blip r:embed="rId7"/>
          <a:srcRect l="18421" r="27964" b="-4"/>
          <a:stretch/>
        </p:blipFill>
        <p:spPr>
          <a:xfrm>
            <a:off x="9749109" y="2830831"/>
            <a:ext cx="2255462" cy="3155238"/>
          </a:xfrm>
          <a:prstGeom prst="rect">
            <a:avLst/>
          </a:prstGeom>
        </p:spPr>
      </p:pic>
      <p:sp>
        <p:nvSpPr>
          <p:cNvPr id="13" name="TextBox 16">
            <a:extLst>
              <a:ext uri="{FF2B5EF4-FFF2-40B4-BE49-F238E27FC236}">
                <a16:creationId xmlns:a16="http://schemas.microsoft.com/office/drawing/2014/main" id="{B7647FD0-7AEB-AEBF-2ADE-C8F1339DBD27}"/>
              </a:ext>
            </a:extLst>
          </p:cNvPr>
          <p:cNvSpPr txBox="1"/>
          <p:nvPr/>
        </p:nvSpPr>
        <p:spPr>
          <a:xfrm>
            <a:off x="1312289" y="607771"/>
            <a:ext cx="9227737" cy="1575816"/>
          </a:xfrm>
          <a:prstGeom prst="rect">
            <a:avLst/>
          </a:prstGeom>
          <a:solidFill>
            <a:srgbClr val="EC1C3C"/>
          </a:solidFill>
        </p:spPr>
        <p:txBody>
          <a:bodyPr wrap="square" rtlCol="0">
            <a:spAutoFit/>
          </a:bodyPr>
          <a:lstStyle/>
          <a:p>
            <a:pPr algn="ctr" rtl="1">
              <a:lnSpc>
                <a:spcPct val="90000"/>
              </a:lnSpc>
              <a:spcBef>
                <a:spcPct val="0"/>
              </a:spcBef>
              <a:spcAft>
                <a:spcPts val="600"/>
              </a:spcAft>
            </a:pPr>
            <a:r>
              <a:rPr lang="en-US" sz="3200" b="1" err="1">
                <a:solidFill>
                  <a:schemeClr val="bg1"/>
                </a:solidFill>
                <a:latin typeface="Tahoma" panose="020B0604030504040204" pitchFamily="34" charset="0"/>
                <a:ea typeface="Tahoma" panose="020B0604030504040204" pitchFamily="34" charset="0"/>
                <a:cs typeface="Tahoma" panose="020B0604030504040204" pitchFamily="34" charset="0"/>
              </a:rPr>
              <a:t>שיתוף</a:t>
            </a:r>
            <a:r>
              <a:rPr lang="en-US" sz="3200" b="1">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3200" b="1" err="1">
                <a:solidFill>
                  <a:schemeClr val="bg1"/>
                </a:solidFill>
                <a:latin typeface="Tahoma" panose="020B0604030504040204" pitchFamily="34" charset="0"/>
                <a:ea typeface="Tahoma" panose="020B0604030504040204" pitchFamily="34" charset="0"/>
                <a:cs typeface="Tahoma" panose="020B0604030504040204" pitchFamily="34" charset="0"/>
              </a:rPr>
              <a:t>ציבור</a:t>
            </a:r>
            <a:endParaRPr lang="en-US" sz="3200" b="1">
              <a:solidFill>
                <a:schemeClr val="bg1"/>
              </a:solidFill>
              <a:latin typeface="Tahoma" panose="020B0604030504040204" pitchFamily="34" charset="0"/>
              <a:ea typeface="Tahoma" panose="020B0604030504040204" pitchFamily="34" charset="0"/>
              <a:cs typeface="Tahoma" panose="020B0604030504040204" pitchFamily="34" charset="0"/>
            </a:endParaRPr>
          </a:p>
          <a:p>
            <a:pPr algn="ctr" rtl="1">
              <a:lnSpc>
                <a:spcPct val="90000"/>
              </a:lnSpc>
              <a:spcBef>
                <a:spcPct val="0"/>
              </a:spcBef>
              <a:spcAft>
                <a:spcPts val="600"/>
              </a:spcAft>
            </a:pPr>
            <a:r>
              <a:rPr lang="en-US" sz="3200" b="1">
                <a:solidFill>
                  <a:schemeClr val="bg1"/>
                </a:solidFill>
                <a:latin typeface="Tahoma" panose="020B0604030504040204" pitchFamily="34" charset="0"/>
                <a:ea typeface="Tahoma" panose="020B0604030504040204" pitchFamily="34" charset="0"/>
                <a:cs typeface="Tahoma" panose="020B0604030504040204" pitchFamily="34" charset="0"/>
              </a:rPr>
              <a:t>Place-making </a:t>
            </a:r>
          </a:p>
          <a:p>
            <a:pPr algn="ctr" rtl="1">
              <a:lnSpc>
                <a:spcPct val="90000"/>
              </a:lnSpc>
              <a:spcBef>
                <a:spcPct val="0"/>
              </a:spcBef>
              <a:spcAft>
                <a:spcPts val="600"/>
              </a:spcAft>
            </a:pPr>
            <a:r>
              <a:rPr lang="en-US" sz="3200" b="1" err="1">
                <a:solidFill>
                  <a:schemeClr val="bg1"/>
                </a:solidFill>
                <a:latin typeface="Tahoma" panose="020B0604030504040204" pitchFamily="34" charset="0"/>
                <a:ea typeface="Tahoma" panose="020B0604030504040204" pitchFamily="34" charset="0"/>
                <a:cs typeface="Tahoma" panose="020B0604030504040204" pitchFamily="34" charset="0"/>
              </a:rPr>
              <a:t>רמת</a:t>
            </a:r>
            <a:r>
              <a:rPr lang="en-US" sz="3200" b="1">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3200" b="1" err="1">
                <a:solidFill>
                  <a:schemeClr val="bg1"/>
                </a:solidFill>
                <a:latin typeface="Tahoma" panose="020B0604030504040204" pitchFamily="34" charset="0"/>
                <a:ea typeface="Tahoma" panose="020B0604030504040204" pitchFamily="34" charset="0"/>
                <a:cs typeface="Tahoma" panose="020B0604030504040204" pitchFamily="34" charset="0"/>
              </a:rPr>
              <a:t>אברהם</a:t>
            </a:r>
            <a:endParaRPr lang="he-IL" sz="32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 name="Rectangle 2">
            <a:extLst>
              <a:ext uri="{FF2B5EF4-FFF2-40B4-BE49-F238E27FC236}">
                <a16:creationId xmlns:a16="http://schemas.microsoft.com/office/drawing/2014/main" id="{3EF62167-E216-BE80-52B1-68DBB22BC434}"/>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683728173"/>
      </p:ext>
    </p:extLst>
  </p:cSld>
  <p:clrMapOvr>
    <a:masterClrMapping/>
  </p:clrMapOvr>
  <p:extLst>
    <p:ext uri="{6950BFC3-D8DA-4A85-94F7-54DA5524770B}">
      <p188:commentRel xmlns:p188="http://schemas.microsoft.com/office/powerpoint/2018/8/main" r:id="rId2"/>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9067"/>
            <a:ext cx="12192001"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רקע ושיטת המחקר</a:t>
            </a:r>
          </a:p>
        </p:txBody>
      </p:sp>
      <p:sp>
        <p:nvSpPr>
          <p:cNvPr id="6" name="Rectangle 5">
            <a:extLst>
              <a:ext uri="{FF2B5EF4-FFF2-40B4-BE49-F238E27FC236}">
                <a16:creationId xmlns:a16="http://schemas.microsoft.com/office/drawing/2014/main" id="{53E05EDB-E3A9-4AE9-BD2C-3E658605C89F}"/>
              </a:ext>
            </a:extLst>
          </p:cNvPr>
          <p:cNvSpPr/>
          <p:nvPr/>
        </p:nvSpPr>
        <p:spPr>
          <a:xfrm>
            <a:off x="275469" y="633363"/>
            <a:ext cx="11342322" cy="5591274"/>
          </a:xfrm>
          <a:prstGeom prst="rect">
            <a:avLst/>
          </a:prstGeom>
          <a:solidFill>
            <a:schemeClr val="bg1"/>
          </a:solidFill>
        </p:spPr>
        <p:txBody>
          <a:bodyPr wrap="square" lIns="91440" tIns="45720" rIns="91440" bIns="45720" anchor="t">
            <a:spAutoFit/>
          </a:bodyPr>
          <a:lstStyle/>
          <a:p>
            <a:pPr marL="285750" marR="0" lvl="0" indent="-285750" algn="r" defTabSz="914400" rtl="1" eaLnBrk="1" fontAlgn="auto" latinLnBrk="0" hangingPunct="1">
              <a:lnSpc>
                <a:spcPct val="150000"/>
              </a:lnSpc>
              <a:spcBef>
                <a:spcPts val="0"/>
              </a:spcBef>
              <a:spcAft>
                <a:spcPts val="0"/>
              </a:spcAft>
              <a:buClr>
                <a:srgbClr val="FFC000"/>
              </a:buClr>
              <a:buSzTx/>
              <a:buFontTx/>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a:cs typeface="Segoe UI" panose="020B0502040204020203" pitchFamily="34" charset="0"/>
              </a:rPr>
              <a:t>עיריית בית שמש הובילה מהלך של מפגשי שיתוף ציבור עם תושבות שכונת רמת אברהם, לפני התערבות במרחב הציבורי שברחבת המדרגות המחברת בין רח' הרב גרוסמן לרח' אדלשטיין. </a:t>
            </a:r>
            <a:br>
              <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a:cs typeface="Segoe UI" panose="020B0502040204020203" pitchFamily="34" charset="0"/>
              </a:rPr>
            </a:br>
            <a:r>
              <a:rPr kumimoji="0" lang="he-IL" sz="1400" b="1" i="0" u="none" strike="noStrike" kern="1200" cap="none" spc="0" normalizeH="0" baseline="0" noProof="0" dirty="0">
                <a:ln>
                  <a:noFill/>
                </a:ln>
                <a:solidFill>
                  <a:prstClr val="black"/>
                </a:solidFill>
                <a:effectLst/>
                <a:uLnTx/>
                <a:uFillTx/>
                <a:latin typeface="Segoe UI" panose="020B0502040204020203" pitchFamily="34" charset="0"/>
                <a:ea typeface="Tahoma"/>
                <a:cs typeface="Segoe UI" panose="020B0502040204020203" pitchFamily="34" charset="0"/>
              </a:rPr>
              <a:t>מיקום ההתערבות נקבע בהמשך למחקר מקדים, שכלל תצפיות במספר מקטעים בשכונת רמת אברהם (מטח, פברואר 2022). </a:t>
            </a:r>
            <a:br>
              <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a:cs typeface="Segoe UI" panose="020B0502040204020203" pitchFamily="34" charset="0"/>
              </a:rPr>
            </a:b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a:cs typeface="Segoe UI" panose="020B0502040204020203" pitchFamily="34" charset="0"/>
              </a:rPr>
              <a:t>הליך שיתוף הציבור התבצע באמצעות שלושה מפגשים עם תושבות השכונה (יולי-אוגוסט 2022), ומפגש משותף עם התושבות וילדיהם ברחבת המדרגות (21.11.2022). </a:t>
            </a:r>
            <a:endPar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285750" marR="0" lvl="0" indent="-285750" algn="r" defTabSz="914400" rtl="1" eaLnBrk="1" fontAlgn="auto" latinLnBrk="0" hangingPunct="1">
              <a:lnSpc>
                <a:spcPct val="150000"/>
              </a:lnSpc>
              <a:spcBef>
                <a:spcPts val="0"/>
              </a:spcBef>
              <a:spcAft>
                <a:spcPts val="0"/>
              </a:spcAft>
              <a:buClr>
                <a:srgbClr val="FFC000"/>
              </a:buClr>
              <a:buSzTx/>
              <a:buFontTx/>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a:cs typeface="Segoe UI" panose="020B0502040204020203" pitchFamily="34" charset="0"/>
              </a:rPr>
              <a:t>מטרות מפגש שיתוף הציבור עם האימהות והילדים היו</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a:t>
            </a:r>
          </a:p>
          <a:p>
            <a:pPr marL="182880" marR="0" lvl="0" indent="-182880" algn="r" defTabSz="914400" rtl="1" eaLnBrk="1" fontAlgn="auto" latinLnBrk="0" hangingPunct="1">
              <a:lnSpc>
                <a:spcPct val="150000"/>
              </a:lnSpc>
              <a:spcBef>
                <a:spcPts val="0"/>
              </a:spcBef>
              <a:spcAft>
                <a:spcPts val="0"/>
              </a:spcAft>
              <a:buClr>
                <a:srgbClr val="FFC000"/>
              </a:buClr>
              <a:buSzTx/>
              <a:buFont typeface="Wingdings" panose="05000000000000000000" pitchFamily="2" charset="2"/>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a:cs typeface="Segoe UI" panose="020B0502040204020203" pitchFamily="34" charset="0"/>
              </a:rPr>
              <a:t>הגדרת אלמנטים במרחב הציבורי בהתאם לצרכי ורצון התושבות וילדיהן.</a:t>
            </a:r>
            <a:endPar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a:cs typeface="Segoe UI" panose="020B0502040204020203" pitchFamily="34" charset="0"/>
            </a:endParaRPr>
          </a:p>
          <a:p>
            <a:pPr marL="182880" marR="0" lvl="0" indent="-182880" algn="r" defTabSz="914400" rtl="1" eaLnBrk="1" fontAlgn="auto" latinLnBrk="0" hangingPunct="1">
              <a:lnSpc>
                <a:spcPct val="150000"/>
              </a:lnSpc>
              <a:spcBef>
                <a:spcPts val="0"/>
              </a:spcBef>
              <a:spcAft>
                <a:spcPts val="0"/>
              </a:spcAft>
              <a:buClr>
                <a:srgbClr val="FFC000"/>
              </a:buClr>
              <a:buSzTx/>
              <a:buFont typeface="Wingdings" panose="05000000000000000000" pitchFamily="2" charset="2"/>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a:cs typeface="Segoe UI" panose="020B0502040204020203" pitchFamily="34" charset="0"/>
              </a:rPr>
              <a:t>מתן תפקיד משמעותי לילדים בתהליך התכנון במטרה לפתח אצלם חשיבה מודעת על המרחב הציבורי, כמו גם תחושת מסוגלות ויכולת להשפיע עליו, לצד חיזוק התחושה שמקשיבים לצורכיהם - בדגש על ילדים בגילי 7-6.</a:t>
            </a:r>
          </a:p>
          <a:p>
            <a:pPr marL="182880" marR="0" lvl="0" indent="-182880" algn="r" defTabSz="914400" rtl="1" eaLnBrk="1" fontAlgn="auto" latinLnBrk="0" hangingPunct="1">
              <a:lnSpc>
                <a:spcPct val="150000"/>
              </a:lnSpc>
              <a:spcBef>
                <a:spcPts val="0"/>
              </a:spcBef>
              <a:spcAft>
                <a:spcPts val="0"/>
              </a:spcAft>
              <a:buClr>
                <a:srgbClr val="FFC000"/>
              </a:buClr>
              <a:buSzTx/>
              <a:buFont typeface="Wingdings" panose="05000000000000000000" pitchFamily="2" charset="2"/>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a:cs typeface="Segoe UI" panose="020B0502040204020203" pitchFamily="34" charset="0"/>
              </a:rPr>
              <a:t>החייאת המרחב הציבורי והפיכת המפגש לנקודת פתיחה לתהליך שיגיע בהמשך.</a:t>
            </a:r>
            <a:endParaRPr lang="he-IL" sz="1400" dirty="0">
              <a:solidFill>
                <a:prstClr val="black"/>
              </a:solidFill>
              <a:latin typeface="Segoe UI" panose="020B0502040204020203" pitchFamily="34" charset="0"/>
              <a:ea typeface="Tahoma"/>
              <a:cs typeface="Segoe UI" panose="020B0502040204020203" pitchFamily="34" charset="0"/>
            </a:endParaRPr>
          </a:p>
          <a:p>
            <a:pPr algn="r" rtl="1">
              <a:buClr>
                <a:srgbClr val="FFC000"/>
              </a:buClr>
              <a:defRPr/>
            </a:pPr>
            <a:endParaRPr lang="he-IL" sz="1600" b="1" dirty="0">
              <a:solidFill>
                <a:prstClr val="black"/>
              </a:solidFill>
              <a:latin typeface="Segoe UI" panose="020B0502040204020203" pitchFamily="34" charset="0"/>
              <a:ea typeface="Tahoma"/>
              <a:cs typeface="Segoe UI" panose="020B0502040204020203" pitchFamily="34" charset="0"/>
            </a:endParaRPr>
          </a:p>
          <a:p>
            <a:pPr algn="r" rtl="1">
              <a:lnSpc>
                <a:spcPct val="150000"/>
              </a:lnSpc>
              <a:buClr>
                <a:srgbClr val="FFC000"/>
              </a:buClr>
              <a:defRPr/>
            </a:pPr>
            <a:r>
              <a:rPr lang="he-IL" sz="1600" b="1" dirty="0">
                <a:solidFill>
                  <a:prstClr val="black"/>
                </a:solidFill>
                <a:latin typeface="Segoe UI" panose="020B0502040204020203" pitchFamily="34" charset="0"/>
                <a:ea typeface="Tahoma"/>
                <a:cs typeface="Segoe UI" panose="020B0502040204020203" pitchFamily="34" charset="0"/>
              </a:rPr>
              <a:t>שיטת המחקר</a:t>
            </a:r>
          </a:p>
          <a:p>
            <a:pPr marL="285750" marR="0" lvl="0" indent="-285750" algn="r" defTabSz="914400" rtl="1" eaLnBrk="1" fontAlgn="auto" latinLnBrk="0" hangingPunct="1">
              <a:lnSpc>
                <a:spcPct val="150000"/>
              </a:lnSpc>
              <a:spcBef>
                <a:spcPts val="0"/>
              </a:spcBef>
              <a:spcAft>
                <a:spcPts val="0"/>
              </a:spcAft>
              <a:buClr>
                <a:srgbClr val="F9BC25"/>
              </a:buClr>
              <a:buSzTx/>
              <a:buFont typeface="Tahoma" panose="020B0604030504040204" pitchFamily="34" charset="0"/>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נערכה תצפית על מפגש שיתוף ציבור לילדים ולהורים, שכללה:</a:t>
            </a:r>
          </a:p>
          <a:p>
            <a:pPr marL="285750" marR="0" lvl="0" indent="-285750" algn="r" defTabSz="914400" rtl="1" eaLnBrk="1" fontAlgn="auto" latinLnBrk="0" hangingPunct="1">
              <a:lnSpc>
                <a:spcPct val="150000"/>
              </a:lnSpc>
              <a:spcBef>
                <a:spcPts val="0"/>
              </a:spcBef>
              <a:spcAft>
                <a:spcPts val="0"/>
              </a:spcAft>
              <a:buClr>
                <a:srgbClr val="F9BC25"/>
              </a:buClr>
              <a:buSzTx/>
              <a:buFont typeface="Wingdings" panose="05000000000000000000" pitchFamily="2" charset="2"/>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תיעוד איכותני של מפגש שיתוף ציבור עם הילדים ומלוויהם </a:t>
            </a:r>
            <a:r>
              <a:rPr kumimoji="0" lang="he-IL" sz="1400" b="0"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במרחב ההתערבות</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 רחבת המדרגות המחברות בין רח' הרב גרוסמן לרח' אדלשטיין, בשכונת </a:t>
            </a:r>
            <a:r>
              <a:rPr lang="he-IL" sz="1400" dirty="0">
                <a:solidFill>
                  <a:prstClr val="black"/>
                </a:solidFill>
                <a:latin typeface="Segoe UI" panose="020B0502040204020203" pitchFamily="34" charset="0"/>
                <a:ea typeface="Tahoma"/>
                <a:cs typeface="Segoe UI" panose="020B0502040204020203" pitchFamily="34" charset="0"/>
              </a:rPr>
              <a:t>רמת אברהם. </a:t>
            </a:r>
          </a:p>
          <a:p>
            <a:pPr marL="285750" indent="-285750" algn="r" rtl="1">
              <a:lnSpc>
                <a:spcPct val="150000"/>
              </a:lnSpc>
              <a:buClr>
                <a:srgbClr val="F9BC25"/>
              </a:buClr>
              <a:buFont typeface="Wingdings" panose="05000000000000000000" pitchFamily="2" charset="2"/>
              <a:buChar char="§"/>
              <a:defRPr/>
            </a:pPr>
            <a:r>
              <a:rPr lang="he-IL" sz="1400" dirty="0">
                <a:solidFill>
                  <a:prstClr val="black"/>
                </a:solidFill>
                <a:latin typeface="Segoe UI" panose="020B0502040204020203" pitchFamily="34" charset="0"/>
                <a:ea typeface="Tahoma"/>
                <a:cs typeface="Segoe UI" panose="020B0502040204020203" pitchFamily="34" charset="0"/>
              </a:rPr>
              <a:t>התצפית התייחסה, בין היתר, לתנאי המרחב, מאפייני הפעילות, מאפייני המשתתפים והתנהגותם, וכללה שיחות עם צוות ההנחייה.</a:t>
            </a:r>
          </a:p>
          <a:p>
            <a:pPr marL="285750" indent="-285750" algn="r" rtl="1">
              <a:buClr>
                <a:srgbClr val="F9BC25"/>
              </a:buClr>
              <a:buFont typeface="Wingdings" panose="05000000000000000000" pitchFamily="2" charset="2"/>
              <a:buChar char="§"/>
              <a:defRPr/>
            </a:pPr>
            <a:r>
              <a:rPr lang="he-IL" sz="1400" dirty="0">
                <a:solidFill>
                  <a:prstClr val="black"/>
                </a:solidFill>
                <a:latin typeface="Segoe UI" panose="020B0502040204020203" pitchFamily="34" charset="0"/>
                <a:ea typeface="Tahoma"/>
                <a:cs typeface="Segoe UI" panose="020B0502040204020203" pitchFamily="34" charset="0"/>
              </a:rPr>
              <a:t>העברת שאלונים לאימהות שילדיהם </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השתתפו בפעילות במסגרת שיתוף ציבור (</a:t>
            </a:r>
            <a:r>
              <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N=16</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r>
              <a:rPr kumimoji="0" lang="he-IL" sz="1800" b="0" i="0" u="none" strike="noStrike" kern="1200" cap="none" spc="0" normalizeH="0" baseline="0" noProof="0" dirty="0">
                <a:ln>
                  <a:noFill/>
                </a:ln>
                <a:solidFill>
                  <a:prstClr val="black"/>
                </a:solidFill>
                <a:effectLst/>
                <a:uLnTx/>
                <a:uFillTx/>
                <a:latin typeface="Segoe UI" panose="020B0502040204020203" pitchFamily="34" charset="0"/>
                <a:ea typeface="Tahoma"/>
                <a:cs typeface="Segoe UI" panose="020B0502040204020203" pitchFamily="34" charset="0"/>
              </a:rPr>
              <a:t>	</a:t>
            </a:r>
          </a:p>
        </p:txBody>
      </p:sp>
      <p:sp>
        <p:nvSpPr>
          <p:cNvPr id="3" name="Rectangle 2">
            <a:extLst>
              <a:ext uri="{FF2B5EF4-FFF2-40B4-BE49-F238E27FC236}">
                <a16:creationId xmlns:a16="http://schemas.microsoft.com/office/drawing/2014/main" id="{40DF0173-B51B-2947-AA5A-AC76C6C86313}"/>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33873702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Tahoma" pitchFamily="34" charset="0"/>
                <a:ea typeface="Tahoma" pitchFamily="34" charset="0"/>
                <a:cs typeface="Tahoma" pitchFamily="34" charset="0"/>
              </a:rPr>
              <a:t>Main findings from the pre-</a:t>
            </a:r>
            <a:r>
              <a:rPr lang="en-US" sz="2000" b="1" dirty="0">
                <a:solidFill>
                  <a:prstClr val="white"/>
                </a:solidFill>
                <a:latin typeface="Tahoma" pitchFamily="34" charset="0"/>
                <a:ea typeface="Tahoma" pitchFamily="34" charset="0"/>
                <a:cs typeface="Tahoma" pitchFamily="34" charset="0"/>
              </a:rPr>
              <a:t>intervention </a:t>
            </a:r>
            <a:r>
              <a:rPr lang="en-US" sz="2000" b="1">
                <a:solidFill>
                  <a:prstClr val="white"/>
                </a:solidFill>
                <a:latin typeface="Tahoma" pitchFamily="34" charset="0"/>
                <a:ea typeface="Tahoma" pitchFamily="34" charset="0"/>
                <a:cs typeface="Tahoma" pitchFamily="34" charset="0"/>
              </a:rPr>
              <a:t>Xplore observation</a:t>
            </a:r>
            <a:endParaRPr kumimoji="0" lang="he-IL" sz="2000" b="1" i="0" u="none" strike="noStrike" kern="1200" cap="none" spc="0" normalizeH="0" baseline="0" noProof="0" dirty="0">
              <a:ln>
                <a:noFill/>
              </a:ln>
              <a:solidFill>
                <a:prstClr val="white"/>
              </a:solidFill>
              <a:effectLst/>
              <a:uLnTx/>
              <a:uFillTx/>
              <a:latin typeface="Tahoma" pitchFamily="34" charset="0"/>
              <a:ea typeface="Tahoma" pitchFamily="34" charset="0"/>
              <a:cs typeface="Tahoma" pitchFamily="34" charset="0"/>
            </a:endParaRPr>
          </a:p>
        </p:txBody>
      </p:sp>
      <p:pic>
        <p:nvPicPr>
          <p:cNvPr id="4" name="Picture 4">
            <a:extLst>
              <a:ext uri="{FF2B5EF4-FFF2-40B4-BE49-F238E27FC236}">
                <a16:creationId xmlns:a16="http://schemas.microsoft.com/office/drawing/2014/main" id="{39423E91-4011-B616-00B2-F6AFC9B7952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284" b="39807"/>
          <a:stretch>
            <a:fillRect/>
          </a:stretch>
        </p:blipFill>
        <p:spPr bwMode="auto">
          <a:xfrm>
            <a:off x="0" y="389652"/>
            <a:ext cx="5378690" cy="605134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E2C8C1D4-5362-73DB-54CD-D1EA174CD773}"/>
              </a:ext>
            </a:extLst>
          </p:cNvPr>
          <p:cNvSpPr/>
          <p:nvPr/>
        </p:nvSpPr>
        <p:spPr>
          <a:xfrm>
            <a:off x="6014720" y="572603"/>
            <a:ext cx="5840852" cy="1674433"/>
          </a:xfrm>
          <a:prstGeom prst="rect">
            <a:avLst/>
          </a:prstGeom>
          <a:solidFill>
            <a:schemeClr val="bg1"/>
          </a:solidFill>
        </p:spPr>
        <p:txBody>
          <a:bodyPr wrap="square" lIns="91440" tIns="45720" rIns="91440" bIns="45720" anchor="t">
            <a:spAutoFit/>
          </a:bodyPr>
          <a:lstStyle/>
          <a:p>
            <a:pPr marL="285750" marR="0" lvl="0" indent="-285750" algn="l" defTabSz="914400" eaLnBrk="1" fontAlgn="auto" latinLnBrk="0" hangingPunct="1">
              <a:lnSpc>
                <a:spcPct val="150000"/>
              </a:lnSpc>
              <a:spcBef>
                <a:spcPts val="0"/>
              </a:spcBef>
              <a:spcAft>
                <a:spcPts val="0"/>
              </a:spcAft>
              <a:buClr>
                <a:srgbClr val="FFC000"/>
              </a:buClr>
              <a:buSzTx/>
              <a:buFontTx/>
              <a:buChar char="█"/>
              <a:tabLst/>
              <a:defRPr/>
            </a:pPr>
            <a:r>
              <a:rPr lang="en-US" sz="1400" b="1" dirty="0">
                <a:latin typeface="Segoe UI" panose="020B0502040204020203" pitchFamily="34" charset="0"/>
                <a:ea typeface="Tahoma" panose="020B0604030504040204" pitchFamily="34" charset="0"/>
                <a:cs typeface="Segoe UI" panose="020B0502040204020203" pitchFamily="34" charset="0"/>
              </a:rPr>
              <a:t>The XPLORE observations in Ramat Avraham revealed</a:t>
            </a:r>
            <a:endParaRPr kumimoji="0" lang="he-IL" sz="1400" b="1" i="0" u="none" strike="noStrike" kern="1200" cap="none" spc="0" normalizeH="0" baseline="0" noProof="0" dirty="0">
              <a:ln>
                <a:noFill/>
              </a:ln>
              <a:effectLst/>
              <a:uLnTx/>
              <a:uFillTx/>
              <a:latin typeface="Segoe UI" panose="020B0502040204020203" pitchFamily="34" charset="0"/>
              <a:ea typeface="Tahoma"/>
              <a:cs typeface="Segoe UI" panose="020B0502040204020203" pitchFamily="34" charset="0"/>
            </a:endParaRPr>
          </a:p>
          <a:p>
            <a:pPr marL="285750" indent="-285750" algn="l">
              <a:lnSpc>
                <a:spcPts val="2000"/>
              </a:lnSpc>
              <a:buClr>
                <a:srgbClr val="F9BC25"/>
              </a:buClr>
              <a:buFont typeface="Wingdings" panose="05000000000000000000" pitchFamily="2" charset="2"/>
              <a:buChar char="§"/>
            </a:pPr>
            <a:r>
              <a:rPr lang="en-US" sz="1400" dirty="0">
                <a:latin typeface="Segoe UI" panose="020B0502040204020203" pitchFamily="34" charset="0"/>
                <a:ea typeface="Tahoma"/>
                <a:cs typeface="Segoe UI" panose="020B0502040204020203" pitchFamily="34" charset="0"/>
              </a:rPr>
              <a:t>Lack of safe places to spend time with young children</a:t>
            </a:r>
          </a:p>
          <a:p>
            <a:pPr marL="285750" indent="-285750" algn="l">
              <a:lnSpc>
                <a:spcPts val="2000"/>
              </a:lnSpc>
              <a:buClr>
                <a:srgbClr val="F9BC25"/>
              </a:buClr>
              <a:buFont typeface="Wingdings" panose="05000000000000000000" pitchFamily="2" charset="2"/>
              <a:buChar char="§"/>
            </a:pPr>
            <a:r>
              <a:rPr lang="en-US" sz="1400" dirty="0">
                <a:latin typeface="Segoe UI" panose="020B0502040204020203" pitchFamily="34" charset="0"/>
                <a:ea typeface="Tahoma"/>
                <a:cs typeface="Segoe UI" panose="020B0502040204020203" pitchFamily="34" charset="0"/>
              </a:rPr>
              <a:t>The neighborhood’s spaces primarily serve for moving between points</a:t>
            </a:r>
          </a:p>
          <a:p>
            <a:pPr marL="285750" indent="-285750" algn="l">
              <a:lnSpc>
                <a:spcPts val="2000"/>
              </a:lnSpc>
              <a:buClr>
                <a:srgbClr val="F9BC25"/>
              </a:buClr>
              <a:buFont typeface="Wingdings" panose="05000000000000000000" pitchFamily="2" charset="2"/>
              <a:buChar char="§"/>
            </a:pPr>
            <a:r>
              <a:rPr lang="en-US" sz="1400" dirty="0">
                <a:latin typeface="Segoe UI" panose="020B0502040204020203" pitchFamily="34" charset="0"/>
                <a:ea typeface="Tahoma"/>
                <a:cs typeface="Segoe UI" panose="020B0502040204020203" pitchFamily="34" charset="0"/>
              </a:rPr>
              <a:t>Lack of points of </a:t>
            </a:r>
            <a:r>
              <a:rPr lang="en-US" sz="1400" dirty="0" err="1">
                <a:latin typeface="Segoe UI" panose="020B0502040204020203" pitchFamily="34" charset="0"/>
                <a:ea typeface="Tahoma"/>
                <a:cs typeface="Segoe UI" panose="020B0502040204020203" pitchFamily="34" charset="0"/>
              </a:rPr>
              <a:t>intrest</a:t>
            </a:r>
            <a:r>
              <a:rPr lang="en-US" sz="1400" dirty="0">
                <a:latin typeface="Segoe UI" panose="020B0502040204020203" pitchFamily="34" charset="0"/>
                <a:ea typeface="Tahoma"/>
                <a:cs typeface="Segoe UI" panose="020B0502040204020203" pitchFamily="34" charset="0"/>
              </a:rPr>
              <a:t>, places to sit, and shade</a:t>
            </a:r>
          </a:p>
          <a:p>
            <a:pPr marL="285750" indent="-285750" algn="l">
              <a:lnSpc>
                <a:spcPts val="2000"/>
              </a:lnSpc>
              <a:buClr>
                <a:srgbClr val="F9BC25"/>
              </a:buClr>
              <a:buFont typeface="Wingdings" panose="05000000000000000000" pitchFamily="2" charset="2"/>
              <a:buChar char="§"/>
            </a:pPr>
            <a:r>
              <a:rPr lang="en-US" sz="1400" dirty="0">
                <a:latin typeface="Segoe UI" panose="020B0502040204020203" pitchFamily="34" charset="0"/>
                <a:ea typeface="Tahoma"/>
                <a:cs typeface="Segoe UI" panose="020B0502040204020203" pitchFamily="34" charset="0"/>
              </a:rPr>
              <a:t>Obstacles to mobility (construction sites, non-fenced land)</a:t>
            </a:r>
          </a:p>
        </p:txBody>
      </p:sp>
      <p:sp>
        <p:nvSpPr>
          <p:cNvPr id="20" name="Rectangle 19">
            <a:extLst>
              <a:ext uri="{FF2B5EF4-FFF2-40B4-BE49-F238E27FC236}">
                <a16:creationId xmlns:a16="http://schemas.microsoft.com/office/drawing/2014/main" id="{ED34C9E6-5C44-E23B-2340-6A38FA07C014}"/>
              </a:ext>
            </a:extLst>
          </p:cNvPr>
          <p:cNvSpPr/>
          <p:nvPr/>
        </p:nvSpPr>
        <p:spPr>
          <a:xfrm>
            <a:off x="6116322" y="2560515"/>
            <a:ext cx="5880182" cy="3054298"/>
          </a:xfrm>
          <a:prstGeom prst="rect">
            <a:avLst/>
          </a:prstGeom>
          <a:solidFill>
            <a:schemeClr val="bg1"/>
          </a:solidFill>
        </p:spPr>
        <p:txBody>
          <a:bodyPr wrap="square" lIns="91440" tIns="45720" rIns="91440" bIns="45720" anchor="t">
            <a:spAutoFit/>
          </a:bodyPr>
          <a:lstStyle/>
          <a:p>
            <a:pPr marL="285750" marR="0" lvl="0" indent="-285750" algn="l" defTabSz="914400" eaLnBrk="1" fontAlgn="auto" latinLnBrk="0" hangingPunct="1">
              <a:lnSpc>
                <a:spcPct val="150000"/>
              </a:lnSpc>
              <a:spcBef>
                <a:spcPts val="0"/>
              </a:spcBef>
              <a:spcAft>
                <a:spcPts val="0"/>
              </a:spcAft>
              <a:buClr>
                <a:srgbClr val="FFC000"/>
              </a:buClr>
              <a:buSzTx/>
              <a:buFontTx/>
              <a:buChar char="█"/>
              <a:tabLst/>
              <a:defRPr/>
            </a:pPr>
            <a:r>
              <a:rPr kumimoji="0" lang="en-GB" sz="1400" b="1" i="0" u="none" strike="noStrike" kern="1200" cap="none" spc="0" normalizeH="0" baseline="0" noProof="0" dirty="0">
                <a:ln>
                  <a:noFill/>
                </a:ln>
                <a:solidFill>
                  <a:prstClr val="black"/>
                </a:solidFill>
                <a:effectLst/>
                <a:uLnTx/>
                <a:uFillTx/>
                <a:latin typeface="Segoe UI" panose="020B0502040204020203" pitchFamily="34" charset="0"/>
                <a:ea typeface="Tahoma"/>
                <a:cs typeface="Segoe UI" panose="020B0502040204020203" pitchFamily="34" charset="0"/>
              </a:rPr>
              <a:t>Identifying public spaces in Ramat </a:t>
            </a:r>
            <a:r>
              <a:rPr kumimoji="0" lang="en-GB" sz="1400" b="1" i="0" u="none" strike="noStrike" kern="1200" cap="none" spc="0" normalizeH="0" baseline="0" noProof="0" dirty="0" err="1">
                <a:ln>
                  <a:noFill/>
                </a:ln>
                <a:solidFill>
                  <a:prstClr val="black"/>
                </a:solidFill>
                <a:effectLst/>
                <a:uLnTx/>
                <a:uFillTx/>
                <a:latin typeface="Segoe UI" panose="020B0502040204020203" pitchFamily="34" charset="0"/>
                <a:ea typeface="Tahoma"/>
                <a:cs typeface="Segoe UI" panose="020B0502040204020203" pitchFamily="34" charset="0"/>
              </a:rPr>
              <a:t>Avraha</a:t>
            </a:r>
            <a:r>
              <a:rPr lang="en-GB" sz="1400" b="1" dirty="0">
                <a:solidFill>
                  <a:prstClr val="black"/>
                </a:solidFill>
                <a:latin typeface="Segoe UI" panose="020B0502040204020203" pitchFamily="34" charset="0"/>
                <a:ea typeface="Tahoma"/>
                <a:cs typeface="Segoe UI" panose="020B0502040204020203" pitchFamily="34" charset="0"/>
              </a:rPr>
              <a:t>m:</a:t>
            </a:r>
            <a:endParaRPr kumimoji="0" lang="he-IL" sz="1400" b="1" i="0" u="none" strike="noStrike" kern="1200" cap="none" spc="0" normalizeH="0" baseline="0" noProof="0" dirty="0">
              <a:ln>
                <a:noFill/>
              </a:ln>
              <a:solidFill>
                <a:prstClr val="black"/>
              </a:solidFill>
              <a:effectLst/>
              <a:uLnTx/>
              <a:uFillTx/>
              <a:latin typeface="Segoe UI" panose="020B0502040204020203" pitchFamily="34" charset="0"/>
              <a:ea typeface="Tahoma"/>
              <a:cs typeface="Segoe UI" panose="020B0502040204020203" pitchFamily="34" charset="0"/>
            </a:endParaRPr>
          </a:p>
          <a:p>
            <a:pPr>
              <a:lnSpc>
                <a:spcPct val="150000"/>
              </a:lnSpc>
              <a:buClr>
                <a:srgbClr val="F9BC25"/>
              </a:buClr>
              <a:defRPr/>
            </a:pPr>
            <a:r>
              <a:rPr lang="en-US" sz="1400" dirty="0">
                <a:latin typeface="Segoe UI" panose="020B0502040204020203" pitchFamily="34" charset="0"/>
                <a:cs typeface="Segoe UI" panose="020B0502040204020203" pitchFamily="34" charset="0"/>
              </a:rPr>
              <a:t>During the observation, several public spaces in the neighborhood were identified as having </a:t>
            </a:r>
            <a:r>
              <a:rPr lang="en-US" sz="1400" u="sng" dirty="0">
                <a:latin typeface="Segoe UI" panose="020B0502040204020203" pitchFamily="34" charset="0"/>
                <a:cs typeface="Segoe UI" panose="020B0502040204020203" pitchFamily="34" charset="0"/>
              </a:rPr>
              <a:t>potential for intervention </a:t>
            </a:r>
            <a:r>
              <a:rPr lang="en-US" sz="1400" dirty="0">
                <a:latin typeface="Segoe UI" panose="020B0502040204020203" pitchFamily="34" charset="0"/>
                <a:cs typeface="Segoe UI" panose="020B0502040204020203" pitchFamily="34" charset="0"/>
              </a:rPr>
              <a:t>/ can serve as temporary spaces for play and spending time.</a:t>
            </a:r>
            <a:endParaRPr lang="he-IL" sz="1400" dirty="0">
              <a:solidFill>
                <a:prstClr val="black"/>
              </a:solidFill>
              <a:latin typeface="Segoe UI" panose="020B0502040204020203" pitchFamily="34" charset="0"/>
              <a:ea typeface="Tahoma"/>
              <a:cs typeface="Segoe UI" panose="020B0502040204020203" pitchFamily="34" charset="0"/>
            </a:endParaRPr>
          </a:p>
          <a:p>
            <a:pPr marL="342900" indent="-342900">
              <a:lnSpc>
                <a:spcPts val="2000"/>
              </a:lnSpc>
              <a:spcBef>
                <a:spcPts val="600"/>
              </a:spcBef>
              <a:buClr>
                <a:srgbClr val="F9BC25"/>
              </a:buClr>
              <a:buFont typeface="Wingdings" panose="05000000000000000000" pitchFamily="2" charset="2"/>
              <a:buChar char="§"/>
            </a:pPr>
            <a:r>
              <a:rPr lang="en-US" sz="1400" dirty="0">
                <a:latin typeface="Segoe UI" panose="020B0502040204020203" pitchFamily="34" charset="0"/>
                <a:cs typeface="Segoe UI" panose="020B0502040204020203" pitchFamily="34" charset="0"/>
              </a:rPr>
              <a:t>The archaeological site on a hill at the neighborhood’s entrance.</a:t>
            </a:r>
          </a:p>
          <a:p>
            <a:pPr marL="342900" lvl="0" indent="-342900" algn="l" rtl="0">
              <a:lnSpc>
                <a:spcPts val="2000"/>
              </a:lnSpc>
              <a:spcBef>
                <a:spcPts val="600"/>
              </a:spcBef>
              <a:buClr>
                <a:srgbClr val="F9BC25"/>
              </a:buClr>
              <a:buFont typeface="Wingdings" panose="05000000000000000000" pitchFamily="2" charset="2"/>
              <a:buChar char="§"/>
            </a:pPr>
            <a:r>
              <a:rPr lang="en-US" sz="1400" dirty="0">
                <a:latin typeface="Segoe UI" panose="020B0502040204020203" pitchFamily="34" charset="0"/>
                <a:cs typeface="Segoe UI" panose="020B0502040204020203" pitchFamily="34" charset="0"/>
              </a:rPr>
              <a:t>The back road between the </a:t>
            </a:r>
            <a:r>
              <a:rPr lang="en-US" sz="1400" dirty="0" err="1">
                <a:latin typeface="Segoe UI" panose="020B0502040204020203" pitchFamily="34" charset="0"/>
                <a:cs typeface="Segoe UI" panose="020B0502040204020203" pitchFamily="34" charset="0"/>
              </a:rPr>
              <a:t>Nof</a:t>
            </a:r>
            <a:r>
              <a:rPr lang="en-US" sz="1400" dirty="0">
                <a:latin typeface="Segoe UI" panose="020B0502040204020203" pitchFamily="34" charset="0"/>
                <a:cs typeface="Segoe UI" panose="020B0502040204020203" pitchFamily="34" charset="0"/>
              </a:rPr>
              <a:t> </a:t>
            </a:r>
            <a:r>
              <a:rPr lang="en-US" sz="1400" dirty="0" err="1">
                <a:latin typeface="Segoe UI" panose="020B0502040204020203" pitchFamily="34" charset="0"/>
                <a:cs typeface="Segoe UI" panose="020B0502040204020203" pitchFamily="34" charset="0"/>
              </a:rPr>
              <a:t>Tzurim</a:t>
            </a:r>
            <a:r>
              <a:rPr lang="en-US" sz="1400" dirty="0">
                <a:latin typeface="Segoe UI" panose="020B0502040204020203" pitchFamily="34" charset="0"/>
                <a:cs typeface="Segoe UI" panose="020B0502040204020203" pitchFamily="34" charset="0"/>
              </a:rPr>
              <a:t> and the Ramat Hasidim buildings, which is adjacent to nature that is close to home (for outdoor activities or guided nature walks).</a:t>
            </a:r>
          </a:p>
          <a:p>
            <a:pPr marL="342900" lvl="0" indent="-342900" algn="l" rtl="0">
              <a:lnSpc>
                <a:spcPts val="2000"/>
              </a:lnSpc>
              <a:spcAft>
                <a:spcPts val="0"/>
              </a:spcAft>
              <a:buClr>
                <a:srgbClr val="F9BC25"/>
              </a:buClr>
              <a:buFont typeface="Wingdings" panose="05000000000000000000" pitchFamily="2" charset="2"/>
              <a:buChar char="§"/>
            </a:pPr>
            <a:r>
              <a:rPr lang="en-US" sz="1400" dirty="0">
                <a:latin typeface="Segoe UI" panose="020B0502040204020203" pitchFamily="34" charset="0"/>
                <a:cs typeface="Segoe UI" panose="020B0502040204020203" pitchFamily="34" charset="0"/>
              </a:rPr>
              <a:t>The paths with public benches adjacent to the stairway between Grossman and Edelstein streets</a:t>
            </a:r>
            <a:r>
              <a:rPr lang="en-US" sz="1400" u="sng" dirty="0">
                <a:latin typeface="Segoe UI" panose="020B0502040204020203" pitchFamily="34" charset="0"/>
                <a:cs typeface="Segoe UI" panose="020B0502040204020203" pitchFamily="34" charset="0"/>
              </a:rPr>
              <a:t>&gt; location chosen for intervention.</a:t>
            </a:r>
          </a:p>
        </p:txBody>
      </p:sp>
      <p:sp>
        <p:nvSpPr>
          <p:cNvPr id="3" name="Rectangle 2">
            <a:extLst>
              <a:ext uri="{FF2B5EF4-FFF2-40B4-BE49-F238E27FC236}">
                <a16:creationId xmlns:a16="http://schemas.microsoft.com/office/drawing/2014/main" id="{C3CAF0AD-26BE-F918-D00D-EF850377297C}"/>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
        <p:nvSpPr>
          <p:cNvPr id="11" name="Speech Bubble: Oval 10">
            <a:extLst>
              <a:ext uri="{FF2B5EF4-FFF2-40B4-BE49-F238E27FC236}">
                <a16:creationId xmlns:a16="http://schemas.microsoft.com/office/drawing/2014/main" id="{557DEDF9-226B-ADCA-4045-ED74A431E1B8}"/>
              </a:ext>
            </a:extLst>
          </p:cNvPr>
          <p:cNvSpPr/>
          <p:nvPr/>
        </p:nvSpPr>
        <p:spPr>
          <a:xfrm>
            <a:off x="3469810" y="4947569"/>
            <a:ext cx="2605870" cy="1979782"/>
          </a:xfrm>
          <a:prstGeom prst="wedgeEllipseCallout">
            <a:avLst>
              <a:gd name="adj1" fmla="val -32379"/>
              <a:gd name="adj2" fmla="val -49729"/>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rtl="1"/>
            <a:r>
              <a:rPr lang="en-US" sz="1400" b="0" dirty="0">
                <a:solidFill>
                  <a:srgbClr val="000000"/>
                </a:solidFill>
                <a:effectLst/>
                <a:latin typeface="Segoe UI Light" panose="020B0502040204020203" pitchFamily="34" charset="0"/>
                <a:cs typeface="Segoe UI Light" panose="020B0502040204020203" pitchFamily="34" charset="0"/>
              </a:rPr>
              <a:t>“[People] generally don’t spend time in the public space because of the lack of safety.”</a:t>
            </a:r>
          </a:p>
          <a:p>
            <a:pPr algn="ctr" rtl="1"/>
            <a:r>
              <a:rPr kumimoji="0" lang="he-IL" sz="1400" b="0" i="0" u="none" strike="noStrike" kern="1200" cap="none" spc="0" normalizeH="0" baseline="0" noProof="0" dirty="0">
                <a:ln>
                  <a:noFill/>
                </a:ln>
                <a:solidFill>
                  <a:srgbClr val="000000"/>
                </a:solidFill>
                <a:effectLst/>
                <a:uLnTx/>
                <a:uFillTx/>
                <a:latin typeface="Segoe UI Light" panose="020B0502040204020203" pitchFamily="34" charset="0"/>
                <a:cs typeface="Segoe UI Light" panose="020B0502040204020203" pitchFamily="34" charset="0"/>
              </a:rPr>
              <a:t>(</a:t>
            </a:r>
            <a:r>
              <a:rPr kumimoji="0" lang="en-GB" sz="1050" b="0" i="0" u="none" strike="noStrike" kern="1200" cap="none" spc="0" normalizeH="0" baseline="0" noProof="0" dirty="0">
                <a:ln>
                  <a:noFill/>
                </a:ln>
                <a:solidFill>
                  <a:srgbClr val="000000"/>
                </a:solidFill>
                <a:effectLst/>
                <a:uLnTx/>
                <a:uFillTx/>
                <a:latin typeface="Segoe UI Light" panose="020B0502040204020203" pitchFamily="34" charset="0"/>
                <a:cs typeface="Segoe UI Light" panose="020B0502040204020203" pitchFamily="34" charset="0"/>
              </a:rPr>
              <a:t>Ramat Avraham Resident</a:t>
            </a:r>
            <a:r>
              <a:rPr kumimoji="0" lang="he-IL" sz="1050" b="0" i="0" u="none" strike="noStrike" kern="1200" cap="none" spc="0" normalizeH="0" baseline="0" noProof="0" dirty="0">
                <a:ln>
                  <a:noFill/>
                </a:ln>
                <a:solidFill>
                  <a:srgbClr val="000000"/>
                </a:solidFill>
                <a:effectLst/>
                <a:uLnTx/>
                <a:uFillTx/>
                <a:latin typeface="Segoe UI Light" panose="020B0502040204020203" pitchFamily="34" charset="0"/>
                <a:cs typeface="Segoe UI Light" panose="020B0502040204020203" pitchFamily="34" charset="0"/>
              </a:rPr>
              <a:t>)</a:t>
            </a:r>
            <a:endParaRPr lang="en-IL" sz="1400" dirty="0">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4057404555"/>
      </p:ext>
    </p:extLst>
  </p:cSld>
  <p:clrMapOvr>
    <a:masterClrMapping/>
  </p:clrMapOvr>
  <p:extLst>
    <p:ext uri="{6950BFC3-D8DA-4A85-94F7-54DA5524770B}">
      <p188:commentRel xmlns:p188="http://schemas.microsoft.com/office/powerpoint/2018/8/main" r:id="rId3"/>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תיאור מרחב הפעילות ומיפוי חסמים</a:t>
            </a:r>
          </a:p>
        </p:txBody>
      </p:sp>
      <p:graphicFrame>
        <p:nvGraphicFramePr>
          <p:cNvPr id="7" name="Table 6">
            <a:extLst>
              <a:ext uri="{FF2B5EF4-FFF2-40B4-BE49-F238E27FC236}">
                <a16:creationId xmlns:a16="http://schemas.microsoft.com/office/drawing/2014/main" id="{9940DAEB-D9D3-603E-7953-7159A765BCC7}"/>
              </a:ext>
            </a:extLst>
          </p:cNvPr>
          <p:cNvGraphicFramePr>
            <a:graphicFrameLocks noGrp="1"/>
          </p:cNvGraphicFramePr>
          <p:nvPr>
            <p:extLst>
              <p:ext uri="{D42A27DB-BD31-4B8C-83A1-F6EECF244321}">
                <p14:modId xmlns:p14="http://schemas.microsoft.com/office/powerpoint/2010/main" val="2747757360"/>
              </p:ext>
            </p:extLst>
          </p:nvPr>
        </p:nvGraphicFramePr>
        <p:xfrm>
          <a:off x="4267199" y="675268"/>
          <a:ext cx="7301899" cy="2919092"/>
        </p:xfrm>
        <a:graphic>
          <a:graphicData uri="http://schemas.openxmlformats.org/drawingml/2006/table">
            <a:tbl>
              <a:tblPr rtl="1" firstRow="1" bandRow="1">
                <a:tableStyleId>{2D5ABB26-0587-4C30-8999-92F81FD0307C}</a:tableStyleId>
              </a:tblPr>
              <a:tblGrid>
                <a:gridCol w="1421815">
                  <a:extLst>
                    <a:ext uri="{9D8B030D-6E8A-4147-A177-3AD203B41FA5}">
                      <a16:colId xmlns:a16="http://schemas.microsoft.com/office/drawing/2014/main" val="851805883"/>
                    </a:ext>
                  </a:extLst>
                </a:gridCol>
                <a:gridCol w="5880084">
                  <a:extLst>
                    <a:ext uri="{9D8B030D-6E8A-4147-A177-3AD203B41FA5}">
                      <a16:colId xmlns:a16="http://schemas.microsoft.com/office/drawing/2014/main" val="1289128960"/>
                    </a:ext>
                  </a:extLst>
                </a:gridCol>
              </a:tblGrid>
              <a:tr h="423226">
                <a:tc gridSpan="2">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400" b="1" kern="1200">
                          <a:solidFill>
                            <a:schemeClr val="tx1"/>
                          </a:solidFill>
                          <a:latin typeface="Segoe UI" panose="020B0502040204020203" pitchFamily="34" charset="0"/>
                          <a:ea typeface="Tahoma" panose="020B0604030504040204" pitchFamily="34" charset="0"/>
                          <a:cs typeface="Segoe UI" panose="020B0502040204020203" pitchFamily="34" charset="0"/>
                        </a:rPr>
                        <a:t>מאפייני מרחב מפגש שיתוף הציבור</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indent="0" algn="ctr" defTabSz="914400" rtl="1" eaLnBrk="1" latinLnBrk="0" hangingPunct="1">
                        <a:buClr>
                          <a:srgbClr val="EC1C3C"/>
                        </a:buClr>
                        <a:buFont typeface="Tahoma" panose="020B0604030504040204" pitchFamily="34" charset="0"/>
                        <a:buNone/>
                      </a:pPr>
                      <a:endParaRPr lang="he-IL" sz="1000" b="1" kern="1200">
                        <a:solidFill>
                          <a:srgbClr val="F7E88D"/>
                        </a:solidFill>
                        <a:latin typeface="Tahoma" panose="020B0604030504040204" pitchFamily="34" charset="0"/>
                        <a:ea typeface="Tahoma" panose="020B0604030504040204" pitchFamily="34" charset="0"/>
                        <a:cs typeface="Tahoma" panose="020B0604030504040204" pitchFamily="34" charset="0"/>
                      </a:endParaRPr>
                    </a:p>
                  </a:txBody>
                  <a:tcPr anchor="ctr">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3772225392"/>
                  </a:ext>
                </a:extLst>
              </a:tr>
              <a:tr h="423226">
                <a:tc>
                  <a:txBody>
                    <a:bodyPr/>
                    <a:lstStyle/>
                    <a:p>
                      <a:pPr algn="r" rtl="1"/>
                      <a:r>
                        <a:rPr lang="he-IL" sz="1400" b="1">
                          <a:solidFill>
                            <a:schemeClr val="bg1"/>
                          </a:solidFill>
                          <a:latin typeface="Segoe UI" panose="020B0502040204020203" pitchFamily="34" charset="0"/>
                          <a:ea typeface="Tahoma" panose="020B0604030504040204" pitchFamily="34" charset="0"/>
                          <a:cs typeface="Segoe UI" panose="020B0502040204020203" pitchFamily="34" charset="0"/>
                        </a:rPr>
                        <a:t>ניקיון ותחזוקה</a:t>
                      </a:r>
                    </a:p>
                  </a:txBody>
                  <a:tcPr>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0">
                          <a:solidFill>
                            <a:schemeClr val="bg1"/>
                          </a:solidFill>
                          <a:latin typeface="Segoe UI" panose="020B0502040204020203" pitchFamily="34" charset="0"/>
                          <a:ea typeface="Tahoma" panose="020B0604030504040204" pitchFamily="34" charset="0"/>
                          <a:cs typeface="Segoe UI" panose="020B0502040204020203" pitchFamily="34" charset="0"/>
                        </a:rPr>
                        <a:t>אזור המעבר נוקה וקושט לכבוד המפגש.</a:t>
                      </a:r>
                    </a:p>
                  </a:txBody>
                  <a:tcPr anchor="ctr">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1133209213"/>
                  </a:ext>
                </a:extLst>
              </a:tr>
              <a:tr h="423226">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400" b="1" kern="1200">
                          <a:solidFill>
                            <a:schemeClr val="bg1"/>
                          </a:solidFill>
                          <a:latin typeface="Segoe UI" panose="020B0502040204020203" pitchFamily="34" charset="0"/>
                          <a:ea typeface="Tahoma" panose="020B0604030504040204" pitchFamily="34" charset="0"/>
                          <a:cs typeface="Segoe UI" panose="020B0502040204020203" pitchFamily="34" charset="0"/>
                        </a:rPr>
                        <a:t>צל </a:t>
                      </a:r>
                      <a:br>
                        <a:rPr lang="en-US" sz="1400" b="1" kern="1200">
                          <a:solidFill>
                            <a:schemeClr val="bg1"/>
                          </a:solidFill>
                          <a:latin typeface="Segoe UI" panose="020B0502040204020203" pitchFamily="34" charset="0"/>
                          <a:ea typeface="Tahoma" panose="020B0604030504040204" pitchFamily="34" charset="0"/>
                          <a:cs typeface="Segoe UI" panose="020B0502040204020203" pitchFamily="34" charset="0"/>
                        </a:rPr>
                      </a:br>
                      <a:r>
                        <a:rPr lang="he-IL" sz="1400" b="1" kern="1200">
                          <a:solidFill>
                            <a:schemeClr val="bg1"/>
                          </a:solidFill>
                          <a:latin typeface="Segoe UI" panose="020B0502040204020203" pitchFamily="34" charset="0"/>
                          <a:ea typeface="Tahoma" panose="020B0604030504040204" pitchFamily="34" charset="0"/>
                          <a:cs typeface="Segoe UI" panose="020B0502040204020203" pitchFamily="34" charset="0"/>
                        </a:rPr>
                        <a:t>ותאורה</a:t>
                      </a:r>
                    </a:p>
                  </a:txBody>
                  <a:tcPr>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ctr" defTabSz="914400" rtl="1" eaLnBrk="1" fontAlgn="auto" latinLnBrk="0" hangingPunct="1">
                        <a:lnSpc>
                          <a:spcPct val="100000"/>
                        </a:lnSpc>
                        <a:spcBef>
                          <a:spcPts val="0"/>
                        </a:spcBef>
                        <a:spcAft>
                          <a:spcPts val="0"/>
                        </a:spcAft>
                        <a:buClr>
                          <a:srgbClr val="EC1C3C"/>
                        </a:buClr>
                        <a:buSzTx/>
                        <a:buFont typeface="Tahoma" panose="020B0604030504040204" pitchFamily="34" charset="0"/>
                        <a:buNone/>
                        <a:tabLst/>
                        <a:defRPr/>
                      </a:pPr>
                      <a:r>
                        <a:rPr lang="he-IL" sz="1400" b="0" kern="1200">
                          <a:solidFill>
                            <a:schemeClr val="bg1"/>
                          </a:solidFill>
                          <a:latin typeface="Segoe UI" panose="020B0502040204020203" pitchFamily="34" charset="0"/>
                          <a:ea typeface="Tahoma" panose="020B0604030504040204" pitchFamily="34" charset="0"/>
                          <a:cs typeface="Segoe UI" panose="020B0502040204020203" pitchFamily="34" charset="0"/>
                        </a:rPr>
                        <a:t>אזור המעבר מוקף בניינים וקירות תמך שיוצרים צל טבעי, </a:t>
                      </a:r>
                      <a:br>
                        <a:rPr lang="en-US" sz="1400" b="0" kern="1200">
                          <a:solidFill>
                            <a:schemeClr val="bg1"/>
                          </a:solidFill>
                          <a:latin typeface="Segoe UI" panose="020B0502040204020203" pitchFamily="34" charset="0"/>
                          <a:ea typeface="Tahoma" panose="020B0604030504040204" pitchFamily="34" charset="0"/>
                          <a:cs typeface="Segoe UI" panose="020B0502040204020203" pitchFamily="34" charset="0"/>
                        </a:rPr>
                      </a:br>
                      <a:r>
                        <a:rPr lang="he-IL" sz="1400" b="0" kern="1200">
                          <a:solidFill>
                            <a:schemeClr val="bg1"/>
                          </a:solidFill>
                          <a:latin typeface="Segoe UI" panose="020B0502040204020203" pitchFamily="34" charset="0"/>
                          <a:ea typeface="Tahoma" panose="020B0604030504040204" pitchFamily="34" charset="0"/>
                          <a:cs typeface="Segoe UI" panose="020B0502040204020203" pitchFamily="34" charset="0"/>
                        </a:rPr>
                        <a:t>עם רדת החשכה פנס רחוב בודד מהווה מקור תאורה יחיד.</a:t>
                      </a:r>
                    </a:p>
                  </a:txBody>
                  <a:tcPr anchor="ctr">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2664966769"/>
                  </a:ext>
                </a:extLst>
              </a:tr>
              <a:tr h="352335">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400" b="1" dirty="0">
                          <a:solidFill>
                            <a:schemeClr val="bg1"/>
                          </a:solidFill>
                          <a:latin typeface="Segoe UI" panose="020B0502040204020203" pitchFamily="34" charset="0"/>
                          <a:ea typeface="Tahoma" panose="020B0604030504040204" pitchFamily="34" charset="0"/>
                          <a:cs typeface="Segoe UI" panose="020B0502040204020203" pitchFamily="34" charset="0"/>
                        </a:rPr>
                        <a:t>נוחיות </a:t>
                      </a:r>
                      <a:br>
                        <a:rPr lang="en-US" sz="1400" b="1" dirty="0">
                          <a:solidFill>
                            <a:schemeClr val="bg1"/>
                          </a:solidFill>
                          <a:latin typeface="Segoe UI" panose="020B0502040204020203" pitchFamily="34" charset="0"/>
                          <a:ea typeface="Tahoma" panose="020B0604030504040204" pitchFamily="34" charset="0"/>
                          <a:cs typeface="Segoe UI" panose="020B0502040204020203" pitchFamily="34" charset="0"/>
                        </a:rPr>
                      </a:br>
                      <a:r>
                        <a:rPr lang="he-IL" sz="1400" b="1" dirty="0">
                          <a:solidFill>
                            <a:schemeClr val="bg1"/>
                          </a:solidFill>
                          <a:latin typeface="Segoe UI" panose="020B0502040204020203" pitchFamily="34" charset="0"/>
                          <a:ea typeface="Tahoma" panose="020B0604030504040204" pitchFamily="34" charset="0"/>
                          <a:cs typeface="Segoe UI" panose="020B0502040204020203" pitchFamily="34" charset="0"/>
                        </a:rPr>
                        <a:t>ומים</a:t>
                      </a:r>
                    </a:p>
                  </a:txBody>
                  <a:tcPr>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ctr" defTabSz="914400" rtl="1" eaLnBrk="1" fontAlgn="auto" latinLnBrk="0" hangingPunct="1">
                        <a:lnSpc>
                          <a:spcPct val="100000"/>
                        </a:lnSpc>
                        <a:spcBef>
                          <a:spcPts val="0"/>
                        </a:spcBef>
                        <a:spcAft>
                          <a:spcPts val="0"/>
                        </a:spcAft>
                        <a:buClr>
                          <a:srgbClr val="EC1C3C"/>
                        </a:buClr>
                        <a:buSzTx/>
                        <a:buFont typeface="Tahoma" panose="020B0604030504040204" pitchFamily="34" charset="0"/>
                        <a:buNone/>
                        <a:tabLst/>
                        <a:defRPr/>
                      </a:pPr>
                      <a:r>
                        <a:rPr lang="he-IL" sz="1400" b="0" kern="1200">
                          <a:solidFill>
                            <a:schemeClr val="bg1"/>
                          </a:solidFill>
                          <a:latin typeface="Segoe UI" panose="020B0502040204020203" pitchFamily="34" charset="0"/>
                          <a:ea typeface="Tahoma" panose="020B0604030504040204" pitchFamily="34" charset="0"/>
                          <a:cs typeface="Segoe UI" panose="020B0502040204020203" pitchFamily="34" charset="0"/>
                        </a:rPr>
                        <a:t>מדובר באזור מעבר ללא ברזיה ושירותים. </a:t>
                      </a:r>
                      <a:br>
                        <a:rPr lang="en-US" sz="1400" b="0" kern="1200">
                          <a:solidFill>
                            <a:schemeClr val="bg1"/>
                          </a:solidFill>
                          <a:latin typeface="Segoe UI" panose="020B0502040204020203" pitchFamily="34" charset="0"/>
                          <a:ea typeface="Tahoma" panose="020B0604030504040204" pitchFamily="34" charset="0"/>
                          <a:cs typeface="Segoe UI" panose="020B0502040204020203" pitchFamily="34" charset="0"/>
                        </a:rPr>
                      </a:br>
                      <a:r>
                        <a:rPr lang="he-IL" sz="1400" b="0" kern="1200">
                          <a:solidFill>
                            <a:schemeClr val="bg1"/>
                          </a:solidFill>
                          <a:latin typeface="Segoe UI" panose="020B0502040204020203" pitchFamily="34" charset="0"/>
                          <a:ea typeface="Tahoma" panose="020B0604030504040204" pitchFamily="34" charset="0"/>
                          <a:cs typeface="Segoe UI" panose="020B0502040204020203" pitchFamily="34" charset="0"/>
                        </a:rPr>
                        <a:t>במסגרת הפעילות, חולקו מים למשתתפים.</a:t>
                      </a:r>
                    </a:p>
                  </a:txBody>
                  <a:tcPr anchor="ctr">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2615042771"/>
                  </a:ext>
                </a:extLst>
              </a:tr>
              <a:tr h="362572">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400" b="1">
                          <a:solidFill>
                            <a:schemeClr val="bg1"/>
                          </a:solidFill>
                          <a:latin typeface="Segoe UI" panose="020B0502040204020203" pitchFamily="34" charset="0"/>
                          <a:ea typeface="Tahoma" panose="020B0604030504040204" pitchFamily="34" charset="0"/>
                          <a:cs typeface="Segoe UI" panose="020B0502040204020203" pitchFamily="34" charset="0"/>
                        </a:rPr>
                        <a:t>מקומות ישיבה</a:t>
                      </a:r>
                    </a:p>
                  </a:txBody>
                  <a:tcPr>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0" kern="1200">
                          <a:solidFill>
                            <a:schemeClr val="bg1"/>
                          </a:solidFill>
                          <a:latin typeface="Segoe UI" panose="020B0502040204020203" pitchFamily="34" charset="0"/>
                          <a:ea typeface="Tahoma" panose="020B0604030504040204" pitchFamily="34" charset="0"/>
                          <a:cs typeface="Segoe UI" panose="020B0502040204020203" pitchFamily="34" charset="0"/>
                        </a:rPr>
                        <a:t>לאורך אזור המעבר מוצבים מספר ספסלים, </a:t>
                      </a:r>
                    </a:p>
                    <a:p>
                      <a:pPr marL="0" indent="0" algn="ctr" defTabSz="914400" rtl="1" eaLnBrk="1" latinLnBrk="0" hangingPunct="1">
                        <a:buClr>
                          <a:srgbClr val="EC1C3C"/>
                        </a:buClr>
                        <a:buFont typeface="Tahoma" panose="020B0604030504040204" pitchFamily="34" charset="0"/>
                        <a:buNone/>
                      </a:pPr>
                      <a:r>
                        <a:rPr lang="he-IL" sz="1400" b="0" kern="1200">
                          <a:solidFill>
                            <a:schemeClr val="bg1"/>
                          </a:solidFill>
                          <a:latin typeface="Segoe UI" panose="020B0502040204020203" pitchFamily="34" charset="0"/>
                          <a:ea typeface="Tahoma" panose="020B0604030504040204" pitchFamily="34" charset="0"/>
                          <a:cs typeface="Segoe UI" panose="020B0502040204020203" pitchFamily="34" charset="0"/>
                        </a:rPr>
                        <a:t>לטובת הפעילות הובאו כיסאות, שולחנות ומחצלת.</a:t>
                      </a:r>
                    </a:p>
                  </a:txBody>
                  <a:tcPr anchor="ctr">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41387046"/>
                  </a:ext>
                </a:extLst>
              </a:tr>
              <a:tr h="362572">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400" b="1">
                          <a:solidFill>
                            <a:schemeClr val="bg1"/>
                          </a:solidFill>
                          <a:latin typeface="Segoe UI" panose="020B0502040204020203" pitchFamily="34" charset="0"/>
                          <a:ea typeface="Tahoma" panose="020B0604030504040204" pitchFamily="34" charset="0"/>
                          <a:cs typeface="Segoe UI" panose="020B0502040204020203" pitchFamily="34" charset="0"/>
                        </a:rPr>
                        <a:t>בטיחות לילדים</a:t>
                      </a:r>
                    </a:p>
                  </a:txBody>
                  <a:tcPr>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0" kern="1200" dirty="0">
                          <a:solidFill>
                            <a:schemeClr val="bg1"/>
                          </a:solidFill>
                          <a:latin typeface="Segoe UI" panose="020B0502040204020203" pitchFamily="34" charset="0"/>
                          <a:ea typeface="Tahoma" panose="020B0604030504040204" pitchFamily="34" charset="0"/>
                          <a:cs typeface="Segoe UI" panose="020B0502040204020203" pitchFamily="34" charset="0"/>
                        </a:rPr>
                        <a:t>צידו האחד של המעבר פונה לכביש ראשי, ללא גידור והפרדה.</a:t>
                      </a:r>
                    </a:p>
                    <a:p>
                      <a:pPr marL="0" indent="0" algn="ctr" defTabSz="914400" rtl="1" eaLnBrk="1" latinLnBrk="0" hangingPunct="1">
                        <a:buClr>
                          <a:srgbClr val="EC1C3C"/>
                        </a:buClr>
                        <a:buFont typeface="Tahoma" panose="020B0604030504040204" pitchFamily="34" charset="0"/>
                        <a:buNone/>
                      </a:pPr>
                      <a:r>
                        <a:rPr lang="he-IL" sz="1400" b="0" kern="1200" dirty="0">
                          <a:solidFill>
                            <a:schemeClr val="bg1"/>
                          </a:solidFill>
                          <a:latin typeface="Segoe UI" panose="020B0502040204020203" pitchFamily="34" charset="0"/>
                          <a:ea typeface="Tahoma" panose="020B0604030504040204" pitchFamily="34" charset="0"/>
                          <a:cs typeface="Segoe UI" panose="020B0502040204020203" pitchFamily="34" charset="0"/>
                        </a:rPr>
                        <a:t>הפעילות התקיימה בחלקו הפנימי של אזור המעבר. </a:t>
                      </a:r>
                    </a:p>
                  </a:txBody>
                  <a:tcPr anchor="ctr">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2392643846"/>
                  </a:ext>
                </a:extLst>
              </a:tr>
            </a:tbl>
          </a:graphicData>
        </a:graphic>
      </p:graphicFrame>
      <p:graphicFrame>
        <p:nvGraphicFramePr>
          <p:cNvPr id="12" name="Table 11">
            <a:extLst>
              <a:ext uri="{FF2B5EF4-FFF2-40B4-BE49-F238E27FC236}">
                <a16:creationId xmlns:a16="http://schemas.microsoft.com/office/drawing/2014/main" id="{C047EE06-6210-064A-52AE-C514ED18E83C}"/>
              </a:ext>
            </a:extLst>
          </p:cNvPr>
          <p:cNvGraphicFramePr>
            <a:graphicFrameLocks noGrp="1"/>
          </p:cNvGraphicFramePr>
          <p:nvPr>
            <p:extLst>
              <p:ext uri="{D42A27DB-BD31-4B8C-83A1-F6EECF244321}">
                <p14:modId xmlns:p14="http://schemas.microsoft.com/office/powerpoint/2010/main" val="3237689406"/>
              </p:ext>
            </p:extLst>
          </p:nvPr>
        </p:nvGraphicFramePr>
        <p:xfrm>
          <a:off x="4267200" y="3790620"/>
          <a:ext cx="7301899" cy="2191066"/>
        </p:xfrm>
        <a:graphic>
          <a:graphicData uri="http://schemas.openxmlformats.org/drawingml/2006/table">
            <a:tbl>
              <a:tblPr rtl="1" firstRow="1" bandRow="1">
                <a:tableStyleId>{2D5ABB26-0587-4C30-8999-92F81FD0307C}</a:tableStyleId>
              </a:tblPr>
              <a:tblGrid>
                <a:gridCol w="1421815">
                  <a:extLst>
                    <a:ext uri="{9D8B030D-6E8A-4147-A177-3AD203B41FA5}">
                      <a16:colId xmlns:a16="http://schemas.microsoft.com/office/drawing/2014/main" val="851805883"/>
                    </a:ext>
                  </a:extLst>
                </a:gridCol>
                <a:gridCol w="5880084">
                  <a:extLst>
                    <a:ext uri="{9D8B030D-6E8A-4147-A177-3AD203B41FA5}">
                      <a16:colId xmlns:a16="http://schemas.microsoft.com/office/drawing/2014/main" val="1289128960"/>
                    </a:ext>
                  </a:extLst>
                </a:gridCol>
              </a:tblGrid>
              <a:tr h="423226">
                <a:tc gridSpan="2">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400" b="1" kern="1200">
                          <a:solidFill>
                            <a:schemeClr val="tx1"/>
                          </a:solidFill>
                          <a:latin typeface="Segoe UI" panose="020B0502040204020203" pitchFamily="34" charset="0"/>
                          <a:ea typeface="Tahoma" panose="020B0604030504040204" pitchFamily="34" charset="0"/>
                          <a:cs typeface="Segoe UI" panose="020B0502040204020203" pitchFamily="34" charset="0"/>
                        </a:rPr>
                        <a:t>תנאי הפעילות</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indent="0" algn="ctr" defTabSz="914400" rtl="1" eaLnBrk="1" latinLnBrk="0" hangingPunct="1">
                        <a:buClr>
                          <a:srgbClr val="EC1C3C"/>
                        </a:buClr>
                        <a:buFont typeface="Tahoma" panose="020B0604030504040204" pitchFamily="34" charset="0"/>
                        <a:buNone/>
                      </a:pPr>
                      <a:endParaRPr lang="he-IL" sz="1000" b="1" kern="1200">
                        <a:solidFill>
                          <a:srgbClr val="F7E88D"/>
                        </a:solidFill>
                        <a:latin typeface="Tahoma" panose="020B0604030504040204" pitchFamily="34" charset="0"/>
                        <a:ea typeface="Tahoma" panose="020B0604030504040204" pitchFamily="34" charset="0"/>
                        <a:cs typeface="Tahoma" panose="020B0604030504040204" pitchFamily="34" charset="0"/>
                      </a:endParaRPr>
                    </a:p>
                  </a:txBody>
                  <a:tcPr anchor="ctr">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3772225392"/>
                  </a:ext>
                </a:extLst>
              </a:tr>
              <a:tr h="362572">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400" b="1">
                          <a:solidFill>
                            <a:schemeClr val="bg1"/>
                          </a:solidFill>
                          <a:latin typeface="Segoe UI" panose="020B0502040204020203" pitchFamily="34" charset="0"/>
                          <a:ea typeface="Tahoma" panose="020B0604030504040204" pitchFamily="34" charset="0"/>
                          <a:cs typeface="Segoe UI" panose="020B0502040204020203" pitchFamily="34" charset="0"/>
                        </a:rPr>
                        <a:t>נוח להגעה </a:t>
                      </a:r>
                      <a:br>
                        <a:rPr lang="en-US" sz="1400" b="1">
                          <a:solidFill>
                            <a:schemeClr val="bg1"/>
                          </a:solidFill>
                          <a:latin typeface="Segoe UI" panose="020B0502040204020203" pitchFamily="34" charset="0"/>
                          <a:ea typeface="Tahoma" panose="020B0604030504040204" pitchFamily="34" charset="0"/>
                          <a:cs typeface="Segoe UI" panose="020B0502040204020203" pitchFamily="34" charset="0"/>
                        </a:rPr>
                      </a:br>
                      <a:r>
                        <a:rPr lang="he-IL" sz="1400" b="1">
                          <a:solidFill>
                            <a:schemeClr val="bg1"/>
                          </a:solidFill>
                          <a:latin typeface="Segoe UI" panose="020B0502040204020203" pitchFamily="34" charset="0"/>
                          <a:ea typeface="Tahoma" panose="020B0604030504040204" pitchFamily="34" charset="0"/>
                          <a:cs typeface="Segoe UI" panose="020B0502040204020203" pitchFamily="34" charset="0"/>
                        </a:rPr>
                        <a:t>עם עגלות</a:t>
                      </a:r>
                    </a:p>
                  </a:txBody>
                  <a:tcPr>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0" kern="1200">
                          <a:solidFill>
                            <a:schemeClr val="bg1"/>
                          </a:solidFill>
                          <a:latin typeface="Segoe UI" panose="020B0502040204020203" pitchFamily="34" charset="0"/>
                          <a:ea typeface="Tahoma" panose="020B0604030504040204" pitchFamily="34" charset="0"/>
                          <a:cs typeface="Segoe UI" panose="020B0502040204020203" pitchFamily="34" charset="0"/>
                        </a:rPr>
                        <a:t>הרחבה נמצאת סמוך לרחוב ראשי עם חניות לאורכו, </a:t>
                      </a:r>
                      <a:br>
                        <a:rPr lang="en-US" sz="1400" b="0" kern="1200">
                          <a:solidFill>
                            <a:schemeClr val="bg1"/>
                          </a:solidFill>
                          <a:latin typeface="Segoe UI" panose="020B0502040204020203" pitchFamily="34" charset="0"/>
                          <a:ea typeface="Tahoma" panose="020B0604030504040204" pitchFamily="34" charset="0"/>
                          <a:cs typeface="Segoe UI" panose="020B0502040204020203" pitchFamily="34" charset="0"/>
                        </a:rPr>
                      </a:br>
                      <a:r>
                        <a:rPr lang="he-IL" sz="1400" b="0" kern="1200">
                          <a:solidFill>
                            <a:schemeClr val="bg1"/>
                          </a:solidFill>
                          <a:latin typeface="Segoe UI" panose="020B0502040204020203" pitchFamily="34" charset="0"/>
                          <a:ea typeface="Tahoma" panose="020B0604030504040204" pitchFamily="34" charset="0"/>
                          <a:cs typeface="Segoe UI" panose="020B0502040204020203" pitchFamily="34" charset="0"/>
                        </a:rPr>
                        <a:t>הגעה רגלית על גבי מדרכות תקינות, רחבות ונגישות לעגלות.</a:t>
                      </a:r>
                    </a:p>
                  </a:txBody>
                  <a:tcPr anchor="ctr">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2817299143"/>
                  </a:ext>
                </a:extLst>
              </a:tr>
              <a:tr h="362572">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400" b="1">
                          <a:solidFill>
                            <a:schemeClr val="bg1"/>
                          </a:solidFill>
                          <a:latin typeface="Segoe UI" panose="020B0502040204020203" pitchFamily="34" charset="0"/>
                          <a:ea typeface="Tahoma" panose="020B0604030504040204" pitchFamily="34" charset="0"/>
                          <a:cs typeface="Segoe UI" panose="020B0502040204020203" pitchFamily="34" charset="0"/>
                        </a:rPr>
                        <a:t>נוח לפעילות</a:t>
                      </a:r>
                    </a:p>
                  </a:txBody>
                  <a:tcPr>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rtl="1">
                        <a:lnSpc>
                          <a:spcPct val="100000"/>
                        </a:lnSpc>
                        <a:spcAft>
                          <a:spcPts val="600"/>
                        </a:spcAft>
                        <a:buClr>
                          <a:srgbClr val="F9BC25"/>
                        </a:buClr>
                        <a:buFont typeface="Tahoma" panose="020B0604030504040204" pitchFamily="34" charset="0"/>
                        <a:buNone/>
                      </a:pPr>
                      <a:r>
                        <a:rPr lang="he-IL" sz="1400" b="0" kern="1200">
                          <a:solidFill>
                            <a:schemeClr val="bg1"/>
                          </a:solidFill>
                          <a:latin typeface="Segoe UI" panose="020B0502040204020203" pitchFamily="34" charset="0"/>
                          <a:ea typeface="Tahoma" panose="020B0604030504040204" pitchFamily="34" charset="0"/>
                          <a:cs typeface="Segoe UI" panose="020B0502040204020203" pitchFamily="34" charset="0"/>
                        </a:rPr>
                        <a:t>בכניסה לרחבה הוצבו שלטי הכוונה אודות הפעילות ומטרתה, </a:t>
                      </a:r>
                      <a:br>
                        <a:rPr lang="en-US" sz="1400" b="0" kern="1200">
                          <a:solidFill>
                            <a:schemeClr val="bg1"/>
                          </a:solidFill>
                          <a:latin typeface="Segoe UI" panose="020B0502040204020203" pitchFamily="34" charset="0"/>
                          <a:ea typeface="Tahoma" panose="020B0604030504040204" pitchFamily="34" charset="0"/>
                          <a:cs typeface="Segoe UI" panose="020B0502040204020203" pitchFamily="34" charset="0"/>
                        </a:rPr>
                      </a:br>
                      <a:r>
                        <a:rPr lang="he-IL" sz="1400" b="0" kern="1200">
                          <a:solidFill>
                            <a:schemeClr val="bg1"/>
                          </a:solidFill>
                          <a:latin typeface="Segoe UI" panose="020B0502040204020203" pitchFamily="34" charset="0"/>
                          <a:ea typeface="Tahoma" panose="020B0604030504040204" pitchFamily="34" charset="0"/>
                          <a:cs typeface="Segoe UI" panose="020B0502040204020203" pitchFamily="34" charset="0"/>
                        </a:rPr>
                        <a:t>לא היו הפרעות מגורמי חוץ במרחב הציבורי.  </a:t>
                      </a:r>
                    </a:p>
                  </a:txBody>
                  <a:tcPr anchor="ctr">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487570959"/>
                  </a:ext>
                </a:extLst>
              </a:tr>
              <a:tr h="434198">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400" b="1">
                          <a:solidFill>
                            <a:schemeClr val="bg1"/>
                          </a:solidFill>
                          <a:latin typeface="Segoe UI" panose="020B0502040204020203" pitchFamily="34" charset="0"/>
                          <a:ea typeface="Tahoma" panose="020B0604030504040204" pitchFamily="34" charset="0"/>
                          <a:cs typeface="Segoe UI" panose="020B0502040204020203" pitchFamily="34" charset="0"/>
                        </a:rPr>
                        <a:t>התאמה לכמות משתתפים</a:t>
                      </a:r>
                    </a:p>
                  </a:txBody>
                  <a:tcPr>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ctr" defTabSz="914400" rtl="1" eaLnBrk="1" fontAlgn="auto" latinLnBrk="0" hangingPunct="1">
                        <a:lnSpc>
                          <a:spcPct val="100000"/>
                        </a:lnSpc>
                        <a:spcBef>
                          <a:spcPts val="0"/>
                        </a:spcBef>
                        <a:spcAft>
                          <a:spcPts val="0"/>
                        </a:spcAft>
                        <a:buClr>
                          <a:srgbClr val="EC1C3C"/>
                        </a:buClr>
                        <a:buSzTx/>
                        <a:buFont typeface="Tahoma" panose="020B0604030504040204" pitchFamily="34" charset="0"/>
                        <a:buNone/>
                        <a:tabLst/>
                        <a:defRPr/>
                      </a:pPr>
                      <a:r>
                        <a:rPr lang="he-IL" sz="1400" b="0" kern="1200" dirty="0">
                          <a:solidFill>
                            <a:schemeClr val="bg1"/>
                          </a:solidFill>
                          <a:latin typeface="Segoe UI" panose="020B0502040204020203" pitchFamily="34" charset="0"/>
                          <a:ea typeface="Tahoma" panose="020B0604030504040204" pitchFamily="34" charset="0"/>
                          <a:cs typeface="Segoe UI" panose="020B0502040204020203" pitchFamily="34" charset="0"/>
                        </a:rPr>
                        <a:t>מרחב הפעילות היה קטן וצפוף ביחס לכמות המשתתפים בפועל. </a:t>
                      </a:r>
                      <a:br>
                        <a:rPr lang="en-US" sz="1400" b="0" kern="1200" dirty="0">
                          <a:solidFill>
                            <a:schemeClr val="bg1"/>
                          </a:solidFill>
                          <a:latin typeface="Segoe UI" panose="020B0502040204020203" pitchFamily="34" charset="0"/>
                          <a:ea typeface="Tahoma" panose="020B0604030504040204" pitchFamily="34" charset="0"/>
                          <a:cs typeface="Segoe UI" panose="020B0502040204020203" pitchFamily="34" charset="0"/>
                        </a:rPr>
                      </a:br>
                      <a:r>
                        <a:rPr lang="he-IL" sz="1400" b="0" kern="1200" dirty="0">
                          <a:solidFill>
                            <a:schemeClr val="bg1"/>
                          </a:solidFill>
                          <a:latin typeface="Segoe UI" panose="020B0502040204020203" pitchFamily="34" charset="0"/>
                          <a:ea typeface="Tahoma" panose="020B0604030504040204" pitchFamily="34" charset="0"/>
                          <a:cs typeface="Segoe UI" panose="020B0502040204020203" pitchFamily="34" charset="0"/>
                        </a:rPr>
                        <a:t>הגיעו תושבות רבות נוספות מעבר לנרשמות, ונצפה עומס. תחילה נכחו כ-30 ילדים ואימהות אחדות, ובשיא כ-80 ילדים וכ- 25 אימהות.</a:t>
                      </a:r>
                    </a:p>
                  </a:txBody>
                  <a:tcPr anchor="ctr">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1782686138"/>
                  </a:ext>
                </a:extLst>
              </a:tr>
            </a:tbl>
          </a:graphicData>
        </a:graphic>
      </p:graphicFrame>
      <p:pic>
        <p:nvPicPr>
          <p:cNvPr id="13" name="תמונה 2" descr="תמונה שמכילה חוץ, קרקע&#10;&#10;התיאור נוצר באופן אוטומטי">
            <a:extLst>
              <a:ext uri="{FF2B5EF4-FFF2-40B4-BE49-F238E27FC236}">
                <a16:creationId xmlns:a16="http://schemas.microsoft.com/office/drawing/2014/main" id="{688F48A9-7144-FE9E-AC55-44C16408838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0" y="389652"/>
            <a:ext cx="3909848" cy="2932630"/>
          </a:xfrm>
          <a:prstGeom prst="rect">
            <a:avLst/>
          </a:prstGeom>
          <a:noFill/>
          <a:ln>
            <a:noFill/>
          </a:ln>
        </p:spPr>
      </p:pic>
      <p:sp>
        <p:nvSpPr>
          <p:cNvPr id="14" name="תיבת טקסט 3">
            <a:extLst>
              <a:ext uri="{FF2B5EF4-FFF2-40B4-BE49-F238E27FC236}">
                <a16:creationId xmlns:a16="http://schemas.microsoft.com/office/drawing/2014/main" id="{3D95D90C-2B0A-F33C-1073-D955B5D7D5C3}"/>
              </a:ext>
            </a:extLst>
          </p:cNvPr>
          <p:cNvSpPr txBox="1"/>
          <p:nvPr/>
        </p:nvSpPr>
        <p:spPr>
          <a:xfrm>
            <a:off x="-1" y="3045283"/>
            <a:ext cx="3909848" cy="276999"/>
          </a:xfrm>
          <a:prstGeom prst="rect">
            <a:avLst/>
          </a:prstGeom>
          <a:solidFill>
            <a:schemeClr val="bg1"/>
          </a:solidFill>
          <a:ln w="28575">
            <a:noFill/>
          </a:ln>
        </p:spPr>
        <p:txBody>
          <a:bodyPr wrap="square" rtlCol="1">
            <a:spAutoFit/>
          </a:bodyPr>
          <a:lstStyle>
            <a:defPPr>
              <a:defRPr lang="en-US"/>
            </a:defPPr>
            <a:lvl1pPr marR="0" lvl="0" indent="0" algn="ctr" fontAlgn="auto">
              <a:lnSpc>
                <a:spcPct val="100000"/>
              </a:lnSpc>
              <a:spcBef>
                <a:spcPts val="0"/>
              </a:spcBef>
              <a:spcAft>
                <a:spcPts val="0"/>
              </a:spcAft>
              <a:buClrTx/>
              <a:buSzTx/>
              <a:buFontTx/>
              <a:buNone/>
              <a:tabLst/>
              <a:defRPr kumimoji="0" sz="1200" b="0" i="0" u="none" strike="noStrike" cap="none" spc="0" normalizeH="0" baseline="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e-IL" sz="12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אזור המחצלת לאימהות ופעוטות בתחילת הפעילות </a:t>
            </a:r>
          </a:p>
        </p:txBody>
      </p:sp>
      <p:pic>
        <p:nvPicPr>
          <p:cNvPr id="16" name="תמונה 8" descr="תמונה שמכילה אדם, אנשים, קהל&#10;&#10;התיאור נוצר באופן אוטומטי">
            <a:extLst>
              <a:ext uri="{FF2B5EF4-FFF2-40B4-BE49-F238E27FC236}">
                <a16:creationId xmlns:a16="http://schemas.microsoft.com/office/drawing/2014/main" id="{CF456BC4-0809-1A46-A239-7BDD7BC81D4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3513385"/>
            <a:ext cx="3909848" cy="2931663"/>
          </a:xfrm>
          <a:prstGeom prst="rect">
            <a:avLst/>
          </a:prstGeom>
          <a:noFill/>
          <a:ln>
            <a:noFill/>
          </a:ln>
        </p:spPr>
      </p:pic>
      <p:sp>
        <p:nvSpPr>
          <p:cNvPr id="15" name="תיבת טקסט 5">
            <a:extLst>
              <a:ext uri="{FF2B5EF4-FFF2-40B4-BE49-F238E27FC236}">
                <a16:creationId xmlns:a16="http://schemas.microsoft.com/office/drawing/2014/main" id="{C01F9217-9F44-F7D3-883F-533C3CB5ABF7}"/>
              </a:ext>
            </a:extLst>
          </p:cNvPr>
          <p:cNvSpPr txBox="1"/>
          <p:nvPr/>
        </p:nvSpPr>
        <p:spPr>
          <a:xfrm>
            <a:off x="-1" y="3505004"/>
            <a:ext cx="3909849" cy="285616"/>
          </a:xfrm>
          <a:prstGeom prst="rect">
            <a:avLst/>
          </a:prstGeom>
          <a:solidFill>
            <a:schemeClr val="bg1"/>
          </a:solidFill>
          <a:ln w="28575">
            <a:noFill/>
          </a:ln>
        </p:spPr>
        <p:txBody>
          <a:bodyPr wrap="square" rtlCol="1">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e-IL" sz="12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אזור המחצלת לאימהות ופעוטות בשיא הפעילות</a:t>
            </a:r>
          </a:p>
        </p:txBody>
      </p:sp>
      <p:sp>
        <p:nvSpPr>
          <p:cNvPr id="3" name="Rectangle 2">
            <a:extLst>
              <a:ext uri="{FF2B5EF4-FFF2-40B4-BE49-F238E27FC236}">
                <a16:creationId xmlns:a16="http://schemas.microsoft.com/office/drawing/2014/main" id="{D9D0CACB-4E79-1263-DC75-5850A98FD623}"/>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11874505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תיאור הפעילות, התנהלות המפעילים והמשתתפים</a:t>
            </a:r>
          </a:p>
        </p:txBody>
      </p:sp>
      <p:sp>
        <p:nvSpPr>
          <p:cNvPr id="9" name="TextBox 8">
            <a:extLst>
              <a:ext uri="{FF2B5EF4-FFF2-40B4-BE49-F238E27FC236}">
                <a16:creationId xmlns:a16="http://schemas.microsoft.com/office/drawing/2014/main" id="{B9CE16D1-295A-8E81-8039-F76B7F715A9A}"/>
              </a:ext>
            </a:extLst>
          </p:cNvPr>
          <p:cNvSpPr txBox="1"/>
          <p:nvPr/>
        </p:nvSpPr>
        <p:spPr>
          <a:xfrm>
            <a:off x="3511336" y="468424"/>
            <a:ext cx="8361905" cy="2841483"/>
          </a:xfrm>
          <a:prstGeom prst="rect">
            <a:avLst/>
          </a:prstGeom>
          <a:solidFill>
            <a:schemeClr val="bg1"/>
          </a:solidFill>
        </p:spPr>
        <p:txBody>
          <a:bodyPr wrap="square">
            <a:spAutoFit/>
          </a:bodyPr>
          <a:lstStyle/>
          <a:p>
            <a:pPr marL="171450" marR="0" lvl="0" indent="-171450" algn="r" defTabSz="914400" rtl="1" eaLnBrk="1" fontAlgn="auto" latinLnBrk="0" hangingPunct="1">
              <a:lnSpc>
                <a:spcPts val="1800"/>
              </a:lnSpc>
              <a:spcBef>
                <a:spcPts val="60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במפגש נכחו 4 מדריכות מקצועיות (מתחומי הפסיכותרפיה והאומנות), מפעילה ומבצע. המדריכות הסבירו לילדים כי מטרת המפגש היא לשמוע את דעתם לגבי המרחב שבנדון</a:t>
            </a:r>
            <a:r>
              <a:rPr lang="en-US" sz="1400" dirty="0">
                <a:solidFill>
                  <a:prstClr val="black"/>
                </a:solidFill>
                <a:latin typeface="Segoe UI" panose="020B0502040204020203" pitchFamily="34" charset="0"/>
                <a:ea typeface="Tahoma" panose="020B0604030504040204" pitchFamily="34" charset="0"/>
                <a:cs typeface="Segoe UI" panose="020B0502040204020203" pitchFamily="34" charset="0"/>
              </a:rPr>
              <a:t>.</a:t>
            </a:r>
            <a:r>
              <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rPr>
              <a:t> </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בהמשך, הילדים העלו רעיונות רבים משל עצמם, אותם המדריכות העלו על הכתב ודובבו את הילדים להסביר ולשתף.  </a:t>
            </a:r>
          </a:p>
          <a:p>
            <a:pPr marL="171450" indent="-171450" algn="r" rtl="1">
              <a:lnSpc>
                <a:spcPts val="1800"/>
              </a:lnSpc>
              <a:spcBef>
                <a:spcPts val="600"/>
              </a:spcBef>
              <a:buClr>
                <a:srgbClr val="EC1C3C"/>
              </a:buClr>
              <a:buFont typeface="Tahoma" panose="020B0604030504040204" pitchFamily="34" charset="0"/>
              <a:buChar char="█"/>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רעיונות הילדים ביטאו את ה"צמא" שלהם לפעילויות מוטוריות ותחושתיות, למשל: </a:t>
            </a:r>
            <a:r>
              <a:rPr kumimoji="0" lang="he-IL"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אוניית פיראטים, מקום להתחבא בו, להיות בתוך בית קטן, שביל מקש, להרגיש בתוך עוגה, טרמפולינה, קיר טיפוס, ארגז חול, לשחק עם חלזונות</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r>
              <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rPr>
              <a:t>ניכר כי הילדים לא התנסו בטיפוס, כי הם סימנו באוויר טיפוס לגובה נמוך.</a:t>
            </a:r>
          </a:p>
          <a:p>
            <a:pPr marL="171450" indent="-171450" algn="r" rtl="1">
              <a:lnSpc>
                <a:spcPts val="1800"/>
              </a:lnSpc>
              <a:spcBef>
                <a:spcPts val="600"/>
              </a:spcBef>
              <a:buClr>
                <a:srgbClr val="EC1C3C"/>
              </a:buClr>
              <a:buFont typeface="Tahoma" panose="020B0604030504040204" pitchFamily="34" charset="0"/>
              <a:buChar char="█"/>
              <a:defRPr/>
            </a:pPr>
            <a:r>
              <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rPr>
              <a:t>בשלב הבא הילדים התבקשו להציע רעיונות למרחב: הם יצרו יצירות דו ותלת ממדיות ביצירתיות רבה, כאשר הילדים הצעירים יותר קיבלו ערכות יצירה. לכל אורך הפעילות, המדריכות עודדו את הילדים.</a:t>
            </a:r>
          </a:p>
          <a:p>
            <a:pPr marL="171450" indent="-171450" algn="r" rtl="1">
              <a:lnSpc>
                <a:spcPts val="1800"/>
              </a:lnSpc>
              <a:spcBef>
                <a:spcPts val="600"/>
              </a:spcBef>
              <a:buClr>
                <a:srgbClr val="EC1C3C"/>
              </a:buClr>
              <a:buFont typeface="Tahoma" panose="020B0604030504040204" pitchFamily="34" charset="0"/>
              <a:buChar char="█"/>
              <a:defRPr/>
            </a:pPr>
            <a:r>
              <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rPr>
              <a:t>עם זאת, הפעילות הייתה פחות סדורה בחלקה השני של התצפית, כאשר הגיעה קבוצת ילדים גדולה מלווה באימהות ואחים צעירים יותר. בשל השעה המאוחרת, כמות הילדים הגדולה וגילי הילדים, ההדרכה התמקדה בשלב היצירה בלבד. </a:t>
            </a:r>
          </a:p>
        </p:txBody>
      </p:sp>
      <p:sp>
        <p:nvSpPr>
          <p:cNvPr id="3" name="Rectangle 2">
            <a:extLst>
              <a:ext uri="{FF2B5EF4-FFF2-40B4-BE49-F238E27FC236}">
                <a16:creationId xmlns:a16="http://schemas.microsoft.com/office/drawing/2014/main" id="{59EAE69C-2148-3586-4630-0BF5AC4A00E2}"/>
              </a:ext>
            </a:extLst>
          </p:cNvPr>
          <p:cNvSpPr/>
          <p:nvPr/>
        </p:nvSpPr>
        <p:spPr>
          <a:xfrm>
            <a:off x="0" y="387916"/>
            <a:ext cx="3436535" cy="6061948"/>
          </a:xfrm>
          <a:prstGeom prst="rect">
            <a:avLst/>
          </a:prstGeom>
          <a:solidFill>
            <a:srgbClr val="F7E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
        <p:nvSpPr>
          <p:cNvPr id="6" name="TextBox 5">
            <a:extLst>
              <a:ext uri="{FF2B5EF4-FFF2-40B4-BE49-F238E27FC236}">
                <a16:creationId xmlns:a16="http://schemas.microsoft.com/office/drawing/2014/main" id="{0DA9AF4E-4590-41BA-BD4A-821F4D25C492}"/>
              </a:ext>
            </a:extLst>
          </p:cNvPr>
          <p:cNvSpPr txBox="1"/>
          <p:nvPr/>
        </p:nvSpPr>
        <p:spPr>
          <a:xfrm>
            <a:off x="54705" y="398088"/>
            <a:ext cx="3381830" cy="6076920"/>
          </a:xfrm>
          <a:prstGeom prst="rect">
            <a:avLst/>
          </a:prstGeom>
          <a:noFill/>
        </p:spPr>
        <p:txBody>
          <a:bodyPr wrap="square" rtlCol="1">
            <a:spAutoFit/>
          </a:bodyPr>
          <a:lstStyle/>
          <a:p>
            <a:pPr marL="0" marR="0" lvl="0" indent="0" algn="r" defTabSz="914400" rtl="1" eaLnBrk="1" fontAlgn="auto" latinLnBrk="0" hangingPunct="1">
              <a:lnSpc>
                <a:spcPts val="1800"/>
              </a:lnSpc>
              <a:spcBef>
                <a:spcPts val="0"/>
              </a:spcBef>
              <a:spcAft>
                <a:spcPts val="600"/>
              </a:spcAft>
              <a:buClr>
                <a:srgbClr val="EC1C3C"/>
              </a:buClr>
              <a:buSzTx/>
              <a:buFontTx/>
              <a:buNone/>
              <a:tabLst/>
              <a:defRPr/>
            </a:pPr>
            <a:r>
              <a:rPr kumimoji="0" lang="he-IL" sz="1400" b="0"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משיחות עם הצוות המפעיל:</a:t>
            </a:r>
          </a:p>
          <a:p>
            <a:pPr marL="171450" marR="0" lvl="0" indent="-171450" algn="r" defTabSz="914400" rtl="1" eaLnBrk="1" fontAlgn="auto" latinLnBrk="0" hangingPunct="1">
              <a:lnSpc>
                <a:spcPts val="1800"/>
              </a:lnSpc>
              <a:spcBef>
                <a:spcPts val="60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המפעילה הגדירה את מטרת הפעילות </a:t>
            </a:r>
            <a:br>
              <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 </a:t>
            </a:r>
            <a:r>
              <a:rPr kumimoji="0" lang="he-IL"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"שיתוף ציבור בדגש על הילדים". </a:t>
            </a:r>
            <a:br>
              <a:rPr kumimoji="0" lang="en-US"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b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היא הוסיפה כי הפעילות תרמה לילדים </a:t>
            </a:r>
            <a:br>
              <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בכך שהיוותה עבורם מקור להתנסות בחשיבה יצירתית ולהבעה עצמית.</a:t>
            </a:r>
          </a:p>
          <a:p>
            <a:pPr marL="171450" marR="0" lvl="0" indent="-171450" algn="r" defTabSz="914400" rtl="1" eaLnBrk="1" fontAlgn="auto" latinLnBrk="0" hangingPunct="1">
              <a:lnSpc>
                <a:spcPts val="1800"/>
              </a:lnSpc>
              <a:spcBef>
                <a:spcPts val="60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צוין כי </a:t>
            </a:r>
            <a:r>
              <a:rPr kumimoji="0" lang="he-IL" sz="14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הפעילות סטתה מהתכנון, בשל הרצון להכליל תושבות וילדים רבים </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שביקשו להשתתף.</a:t>
            </a:r>
          </a:p>
          <a:p>
            <a:pPr marL="171450" marR="0" lvl="0" indent="-171450" algn="r" defTabSz="914400" rtl="1" eaLnBrk="1" fontAlgn="auto" latinLnBrk="0" hangingPunct="1">
              <a:lnSpc>
                <a:spcPts val="1800"/>
              </a:lnSpc>
              <a:spcBef>
                <a:spcPts val="60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המדריכות סיפרו על הדגש שהן שמו ביצירה עצמית של הילדים: </a:t>
            </a:r>
            <a:r>
              <a:rPr kumimoji="0" lang="he-IL"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"ניתבתי את הילדים ליצור משהו משלהם. הם שאלו 'מה צריך לעשות?' והשבתי שאפשר ליצור מהרעיונות שלך".</a:t>
            </a:r>
          </a:p>
          <a:p>
            <a:pPr marL="171450" marR="0" lvl="0" indent="-171450" algn="r" defTabSz="914400" rtl="1" eaLnBrk="1" fontAlgn="auto" latinLnBrk="0" hangingPunct="1">
              <a:lnSpc>
                <a:spcPts val="1800"/>
              </a:lnSpc>
              <a:spcBef>
                <a:spcPts val="60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המדריכות ציינו שזו פעם ראשונה שהילדים שותפו בתכנון מרחב ציבורי ושהם היו מסוקרנים מהתוצר: </a:t>
            </a:r>
            <a:r>
              <a:rPr kumimoji="0" lang="he-IL"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"כשזה </a:t>
            </a:r>
            <a:br>
              <a:rPr kumimoji="0" lang="en-US"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br>
            <a:r>
              <a:rPr kumimoji="0" lang="he-IL"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יהיה בנוי, הם יזכרו שהם נתנו את הרעיונות". </a:t>
            </a:r>
          </a:p>
          <a:p>
            <a:pPr marL="171450" marR="0" lvl="0" indent="-171450" algn="r" defTabSz="914400" rtl="1" eaLnBrk="1" fontAlgn="auto" latinLnBrk="0" hangingPunct="1">
              <a:lnSpc>
                <a:spcPts val="1800"/>
              </a:lnSpc>
              <a:spcBef>
                <a:spcPts val="60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המבצע התרשם משיתוף הפעולה עם התושבים וציין שלא לקח חלק בתהליך כזה בעבר: </a:t>
            </a:r>
            <a:r>
              <a:rPr kumimoji="0" lang="he-IL"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"זה משמעותי שהילדים יודעים שיקימו להם משהו שהם רצו והקשיבו להם ולא מנחיתים עליהם".</a:t>
            </a:r>
          </a:p>
        </p:txBody>
      </p:sp>
      <p:sp>
        <p:nvSpPr>
          <p:cNvPr id="4" name="TextBox 3">
            <a:extLst>
              <a:ext uri="{FF2B5EF4-FFF2-40B4-BE49-F238E27FC236}">
                <a16:creationId xmlns:a16="http://schemas.microsoft.com/office/drawing/2014/main" id="{0262A94B-7CF4-C8A6-12E5-6ACCAC5F2284}"/>
              </a:ext>
            </a:extLst>
          </p:cNvPr>
          <p:cNvSpPr txBox="1"/>
          <p:nvPr/>
        </p:nvSpPr>
        <p:spPr>
          <a:xfrm>
            <a:off x="3436535" y="3440067"/>
            <a:ext cx="8755465" cy="2690673"/>
          </a:xfrm>
          <a:prstGeom prst="rect">
            <a:avLst/>
          </a:prstGeom>
          <a:solidFill>
            <a:srgbClr val="F9BC25"/>
          </a:solidFill>
        </p:spPr>
        <p:txBody>
          <a:bodyPr wrap="square" rtlCol="1">
            <a:spAutoFit/>
          </a:bodyPr>
          <a:lstStyle/>
          <a:p>
            <a:pPr algn="r" rtl="1">
              <a:lnSpc>
                <a:spcPts val="1800"/>
              </a:lnSpc>
              <a:spcBef>
                <a:spcPts val="600"/>
              </a:spcBef>
              <a:buClr>
                <a:srgbClr val="EC1C3C"/>
              </a:buClr>
              <a:defRPr/>
            </a:pPr>
            <a:r>
              <a:rPr kumimoji="0" lang="he-IL" sz="1400" b="0" i="0"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r>
              <a:rPr kumimoji="0" lang="he-IL" sz="1400" b="0"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מנתוני הסקר (</a:t>
            </a:r>
            <a:r>
              <a:rPr kumimoji="0" lang="en-US" sz="1400" b="0"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n=16</a:t>
            </a:r>
            <a:r>
              <a:rPr kumimoji="0" lang="he-IL" sz="1400" b="0"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p>
          <a:p>
            <a:pPr marL="360000" indent="-171450" algn="r" rtl="1">
              <a:lnSpc>
                <a:spcPts val="1800"/>
              </a:lnSpc>
              <a:spcBef>
                <a:spcPts val="600"/>
              </a:spcBef>
              <a:buClr>
                <a:srgbClr val="EC1C3C"/>
              </a:buClr>
              <a:buSzPct val="80000"/>
              <a:buFont typeface="Tahoma" panose="020B0604030504040204" pitchFamily="34" charset="0"/>
              <a:buChar char="█"/>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האימהות הביעו את שביעות רצונן (במהלך הפעילות הן חזרו והודו על האירוע וביקשו מפגשים נוספים): </a:t>
            </a:r>
            <a:r>
              <a:rPr kumimoji="0" lang="he-IL"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"רעיון מאוד יפה. נשמח על כל דבר שיוסיף תעסוקה לילדים. הם אוהבים הכול. תודה רבה והמון הצלחה</a:t>
            </a:r>
          </a:p>
          <a:p>
            <a:pPr marL="360000" indent="-171450" algn="r" rtl="1">
              <a:lnSpc>
                <a:spcPts val="1800"/>
              </a:lnSpc>
              <a:spcBef>
                <a:spcPts val="600"/>
              </a:spcBef>
              <a:buClr>
                <a:srgbClr val="EC1C3C"/>
              </a:buClr>
              <a:buSzPct val="80000"/>
              <a:buFont typeface="Tahoma" panose="020B0604030504040204" pitchFamily="34" charset="0"/>
              <a:buChar char="█"/>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האימהות הציעו רעיונות משלהן למרחב ההתערבות, בעיקר קירות פעילים ומשטחים מנגנים: </a:t>
            </a:r>
            <a:r>
              <a:rPr kumimoji="0" lang="he-IL"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"אשמח לקיר תחושות יפה, מתקני צלילים וקולות", "דשא פעיל, קירות מצוירים. משטחים מנגנים, קירות פסיפס" </a:t>
            </a:r>
          </a:p>
          <a:p>
            <a:pPr marL="360000" indent="-171450" algn="r" rtl="1">
              <a:lnSpc>
                <a:spcPts val="1800"/>
              </a:lnSpc>
              <a:spcBef>
                <a:spcPts val="600"/>
              </a:spcBef>
              <a:buClr>
                <a:srgbClr val="EC1C3C"/>
              </a:buClr>
              <a:buSzPct val="60000"/>
              <a:buFont typeface="Tahoma" panose="020B0604030504040204" pitchFamily="34" charset="0"/>
              <a:buChar char="█"/>
              <a:defRPr/>
            </a:pPr>
            <a:r>
              <a:rPr kumimoji="0" lang="he-IL"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69%</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חשו שניתנה להן הזדמנות להביע את דעתן ביחס למרחב וייעודו ו- </a:t>
            </a:r>
            <a:r>
              <a:rPr kumimoji="0" lang="he-IL"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75%</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ציינו שהרגישו כי דעתן נלקחת בחשבון. </a:t>
            </a:r>
          </a:p>
          <a:p>
            <a:pPr marL="360000" indent="-171450" algn="r" rtl="1">
              <a:lnSpc>
                <a:spcPts val="1800"/>
              </a:lnSpc>
              <a:spcBef>
                <a:spcPts val="600"/>
              </a:spcBef>
              <a:buClr>
                <a:srgbClr val="EC1C3C"/>
              </a:buClr>
              <a:buSzPct val="80000"/>
              <a:buFont typeface="Tahoma" panose="020B0604030504040204" pitchFamily="34" charset="0"/>
              <a:buChar char="█"/>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עם זאת, רק מחצית מהמשיבות ציינו כי ילדיהן הצליחו לבטא את רצונם ביחס למרחב במסגרת המפגש: </a:t>
            </a:r>
            <a:r>
              <a:rPr kumimoji="0" lang="he-IL"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"הילדים מאוד נהנו. פחות הצליחו לבטא את מה שהם רוצים".</a:t>
            </a:r>
            <a:br>
              <a:rPr kumimoji="0" lang="en-US"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br>
            <a:r>
              <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rPr>
              <a:t>במהלך הפעילות הילדים ניצפו משתפים את המבוגרים</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גם הורים וגם צוות, ברעיונות שלהם. </a:t>
            </a:r>
          </a:p>
        </p:txBody>
      </p:sp>
      <p:sp>
        <p:nvSpPr>
          <p:cNvPr id="5" name="Rectangle 4">
            <a:extLst>
              <a:ext uri="{FF2B5EF4-FFF2-40B4-BE49-F238E27FC236}">
                <a16:creationId xmlns:a16="http://schemas.microsoft.com/office/drawing/2014/main" id="{548E37E1-552C-6C0F-1065-248C7F69E9BD}"/>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26549515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smtClean="0"/>
              <a:t>2</a:t>
            </a:fld>
            <a:endParaRPr lang="en-US" sz="1400"/>
          </a:p>
        </p:txBody>
      </p:sp>
      <p:sp>
        <p:nvSpPr>
          <p:cNvPr id="12" name="TextBox 11">
            <a:extLst>
              <a:ext uri="{FF2B5EF4-FFF2-40B4-BE49-F238E27FC236}">
                <a16:creationId xmlns:a16="http://schemas.microsoft.com/office/drawing/2014/main" id="{D8628082-3AF0-4124-8DDF-887C234DA15C}"/>
              </a:ext>
            </a:extLst>
          </p:cNvPr>
          <p:cNvSpPr txBox="1"/>
          <p:nvPr/>
        </p:nvSpPr>
        <p:spPr>
          <a:xfrm>
            <a:off x="1" y="0"/>
            <a:ext cx="12192000" cy="400110"/>
          </a:xfrm>
          <a:prstGeom prst="rect">
            <a:avLst/>
          </a:prstGeom>
          <a:solidFill>
            <a:srgbClr val="EC1C3C"/>
          </a:solidFill>
        </p:spPr>
        <p:txBody>
          <a:bodyPr wrap="square" rtlCol="0">
            <a:spAutoFit/>
          </a:bodyPr>
          <a:lstStyle/>
          <a:p>
            <a:r>
              <a:rPr lang="en-US" sz="2000" b="1" dirty="0">
                <a:solidFill>
                  <a:schemeClr val="bg1"/>
                </a:solidFill>
                <a:latin typeface="Tahoma" pitchFamily="34" charset="0"/>
                <a:ea typeface="Tahoma" pitchFamily="34" charset="0"/>
                <a:cs typeface="Tahoma" pitchFamily="34" charset="0"/>
              </a:rPr>
              <a:t>Research Team</a:t>
            </a:r>
            <a:endParaRPr lang="he-IL" sz="2000" b="1" dirty="0">
              <a:solidFill>
                <a:schemeClr val="bg1"/>
              </a:solidFill>
              <a:latin typeface="Tahoma" pitchFamily="34" charset="0"/>
              <a:ea typeface="Tahoma" pitchFamily="34" charset="0"/>
              <a:cs typeface="Tahoma" pitchFamily="34" charset="0"/>
            </a:endParaRPr>
          </a:p>
        </p:txBody>
      </p:sp>
      <p:sp>
        <p:nvSpPr>
          <p:cNvPr id="4" name="Rectangle 3">
            <a:extLst>
              <a:ext uri="{FF2B5EF4-FFF2-40B4-BE49-F238E27FC236}">
                <a16:creationId xmlns:a16="http://schemas.microsoft.com/office/drawing/2014/main" id="{D2C25FCA-F6B2-5A85-1CC0-100C5724D86F}"/>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pic>
        <p:nvPicPr>
          <p:cNvPr id="7" name="Picture 2">
            <a:extLst>
              <a:ext uri="{FF2B5EF4-FFF2-40B4-BE49-F238E27FC236}">
                <a16:creationId xmlns:a16="http://schemas.microsoft.com/office/drawing/2014/main" id="{8C36D5E8-0569-1B83-3DDE-C636B0086330}"/>
              </a:ext>
            </a:extLst>
          </p:cNvPr>
          <p:cNvPicPr>
            <a:picLocks noChangeAspect="1"/>
          </p:cNvPicPr>
          <p:nvPr/>
        </p:nvPicPr>
        <p:blipFill rotWithShape="1">
          <a:blip r:embed="rId4"/>
          <a:srcRect b="33430"/>
          <a:stretch/>
        </p:blipFill>
        <p:spPr>
          <a:xfrm>
            <a:off x="1443191" y="1161283"/>
            <a:ext cx="1720200" cy="1398209"/>
          </a:xfrm>
          <a:prstGeom prst="ellipse">
            <a:avLst/>
          </a:prstGeom>
          <a:ln>
            <a:noFill/>
          </a:ln>
          <a:effectLst>
            <a:outerShdw blurRad="50800" dist="50800" dir="5400000" algn="ctr" rotWithShape="0">
              <a:schemeClr val="bg1"/>
            </a:outerShdw>
            <a:softEdge rad="112500"/>
          </a:effectLst>
        </p:spPr>
      </p:pic>
      <p:pic>
        <p:nvPicPr>
          <p:cNvPr id="16" name="Picture 2">
            <a:extLst>
              <a:ext uri="{FF2B5EF4-FFF2-40B4-BE49-F238E27FC236}">
                <a16:creationId xmlns:a16="http://schemas.microsoft.com/office/drawing/2014/main" id="{01FDDB40-BE0E-3F2C-15D2-838C7A40F6C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3135" y="2758908"/>
            <a:ext cx="1283834" cy="1283834"/>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AAE5DB6C-37B6-AB68-BA04-9023255CF08B}"/>
              </a:ext>
            </a:extLst>
          </p:cNvPr>
          <p:cNvSpPr txBox="1"/>
          <p:nvPr/>
        </p:nvSpPr>
        <p:spPr>
          <a:xfrm>
            <a:off x="8143325" y="1487800"/>
            <a:ext cx="1970283" cy="738664"/>
          </a:xfrm>
          <a:prstGeom prst="rect">
            <a:avLst/>
          </a:prstGeom>
          <a:noFill/>
        </p:spPr>
        <p:txBody>
          <a:bodyPr wrap="none" rtlCol="1">
            <a:spAutoFit/>
          </a:bodyPr>
          <a:lstStyle/>
          <a:p>
            <a:pPr algn="l" rtl="0"/>
            <a:r>
              <a:rPr lang="en-US" sz="1400" b="1">
                <a:solidFill>
                  <a:schemeClr val="tx1">
                    <a:lumMod val="75000"/>
                    <a:lumOff val="25000"/>
                  </a:schemeClr>
                </a:solidFill>
                <a:latin typeface="Segoe UI" panose="020B0502040204020203" pitchFamily="34" charset="0"/>
                <a:ea typeface="Tahoma"/>
                <a:cs typeface="Segoe UI" panose="020B0502040204020203" pitchFamily="34" charset="0"/>
              </a:rPr>
              <a:t>Alona </a:t>
            </a:r>
            <a:r>
              <a:rPr lang="en-US" sz="1400" b="1" err="1">
                <a:solidFill>
                  <a:schemeClr val="tx1">
                    <a:lumMod val="75000"/>
                    <a:lumOff val="25000"/>
                  </a:schemeClr>
                </a:solidFill>
                <a:latin typeface="Segoe UI" panose="020B0502040204020203" pitchFamily="34" charset="0"/>
                <a:ea typeface="Tahoma"/>
                <a:cs typeface="Segoe UI" panose="020B0502040204020203" pitchFamily="34" charset="0"/>
              </a:rPr>
              <a:t>Tsirulnikov</a:t>
            </a:r>
            <a:endParaRPr lang="he-IL" sz="1400" b="1">
              <a:solidFill>
                <a:schemeClr val="tx1">
                  <a:lumMod val="75000"/>
                  <a:lumOff val="25000"/>
                </a:schemeClr>
              </a:solidFill>
              <a:latin typeface="Segoe UI" panose="020B0502040204020203" pitchFamily="34" charset="0"/>
              <a:ea typeface="Tahoma"/>
              <a:cs typeface="Segoe UI" panose="020B0502040204020203" pitchFamily="34" charset="0"/>
            </a:endParaRPr>
          </a:p>
          <a:p>
            <a:pPr algn="l" rtl="0"/>
            <a:r>
              <a:rPr lang="en-US" sz="1400">
                <a:solidFill>
                  <a:schemeClr val="tx1">
                    <a:lumMod val="75000"/>
                    <a:lumOff val="25000"/>
                  </a:schemeClr>
                </a:solidFill>
                <a:latin typeface="Segoe UI" panose="020B0502040204020203" pitchFamily="34" charset="0"/>
                <a:ea typeface="Tahoma"/>
                <a:cs typeface="Segoe UI" panose="020B0502040204020203" pitchFamily="34" charset="0"/>
              </a:rPr>
              <a:t>Researcher &amp; Program</a:t>
            </a:r>
          </a:p>
          <a:p>
            <a:pPr algn="l" rtl="0"/>
            <a:r>
              <a:rPr lang="en-US" sz="1400">
                <a:solidFill>
                  <a:schemeClr val="tx1">
                    <a:lumMod val="75000"/>
                    <a:lumOff val="25000"/>
                  </a:schemeClr>
                </a:solidFill>
                <a:latin typeface="Segoe UI" panose="020B0502040204020203" pitchFamily="34" charset="0"/>
                <a:ea typeface="Tahoma"/>
                <a:cs typeface="Segoe UI" panose="020B0502040204020203" pitchFamily="34" charset="0"/>
              </a:rPr>
              <a:t>Evaluator </a:t>
            </a:r>
            <a:endParaRPr lang="he-IL" sz="1400">
              <a:solidFill>
                <a:schemeClr val="tx1">
                  <a:lumMod val="75000"/>
                  <a:lumOff val="25000"/>
                </a:schemeClr>
              </a:solidFill>
              <a:latin typeface="Segoe UI" panose="020B0502040204020203" pitchFamily="34" charset="0"/>
              <a:ea typeface="Tahoma"/>
              <a:cs typeface="Segoe UI" panose="020B0502040204020203" pitchFamily="34" charset="0"/>
            </a:endParaRPr>
          </a:p>
        </p:txBody>
      </p:sp>
      <p:pic>
        <p:nvPicPr>
          <p:cNvPr id="19" name="Picture 5">
            <a:extLst>
              <a:ext uri="{FF2B5EF4-FFF2-40B4-BE49-F238E27FC236}">
                <a16:creationId xmlns:a16="http://schemas.microsoft.com/office/drawing/2014/main" id="{8C030D89-64C6-05D5-DE53-0D25617F339E}"/>
              </a:ext>
            </a:extLst>
          </p:cNvPr>
          <p:cNvPicPr>
            <a:picLocks/>
          </p:cNvPicPr>
          <p:nvPr/>
        </p:nvPicPr>
        <p:blipFill>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tretch>
            <a:fillRect/>
          </a:stretch>
        </p:blipFill>
        <p:spPr>
          <a:xfrm>
            <a:off x="6774427" y="1158768"/>
            <a:ext cx="1283834" cy="1283834"/>
          </a:xfrm>
          <a:prstGeom prst="ellipse">
            <a:avLst/>
          </a:prstGeom>
          <a:ln>
            <a:noFill/>
          </a:ln>
          <a:effectLst>
            <a:outerShdw blurRad="50800" dist="50800" dir="5400000" algn="ctr" rotWithShape="0">
              <a:schemeClr val="bg1"/>
            </a:outerShdw>
            <a:softEdge rad="112500"/>
          </a:effectLst>
        </p:spPr>
      </p:pic>
      <p:pic>
        <p:nvPicPr>
          <p:cNvPr id="20" name="Picture 5">
            <a:extLst>
              <a:ext uri="{FF2B5EF4-FFF2-40B4-BE49-F238E27FC236}">
                <a16:creationId xmlns:a16="http://schemas.microsoft.com/office/drawing/2014/main" id="{1836D18B-9D28-AD6F-B259-7B2545CCF8DA}"/>
              </a:ext>
            </a:extLst>
          </p:cNvPr>
          <p:cNvPicPr>
            <a:picLocks/>
          </p:cNvPicPr>
          <p:nvPr/>
        </p:nvPicPr>
        <p:blipFill>
          <a:blip r:embed="rId8">
            <a:extLst>
              <a:ext uri="{28A0092B-C50C-407E-A947-70E740481C1C}">
                <a14:useLocalDpi xmlns:a14="http://schemas.microsoft.com/office/drawing/2010/main" val="0"/>
              </a:ext>
            </a:extLst>
          </a:blip>
          <a:stretch>
            <a:fillRect/>
          </a:stretch>
        </p:blipFill>
        <p:spPr>
          <a:xfrm>
            <a:off x="6721680" y="2694175"/>
            <a:ext cx="1283835" cy="1398208"/>
          </a:xfrm>
          <a:prstGeom prst="ellipse">
            <a:avLst/>
          </a:prstGeom>
          <a:ln>
            <a:noFill/>
          </a:ln>
          <a:effectLst>
            <a:outerShdw blurRad="50800" dist="50800" dir="5400000" algn="ctr" rotWithShape="0">
              <a:schemeClr val="bg1"/>
            </a:outerShdw>
            <a:softEdge rad="112500"/>
          </a:effectLst>
        </p:spPr>
      </p:pic>
      <p:sp>
        <p:nvSpPr>
          <p:cNvPr id="21" name="Rectangle 20">
            <a:extLst>
              <a:ext uri="{FF2B5EF4-FFF2-40B4-BE49-F238E27FC236}">
                <a16:creationId xmlns:a16="http://schemas.microsoft.com/office/drawing/2014/main" id="{45DD0866-3092-D78D-90AA-AC14E33A5C6C}"/>
              </a:ext>
            </a:extLst>
          </p:cNvPr>
          <p:cNvSpPr/>
          <p:nvPr/>
        </p:nvSpPr>
        <p:spPr>
          <a:xfrm>
            <a:off x="8179771" y="2991439"/>
            <a:ext cx="2301399" cy="738664"/>
          </a:xfrm>
          <a:prstGeom prst="rect">
            <a:avLst/>
          </a:prstGeom>
        </p:spPr>
        <p:txBody>
          <a:bodyPr wrap="none">
            <a:spAutoFit/>
          </a:bodyPr>
          <a:lstStyle/>
          <a:p>
            <a:pPr algn="l" rtl="0"/>
            <a:r>
              <a:rPr lang="en-US" sz="1400" b="1">
                <a:solidFill>
                  <a:schemeClr val="tx1">
                    <a:lumMod val="75000"/>
                    <a:lumOff val="25000"/>
                  </a:schemeClr>
                </a:solidFill>
                <a:latin typeface="Segoe UI" panose="020B0502040204020203" pitchFamily="34" charset="0"/>
                <a:ea typeface="Tahoma"/>
                <a:cs typeface="Segoe UI" panose="020B0502040204020203" pitchFamily="34" charset="0"/>
              </a:rPr>
              <a:t>Tal Mishaan Spiegel, PhD</a:t>
            </a:r>
          </a:p>
          <a:p>
            <a:pPr algn="l" rtl="0"/>
            <a:r>
              <a:rPr lang="en-US" sz="1400">
                <a:solidFill>
                  <a:schemeClr val="tx1">
                    <a:lumMod val="75000"/>
                    <a:lumOff val="25000"/>
                  </a:schemeClr>
                </a:solidFill>
                <a:latin typeface="Segoe UI" panose="020B0502040204020203" pitchFamily="34" charset="0"/>
                <a:ea typeface="Tahoma"/>
                <a:cs typeface="Segoe UI" panose="020B0502040204020203" pitchFamily="34" charset="0"/>
              </a:rPr>
              <a:t>Director of the Program</a:t>
            </a:r>
          </a:p>
          <a:p>
            <a:pPr algn="l" rtl="0"/>
            <a:r>
              <a:rPr lang="en-US" sz="1400">
                <a:solidFill>
                  <a:schemeClr val="tx1">
                    <a:lumMod val="75000"/>
                    <a:lumOff val="25000"/>
                  </a:schemeClr>
                </a:solidFill>
                <a:latin typeface="Segoe UI" panose="020B0502040204020203" pitchFamily="34" charset="0"/>
                <a:ea typeface="Tahoma"/>
                <a:cs typeface="Segoe UI" panose="020B0502040204020203" pitchFamily="34" charset="0"/>
              </a:rPr>
              <a:t>Evaluation Unit</a:t>
            </a:r>
            <a:endParaRPr lang="he-IL" sz="1400">
              <a:solidFill>
                <a:schemeClr val="tx1">
                  <a:lumMod val="75000"/>
                  <a:lumOff val="25000"/>
                </a:schemeClr>
              </a:solidFill>
              <a:latin typeface="Segoe UI" panose="020B0502040204020203" pitchFamily="34" charset="0"/>
              <a:ea typeface="Tahoma"/>
              <a:cs typeface="Segoe UI" panose="020B0502040204020203" pitchFamily="34" charset="0"/>
            </a:endParaRPr>
          </a:p>
        </p:txBody>
      </p:sp>
      <p:sp>
        <p:nvSpPr>
          <p:cNvPr id="22" name="TextBox 35">
            <a:extLst>
              <a:ext uri="{FF2B5EF4-FFF2-40B4-BE49-F238E27FC236}">
                <a16:creationId xmlns:a16="http://schemas.microsoft.com/office/drawing/2014/main" id="{A0CD608E-41D5-41BB-9A4F-D544A503C0D5}"/>
              </a:ext>
            </a:extLst>
          </p:cNvPr>
          <p:cNvSpPr txBox="1"/>
          <p:nvPr/>
        </p:nvSpPr>
        <p:spPr>
          <a:xfrm>
            <a:off x="3277575" y="3118707"/>
            <a:ext cx="1912703" cy="523220"/>
          </a:xfrm>
          <a:prstGeom prst="rect">
            <a:avLst/>
          </a:prstGeom>
          <a:noFill/>
        </p:spPr>
        <p:txBody>
          <a:bodyPr wrap="none" lIns="91440" tIns="45720" rIns="91440" bIns="45720" rtlCol="1" anchor="t">
            <a:spAutoFit/>
          </a:bodyPr>
          <a:lstStyle/>
          <a:p>
            <a:pPr algn="l" rtl="0"/>
            <a:r>
              <a:rPr lang="en-US" sz="1400" b="1" dirty="0">
                <a:solidFill>
                  <a:schemeClr val="tx1">
                    <a:lumMod val="75000"/>
                    <a:lumOff val="25000"/>
                  </a:schemeClr>
                </a:solidFill>
                <a:latin typeface="Segoe UI"/>
                <a:ea typeface="Tahoma"/>
                <a:cs typeface="Segoe UI"/>
              </a:rPr>
              <a:t>Noit Kadosh </a:t>
            </a:r>
            <a:r>
              <a:rPr lang="en-US" sz="1400" b="1" dirty="0" err="1">
                <a:solidFill>
                  <a:schemeClr val="tx1">
                    <a:lumMod val="75000"/>
                    <a:lumOff val="25000"/>
                  </a:schemeClr>
                </a:solidFill>
                <a:latin typeface="Segoe UI"/>
                <a:ea typeface="Tahoma"/>
                <a:cs typeface="Segoe UI"/>
              </a:rPr>
              <a:t>Maman</a:t>
            </a:r>
            <a:endParaRPr lang="he-IL" sz="1400" b="1" dirty="0">
              <a:solidFill>
                <a:schemeClr val="tx1">
                  <a:lumMod val="75000"/>
                  <a:lumOff val="25000"/>
                </a:schemeClr>
              </a:solidFill>
              <a:latin typeface="Segoe UI" panose="020B0502040204020203" pitchFamily="34" charset="0"/>
              <a:ea typeface="Tahoma"/>
              <a:cs typeface="Segoe UI" panose="020B0502040204020203" pitchFamily="34" charset="0"/>
            </a:endParaRPr>
          </a:p>
          <a:p>
            <a:pPr algn="l" rtl="0"/>
            <a:r>
              <a:rPr lang="en-US" sz="1400" dirty="0">
                <a:solidFill>
                  <a:schemeClr val="tx1">
                    <a:lumMod val="75000"/>
                    <a:lumOff val="25000"/>
                  </a:schemeClr>
                </a:solidFill>
                <a:latin typeface="Segoe UI" panose="020B0502040204020203" pitchFamily="34" charset="0"/>
                <a:ea typeface="Tahoma"/>
                <a:cs typeface="Segoe UI" panose="020B0502040204020203" pitchFamily="34" charset="0"/>
              </a:rPr>
              <a:t>Research Coordinator</a:t>
            </a:r>
            <a:endParaRPr lang="he-IL" sz="1400" dirty="0">
              <a:solidFill>
                <a:schemeClr val="tx1">
                  <a:lumMod val="75000"/>
                  <a:lumOff val="25000"/>
                </a:schemeClr>
              </a:solidFill>
              <a:latin typeface="Segoe UI" panose="020B0502040204020203" pitchFamily="34" charset="0"/>
              <a:ea typeface="Tahoma"/>
              <a:cs typeface="Segoe UI" panose="020B0502040204020203" pitchFamily="34" charset="0"/>
            </a:endParaRPr>
          </a:p>
        </p:txBody>
      </p:sp>
      <p:sp>
        <p:nvSpPr>
          <p:cNvPr id="26" name="TextBox 25">
            <a:extLst>
              <a:ext uri="{FF2B5EF4-FFF2-40B4-BE49-F238E27FC236}">
                <a16:creationId xmlns:a16="http://schemas.microsoft.com/office/drawing/2014/main" id="{A1C0B18C-F0D0-9CC8-40DE-FE46A4BBD7C8}"/>
              </a:ext>
            </a:extLst>
          </p:cNvPr>
          <p:cNvSpPr txBox="1"/>
          <p:nvPr/>
        </p:nvSpPr>
        <p:spPr>
          <a:xfrm>
            <a:off x="3277575" y="1529164"/>
            <a:ext cx="2551479" cy="738664"/>
          </a:xfrm>
          <a:prstGeom prst="rect">
            <a:avLst/>
          </a:prstGeom>
          <a:noFill/>
        </p:spPr>
        <p:txBody>
          <a:bodyPr wrap="square" rtlCol="1">
            <a:spAutoFit/>
          </a:bodyPr>
          <a:lstStyle/>
          <a:p>
            <a:pPr algn="l" rtl="0"/>
            <a:r>
              <a:rPr lang="en-GB" sz="1400" b="1">
                <a:solidFill>
                  <a:schemeClr val="tx1">
                    <a:lumMod val="75000"/>
                    <a:lumOff val="25000"/>
                  </a:schemeClr>
                </a:solidFill>
                <a:latin typeface="Segoe UI" panose="020B0502040204020203" pitchFamily="34" charset="0"/>
                <a:ea typeface="Tahoma"/>
                <a:cs typeface="Segoe UI" panose="020B0502040204020203" pitchFamily="34" charset="0"/>
              </a:rPr>
              <a:t>Reoute </a:t>
            </a:r>
            <a:r>
              <a:rPr lang="en-GB" sz="1400" b="1" err="1">
                <a:solidFill>
                  <a:schemeClr val="tx1">
                    <a:lumMod val="75000"/>
                    <a:lumOff val="25000"/>
                  </a:schemeClr>
                </a:solidFill>
                <a:latin typeface="Segoe UI" panose="020B0502040204020203" pitchFamily="34" charset="0"/>
                <a:ea typeface="Tahoma"/>
                <a:cs typeface="Segoe UI" panose="020B0502040204020203" pitchFamily="34" charset="0"/>
              </a:rPr>
              <a:t>Diamend</a:t>
            </a:r>
            <a:r>
              <a:rPr lang="en-GB" sz="1400" b="1">
                <a:solidFill>
                  <a:schemeClr val="tx1">
                    <a:lumMod val="75000"/>
                    <a:lumOff val="25000"/>
                  </a:schemeClr>
                </a:solidFill>
                <a:latin typeface="Segoe UI" panose="020B0502040204020203" pitchFamily="34" charset="0"/>
                <a:ea typeface="Tahoma"/>
                <a:cs typeface="Segoe UI" panose="020B0502040204020203" pitchFamily="34" charset="0"/>
              </a:rPr>
              <a:t>, PhD</a:t>
            </a:r>
            <a:endParaRPr lang="he-IL" sz="1400" b="1">
              <a:solidFill>
                <a:schemeClr val="tx1">
                  <a:lumMod val="75000"/>
                  <a:lumOff val="25000"/>
                </a:schemeClr>
              </a:solidFill>
              <a:latin typeface="Segoe UI" panose="020B0502040204020203" pitchFamily="34" charset="0"/>
              <a:ea typeface="Tahoma"/>
              <a:cs typeface="Segoe UI" panose="020B0502040204020203" pitchFamily="34" charset="0"/>
            </a:endParaRPr>
          </a:p>
          <a:p>
            <a:pPr algn="l" rtl="0"/>
            <a:r>
              <a:rPr lang="en-US" sz="1400">
                <a:solidFill>
                  <a:schemeClr val="tx1">
                    <a:lumMod val="75000"/>
                    <a:lumOff val="25000"/>
                  </a:schemeClr>
                </a:solidFill>
                <a:latin typeface="Segoe UI" panose="020B0502040204020203" pitchFamily="34" charset="0"/>
                <a:ea typeface="Tahoma"/>
                <a:cs typeface="Segoe UI" panose="020B0502040204020203" pitchFamily="34" charset="0"/>
              </a:rPr>
              <a:t>Researcher &amp; Program</a:t>
            </a:r>
          </a:p>
          <a:p>
            <a:pPr algn="l" rtl="0"/>
            <a:r>
              <a:rPr lang="en-US" sz="1400">
                <a:solidFill>
                  <a:schemeClr val="tx1">
                    <a:lumMod val="75000"/>
                    <a:lumOff val="25000"/>
                  </a:schemeClr>
                </a:solidFill>
                <a:latin typeface="Segoe UI" panose="020B0502040204020203" pitchFamily="34" charset="0"/>
                <a:ea typeface="Tahoma"/>
                <a:cs typeface="Segoe UI" panose="020B0502040204020203" pitchFamily="34" charset="0"/>
              </a:rPr>
              <a:t>Evaluator </a:t>
            </a:r>
            <a:endParaRPr lang="he-IL" sz="1400">
              <a:solidFill>
                <a:schemeClr val="tx1">
                  <a:lumMod val="75000"/>
                  <a:lumOff val="25000"/>
                </a:schemeClr>
              </a:solidFill>
              <a:latin typeface="Segoe UI" panose="020B0502040204020203" pitchFamily="34" charset="0"/>
              <a:ea typeface="Tahoma"/>
              <a:cs typeface="Segoe UI" panose="020B0502040204020203" pitchFamily="34" charset="0"/>
            </a:endParaRPr>
          </a:p>
        </p:txBody>
      </p:sp>
      <p:sp>
        <p:nvSpPr>
          <p:cNvPr id="27" name="TextBox 26">
            <a:extLst>
              <a:ext uri="{FF2B5EF4-FFF2-40B4-BE49-F238E27FC236}">
                <a16:creationId xmlns:a16="http://schemas.microsoft.com/office/drawing/2014/main" id="{FB88FCFE-D92E-DF22-27BB-E96966D7091E}"/>
              </a:ext>
            </a:extLst>
          </p:cNvPr>
          <p:cNvSpPr txBox="1"/>
          <p:nvPr/>
        </p:nvSpPr>
        <p:spPr>
          <a:xfrm>
            <a:off x="5898453" y="4815747"/>
            <a:ext cx="2551479" cy="738664"/>
          </a:xfrm>
          <a:prstGeom prst="rect">
            <a:avLst/>
          </a:prstGeom>
          <a:noFill/>
        </p:spPr>
        <p:txBody>
          <a:bodyPr wrap="square" rtlCol="1">
            <a:spAutoFit/>
          </a:bodyPr>
          <a:lstStyle/>
          <a:p>
            <a:pPr algn="l" rtl="0"/>
            <a:r>
              <a:rPr lang="en-GB" sz="1400" b="1">
                <a:solidFill>
                  <a:schemeClr val="tx1">
                    <a:lumMod val="75000"/>
                    <a:lumOff val="25000"/>
                  </a:schemeClr>
                </a:solidFill>
                <a:latin typeface="Segoe UI" panose="020B0502040204020203" pitchFamily="34" charset="0"/>
                <a:ea typeface="Tahoma"/>
                <a:cs typeface="Segoe UI" panose="020B0502040204020203" pitchFamily="34" charset="0"/>
              </a:rPr>
              <a:t>Hava Newman, PhD</a:t>
            </a:r>
            <a:endParaRPr lang="he-IL" sz="1400" b="1">
              <a:solidFill>
                <a:schemeClr val="tx1">
                  <a:lumMod val="75000"/>
                  <a:lumOff val="25000"/>
                </a:schemeClr>
              </a:solidFill>
              <a:latin typeface="Segoe UI" panose="020B0502040204020203" pitchFamily="34" charset="0"/>
              <a:ea typeface="Tahoma"/>
              <a:cs typeface="Segoe UI" panose="020B0502040204020203" pitchFamily="34" charset="0"/>
            </a:endParaRPr>
          </a:p>
          <a:p>
            <a:pPr algn="l" rtl="0"/>
            <a:r>
              <a:rPr lang="en-US" sz="1400">
                <a:solidFill>
                  <a:schemeClr val="tx1">
                    <a:lumMod val="75000"/>
                    <a:lumOff val="25000"/>
                  </a:schemeClr>
                </a:solidFill>
                <a:latin typeface="Segoe UI" panose="020B0502040204020203" pitchFamily="34" charset="0"/>
                <a:ea typeface="Tahoma"/>
                <a:cs typeface="Segoe UI" panose="020B0502040204020203" pitchFamily="34" charset="0"/>
              </a:rPr>
              <a:t>Head of Measurement &amp; Evaluation Administration</a:t>
            </a:r>
            <a:endParaRPr lang="he-IL" sz="1400">
              <a:solidFill>
                <a:schemeClr val="tx1">
                  <a:lumMod val="75000"/>
                  <a:lumOff val="25000"/>
                </a:schemeClr>
              </a:solidFill>
              <a:latin typeface="Segoe UI" panose="020B0502040204020203" pitchFamily="34" charset="0"/>
              <a:ea typeface="Tahoma"/>
              <a:cs typeface="Segoe UI" panose="020B0502040204020203" pitchFamily="34" charset="0"/>
            </a:endParaRPr>
          </a:p>
        </p:txBody>
      </p:sp>
      <p:pic>
        <p:nvPicPr>
          <p:cNvPr id="28" name="Picture 27">
            <a:extLst>
              <a:ext uri="{FF2B5EF4-FFF2-40B4-BE49-F238E27FC236}">
                <a16:creationId xmlns:a16="http://schemas.microsoft.com/office/drawing/2014/main" id="{CBF363CD-3372-B371-C37A-A6181623BF0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74533" y="4429428"/>
            <a:ext cx="1831489" cy="1552759"/>
          </a:xfrm>
          <a:prstGeom prst="ellipse">
            <a:avLst/>
          </a:prstGeom>
          <a:ln>
            <a:noFill/>
          </a:ln>
          <a:effectLst>
            <a:outerShdw blurRad="50800" dist="50800" dir="5400000" algn="ctr" rotWithShape="0">
              <a:schemeClr val="bg1"/>
            </a:outerShdw>
            <a:softEdge rad="112500"/>
          </a:effectLst>
        </p:spPr>
      </p:pic>
    </p:spTree>
    <p:extLst>
      <p:ext uri="{BB962C8B-B14F-4D97-AF65-F5344CB8AC3E}">
        <p14:creationId xmlns:p14="http://schemas.microsoft.com/office/powerpoint/2010/main" val="2258310093"/>
      </p:ext>
    </p:extLst>
  </p:cSld>
  <p:clrMapOvr>
    <a:masterClrMapping/>
  </p:clrMapOvr>
  <p:extLst>
    <p:ext uri="{6950BFC3-D8DA-4A85-94F7-54DA5524770B}">
      <p188:commentRel xmlns:p188="http://schemas.microsoft.com/office/powerpoint/2018/8/main" r:id="rId3"/>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תכנון עתידי למרחב ומעורבות בתהליכים דומים</a:t>
            </a:r>
          </a:p>
        </p:txBody>
      </p:sp>
      <p:graphicFrame>
        <p:nvGraphicFramePr>
          <p:cNvPr id="3" name="תרשים 2">
            <a:extLst>
              <a:ext uri="{FF2B5EF4-FFF2-40B4-BE49-F238E27FC236}">
                <a16:creationId xmlns:a16="http://schemas.microsoft.com/office/drawing/2014/main" id="{5EB7004A-24B4-A324-35C5-B9FF13F3301C}"/>
              </a:ext>
            </a:extLst>
          </p:cNvPr>
          <p:cNvGraphicFramePr/>
          <p:nvPr/>
        </p:nvGraphicFramePr>
        <p:xfrm>
          <a:off x="0" y="3606294"/>
          <a:ext cx="6324599"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תרשים 3">
            <a:extLst>
              <a:ext uri="{FF2B5EF4-FFF2-40B4-BE49-F238E27FC236}">
                <a16:creationId xmlns:a16="http://schemas.microsoft.com/office/drawing/2014/main" id="{03A2DD61-31C1-DC2F-CA13-5B5040FB9D53}"/>
              </a:ext>
            </a:extLst>
          </p:cNvPr>
          <p:cNvGraphicFramePr>
            <a:graphicFrameLocks/>
          </p:cNvGraphicFramePr>
          <p:nvPr/>
        </p:nvGraphicFramePr>
        <p:xfrm>
          <a:off x="6726730" y="3524102"/>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7" name="TextBox 6">
            <a:extLst>
              <a:ext uri="{FF2B5EF4-FFF2-40B4-BE49-F238E27FC236}">
                <a16:creationId xmlns:a16="http://schemas.microsoft.com/office/drawing/2014/main" id="{6B47248F-62E3-639D-4925-F536C64BAC94}"/>
              </a:ext>
            </a:extLst>
          </p:cNvPr>
          <p:cNvSpPr txBox="1"/>
          <p:nvPr/>
        </p:nvSpPr>
        <p:spPr>
          <a:xfrm>
            <a:off x="0" y="389652"/>
            <a:ext cx="12192000" cy="3141566"/>
          </a:xfrm>
          <a:prstGeom prst="rect">
            <a:avLst/>
          </a:prstGeom>
          <a:solidFill>
            <a:srgbClr val="F9BC25"/>
          </a:solidFill>
        </p:spPr>
        <p:txBody>
          <a:bodyPr wrap="square" rtlCol="1">
            <a:spAutoFit/>
          </a:bodyPr>
          <a:lstStyle/>
          <a:p>
            <a:pPr marL="457200" marR="0" lvl="1" indent="0" algn="r" defTabSz="914400" rtl="1" eaLnBrk="1" fontAlgn="auto" latinLnBrk="0" hangingPunct="1">
              <a:lnSpc>
                <a:spcPct val="100000"/>
              </a:lnSpc>
              <a:spcBef>
                <a:spcPts val="600"/>
              </a:spcBef>
              <a:spcAft>
                <a:spcPts val="0"/>
              </a:spcAft>
              <a:buClr>
                <a:srgbClr val="EC1C3C"/>
              </a:buClr>
              <a:buSzTx/>
              <a:buFontTx/>
              <a:buNone/>
              <a:tabLst/>
              <a:defRPr/>
            </a:pPr>
            <a:endParaRPr kumimoji="0" lang="he-IL" sz="1000" b="0"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457200" marR="0" lvl="1" indent="0" algn="r" defTabSz="914400" rtl="1" eaLnBrk="1" fontAlgn="auto" latinLnBrk="0" hangingPunct="1">
              <a:lnSpc>
                <a:spcPct val="150000"/>
              </a:lnSpc>
              <a:spcBef>
                <a:spcPts val="0"/>
              </a:spcBef>
              <a:spcAft>
                <a:spcPts val="0"/>
              </a:spcAft>
              <a:buClr>
                <a:srgbClr val="EC1C3C"/>
              </a:buClr>
              <a:buSzTx/>
              <a:buFontTx/>
              <a:buNone/>
              <a:tabLst/>
              <a:defRPr/>
            </a:pPr>
            <a:r>
              <a:rPr kumimoji="0" lang="he-IL" sz="1400" b="0"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מנתוני הסקר (</a:t>
            </a:r>
            <a:r>
              <a:rPr kumimoji="0" lang="en-US" sz="1400" b="0"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n=16</a:t>
            </a:r>
            <a:r>
              <a:rPr kumimoji="0" lang="he-IL" sz="1400" b="0"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p>
          <a:p>
            <a:pPr marL="628650" marR="0" lvl="1" indent="-171450" algn="r" defTabSz="914400" rtl="1" eaLnBrk="1" fontAlgn="auto" latinLnBrk="0" hangingPunct="1">
              <a:lnSpc>
                <a:spcPct val="150000"/>
              </a:lnSpc>
              <a:spcBef>
                <a:spcPts val="600"/>
              </a:spcBef>
              <a:spcAft>
                <a:spcPts val="0"/>
              </a:spcAft>
              <a:buClr>
                <a:srgbClr val="EC1C3C"/>
              </a:buClr>
              <a:buSzPct val="60000"/>
              <a:buFont typeface="Tahoma" panose="020B0604030504040204" pitchFamily="34" charset="0"/>
              <a:buChar char="█"/>
              <a:tabLst/>
              <a:defRPr/>
            </a:pPr>
            <a:r>
              <a:rPr kumimoji="0" lang="he-IL" sz="18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57% </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ציינו שתכנון ההתערבות העתידית תואם לצרכיהן ולצרכי ילדיהן. המשיבות ציינו כי לא נערך סיכום של המפגש/הרעיונות שהועלו </a:t>
            </a:r>
            <a:br>
              <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ומתן מידע על ההמשך התהליך על ידי המארגנים: "לא הוצג מה יהיה בתכנון, חבל!"</a:t>
            </a:r>
          </a:p>
          <a:p>
            <a:pPr marL="628650" marR="0" lvl="1" indent="-171450" algn="r" defTabSz="914400" rtl="1" eaLnBrk="1" fontAlgn="auto" latinLnBrk="0" hangingPunct="1">
              <a:lnSpc>
                <a:spcPct val="150000"/>
              </a:lnSpc>
              <a:spcBef>
                <a:spcPts val="600"/>
              </a:spcBef>
              <a:spcAft>
                <a:spcPts val="0"/>
              </a:spcAft>
              <a:buClr>
                <a:srgbClr val="EC1C3C"/>
              </a:buClr>
              <a:buSzPct val="60000"/>
              <a:buFont typeface="Tahoma" panose="020B0604030504040204" pitchFamily="34" charset="0"/>
              <a:buChar char="█"/>
              <a:tabLst/>
              <a:defRPr/>
            </a:pPr>
            <a:r>
              <a:rPr kumimoji="0" lang="he-IL" sz="18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88%</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ציינו כי המרחב ישמש מוקד עניין לקהילה לאחר ביצוע ההתערבות, מה שמדגיש שוב את "הצמא" של ההורים והילדים למתחמי פעילות לשעות הפנאי. בנוסף, </a:t>
            </a:r>
            <a:r>
              <a:rPr kumimoji="0" lang="he-IL" sz="18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75%</a:t>
            </a:r>
            <a:r>
              <a:rPr kumimoji="0" lang="he-IL" sz="18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מהאימהות ציינו שישתמשו במרחב המשופץ לפחות מספר פעמים בשבוע.</a:t>
            </a:r>
          </a:p>
          <a:p>
            <a:pPr marL="742950" marR="0" lvl="1" indent="-285750" algn="r" defTabSz="914400" rtl="1" eaLnBrk="1" fontAlgn="auto" latinLnBrk="0" hangingPunct="1">
              <a:lnSpc>
                <a:spcPct val="150000"/>
              </a:lnSpc>
              <a:spcBef>
                <a:spcPts val="600"/>
              </a:spcBef>
              <a:spcAft>
                <a:spcPts val="0"/>
              </a:spcAft>
              <a:buClr>
                <a:srgbClr val="EC1C3C"/>
              </a:buClr>
              <a:buSzPct val="60000"/>
              <a:buFont typeface="Tahoma" panose="020B0604030504040204" pitchFamily="34" charset="0"/>
              <a:buChar char="█"/>
              <a:tabLst/>
              <a:defRPr/>
            </a:pPr>
            <a:r>
              <a:rPr kumimoji="0" lang="he-IL" sz="18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94%</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מהאימהות הביעו עניין רב בהשתתפות בשינויים מסוג זה בעיר. באופן ספציפי, מחציתן ציינו שישמחו להביע את דעתן על פרויקטים עתידיים, כשליש ירצו להשתתף במפגש קבלת החלטות ולקבל עדכונים לאורך התהליך, וכרבע ירצו לקחת חלק בהקמת פרויקט עתידי.  </a:t>
            </a:r>
            <a:endPar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p:txBody>
      </p:sp>
      <p:sp>
        <p:nvSpPr>
          <p:cNvPr id="5" name="Rectangle 4">
            <a:extLst>
              <a:ext uri="{FF2B5EF4-FFF2-40B4-BE49-F238E27FC236}">
                <a16:creationId xmlns:a16="http://schemas.microsoft.com/office/drawing/2014/main" id="{E2AEDCCF-9409-718D-2100-E729ED7D6905}"/>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2513497262"/>
      </p:ext>
    </p:extLst>
  </p:cSld>
  <p:clrMapOvr>
    <a:masterClrMapping/>
  </p:clrMapOvr>
  <p:extLst>
    <p:ext uri="{6950BFC3-D8DA-4A85-94F7-54DA5524770B}">
      <p188:commentRel xmlns:p188="http://schemas.microsoft.com/office/powerpoint/2018/8/main" r:id="rId3"/>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שיתוף ציבור רמת אברהם לקראת </a:t>
            </a:r>
            <a:r>
              <a:rPr kumimoji="0" lang="en-US"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Placemaking</a:t>
            </a: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 סיכום והמלצות</a:t>
            </a:r>
            <a:r>
              <a:rPr kumimoji="0" lang="en-GB"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 </a:t>
            </a:r>
            <a:r>
              <a:rPr lang="he-IL" sz="2000" b="1">
                <a:solidFill>
                  <a:prstClr val="white"/>
                </a:solidFill>
                <a:latin typeface="Tahoma" pitchFamily="34" charset="0"/>
                <a:ea typeface="Tahoma" pitchFamily="34" charset="0"/>
                <a:cs typeface="Tahoma" pitchFamily="34" charset="0"/>
              </a:rPr>
              <a:t>בהתאם למדדי המודל הלוגי</a:t>
            </a:r>
            <a:endPar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endParaRPr>
          </a:p>
        </p:txBody>
      </p:sp>
      <p:sp>
        <p:nvSpPr>
          <p:cNvPr id="6" name="Rectangle 6">
            <a:extLst>
              <a:ext uri="{FF2B5EF4-FFF2-40B4-BE49-F238E27FC236}">
                <a16:creationId xmlns:a16="http://schemas.microsoft.com/office/drawing/2014/main" id="{44C33938-A3BF-65A8-A4EC-442D698A43B9}"/>
              </a:ext>
            </a:extLst>
          </p:cNvPr>
          <p:cNvSpPr/>
          <p:nvPr/>
        </p:nvSpPr>
        <p:spPr>
          <a:xfrm>
            <a:off x="569292" y="559147"/>
            <a:ext cx="11033090" cy="5395003"/>
          </a:xfrm>
          <a:prstGeom prst="rect">
            <a:avLst/>
          </a:prstGeom>
          <a:solidFill>
            <a:schemeClr val="bg1"/>
          </a:solidFill>
        </p:spPr>
        <p:txBody>
          <a:bodyPr wrap="square">
            <a:spAutoFit/>
          </a:bodyPr>
          <a:lstStyle/>
          <a:p>
            <a:pPr marL="285750" marR="0" lvl="0" indent="-285750" algn="l" defTabSz="914400" eaLnBrk="1" fontAlgn="auto" latinLnBrk="0" hangingPunct="1">
              <a:lnSpc>
                <a:spcPct val="150000"/>
              </a:lnSpc>
              <a:spcBef>
                <a:spcPts val="0"/>
              </a:spcBef>
              <a:spcAft>
                <a:spcPts val="0"/>
              </a:spcAft>
              <a:buClr>
                <a:srgbClr val="FFC000"/>
              </a:buClr>
              <a:buSzTx/>
              <a:buFont typeface="Tahoma" panose="020B0604030504040204" pitchFamily="34" charset="0"/>
              <a:buChar char="█"/>
              <a:tabLst/>
              <a:defRPr/>
            </a:pPr>
            <a:r>
              <a:rPr lang="en-US" sz="1300" b="1" dirty="0">
                <a:solidFill>
                  <a:srgbClr val="4978A6"/>
                </a:solidFill>
                <a:latin typeface="Segoe UI" panose="020B0502040204020203" pitchFamily="34" charset="0"/>
                <a:ea typeface="Tahoma" panose="020B0604030504040204" pitchFamily="34" charset="0"/>
                <a:cs typeface="Segoe UI" panose="020B0502040204020203" pitchFamily="34" charset="0"/>
              </a:rPr>
              <a:t>High satisfaction of caregivers and their young children, from the contents and services consumption (provided as part of Urban95) </a:t>
            </a:r>
            <a:r>
              <a:rPr kumimoji="0" lang="he-IL" sz="13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האימהות והילדים היו מרוצים מאוד מהאירוע, וניכר </a:t>
            </a:r>
            <a:r>
              <a:rPr kumimoji="0" lang="he-IL" sz="13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צורך עז בפעילויות לילדים </a:t>
            </a:r>
            <a:r>
              <a:rPr kumimoji="0" lang="he-IL" sz="13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(עם ובלי ההורים) </a:t>
            </a:r>
            <a:r>
              <a:rPr kumimoji="0" lang="he-IL" sz="13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ובמקומות לשהייה ומשחק</a:t>
            </a:r>
            <a:r>
              <a:rPr kumimoji="0" lang="he-IL" sz="13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br>
              <a:rPr kumimoji="0" lang="en-US" sz="13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3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בנוסף, האימהות הביעו את רצונן להשתתף בפעילויות נוספות מטעם "זעירא", בדגש על הדרכת הורים לחיזוק מיומנויות רגשיות של ילדיהן.</a:t>
            </a:r>
          </a:p>
          <a:p>
            <a:pPr marL="285750" indent="-285750">
              <a:lnSpc>
                <a:spcPct val="150000"/>
              </a:lnSpc>
              <a:buClr>
                <a:srgbClr val="FFC000"/>
              </a:buClr>
              <a:buFont typeface="Tahoma" panose="020B0604030504040204" pitchFamily="34" charset="0"/>
              <a:buChar char="█"/>
              <a:defRPr/>
            </a:pPr>
            <a:r>
              <a:rPr lang="en-US" sz="1300" b="1" dirty="0">
                <a:solidFill>
                  <a:srgbClr val="4978A6"/>
                </a:solidFill>
                <a:latin typeface="Segoe UI" panose="020B0502040204020203" pitchFamily="34" charset="0"/>
                <a:ea typeface="Tahoma" panose="020B0604030504040204" pitchFamily="34" charset="0"/>
                <a:cs typeface="Segoe UI" panose="020B0502040204020203" pitchFamily="34" charset="0"/>
              </a:rPr>
              <a:t>The post-intervention public spaces are suitable for safe use and stay of young children.</a:t>
            </a:r>
          </a:p>
          <a:p>
            <a:pPr marL="285750" marR="0" lvl="0" indent="-285750" algn="l" defTabSz="914400" eaLnBrk="1" fontAlgn="auto" latinLnBrk="0" hangingPunct="1">
              <a:lnSpc>
                <a:spcPct val="150000"/>
              </a:lnSpc>
              <a:spcBef>
                <a:spcPts val="600"/>
              </a:spcBef>
              <a:spcAft>
                <a:spcPts val="0"/>
              </a:spcAft>
              <a:buClr>
                <a:srgbClr val="F9BC25"/>
              </a:buClr>
              <a:buSzTx/>
              <a:buFont typeface="Wingdings" panose="05000000000000000000" pitchFamily="2" charset="2"/>
              <a:buChar char="§"/>
              <a:tabLst/>
              <a:defRPr/>
            </a:pPr>
            <a:r>
              <a:rPr kumimoji="0" lang="he-IL" sz="13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באשר לסביבת הפעילות – בשיתופי ציבור עתידיים, חשוב להקצות תנאים מיטביים לשהיית הילדים ומלוויהם, כגון הקצאת מקום לעגלות ילדים/מרחב לתינוקות, הגנה מתנאי מזג האוויר (גשם/רוח/צל), תאורה מספקת ובטיחות לילדים (גידור). </a:t>
            </a:r>
          </a:p>
          <a:p>
            <a:pPr marL="285750" marR="0" lvl="0" indent="-285750" algn="l" defTabSz="914400" eaLnBrk="1" fontAlgn="auto" latinLnBrk="0" hangingPunct="1">
              <a:lnSpc>
                <a:spcPct val="150000"/>
              </a:lnSpc>
              <a:spcBef>
                <a:spcPts val="600"/>
              </a:spcBef>
              <a:spcAft>
                <a:spcPts val="0"/>
              </a:spcAft>
              <a:buClr>
                <a:srgbClr val="F9BC25"/>
              </a:buClr>
              <a:buSzTx/>
              <a:buFont typeface="Wingdings" panose="05000000000000000000" pitchFamily="2" charset="2"/>
              <a:buChar char="§"/>
              <a:tabLst/>
              <a:defRPr/>
            </a:pPr>
            <a:r>
              <a:rPr kumimoji="0" lang="he-IL" sz="13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ניכר כי בתחילת הפעילות הילדים הצליחו להביע את דעתם על המרחב גם בעל פה וגם ביצירה, בעוד ילדים שהגיעו בשלב מאוחר יותר לא הצליחו להביע עצמם במידה זהה. בעתיד, חשוב </a:t>
            </a:r>
            <a:r>
              <a:rPr kumimoji="0" lang="he-IL" sz="13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להתאים את מרחב הפעילות והתוכן לכמות המשתתפים </a:t>
            </a:r>
            <a:r>
              <a:rPr kumimoji="0" lang="he-IL" sz="13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הצפויה, כך שלכולם יתאפשר להביע את עצמם ולמדריכים להגיב ולהתייחס לכולם. </a:t>
            </a:r>
          </a:p>
          <a:p>
            <a:pPr marL="285750" indent="-285750">
              <a:lnSpc>
                <a:spcPct val="150000"/>
              </a:lnSpc>
              <a:spcBef>
                <a:spcPts val="600"/>
              </a:spcBef>
              <a:buClr>
                <a:srgbClr val="FFC000"/>
              </a:buClr>
              <a:buFont typeface="Tahoma" panose="020B0604030504040204" pitchFamily="34" charset="0"/>
              <a:buChar char="█"/>
              <a:defRPr/>
            </a:pPr>
            <a:r>
              <a:rPr lang="en-US" sz="1300" b="1" dirty="0">
                <a:solidFill>
                  <a:srgbClr val="4978A6"/>
                </a:solidFill>
                <a:latin typeface="Segoe UI" panose="020B0502040204020203" pitchFamily="34" charset="0"/>
                <a:ea typeface="Tahoma" panose="020B0604030504040204" pitchFamily="34" charset="0"/>
                <a:cs typeface="Segoe UI" panose="020B0502040204020203" pitchFamily="34" charset="0"/>
              </a:rPr>
              <a:t>Increase in number of young children and caregivers participating in activities in tactic intervention areas (place making) on city streets </a:t>
            </a:r>
            <a:endParaRPr lang="he-IL" sz="1300" b="1" dirty="0">
              <a:solidFill>
                <a:srgbClr val="4978A6"/>
              </a:solidFill>
              <a:latin typeface="Segoe UI" panose="020B0502040204020203" pitchFamily="34" charset="0"/>
              <a:ea typeface="Tahoma" panose="020B0604030504040204" pitchFamily="34" charset="0"/>
              <a:cs typeface="Segoe UI" panose="020B0502040204020203" pitchFamily="34" charset="0"/>
            </a:endParaRPr>
          </a:p>
          <a:p>
            <a:pPr marL="285750" marR="0" lvl="0" indent="-285750" algn="l" defTabSz="914400" eaLnBrk="1" fontAlgn="auto" latinLnBrk="0" hangingPunct="1">
              <a:lnSpc>
                <a:spcPct val="150000"/>
              </a:lnSpc>
              <a:spcBef>
                <a:spcPts val="600"/>
              </a:spcBef>
              <a:spcAft>
                <a:spcPts val="0"/>
              </a:spcAft>
              <a:buClr>
                <a:srgbClr val="F9BC25"/>
              </a:buClr>
              <a:buSzTx/>
              <a:buFont typeface="Wingdings" panose="05000000000000000000" pitchFamily="2" charset="2"/>
              <a:buChar char="§"/>
              <a:tabLst/>
              <a:defRPr/>
            </a:pPr>
            <a:r>
              <a:rPr kumimoji="0" lang="he-IL" sz="13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נשות צוות עיריית בית שמש </a:t>
            </a:r>
            <a:r>
              <a:rPr lang="he-IL" sz="1300" dirty="0">
                <a:solidFill>
                  <a:prstClr val="black"/>
                </a:solidFill>
                <a:latin typeface="Segoe UI" panose="020B0502040204020203" pitchFamily="34" charset="0"/>
                <a:ea typeface="Tahoma" panose="020B0604030504040204" pitchFamily="34" charset="0"/>
                <a:cs typeface="Segoe UI" panose="020B0502040204020203" pitchFamily="34" charset="0"/>
              </a:rPr>
              <a:t>הובילו את מפגשי שיתוף ציבור עם תושבות שכונת רמת אברהם. </a:t>
            </a:r>
          </a:p>
          <a:p>
            <a:pPr marL="285750" marR="0" lvl="0" indent="-285750" algn="l" defTabSz="914400" eaLnBrk="1" fontAlgn="auto" latinLnBrk="0" hangingPunct="1">
              <a:lnSpc>
                <a:spcPct val="150000"/>
              </a:lnSpc>
              <a:spcBef>
                <a:spcPts val="600"/>
              </a:spcBef>
              <a:spcAft>
                <a:spcPts val="0"/>
              </a:spcAft>
              <a:buClr>
                <a:srgbClr val="F9BC25"/>
              </a:buClr>
              <a:buSzTx/>
              <a:buFont typeface="Wingdings" panose="05000000000000000000" pitchFamily="2" charset="2"/>
              <a:buChar char="§"/>
              <a:tabLst/>
              <a:defRPr/>
            </a:pPr>
            <a:r>
              <a:rPr kumimoji="0" lang="he-IL" sz="13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האימהות הביעו את רצונן להיות מעורבות בפרויקט זה ובפרויקטים דומים בעיר. לפיכך, נכון יהיה להמשיך ולקיים תהליכים מסוג זה בעת תכנון מרחב ציבורי מיטבי עבור הילדים ומלוויהם בעיר. </a:t>
            </a:r>
          </a:p>
          <a:p>
            <a:pPr marL="285750" indent="-285750" algn="l">
              <a:lnSpc>
                <a:spcPct val="150000"/>
              </a:lnSpc>
              <a:spcBef>
                <a:spcPts val="600"/>
              </a:spcBef>
              <a:buClr>
                <a:srgbClr val="FFC000"/>
              </a:buClr>
              <a:buFont typeface="Tahoma" panose="020B0604030504040204" pitchFamily="34" charset="0"/>
              <a:buChar char="█"/>
              <a:defRPr/>
            </a:pPr>
            <a:r>
              <a:rPr lang="he-IL" sz="1300" b="1" dirty="0">
                <a:solidFill>
                  <a:srgbClr val="4978A6"/>
                </a:solidFill>
                <a:highlight>
                  <a:srgbClr val="FCDCE1"/>
                </a:highlight>
                <a:latin typeface="Segoe UI" panose="020B0502040204020203" pitchFamily="34" charset="0"/>
                <a:ea typeface="Tahoma" panose="020B0604030504040204" pitchFamily="34" charset="0"/>
                <a:cs typeface="Segoe UI" panose="020B0502040204020203" pitchFamily="34" charset="0"/>
              </a:rPr>
              <a:t>בניית תחושת אמון בין תושבי העיר לבין הרשות </a:t>
            </a:r>
          </a:p>
          <a:p>
            <a:pPr marL="285750" indent="-285750" algn="l">
              <a:lnSpc>
                <a:spcPct val="150000"/>
              </a:lnSpc>
              <a:spcBef>
                <a:spcPts val="600"/>
              </a:spcBef>
              <a:buClr>
                <a:srgbClr val="F9BC25"/>
              </a:buClr>
              <a:buFont typeface="Wingdings" panose="05000000000000000000" pitchFamily="2" charset="2"/>
              <a:buChar char="§"/>
              <a:defRPr/>
            </a:pPr>
            <a:r>
              <a:rPr lang="he-IL" sz="1300" dirty="0">
                <a:solidFill>
                  <a:prstClr val="black"/>
                </a:solidFill>
                <a:latin typeface="Segoe UI" panose="020B0502040204020203" pitchFamily="34" charset="0"/>
                <a:ea typeface="Tahoma" panose="020B0604030504040204" pitchFamily="34" charset="0"/>
                <a:cs typeface="Segoe UI" panose="020B0502040204020203" pitchFamily="34" charset="0"/>
              </a:rPr>
              <a:t>מצאנו כי יש במפגש מסוג זה כדי לחזק את הקשר ותחושת האמון בין התושבים לעירייה, בעצם נתינת "הבמה" למשתתפות להביע את דעתן טרם ההתערבות, ואף באופן תקדימי נתינת הבמה לילדים בתכנון המרחב הציבורי הסמוך למקום מגוריהם.  </a:t>
            </a:r>
          </a:p>
        </p:txBody>
      </p:sp>
      <p:sp>
        <p:nvSpPr>
          <p:cNvPr id="3" name="Rectangle 2">
            <a:extLst>
              <a:ext uri="{FF2B5EF4-FFF2-40B4-BE49-F238E27FC236}">
                <a16:creationId xmlns:a16="http://schemas.microsoft.com/office/drawing/2014/main" id="{98070D27-13B6-64E8-58B8-C0BAD44D778F}"/>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2328442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smtClean="0"/>
              <a:t>22</a:t>
            </a:fld>
            <a:endParaRPr lang="en-US" sz="1400"/>
          </a:p>
        </p:txBody>
      </p:sp>
      <p:sp>
        <p:nvSpPr>
          <p:cNvPr id="3" name="TextBox 16">
            <a:extLst>
              <a:ext uri="{FF2B5EF4-FFF2-40B4-BE49-F238E27FC236}">
                <a16:creationId xmlns:a16="http://schemas.microsoft.com/office/drawing/2014/main" id="{683B5F97-D7A4-8F5C-9D2D-826E68E3538E}"/>
              </a:ext>
            </a:extLst>
          </p:cNvPr>
          <p:cNvSpPr txBox="1"/>
          <p:nvPr/>
        </p:nvSpPr>
        <p:spPr>
          <a:xfrm>
            <a:off x="1266373" y="867918"/>
            <a:ext cx="9227737" cy="1723549"/>
          </a:xfrm>
          <a:prstGeom prst="rect">
            <a:avLst/>
          </a:prstGeom>
          <a:solidFill>
            <a:srgbClr val="EC1C3C"/>
          </a:solidFill>
        </p:spPr>
        <p:txBody>
          <a:bodyPr wrap="square" rtlCol="0">
            <a:spAutoFit/>
          </a:bodyPr>
          <a:lstStyle/>
          <a:p>
            <a:pPr algn="ctr" rtl="1"/>
            <a:r>
              <a:rPr lang="he-IL" sz="3200" b="1">
                <a:solidFill>
                  <a:schemeClr val="bg1"/>
                </a:solidFill>
                <a:latin typeface="Tahoma" panose="020B0604030504040204" pitchFamily="34" charset="0"/>
                <a:ea typeface="Tahoma" panose="020B0604030504040204" pitchFamily="34" charset="0"/>
                <a:cs typeface="Tahoma" panose="020B0604030504040204" pitchFamily="34" charset="0"/>
              </a:rPr>
              <a:t>מפגשי "רשות פוגשת קהילה"</a:t>
            </a:r>
          </a:p>
          <a:p>
            <a:pPr algn="ctr" rtl="1">
              <a:spcBef>
                <a:spcPts val="1200"/>
              </a:spcBef>
            </a:pPr>
            <a:r>
              <a:rPr lang="he-IL" sz="3200" b="1">
                <a:solidFill>
                  <a:schemeClr val="bg1"/>
                </a:solidFill>
                <a:latin typeface="Tahoma" panose="020B0604030504040204" pitchFamily="34" charset="0"/>
                <a:ea typeface="Tahoma" panose="020B0604030504040204" pitchFamily="34" charset="0"/>
                <a:cs typeface="Tahoma" panose="020B0604030504040204" pitchFamily="34" charset="0"/>
              </a:rPr>
              <a:t>סדנה לשינוי התנהגותי</a:t>
            </a:r>
            <a:br>
              <a:rPr lang="en-US" sz="3200" b="1">
                <a:solidFill>
                  <a:schemeClr val="bg1"/>
                </a:solidFill>
                <a:latin typeface="Tahoma" panose="020B0604030504040204" pitchFamily="34" charset="0"/>
                <a:ea typeface="Tahoma" panose="020B0604030504040204" pitchFamily="34" charset="0"/>
                <a:cs typeface="Tahoma" panose="020B0604030504040204" pitchFamily="34" charset="0"/>
              </a:rPr>
            </a:br>
            <a:r>
              <a:rPr lang="he-IL" sz="3200" b="1">
                <a:solidFill>
                  <a:schemeClr val="bg1"/>
                </a:solidFill>
                <a:latin typeface="Tahoma" panose="020B0604030504040204" pitchFamily="34" charset="0"/>
                <a:ea typeface="Tahoma" panose="020B0604030504040204" pitchFamily="34" charset="0"/>
                <a:cs typeface="Tahoma" panose="020B0604030504040204" pitchFamily="34" charset="0"/>
              </a:rPr>
              <a:t>רמה ג'1, בית שמש </a:t>
            </a:r>
          </a:p>
        </p:txBody>
      </p:sp>
      <p:pic>
        <p:nvPicPr>
          <p:cNvPr id="4" name="תמונה 3">
            <a:extLst>
              <a:ext uri="{FF2B5EF4-FFF2-40B4-BE49-F238E27FC236}">
                <a16:creationId xmlns:a16="http://schemas.microsoft.com/office/drawing/2014/main" id="{36919E58-62E4-1B48-6CF6-90102A222988}"/>
              </a:ext>
            </a:extLst>
          </p:cNvPr>
          <p:cNvPicPr>
            <a:picLocks noChangeAspect="1"/>
          </p:cNvPicPr>
          <p:nvPr/>
        </p:nvPicPr>
        <p:blipFill rotWithShape="1">
          <a:blip r:embed="rId4"/>
          <a:srcRect l="17006" t="-1" b="-4324"/>
          <a:stretch/>
        </p:blipFill>
        <p:spPr>
          <a:xfrm>
            <a:off x="5959011" y="3045420"/>
            <a:ext cx="5897368" cy="2851946"/>
          </a:xfrm>
          <a:prstGeom prst="rect">
            <a:avLst/>
          </a:prstGeom>
        </p:spPr>
      </p:pic>
      <p:pic>
        <p:nvPicPr>
          <p:cNvPr id="5" name="תמונה 4">
            <a:extLst>
              <a:ext uri="{FF2B5EF4-FFF2-40B4-BE49-F238E27FC236}">
                <a16:creationId xmlns:a16="http://schemas.microsoft.com/office/drawing/2014/main" id="{F7383F6B-E500-FED3-A82D-24790B261AB6}"/>
              </a:ext>
            </a:extLst>
          </p:cNvPr>
          <p:cNvPicPr>
            <a:picLocks noChangeAspect="1"/>
          </p:cNvPicPr>
          <p:nvPr/>
        </p:nvPicPr>
        <p:blipFill>
          <a:blip r:embed="rId5"/>
          <a:stretch>
            <a:fillRect/>
          </a:stretch>
        </p:blipFill>
        <p:spPr>
          <a:xfrm>
            <a:off x="762637" y="3045420"/>
            <a:ext cx="4901609" cy="2755631"/>
          </a:xfrm>
          <a:prstGeom prst="rect">
            <a:avLst/>
          </a:prstGeom>
        </p:spPr>
      </p:pic>
      <p:sp>
        <p:nvSpPr>
          <p:cNvPr id="6" name="Rectangle 5">
            <a:extLst>
              <a:ext uri="{FF2B5EF4-FFF2-40B4-BE49-F238E27FC236}">
                <a16:creationId xmlns:a16="http://schemas.microsoft.com/office/drawing/2014/main" id="{586042F0-5F33-2789-714D-151C430CB194}"/>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3123913910"/>
      </p:ext>
    </p:extLst>
  </p:cSld>
  <p:clrMapOvr>
    <a:masterClrMapping/>
  </p:clrMapOvr>
  <p:extLst>
    <p:ext uri="{6950BFC3-D8DA-4A85-94F7-54DA5524770B}">
      <p188:commentRel xmlns:p188="http://schemas.microsoft.com/office/powerpoint/2018/8/main" r:id="rId3"/>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58C3EA4-B6B0-D8CE-375B-A973B2242EBF}"/>
              </a:ext>
            </a:extLst>
          </p:cNvPr>
          <p:cNvSpPr/>
          <p:nvPr/>
        </p:nvSpPr>
        <p:spPr>
          <a:xfrm>
            <a:off x="3246" y="2854890"/>
            <a:ext cx="12192000" cy="315057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L"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9067"/>
            <a:ext cx="12192001"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רקע ושיטת מחקר</a:t>
            </a:r>
          </a:p>
        </p:txBody>
      </p:sp>
      <p:sp>
        <p:nvSpPr>
          <p:cNvPr id="6" name="Rectangle 5">
            <a:extLst>
              <a:ext uri="{FF2B5EF4-FFF2-40B4-BE49-F238E27FC236}">
                <a16:creationId xmlns:a16="http://schemas.microsoft.com/office/drawing/2014/main" id="{53E05EDB-E3A9-4AE9-BD2C-3E658605C89F}"/>
              </a:ext>
            </a:extLst>
          </p:cNvPr>
          <p:cNvSpPr/>
          <p:nvPr/>
        </p:nvSpPr>
        <p:spPr>
          <a:xfrm>
            <a:off x="439482" y="708590"/>
            <a:ext cx="11313035" cy="1915524"/>
          </a:xfrm>
          <a:prstGeom prst="rect">
            <a:avLst/>
          </a:prstGeom>
          <a:solidFill>
            <a:schemeClr val="bg1"/>
          </a:solidFill>
        </p:spPr>
        <p:txBody>
          <a:bodyPr wrap="square" lIns="91440" tIns="45720" rIns="91440" bIns="45720" anchor="t">
            <a:spAutoFit/>
          </a:bodyPr>
          <a:lstStyle/>
          <a:p>
            <a:pPr marL="285750" marR="0" lvl="0" indent="-285750" algn="r" defTabSz="914400" rtl="1" eaLnBrk="1" fontAlgn="auto" latinLnBrk="0" hangingPunct="1">
              <a:lnSpc>
                <a:spcPts val="2000"/>
              </a:lnSpc>
              <a:spcBef>
                <a:spcPts val="0"/>
              </a:spcBef>
              <a:spcAft>
                <a:spcPts val="600"/>
              </a:spcAft>
              <a:buClr>
                <a:srgbClr val="FFC000"/>
              </a:buClr>
              <a:buSzTx/>
              <a:buFontTx/>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תוכנית </a:t>
            </a:r>
            <a:r>
              <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Urban95</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שמה לה למטרה להוביל תהליכי תכנון עירוני המותאמים לילדים בגיל הרך ובני משפחותיהם. הפרויקט הנוכחי עוסק בנושא שיקולים, צרכים וחסמים ליצירת אינטראקציה חיובית בין הורים לילדיהם במרחב הציבורי בשעות הפנאי בבית שמש.</a:t>
            </a:r>
          </a:p>
          <a:p>
            <a:pPr marL="285750" marR="0" lvl="0" indent="-285750" algn="r" defTabSz="914400" rtl="1" eaLnBrk="1" fontAlgn="auto" latinLnBrk="0" hangingPunct="1">
              <a:lnSpc>
                <a:spcPts val="2000"/>
              </a:lnSpc>
              <a:spcBef>
                <a:spcPts val="0"/>
              </a:spcBef>
              <a:spcAft>
                <a:spcPts val="600"/>
              </a:spcAft>
              <a:buClr>
                <a:srgbClr val="FFC000"/>
              </a:buClr>
              <a:buSzTx/>
              <a:buFontTx/>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מטרות התהליך בקרב שני קהלי היעד, כפי שהוגדרו על ידי מובילות ומנחות הסדנה:</a:t>
            </a:r>
          </a:p>
          <a:p>
            <a:pPr marL="285750" marR="0" lvl="0" indent="-285750" algn="r" defTabSz="914400" rtl="1" eaLnBrk="1" fontAlgn="auto" latinLnBrk="0" hangingPunct="1">
              <a:lnSpc>
                <a:spcPts val="2000"/>
              </a:lnSpc>
              <a:spcBef>
                <a:spcPts val="0"/>
              </a:spcBef>
              <a:spcAft>
                <a:spcPts val="600"/>
              </a:spcAft>
              <a:buClr>
                <a:srgbClr val="FFC000"/>
              </a:buClr>
              <a:buSzTx/>
              <a:buFont typeface="Wingdings" panose="05000000000000000000" pitchFamily="2" charset="2"/>
              <a:buChar char="§"/>
              <a:tabLst/>
              <a:defRPr/>
            </a:pPr>
            <a:r>
              <a:rPr kumimoji="0" lang="he-IL" sz="14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תושבים: </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עידוד הורים לילדים בגיל הרך לאינטראקציה משותפת וחיובית במשך 15 דקות ביום, במרחב הציבורי הקרוב לביתם.</a:t>
            </a:r>
          </a:p>
          <a:p>
            <a:pPr marL="285750" marR="0" lvl="0" indent="-285750" algn="r" defTabSz="914400" rtl="1" eaLnBrk="1" fontAlgn="auto" latinLnBrk="0" hangingPunct="1">
              <a:lnSpc>
                <a:spcPts val="2000"/>
              </a:lnSpc>
              <a:spcBef>
                <a:spcPts val="0"/>
              </a:spcBef>
              <a:spcAft>
                <a:spcPts val="600"/>
              </a:spcAft>
              <a:buClr>
                <a:srgbClr val="FFC000"/>
              </a:buClr>
              <a:buSzTx/>
              <a:buFont typeface="Wingdings" panose="05000000000000000000" pitchFamily="2" charset="2"/>
              <a:buChar char="§"/>
              <a:tabLst/>
              <a:defRPr/>
            </a:pPr>
            <a:r>
              <a:rPr kumimoji="0" lang="he-IL" sz="14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צוות עירוני</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הצוות העירוני יתרגל כלים מעולמות החשיבה העיצובית וגישת השינוי ההתנהגותי, ישירות מול התושבות (</a:t>
            </a:r>
            <a:r>
              <a:rPr kumimoji="0" lang="fr-FR"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Learning by </a:t>
            </a:r>
            <a:r>
              <a:rPr kumimoji="0" lang="fr-FR" sz="1400" b="0" i="0" u="none" strike="noStrike" kern="1200" cap="none" spc="0" normalizeH="0" baseline="0" noProof="0" dirty="0" err="1">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Doing</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p>
          <a:p>
            <a:pPr marL="285750" marR="0" lvl="0" indent="-285750" algn="r" defTabSz="914400" rtl="1" eaLnBrk="1" fontAlgn="auto" latinLnBrk="0" hangingPunct="1">
              <a:lnSpc>
                <a:spcPts val="2000"/>
              </a:lnSpc>
              <a:spcBef>
                <a:spcPts val="0"/>
              </a:spcBef>
              <a:spcAft>
                <a:spcPts val="600"/>
              </a:spcAft>
              <a:buClr>
                <a:srgbClr val="FFC000"/>
              </a:buClr>
              <a:buSzTx/>
              <a:buFontTx/>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לשם כך, התקיימה סדנה בת 5 מפגשים, בה השתתפו נשות הצוות העירוני ותושבות העיר, בהנחיית ד"ר אפרת אלימלך ונעמי הרץ*:</a:t>
            </a:r>
          </a:p>
        </p:txBody>
      </p:sp>
      <p:sp>
        <p:nvSpPr>
          <p:cNvPr id="4" name="תיבת טקסט 3">
            <a:extLst>
              <a:ext uri="{FF2B5EF4-FFF2-40B4-BE49-F238E27FC236}">
                <a16:creationId xmlns:a16="http://schemas.microsoft.com/office/drawing/2014/main" id="{DFC54325-31BB-75DF-5BC9-C5AD022C958D}"/>
              </a:ext>
            </a:extLst>
          </p:cNvPr>
          <p:cNvSpPr txBox="1"/>
          <p:nvPr/>
        </p:nvSpPr>
        <p:spPr>
          <a:xfrm>
            <a:off x="-934381" y="6214112"/>
            <a:ext cx="6627150" cy="246221"/>
          </a:xfrm>
          <a:prstGeom prst="rect">
            <a:avLst/>
          </a:prstGeom>
          <a:noFill/>
        </p:spPr>
        <p:txBody>
          <a:bodyPr wrap="square" rtlCol="1">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000" b="0" i="0" u="none" strike="noStrike" kern="1200" cap="none" spc="0" normalizeH="0" baseline="0" noProof="0">
                <a:ln>
                  <a:noFill/>
                </a:ln>
                <a:solidFill>
                  <a:prstClr val="black"/>
                </a:solidFill>
                <a:effectLst/>
                <a:uLnTx/>
                <a:uFillTx/>
                <a:latin typeface="Segoe UI" panose="020B0502040204020203" pitchFamily="34" charset="0"/>
                <a:ea typeface="Segoe UI Black" panose="020B0A02040204020203" pitchFamily="34" charset="0"/>
                <a:cs typeface="Segoe UI" panose="020B0502040204020203" pitchFamily="34" charset="0"/>
              </a:rPr>
              <a:t>* מנחות הסדנה בעלות ניסיון עשיר בהובלת שינויים התנהגותיים בקרב תושבים וצוותי רשויות מקומיות. </a:t>
            </a:r>
            <a:endParaRPr kumimoji="0" lang="he-IL" sz="10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p:txBody>
      </p:sp>
      <p:cxnSp>
        <p:nvCxnSpPr>
          <p:cNvPr id="5" name="Straight Arrow Connector 4">
            <a:extLst>
              <a:ext uri="{FF2B5EF4-FFF2-40B4-BE49-F238E27FC236}">
                <a16:creationId xmlns:a16="http://schemas.microsoft.com/office/drawing/2014/main" id="{C31AF798-041B-1BEC-2814-04A070E4F0B1}"/>
              </a:ext>
            </a:extLst>
          </p:cNvPr>
          <p:cNvCxnSpPr>
            <a:cxnSpLocks/>
          </p:cNvCxnSpPr>
          <p:nvPr/>
        </p:nvCxnSpPr>
        <p:spPr>
          <a:xfrm>
            <a:off x="344032" y="4954293"/>
            <a:ext cx="11721217" cy="0"/>
          </a:xfrm>
          <a:prstGeom prst="straightConnector1">
            <a:avLst/>
          </a:prstGeom>
          <a:ln w="28575">
            <a:solidFill>
              <a:srgbClr val="EC1C3C"/>
            </a:solidFill>
            <a:tailEnd type="triangle"/>
          </a:ln>
        </p:spPr>
        <p:style>
          <a:lnRef idx="1">
            <a:schemeClr val="accent1"/>
          </a:lnRef>
          <a:fillRef idx="0">
            <a:schemeClr val="accent1"/>
          </a:fillRef>
          <a:effectRef idx="0">
            <a:schemeClr val="accent1"/>
          </a:effectRef>
          <a:fontRef idx="minor">
            <a:schemeClr val="tx1"/>
          </a:fontRef>
        </p:style>
      </p:cxnSp>
      <p:sp>
        <p:nvSpPr>
          <p:cNvPr id="7" name="Flowchart: Alternate Process 6">
            <a:extLst>
              <a:ext uri="{FF2B5EF4-FFF2-40B4-BE49-F238E27FC236}">
                <a16:creationId xmlns:a16="http://schemas.microsoft.com/office/drawing/2014/main" id="{4F5F155A-7DC2-6AA4-5044-52AEA4EA2110}"/>
              </a:ext>
            </a:extLst>
          </p:cNvPr>
          <p:cNvSpPr/>
          <p:nvPr/>
        </p:nvSpPr>
        <p:spPr>
          <a:xfrm>
            <a:off x="-90120" y="3810597"/>
            <a:ext cx="805754" cy="400109"/>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e-IL" sz="900" b="1" i="0" u="none" strike="noStrike" kern="1200" cap="none" spc="0" normalizeH="0" baseline="0" noProof="0" err="1">
                <a:ln>
                  <a:noFill/>
                </a:ln>
                <a:solidFill>
                  <a:prstClr val="black"/>
                </a:solidFill>
                <a:effectLst/>
                <a:uLnTx/>
                <a:uFillTx/>
                <a:latin typeface="Segoe UI" panose="020B0502040204020203" pitchFamily="34" charset="0"/>
                <a:ea typeface="+mn-ea"/>
                <a:cs typeface="Segoe UI" panose="020B0502040204020203" pitchFamily="34" charset="0"/>
              </a:rPr>
              <a:t>גאנט</a:t>
            </a:r>
            <a:r>
              <a:rPr kumimoji="0" lang="he-IL" sz="9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 מפגשים</a:t>
            </a:r>
            <a:endParaRPr kumimoji="0" lang="en-IL" sz="9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8" name="Flowchart: Alternate Process 7">
            <a:extLst>
              <a:ext uri="{FF2B5EF4-FFF2-40B4-BE49-F238E27FC236}">
                <a16:creationId xmlns:a16="http://schemas.microsoft.com/office/drawing/2014/main" id="{6F5FF187-0D31-1DD6-80A0-95532007CB7A}"/>
              </a:ext>
            </a:extLst>
          </p:cNvPr>
          <p:cNvSpPr/>
          <p:nvPr/>
        </p:nvSpPr>
        <p:spPr>
          <a:xfrm>
            <a:off x="-88958" y="5197104"/>
            <a:ext cx="805754" cy="321996"/>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e-IL" sz="9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פעולות הערכה</a:t>
            </a:r>
            <a:endParaRPr kumimoji="0" lang="en-IL" sz="9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9" name="Speech Bubble: Rectangle with Corners Rounded 8">
            <a:extLst>
              <a:ext uri="{FF2B5EF4-FFF2-40B4-BE49-F238E27FC236}">
                <a16:creationId xmlns:a16="http://schemas.microsoft.com/office/drawing/2014/main" id="{958A3219-EF93-CCE2-F260-0C2365A79232}"/>
              </a:ext>
            </a:extLst>
          </p:cNvPr>
          <p:cNvSpPr/>
          <p:nvPr/>
        </p:nvSpPr>
        <p:spPr>
          <a:xfrm>
            <a:off x="595536" y="5032997"/>
            <a:ext cx="1450547" cy="771739"/>
          </a:xfrm>
          <a:prstGeom prst="wedgeRoundRectCallout">
            <a:avLst>
              <a:gd name="adj1" fmla="val -20098"/>
              <a:gd name="adj2" fmla="val -58916"/>
              <a:gd name="adj3" fmla="val 16667"/>
            </a:avLst>
          </a:prstGeom>
          <a:solidFill>
            <a:srgbClr val="456D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600"/>
              </a:spcBef>
              <a:spcAft>
                <a:spcPts val="0"/>
              </a:spcAft>
              <a:buClrTx/>
              <a:buSzTx/>
              <a:buFontTx/>
              <a:buNone/>
              <a:tabLst/>
              <a:defRPr/>
            </a:pPr>
            <a:r>
              <a:rPr kumimoji="0" lang="he-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קבוצת מיקוד </a:t>
            </a:r>
            <a:r>
              <a:rPr kumimoji="0" lang="en-US"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baseline</a:t>
            </a:r>
            <a:r>
              <a:rPr kumimoji="0" lang="he-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 </a:t>
            </a:r>
            <a:br>
              <a:rPr kumimoji="0" lang="en-US"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br>
            <a:r>
              <a:rPr kumimoji="0" lang="he-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עם </a:t>
            </a:r>
            <a:r>
              <a:rPr kumimoji="0" lang="he-IL" sz="1100" b="1"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צוות עירוני</a:t>
            </a:r>
          </a:p>
          <a:p>
            <a:pPr marL="0" marR="0" lvl="0" indent="0" algn="ctr" defTabSz="914400" rtl="1" eaLnBrk="1" fontAlgn="auto" latinLnBrk="0" hangingPunct="1">
              <a:lnSpc>
                <a:spcPct val="100000"/>
              </a:lnSpc>
              <a:spcBef>
                <a:spcPts val="600"/>
              </a:spcBef>
              <a:spcAft>
                <a:spcPts val="0"/>
              </a:spcAft>
              <a:buClrTx/>
              <a:buSzTx/>
              <a:buFontTx/>
              <a:buNone/>
              <a:tabLst/>
              <a:defRPr/>
            </a:pPr>
            <a:r>
              <a:rPr kumimoji="0" lang="he-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23/10/2022  </a:t>
            </a:r>
            <a:r>
              <a:rPr kumimoji="0" lang="en-US"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n=5</a:t>
            </a:r>
            <a:endParaRPr kumimoji="0" lang="en-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0" name="Speech Bubble: Rectangle with Corners Rounded 9">
            <a:extLst>
              <a:ext uri="{FF2B5EF4-FFF2-40B4-BE49-F238E27FC236}">
                <a16:creationId xmlns:a16="http://schemas.microsoft.com/office/drawing/2014/main" id="{9EF5ACB4-0CE6-9DD9-475D-4D9C0E207B9D}"/>
              </a:ext>
            </a:extLst>
          </p:cNvPr>
          <p:cNvSpPr/>
          <p:nvPr/>
        </p:nvSpPr>
        <p:spPr>
          <a:xfrm>
            <a:off x="2468739" y="5041047"/>
            <a:ext cx="1248658" cy="771697"/>
          </a:xfrm>
          <a:prstGeom prst="wedgeRoundRectCallout">
            <a:avLst>
              <a:gd name="adj1" fmla="val -21800"/>
              <a:gd name="adj2" fmla="val -59691"/>
              <a:gd name="adj3" fmla="val 16667"/>
            </a:avLst>
          </a:prstGeom>
          <a:solidFill>
            <a:srgbClr val="90B6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600"/>
              </a:spcAft>
              <a:buClrTx/>
              <a:buSzTx/>
              <a:buFontTx/>
              <a:buNone/>
              <a:tabLst/>
              <a:defRPr/>
            </a:pPr>
            <a:r>
              <a:rPr kumimoji="0" lang="he-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 סקר </a:t>
            </a:r>
            <a:r>
              <a:rPr kumimoji="0" lang="en-US"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baseline</a:t>
            </a:r>
            <a:r>
              <a:rPr kumimoji="0" lang="he-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 </a:t>
            </a:r>
            <a:br>
              <a:rPr kumimoji="0" lang="en-US"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br>
            <a:r>
              <a:rPr kumimoji="0" lang="he-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עם </a:t>
            </a:r>
            <a:r>
              <a:rPr kumimoji="0" lang="he-IL" sz="1100" b="1"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תושבות</a:t>
            </a:r>
            <a:endParaRPr kumimoji="0" lang="he-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a:p>
            <a:pPr marL="0" marR="0" lvl="0" indent="0" algn="ctr" defTabSz="914400" rtl="1" eaLnBrk="1" fontAlgn="auto" latinLnBrk="0" hangingPunct="1">
              <a:lnSpc>
                <a:spcPct val="100000"/>
              </a:lnSpc>
              <a:spcBef>
                <a:spcPts val="0"/>
              </a:spcBef>
              <a:spcAft>
                <a:spcPts val="600"/>
              </a:spcAft>
              <a:buClrTx/>
              <a:buSzTx/>
              <a:buFontTx/>
              <a:buNone/>
              <a:tabLst/>
              <a:defRPr/>
            </a:pPr>
            <a:r>
              <a:rPr kumimoji="0" lang="he-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21/11/2022  </a:t>
            </a:r>
            <a:r>
              <a:rPr kumimoji="0" lang="en-US"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n=10</a:t>
            </a:r>
            <a:endParaRPr kumimoji="0" lang="en-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1" name="Speech Bubble: Rectangle with Corners Rounded 10">
            <a:extLst>
              <a:ext uri="{FF2B5EF4-FFF2-40B4-BE49-F238E27FC236}">
                <a16:creationId xmlns:a16="http://schemas.microsoft.com/office/drawing/2014/main" id="{0F002461-2969-D2BE-9F02-CC359A9DE680}"/>
              </a:ext>
            </a:extLst>
          </p:cNvPr>
          <p:cNvSpPr/>
          <p:nvPr/>
        </p:nvSpPr>
        <p:spPr>
          <a:xfrm>
            <a:off x="5562937" y="5041047"/>
            <a:ext cx="1053569" cy="780172"/>
          </a:xfrm>
          <a:prstGeom prst="wedgeRoundRectCallout">
            <a:avLst>
              <a:gd name="adj1" fmla="val 19182"/>
              <a:gd name="adj2" fmla="val -59053"/>
              <a:gd name="adj3" fmla="val 16667"/>
            </a:avLst>
          </a:prstGeom>
          <a:solidFill>
            <a:srgbClr val="90B6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600"/>
              </a:spcBef>
              <a:spcAft>
                <a:spcPts val="0"/>
              </a:spcAft>
              <a:buClrTx/>
              <a:buSzTx/>
              <a:buFontTx/>
              <a:buNone/>
              <a:tabLst/>
              <a:defRPr/>
            </a:pPr>
            <a:r>
              <a:rPr kumimoji="0" lang="he-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 סקר סיום</a:t>
            </a:r>
            <a:br>
              <a:rPr kumimoji="0" lang="en-US"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br>
            <a:r>
              <a:rPr kumimoji="0" lang="he-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עם </a:t>
            </a:r>
            <a:r>
              <a:rPr kumimoji="0" lang="he-IL" sz="1100" b="1"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תושבות</a:t>
            </a:r>
            <a:endParaRPr kumimoji="0" lang="en-US" sz="1100" b="1"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a:p>
            <a:pPr marL="0" marR="0" lvl="0" indent="0" algn="ctr" defTabSz="914400" rtl="1" eaLnBrk="1" fontAlgn="auto" latinLnBrk="0" hangingPunct="1">
              <a:lnSpc>
                <a:spcPct val="100000"/>
              </a:lnSpc>
              <a:spcBef>
                <a:spcPts val="600"/>
              </a:spcBef>
              <a:spcAft>
                <a:spcPts val="0"/>
              </a:spcAft>
              <a:buClrTx/>
              <a:buSzTx/>
              <a:buFontTx/>
              <a:buNone/>
              <a:tabLst/>
              <a:defRPr/>
            </a:pPr>
            <a:r>
              <a:rPr kumimoji="0" lang="he-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10/01/2023  </a:t>
            </a:r>
            <a:r>
              <a:rPr kumimoji="0" lang="en-US"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n=5</a:t>
            </a:r>
            <a:endParaRPr kumimoji="0" lang="en-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2" name="Speech Bubble: Rectangle with Corners Rounded 11">
            <a:extLst>
              <a:ext uri="{FF2B5EF4-FFF2-40B4-BE49-F238E27FC236}">
                <a16:creationId xmlns:a16="http://schemas.microsoft.com/office/drawing/2014/main" id="{DF3C5F67-D911-1E2F-1FF1-6CAC7E582CF6}"/>
              </a:ext>
            </a:extLst>
          </p:cNvPr>
          <p:cNvSpPr/>
          <p:nvPr/>
        </p:nvSpPr>
        <p:spPr>
          <a:xfrm>
            <a:off x="6946163" y="5050853"/>
            <a:ext cx="1170331" cy="752084"/>
          </a:xfrm>
          <a:prstGeom prst="wedgeRoundRectCallout">
            <a:avLst>
              <a:gd name="adj1" fmla="val -20098"/>
              <a:gd name="adj2" fmla="val -61714"/>
              <a:gd name="adj3" fmla="val 16667"/>
            </a:avLst>
          </a:prstGeom>
          <a:solidFill>
            <a:srgbClr val="456D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600"/>
              </a:spcBef>
              <a:spcAft>
                <a:spcPts val="0"/>
              </a:spcAft>
              <a:buClrTx/>
              <a:buSzTx/>
              <a:buFontTx/>
              <a:buNone/>
              <a:tabLst/>
              <a:defRPr/>
            </a:pPr>
            <a:r>
              <a:rPr kumimoji="0" lang="he-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 סקר סיום</a:t>
            </a:r>
            <a:br>
              <a:rPr kumimoji="0" lang="en-US"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br>
            <a:r>
              <a:rPr kumimoji="0" lang="he-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עם </a:t>
            </a:r>
            <a:r>
              <a:rPr kumimoji="0" lang="he-IL" sz="1100" b="1"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צוות עירוני</a:t>
            </a:r>
            <a:endParaRPr kumimoji="0" lang="en-US"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a:p>
            <a:pPr marL="0" marR="0" lvl="0" indent="0" algn="ctr" defTabSz="914400" rtl="1" eaLnBrk="1" fontAlgn="auto" latinLnBrk="0" hangingPunct="1">
              <a:lnSpc>
                <a:spcPct val="100000"/>
              </a:lnSpc>
              <a:spcBef>
                <a:spcPts val="600"/>
              </a:spcBef>
              <a:spcAft>
                <a:spcPts val="0"/>
              </a:spcAft>
              <a:buClrTx/>
              <a:buSzTx/>
              <a:buFontTx/>
              <a:buNone/>
              <a:tabLst/>
              <a:defRPr/>
            </a:pPr>
            <a:r>
              <a:rPr kumimoji="0" lang="he-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17/01/2023  </a:t>
            </a:r>
            <a:r>
              <a:rPr kumimoji="0" lang="en-US"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n=5</a:t>
            </a:r>
            <a:endParaRPr kumimoji="0" lang="en-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3" name="Speech Bubble: Rectangle with Corners Rounded 12">
            <a:extLst>
              <a:ext uri="{FF2B5EF4-FFF2-40B4-BE49-F238E27FC236}">
                <a16:creationId xmlns:a16="http://schemas.microsoft.com/office/drawing/2014/main" id="{616EA1CD-9391-D7FE-993E-24991BC57C74}"/>
              </a:ext>
            </a:extLst>
          </p:cNvPr>
          <p:cNvSpPr/>
          <p:nvPr/>
        </p:nvSpPr>
        <p:spPr>
          <a:xfrm>
            <a:off x="8662372" y="5065638"/>
            <a:ext cx="1303699" cy="747103"/>
          </a:xfrm>
          <a:prstGeom prst="wedgeRoundRectCallout">
            <a:avLst>
              <a:gd name="adj1" fmla="val 21449"/>
              <a:gd name="adj2" fmla="val -64487"/>
              <a:gd name="adj3" fmla="val 16667"/>
            </a:avLst>
          </a:prstGeom>
          <a:solidFill>
            <a:srgbClr val="90B6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600"/>
              </a:spcBef>
              <a:spcAft>
                <a:spcPts val="0"/>
              </a:spcAft>
              <a:buClrTx/>
              <a:buSzTx/>
              <a:buFontTx/>
              <a:buNone/>
              <a:tabLst/>
              <a:defRPr/>
            </a:pPr>
            <a:r>
              <a:rPr kumimoji="0" lang="he-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 ק. מיקוד מסכמת</a:t>
            </a:r>
            <a:br>
              <a:rPr kumimoji="0" lang="en-US"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br>
            <a:r>
              <a:rPr kumimoji="0" lang="he-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עם </a:t>
            </a:r>
            <a:r>
              <a:rPr kumimoji="0" lang="he-IL" sz="1100" b="1"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תושבות</a:t>
            </a:r>
            <a:endParaRPr kumimoji="0" lang="en-US" sz="1100" b="1"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a:p>
            <a:pPr marL="0" marR="0" lvl="0" indent="0" algn="ctr" defTabSz="914400" rtl="1" eaLnBrk="1" fontAlgn="auto" latinLnBrk="0" hangingPunct="1">
              <a:lnSpc>
                <a:spcPct val="100000"/>
              </a:lnSpc>
              <a:spcBef>
                <a:spcPts val="600"/>
              </a:spcBef>
              <a:spcAft>
                <a:spcPts val="0"/>
              </a:spcAft>
              <a:buClrTx/>
              <a:buSzTx/>
              <a:buFontTx/>
              <a:buNone/>
              <a:tabLst/>
              <a:defRPr/>
            </a:pPr>
            <a:r>
              <a:rPr kumimoji="0" lang="he-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25/01/2023  </a:t>
            </a:r>
            <a:r>
              <a:rPr kumimoji="0" lang="en-US"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n=6</a:t>
            </a:r>
            <a:endParaRPr kumimoji="0" lang="en-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4" name="Speech Bubble: Rectangle with Corners Rounded 13">
            <a:extLst>
              <a:ext uri="{FF2B5EF4-FFF2-40B4-BE49-F238E27FC236}">
                <a16:creationId xmlns:a16="http://schemas.microsoft.com/office/drawing/2014/main" id="{D6AA5B2F-5A5D-2FF6-4F56-14E58E399863}"/>
              </a:ext>
            </a:extLst>
          </p:cNvPr>
          <p:cNvSpPr/>
          <p:nvPr/>
        </p:nvSpPr>
        <p:spPr>
          <a:xfrm>
            <a:off x="10058896" y="5062949"/>
            <a:ext cx="1006206" cy="747103"/>
          </a:xfrm>
          <a:prstGeom prst="wedgeRoundRectCallout">
            <a:avLst>
              <a:gd name="adj1" fmla="val 19492"/>
              <a:gd name="adj2" fmla="val -63676"/>
              <a:gd name="adj3" fmla="val 16667"/>
            </a:avLst>
          </a:prstGeom>
          <a:noFill/>
          <a:ln>
            <a:solidFill>
              <a:srgbClr val="456D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60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ראיון סיכום עם מנחות הסדנה</a:t>
            </a:r>
            <a:endPar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a:p>
            <a:pPr marL="0" marR="0" lvl="0" indent="0" algn="ctr" defTabSz="914400" rtl="1" eaLnBrk="1" fontAlgn="auto" latinLnBrk="0" hangingPunct="1">
              <a:lnSpc>
                <a:spcPct val="100000"/>
              </a:lnSpc>
              <a:spcBef>
                <a:spcPts val="60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28/03/2023</a:t>
            </a:r>
            <a:endParaRPr kumimoji="0" lang="en-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15" name="Speech Bubble: Rectangle with Corners Rounded 14">
            <a:extLst>
              <a:ext uri="{FF2B5EF4-FFF2-40B4-BE49-F238E27FC236}">
                <a16:creationId xmlns:a16="http://schemas.microsoft.com/office/drawing/2014/main" id="{6B460A68-119A-84B9-7BF5-FC7D8ADAD4E8}"/>
              </a:ext>
            </a:extLst>
          </p:cNvPr>
          <p:cNvSpPr/>
          <p:nvPr/>
        </p:nvSpPr>
        <p:spPr>
          <a:xfrm>
            <a:off x="11108397" y="5062948"/>
            <a:ext cx="758838" cy="747103"/>
          </a:xfrm>
          <a:prstGeom prst="wedgeRoundRectCallout">
            <a:avLst>
              <a:gd name="adj1" fmla="val -21221"/>
              <a:gd name="adj2" fmla="val -61550"/>
              <a:gd name="adj3" fmla="val 16667"/>
            </a:avLst>
          </a:prstGeom>
          <a:noFill/>
          <a:ln>
            <a:solidFill>
              <a:srgbClr val="456D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ניתוח מסמכי וחומרי הסדנה</a:t>
            </a:r>
            <a:endParaRPr kumimoji="0" lang="en-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16" name="Speech Bubble: Rectangle with Corners Rounded 15">
            <a:extLst>
              <a:ext uri="{FF2B5EF4-FFF2-40B4-BE49-F238E27FC236}">
                <a16:creationId xmlns:a16="http://schemas.microsoft.com/office/drawing/2014/main" id="{48ABDFA7-9187-73AF-A85F-1162D25588D0}"/>
              </a:ext>
            </a:extLst>
          </p:cNvPr>
          <p:cNvSpPr/>
          <p:nvPr/>
        </p:nvSpPr>
        <p:spPr>
          <a:xfrm>
            <a:off x="716796" y="2923855"/>
            <a:ext cx="1502141" cy="1915524"/>
          </a:xfrm>
          <a:prstGeom prst="wedgeRoundRectCallout">
            <a:avLst>
              <a:gd name="adj1" fmla="val -21711"/>
              <a:gd name="adj2" fmla="val 55625"/>
              <a:gd name="adj3" fmla="val 1666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60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25/10/2022</a:t>
            </a: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בחירת זירת פעולה:</a:t>
            </a:r>
            <a:br>
              <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b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מיפוי אתגרים קיימים, בחירת אתגר למיפוי בעלי עניין שיכולים לקחת חלק בתהליך</a:t>
            </a:r>
          </a:p>
          <a:p>
            <a:pPr marL="0" marR="0" lvl="0" indent="0" algn="ctr" defTabSz="914400" rtl="1" eaLnBrk="1" fontAlgn="auto" latinLnBrk="0" hangingPunct="1">
              <a:lnSpc>
                <a:spcPct val="100000"/>
              </a:lnSpc>
              <a:spcBef>
                <a:spcPts val="60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משתתפות: </a:t>
            </a:r>
            <a:br>
              <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b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צוות עירוני</a:t>
            </a:r>
            <a:endParaRPr kumimoji="0" lang="en-IL" sz="11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18" name="Speech Bubble: Rectangle with Corners Rounded 17">
            <a:extLst>
              <a:ext uri="{FF2B5EF4-FFF2-40B4-BE49-F238E27FC236}">
                <a16:creationId xmlns:a16="http://schemas.microsoft.com/office/drawing/2014/main" id="{C9B7E21D-B213-401E-0DB8-2FF2FF6E78A5}"/>
              </a:ext>
            </a:extLst>
          </p:cNvPr>
          <p:cNvSpPr/>
          <p:nvPr/>
        </p:nvSpPr>
        <p:spPr>
          <a:xfrm>
            <a:off x="2334578" y="2937494"/>
            <a:ext cx="1629295" cy="1867264"/>
          </a:xfrm>
          <a:prstGeom prst="wedgeRoundRectCallout">
            <a:avLst>
              <a:gd name="adj1" fmla="val -21711"/>
              <a:gd name="adj2" fmla="val 57714"/>
              <a:gd name="adj3" fmla="val 16667"/>
            </a:avLst>
          </a:prstGeom>
          <a:solidFill>
            <a:srgbClr val="F2D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60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21/11/2022</a:t>
            </a: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מפגש זיהוי צרכים:</a:t>
            </a:r>
            <a:br>
              <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b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פעילות מובנית כדי ללמוד מה מונע מהאימהות לקיים זמן איכות עם ילדיהן במרחב הציבורי</a:t>
            </a:r>
          </a:p>
          <a:p>
            <a:pPr marL="0" marR="0" lvl="0" indent="0" algn="ctr" defTabSz="914400" rtl="1" eaLnBrk="1" fontAlgn="auto" latinLnBrk="0" hangingPunct="1">
              <a:lnSpc>
                <a:spcPct val="100000"/>
              </a:lnSpc>
              <a:spcBef>
                <a:spcPts val="60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משתתפות: </a:t>
            </a:r>
            <a:br>
              <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b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צוות עירוני ותושבות</a:t>
            </a:r>
            <a:endParaRPr kumimoji="0" lang="en-IL" sz="11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19" name="Speech Bubble: Rectangle with Corners Rounded 18">
            <a:extLst>
              <a:ext uri="{FF2B5EF4-FFF2-40B4-BE49-F238E27FC236}">
                <a16:creationId xmlns:a16="http://schemas.microsoft.com/office/drawing/2014/main" id="{3C48AC86-91F7-DFEC-4820-013ADC1EBD0F}"/>
              </a:ext>
            </a:extLst>
          </p:cNvPr>
          <p:cNvSpPr/>
          <p:nvPr/>
        </p:nvSpPr>
        <p:spPr>
          <a:xfrm>
            <a:off x="5109833" y="2930752"/>
            <a:ext cx="1629295" cy="1880399"/>
          </a:xfrm>
          <a:prstGeom prst="wedgeRoundRectCallout">
            <a:avLst>
              <a:gd name="adj1" fmla="val 22313"/>
              <a:gd name="adj2" fmla="val 57714"/>
              <a:gd name="adj3" fmla="val 16667"/>
            </a:avLst>
          </a:prstGeom>
          <a:solidFill>
            <a:srgbClr val="F2D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60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10/01/2023</a:t>
            </a:r>
            <a:r>
              <a:rPr kumimoji="0" lang="he-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 </a:t>
            </a:r>
          </a:p>
          <a:p>
            <a:pPr marL="0" marR="0" lvl="0" indent="0" algn="ctr" defTabSz="914400" rtl="1" eaLnBrk="1" fontAlgn="auto" latinLnBrk="0" hangingPunct="1">
              <a:lnSpc>
                <a:spcPct val="100000"/>
              </a:lnSpc>
              <a:spcBef>
                <a:spcPts val="0"/>
              </a:spcBef>
              <a:spcAft>
                <a:spcPts val="60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מפגש רעיונאות</a:t>
            </a:r>
            <a:r>
              <a:rPr kumimoji="0" lang="en-US" sz="11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a:t>
            </a: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 </a:t>
            </a:r>
            <a:r>
              <a:rPr kumimoji="0" lang="en-US" sz="11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Design Thinking</a:t>
            </a: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a:t>
            </a:r>
            <a:br>
              <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b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פעילות מובנית שמטרתה להציף מגוון פתרונות לבעיות ולחסמים שהועלו</a:t>
            </a:r>
          </a:p>
          <a:p>
            <a:pPr marL="0" marR="0" lvl="0" indent="0" algn="ctr" defTabSz="914400" rtl="1" eaLnBrk="1" fontAlgn="auto" latinLnBrk="0" hangingPunct="1">
              <a:lnSpc>
                <a:spcPct val="100000"/>
              </a:lnSpc>
              <a:spcBef>
                <a:spcPts val="0"/>
              </a:spcBef>
              <a:spcAft>
                <a:spcPts val="60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משתתפות: </a:t>
            </a:r>
            <a:br>
              <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b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צוות עירוני ותושבות</a:t>
            </a:r>
            <a:br>
              <a:rPr kumimoji="0" lang="en-US" sz="11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b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בנוכחות ראש העיר</a:t>
            </a:r>
            <a:endParaRPr kumimoji="0" lang="en-IL" sz="11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20" name="Speech Bubble: Rectangle with Corners Rounded 19">
            <a:extLst>
              <a:ext uri="{FF2B5EF4-FFF2-40B4-BE49-F238E27FC236}">
                <a16:creationId xmlns:a16="http://schemas.microsoft.com/office/drawing/2014/main" id="{691CDA4E-6AEA-3124-7312-97EFD6451444}"/>
              </a:ext>
            </a:extLst>
          </p:cNvPr>
          <p:cNvSpPr/>
          <p:nvPr/>
        </p:nvSpPr>
        <p:spPr>
          <a:xfrm>
            <a:off x="6844880" y="2907310"/>
            <a:ext cx="1629295" cy="1915524"/>
          </a:xfrm>
          <a:prstGeom prst="wedgeRoundRectCallout">
            <a:avLst>
              <a:gd name="adj1" fmla="val -21711"/>
              <a:gd name="adj2" fmla="val 57714"/>
              <a:gd name="adj3" fmla="val 16667"/>
            </a:avLst>
          </a:prstGeom>
          <a:solidFill>
            <a:srgbClr val="F2D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60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17/01/2023</a:t>
            </a:r>
            <a:r>
              <a:rPr kumimoji="0" lang="he-IL" sz="11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 </a:t>
            </a: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תיעדוף, בחירה ופיצוח ראשוני:</a:t>
            </a:r>
            <a:br>
              <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b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קביעת מדדי אימפקט וישימות משותפים לתושבות ולצוות העירייה </a:t>
            </a:r>
          </a:p>
          <a:p>
            <a:pPr marL="0" marR="0" lvl="0" indent="0" algn="ctr" defTabSz="914400" rtl="1" eaLnBrk="1" fontAlgn="auto" latinLnBrk="0" hangingPunct="1">
              <a:lnSpc>
                <a:spcPct val="100000"/>
              </a:lnSpc>
              <a:spcBef>
                <a:spcPts val="60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משתתפות: </a:t>
            </a:r>
            <a:br>
              <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b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צוות עירוני ותושבות</a:t>
            </a:r>
            <a:endParaRPr kumimoji="0" lang="en-IL" sz="11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21" name="Speech Bubble: Rectangle with Corners Rounded 20">
            <a:extLst>
              <a:ext uri="{FF2B5EF4-FFF2-40B4-BE49-F238E27FC236}">
                <a16:creationId xmlns:a16="http://schemas.microsoft.com/office/drawing/2014/main" id="{E1D32EFD-EE70-C3A8-A694-9AD993155D04}"/>
              </a:ext>
            </a:extLst>
          </p:cNvPr>
          <p:cNvSpPr/>
          <p:nvPr/>
        </p:nvSpPr>
        <p:spPr>
          <a:xfrm>
            <a:off x="9531245" y="2923855"/>
            <a:ext cx="1354299" cy="1896651"/>
          </a:xfrm>
          <a:prstGeom prst="wedgeRoundRectCallout">
            <a:avLst>
              <a:gd name="adj1" fmla="val -19613"/>
              <a:gd name="adj2" fmla="val 56172"/>
              <a:gd name="adj3" fmla="val 1666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60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23.02.2023</a:t>
            </a:r>
          </a:p>
          <a:p>
            <a:pPr marL="0" marR="0" lvl="0" indent="0" algn="ctr" defTabSz="914400" rtl="1" eaLnBrk="1" fontAlgn="auto" latinLnBrk="0" hangingPunct="1">
              <a:lnSpc>
                <a:spcPct val="100000"/>
              </a:lnSpc>
              <a:spcBef>
                <a:spcPts val="0"/>
              </a:spcBef>
              <a:spcAft>
                <a:spcPts val="60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תכנון </a:t>
            </a:r>
            <a:r>
              <a:rPr kumimoji="0" lang="he-IL" sz="1100" b="1" i="0" u="none" strike="noStrike" kern="1200" cap="none" spc="0" normalizeH="0" baseline="0" noProof="0" err="1">
                <a:ln>
                  <a:noFill/>
                </a:ln>
                <a:solidFill>
                  <a:prstClr val="black"/>
                </a:solidFill>
                <a:effectLst/>
                <a:uLnTx/>
                <a:uFillTx/>
                <a:latin typeface="Segoe UI" panose="020B0502040204020203" pitchFamily="34" charset="0"/>
                <a:ea typeface="+mn-ea"/>
                <a:cs typeface="Segoe UI" panose="020B0502040204020203" pitchFamily="34" charset="0"/>
              </a:rPr>
              <a:t>פרוטוטייפ</a:t>
            </a:r>
            <a:br>
              <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b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בדיקת חלקי פתרון מול משתמשים: הצוות הוא זה שיוצא לעשות את ה"בדיקות".</a:t>
            </a:r>
          </a:p>
          <a:p>
            <a:pPr marL="0" marR="0" lvl="0" indent="0" algn="ctr" defTabSz="914400" rtl="1" eaLnBrk="1" fontAlgn="auto" latinLnBrk="0" hangingPunct="1">
              <a:lnSpc>
                <a:spcPct val="100000"/>
              </a:lnSpc>
              <a:spcBef>
                <a:spcPts val="0"/>
              </a:spcBef>
              <a:spcAft>
                <a:spcPts val="60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משתתפות: </a:t>
            </a:r>
            <a:br>
              <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b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צוות עירוני</a:t>
            </a:r>
            <a:endParaRPr kumimoji="0" lang="en-IL" sz="11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22" name="Speech Bubble: Rectangle with Corners Rounded 21">
            <a:extLst>
              <a:ext uri="{FF2B5EF4-FFF2-40B4-BE49-F238E27FC236}">
                <a16:creationId xmlns:a16="http://schemas.microsoft.com/office/drawing/2014/main" id="{F812D361-C676-331D-4594-E01601FD239E}"/>
              </a:ext>
            </a:extLst>
          </p:cNvPr>
          <p:cNvSpPr/>
          <p:nvPr/>
        </p:nvSpPr>
        <p:spPr>
          <a:xfrm>
            <a:off x="4079515" y="2937494"/>
            <a:ext cx="807446" cy="1870097"/>
          </a:xfrm>
          <a:prstGeom prst="wedgeRoundRectCallout">
            <a:avLst>
              <a:gd name="adj1" fmla="val -22345"/>
              <a:gd name="adj2" fmla="val 56857"/>
              <a:gd name="adj3" fmla="val 16667"/>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he-IL" sz="105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28/11/22</a:t>
            </a:r>
          </a:p>
          <a:p>
            <a:pPr marL="0" marR="0" lvl="0" indent="0" algn="ctr" defTabSz="914400" rtl="1" eaLnBrk="1" fontAlgn="auto" latinLnBrk="0" hangingPunct="1">
              <a:lnSpc>
                <a:spcPct val="100000"/>
              </a:lnSpc>
              <a:spcBef>
                <a:spcPts val="600"/>
              </a:spcBef>
              <a:spcAft>
                <a:spcPts val="0"/>
              </a:spcAft>
              <a:buClrTx/>
              <a:buSzTx/>
              <a:buFontTx/>
              <a:buNone/>
              <a:tabLst/>
              <a:defRPr/>
            </a:pPr>
            <a:r>
              <a:rPr kumimoji="0" lang="he-IL" sz="105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מפגש הכנה של המנחות עם הצוות העירוני</a:t>
            </a:r>
            <a:endParaRPr kumimoji="0" lang="en-IL" sz="105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23" name="Speech Bubble: Rectangle with Corners Rounded 22">
            <a:extLst>
              <a:ext uri="{FF2B5EF4-FFF2-40B4-BE49-F238E27FC236}">
                <a16:creationId xmlns:a16="http://schemas.microsoft.com/office/drawing/2014/main" id="{074E2E6B-BB5F-9D82-D3E8-FF698A72BA3F}"/>
              </a:ext>
            </a:extLst>
          </p:cNvPr>
          <p:cNvSpPr/>
          <p:nvPr/>
        </p:nvSpPr>
        <p:spPr>
          <a:xfrm>
            <a:off x="8596625" y="2930752"/>
            <a:ext cx="829503" cy="1892732"/>
          </a:xfrm>
          <a:prstGeom prst="wedgeRoundRectCallout">
            <a:avLst>
              <a:gd name="adj1" fmla="val -22345"/>
              <a:gd name="adj2" fmla="val 56857"/>
              <a:gd name="adj3" fmla="val 16667"/>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19/01/23</a:t>
            </a:r>
          </a:p>
          <a:p>
            <a:pPr marL="0" marR="0" lvl="0" indent="0" algn="ctr" defTabSz="914400" rtl="1" eaLnBrk="1" fontAlgn="auto" latinLnBrk="0" hangingPunct="1">
              <a:lnSpc>
                <a:spcPct val="100000"/>
              </a:lnSpc>
              <a:spcBef>
                <a:spcPts val="60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מפגש סיכום ביניים וחשיבה בליווי של סם </a:t>
            </a:r>
            <a:r>
              <a:rPr kumimoji="0" lang="he-IL" sz="1100" b="0" i="0" u="none" strike="noStrike" kern="1200" cap="none" spc="0" normalizeH="0" baseline="0" noProof="0" err="1">
                <a:ln>
                  <a:noFill/>
                </a:ln>
                <a:solidFill>
                  <a:prstClr val="black"/>
                </a:solidFill>
                <a:effectLst/>
                <a:uLnTx/>
                <a:uFillTx/>
                <a:latin typeface="Segoe UI" panose="020B0502040204020203" pitchFamily="34" charset="0"/>
                <a:ea typeface="+mn-ea"/>
                <a:cs typeface="Segoe UI" panose="020B0502040204020203" pitchFamily="34" charset="0"/>
              </a:rPr>
              <a:t>סטרנין</a:t>
            </a:r>
            <a:endParaRPr kumimoji="0" lang="en-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25" name="Speech Bubble: Rectangle with Corners Rounded 24">
            <a:extLst>
              <a:ext uri="{FF2B5EF4-FFF2-40B4-BE49-F238E27FC236}">
                <a16:creationId xmlns:a16="http://schemas.microsoft.com/office/drawing/2014/main" id="{9AE18F2A-7DF0-6984-DB29-F851F6264857}"/>
              </a:ext>
            </a:extLst>
          </p:cNvPr>
          <p:cNvSpPr/>
          <p:nvPr/>
        </p:nvSpPr>
        <p:spPr>
          <a:xfrm>
            <a:off x="4364813" y="5032998"/>
            <a:ext cx="1144405" cy="788222"/>
          </a:xfrm>
          <a:prstGeom prst="wedgeRoundRectCallout">
            <a:avLst>
              <a:gd name="adj1" fmla="val 18246"/>
              <a:gd name="adj2" fmla="val -57167"/>
              <a:gd name="adj3" fmla="val 16667"/>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he-IL" sz="105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10/01/23</a:t>
            </a:r>
          </a:p>
          <a:p>
            <a:pPr marL="0" marR="0" lvl="0" indent="0" algn="ctr" defTabSz="914400" rtl="1" eaLnBrk="1" fontAlgn="auto" latinLnBrk="0" hangingPunct="1">
              <a:lnSpc>
                <a:spcPct val="100000"/>
              </a:lnSpc>
              <a:spcBef>
                <a:spcPts val="600"/>
              </a:spcBef>
              <a:spcAft>
                <a:spcPts val="0"/>
              </a:spcAft>
              <a:buClrTx/>
              <a:buSzTx/>
              <a:buFontTx/>
              <a:buNone/>
              <a:tabLst/>
              <a:defRPr/>
            </a:pPr>
            <a:r>
              <a:rPr kumimoji="0" lang="he-IL" sz="105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מפגש הכנה של המנחות עם הצוות העירוני</a:t>
            </a:r>
            <a:endParaRPr kumimoji="0" lang="en-IL" sz="105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24" name="Speech Bubble: Rectangle with Corners Rounded 23">
            <a:extLst>
              <a:ext uri="{FF2B5EF4-FFF2-40B4-BE49-F238E27FC236}">
                <a16:creationId xmlns:a16="http://schemas.microsoft.com/office/drawing/2014/main" id="{F96C4B70-3237-77D5-C425-161429351C54}"/>
              </a:ext>
            </a:extLst>
          </p:cNvPr>
          <p:cNvSpPr/>
          <p:nvPr/>
        </p:nvSpPr>
        <p:spPr>
          <a:xfrm>
            <a:off x="11047438" y="2930752"/>
            <a:ext cx="885732" cy="1892732"/>
          </a:xfrm>
          <a:prstGeom prst="wedgeRoundRectCallout">
            <a:avLst>
              <a:gd name="adj1" fmla="val 22316"/>
              <a:gd name="adj2" fmla="val 54740"/>
              <a:gd name="adj3" fmla="val 16667"/>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מאי 2023</a:t>
            </a:r>
          </a:p>
          <a:p>
            <a:pPr marL="0" marR="0" lvl="0" indent="0" algn="ctr" defTabSz="914400" rtl="1" eaLnBrk="1" fontAlgn="auto" latinLnBrk="0" hangingPunct="1">
              <a:lnSpc>
                <a:spcPct val="100000"/>
              </a:lnSpc>
              <a:spcBef>
                <a:spcPts val="60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פרוטוטייפ בביצוע</a:t>
            </a:r>
          </a:p>
          <a:p>
            <a:pPr marL="0" marR="0" lvl="0" indent="0" algn="ctr" defTabSz="914400" rtl="1" eaLnBrk="1" fontAlgn="auto" latinLnBrk="0" hangingPunct="1">
              <a:lnSpc>
                <a:spcPct val="100000"/>
              </a:lnSpc>
              <a:spcBef>
                <a:spcPts val="600"/>
              </a:spcBef>
              <a:spcAft>
                <a:spcPts val="0"/>
              </a:spcAft>
              <a:buClrTx/>
              <a:buSzTx/>
              <a:buFontTx/>
              <a:buNone/>
              <a:tabLst/>
              <a:defRPr/>
            </a:pPr>
            <a:endPar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a:p>
            <a:pPr marL="0" marR="0" lvl="0" indent="0" algn="ctr" defTabSz="914400" rtl="1" eaLnBrk="1" fontAlgn="auto" latinLnBrk="0" hangingPunct="1">
              <a:lnSpc>
                <a:spcPct val="100000"/>
              </a:lnSpc>
              <a:spcBef>
                <a:spcPts val="60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באחריות: </a:t>
            </a: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צוות עירוני</a:t>
            </a:r>
            <a:endParaRPr kumimoji="0" lang="en-IL"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26" name="Rectangle 25">
            <a:extLst>
              <a:ext uri="{FF2B5EF4-FFF2-40B4-BE49-F238E27FC236}">
                <a16:creationId xmlns:a16="http://schemas.microsoft.com/office/drawing/2014/main" id="{029157A4-1342-B230-F77C-8863BF768C79}"/>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6859762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8913547-E27B-582F-755A-17D13E3E8235}"/>
              </a:ext>
            </a:extLst>
          </p:cNvPr>
          <p:cNvSpPr/>
          <p:nvPr/>
        </p:nvSpPr>
        <p:spPr>
          <a:xfrm>
            <a:off x="0" y="389653"/>
            <a:ext cx="12192000" cy="259738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L"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תוצרי הסדנה - מיפוי אתגרים במרחב הציבורי</a:t>
            </a:r>
          </a:p>
        </p:txBody>
      </p:sp>
      <p:sp>
        <p:nvSpPr>
          <p:cNvPr id="6" name="תיבת טקסט 2">
            <a:extLst>
              <a:ext uri="{FF2B5EF4-FFF2-40B4-BE49-F238E27FC236}">
                <a16:creationId xmlns:a16="http://schemas.microsoft.com/office/drawing/2014/main" id="{4980CD4B-36BA-AD78-2A9C-177638D867B9}"/>
              </a:ext>
            </a:extLst>
          </p:cNvPr>
          <p:cNvSpPr txBox="1"/>
          <p:nvPr/>
        </p:nvSpPr>
        <p:spPr>
          <a:xfrm>
            <a:off x="189160" y="3031019"/>
            <a:ext cx="11674794" cy="3146631"/>
          </a:xfrm>
          <a:prstGeom prst="rect">
            <a:avLst/>
          </a:prstGeom>
          <a:solidFill>
            <a:schemeClr val="bg1"/>
          </a:solidFill>
        </p:spPr>
        <p:txBody>
          <a:bodyPr wrap="square" rtlCol="1">
            <a:spAutoFit/>
          </a:bodyPr>
          <a:lstStyle/>
          <a:p>
            <a:pPr marL="171450" marR="0" lvl="0" indent="-171450" algn="r" defTabSz="914400" rtl="1" eaLnBrk="1" fontAlgn="auto" latinLnBrk="0" hangingPunct="1">
              <a:lnSpc>
                <a:spcPts val="2000"/>
              </a:lnSpc>
              <a:spcBef>
                <a:spcPts val="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בפתח הסדנה, התושבות הצביעו על </a:t>
            </a:r>
            <a:r>
              <a:rPr kumimoji="0" lang="he-IL" sz="1400" b="0"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היעדר הפעלות המעודדות שהייה בחוץ, לצד חוסר במרחבי משחק בקרבת הבית</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כאתגרים המשמעותיים ביותר.</a:t>
            </a:r>
          </a:p>
          <a:p>
            <a:pPr marL="171450" marR="0" lvl="0" indent="-171450" algn="r" defTabSz="914400" rtl="1" eaLnBrk="1" fontAlgn="auto" latinLnBrk="0" hangingPunct="1">
              <a:lnSpc>
                <a:spcPts val="2000"/>
              </a:lnSpc>
              <a:spcBef>
                <a:spcPts val="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בתום הסדנה, התושבות נותרו איתנות בדעתן כי </a:t>
            </a:r>
            <a:r>
              <a:rPr kumimoji="0" lang="he-IL" sz="1400" b="0"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האתגר העיקרי </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הוא </a:t>
            </a:r>
            <a:r>
              <a:rPr kumimoji="0" lang="he-IL" sz="14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היעדר בפעילויות מאורגנות המעודדות שהייה במרחב הציבורי</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לצד הצורך </a:t>
            </a:r>
            <a:r>
              <a:rPr kumimoji="0" lang="he-IL" sz="14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בהתאמת המרחב הציבורי לשהייה עם ילדים</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כאשר סוגיית הקרבה לבית נותרה מאחור.</a:t>
            </a:r>
          </a:p>
          <a:p>
            <a:pPr marL="171450" marR="0" lvl="0" indent="-171450" algn="r" defTabSz="914400" rtl="1" eaLnBrk="1" fontAlgn="auto" latinLnBrk="0" hangingPunct="1">
              <a:lnSpc>
                <a:spcPts val="2000"/>
              </a:lnSpc>
              <a:spcBef>
                <a:spcPts val="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גם הצוות העירוני זיהו בסיום את אותם האתגרים, כאשר בעיניהן סוגיית המחסור במרחבי משחק בקרבת הבית גם הוא צורך משמעותי הדורש התייחסות.</a:t>
            </a:r>
          </a:p>
          <a:p>
            <a:pPr marR="0" lvl="0" algn="r" defTabSz="914400" rtl="1" eaLnBrk="1" fontAlgn="auto" latinLnBrk="0" hangingPunct="1">
              <a:lnSpc>
                <a:spcPts val="2000"/>
              </a:lnSpc>
              <a:spcBef>
                <a:spcPts val="0"/>
              </a:spcBef>
              <a:spcAft>
                <a:spcPts val="0"/>
              </a:spcAft>
              <a:buClr>
                <a:srgbClr val="EC1C3C"/>
              </a:buClr>
              <a:buSzTx/>
              <a:tabLst/>
              <a:defRPr/>
            </a:pPr>
            <a:endPar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171450" marR="0" lvl="0" indent="-171450" algn="r" defTabSz="914400" rtl="1" eaLnBrk="1" fontAlgn="auto" latinLnBrk="0" hangingPunct="1">
              <a:lnSpc>
                <a:spcPts val="2000"/>
              </a:lnSpc>
              <a:spcBef>
                <a:spcPts val="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נושאי הלכלוך במרחב הציבורי והנגישות צוינו כאתגרים בעיני התושבות במידה רבה יותר בהשוואה לנשות הצוות העירוני. </a:t>
            </a:r>
          </a:p>
          <a:p>
            <a:pPr marL="171450" marR="0" lvl="0" indent="-171450" algn="r" defTabSz="914400" rtl="1" eaLnBrk="1" fontAlgn="auto" latinLnBrk="0" hangingPunct="1">
              <a:lnSpc>
                <a:spcPts val="2000"/>
              </a:lnSpc>
              <a:spcBef>
                <a:spcPts val="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בטיחות הילדים מהווה אתגר נוסף שעלה גם מדברי התושבות בסיום הסדנה </a:t>
            </a:r>
            <a:r>
              <a:rPr kumimoji="0" lang="he-IL" sz="10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(קבוצת מיקוד, </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n=6</a:t>
            </a:r>
            <a:r>
              <a:rPr kumimoji="0" lang="he-IL" sz="10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שציינו בהקשר זה גם את הצורך בהנגשת המרחב הציבורי לילדים עם מוגבלות (כולל לילדים אלרגנים): </a:t>
            </a:r>
            <a:r>
              <a:rPr kumimoji="0" lang="he-IL"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"צריך מינימום מעברי חצייה. מהרחוב שלי אין שום מעבר חצייה רשמי, כל יום שהילדים לא נפגעים, זה נס". </a:t>
            </a:r>
            <a:br>
              <a:rPr kumimoji="0" lang="en-US"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br>
            <a:r>
              <a:rPr kumimoji="0" lang="he-IL"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"יש לי ילד מיוחד שהוא גם אלרגי וכרגע אין לי בעצם מקומות לצאת איתו, אין שום מקום מונגש, יש שלטים אבל ההורים לא ממש מקשיבים". </a:t>
            </a:r>
          </a:p>
          <a:p>
            <a:pPr marL="171450" marR="0" lvl="0" indent="-171450" algn="r" defTabSz="914400" rtl="1" eaLnBrk="1" fontAlgn="auto" latinLnBrk="0" hangingPunct="1">
              <a:lnSpc>
                <a:spcPts val="2000"/>
              </a:lnSpc>
              <a:spcBef>
                <a:spcPts val="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נושא הוונדליזם במרחב הציבורי לא הוזכר ע"י התושבות, זאת לעומת דברי הצוות העירוני בפתח הסדנה</a:t>
            </a:r>
            <a:r>
              <a:rPr kumimoji="0" lang="he-IL" sz="12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r>
              <a:rPr kumimoji="0" lang="he-IL"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"המרחב הציבורי הוא תרבות הפנאי כמעט היחידה בבית שמש. ברמת הניקיון והוונדליזם, גרפיטי - הרשות מוציאה המון כספים על וונדליזם, אולי אפשר להוציא את הכסף בהסברה ובחינוך ואחר כך בלתקן". </a:t>
            </a:r>
            <a:br>
              <a:rPr kumimoji="0" lang="en-US"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br>
            <a:r>
              <a:rPr kumimoji="0" lang="he-IL"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"הקמנו גינה גדולה וכשגידרנו את האזור עם גדרות ראינו אימהות שמוציאות את הגדר ואומרות לילדים "תיכנסו". עכשיו זה אתר בנייה". </a:t>
            </a:r>
            <a:endParaRPr kumimoji="0" lang="he-IL" sz="12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endParaRPr>
          </a:p>
        </p:txBody>
      </p:sp>
      <p:graphicFrame>
        <p:nvGraphicFramePr>
          <p:cNvPr id="5" name="תרשים 4">
            <a:extLst>
              <a:ext uri="{FF2B5EF4-FFF2-40B4-BE49-F238E27FC236}">
                <a16:creationId xmlns:a16="http://schemas.microsoft.com/office/drawing/2014/main" id="{DC5B6667-7211-6B13-088D-82C6343124D3}"/>
              </a:ext>
            </a:extLst>
          </p:cNvPr>
          <p:cNvGraphicFramePr>
            <a:graphicFrameLocks/>
          </p:cNvGraphicFramePr>
          <p:nvPr/>
        </p:nvGraphicFramePr>
        <p:xfrm>
          <a:off x="323748" y="417865"/>
          <a:ext cx="9826092" cy="2427668"/>
        </p:xfrm>
        <a:graphic>
          <a:graphicData uri="http://schemas.openxmlformats.org/drawingml/2006/chart">
            <c:chart xmlns:c="http://schemas.openxmlformats.org/drawingml/2006/chart" xmlns:r="http://schemas.openxmlformats.org/officeDocument/2006/relationships" r:id="rId4"/>
          </a:graphicData>
        </a:graphic>
      </p:graphicFrame>
      <p:sp>
        <p:nvSpPr>
          <p:cNvPr id="4" name="תיבת טקסט 2">
            <a:extLst>
              <a:ext uri="{FF2B5EF4-FFF2-40B4-BE49-F238E27FC236}">
                <a16:creationId xmlns:a16="http://schemas.microsoft.com/office/drawing/2014/main" id="{E2F53E6B-7E40-D70E-61FA-A08308FD32C6}"/>
              </a:ext>
            </a:extLst>
          </p:cNvPr>
          <p:cNvSpPr txBox="1"/>
          <p:nvPr/>
        </p:nvSpPr>
        <p:spPr>
          <a:xfrm>
            <a:off x="10186529" y="471958"/>
            <a:ext cx="1750323" cy="2319481"/>
          </a:xfrm>
          <a:prstGeom prst="rect">
            <a:avLst/>
          </a:prstGeom>
          <a:noFill/>
        </p:spPr>
        <p:txBody>
          <a:bodyPr wrap="square" rtlCol="1">
            <a:spAutoFit/>
          </a:bodyPr>
          <a:lstStyle/>
          <a:p>
            <a:pPr marL="0" marR="0" lvl="0" indent="0" algn="r" defTabSz="914400" rtl="1" eaLnBrk="1" fontAlgn="auto" latinLnBrk="0" hangingPunct="1">
              <a:lnSpc>
                <a:spcPts val="2200"/>
              </a:lnSpc>
              <a:spcBef>
                <a:spcPts val="600"/>
              </a:spcBef>
              <a:spcAft>
                <a:spcPts val="0"/>
              </a:spcAft>
              <a:buClr>
                <a:srgbClr val="EC1C3C"/>
              </a:buClr>
              <a:buSzTx/>
              <a:buFontTx/>
              <a:buNone/>
              <a:tabLst/>
              <a:defRPr/>
            </a:pPr>
            <a:r>
              <a:rPr kumimoji="0" lang="he-IL" sz="14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הן התושבות </a:t>
            </a:r>
            <a:br>
              <a:rPr kumimoji="0" lang="en-US" sz="14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4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והן הצוות העירוני נשאלו בתחילת ובסיום הסדנה, מהם האתגרים הדחופים ביותר בהקשר של המרחב הציבורי בשכונה?</a:t>
            </a:r>
            <a:endParaRPr kumimoji="0" lang="he-IL" sz="1400" b="1"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p:txBody>
      </p:sp>
      <p:cxnSp>
        <p:nvCxnSpPr>
          <p:cNvPr id="8" name="Straight Connector 7">
            <a:extLst>
              <a:ext uri="{FF2B5EF4-FFF2-40B4-BE49-F238E27FC236}">
                <a16:creationId xmlns:a16="http://schemas.microsoft.com/office/drawing/2014/main" id="{A12E1E88-1ABB-0824-1938-617DD81E0A01}"/>
              </a:ext>
            </a:extLst>
          </p:cNvPr>
          <p:cNvCxnSpPr/>
          <p:nvPr/>
        </p:nvCxnSpPr>
        <p:spPr>
          <a:xfrm>
            <a:off x="1971518" y="1275417"/>
            <a:ext cx="0" cy="108000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9072F6D9-9C51-1C99-282A-414B7622FD26}"/>
              </a:ext>
            </a:extLst>
          </p:cNvPr>
          <p:cNvCxnSpPr/>
          <p:nvPr/>
        </p:nvCxnSpPr>
        <p:spPr>
          <a:xfrm>
            <a:off x="3609818" y="1275417"/>
            <a:ext cx="0" cy="108000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50D2281-71C5-7D2E-E2CE-6010756741CB}"/>
              </a:ext>
            </a:extLst>
          </p:cNvPr>
          <p:cNvCxnSpPr/>
          <p:nvPr/>
        </p:nvCxnSpPr>
        <p:spPr>
          <a:xfrm>
            <a:off x="5236794" y="1275417"/>
            <a:ext cx="0" cy="108000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F67C2F0-58FB-9A83-1C9A-867CEC12C99B}"/>
              </a:ext>
            </a:extLst>
          </p:cNvPr>
          <p:cNvCxnSpPr/>
          <p:nvPr/>
        </p:nvCxnSpPr>
        <p:spPr>
          <a:xfrm>
            <a:off x="6884619" y="1094442"/>
            <a:ext cx="0" cy="126000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DD22311-CCFF-CF83-D4BB-2E5BFD5B80D1}"/>
              </a:ext>
            </a:extLst>
          </p:cNvPr>
          <p:cNvCxnSpPr/>
          <p:nvPr/>
        </p:nvCxnSpPr>
        <p:spPr>
          <a:xfrm>
            <a:off x="8503869" y="884892"/>
            <a:ext cx="0" cy="151200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3ACFACE5-41D7-C90C-DEC4-57D05D580831}"/>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1746974606"/>
      </p:ext>
    </p:extLst>
  </p:cSld>
  <p:clrMapOvr>
    <a:masterClrMapping/>
  </p:clrMapOvr>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23CC638-5263-AF73-53D1-6B90ED55E5CA}"/>
              </a:ext>
            </a:extLst>
          </p:cNvPr>
          <p:cNvSpPr/>
          <p:nvPr/>
        </p:nvSpPr>
        <p:spPr>
          <a:xfrm>
            <a:off x="0" y="389653"/>
            <a:ext cx="4438650" cy="605877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L"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תוצרי הסדנה - מיפוי אינטראקציות בין הורים וילדים במרחב הציבורי</a:t>
            </a:r>
          </a:p>
        </p:txBody>
      </p:sp>
      <p:sp>
        <p:nvSpPr>
          <p:cNvPr id="6" name="תיבת טקסט 2">
            <a:extLst>
              <a:ext uri="{FF2B5EF4-FFF2-40B4-BE49-F238E27FC236}">
                <a16:creationId xmlns:a16="http://schemas.microsoft.com/office/drawing/2014/main" id="{4980CD4B-36BA-AD78-2A9C-177638D867B9}"/>
              </a:ext>
            </a:extLst>
          </p:cNvPr>
          <p:cNvSpPr txBox="1"/>
          <p:nvPr/>
        </p:nvSpPr>
        <p:spPr>
          <a:xfrm>
            <a:off x="4784089" y="712928"/>
            <a:ext cx="6811709" cy="4912563"/>
          </a:xfrm>
          <a:prstGeom prst="rect">
            <a:avLst/>
          </a:prstGeom>
          <a:noFill/>
        </p:spPr>
        <p:txBody>
          <a:bodyPr wrap="square" rtlCol="1">
            <a:spAutoFit/>
          </a:bodyPr>
          <a:lstStyle/>
          <a:p>
            <a:pPr marL="171450" marR="0" lvl="0" indent="-171450" algn="r" defTabSz="914400" rtl="1" eaLnBrk="1" fontAlgn="auto" latinLnBrk="0" hangingPunct="1">
              <a:lnSpc>
                <a:spcPts val="2000"/>
              </a:lnSpc>
              <a:spcBef>
                <a:spcPts val="60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בפתח הסדנה, נשות </a:t>
            </a:r>
            <a:r>
              <a:rPr kumimoji="0" lang="he-IL" sz="1400" b="0"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הצוות העירוני </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שסיפרו </a:t>
            </a:r>
            <a:r>
              <a:rPr kumimoji="0" lang="he-IL" sz="14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שכמעט ולא מתקיימת אינטראקציה בין הורים לילדיהם במרחב הציבורי</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br>
              <a:rPr kumimoji="0" lang="en-US"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br>
            <a:r>
              <a:rPr kumimoji="0" lang="he-IL"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"איזו אמא תעלה על מתקן עם הילד שלה? זה לא מצוי". </a:t>
            </a:r>
            <a:br>
              <a:rPr kumimoji="0" lang="en-US"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br>
            <a:r>
              <a:rPr kumimoji="0" lang="he-IL"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"אני רואה אינטראקציה שקטה בין הורים לילדים, אין איזו חוויה שנעשית ביחד. אני רואה נתק בין האמא לילד" </a:t>
            </a:r>
          </a:p>
          <a:p>
            <a:pPr marL="171450" marR="0" lvl="0" indent="-171450" algn="r" defTabSz="914400" rtl="1" eaLnBrk="1" fontAlgn="auto" latinLnBrk="0" hangingPunct="1">
              <a:lnSpc>
                <a:spcPts val="2000"/>
              </a:lnSpc>
              <a:spcBef>
                <a:spcPts val="60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כש</a:t>
            </a:r>
            <a:r>
              <a:rPr kumimoji="0" lang="he-IL" sz="1400" b="0"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תושבות</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נשאלו בסקר הפתיחה (</a:t>
            </a:r>
            <a:r>
              <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n=10</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אודות </a:t>
            </a:r>
            <a:r>
              <a:rPr kumimoji="0" lang="he-IL" sz="14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אופני הבילוי עם ילדיהן במרחב הציבורי </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מחציתן ציינו שהן לרוב משגיחות על הילדים מקרוב, שליש משחקות איתם, ובודדות משגיחות מרחוק או שהאחים הבוגרים מלווים את הקטנים בגינה, ולא האימא. </a:t>
            </a:r>
          </a:p>
          <a:p>
            <a:pPr marL="171450" marR="0" lvl="0" indent="-171450" algn="r" defTabSz="914400" rtl="1" eaLnBrk="1" fontAlgn="auto" latinLnBrk="0" hangingPunct="1">
              <a:lnSpc>
                <a:spcPts val="2000"/>
              </a:lnSpc>
              <a:spcBef>
                <a:spcPts val="60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כשהעמיקו בסוגייה זו במהלך הסדנה, זוהה צורך במרחבים קהילתיים אינטימיים</a:t>
            </a:r>
            <a:r>
              <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br>
              <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כיוון שהגינות הקיימות וההפעלות שמתקיימות בהן לוקים בצפיפות גבוהה שמובילה להימנעות מהשתתפות: </a:t>
            </a:r>
            <a:r>
              <a:rPr kumimoji="0" lang="he-IL"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"הכל מפוצץ, ספסלים מלאים, לא נעים, סבל, אי אפשר למצוא את הילדים". </a:t>
            </a:r>
            <a:br>
              <a:rPr kumimoji="0" lang="en-US"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b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כמו כן זוהה צורך בהתאמת המרחב והפעילויות לטווח גילים רחב- </a:t>
            </a:r>
            <a:br>
              <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"צריך מתחם שיש בו ג'ימבורי לפעוטות וגם מתקנים לילדים גדולים באותו מקום". </a:t>
            </a:r>
            <a:br>
              <a:rPr kumimoji="0" lang="en-US"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b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בנוסף, עלה הצורך במרחב למפגש חברתי עבור האימהות.</a:t>
            </a:r>
          </a:p>
          <a:p>
            <a:pPr marL="171450" marR="0" lvl="0" indent="-171450" algn="r" defTabSz="914400" rtl="1" eaLnBrk="1" fontAlgn="auto" latinLnBrk="0" hangingPunct="1">
              <a:lnSpc>
                <a:spcPts val="2000"/>
              </a:lnSpc>
              <a:spcBef>
                <a:spcPts val="60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בכדי לתת מענה לאתגרים ולצרכים שהועלו, עלתה המחשבה ליצור במרחב הציבורי (פארק/ גינות) </a:t>
            </a:r>
            <a:r>
              <a:rPr kumimoji="0" lang="he-IL" sz="1400" b="0"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יותר הזדמנויות לחוויות משותפות בין הורים וילדיהם</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ולהוביל בכך לשינוי באינטראקציה ביניהם. </a:t>
            </a:r>
          </a:p>
        </p:txBody>
      </p:sp>
      <p:sp>
        <p:nvSpPr>
          <p:cNvPr id="8" name="תיבת טקסט 7">
            <a:extLst>
              <a:ext uri="{FF2B5EF4-FFF2-40B4-BE49-F238E27FC236}">
                <a16:creationId xmlns:a16="http://schemas.microsoft.com/office/drawing/2014/main" id="{0893F3E1-0783-592A-31BB-1156D638D3E9}"/>
              </a:ext>
            </a:extLst>
          </p:cNvPr>
          <p:cNvSpPr txBox="1"/>
          <p:nvPr/>
        </p:nvSpPr>
        <p:spPr>
          <a:xfrm>
            <a:off x="162560" y="4604153"/>
            <a:ext cx="3942079" cy="1682064"/>
          </a:xfrm>
          <a:prstGeom prst="rect">
            <a:avLst/>
          </a:prstGeom>
          <a:noFill/>
        </p:spPr>
        <p:txBody>
          <a:bodyPr wrap="square" rtlCol="1">
            <a:spAutoFit/>
          </a:bodyPr>
          <a:lstStyle/>
          <a:p>
            <a:pPr marL="0" marR="0" lvl="0" indent="0" algn="r" defTabSz="914400" rtl="1" eaLnBrk="1" fontAlgn="auto" latinLnBrk="0" hangingPunct="1">
              <a:lnSpc>
                <a:spcPts val="1800"/>
              </a:lnSpc>
              <a:spcBef>
                <a:spcPts val="0"/>
              </a:spcBef>
              <a:spcAft>
                <a:spcPts val="0"/>
              </a:spcAft>
              <a:buClrTx/>
              <a:buSzTx/>
              <a:buFontTx/>
              <a:buNone/>
              <a:tabLst/>
              <a:defRPr/>
            </a:pPr>
            <a:r>
              <a:rPr kumimoji="0" lang="he-IL"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כהורה לילד/ים קטנים, בהגעה אל מרחב ציבורי/גינת משחקים, את לרוב: (אפשרות אחת לבחירה)</a:t>
            </a:r>
            <a:br>
              <a:rPr kumimoji="0" lang="en-US"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br>
            <a:r>
              <a:rPr kumimoji="0" lang="he-IL"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משגיח/ה מקרוב</a:t>
            </a:r>
            <a:br>
              <a:rPr kumimoji="0" lang="en-US"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br>
            <a:r>
              <a:rPr kumimoji="0" lang="he-IL"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מנהל/ת משחק משותף עם ילדיי</a:t>
            </a:r>
            <a:br>
              <a:rPr kumimoji="0" lang="en-US"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br>
            <a:r>
              <a:rPr kumimoji="0" lang="he-IL"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משגיח/ה על הילדים מרחוק</a:t>
            </a:r>
            <a:br>
              <a:rPr kumimoji="0" lang="en-US"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br>
            <a:r>
              <a:rPr kumimoji="0" lang="he-IL"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בדרך כלל אחד מילדי הבוגרים מלווה את ילדי הקטנים לגינה</a:t>
            </a:r>
            <a:endParaRPr kumimoji="0" lang="he-IL" sz="1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3" name="Chart 3">
            <a:extLst>
              <a:ext uri="{FF2B5EF4-FFF2-40B4-BE49-F238E27FC236}">
                <a16:creationId xmlns:a16="http://schemas.microsoft.com/office/drawing/2014/main" id="{2F54EDC7-A20A-9E8D-5DE7-72A6DA2434D0}"/>
              </a:ext>
            </a:extLst>
          </p:cNvPr>
          <p:cNvGraphicFramePr>
            <a:graphicFrameLocks/>
          </p:cNvGraphicFramePr>
          <p:nvPr/>
        </p:nvGraphicFramePr>
        <p:xfrm>
          <a:off x="0" y="644409"/>
          <a:ext cx="4671995" cy="3725206"/>
        </p:xfrm>
        <a:graphic>
          <a:graphicData uri="http://schemas.openxmlformats.org/drawingml/2006/chart">
            <c:chart xmlns:c="http://schemas.openxmlformats.org/drawingml/2006/chart" xmlns:r="http://schemas.openxmlformats.org/officeDocument/2006/relationships" r:id="rId4"/>
          </a:graphicData>
        </a:graphic>
      </p:graphicFrame>
      <p:sp>
        <p:nvSpPr>
          <p:cNvPr id="4" name="Rectangle 3">
            <a:extLst>
              <a:ext uri="{FF2B5EF4-FFF2-40B4-BE49-F238E27FC236}">
                <a16:creationId xmlns:a16="http://schemas.microsoft.com/office/drawing/2014/main" id="{7DA818DE-EAEF-92CF-F1F9-59B134AAF16A}"/>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3677605397"/>
      </p:ext>
    </p:extLst>
  </p:cSld>
  <p:clrMapOvr>
    <a:masterClrMapping/>
  </p:clrMapOvr>
  <p:extLst>
    <p:ext uri="{6950BFC3-D8DA-4A85-94F7-54DA5524770B}">
      <p188:commentRel xmlns:p188="http://schemas.microsoft.com/office/powerpoint/2018/8/main" r:id="rId3"/>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A647932-606E-C27D-6C80-0D979C950233}"/>
              </a:ext>
            </a:extLst>
          </p:cNvPr>
          <p:cNvSpPr/>
          <p:nvPr/>
        </p:nvSpPr>
        <p:spPr>
          <a:xfrm>
            <a:off x="0" y="377440"/>
            <a:ext cx="12192000" cy="489230"/>
          </a:xfrm>
          <a:prstGeom prst="rect">
            <a:avLst/>
          </a:prstGeom>
          <a:solidFill>
            <a:srgbClr val="C7DA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L"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Rectangle 3">
            <a:extLst>
              <a:ext uri="{FF2B5EF4-FFF2-40B4-BE49-F238E27FC236}">
                <a16:creationId xmlns:a16="http://schemas.microsoft.com/office/drawing/2014/main" id="{E61ED146-FF9B-7B3F-A77F-213F18811315}"/>
              </a:ext>
            </a:extLst>
          </p:cNvPr>
          <p:cNvSpPr/>
          <p:nvPr/>
        </p:nvSpPr>
        <p:spPr>
          <a:xfrm>
            <a:off x="-1" y="866669"/>
            <a:ext cx="6096001" cy="5583195"/>
          </a:xfrm>
          <a:prstGeom prst="rect">
            <a:avLst/>
          </a:prstGeom>
          <a:solidFill>
            <a:srgbClr val="F7E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L"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Slide Number Placeholder 1"/>
          <p:cNvSpPr>
            <a:spLocks noGrp="1"/>
          </p:cNvSpPr>
          <p:nvPr>
            <p:ph type="sldNum" sz="quarter" idx="12"/>
          </p:nvPr>
        </p:nvSpPr>
        <p:spPr>
          <a:xfrm>
            <a:off x="11544300" y="6274377"/>
            <a:ext cx="38197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הערכת הסדנה - ציפיות מהתהליך</a:t>
            </a:r>
          </a:p>
        </p:txBody>
      </p:sp>
      <p:sp>
        <p:nvSpPr>
          <p:cNvPr id="6" name="תיבת טקסט 2">
            <a:extLst>
              <a:ext uri="{FF2B5EF4-FFF2-40B4-BE49-F238E27FC236}">
                <a16:creationId xmlns:a16="http://schemas.microsoft.com/office/drawing/2014/main" id="{4980CD4B-36BA-AD78-2A9C-177638D867B9}"/>
              </a:ext>
            </a:extLst>
          </p:cNvPr>
          <p:cNvSpPr txBox="1"/>
          <p:nvPr/>
        </p:nvSpPr>
        <p:spPr>
          <a:xfrm>
            <a:off x="2373596" y="448243"/>
            <a:ext cx="8279787" cy="325345"/>
          </a:xfrm>
          <a:prstGeom prst="rect">
            <a:avLst/>
          </a:prstGeom>
          <a:noFill/>
        </p:spPr>
        <p:txBody>
          <a:bodyPr wrap="square" rtlCol="1">
            <a:spAutoFit/>
          </a:bodyPr>
          <a:lstStyle/>
          <a:p>
            <a:pPr marL="0" marR="0" lvl="0" indent="0" algn="r" defTabSz="914400" rtl="1" eaLnBrk="1" fontAlgn="auto" latinLnBrk="0" hangingPunct="1">
              <a:lnSpc>
                <a:spcPts val="2000"/>
              </a:lnSpc>
              <a:spcBef>
                <a:spcPts val="600"/>
              </a:spcBef>
              <a:spcAft>
                <a:spcPts val="0"/>
              </a:spcAft>
              <a:buClr>
                <a:srgbClr val="EC1C3C"/>
              </a:buClr>
              <a:buSzTx/>
              <a:buFontTx/>
              <a:buNone/>
              <a:tabLst/>
              <a:defRPr/>
            </a:pPr>
            <a:r>
              <a:rPr kumimoji="0" lang="he-IL" sz="14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נשות הצוות העירוני סיפרו בקבוצת המיקוד </a:t>
            </a:r>
            <a:r>
              <a:rPr kumimoji="0" lang="he-IL" sz="10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r>
              <a:rPr kumimoji="0" lang="en-US" sz="10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n=5</a:t>
            </a:r>
            <a:r>
              <a:rPr kumimoji="0" lang="he-IL" sz="10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r>
              <a:rPr kumimoji="0" lang="he-IL" sz="14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כי הן מצפות שהסדנה תוביל </a:t>
            </a:r>
            <a:r>
              <a:rPr kumimoji="0" lang="he-IL" sz="1400" b="1"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לשינוי תפיסתי:</a:t>
            </a:r>
          </a:p>
        </p:txBody>
      </p:sp>
      <p:sp>
        <p:nvSpPr>
          <p:cNvPr id="7" name="TextBox 6">
            <a:extLst>
              <a:ext uri="{FF2B5EF4-FFF2-40B4-BE49-F238E27FC236}">
                <a16:creationId xmlns:a16="http://schemas.microsoft.com/office/drawing/2014/main" id="{7455B211-EC2D-82B8-94E2-1D8BBEE69E85}"/>
              </a:ext>
            </a:extLst>
          </p:cNvPr>
          <p:cNvSpPr txBox="1"/>
          <p:nvPr/>
        </p:nvSpPr>
        <p:spPr>
          <a:xfrm>
            <a:off x="6624320" y="967345"/>
            <a:ext cx="4919980" cy="4659865"/>
          </a:xfrm>
          <a:prstGeom prst="rect">
            <a:avLst/>
          </a:prstGeom>
          <a:noFill/>
        </p:spPr>
        <p:txBody>
          <a:bodyPr wrap="square">
            <a:spAutoFit/>
          </a:bodyPr>
          <a:lstStyle/>
          <a:p>
            <a:pPr marL="285750" marR="0" lvl="0" indent="-285750" algn="r" defTabSz="914400" rtl="1" eaLnBrk="1" fontAlgn="auto" latinLnBrk="0" hangingPunct="1">
              <a:lnSpc>
                <a:spcPts val="2000"/>
              </a:lnSpc>
              <a:spcBef>
                <a:spcPts val="600"/>
              </a:spcBef>
              <a:spcAft>
                <a:spcPts val="0"/>
              </a:spcAft>
              <a:buClr>
                <a:srgbClr val="EC1C3C"/>
              </a:buClr>
              <a:buSzTx/>
              <a:buFont typeface="Wingdings" panose="05000000000000000000" pitchFamily="2" charset="2"/>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בקרב בעלי התפקידים – </a:t>
            </a:r>
            <a:r>
              <a:rPr kumimoji="0" lang="he-IL" sz="14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השפעת הרשות על הקהילה</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br>
              <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2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"לשים את האוכלוסייה הזו במרכז, ושבעלי תפקידים יבינו שהפעולות שלהם ממש משפיעות על חיים של ילדים וזו אוכלוסייה שצריך לתת עליה את הדעת".</a:t>
            </a:r>
          </a:p>
          <a:p>
            <a:pPr marL="0" marR="0" lvl="0" indent="0" algn="r" defTabSz="914400" rtl="1" eaLnBrk="1" fontAlgn="auto" latinLnBrk="0" hangingPunct="1">
              <a:lnSpc>
                <a:spcPts val="2000"/>
              </a:lnSpc>
              <a:spcBef>
                <a:spcPts val="600"/>
              </a:spcBef>
              <a:spcAft>
                <a:spcPts val="0"/>
              </a:spcAft>
              <a:buClr>
                <a:srgbClr val="EC1C3C"/>
              </a:buClr>
              <a:buSzTx/>
              <a:buFontTx/>
              <a:buNone/>
              <a:tabLst/>
              <a:defRPr/>
            </a:pPr>
            <a:endParaRPr kumimoji="0" lang="he-IL"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endParaRPr>
          </a:p>
          <a:p>
            <a:pPr marL="171450" marR="0" lvl="0" indent="-171450" algn="r" defTabSz="914400" rtl="1" eaLnBrk="1" fontAlgn="auto" latinLnBrk="0" hangingPunct="1">
              <a:lnSpc>
                <a:spcPts val="2000"/>
              </a:lnSpc>
              <a:spcBef>
                <a:spcPts val="60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הייתה צפייה מצד הצוות העירוני לקבל מהסדנה כלים חדשים ומעשיים על מנת להוביל לשינויים בשטח ובקשר עם התושבים:</a:t>
            </a:r>
            <a:r>
              <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br>
              <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2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"אני רוצה רשימת מכולת, דברים מעשיים, הייתי רוצה לראות שינויים קטנים בטווח קצר, זה גם משהו שהציבור צריך לראות". </a:t>
            </a:r>
            <a:br>
              <a:rPr kumimoji="0" lang="en-US" sz="12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br>
            <a:r>
              <a:rPr kumimoji="0" lang="he-IL" sz="12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"כל ממשק עם השטח, האימהות והילדים הם הצרכנים שלי, אז כל ממשק איתם יכול לקדם אותי".</a:t>
            </a:r>
            <a:br>
              <a:rPr kumimoji="0" lang="en-US"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br>
            <a:endParaRPr kumimoji="0" lang="he-IL"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endParaRPr>
          </a:p>
          <a:p>
            <a:pPr marL="171450" marR="0" lvl="0" indent="-171450" algn="r" defTabSz="914400" rtl="1" eaLnBrk="1" fontAlgn="auto" latinLnBrk="0" hangingPunct="1">
              <a:lnSpc>
                <a:spcPts val="2000"/>
              </a:lnSpc>
              <a:spcBef>
                <a:spcPts val="60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במסגרת תפקידן בעירייה, המשתתפות העלו את נושא של הרחבת הפיילוטים למקומות רבים נוספים בבית שמש (פעילויות לאימהות וילדים, תהליכי שיתוף ציבור) והטמעת השינויים כמדיניות ארגונית. </a:t>
            </a:r>
          </a:p>
        </p:txBody>
      </p:sp>
      <p:sp>
        <p:nvSpPr>
          <p:cNvPr id="9" name="TextBox 8">
            <a:extLst>
              <a:ext uri="{FF2B5EF4-FFF2-40B4-BE49-F238E27FC236}">
                <a16:creationId xmlns:a16="http://schemas.microsoft.com/office/drawing/2014/main" id="{82103054-2823-64AD-4D32-AE7CEFC739FB}"/>
              </a:ext>
            </a:extLst>
          </p:cNvPr>
          <p:cNvSpPr txBox="1"/>
          <p:nvPr/>
        </p:nvSpPr>
        <p:spPr>
          <a:xfrm>
            <a:off x="292780" y="967345"/>
            <a:ext cx="5803220" cy="2890150"/>
          </a:xfrm>
          <a:prstGeom prst="rect">
            <a:avLst/>
          </a:prstGeom>
          <a:solidFill>
            <a:srgbClr val="F7E88D"/>
          </a:solidFill>
        </p:spPr>
        <p:txBody>
          <a:bodyPr wrap="square">
            <a:spAutoFit/>
          </a:bodyPr>
          <a:lstStyle/>
          <a:p>
            <a:pPr marL="285750" marR="0" lvl="0" indent="-285750" algn="r" defTabSz="914400" rtl="1" eaLnBrk="1" fontAlgn="auto" latinLnBrk="0" hangingPunct="1">
              <a:lnSpc>
                <a:spcPts val="2000"/>
              </a:lnSpc>
              <a:spcBef>
                <a:spcPts val="600"/>
              </a:spcBef>
              <a:spcAft>
                <a:spcPts val="0"/>
              </a:spcAft>
              <a:buClr>
                <a:srgbClr val="EC1C3C"/>
              </a:buClr>
              <a:buSzTx/>
              <a:buFont typeface="Wingdings" panose="05000000000000000000" pitchFamily="2" charset="2"/>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בקרב תושבי בית שמש - </a:t>
            </a:r>
            <a:r>
              <a:rPr kumimoji="0" lang="he-IL" sz="14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לקיחת יוזמה ואחריות קהילתית</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br>
              <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2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"צריכה להיות תפיסה של יוזמה ואחריות קהילתית מעבר.. לא רק כשיש מצוקה אז הקהילה מתגייסת, אני מחפשת שינוי תפיסה במקומות של איך יוצרים קהילה שהיא יותר בשוטף ולא בהכרח ברגעי מצוקה". </a:t>
            </a:r>
            <a:br>
              <a:rPr kumimoji="0" lang="en-US" sz="12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br>
            <a:r>
              <a:rPr kumimoji="0" lang="he-IL" sz="12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"אימהות.. הייתי רוצה שיבינו את המשאב היקר שיש להן במרחב הציבורי". </a:t>
            </a:r>
            <a:br>
              <a:rPr kumimoji="0" lang="en-US" sz="14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br>
            <a:br>
              <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מסקר הפתיחה </a:t>
            </a:r>
            <a:r>
              <a:rPr kumimoji="0" lang="he-IL" sz="1400" b="0"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בקרב תושבות</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r>
              <a:rPr kumimoji="0" lang="he-IL" sz="10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n=10</a:t>
            </a:r>
            <a:r>
              <a:rPr kumimoji="0" lang="he-IL" sz="10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עלה שהן אכן מעוניינות במעורבות בתהליך שיפור המרחב הציבורי בשכונתן: </a:t>
            </a:r>
            <a:br>
              <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מרביתן העידו שהן מצפות שיקשיבו לרעיונותיהן לשיפור השכונה </a:t>
            </a:r>
            <a:r>
              <a:rPr kumimoji="0" lang="he-IL" sz="10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n=6</a:t>
            </a:r>
            <a:r>
              <a:rPr kumimoji="0" lang="he-IL" sz="10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מחציתן רצו לקחת חלק בשיפור המרחב הציבורי בשכונה </a:t>
            </a:r>
            <a:r>
              <a:rPr kumimoji="0" lang="he-IL" sz="10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n=5</a:t>
            </a:r>
            <a:r>
              <a:rPr kumimoji="0" lang="he-IL" sz="10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br>
              <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וכשליש מהן </a:t>
            </a:r>
            <a:r>
              <a:rPr kumimoji="0" lang="he-IL" sz="10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n=3</a:t>
            </a:r>
            <a:r>
              <a:rPr kumimoji="0" lang="he-IL" sz="10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היו מעוניינות להיות מעורבות בפעילויות בשכונה.  </a:t>
            </a:r>
          </a:p>
        </p:txBody>
      </p:sp>
      <p:pic>
        <p:nvPicPr>
          <p:cNvPr id="5" name="תמונה 3">
            <a:extLst>
              <a:ext uri="{FF2B5EF4-FFF2-40B4-BE49-F238E27FC236}">
                <a16:creationId xmlns:a16="http://schemas.microsoft.com/office/drawing/2014/main" id="{333A5B08-523F-7A81-01DA-27A290D06E6F}"/>
              </a:ext>
            </a:extLst>
          </p:cNvPr>
          <p:cNvPicPr>
            <a:picLocks noChangeAspect="1"/>
          </p:cNvPicPr>
          <p:nvPr/>
        </p:nvPicPr>
        <p:blipFill rotWithShape="1">
          <a:blip r:embed="rId3"/>
          <a:srcRect l="8231" t="19869" r="9838" b="34666"/>
          <a:stretch/>
        </p:blipFill>
        <p:spPr>
          <a:xfrm>
            <a:off x="-1" y="3904035"/>
            <a:ext cx="6096001" cy="2545829"/>
          </a:xfrm>
          <a:prstGeom prst="rect">
            <a:avLst/>
          </a:prstGeom>
        </p:spPr>
      </p:pic>
      <p:sp>
        <p:nvSpPr>
          <p:cNvPr id="8" name="Rectangle 7">
            <a:extLst>
              <a:ext uri="{FF2B5EF4-FFF2-40B4-BE49-F238E27FC236}">
                <a16:creationId xmlns:a16="http://schemas.microsoft.com/office/drawing/2014/main" id="{1E133523-D785-CBF5-F182-1C325B261BD5}"/>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27748767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017E184-3D06-BE9D-84F7-AE78EC5FFC41}"/>
              </a:ext>
            </a:extLst>
          </p:cNvPr>
          <p:cNvSpPr/>
          <p:nvPr/>
        </p:nvSpPr>
        <p:spPr>
          <a:xfrm>
            <a:off x="0" y="4103553"/>
            <a:ext cx="12192000" cy="2162445"/>
          </a:xfrm>
          <a:prstGeom prst="rect">
            <a:avLst/>
          </a:prstGeom>
          <a:solidFill>
            <a:srgbClr val="C7DA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L"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הערכת הסדנה - שביעות רצון מהתהליך</a:t>
            </a:r>
          </a:p>
        </p:txBody>
      </p:sp>
      <p:sp>
        <p:nvSpPr>
          <p:cNvPr id="7" name="TextBox 7">
            <a:extLst>
              <a:ext uri="{FF2B5EF4-FFF2-40B4-BE49-F238E27FC236}">
                <a16:creationId xmlns:a16="http://schemas.microsoft.com/office/drawing/2014/main" id="{4DFD207C-59EA-B6A0-F7CA-ACF451E1ADE5}"/>
              </a:ext>
            </a:extLst>
          </p:cNvPr>
          <p:cNvSpPr txBox="1"/>
          <p:nvPr/>
        </p:nvSpPr>
        <p:spPr>
          <a:xfrm>
            <a:off x="5218187" y="692482"/>
            <a:ext cx="6654801" cy="5368970"/>
          </a:xfrm>
          <a:prstGeom prst="rect">
            <a:avLst/>
          </a:prstGeom>
          <a:noFill/>
        </p:spPr>
        <p:txBody>
          <a:bodyPr wrap="square">
            <a:spAutoFit/>
          </a:bodyPr>
          <a:lstStyle/>
          <a:p>
            <a:pPr marL="171450" marR="0" lvl="0" indent="-171450" algn="r" defTabSz="914400" rtl="1" eaLnBrk="1" fontAlgn="auto" latinLnBrk="0" hangingPunct="1">
              <a:lnSpc>
                <a:spcPts val="2100"/>
              </a:lnSpc>
              <a:spcBef>
                <a:spcPts val="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הן ה</a:t>
            </a:r>
            <a:r>
              <a:rPr kumimoji="0" lang="he-IL" sz="1400" b="0"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תושבות </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r>
              <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n=5</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והן </a:t>
            </a:r>
            <a:r>
              <a:rPr kumimoji="0" lang="he-IL" sz="1400" b="0"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הצוות העירוני </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r>
              <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n=5</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דיווחו על שביעות רצון גבוהה מאוד ממהלך הסדנה.</a:t>
            </a:r>
            <a:r>
              <a:rPr kumimoji="0" lang="he-IL" sz="14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כל </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המשיבות היו מרוצות מאופן ניהול המפגשים ומהתנאים הפיזיים. כולן סברו כי המנחות העבירו את התכנים באופן ברור ושניתנה להן ההזדמנות להביע את דעתן ושזו נלקחה בחשבון (וכן שכל מה שנאמר במהלך המפגשים תועד בכתב). </a:t>
            </a:r>
            <a:br>
              <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מדברי התושבות בקבוצת המיקוד המסכמת:</a:t>
            </a:r>
            <a:r>
              <a:rPr kumimoji="0" lang="he-IL" sz="12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p>
          <a:p>
            <a:pPr marL="285750" marR="0" lvl="0" indent="-285750" algn="r" defTabSz="914400" rtl="1" eaLnBrk="1" fontAlgn="auto" latinLnBrk="0" hangingPunct="1">
              <a:lnSpc>
                <a:spcPts val="2100"/>
              </a:lnSpc>
              <a:spcBef>
                <a:spcPts val="0"/>
              </a:spcBef>
              <a:spcAft>
                <a:spcPts val="0"/>
              </a:spcAft>
              <a:buClr>
                <a:srgbClr val="EC1C3C"/>
              </a:buClr>
              <a:buSzTx/>
              <a:buFont typeface="Wingdings" panose="05000000000000000000" pitchFamily="2" charset="2"/>
              <a:buChar char="§"/>
              <a:tabLst/>
              <a:defRPr/>
            </a:pPr>
            <a:r>
              <a:rPr kumimoji="0" lang="he-IL" sz="12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"מאוד הקפידה כל הזמן שיהיה מסודר, שכל אחת תגיד תשובה ולא אחת לתוך השנייה</a:t>
            </a:r>
            <a:r>
              <a:rPr kumimoji="0" lang="he-IL" sz="12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p>
          <a:p>
            <a:pPr marL="285750" marR="0" lvl="0" indent="-285750" algn="r" defTabSz="914400" rtl="1" eaLnBrk="1" fontAlgn="auto" latinLnBrk="0" hangingPunct="1">
              <a:lnSpc>
                <a:spcPts val="2100"/>
              </a:lnSpc>
              <a:spcBef>
                <a:spcPts val="0"/>
              </a:spcBef>
              <a:spcAft>
                <a:spcPts val="0"/>
              </a:spcAft>
              <a:buClr>
                <a:srgbClr val="EC1C3C"/>
              </a:buClr>
              <a:buSzTx/>
              <a:buFont typeface="Wingdings" panose="05000000000000000000" pitchFamily="2" charset="2"/>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התושבות תיארו אווירה של הקשבה: </a:t>
            </a:r>
            <a:r>
              <a:rPr kumimoji="0" lang="he-IL" sz="12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"מאוד בלט האכפתיות. היה חשוב לכל אחת מהמערכת לראות מה נקודת הכאב והמקור לשיפור של כל תושבת, נתנו את מלוא תשומת הלב והיחס". </a:t>
            </a:r>
            <a:r>
              <a:rPr kumimoji="0" lang="he-IL" sz="10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p>
          <a:p>
            <a:pPr marL="285750" marR="0" lvl="0" indent="-285750" algn="r" defTabSz="914400" rtl="1" eaLnBrk="1" fontAlgn="auto" latinLnBrk="0" hangingPunct="1">
              <a:lnSpc>
                <a:spcPts val="2100"/>
              </a:lnSpc>
              <a:spcBef>
                <a:spcPts val="0"/>
              </a:spcBef>
              <a:spcAft>
                <a:spcPts val="0"/>
              </a:spcAft>
              <a:buClr>
                <a:srgbClr val="EC1C3C"/>
              </a:buClr>
              <a:buSzTx/>
              <a:buFont typeface="Wingdings" panose="05000000000000000000" pitchFamily="2" charset="2"/>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התושבות הדגישו את תודתן לצוות העירוני ובמיוחד למנהלת תוכנית "זעירא": </a:t>
            </a:r>
            <a:br>
              <a:rPr kumimoji="0" lang="en-US" sz="105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2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"היא ממש עבדה קשה על זה והיא ממש השקיעה את הנשמה וזה היה מאוד מורגש, שכולם יהיה טוב, כסאות וקפה וזה. וזה היה מאוד מאוד אכפתי, מאוד מסורה. אז תודה".  </a:t>
            </a:r>
          </a:p>
          <a:p>
            <a:pPr marL="171450" marR="0" lvl="0" indent="-171450" algn="r" defTabSz="914400" rtl="1" eaLnBrk="1" fontAlgn="auto" latinLnBrk="0" hangingPunct="1">
              <a:lnSpc>
                <a:spcPts val="2100"/>
              </a:lnSpc>
              <a:spcBef>
                <a:spcPts val="1800"/>
              </a:spcBef>
              <a:spcAft>
                <a:spcPts val="0"/>
              </a:spcAft>
              <a:buClr>
                <a:srgbClr val="EC1C3C"/>
              </a:buClr>
              <a:buSzTx/>
              <a:buFont typeface="Tahoma" panose="020B0604030504040204" pitchFamily="34" charset="0"/>
              <a:buChar char="█"/>
              <a:tabLst/>
              <a:defRPr/>
            </a:pPr>
            <a:endPar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171450" marR="0" lvl="0" indent="-171450" algn="r" defTabSz="914400" rtl="1" eaLnBrk="1" fontAlgn="auto" latinLnBrk="0" hangingPunct="1">
              <a:lnSpc>
                <a:spcPts val="2100"/>
              </a:lnSpc>
              <a:spcBef>
                <a:spcPts val="180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עם זאת, </a:t>
            </a:r>
            <a:r>
              <a:rPr kumimoji="0" lang="he-IL" sz="1400" b="0"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מנחות הסדנה </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סיפרו כי מהלך הסדנה בפועל לא תאם את התכנון המקורי:</a:t>
            </a:r>
          </a:p>
          <a:p>
            <a:pPr marL="285750" marR="0" lvl="0" indent="-285750" algn="r" defTabSz="914400" rtl="1" eaLnBrk="1" fontAlgn="auto" latinLnBrk="0" hangingPunct="1">
              <a:lnSpc>
                <a:spcPts val="2100"/>
              </a:lnSpc>
              <a:spcBef>
                <a:spcPts val="0"/>
              </a:spcBef>
              <a:spcAft>
                <a:spcPts val="0"/>
              </a:spcAft>
              <a:buClr>
                <a:srgbClr val="EC1C3C"/>
              </a:buClr>
              <a:buSzTx/>
              <a:buFont typeface="Wingdings" panose="05000000000000000000" pitchFamily="2" charset="2"/>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בשל היעדר שגרות עבודה בין נשות הצוות העירוני: </a:t>
            </a:r>
            <a:r>
              <a:rPr kumimoji="0" lang="he-IL" sz="12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"חשבנו שאנחנו פוגשות צוות מגובש שיש לו תהליכי עבודה משותפים, אבל בפועל לא פגשנו את זה בשטח. פגשנו הרבה עבודה של (מנהלת התוכנית) שמאוד מתקשה להוביל את יתר הצוות, שבחלק מהזמן לא הגיעו למפגשים". </a:t>
            </a:r>
          </a:p>
          <a:p>
            <a:pPr marL="285750" marR="0" lvl="0" indent="-285750" algn="r" defTabSz="914400" rtl="1" eaLnBrk="1" fontAlgn="auto" latinLnBrk="0" hangingPunct="1">
              <a:lnSpc>
                <a:spcPts val="2100"/>
              </a:lnSpc>
              <a:spcBef>
                <a:spcPts val="0"/>
              </a:spcBef>
              <a:spcAft>
                <a:spcPts val="0"/>
              </a:spcAft>
              <a:buClr>
                <a:srgbClr val="EC1C3C"/>
              </a:buClr>
              <a:buSzTx/>
              <a:buFont typeface="Wingdings" panose="05000000000000000000" pitchFamily="2" charset="2"/>
              <a:buChar char="§"/>
              <a:tabLst/>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בשל אילוצי הצוות, תאריכי המפגשים נקבעו מראש אך בפועל שונו: </a:t>
            </a:r>
            <a:r>
              <a:rPr kumimoji="0" lang="he-IL" sz="12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"קיבלו ברקס כי התוכנית דורשת השקעה רבה של זמנים מצד הצוות שלא בטוח שניתן יהיה לעמוד בו". </a:t>
            </a:r>
          </a:p>
        </p:txBody>
      </p:sp>
      <p:pic>
        <p:nvPicPr>
          <p:cNvPr id="3" name="Picture 2" descr="A group of people sitting around a table&#10;&#10;Description automatically generated with low confidence">
            <a:extLst>
              <a:ext uri="{FF2B5EF4-FFF2-40B4-BE49-F238E27FC236}">
                <a16:creationId xmlns:a16="http://schemas.microsoft.com/office/drawing/2014/main" id="{36356A3B-EE44-C674-1158-4D38184C6E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4103553"/>
            <a:ext cx="4899177" cy="2754447"/>
          </a:xfrm>
          <a:prstGeom prst="rect">
            <a:avLst/>
          </a:prstGeom>
        </p:spPr>
      </p:pic>
      <p:pic>
        <p:nvPicPr>
          <p:cNvPr id="5" name="תמונה 1">
            <a:extLst>
              <a:ext uri="{FF2B5EF4-FFF2-40B4-BE49-F238E27FC236}">
                <a16:creationId xmlns:a16="http://schemas.microsoft.com/office/drawing/2014/main" id="{C1AD01EF-1EDF-8284-495A-2754C3E40D12}"/>
              </a:ext>
            </a:extLst>
          </p:cNvPr>
          <p:cNvPicPr>
            <a:picLocks noChangeAspect="1"/>
          </p:cNvPicPr>
          <p:nvPr/>
        </p:nvPicPr>
        <p:blipFill>
          <a:blip r:embed="rId4"/>
          <a:stretch>
            <a:fillRect/>
          </a:stretch>
        </p:blipFill>
        <p:spPr>
          <a:xfrm>
            <a:off x="0" y="386165"/>
            <a:ext cx="4899177" cy="3676680"/>
          </a:xfrm>
          <a:prstGeom prst="rect">
            <a:avLst/>
          </a:prstGeom>
        </p:spPr>
      </p:pic>
      <p:sp>
        <p:nvSpPr>
          <p:cNvPr id="6" name="Rectangle 5">
            <a:extLst>
              <a:ext uri="{FF2B5EF4-FFF2-40B4-BE49-F238E27FC236}">
                <a16:creationId xmlns:a16="http://schemas.microsoft.com/office/drawing/2014/main" id="{D1A66970-0F78-4BD2-E436-F26544EE2E60}"/>
              </a:ext>
            </a:extLst>
          </p:cNvPr>
          <p:cNvSpPr/>
          <p:nvPr/>
        </p:nvSpPr>
        <p:spPr>
          <a:xfrm>
            <a:off x="4899176" y="6471919"/>
            <a:ext cx="5738344" cy="365125"/>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22303602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הערכת הסדנה - שיתופי פעולה ובניית אמון</a:t>
            </a:r>
          </a:p>
        </p:txBody>
      </p:sp>
      <p:sp>
        <p:nvSpPr>
          <p:cNvPr id="9" name="TextBox 7">
            <a:extLst>
              <a:ext uri="{FF2B5EF4-FFF2-40B4-BE49-F238E27FC236}">
                <a16:creationId xmlns:a16="http://schemas.microsoft.com/office/drawing/2014/main" id="{9278C6D1-0120-9CBD-24CE-5D9C36430779}"/>
              </a:ext>
            </a:extLst>
          </p:cNvPr>
          <p:cNvSpPr txBox="1"/>
          <p:nvPr/>
        </p:nvSpPr>
        <p:spPr>
          <a:xfrm>
            <a:off x="4666857" y="702458"/>
            <a:ext cx="7181973" cy="5274714"/>
          </a:xfrm>
          <a:prstGeom prst="rect">
            <a:avLst/>
          </a:prstGeom>
          <a:solidFill>
            <a:schemeClr val="bg1"/>
          </a:solidFill>
        </p:spPr>
        <p:txBody>
          <a:bodyPr wrap="square">
            <a:spAutoFit/>
          </a:bodyPr>
          <a:lstStyle/>
          <a:p>
            <a:pPr marL="171450" marR="0" lvl="0" indent="-171450" algn="r" defTabSz="914400" rtl="1" eaLnBrk="1" fontAlgn="auto" latinLnBrk="0" hangingPunct="1">
              <a:lnSpc>
                <a:spcPct val="150000"/>
              </a:lnSpc>
              <a:spcBef>
                <a:spcPts val="0"/>
              </a:spcBef>
              <a:spcAft>
                <a:spcPts val="0"/>
              </a:spcAft>
              <a:buClr>
                <a:srgbClr val="EC1C3C"/>
              </a:buClr>
              <a:buSzTx/>
              <a:buFont typeface="Tahoma" panose="020B0604030504040204" pitchFamily="34" charset="0"/>
              <a:buChar char="█"/>
              <a:tabLst/>
              <a:defRPr/>
            </a:pPr>
            <a:r>
              <a:rPr kumimoji="0" lang="he-IL" sz="14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שיתופי פעולה מקצועיים: </a:t>
            </a: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רוב נשות הצוות העירוני דיווחו כי הן מתכוונות לשמור על קשר וכי הסדנה נתנה פתח לשיתופי פעולה עם גורמים חדשים.</a:t>
            </a:r>
            <a:endParaRPr kumimoji="0" lang="he-IL" sz="14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171450" marR="0" lvl="0" indent="-171450" algn="r" defTabSz="914400" rtl="1" eaLnBrk="1" fontAlgn="auto" latinLnBrk="0" hangingPunct="1">
              <a:lnSpc>
                <a:spcPct val="150000"/>
              </a:lnSpc>
              <a:spcBef>
                <a:spcPts val="0"/>
              </a:spcBef>
              <a:spcAft>
                <a:spcPts val="0"/>
              </a:spcAft>
              <a:buClr>
                <a:srgbClr val="EC1C3C"/>
              </a:buClr>
              <a:buSzTx/>
              <a:buFont typeface="Tahoma" panose="020B0604030504040204" pitchFamily="34" charset="0"/>
              <a:buChar char="█"/>
              <a:tabLst/>
              <a:defRPr/>
            </a:pPr>
            <a:r>
              <a:rPr kumimoji="0" lang="he-IL" sz="14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קשרים קהילתיים</a:t>
            </a:r>
            <a:r>
              <a:rPr kumimoji="0" lang="en-US" sz="14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בסקר הסיום מיעוט מהתושבות העריכו שישמרו על קשר לטובת יוזמות נוספות, אך בקבוצת המיקוד </a:t>
            </a:r>
            <a:r>
              <a:rPr kumimoji="0" lang="he-IL" sz="10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r>
              <a:rPr kumimoji="0" lang="en-US" sz="10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n=6</a:t>
            </a:r>
            <a:r>
              <a:rPr kumimoji="0" lang="he-IL" sz="10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הן סיפרו שהסדנה תרמה לחיזוק הקשר הקהילתי: </a:t>
            </a:r>
            <a:b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"ככל שאנחנו מכירות מעגל יותר גדול. יכולת הפעולה שלנו מתרחבת. אז היה כיף להכיר אתכן". </a:t>
            </a:r>
            <a:br>
              <a:rPr kumimoji="0" lang="en-US"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b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מדובר בתרומה חשובה, לאור דיווח התושבות בפתח הסדנה, על היעדר תחושת קהילתיות. </a:t>
            </a:r>
          </a:p>
          <a:p>
            <a:pPr marL="171450" marR="0" lvl="0" indent="-171450" algn="r" defTabSz="914400" rtl="1" eaLnBrk="1" fontAlgn="auto" latinLnBrk="0" hangingPunct="1">
              <a:lnSpc>
                <a:spcPct val="150000"/>
              </a:lnSpc>
              <a:spcBef>
                <a:spcPts val="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התושבות סיפרו כי המפגשים תרמו </a:t>
            </a:r>
            <a:r>
              <a:rPr kumimoji="0" lang="he-IL" sz="14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לבניית אמון בינן לבין העירייה</a:t>
            </a: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b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"לראשונה נתקלתי שהתושב הקטן מעניין ברמת הפרט את המערכת שיהיה לו נוח, שאלו מה אפשר לתקן</a:t>
            </a:r>
            <a:r>
              <a:rPr kumimoji="0" lang="he-IL" sz="10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br>
              <a:rPr kumimoji="0" lang="en-US" sz="12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"הרגשה מיוחדת שיש מישהו שרואה את הקושי היום יומי של הילד הקטן בשכונה!".</a:t>
            </a:r>
            <a:b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עם זאת, תושבת אחת עלתה תחושת היעדר אמון , בדגש על אגפים מסוימים בעירייה: </a:t>
            </a:r>
            <a:b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"אני קצת מיואשת. יוצא לי להתעסק המון עם מחלקת הנדסה, מחלקת גביה, לא רואה אפילו סיכוי לתקווה". </a:t>
            </a:r>
          </a:p>
          <a:p>
            <a:pPr marL="171450" marR="0" lvl="0" indent="-171450" algn="r" defTabSz="914400" rtl="1" eaLnBrk="1" fontAlgn="auto" latinLnBrk="0" hangingPunct="1">
              <a:lnSpc>
                <a:spcPct val="150000"/>
              </a:lnSpc>
              <a:spcBef>
                <a:spcPts val="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התושבות סיפרו שהן יוצאות מהסדנה עם </a:t>
            </a:r>
            <a:r>
              <a:rPr kumimoji="0" lang="he-IL" sz="14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תקווה אמיתית לשינוי ואמונה ביכולתן להשפיע</a:t>
            </a: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r>
              <a:rPr kumimoji="0" lang="he-IL"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"אנחנו יודעות הכי טוב מה הצרכים שלנו ולתת מענה מדויק וטוב</a:t>
            </a:r>
            <a:r>
              <a:rPr kumimoji="0" lang="en-US"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a:t>
            </a:r>
            <a:r>
              <a:rPr kumimoji="0" lang="he-IL" sz="12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b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מלבד משתתפת אחת שחשה אחרת: </a:t>
            </a:r>
            <a:r>
              <a:rPr kumimoji="0" lang="he-IL"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"אני מרגישה כאילו כולן גרות פה בשכונה אחת, ואני גרה בשכונה אחרת... אני מאמינה שהדבר היחיד בהשפעה שלי זה בקלפי".</a:t>
            </a:r>
          </a:p>
          <a:p>
            <a:pPr marL="171450" marR="0" lvl="0" indent="-171450" algn="r" defTabSz="914400" rtl="1" eaLnBrk="1" fontAlgn="auto" latinLnBrk="0" hangingPunct="1">
              <a:lnSpc>
                <a:spcPct val="150000"/>
              </a:lnSpc>
              <a:spcBef>
                <a:spcPts val="0"/>
              </a:spcBef>
              <a:spcAft>
                <a:spcPts val="0"/>
              </a:spcAft>
              <a:buClr>
                <a:srgbClr val="EC1C3C"/>
              </a:buClr>
              <a:buSzTx/>
              <a:buFont typeface="Tahoma" panose="020B0604030504040204" pitchFamily="34" charset="0"/>
              <a:buChar char="█"/>
              <a:tabLst/>
              <a:defRPr/>
            </a:pPr>
            <a:r>
              <a:rPr kumimoji="0" lang="he-IL" sz="1400" b="0" i="0" u="sng"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מנחות הסדנה</a:t>
            </a: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סיפרו על תרומת הסדנה לבניית אמון רשות-קהילה: </a:t>
            </a:r>
            <a:r>
              <a:rPr kumimoji="0" lang="he-IL"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"המפגש של הצוות העירוני עם התושבות היה מצוין מבחינת התחושה של התושבות, כי הוא היה בלתי אמצעי ונתן כר פורה לשיח". </a:t>
            </a:r>
          </a:p>
        </p:txBody>
      </p:sp>
      <p:pic>
        <p:nvPicPr>
          <p:cNvPr id="6" name="תמונה 5">
            <a:extLst>
              <a:ext uri="{FF2B5EF4-FFF2-40B4-BE49-F238E27FC236}">
                <a16:creationId xmlns:a16="http://schemas.microsoft.com/office/drawing/2014/main" id="{A7177E11-E697-4566-1925-854E713835E8}"/>
              </a:ext>
            </a:extLst>
          </p:cNvPr>
          <p:cNvPicPr>
            <a:picLocks noChangeAspect="1"/>
          </p:cNvPicPr>
          <p:nvPr/>
        </p:nvPicPr>
        <p:blipFill rotWithShape="1">
          <a:blip r:embed="rId3"/>
          <a:srcRect l="3438"/>
          <a:stretch/>
        </p:blipFill>
        <p:spPr>
          <a:xfrm>
            <a:off x="-2" y="510373"/>
            <a:ext cx="4565257" cy="2918627"/>
          </a:xfrm>
          <a:prstGeom prst="rect">
            <a:avLst/>
          </a:prstGeom>
        </p:spPr>
      </p:pic>
      <p:pic>
        <p:nvPicPr>
          <p:cNvPr id="11" name="Picture 10" descr="A group of people sitting around a table&#10;&#10;Description automatically generated with medium confidence">
            <a:extLst>
              <a:ext uri="{FF2B5EF4-FFF2-40B4-BE49-F238E27FC236}">
                <a16:creationId xmlns:a16="http://schemas.microsoft.com/office/drawing/2014/main" id="{81123014-71E1-629E-6C68-D4B5C7B9F8D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38"/>
          <a:stretch/>
        </p:blipFill>
        <p:spPr>
          <a:xfrm>
            <a:off x="-2" y="3609198"/>
            <a:ext cx="4565259" cy="2658104"/>
          </a:xfrm>
          <a:prstGeom prst="rect">
            <a:avLst/>
          </a:prstGeom>
        </p:spPr>
      </p:pic>
      <p:sp>
        <p:nvSpPr>
          <p:cNvPr id="3" name="Rectangle 2">
            <a:extLst>
              <a:ext uri="{FF2B5EF4-FFF2-40B4-BE49-F238E27FC236}">
                <a16:creationId xmlns:a16="http://schemas.microsoft.com/office/drawing/2014/main" id="{0A9682D7-C2DA-50B5-4D0C-123C418DC26E}"/>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40535697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הערכת הסדנה- נוכחות ראש העיר במפגש עם תושבות</a:t>
            </a:r>
          </a:p>
        </p:txBody>
      </p:sp>
      <p:pic>
        <p:nvPicPr>
          <p:cNvPr id="4" name="תמונה 3">
            <a:extLst>
              <a:ext uri="{FF2B5EF4-FFF2-40B4-BE49-F238E27FC236}">
                <a16:creationId xmlns:a16="http://schemas.microsoft.com/office/drawing/2014/main" id="{E34F06D3-ECC3-AB85-E76D-873DF20CBDED}"/>
              </a:ext>
            </a:extLst>
          </p:cNvPr>
          <p:cNvPicPr>
            <a:picLocks noChangeAspect="1"/>
          </p:cNvPicPr>
          <p:nvPr/>
        </p:nvPicPr>
        <p:blipFill rotWithShape="1">
          <a:blip r:embed="rId3"/>
          <a:srcRect l="20247" t="26029" r="1047" b="19847"/>
          <a:stretch/>
        </p:blipFill>
        <p:spPr>
          <a:xfrm>
            <a:off x="3009901" y="2808513"/>
            <a:ext cx="8936476" cy="3436863"/>
          </a:xfrm>
          <a:prstGeom prst="rect">
            <a:avLst/>
          </a:prstGeom>
        </p:spPr>
      </p:pic>
      <p:sp>
        <p:nvSpPr>
          <p:cNvPr id="6" name="תיבת טקסט 5">
            <a:extLst>
              <a:ext uri="{FF2B5EF4-FFF2-40B4-BE49-F238E27FC236}">
                <a16:creationId xmlns:a16="http://schemas.microsoft.com/office/drawing/2014/main" id="{B9138FF5-C824-BB5B-B53F-F687C21AA947}"/>
              </a:ext>
            </a:extLst>
          </p:cNvPr>
          <p:cNvSpPr txBox="1"/>
          <p:nvPr/>
        </p:nvSpPr>
        <p:spPr>
          <a:xfrm>
            <a:off x="205363" y="590697"/>
            <a:ext cx="11628874" cy="2135393"/>
          </a:xfrm>
          <a:prstGeom prst="rect">
            <a:avLst/>
          </a:prstGeom>
          <a:noFill/>
        </p:spPr>
        <p:txBody>
          <a:bodyPr wrap="square">
            <a:spAutoFit/>
          </a:bodyPr>
          <a:lstStyle/>
          <a:p>
            <a:pPr marL="171450" marR="0" lvl="0" indent="-171450" algn="r" defTabSz="914400" rtl="1" eaLnBrk="1" fontAlgn="auto" latinLnBrk="0" hangingPunct="1">
              <a:lnSpc>
                <a:spcPct val="150000"/>
              </a:lnSpc>
              <a:spcBef>
                <a:spcPts val="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ניכר כי ראש העיר בית שמש, ד"ר עליזה בלוך, שנכחה באחד המפגשים מכירה בחשיבות שיתוף התושבות בתהליך קבלת ההחלטות</a:t>
            </a:r>
            <a:r>
              <a:rPr kumimoji="0" lang="he-IL" sz="14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 </a:t>
            </a:r>
            <a:br>
              <a:rPr kumimoji="0" lang="en-US" sz="14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br>
            <a:r>
              <a:rPr kumimoji="0" lang="he-IL"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"תושבות שמשתפים אותן בתהליך קבלת ההחלטות הן תושבות שיזמו יותר ויהיו יותר מעורבות"</a:t>
            </a:r>
            <a:br>
              <a:rPr kumimoji="0" lang="en-US"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br>
            <a:r>
              <a:rPr kumimoji="0" lang="he-IL"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"אם אני לא אשמיע את הקול של הילדים אף אחד לא ישמיע. זה יכול לגרום להרבה בלגן במחלקת הנדסה, יהיה מעניין, אבל חשוב שלילדים יהיה איפה לשחק". </a:t>
            </a:r>
          </a:p>
          <a:p>
            <a:pPr marL="171450" marR="0" lvl="0" indent="-171450" algn="r" defTabSz="914400" rtl="1" eaLnBrk="1" fontAlgn="auto" latinLnBrk="0" hangingPunct="1">
              <a:lnSpc>
                <a:spcPct val="150000"/>
              </a:lnSpc>
              <a:spcBef>
                <a:spcPts val="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התושבות שיתפו אחרים בנעשה במפגש  עם ראש העיר (כולל ברשתות החברתיות) וקיבלו חזרה פידבקים חיוביים, בעיקר על ראש העיר"</a:t>
            </a:r>
            <a:b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r>
              <a:rPr kumimoji="0" lang="he-IL"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"וואו יצאתי עכשיו ממפגש מרתק ביותר עם צוות מדהים בעירייה בנושא איך </a:t>
            </a:r>
            <a:r>
              <a:rPr kumimoji="0" lang="he-IL" sz="1200" b="0" i="0" u="none" strike="noStrike" kern="1200" cap="none" spc="0" normalizeH="0" baseline="0" noProof="0" err="1">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להנגיש</a:t>
            </a:r>
            <a:r>
              <a:rPr kumimoji="0" lang="he-IL"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 את המרחב הציבורי לגיל הרך. איזה צוות מקסים עם רצון ענק להבין ולעזור. יש לנו באמת ראש עיר מיוחדת, הלוואי  שבקרוב יתחיל לזוז כאן" </a:t>
            </a:r>
            <a:br>
              <a:rPr kumimoji="0" lang="en-US"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br>
            <a:r>
              <a:rPr kumimoji="0" lang="he-IL"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"שהיא עושה שינוי. ועל זה שאמרו שכיף שמערבים תושבות של השכונה, כי יותר סיכוי שיקרה משהו בקרוב"</a:t>
            </a:r>
            <a:endParaRPr kumimoji="0" lang="he-IL" sz="14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endParaRPr>
          </a:p>
        </p:txBody>
      </p:sp>
      <p:pic>
        <p:nvPicPr>
          <p:cNvPr id="3" name="תמונה 12">
            <a:extLst>
              <a:ext uri="{FF2B5EF4-FFF2-40B4-BE49-F238E27FC236}">
                <a16:creationId xmlns:a16="http://schemas.microsoft.com/office/drawing/2014/main" id="{0FDECB1D-3B97-1F08-812F-C221B7170943}"/>
              </a:ext>
            </a:extLst>
          </p:cNvPr>
          <p:cNvPicPr>
            <a:picLocks noChangeAspect="1"/>
          </p:cNvPicPr>
          <p:nvPr/>
        </p:nvPicPr>
        <p:blipFill>
          <a:blip r:embed="rId4"/>
          <a:stretch>
            <a:fillRect/>
          </a:stretch>
        </p:blipFill>
        <p:spPr>
          <a:xfrm>
            <a:off x="0" y="2808513"/>
            <a:ext cx="2993889" cy="3436863"/>
          </a:xfrm>
          <a:prstGeom prst="rect">
            <a:avLst/>
          </a:prstGeom>
        </p:spPr>
      </p:pic>
      <p:sp>
        <p:nvSpPr>
          <p:cNvPr id="5" name="Rectangle 4">
            <a:extLst>
              <a:ext uri="{FF2B5EF4-FFF2-40B4-BE49-F238E27FC236}">
                <a16:creationId xmlns:a16="http://schemas.microsoft.com/office/drawing/2014/main" id="{631FCA67-FBCF-93AF-BB58-7F55C4BE8872}"/>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29192412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0"/>
            <a:ext cx="1218274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תוכן עניינים</a:t>
            </a:r>
          </a:p>
        </p:txBody>
      </p:sp>
      <p:graphicFrame>
        <p:nvGraphicFramePr>
          <p:cNvPr id="5" name="טבלה 3">
            <a:extLst>
              <a:ext uri="{FF2B5EF4-FFF2-40B4-BE49-F238E27FC236}">
                <a16:creationId xmlns:a16="http://schemas.microsoft.com/office/drawing/2014/main" id="{495DFA77-A285-4B66-A585-DC01601D480C}"/>
              </a:ext>
            </a:extLst>
          </p:cNvPr>
          <p:cNvGraphicFramePr>
            <a:graphicFrameLocks noGrp="1"/>
          </p:cNvGraphicFramePr>
          <p:nvPr>
            <p:extLst>
              <p:ext uri="{D42A27DB-BD31-4B8C-83A1-F6EECF244321}">
                <p14:modId xmlns:p14="http://schemas.microsoft.com/office/powerpoint/2010/main" val="3331557635"/>
              </p:ext>
            </p:extLst>
          </p:nvPr>
        </p:nvGraphicFramePr>
        <p:xfrm>
          <a:off x="798383" y="727088"/>
          <a:ext cx="10075881" cy="4926019"/>
        </p:xfrm>
        <a:graphic>
          <a:graphicData uri="http://schemas.openxmlformats.org/drawingml/2006/table">
            <a:tbl>
              <a:tblPr rtl="1" firstRow="1" bandRow="1">
                <a:tableStyleId>{2D5ABB26-0587-4C30-8999-92F81FD0307C}</a:tableStyleId>
              </a:tblPr>
              <a:tblGrid>
                <a:gridCol w="9118672">
                  <a:extLst>
                    <a:ext uri="{9D8B030D-6E8A-4147-A177-3AD203B41FA5}">
                      <a16:colId xmlns:a16="http://schemas.microsoft.com/office/drawing/2014/main" val="3471558985"/>
                    </a:ext>
                  </a:extLst>
                </a:gridCol>
                <a:gridCol w="957209">
                  <a:extLst>
                    <a:ext uri="{9D8B030D-6E8A-4147-A177-3AD203B41FA5}">
                      <a16:colId xmlns:a16="http://schemas.microsoft.com/office/drawing/2014/main" val="2516456985"/>
                    </a:ext>
                  </a:extLst>
                </a:gridCol>
              </a:tblGrid>
              <a:tr h="172522">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100" b="1" kern="1200">
                          <a:solidFill>
                            <a:schemeClr val="tx1"/>
                          </a:solidFill>
                          <a:latin typeface="Tahoma"/>
                          <a:ea typeface="Tahoma"/>
                          <a:cs typeface="Tahoma"/>
                        </a:rPr>
                        <a:t>מודל לוגי לבית שמש – תוכנית</a:t>
                      </a:r>
                      <a:r>
                        <a:rPr lang="en-US" sz="1100" b="1" kern="1200">
                          <a:solidFill>
                            <a:schemeClr val="tx1"/>
                          </a:solidFill>
                          <a:latin typeface="Tahoma"/>
                          <a:ea typeface="Tahoma"/>
                          <a:cs typeface="Tahoma"/>
                        </a:rPr>
                        <a:t> Urban95 </a:t>
                      </a:r>
                      <a:r>
                        <a:rPr lang="he-IL" sz="1100" b="1" kern="1200">
                          <a:solidFill>
                            <a:schemeClr val="tx1"/>
                          </a:solidFill>
                          <a:latin typeface="Tahoma"/>
                          <a:ea typeface="Tahoma"/>
                          <a:cs typeface="Tahoma"/>
                        </a:rPr>
                        <a:t>בפריפריה חברתית-גאוגרפית בישראל................................................................................</a:t>
                      </a:r>
                      <a:endParaRPr lang="en-US" sz="1100" b="1" kern="1200">
                        <a:solidFill>
                          <a:schemeClr val="tx1"/>
                        </a:solidFill>
                        <a:latin typeface="Tahoma"/>
                        <a:ea typeface="Tahoma"/>
                        <a:cs typeface="Tahom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a:lnSpc>
                          <a:spcPct val="100000"/>
                        </a:lnSpc>
                        <a:spcBef>
                          <a:spcPts val="0"/>
                        </a:spcBef>
                        <a:spcAft>
                          <a:spcPts val="0"/>
                        </a:spcAft>
                      </a:pPr>
                      <a:r>
                        <a:rPr lang="en-US" sz="1100" b="1">
                          <a:latin typeface="Tahoma"/>
                          <a:ea typeface="Tahoma"/>
                          <a:cs typeface="Tahoma"/>
                        </a:rPr>
                        <a:t>4</a:t>
                      </a:r>
                      <a:endParaRPr lang="he-IL" sz="1100" b="1">
                        <a:latin typeface="Tahoma"/>
                        <a:ea typeface="Tahoma"/>
                        <a:cs typeface="Tahom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49452756"/>
                  </a:ext>
                </a:extLst>
              </a:tr>
              <a:tr h="123536">
                <a:tc>
                  <a:txBody>
                    <a:bodyPr/>
                    <a:lstStyle/>
                    <a:p>
                      <a:pPr algn="r" rtl="1">
                        <a:lnSpc>
                          <a:spcPct val="100000"/>
                        </a:lnSpc>
                        <a:spcBef>
                          <a:spcPts val="0"/>
                        </a:spcBef>
                        <a:spcAft>
                          <a:spcPts val="0"/>
                        </a:spcAft>
                      </a:pPr>
                      <a:r>
                        <a:rPr lang="he-IL" sz="1100" b="1" kern="1200">
                          <a:solidFill>
                            <a:schemeClr val="tx1"/>
                          </a:solidFill>
                          <a:latin typeface="Tahoma"/>
                          <a:ea typeface="Tahoma"/>
                          <a:cs typeface="Tahoma"/>
                        </a:rPr>
                        <a:t>סדנת אימהות וילדים "מגן אבות" ורמת אברהם................................................................................................................................</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a:lnSpc>
                          <a:spcPct val="100000"/>
                        </a:lnSpc>
                        <a:spcBef>
                          <a:spcPts val="0"/>
                        </a:spcBef>
                        <a:spcAft>
                          <a:spcPts val="0"/>
                        </a:spcAft>
                      </a:pPr>
                      <a:r>
                        <a:rPr lang="en-US" sz="1100" b="1">
                          <a:latin typeface="Tahoma"/>
                          <a:ea typeface="Tahoma"/>
                          <a:cs typeface="Tahoma"/>
                        </a:rPr>
                        <a:t>6-14</a:t>
                      </a:r>
                      <a:endParaRPr lang="he-IL" sz="1100" b="1">
                        <a:latin typeface="Tahoma"/>
                        <a:ea typeface="Tahoma"/>
                        <a:cs typeface="Tahom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41269790"/>
                  </a:ext>
                </a:extLst>
              </a:tr>
              <a:tr h="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100" b="0" kern="1200">
                          <a:solidFill>
                            <a:schemeClr val="tx1"/>
                          </a:solidFill>
                          <a:latin typeface="Tahoma"/>
                          <a:ea typeface="Tahoma"/>
                          <a:cs typeface="Tahoma"/>
                        </a:rPr>
                        <a:t>רקע ושיטת מחקר......................................................................................................................................................................................</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a:lnSpc>
                          <a:spcPct val="100000"/>
                        </a:lnSpc>
                        <a:spcBef>
                          <a:spcPts val="0"/>
                        </a:spcBef>
                        <a:spcAft>
                          <a:spcPts val="0"/>
                        </a:spcAft>
                      </a:pPr>
                      <a:r>
                        <a:rPr lang="he-IL" sz="1100" b="0">
                          <a:solidFill>
                            <a:schemeClr val="tx1"/>
                          </a:solidFill>
                          <a:latin typeface="Tahoma"/>
                          <a:ea typeface="Tahoma"/>
                          <a:cs typeface="Tahoma"/>
                        </a:rPr>
                        <a:t>7</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44178673"/>
                  </a:ext>
                </a:extLst>
              </a:tr>
              <a:tr h="172522">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100" b="0" kern="1200">
                          <a:solidFill>
                            <a:schemeClr val="tx1"/>
                          </a:solidFill>
                          <a:latin typeface="Tahoma"/>
                          <a:ea typeface="Tahoma"/>
                          <a:cs typeface="Tahoma"/>
                        </a:rPr>
                        <a:t>ממצאים.......................................................................</a:t>
                      </a:r>
                      <a:r>
                        <a:rPr lang="he-IL" sz="1100" b="0" kern="1200" noProof="0">
                          <a:solidFill>
                            <a:schemeClr val="tx1"/>
                          </a:solidFill>
                          <a:latin typeface="Tahoma"/>
                          <a:ea typeface="Tahoma"/>
                          <a:cs typeface="Tahoma"/>
                        </a:rPr>
                        <a:t>.............................................................................................................................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a:lnSpc>
                          <a:spcPct val="100000"/>
                        </a:lnSpc>
                        <a:spcBef>
                          <a:spcPts val="0"/>
                        </a:spcBef>
                        <a:spcAft>
                          <a:spcPts val="0"/>
                        </a:spcAft>
                      </a:pPr>
                      <a:r>
                        <a:rPr lang="he-IL" sz="1100" b="0">
                          <a:solidFill>
                            <a:schemeClr val="tx1"/>
                          </a:solidFill>
                          <a:latin typeface="Tahoma"/>
                          <a:ea typeface="Tahoma"/>
                          <a:cs typeface="Tahoma"/>
                        </a:rPr>
                        <a:t>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29835911"/>
                  </a:ext>
                </a:extLst>
              </a:tr>
              <a:tr h="172522">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100" b="0" kern="1200" dirty="0">
                          <a:solidFill>
                            <a:schemeClr val="tx1"/>
                          </a:solidFill>
                          <a:latin typeface="Tahoma"/>
                          <a:ea typeface="Tahoma"/>
                          <a:cs typeface="Tahoma"/>
                        </a:rPr>
                        <a:t>סדנת בית ספר להורים: סיכום והמלצות.......................................................................................................................................................</a:t>
                      </a:r>
                      <a:endParaRPr lang="he-IL" sz="1100" b="0" kern="1200" noProof="0" dirty="0">
                        <a:solidFill>
                          <a:schemeClr val="tx1"/>
                        </a:solidFill>
                        <a:latin typeface="Tahoma"/>
                        <a:ea typeface="Tahoma"/>
                        <a:cs typeface="Tahom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a:lnSpc>
                          <a:spcPct val="100000"/>
                        </a:lnSpc>
                        <a:spcBef>
                          <a:spcPts val="0"/>
                        </a:spcBef>
                        <a:spcAft>
                          <a:spcPts val="0"/>
                        </a:spcAft>
                      </a:pPr>
                      <a:r>
                        <a:rPr lang="he-IL" sz="1100" b="0">
                          <a:solidFill>
                            <a:schemeClr val="tx1"/>
                          </a:solidFill>
                          <a:latin typeface="Tahoma"/>
                          <a:ea typeface="Tahoma"/>
                          <a:cs typeface="Tahoma"/>
                        </a:rPr>
                        <a:t>14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82422963"/>
                  </a:ext>
                </a:extLst>
              </a:tr>
              <a:tr h="172522">
                <a:tc>
                  <a:txBody>
                    <a:bodyPr/>
                    <a:lstStyle/>
                    <a:p>
                      <a:pPr algn="r" rtl="1">
                        <a:lnSpc>
                          <a:spcPct val="100000"/>
                        </a:lnSpc>
                        <a:spcBef>
                          <a:spcPts val="0"/>
                        </a:spcBef>
                        <a:spcAft>
                          <a:spcPts val="0"/>
                        </a:spcAft>
                      </a:pPr>
                      <a:r>
                        <a:rPr lang="en-US" sz="1100" b="1" kern="1200" dirty="0" err="1">
                          <a:solidFill>
                            <a:schemeClr val="tx1"/>
                          </a:solidFill>
                          <a:latin typeface="Tahoma"/>
                          <a:ea typeface="Tahoma"/>
                          <a:cs typeface="Tahoma"/>
                        </a:rPr>
                        <a:t>שיתוף</a:t>
                      </a:r>
                      <a:r>
                        <a:rPr lang="en-US" sz="1100" b="1" kern="1200" dirty="0">
                          <a:solidFill>
                            <a:schemeClr val="tx1"/>
                          </a:solidFill>
                          <a:latin typeface="Tahoma"/>
                          <a:ea typeface="Tahoma"/>
                          <a:cs typeface="Tahoma"/>
                        </a:rPr>
                        <a:t> </a:t>
                      </a:r>
                      <a:r>
                        <a:rPr lang="en-US" sz="1100" b="1" kern="1200" dirty="0" err="1">
                          <a:solidFill>
                            <a:schemeClr val="tx1"/>
                          </a:solidFill>
                          <a:latin typeface="Tahoma"/>
                          <a:ea typeface="Tahoma"/>
                          <a:cs typeface="Tahoma"/>
                        </a:rPr>
                        <a:t>ציבור</a:t>
                      </a:r>
                      <a:r>
                        <a:rPr lang="en-US" sz="1100" b="1" kern="1200" dirty="0">
                          <a:solidFill>
                            <a:schemeClr val="tx1"/>
                          </a:solidFill>
                          <a:latin typeface="Tahoma"/>
                          <a:ea typeface="Tahoma"/>
                          <a:cs typeface="Tahoma"/>
                        </a:rPr>
                        <a:t> Placemaking </a:t>
                      </a:r>
                      <a:r>
                        <a:rPr lang="he-IL" sz="1100" b="1" kern="1200" dirty="0">
                          <a:solidFill>
                            <a:schemeClr val="tx1"/>
                          </a:solidFill>
                          <a:latin typeface="Tahoma"/>
                          <a:ea typeface="Tahoma"/>
                          <a:cs typeface="Tahoma"/>
                        </a:rPr>
                        <a:t> ברמת אברהם.........................................................................................................................................</a:t>
                      </a:r>
                      <a:endParaRPr lang="en-US" sz="1100" b="1" kern="1200" dirty="0">
                        <a:solidFill>
                          <a:schemeClr val="tx1"/>
                        </a:solidFill>
                        <a:latin typeface="Tahoma"/>
                        <a:ea typeface="Tahoma"/>
                        <a:cs typeface="Tahom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a:lnSpc>
                          <a:spcPct val="100000"/>
                        </a:lnSpc>
                        <a:spcBef>
                          <a:spcPts val="0"/>
                        </a:spcBef>
                        <a:spcAft>
                          <a:spcPts val="0"/>
                        </a:spcAft>
                      </a:pPr>
                      <a:r>
                        <a:rPr lang="he-IL" sz="1100" b="1">
                          <a:solidFill>
                            <a:schemeClr val="tx1"/>
                          </a:solidFill>
                          <a:latin typeface="Tahoma"/>
                          <a:ea typeface="Tahoma"/>
                          <a:cs typeface="Tahoma"/>
                        </a:rPr>
                        <a:t>15-21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06362982"/>
                  </a:ext>
                </a:extLst>
              </a:tr>
              <a:tr h="172522">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100" b="0" kern="1200">
                          <a:solidFill>
                            <a:schemeClr val="tx1"/>
                          </a:solidFill>
                          <a:latin typeface="Tahoma" panose="020B0604030504040204" pitchFamily="34" charset="0"/>
                          <a:ea typeface="Tahoma" panose="020B0604030504040204" pitchFamily="34" charset="0"/>
                          <a:cs typeface="Tahoma" panose="020B0604030504040204" pitchFamily="34" charset="0"/>
                        </a:rPr>
                        <a:t>רקע ושיטת מחקר......................................................................................................................................................................................</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a:lnSpc>
                          <a:spcPct val="100000"/>
                        </a:lnSpc>
                        <a:spcBef>
                          <a:spcPts val="0"/>
                        </a:spcBef>
                        <a:spcAft>
                          <a:spcPts val="0"/>
                        </a:spcAft>
                      </a:pPr>
                      <a:r>
                        <a:rPr lang="he-IL" sz="1100" b="0">
                          <a:solidFill>
                            <a:schemeClr val="tx1"/>
                          </a:solidFill>
                          <a:latin typeface="Tahoma"/>
                          <a:ea typeface="Tahoma"/>
                          <a:cs typeface="Tahoma"/>
                        </a:rPr>
                        <a:t>16</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6917577"/>
                  </a:ext>
                </a:extLst>
              </a:tr>
              <a:tr h="172522">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100" b="0" kern="1200" noProof="0">
                          <a:solidFill>
                            <a:schemeClr val="tx1"/>
                          </a:solidFill>
                          <a:latin typeface="Tahoma" panose="020B0604030504040204" pitchFamily="34" charset="0"/>
                          <a:ea typeface="Tahoma" panose="020B0604030504040204" pitchFamily="34" charset="0"/>
                          <a:cs typeface="Tahoma" panose="020B0604030504040204" pitchFamily="34" charset="0"/>
                        </a:rPr>
                        <a:t>ממצאים....................................................................................................................................................................................................</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a:lnSpc>
                          <a:spcPct val="100000"/>
                        </a:lnSpc>
                        <a:spcBef>
                          <a:spcPts val="0"/>
                        </a:spcBef>
                        <a:spcAft>
                          <a:spcPts val="0"/>
                        </a:spcAft>
                      </a:pPr>
                      <a:r>
                        <a:rPr lang="he-IL" sz="1100" b="0">
                          <a:solidFill>
                            <a:schemeClr val="tx1"/>
                          </a:solidFill>
                          <a:latin typeface="Tahoma"/>
                          <a:ea typeface="Tahoma"/>
                          <a:cs typeface="Tahoma"/>
                        </a:rPr>
                        <a:t>17</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38396479"/>
                  </a:ext>
                </a:extLst>
              </a:tr>
              <a:tr h="154016">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100" b="0" kern="1200" noProof="0">
                          <a:solidFill>
                            <a:schemeClr val="tx1"/>
                          </a:solidFill>
                          <a:latin typeface="Tahoma" panose="020B0604030504040204" pitchFamily="34" charset="0"/>
                          <a:ea typeface="Tahoma" panose="020B0604030504040204" pitchFamily="34" charset="0"/>
                          <a:cs typeface="Tahoma" panose="020B0604030504040204" pitchFamily="34" charset="0"/>
                        </a:rPr>
                        <a:t>הליך שיתוף ציבור רמת אברהם- סיכום והמלצות...........................................................................................................................................</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a:lnSpc>
                          <a:spcPct val="100000"/>
                        </a:lnSpc>
                        <a:spcBef>
                          <a:spcPts val="0"/>
                        </a:spcBef>
                        <a:spcAft>
                          <a:spcPts val="0"/>
                        </a:spcAft>
                      </a:pPr>
                      <a:r>
                        <a:rPr lang="he-IL" sz="1100" b="0">
                          <a:solidFill>
                            <a:schemeClr val="tx1"/>
                          </a:solidFill>
                          <a:latin typeface="Tahoma"/>
                          <a:ea typeface="Tahoma"/>
                          <a:cs typeface="Tahoma"/>
                        </a:rPr>
                        <a:t>21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40198151"/>
                  </a:ext>
                </a:extLst>
              </a:tr>
              <a:tr h="0">
                <a:tc>
                  <a:txBody>
                    <a:bodyPr/>
                    <a:lstStyle/>
                    <a:p>
                      <a:pPr marL="0" algn="r" defTabSz="914400" rtl="1" eaLnBrk="1" latinLnBrk="0" hangingPunct="1">
                        <a:lnSpc>
                          <a:spcPct val="100000"/>
                        </a:lnSpc>
                        <a:spcBef>
                          <a:spcPts val="0"/>
                        </a:spcBef>
                        <a:spcAft>
                          <a:spcPts val="0"/>
                        </a:spcAft>
                      </a:pPr>
                      <a:r>
                        <a:rPr lang="he-IL" sz="1100" b="1" kern="1200" dirty="0">
                          <a:solidFill>
                            <a:schemeClr val="tx1"/>
                          </a:solidFill>
                          <a:latin typeface="Tahoma"/>
                          <a:ea typeface="Tahoma"/>
                          <a:cs typeface="Tahoma"/>
                        </a:rPr>
                        <a:t>מפגשי "רשות פוגשת קהילה"- סדנה לשינוי התנהגותי</a:t>
                      </a:r>
                      <a:r>
                        <a:rPr lang="he-IL" sz="1100" b="1" kern="1200"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he-IL" sz="1100" b="1" kern="1200" dirty="0">
                          <a:solidFill>
                            <a:schemeClr val="tx1"/>
                          </a:solidFill>
                          <a:latin typeface="Tahoma"/>
                          <a:ea typeface="Tahoma"/>
                          <a:cs typeface="Tahoma"/>
                        </a:rPr>
                        <a:t>רמה ג'1........................................................................................................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a:lnSpc>
                          <a:spcPct val="100000"/>
                        </a:lnSpc>
                        <a:spcBef>
                          <a:spcPts val="0"/>
                        </a:spcBef>
                        <a:spcAft>
                          <a:spcPts val="0"/>
                        </a:spcAft>
                      </a:pPr>
                      <a:r>
                        <a:rPr lang="he-IL" sz="1100" b="1">
                          <a:solidFill>
                            <a:schemeClr val="tx1"/>
                          </a:solidFill>
                          <a:latin typeface="Tahoma"/>
                          <a:ea typeface="Tahoma"/>
                          <a:cs typeface="Tahoma"/>
                        </a:rPr>
                        <a:t>22-32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61291470"/>
                  </a:ext>
                </a:extLst>
              </a:tr>
              <a:tr h="262579">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100" b="0" kern="1200">
                          <a:solidFill>
                            <a:schemeClr val="tx1"/>
                          </a:solidFill>
                          <a:latin typeface="Tahoma"/>
                          <a:ea typeface="Tahoma"/>
                          <a:cs typeface="Tahoma"/>
                        </a:rPr>
                        <a:t>רקע ושיטת המחקר....................................................................................................................................................................................</a:t>
                      </a:r>
                      <a:endParaRPr lang="he-IL" sz="1100" b="0" kern="1200" noProof="0">
                        <a:solidFill>
                          <a:schemeClr val="tx1"/>
                        </a:solidFill>
                        <a:latin typeface="Tahoma"/>
                        <a:ea typeface="Tahoma"/>
                        <a:cs typeface="Tahom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a:lnSpc>
                          <a:spcPct val="100000"/>
                        </a:lnSpc>
                        <a:spcBef>
                          <a:spcPts val="0"/>
                        </a:spcBef>
                        <a:spcAft>
                          <a:spcPts val="0"/>
                        </a:spcAft>
                      </a:pPr>
                      <a:r>
                        <a:rPr lang="he-IL" sz="1100" b="0">
                          <a:solidFill>
                            <a:schemeClr val="tx1"/>
                          </a:solidFill>
                          <a:latin typeface="Tahoma"/>
                          <a:ea typeface="Tahoma"/>
                          <a:cs typeface="Tahoma"/>
                        </a:rPr>
                        <a:t>23</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7172805"/>
                  </a:ext>
                </a:extLst>
              </a:tr>
              <a:tr h="250945">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100" b="0" kern="1200" noProof="0">
                          <a:solidFill>
                            <a:schemeClr val="tx1"/>
                          </a:solidFill>
                          <a:latin typeface="Tahoma"/>
                          <a:ea typeface="Tahoma"/>
                          <a:cs typeface="Tahoma"/>
                        </a:rPr>
                        <a:t>ממצאים....................................................................................................................................................................................................</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a:lnSpc>
                          <a:spcPct val="100000"/>
                        </a:lnSpc>
                        <a:spcBef>
                          <a:spcPts val="0"/>
                        </a:spcBef>
                        <a:spcAft>
                          <a:spcPts val="0"/>
                        </a:spcAft>
                      </a:pPr>
                      <a:r>
                        <a:rPr lang="he-IL" sz="1100" b="0">
                          <a:latin typeface="Tahoma"/>
                          <a:ea typeface="Tahoma"/>
                          <a:cs typeface="Tahoma"/>
                        </a:rPr>
                        <a:t>24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90460564"/>
                  </a:ext>
                </a:extLst>
              </a:tr>
              <a:tr h="172522">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מפגשי "רשות פוגשת קהילה", סדנה לשינוי התנהגותי- סיכום והמלצות............................................................................................................</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a:lnSpc>
                          <a:spcPct val="100000"/>
                        </a:lnSpc>
                        <a:spcBef>
                          <a:spcPts val="0"/>
                        </a:spcBef>
                        <a:spcAft>
                          <a:spcPts val="0"/>
                        </a:spcAft>
                      </a:pPr>
                      <a:r>
                        <a:rPr lang="he-IL" sz="1100" b="0">
                          <a:solidFill>
                            <a:schemeClr val="tx1"/>
                          </a:solidFill>
                          <a:latin typeface="Tahoma"/>
                          <a:ea typeface="Tahoma"/>
                          <a:cs typeface="Tahoma"/>
                        </a:rPr>
                        <a:t>32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4243515"/>
                  </a:ext>
                </a:extLst>
              </a:tr>
              <a:tr h="172522">
                <a:tc>
                  <a:txBody>
                    <a:bodyPr/>
                    <a:lstStyle/>
                    <a:p>
                      <a:pPr algn="r" rtl="1">
                        <a:lnSpc>
                          <a:spcPct val="100000"/>
                        </a:lnSpc>
                        <a:spcBef>
                          <a:spcPts val="0"/>
                        </a:spcBef>
                        <a:spcAft>
                          <a:spcPts val="0"/>
                        </a:spcAft>
                      </a:pPr>
                      <a:r>
                        <a:rPr lang="en-US" sz="1100" b="1" err="1">
                          <a:solidFill>
                            <a:schemeClr val="tx1"/>
                          </a:solidFill>
                          <a:latin typeface="Tahoma" panose="020B0604030504040204" pitchFamily="34" charset="0"/>
                          <a:ea typeface="Tahoma" panose="020B0604030504040204" pitchFamily="34" charset="0"/>
                          <a:cs typeface="Tahoma" panose="020B0604030504040204" pitchFamily="34" charset="0"/>
                        </a:rPr>
                        <a:t>השתלמויות</a:t>
                      </a:r>
                      <a:r>
                        <a:rPr lang="en-US" sz="1100" b="1">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1100" b="1" err="1">
                          <a:solidFill>
                            <a:schemeClr val="tx1"/>
                          </a:solidFill>
                          <a:latin typeface="Tahoma" panose="020B0604030504040204" pitchFamily="34" charset="0"/>
                          <a:ea typeface="Tahoma" panose="020B0604030504040204" pitchFamily="34" charset="0"/>
                          <a:cs typeface="Tahoma" panose="020B0604030504040204" pitchFamily="34" charset="0"/>
                        </a:rPr>
                        <a:t>מטפלות</a:t>
                      </a:r>
                      <a:r>
                        <a:rPr lang="he-IL" sz="1100" b="1">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1100" b="1">
                          <a:solidFill>
                            <a:schemeClr val="tx1"/>
                          </a:solidFill>
                          <a:latin typeface="Tahoma" panose="020B0604030504040204" pitchFamily="34" charset="0"/>
                          <a:ea typeface="Tahoma" panose="020B0604030504040204" pitchFamily="34" charset="0"/>
                          <a:cs typeface="Tahoma" panose="020B0604030504040204" pitchFamily="34" charset="0"/>
                        </a:rPr>
                        <a:t>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a:lnSpc>
                          <a:spcPct val="100000"/>
                        </a:lnSpc>
                        <a:spcBef>
                          <a:spcPts val="0"/>
                        </a:spcBef>
                        <a:spcAft>
                          <a:spcPts val="0"/>
                        </a:spcAft>
                      </a:pPr>
                      <a:r>
                        <a:rPr lang="he-IL" sz="1100" b="1">
                          <a:solidFill>
                            <a:schemeClr val="tx1"/>
                          </a:solidFill>
                          <a:latin typeface="Tahoma"/>
                          <a:ea typeface="Tahoma"/>
                          <a:cs typeface="Tahoma"/>
                        </a:rPr>
                        <a:t>33-38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78019883"/>
                  </a:ext>
                </a:extLst>
              </a:tr>
              <a:tr h="172522">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100" b="0" dirty="0">
                          <a:solidFill>
                            <a:schemeClr val="tx1"/>
                          </a:solidFill>
                          <a:latin typeface="Tahoma" pitchFamily="34" charset="0"/>
                          <a:ea typeface="Tahoma" pitchFamily="34" charset="0"/>
                          <a:cs typeface="Tahoma" pitchFamily="34" charset="0"/>
                        </a:rPr>
                        <a:t>רקע ושיטת מחקר......................................................................................................................................................................................</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a:lnSpc>
                          <a:spcPct val="100000"/>
                        </a:lnSpc>
                        <a:spcBef>
                          <a:spcPts val="0"/>
                        </a:spcBef>
                        <a:spcAft>
                          <a:spcPts val="0"/>
                        </a:spcAft>
                      </a:pPr>
                      <a:r>
                        <a:rPr lang="he-IL" sz="1100" b="0">
                          <a:solidFill>
                            <a:schemeClr val="tx1"/>
                          </a:solidFill>
                          <a:latin typeface="Tahoma"/>
                          <a:ea typeface="Tahoma"/>
                          <a:cs typeface="Tahoma"/>
                        </a:rPr>
                        <a:t>34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82170803"/>
                  </a:ext>
                </a:extLst>
              </a:tr>
              <a:tr h="172522">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schemeClr val="tx1"/>
                          </a:solidFill>
                          <a:effectLst/>
                          <a:uLnTx/>
                          <a:uFillTx/>
                          <a:latin typeface="Tahoma" pitchFamily="34" charset="0"/>
                          <a:ea typeface="Tahoma" pitchFamily="34" charset="0"/>
                          <a:cs typeface="Tahoma" pitchFamily="34" charset="0"/>
                        </a:rPr>
                        <a:t>ממצאים....................................................................................................................................................................................................</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a:lnSpc>
                          <a:spcPct val="100000"/>
                        </a:lnSpc>
                        <a:spcBef>
                          <a:spcPts val="0"/>
                        </a:spcBef>
                        <a:spcAft>
                          <a:spcPts val="0"/>
                        </a:spcAft>
                      </a:pPr>
                      <a:r>
                        <a:rPr lang="he-IL" sz="1100" b="0">
                          <a:solidFill>
                            <a:schemeClr val="tx1"/>
                          </a:solidFill>
                          <a:latin typeface="Tahoma"/>
                          <a:ea typeface="Tahoma"/>
                          <a:cs typeface="Tahoma"/>
                        </a:rPr>
                        <a:t>35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4380993"/>
                  </a:ext>
                </a:extLst>
              </a:tr>
              <a:tr h="172522">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100" b="0">
                          <a:solidFill>
                            <a:schemeClr val="tx1"/>
                          </a:solidFill>
                          <a:latin typeface="Tahoma" panose="020B0604030504040204" pitchFamily="34" charset="0"/>
                          <a:ea typeface="Tahoma" panose="020B0604030504040204" pitchFamily="34" charset="0"/>
                          <a:cs typeface="Tahoma" panose="020B0604030504040204" pitchFamily="34" charset="0"/>
                        </a:rPr>
                        <a:t>השתלמויות מטפלות- </a:t>
                      </a:r>
                      <a:r>
                        <a:rPr kumimoji="0" lang="he-IL" sz="1100" b="0" i="0" u="none" strike="noStrike" kern="1200" cap="none" spc="0" normalizeH="0" baseline="0" noProof="0">
                          <a:ln>
                            <a:noFill/>
                          </a:ln>
                          <a:solidFill>
                            <a:schemeClr val="tx1"/>
                          </a:solidFill>
                          <a:effectLst/>
                          <a:uLnTx/>
                          <a:uFillTx/>
                          <a:latin typeface="Tahoma" pitchFamily="34" charset="0"/>
                          <a:ea typeface="Tahoma" pitchFamily="34" charset="0"/>
                          <a:cs typeface="Tahoma" pitchFamily="34" charset="0"/>
                        </a:rPr>
                        <a:t>סיכום והמלצות...........................................................................................................................................................</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a:lnSpc>
                          <a:spcPct val="100000"/>
                        </a:lnSpc>
                        <a:spcBef>
                          <a:spcPts val="0"/>
                        </a:spcBef>
                        <a:spcAft>
                          <a:spcPts val="0"/>
                        </a:spcAft>
                      </a:pPr>
                      <a:r>
                        <a:rPr lang="he-IL" sz="1100" b="0">
                          <a:solidFill>
                            <a:schemeClr val="tx1"/>
                          </a:solidFill>
                          <a:latin typeface="Tahoma"/>
                          <a:ea typeface="Tahoma"/>
                          <a:cs typeface="Tahoma"/>
                        </a:rPr>
                        <a:t>38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1228495"/>
                  </a:ext>
                </a:extLst>
              </a:tr>
              <a:tr h="172522">
                <a:tc>
                  <a:txBody>
                    <a:bodyPr/>
                    <a:lstStyle/>
                    <a:p>
                      <a:pPr algn="r" rtl="1">
                        <a:lnSpc>
                          <a:spcPct val="100000"/>
                        </a:lnSpc>
                        <a:spcBef>
                          <a:spcPts val="0"/>
                        </a:spcBef>
                        <a:spcAft>
                          <a:spcPts val="0"/>
                        </a:spcAft>
                      </a:pPr>
                      <a:r>
                        <a:rPr lang="he-IL" sz="1100" b="1" kern="1200">
                          <a:solidFill>
                            <a:schemeClr val="tx1"/>
                          </a:solidFill>
                          <a:latin typeface="Tahoma"/>
                          <a:ea typeface="Tahoma"/>
                          <a:cs typeface="Tahoma"/>
                        </a:rPr>
                        <a:t>סיכום והמלצות.................................................................................................................................................................................</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a:lnSpc>
                          <a:spcPct val="100000"/>
                        </a:lnSpc>
                        <a:spcBef>
                          <a:spcPts val="0"/>
                        </a:spcBef>
                        <a:spcAft>
                          <a:spcPts val="0"/>
                        </a:spcAft>
                      </a:pPr>
                      <a:r>
                        <a:rPr lang="he-IL" sz="1100" b="1">
                          <a:solidFill>
                            <a:schemeClr val="tx1"/>
                          </a:solidFill>
                          <a:latin typeface="Tahoma"/>
                          <a:ea typeface="Tahoma"/>
                          <a:cs typeface="Tahoma"/>
                        </a:rPr>
                        <a:t>39-42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63667689"/>
                  </a:ext>
                </a:extLst>
              </a:tr>
              <a:tr h="172522">
                <a:tc>
                  <a:txBody>
                    <a:bodyPr/>
                    <a:lstStyle/>
                    <a:p>
                      <a:pPr algn="r" rtl="1">
                        <a:lnSpc>
                          <a:spcPct val="100000"/>
                        </a:lnSpc>
                        <a:spcBef>
                          <a:spcPts val="0"/>
                        </a:spcBef>
                        <a:spcAft>
                          <a:spcPts val="0"/>
                        </a:spcAft>
                      </a:pPr>
                      <a:r>
                        <a:rPr lang="he-IL" sz="1100" b="1" kern="1200">
                          <a:solidFill>
                            <a:schemeClr val="tx1"/>
                          </a:solidFill>
                          <a:latin typeface="Tahoma"/>
                          <a:ea typeface="Tahoma"/>
                          <a:cs typeface="Tahoma"/>
                        </a:rPr>
                        <a:t>נספחים............................................................................................................................................................................................</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a:lnSpc>
                          <a:spcPct val="100000"/>
                        </a:lnSpc>
                        <a:spcBef>
                          <a:spcPts val="0"/>
                        </a:spcBef>
                        <a:spcAft>
                          <a:spcPts val="0"/>
                        </a:spcAft>
                      </a:pPr>
                      <a:r>
                        <a:rPr lang="he-IL" sz="1100" b="1" dirty="0">
                          <a:solidFill>
                            <a:schemeClr val="tx1"/>
                          </a:solidFill>
                          <a:latin typeface="Tahoma"/>
                          <a:ea typeface="Tahoma"/>
                          <a:cs typeface="Tahoma"/>
                        </a:rPr>
                        <a:t>43-49</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99610281"/>
                  </a:ext>
                </a:extLst>
              </a:tr>
            </a:tbl>
          </a:graphicData>
        </a:graphic>
      </p:graphicFrame>
      <p:sp>
        <p:nvSpPr>
          <p:cNvPr id="3" name="Rectangle 2">
            <a:extLst>
              <a:ext uri="{FF2B5EF4-FFF2-40B4-BE49-F238E27FC236}">
                <a16:creationId xmlns:a16="http://schemas.microsoft.com/office/drawing/2014/main" id="{7B81A81A-5A77-8D60-A6F5-BB750E1A667B}"/>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4169896920"/>
      </p:ext>
    </p:extLst>
  </p:cSld>
  <p:clrMapOvr>
    <a:masterClrMapping/>
  </p:clrMapOvr>
  <p:extLst>
    <p:ext uri="{6950BFC3-D8DA-4A85-94F7-54DA5524770B}">
      <p188:commentRel xmlns:p188="http://schemas.microsoft.com/office/powerpoint/2018/8/main" r:id="rId3"/>
    </p:ext>
  </p:extLs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403803" y="6351740"/>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הערכת הסדנה - נכונות להשתתף ואופני מעורבות מועדפים</a:t>
            </a:r>
          </a:p>
        </p:txBody>
      </p:sp>
      <p:graphicFrame>
        <p:nvGraphicFramePr>
          <p:cNvPr id="3" name="Table 2">
            <a:extLst>
              <a:ext uri="{FF2B5EF4-FFF2-40B4-BE49-F238E27FC236}">
                <a16:creationId xmlns:a16="http://schemas.microsoft.com/office/drawing/2014/main" id="{166C3B9A-F343-2BD1-D32A-47227ADA9107}"/>
              </a:ext>
            </a:extLst>
          </p:cNvPr>
          <p:cNvGraphicFramePr>
            <a:graphicFrameLocks noGrp="1"/>
          </p:cNvGraphicFramePr>
          <p:nvPr>
            <p:extLst>
              <p:ext uri="{D42A27DB-BD31-4B8C-83A1-F6EECF244321}">
                <p14:modId xmlns:p14="http://schemas.microsoft.com/office/powerpoint/2010/main" val="469596080"/>
              </p:ext>
            </p:extLst>
          </p:nvPr>
        </p:nvGraphicFramePr>
        <p:xfrm>
          <a:off x="150075" y="702754"/>
          <a:ext cx="11420428" cy="1042433"/>
        </p:xfrm>
        <a:graphic>
          <a:graphicData uri="http://schemas.openxmlformats.org/drawingml/2006/table">
            <a:tbl>
              <a:tblPr rtl="1" firstRow="1" bandRow="1">
                <a:tableStyleId>{2D5ABB26-0587-4C30-8999-92F81FD0307C}</a:tableStyleId>
              </a:tblPr>
              <a:tblGrid>
                <a:gridCol w="11420428">
                  <a:extLst>
                    <a:ext uri="{9D8B030D-6E8A-4147-A177-3AD203B41FA5}">
                      <a16:colId xmlns:a16="http://schemas.microsoft.com/office/drawing/2014/main" val="60637984"/>
                    </a:ext>
                  </a:extLst>
                </a:gridCol>
              </a:tblGrid>
              <a:tr h="1042433">
                <a:tc>
                  <a:txBody>
                    <a:bodyPr/>
                    <a:lstStyle/>
                    <a:p>
                      <a:pPr marL="171450" marR="0" lvl="0" indent="-171450" algn="r" defTabSz="914400" rtl="1" eaLnBrk="1" fontAlgn="auto" latinLnBrk="0" hangingPunct="1">
                        <a:lnSpc>
                          <a:spcPct val="150000"/>
                        </a:lnSpc>
                        <a:spcBef>
                          <a:spcPts val="0"/>
                        </a:spcBef>
                        <a:spcAft>
                          <a:spcPts val="0"/>
                        </a:spcAft>
                        <a:buClr>
                          <a:srgbClr val="EC1C3C"/>
                        </a:buClr>
                        <a:buSzTx/>
                        <a:buFont typeface="Tahoma" panose="020B0604030504040204" pitchFamily="34" charset="0"/>
                        <a:buChar char="█"/>
                        <a:tabLst/>
                        <a:defRPr/>
                      </a:pPr>
                      <a:r>
                        <a:rPr lang="he-IL" sz="1400" kern="1200">
                          <a:solidFill>
                            <a:schemeClr val="tx1"/>
                          </a:solidFill>
                          <a:latin typeface="Segoe UI" panose="020B0502040204020203" pitchFamily="34" charset="0"/>
                          <a:ea typeface="Tahoma" panose="020B0604030504040204" pitchFamily="34" charset="0"/>
                          <a:cs typeface="Segoe UI" panose="020B0502040204020203" pitchFamily="34" charset="0"/>
                        </a:rPr>
                        <a:t>בתום הסדנה, כל התושבות והצוות העירוני ציינו כי חשוב להן (במידה רבה עד מאוד) להיות שותפות לתהליכים מסוג זה בעיר. </a:t>
                      </a:r>
                    </a:p>
                    <a:p>
                      <a:pPr marL="171450" marR="0" lvl="0" indent="-171450" algn="r" defTabSz="914400" rtl="1" eaLnBrk="1" fontAlgn="auto" latinLnBrk="0" hangingPunct="1">
                        <a:lnSpc>
                          <a:spcPct val="150000"/>
                        </a:lnSpc>
                        <a:spcBef>
                          <a:spcPts val="0"/>
                        </a:spcBef>
                        <a:spcAft>
                          <a:spcPts val="0"/>
                        </a:spcAft>
                        <a:buClr>
                          <a:srgbClr val="EC1C3C"/>
                        </a:buClr>
                        <a:buSzTx/>
                        <a:buFont typeface="Tahoma" panose="020B0604030504040204" pitchFamily="34" charset="0"/>
                        <a:buChar char="█"/>
                        <a:tabLst/>
                        <a:defRPr/>
                      </a:pPr>
                      <a:r>
                        <a:rPr lang="he-IL" sz="1400">
                          <a:latin typeface="Segoe UI" panose="020B0502040204020203" pitchFamily="34" charset="0"/>
                          <a:ea typeface="Tahoma" panose="020B0604030504040204" pitchFamily="34" charset="0"/>
                          <a:cs typeface="Segoe UI" panose="020B0502040204020203" pitchFamily="34" charset="0"/>
                        </a:rPr>
                        <a:t>התושבות ציינו כי נכונות זו </a:t>
                      </a:r>
                      <a:r>
                        <a:rPr lang="he-IL" sz="1400" b="1">
                          <a:latin typeface="Segoe UI" panose="020B0502040204020203" pitchFamily="34" charset="0"/>
                          <a:ea typeface="Tahoma" panose="020B0604030504040204" pitchFamily="34" charset="0"/>
                          <a:cs typeface="Segoe UI" panose="020B0502040204020203" pitchFamily="34" charset="0"/>
                        </a:rPr>
                        <a:t>תושפע מתוצאות התהליך הנוכחי</a:t>
                      </a:r>
                      <a:r>
                        <a:rPr lang="he-IL" sz="1200" kern="1200">
                          <a:solidFill>
                            <a:schemeClr val="tx1"/>
                          </a:solidFill>
                          <a:latin typeface="Segoe UI" panose="020B0502040204020203" pitchFamily="34" charset="0"/>
                          <a:ea typeface="Tahoma" panose="020B0604030504040204" pitchFamily="34" charset="0"/>
                          <a:cs typeface="Segoe UI" panose="020B0502040204020203" pitchFamily="34" charset="0"/>
                        </a:rPr>
                        <a:t>:</a:t>
                      </a:r>
                      <a:r>
                        <a:rPr lang="en-US" sz="1200" kern="1200">
                          <a:solidFill>
                            <a:schemeClr val="tx1"/>
                          </a:solidFill>
                          <a:latin typeface="Segoe UI" panose="020B0502040204020203" pitchFamily="34" charset="0"/>
                          <a:ea typeface="Tahoma" panose="020B0604030504040204" pitchFamily="34" charset="0"/>
                          <a:cs typeface="Segoe UI" panose="020B0502040204020203" pitchFamily="34" charset="0"/>
                        </a:rPr>
                        <a:t> </a:t>
                      </a:r>
                      <a:r>
                        <a:rPr lang="he-IL" sz="1200" kern="1200">
                          <a:solidFill>
                            <a:schemeClr val="tx1"/>
                          </a:solidFill>
                          <a:latin typeface="Segoe UI Light" panose="020B0502040204020203" pitchFamily="34" charset="0"/>
                          <a:ea typeface="Tahoma" panose="020B0604030504040204" pitchFamily="34" charset="0"/>
                          <a:cs typeface="Segoe UI Light" panose="020B0502040204020203" pitchFamily="34" charset="0"/>
                        </a:rPr>
                        <a:t>"תלוי בתוצאות המפגש הזה. המפגשים היו נחמדים. לפי התוצאות בשטח אני אדע".</a:t>
                      </a:r>
                    </a:p>
                    <a:p>
                      <a:pPr marL="171450" marR="0" lvl="0" indent="-171450" algn="r" defTabSz="914400" rtl="1" eaLnBrk="1" fontAlgn="auto" latinLnBrk="0" hangingPunct="1">
                        <a:lnSpc>
                          <a:spcPct val="150000"/>
                        </a:lnSpc>
                        <a:spcBef>
                          <a:spcPts val="0"/>
                        </a:spcBef>
                        <a:spcAft>
                          <a:spcPts val="0"/>
                        </a:spcAft>
                        <a:buClr>
                          <a:srgbClr val="EC1C3C"/>
                        </a:buClr>
                        <a:buSzTx/>
                        <a:buFont typeface="Tahoma" panose="020B0604030504040204" pitchFamily="34" charset="0"/>
                        <a:buChar char="█"/>
                        <a:tabLst/>
                        <a:defRPr/>
                      </a:pPr>
                      <a:r>
                        <a:rPr lang="he-IL" sz="1400" kern="1200">
                          <a:solidFill>
                            <a:schemeClr val="tx1"/>
                          </a:solidFill>
                          <a:latin typeface="Segoe UI" panose="020B0502040204020203" pitchFamily="34" charset="0"/>
                          <a:ea typeface="Tahoma" panose="020B0604030504040204" pitchFamily="34" charset="0"/>
                          <a:cs typeface="Segoe UI" panose="020B0502040204020203" pitchFamily="34" charset="0"/>
                        </a:rPr>
                        <a:t>להבא </a:t>
                      </a:r>
                      <a:r>
                        <a:rPr lang="he-IL" sz="1400">
                          <a:latin typeface="Segoe UI" panose="020B0502040204020203" pitchFamily="34" charset="0"/>
                          <a:ea typeface="Tahoma" panose="020B0604030504040204" pitchFamily="34" charset="0"/>
                          <a:cs typeface="Segoe UI" panose="020B0502040204020203" pitchFamily="34" charset="0"/>
                        </a:rPr>
                        <a:t>התושבות הציעו להיעזר בשאלונים, מיילים או וואטסאפ, כיוון שאין צורך במפגש פיזי נוסף לטובת מיפוי בעיות ואתגרים.</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80329988"/>
                  </a:ext>
                </a:extLst>
              </a:tr>
            </a:tbl>
          </a:graphicData>
        </a:graphic>
      </p:graphicFrame>
      <p:sp>
        <p:nvSpPr>
          <p:cNvPr id="8" name="TextBox 7">
            <a:extLst>
              <a:ext uri="{FF2B5EF4-FFF2-40B4-BE49-F238E27FC236}">
                <a16:creationId xmlns:a16="http://schemas.microsoft.com/office/drawing/2014/main" id="{BF0CD966-F5A3-E4C8-81D4-884D9C446D5D}"/>
              </a:ext>
            </a:extLst>
          </p:cNvPr>
          <p:cNvSpPr txBox="1"/>
          <p:nvPr/>
        </p:nvSpPr>
        <p:spPr>
          <a:xfrm>
            <a:off x="353569" y="1827664"/>
            <a:ext cx="11216934" cy="1601336"/>
          </a:xfrm>
          <a:prstGeom prst="rect">
            <a:avLst/>
          </a:prstGeom>
          <a:noFill/>
        </p:spPr>
        <p:txBody>
          <a:bodyPr wrap="square">
            <a:spAutoFit/>
          </a:bodyPr>
          <a:lstStyle/>
          <a:p>
            <a:pPr marL="0" marR="0" lvl="0" indent="0" algn="r" defTabSz="914400" rtl="1" eaLnBrk="1" fontAlgn="auto" latinLnBrk="0" hangingPunct="1">
              <a:lnSpc>
                <a:spcPts val="2000"/>
              </a:lnSpc>
              <a:spcBef>
                <a:spcPts val="0"/>
              </a:spcBef>
              <a:spcAft>
                <a:spcPts val="0"/>
              </a:spcAft>
              <a:buClr>
                <a:srgbClr val="EC1C3C"/>
              </a:buClr>
              <a:buSzTx/>
              <a:buFontTx/>
              <a:buNone/>
              <a:tabLst/>
              <a:defRPr/>
            </a:pP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עם </a:t>
            </a:r>
            <a:r>
              <a:rPr kumimoji="0" lang="he-IL" sz="1400" b="0" i="0" u="sng"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סיום </a:t>
            </a: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ההשתתפות במפגשים, ניכרת מוטיבציה גבוהה הן של הצוות העירוני והן של התושבות לקחת חלק בתהליכי שיתוף ציבור עתידיים: </a:t>
            </a:r>
          </a:p>
          <a:p>
            <a:pPr marL="171450" marR="0" lvl="0" indent="-171450" algn="r" defTabSz="914400" rtl="1" eaLnBrk="1" fontAlgn="auto" latinLnBrk="0" hangingPunct="1">
              <a:lnSpc>
                <a:spcPct val="150000"/>
              </a:lnSpc>
              <a:spcBef>
                <a:spcPts val="0"/>
              </a:spcBef>
              <a:spcAft>
                <a:spcPts val="0"/>
              </a:spcAft>
              <a:buClr>
                <a:srgbClr val="EC1C3C"/>
              </a:buClr>
              <a:buSzTx/>
              <a:buFont typeface="Wingdings" panose="05000000000000000000" pitchFamily="2" charset="2"/>
              <a:buChar char="§"/>
              <a:tabLst/>
              <a:defRPr/>
            </a:pP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בקרב התושבות, חלה עלייה ניכרת ברצון להשתתף בקבלת החלטות ולהביע את דעתן וכן, שיעור רב יותר מעוניינות לקבל עדכונים לאורך התהליך. </a:t>
            </a:r>
          </a:p>
          <a:p>
            <a:pPr marL="171450" marR="0" lvl="0" indent="-171450" algn="r" defTabSz="914400" rtl="1" eaLnBrk="1" fontAlgn="auto" latinLnBrk="0" hangingPunct="1">
              <a:lnSpc>
                <a:spcPct val="150000"/>
              </a:lnSpc>
              <a:spcBef>
                <a:spcPts val="0"/>
              </a:spcBef>
              <a:spcAft>
                <a:spcPts val="0"/>
              </a:spcAft>
              <a:buClr>
                <a:srgbClr val="EC1C3C"/>
              </a:buClr>
              <a:buSzTx/>
              <a:buFont typeface="Wingdings" panose="05000000000000000000" pitchFamily="2" charset="2"/>
              <a:buChar char="§"/>
              <a:tabLst/>
              <a:defRPr/>
            </a:pP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בקרב הצוות העירוני, כולן ביקשו להיות חלק מקבלת החלטות ורובן הגדול ישמחו לקחת חלק בהקמת הפרויקט ולקבל עדכונים לאורך התהליך. בנוסף, מדברי המשיבות עלה הצורך בהעתקת תהליך שיתוף הציבור לשכונות נוספות. </a:t>
            </a:r>
          </a:p>
          <a:p>
            <a:pPr marL="171450" marR="0" lvl="0" indent="-171450" algn="r" defTabSz="914400" rtl="1" eaLnBrk="1" fontAlgn="auto" latinLnBrk="0" hangingPunct="1">
              <a:lnSpc>
                <a:spcPct val="150000"/>
              </a:lnSpc>
              <a:spcBef>
                <a:spcPts val="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אף אחת מבין </a:t>
            </a:r>
            <a:r>
              <a:rPr kumimoji="0" lang="he-IL" sz="1400" b="0" i="0" u="sng"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הצוות העירוני והתושבות</a:t>
            </a: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לא ביקשה לקבל עדכון כשהפרויקט ייפתח, מה שמעיד כי הן מעדיפות לקחת להיות מעורבות באופן פעיל.</a:t>
            </a:r>
          </a:p>
        </p:txBody>
      </p:sp>
      <p:graphicFrame>
        <p:nvGraphicFramePr>
          <p:cNvPr id="5" name="תרשים 4">
            <a:extLst>
              <a:ext uri="{FF2B5EF4-FFF2-40B4-BE49-F238E27FC236}">
                <a16:creationId xmlns:a16="http://schemas.microsoft.com/office/drawing/2014/main" id="{465340D2-B765-2EF4-46EE-D965D2EFB9A0}"/>
              </a:ext>
            </a:extLst>
          </p:cNvPr>
          <p:cNvGraphicFramePr>
            <a:graphicFrameLocks/>
          </p:cNvGraphicFramePr>
          <p:nvPr>
            <p:extLst>
              <p:ext uri="{D42A27DB-BD31-4B8C-83A1-F6EECF244321}">
                <p14:modId xmlns:p14="http://schemas.microsoft.com/office/powerpoint/2010/main" val="526765793"/>
              </p:ext>
            </p:extLst>
          </p:nvPr>
        </p:nvGraphicFramePr>
        <p:xfrm>
          <a:off x="0" y="3624771"/>
          <a:ext cx="12043661" cy="2425313"/>
        </p:xfrm>
        <a:graphic>
          <a:graphicData uri="http://schemas.openxmlformats.org/drawingml/2006/chart">
            <c:chart xmlns:c="http://schemas.openxmlformats.org/drawingml/2006/chart" xmlns:r="http://schemas.openxmlformats.org/officeDocument/2006/relationships" r:id="rId4"/>
          </a:graphicData>
        </a:graphic>
      </p:graphicFrame>
      <p:sp>
        <p:nvSpPr>
          <p:cNvPr id="4" name="Rectangle 3">
            <a:extLst>
              <a:ext uri="{FF2B5EF4-FFF2-40B4-BE49-F238E27FC236}">
                <a16:creationId xmlns:a16="http://schemas.microsoft.com/office/drawing/2014/main" id="{5E0C6490-A467-02EA-E43D-E0CAF8E7CA2B}"/>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797000555"/>
      </p:ext>
    </p:extLst>
  </p:cSld>
  <p:clrMapOvr>
    <a:masterClrMapping/>
  </p:clrMapOvr>
  <p:extLst>
    <p:ext uri="{6950BFC3-D8DA-4A85-94F7-54DA5524770B}">
      <p188:commentRel xmlns:p188="http://schemas.microsoft.com/office/powerpoint/2018/8/main" r:id="rId3"/>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C7ED5BD-7D73-53C2-A77A-B4795C4BE4D3}"/>
              </a:ext>
            </a:extLst>
          </p:cNvPr>
          <p:cNvSpPr/>
          <p:nvPr/>
        </p:nvSpPr>
        <p:spPr>
          <a:xfrm>
            <a:off x="0" y="3214541"/>
            <a:ext cx="12192000" cy="2824888"/>
          </a:xfrm>
          <a:prstGeom prst="rect">
            <a:avLst/>
          </a:prstGeom>
          <a:solidFill>
            <a:srgbClr val="C7DA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L"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Rectangle 3">
            <a:extLst>
              <a:ext uri="{FF2B5EF4-FFF2-40B4-BE49-F238E27FC236}">
                <a16:creationId xmlns:a16="http://schemas.microsoft.com/office/drawing/2014/main" id="{3DFE7D52-624C-13E9-A164-E69A8C016AA1}"/>
              </a:ext>
            </a:extLst>
          </p:cNvPr>
          <p:cNvSpPr/>
          <p:nvPr/>
        </p:nvSpPr>
        <p:spPr>
          <a:xfrm>
            <a:off x="0" y="389653"/>
            <a:ext cx="12192000" cy="2824888"/>
          </a:xfrm>
          <a:prstGeom prst="rect">
            <a:avLst/>
          </a:prstGeom>
          <a:solidFill>
            <a:srgbClr val="F7E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L"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הערכת הסדנה - ציפיות להמשך</a:t>
            </a:r>
          </a:p>
        </p:txBody>
      </p:sp>
      <p:graphicFrame>
        <p:nvGraphicFramePr>
          <p:cNvPr id="3" name="Table 2">
            <a:extLst>
              <a:ext uri="{FF2B5EF4-FFF2-40B4-BE49-F238E27FC236}">
                <a16:creationId xmlns:a16="http://schemas.microsoft.com/office/drawing/2014/main" id="{166C3B9A-F343-2BD1-D32A-47227ADA9107}"/>
              </a:ext>
            </a:extLst>
          </p:cNvPr>
          <p:cNvGraphicFramePr>
            <a:graphicFrameLocks noGrp="1"/>
          </p:cNvGraphicFramePr>
          <p:nvPr/>
        </p:nvGraphicFramePr>
        <p:xfrm>
          <a:off x="414366" y="461490"/>
          <a:ext cx="11268998" cy="2612009"/>
        </p:xfrm>
        <a:graphic>
          <a:graphicData uri="http://schemas.openxmlformats.org/drawingml/2006/table">
            <a:tbl>
              <a:tblPr rtl="1" firstRow="1" bandRow="1">
                <a:tableStyleId>{2D5ABB26-0587-4C30-8999-92F81FD0307C}</a:tableStyleId>
              </a:tblPr>
              <a:tblGrid>
                <a:gridCol w="11268998">
                  <a:extLst>
                    <a:ext uri="{9D8B030D-6E8A-4147-A177-3AD203B41FA5}">
                      <a16:colId xmlns:a16="http://schemas.microsoft.com/office/drawing/2014/main" val="60637984"/>
                    </a:ext>
                  </a:extLst>
                </a:gridCol>
              </a:tblGrid>
              <a:tr h="1452661">
                <a:tc>
                  <a:txBody>
                    <a:bodyPr/>
                    <a:lstStyle/>
                    <a:p>
                      <a:pPr marL="171450" marR="0" lvl="0" indent="-171450" algn="r" defTabSz="914400" rtl="1" eaLnBrk="1" fontAlgn="auto" latinLnBrk="0" hangingPunct="1">
                        <a:lnSpc>
                          <a:spcPct val="150000"/>
                        </a:lnSpc>
                        <a:spcBef>
                          <a:spcPts val="0"/>
                        </a:spcBef>
                        <a:spcAft>
                          <a:spcPts val="0"/>
                        </a:spcAft>
                        <a:buClr>
                          <a:srgbClr val="EC1C3C"/>
                        </a:buClr>
                        <a:buSzTx/>
                        <a:buFont typeface="Tahoma" panose="020B0604030504040204" pitchFamily="34" charset="0"/>
                        <a:buChar char="█"/>
                        <a:tabLst/>
                        <a:defRPr/>
                      </a:pPr>
                      <a:r>
                        <a:rPr lang="he-IL" sz="1400" kern="1200">
                          <a:solidFill>
                            <a:schemeClr val="tx1"/>
                          </a:solidFill>
                          <a:latin typeface="Segoe UI" panose="020B0502040204020203" pitchFamily="34" charset="0"/>
                          <a:ea typeface="Tahoma" panose="020B0604030504040204" pitchFamily="34" charset="0"/>
                          <a:cs typeface="Segoe UI" panose="020B0502040204020203" pitchFamily="34" charset="0"/>
                        </a:rPr>
                        <a:t>התושבות ציינו שהן מצפות כי מיד בתום הסדנה יתחילו ב"דברים הקטנים" </a:t>
                      </a:r>
                      <a:r>
                        <a:rPr lang="he-IL" sz="1200" kern="1200">
                          <a:solidFill>
                            <a:schemeClr val="tx1"/>
                          </a:solidFill>
                          <a:latin typeface="Segoe UI" panose="020B0502040204020203" pitchFamily="34" charset="0"/>
                          <a:ea typeface="Tahoma" panose="020B0604030504040204" pitchFamily="34" charset="0"/>
                          <a:cs typeface="Segoe UI" panose="020B0502040204020203" pitchFamily="34" charset="0"/>
                        </a:rPr>
                        <a:t>(פעילות חד פעמית, התחלת הפעלה שבועית קבועה לילדים) </a:t>
                      </a:r>
                      <a:r>
                        <a:rPr lang="he-IL" sz="1400" u="sng" kern="1200">
                          <a:solidFill>
                            <a:schemeClr val="tx1"/>
                          </a:solidFill>
                          <a:latin typeface="Segoe UI" panose="020B0502040204020203" pitchFamily="34" charset="0"/>
                          <a:ea typeface="Tahoma" panose="020B0604030504040204" pitchFamily="34" charset="0"/>
                          <a:cs typeface="Segoe UI" panose="020B0502040204020203" pitchFamily="34" charset="0"/>
                        </a:rPr>
                        <a:t>וזה ייחשב בעיניהן להצלחת הסדנה</a:t>
                      </a:r>
                      <a:r>
                        <a:rPr lang="he-IL" sz="1400" kern="1200">
                          <a:solidFill>
                            <a:schemeClr val="tx1"/>
                          </a:solidFill>
                          <a:latin typeface="Segoe UI" panose="020B0502040204020203" pitchFamily="34" charset="0"/>
                          <a:ea typeface="Tahoma" panose="020B0604030504040204" pitchFamily="34" charset="0"/>
                          <a:cs typeface="Segoe UI" panose="020B0502040204020203" pitchFamily="34" charset="0"/>
                        </a:rPr>
                        <a:t>. הן הדגישו כי קיימת חשיבות גדולה לכך ש</a:t>
                      </a:r>
                      <a:r>
                        <a:rPr lang="he-IL" sz="1400" b="1" kern="1200">
                          <a:solidFill>
                            <a:schemeClr val="tx1"/>
                          </a:solidFill>
                          <a:latin typeface="Segoe UI" panose="020B0502040204020203" pitchFamily="34" charset="0"/>
                          <a:ea typeface="Tahoma" panose="020B0604030504040204" pitchFamily="34" charset="0"/>
                          <a:cs typeface="Segoe UI" panose="020B0502040204020203" pitchFamily="34" charset="0"/>
                        </a:rPr>
                        <a:t>הפתרונות הזמניים יחלו במהלך החודש העוקב את הסדנה ולא יתעכבו </a:t>
                      </a:r>
                      <a:r>
                        <a:rPr lang="he-IL" sz="1400" kern="1200">
                          <a:solidFill>
                            <a:schemeClr val="tx1"/>
                          </a:solidFill>
                          <a:latin typeface="Segoe UI" panose="020B0502040204020203" pitchFamily="34" charset="0"/>
                          <a:ea typeface="Tahoma" panose="020B0604030504040204" pitchFamily="34" charset="0"/>
                          <a:cs typeface="Segoe UI" panose="020B0502040204020203" pitchFamily="34" charset="0"/>
                        </a:rPr>
                        <a:t>מעבר לכך. </a:t>
                      </a:r>
                    </a:p>
                    <a:p>
                      <a:pPr marL="171450" marR="0" lvl="0" indent="-171450" algn="r" defTabSz="914400" rtl="1" eaLnBrk="1" fontAlgn="auto" latinLnBrk="0" hangingPunct="1">
                        <a:lnSpc>
                          <a:spcPct val="150000"/>
                        </a:lnSpc>
                        <a:spcBef>
                          <a:spcPts val="0"/>
                        </a:spcBef>
                        <a:spcAft>
                          <a:spcPts val="0"/>
                        </a:spcAft>
                        <a:buClr>
                          <a:srgbClr val="EC1C3C"/>
                        </a:buClr>
                        <a:buSzTx/>
                        <a:buFont typeface="Tahoma" panose="020B0604030504040204" pitchFamily="34" charset="0"/>
                        <a:buChar char="█"/>
                        <a:tabLst/>
                        <a:defRPr/>
                      </a:pPr>
                      <a:r>
                        <a:rPr lang="he-IL" sz="1400" kern="1200">
                          <a:solidFill>
                            <a:schemeClr val="tx1"/>
                          </a:solidFill>
                          <a:latin typeface="Segoe UI" panose="020B0502040204020203" pitchFamily="34" charset="0"/>
                          <a:ea typeface="Tahoma" panose="020B0604030504040204" pitchFamily="34" charset="0"/>
                          <a:cs typeface="Segoe UI" panose="020B0502040204020203" pitchFamily="34" charset="0"/>
                        </a:rPr>
                        <a:t>במקביל, יש לפעול לקידום הפתרון שעליו הוסכם לטווח הרחוק, כאשר התושבות הדגישו שנדרשת פעילות קבועה (כולל פרסום מסודר) הנותנת מענה למגוון גילים, על מנת לעודד זמן איכות בין הורים וילדיהם. </a:t>
                      </a:r>
                      <a:endParaRPr lang="he-IL" sz="1200" kern="1200">
                        <a:solidFill>
                          <a:schemeClr val="tx1"/>
                        </a:solidFill>
                        <a:latin typeface="Segoe UI" panose="020B0502040204020203" pitchFamily="34" charset="0"/>
                        <a:ea typeface="Tahoma" panose="020B0604030504040204" pitchFamily="34" charset="0"/>
                        <a:cs typeface="Segoe UI" panose="020B0502040204020203" pitchFamily="34" charset="0"/>
                      </a:endParaRPr>
                    </a:p>
                    <a:p>
                      <a:pPr marL="171450" marR="0" lvl="0" indent="-171450" algn="r" defTabSz="914400" rtl="1" eaLnBrk="1" fontAlgn="auto" latinLnBrk="0" hangingPunct="1">
                        <a:lnSpc>
                          <a:spcPct val="150000"/>
                        </a:lnSpc>
                        <a:spcBef>
                          <a:spcPts val="0"/>
                        </a:spcBef>
                        <a:spcAft>
                          <a:spcPts val="0"/>
                        </a:spcAft>
                        <a:buClr>
                          <a:srgbClr val="EC1C3C"/>
                        </a:buClr>
                        <a:buSzTx/>
                        <a:buFont typeface="Tahoma" panose="020B0604030504040204" pitchFamily="34" charset="0"/>
                        <a:buChar char="█"/>
                        <a:tabLst/>
                        <a:defRPr/>
                      </a:pPr>
                      <a:r>
                        <a:rPr lang="he-IL" sz="1400" kern="1200">
                          <a:solidFill>
                            <a:schemeClr val="tx1"/>
                          </a:solidFill>
                          <a:latin typeface="Segoe UI" panose="020B0502040204020203" pitchFamily="34" charset="0"/>
                          <a:ea typeface="Tahoma" panose="020B0604030504040204" pitchFamily="34" charset="0"/>
                          <a:cs typeface="Segoe UI" panose="020B0502040204020203" pitchFamily="34" charset="0"/>
                        </a:rPr>
                        <a:t>התושבות סבורות שכדאי </a:t>
                      </a:r>
                      <a:r>
                        <a:rPr lang="he-IL" sz="1400" u="sng" kern="1200">
                          <a:solidFill>
                            <a:schemeClr val="tx1"/>
                          </a:solidFill>
                          <a:latin typeface="Segoe UI" panose="020B0502040204020203" pitchFamily="34" charset="0"/>
                          <a:ea typeface="Tahoma" panose="020B0604030504040204" pitchFamily="34" charset="0"/>
                          <a:cs typeface="Segoe UI" panose="020B0502040204020203" pitchFamily="34" charset="0"/>
                        </a:rPr>
                        <a:t>לשתף את הילדים </a:t>
                      </a:r>
                      <a:r>
                        <a:rPr lang="he-IL" sz="1400" kern="1200">
                          <a:solidFill>
                            <a:schemeClr val="tx1"/>
                          </a:solidFill>
                          <a:latin typeface="Segoe UI" panose="020B0502040204020203" pitchFamily="34" charset="0"/>
                          <a:ea typeface="Tahoma" panose="020B0604030504040204" pitchFamily="34" charset="0"/>
                          <a:cs typeface="Segoe UI" panose="020B0502040204020203" pitchFamily="34" charset="0"/>
                        </a:rPr>
                        <a:t>ולשמוע את צרכיהם לגבי המרחב. במידה ומתקיים שיתוף ילדים, חשוב ביתר שאת ליישם את השינויים במהירות: </a:t>
                      </a:r>
                      <a:r>
                        <a:rPr lang="he-IL" sz="1200" kern="1200">
                          <a:solidFill>
                            <a:schemeClr val="tx1"/>
                          </a:solidFill>
                          <a:latin typeface="Segoe UI Light" panose="020B0502040204020203" pitchFamily="34" charset="0"/>
                          <a:ea typeface="Tahoma" panose="020B0604030504040204" pitchFamily="34" charset="0"/>
                          <a:cs typeface="Segoe UI Light" panose="020B0502040204020203" pitchFamily="34" charset="0"/>
                        </a:rPr>
                        <a:t>"אם מחליטים באמת לשתף ילדים, במיוחד ילדים בגיל יותר קטן, צריך לתת דדליין ברור, כי ילד אומרים לו יהיה ויהיה... צריך לתת לו עוד שבועיים עד חודש, ולעמוד בזה</a:t>
                      </a:r>
                      <a:r>
                        <a:rPr lang="en-US" sz="1200" kern="1200">
                          <a:solidFill>
                            <a:schemeClr val="tx1"/>
                          </a:solidFill>
                          <a:latin typeface="Segoe UI Light" panose="020B0502040204020203" pitchFamily="34" charset="0"/>
                          <a:ea typeface="Tahoma" panose="020B0604030504040204" pitchFamily="34" charset="0"/>
                          <a:cs typeface="Segoe UI Light" panose="020B0502040204020203" pitchFamily="34" charset="0"/>
                        </a:rPr>
                        <a:t>"</a:t>
                      </a:r>
                      <a:r>
                        <a:rPr lang="he-IL" sz="1200" kern="1200">
                          <a:solidFill>
                            <a:schemeClr val="tx1"/>
                          </a:solidFill>
                          <a:latin typeface="Segoe UI Light" panose="020B0502040204020203" pitchFamily="34" charset="0"/>
                          <a:ea typeface="Tahoma" panose="020B0604030504040204" pitchFamily="34" charset="0"/>
                          <a:cs typeface="Segoe UI Light" panose="020B0502040204020203" pitchFamily="34" charset="0"/>
                        </a:rPr>
                        <a:t>. </a:t>
                      </a:r>
                    </a:p>
                    <a:p>
                      <a:pPr marL="171450" marR="0" lvl="0" indent="-171450" algn="r" defTabSz="914400" rtl="1" eaLnBrk="1" fontAlgn="auto" latinLnBrk="0" hangingPunct="1">
                        <a:lnSpc>
                          <a:spcPct val="150000"/>
                        </a:lnSpc>
                        <a:spcBef>
                          <a:spcPts val="0"/>
                        </a:spcBef>
                        <a:spcAft>
                          <a:spcPts val="0"/>
                        </a:spcAft>
                        <a:buClr>
                          <a:srgbClr val="EC1C3C"/>
                        </a:buClr>
                        <a:buSzTx/>
                        <a:buFont typeface="Tahoma" panose="020B0604030504040204" pitchFamily="34" charset="0"/>
                        <a:buChar char="█"/>
                        <a:tabLst/>
                        <a:defRPr/>
                      </a:pPr>
                      <a:r>
                        <a:rPr lang="he-IL" sz="1400" kern="1200">
                          <a:solidFill>
                            <a:schemeClr val="tx1"/>
                          </a:solidFill>
                          <a:latin typeface="Segoe UI" panose="020B0502040204020203" pitchFamily="34" charset="0"/>
                          <a:ea typeface="Tahoma" panose="020B0604030504040204" pitchFamily="34" charset="0"/>
                          <a:cs typeface="Segoe UI" panose="020B0502040204020203" pitchFamily="34" charset="0"/>
                        </a:rPr>
                        <a:t>בקבוצת המיקוד עם התושבות הועלו סוגיות נוספות שיש לקיים לגביהן שיתופי ציבור: התחבורה הציבורית שאינה תואמת את צרכי האוכלוסייה, הקמת ספרייה ציבורית בשכונה וטיפול בהיבט האסתטי של השכונה.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80329988"/>
                  </a:ext>
                </a:extLst>
              </a:tr>
            </a:tbl>
          </a:graphicData>
        </a:graphic>
      </p:graphicFrame>
      <p:sp>
        <p:nvSpPr>
          <p:cNvPr id="6" name="TextBox 5">
            <a:extLst>
              <a:ext uri="{FF2B5EF4-FFF2-40B4-BE49-F238E27FC236}">
                <a16:creationId xmlns:a16="http://schemas.microsoft.com/office/drawing/2014/main" id="{6450172F-8DBE-33B1-3743-2278ACEBD56B}"/>
              </a:ext>
            </a:extLst>
          </p:cNvPr>
          <p:cNvSpPr txBox="1"/>
          <p:nvPr/>
        </p:nvSpPr>
        <p:spPr>
          <a:xfrm>
            <a:off x="414366" y="3214541"/>
            <a:ext cx="11259571" cy="2827890"/>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
                <a:srgbClr val="EC1C3C"/>
              </a:buClr>
              <a:buSzTx/>
              <a:buFont typeface="Tahoma" panose="020B0604030504040204" pitchFamily="34" charset="0"/>
              <a:buNone/>
              <a:tabLst/>
              <a:defRPr/>
            </a:pP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עם סיום הסדנה, האחריות על מימוש הפתרון עובר אל הצוות העירוני. הוחלט ששתיים תובלנה את המשך התהליך. </a:t>
            </a:r>
            <a:r>
              <a:rPr kumimoji="0" lang="he-IL" sz="1400" b="0" i="0" u="sng"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דגשים להמשך מפי המנחות:</a:t>
            </a:r>
          </a:p>
          <a:p>
            <a:pPr marL="171450" marR="0" lvl="0" indent="-171450" algn="r" defTabSz="914400" rtl="1" eaLnBrk="1" fontAlgn="auto" latinLnBrk="0" hangingPunct="1">
              <a:lnSpc>
                <a:spcPct val="150000"/>
              </a:lnSpc>
              <a:spcBef>
                <a:spcPts val="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יש להוביל לביסוס שני מנגנונים מקבילים, (א) הסדרת שגרות העבודה בין נשות הצוות העירוני, (ב) </a:t>
            </a:r>
            <a:r>
              <a:rPr kumimoji="0" lang="he-IL" sz="14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מנגנון תקשורת וגורם מרכז מול התושבות: </a:t>
            </a:r>
            <a:b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"לקבוע מנגנון של תקשורת עם התושבות שהשתתפו בתהליך, כסוג של ועדת היגוי שעוזרת להחליט ולהתייעץ מתי שצריך".</a:t>
            </a:r>
            <a:r>
              <a:rPr kumimoji="0" lang="he-IL" sz="14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 </a:t>
            </a:r>
            <a:br>
              <a:rPr kumimoji="0" lang="en-US" sz="14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br>
            <a:r>
              <a:rPr kumimoji="0" lang="he-IL"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"צריכה להיכנס לתוך התמונה רכזת קהילה</a:t>
            </a:r>
            <a:r>
              <a:rPr kumimoji="0" lang="en-US"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a:t>
            </a:r>
            <a:r>
              <a:rPr kumimoji="0" lang="he-IL"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 שתנתב את הדברים ותייצר גאנט עבודה מול התושבות באופן קבוע ורציף, ותחזיק את הערכים שעלו מהמפגשים שלנו ביחד". </a:t>
            </a:r>
            <a:endParaRPr kumimoji="0" lang="he-IL" sz="12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171450" marR="0" lvl="0" indent="-171450" algn="r" defTabSz="914400" rtl="1" eaLnBrk="1" fontAlgn="auto" latinLnBrk="0" hangingPunct="1">
              <a:lnSpc>
                <a:spcPct val="150000"/>
              </a:lnSpc>
              <a:spcBef>
                <a:spcPts val="0"/>
              </a:spcBef>
              <a:spcAft>
                <a:spcPts val="0"/>
              </a:spcAft>
              <a:buClr>
                <a:srgbClr val="EC1C3C"/>
              </a:buClr>
              <a:buSzTx/>
              <a:buFont typeface="Tahoma" panose="020B0604030504040204" pitchFamily="34" charset="0"/>
              <a:buChar char="█"/>
              <a:tabLst/>
              <a:defRPr/>
            </a:pP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מנחות הסדנה סבורות שב</a:t>
            </a:r>
            <a:r>
              <a:rPr kumimoji="0" lang="he-IL" sz="1400" b="0" i="0" u="sng"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תהליכים עתידיים</a:t>
            </a: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חשוב לקיים </a:t>
            </a:r>
            <a:r>
              <a:rPr kumimoji="0" lang="he-IL" sz="14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תיאום ציפיות עם צוות הרשות טרם התנעת הסדנה ואף להציע תגמול </a:t>
            </a: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עבור ההשתתפות בתהליך. במפגש מקדים זה, רצוי להזמין את ראש העיר לשם רתימת הצוות וגיבושו. יש להדגיש את חשיבות הפניות של צוות הרשות:</a:t>
            </a:r>
            <a:r>
              <a:rPr kumimoji="0" lang="he-IL" sz="12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r>
              <a:rPr kumimoji="0" lang="he-IL"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"כדי לעשות דבר כזה הן היו צריכות להיפגש גם בינן ובין עצמן כדי להבין מה הן לוקחות מזה". </a:t>
            </a:r>
            <a:br>
              <a:rPr kumimoji="0" lang="en-US"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b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כמו כן, יש להסדיר את נושא הסמכות ומערכת היחסים בין העירייה ל-</a:t>
            </a:r>
            <a:r>
              <a:rPr kumimoji="0" lang="en-US"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Urban95 </a:t>
            </a:r>
            <a:r>
              <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r>
              <a:rPr kumimoji="0" lang="en-US" sz="14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 </a:t>
            </a:r>
            <a:r>
              <a:rPr kumimoji="0" lang="he-IL" sz="12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"הגדרה של מערכת היחסים של אורבן95 עם העירייה, להכין צ'ק ליסט של מה מצופה מהעירייה לעשות". </a:t>
            </a:r>
            <a:endParaRPr kumimoji="0" lang="he-IL" sz="1400" b="0" i="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endParaRPr>
          </a:p>
        </p:txBody>
      </p:sp>
      <p:sp>
        <p:nvSpPr>
          <p:cNvPr id="7" name="Rectangle 6">
            <a:extLst>
              <a:ext uri="{FF2B5EF4-FFF2-40B4-BE49-F238E27FC236}">
                <a16:creationId xmlns:a16="http://schemas.microsoft.com/office/drawing/2014/main" id="{9DD70009-2464-D629-22D3-1585C675AC7E}"/>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15301162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מפגשי "רשות פוגשת קהילה"</a:t>
            </a:r>
            <a:r>
              <a:rPr kumimoji="0" lang="en-GB" sz="2000" b="1"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 </a:t>
            </a:r>
            <a:r>
              <a:rPr lang="he-IL" sz="2000" b="1">
                <a:solidFill>
                  <a:prstClr val="white"/>
                </a:solidFill>
                <a:latin typeface="Tahoma" pitchFamily="34" charset="0"/>
                <a:ea typeface="Tahoma" pitchFamily="34" charset="0"/>
                <a:cs typeface="Tahoma" pitchFamily="34" charset="0"/>
              </a:rPr>
              <a:t>סיכום והמלצות בהתאם למדדי המודל הלוגי</a:t>
            </a:r>
            <a:endParaRPr kumimoji="0" lang="he-IL" sz="2000" b="1"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6" name="Rectangle 6">
            <a:extLst>
              <a:ext uri="{FF2B5EF4-FFF2-40B4-BE49-F238E27FC236}">
                <a16:creationId xmlns:a16="http://schemas.microsoft.com/office/drawing/2014/main" id="{44C33938-A3BF-65A8-A4EC-442D698A43B9}"/>
              </a:ext>
            </a:extLst>
          </p:cNvPr>
          <p:cNvSpPr/>
          <p:nvPr/>
        </p:nvSpPr>
        <p:spPr>
          <a:xfrm>
            <a:off x="324387" y="583518"/>
            <a:ext cx="11532333" cy="5397824"/>
          </a:xfrm>
          <a:prstGeom prst="rect">
            <a:avLst/>
          </a:prstGeom>
          <a:noFill/>
        </p:spPr>
        <p:txBody>
          <a:bodyPr wrap="square">
            <a:spAutoFit/>
          </a:bodyPr>
          <a:lstStyle/>
          <a:p>
            <a:pPr marL="285750" marR="0" lvl="0" indent="-285750" algn="l" defTabSz="914400" eaLnBrk="1" fontAlgn="auto" latinLnBrk="0" hangingPunct="1">
              <a:lnSpc>
                <a:spcPct val="150000"/>
              </a:lnSpc>
              <a:spcBef>
                <a:spcPts val="0"/>
              </a:spcBef>
              <a:spcAft>
                <a:spcPts val="0"/>
              </a:spcAft>
              <a:buClr>
                <a:srgbClr val="FFC000"/>
              </a:buClr>
              <a:buSzTx/>
              <a:buFont typeface="Tahoma" panose="020B0604030504040204" pitchFamily="34" charset="0"/>
              <a:buChar char="█"/>
              <a:tabLst/>
              <a:defRPr/>
            </a:pPr>
            <a:r>
              <a:rPr lang="en-US" sz="1200" b="1" dirty="0">
                <a:solidFill>
                  <a:srgbClr val="4978A6"/>
                </a:solidFill>
                <a:latin typeface="Segoe UI" panose="020B0502040204020203" pitchFamily="34" charset="0"/>
                <a:ea typeface="Tahoma" panose="020B0604030504040204" pitchFamily="34" charset="0"/>
                <a:cs typeface="Segoe UI" panose="020B0502040204020203" pitchFamily="34" charset="0"/>
              </a:rPr>
              <a:t>High satisfaction of caregivers and their young children, from the contents and services consumption (provided as part of Urban95)</a:t>
            </a:r>
            <a:endParaRPr kumimoji="0" lang="he-IL" sz="1200" b="1" i="0" u="none" strike="noStrike" kern="1200" cap="none" spc="0" normalizeH="0" baseline="0" noProof="0" dirty="0">
              <a:ln>
                <a:noFill/>
              </a:ln>
              <a:solidFill>
                <a:srgbClr val="4978A6"/>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285750" marR="0" lvl="0" indent="-285750" algn="l" defTabSz="914400" eaLnBrk="1" fontAlgn="auto" latinLnBrk="0" hangingPunct="1">
              <a:lnSpc>
                <a:spcPct val="150000"/>
              </a:lnSpc>
              <a:spcBef>
                <a:spcPts val="0"/>
              </a:spcBef>
              <a:spcAft>
                <a:spcPts val="0"/>
              </a:spcAft>
              <a:buClr>
                <a:srgbClr val="F9BC25"/>
              </a:buClr>
              <a:buSzTx/>
              <a:buFont typeface="Wingdings" panose="05000000000000000000" pitchFamily="2" charset="2"/>
              <a:buChar char="§"/>
              <a:tabLst/>
              <a:defRPr/>
            </a:pPr>
            <a:r>
              <a:rPr kumimoji="0" lang="he-IL" sz="12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נשות צוות העירייה והתושבות הביעו שביעות רצון גבוהה מאוד ממהלך הסדנה ואופן ניהול המפגשים. זאת למרות שהסדנה לא התנהלה לפי התכנון המקורי.</a:t>
            </a:r>
          </a:p>
          <a:p>
            <a:pPr marL="285750" indent="-285750">
              <a:lnSpc>
                <a:spcPct val="150000"/>
              </a:lnSpc>
              <a:spcBef>
                <a:spcPts val="600"/>
              </a:spcBef>
              <a:buClr>
                <a:srgbClr val="FFC000"/>
              </a:buClr>
              <a:buFont typeface="Tahoma" panose="020B0604030504040204" pitchFamily="34" charset="0"/>
              <a:buChar char="█"/>
              <a:defRPr/>
            </a:pPr>
            <a:r>
              <a:rPr lang="en-US" sz="1200" b="1" dirty="0">
                <a:solidFill>
                  <a:srgbClr val="4978A6"/>
                </a:solidFill>
                <a:latin typeface="Segoe UI" panose="020B0502040204020203" pitchFamily="34" charset="0"/>
                <a:ea typeface="Tahoma" panose="020B0604030504040204" pitchFamily="34" charset="0"/>
                <a:cs typeface="Segoe UI" panose="020B0502040204020203" pitchFamily="34" charset="0"/>
              </a:rPr>
              <a:t>Increase in number of young children and caregivers participating in activities in tactic intervention areas (place making) on city streets </a:t>
            </a:r>
            <a:endParaRPr lang="he-IL" sz="1200" b="1" dirty="0">
              <a:solidFill>
                <a:srgbClr val="4978A6"/>
              </a:solidFill>
              <a:latin typeface="Segoe UI" panose="020B0502040204020203" pitchFamily="34" charset="0"/>
              <a:ea typeface="Tahoma" panose="020B0604030504040204" pitchFamily="34" charset="0"/>
              <a:cs typeface="Segoe UI" panose="020B0502040204020203" pitchFamily="34" charset="0"/>
            </a:endParaRPr>
          </a:p>
          <a:p>
            <a:pPr marL="285750" marR="0" lvl="0" indent="-285750" algn="l" defTabSz="914400" eaLnBrk="1" fontAlgn="auto" latinLnBrk="0" hangingPunct="1">
              <a:lnSpc>
                <a:spcPct val="150000"/>
              </a:lnSpc>
              <a:spcBef>
                <a:spcPts val="0"/>
              </a:spcBef>
              <a:spcAft>
                <a:spcPts val="0"/>
              </a:spcAft>
              <a:buClr>
                <a:srgbClr val="FFC000"/>
              </a:buClr>
              <a:buSzTx/>
              <a:buFont typeface="Wingdings" panose="05000000000000000000" pitchFamily="2" charset="2"/>
              <a:buChar char="§"/>
              <a:tabLst/>
              <a:defRPr/>
            </a:pPr>
            <a:r>
              <a:rPr kumimoji="0" lang="he-IL" sz="12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התושבות דיווחו על תרומה עיקרית בכך שהקשיבו לדעתן ולבקשותיהן בנוגע למרחב הציבורי</a:t>
            </a:r>
            <a:r>
              <a:rPr lang="he-IL" sz="1200" dirty="0">
                <a:solidFill>
                  <a:prstClr val="black"/>
                </a:solidFill>
                <a:latin typeface="Segoe UI" panose="020B0502040204020203" pitchFamily="34" charset="0"/>
                <a:ea typeface="Tahoma" panose="020B0604030504040204" pitchFamily="34" charset="0"/>
                <a:cs typeface="Segoe UI" panose="020B0502040204020203" pitchFamily="34" charset="0"/>
              </a:rPr>
              <a:t>, הקרוב לביתן. </a:t>
            </a:r>
            <a:endParaRPr kumimoji="0" lang="he-IL" sz="12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285750" marR="0" lvl="0" indent="-285750" algn="l" defTabSz="914400" eaLnBrk="1" fontAlgn="auto" latinLnBrk="0" hangingPunct="1">
              <a:lnSpc>
                <a:spcPct val="150000"/>
              </a:lnSpc>
              <a:spcBef>
                <a:spcPts val="0"/>
              </a:spcBef>
              <a:spcAft>
                <a:spcPts val="0"/>
              </a:spcAft>
              <a:buClr>
                <a:srgbClr val="FFC000"/>
              </a:buClr>
              <a:buSzTx/>
              <a:buFont typeface="Wingdings" panose="05000000000000000000" pitchFamily="2" charset="2"/>
              <a:buChar char="§"/>
              <a:tabLst/>
              <a:defRPr/>
            </a:pPr>
            <a:r>
              <a:rPr kumimoji="0" lang="he-IL" sz="12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התושבות ונשות הצוות העירוני דיווחו כי ירצו להשתתף באופן אקטיבי בתהליכי שיתוף ציבור עתידיים. </a:t>
            </a:r>
          </a:p>
          <a:p>
            <a:pPr marL="285750" indent="-285750">
              <a:lnSpc>
                <a:spcPct val="150000"/>
              </a:lnSpc>
              <a:buClr>
                <a:srgbClr val="FFC000"/>
              </a:buClr>
              <a:buFont typeface="Tahoma" panose="020B0604030504040204" pitchFamily="34" charset="0"/>
              <a:buChar char="█"/>
              <a:defRPr/>
            </a:pPr>
            <a:r>
              <a:rPr lang="en-US" sz="1200" b="1">
                <a:solidFill>
                  <a:srgbClr val="4978A6"/>
                </a:solidFill>
                <a:latin typeface="Segoe UI" panose="020B0502040204020203" pitchFamily="34" charset="0"/>
                <a:ea typeface="Tahoma" panose="020B0604030504040204" pitchFamily="34" charset="0"/>
                <a:cs typeface="Segoe UI" panose="020B0502040204020203" pitchFamily="34" charset="0"/>
              </a:rPr>
              <a:t>Municipal officials are using work mechanisms and new management practices, along with inter-department collaborations</a:t>
            </a:r>
          </a:p>
          <a:p>
            <a:pPr marL="285750" marR="0" lvl="0" indent="-285750" algn="l" defTabSz="914400" eaLnBrk="1" fontAlgn="auto" latinLnBrk="0" hangingPunct="1">
              <a:lnSpc>
                <a:spcPct val="150000"/>
              </a:lnSpc>
              <a:spcBef>
                <a:spcPts val="0"/>
              </a:spcBef>
              <a:spcAft>
                <a:spcPts val="0"/>
              </a:spcAft>
              <a:buClr>
                <a:srgbClr val="F9BC25"/>
              </a:buClr>
              <a:buSzTx/>
              <a:buFont typeface="Wingdings" panose="05000000000000000000" pitchFamily="2" charset="2"/>
              <a:buChar char="§"/>
              <a:tabLst/>
              <a:defRPr/>
            </a:pPr>
            <a:r>
              <a:rPr kumimoji="0" lang="he-IL" sz="12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התרומות </a:t>
            </a:r>
            <a:r>
              <a:rPr kumimoji="0" lang="he-IL" sz="12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המרכזיות בקרב הצוות העירוני (בהתאם לציפיות), היו ברכישת כלים פרקטיים ליישום בעבודתן (לדוגמא כלים של שיתוף ציבור). </a:t>
            </a:r>
          </a:p>
          <a:p>
            <a:pPr marL="285750" marR="0" lvl="0" indent="-285750" algn="l" defTabSz="914400" eaLnBrk="1" fontAlgn="auto" latinLnBrk="0" hangingPunct="1">
              <a:lnSpc>
                <a:spcPct val="150000"/>
              </a:lnSpc>
              <a:spcBef>
                <a:spcPts val="0"/>
              </a:spcBef>
              <a:spcAft>
                <a:spcPts val="0"/>
              </a:spcAft>
              <a:buClr>
                <a:srgbClr val="F9BC25"/>
              </a:buClr>
              <a:buSzTx/>
              <a:buFont typeface="Wingdings" panose="05000000000000000000" pitchFamily="2" charset="2"/>
              <a:buChar char="§"/>
              <a:tabLst/>
              <a:defRPr/>
            </a:pPr>
            <a:r>
              <a:rPr kumimoji="0" lang="he-IL" sz="12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בעקבות הסדנה, כבר נערכו </a:t>
            </a:r>
            <a:r>
              <a:rPr kumimoji="0" lang="he-IL" sz="12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שינויים בעבודת העירייה </a:t>
            </a:r>
            <a:r>
              <a:rPr kumimoji="0" lang="he-IL" sz="12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מול תושבות העיר (רישום לקראת קייטנות קיץ הוגבל במספר משתתפים, לבקשת התושבות). </a:t>
            </a:r>
          </a:p>
          <a:p>
            <a:pPr marL="0" marR="0" lvl="0" indent="0" algn="l" defTabSz="914400" eaLnBrk="1" fontAlgn="auto" latinLnBrk="0" hangingPunct="1">
              <a:lnSpc>
                <a:spcPct val="150000"/>
              </a:lnSpc>
              <a:spcBef>
                <a:spcPts val="0"/>
              </a:spcBef>
              <a:spcAft>
                <a:spcPts val="0"/>
              </a:spcAft>
              <a:buClr>
                <a:srgbClr val="F9BC25"/>
              </a:buClr>
              <a:buSzTx/>
              <a:buFontTx/>
              <a:buNone/>
              <a:tabLst/>
              <a:defRPr/>
            </a:pPr>
            <a:r>
              <a:rPr kumimoji="0" lang="he-IL" sz="1200" b="0"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בשלב הבא של התהליך מומלץ: </a:t>
            </a:r>
          </a:p>
          <a:p>
            <a:pPr marL="285750" marR="0" lvl="0" indent="-285750" algn="l" defTabSz="914400" eaLnBrk="1" fontAlgn="auto" latinLnBrk="0" hangingPunct="1">
              <a:lnSpc>
                <a:spcPct val="150000"/>
              </a:lnSpc>
              <a:spcBef>
                <a:spcPts val="0"/>
              </a:spcBef>
              <a:spcAft>
                <a:spcPts val="0"/>
              </a:spcAft>
              <a:buClr>
                <a:srgbClr val="F9BC25"/>
              </a:buClr>
              <a:buSzTx/>
              <a:buFont typeface="Wingdings" panose="05000000000000000000" pitchFamily="2" charset="2"/>
              <a:buChar char="§"/>
              <a:tabLst/>
              <a:defRPr/>
            </a:pPr>
            <a:r>
              <a:rPr kumimoji="0" lang="he-IL" sz="12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להוביל לשינויים בשגרות העבודה בקרב הצוות העירוני: המשך גיבוש נשות הצוות לעבודה משותפת תוך תיאום ציפיות (כולל הקצאת משאבי זמן וקביעת לו"ז להוצאה אל הפועל של הפתרון המוסכם) והגדרה ברורה של סמכויות מובילי הצוות.</a:t>
            </a:r>
          </a:p>
          <a:p>
            <a:pPr marL="285750" marR="0" lvl="0" indent="-285750" algn="l" defTabSz="914400" eaLnBrk="1" fontAlgn="auto" latinLnBrk="0" hangingPunct="1">
              <a:lnSpc>
                <a:spcPct val="150000"/>
              </a:lnSpc>
              <a:spcBef>
                <a:spcPts val="0"/>
              </a:spcBef>
              <a:spcAft>
                <a:spcPts val="0"/>
              </a:spcAft>
              <a:buClr>
                <a:srgbClr val="F9BC25"/>
              </a:buClr>
              <a:buSzTx/>
              <a:buFont typeface="Wingdings" panose="05000000000000000000" pitchFamily="2" charset="2"/>
              <a:buChar char="§"/>
              <a:tabLst/>
              <a:defRPr/>
            </a:pPr>
            <a:r>
              <a:rPr kumimoji="0" lang="he-IL" sz="12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בכדי להוביל לשיפור נוסף בקשר עם הקהילה, מומלץ שרכזת קהילה תשתתף בהמשך תהליך שיתוף הציבור הנוכחי וכן, בפרויקטים דומים בעתיד. </a:t>
            </a:r>
          </a:p>
          <a:p>
            <a:pPr marL="285750" indent="-285750">
              <a:lnSpc>
                <a:spcPct val="150000"/>
              </a:lnSpc>
              <a:buClr>
                <a:srgbClr val="FFC000"/>
              </a:buClr>
              <a:buFont typeface="Tahoma" panose="020B0604030504040204" pitchFamily="34" charset="0"/>
              <a:buChar char="█"/>
              <a:defRPr/>
            </a:pPr>
            <a:r>
              <a:rPr lang="en-US" sz="1200" b="1" dirty="0">
                <a:solidFill>
                  <a:srgbClr val="4978A6"/>
                </a:solidFill>
                <a:latin typeface="Segoe UI" panose="020B0502040204020203" pitchFamily="34" charset="0"/>
                <a:ea typeface="Tahoma" panose="020B0604030504040204" pitchFamily="34" charset="0"/>
                <a:cs typeface="Segoe UI" panose="020B0502040204020203" pitchFamily="34" charset="0"/>
              </a:rPr>
              <a:t>Pilots’ implementation in the mobility and public space domains: adjusting them for young children and their caregivers’ use, and providing contents for young children and caregivers to support these interventions </a:t>
            </a:r>
          </a:p>
          <a:p>
            <a:pPr marL="285750" marR="0" lvl="0" indent="-285750" algn="l" defTabSz="914400" eaLnBrk="1" fontAlgn="auto" latinLnBrk="0" hangingPunct="1">
              <a:lnSpc>
                <a:spcPct val="150000"/>
              </a:lnSpc>
              <a:spcBef>
                <a:spcPts val="0"/>
              </a:spcBef>
              <a:spcAft>
                <a:spcPts val="0"/>
              </a:spcAft>
              <a:buClr>
                <a:srgbClr val="FFC000"/>
              </a:buClr>
              <a:buSzTx/>
              <a:buFont typeface="Tahoma" panose="020B0604030504040204" pitchFamily="34" charset="0"/>
              <a:buChar char="█"/>
              <a:tabLst/>
              <a:defRPr/>
            </a:pPr>
            <a:r>
              <a:rPr kumimoji="0" lang="he-IL" sz="1200" b="0"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בשלב הבא של התהליך מומלץ: </a:t>
            </a:r>
            <a:r>
              <a:rPr kumimoji="0" lang="he-IL" sz="12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להוביל לשינויים מהירים במרחב הציבורי בבית שמש (למשל פעילות שבועית קבועה) ולשתף את הילדים בתהליך קבלת ההחלטות (כפי שנעשה בפרויקטי שיתוף ציבור נוספים בעיר), תוך עבודה על הפתרון שגובש לטווח הארוך יותר (הקמת מתנ"ס נייד). </a:t>
            </a:r>
          </a:p>
          <a:p>
            <a:pPr marL="285750" indent="-285750">
              <a:lnSpc>
                <a:spcPct val="150000"/>
              </a:lnSpc>
              <a:buClr>
                <a:srgbClr val="FFC000"/>
              </a:buClr>
              <a:buFont typeface="Tahoma" panose="020B0604030504040204" pitchFamily="34" charset="0"/>
              <a:buChar char="█"/>
              <a:defRPr/>
            </a:pPr>
            <a:r>
              <a:rPr lang="en-US" sz="1200" b="1" dirty="0">
                <a:solidFill>
                  <a:srgbClr val="4978A6"/>
                </a:solidFill>
                <a:latin typeface="Segoe UI" panose="020B0502040204020203" pitchFamily="34" charset="0"/>
                <a:ea typeface="Tahoma" panose="020B0604030504040204" pitchFamily="34" charset="0"/>
                <a:cs typeface="Segoe UI" panose="020B0502040204020203" pitchFamily="34" charset="0"/>
              </a:rPr>
              <a:t>Increase in sense of community belonging among city residents of different sectors, parents of young children.</a:t>
            </a:r>
            <a:endParaRPr lang="he-IL" sz="1200" b="1" dirty="0">
              <a:solidFill>
                <a:srgbClr val="4978A6"/>
              </a:solidFill>
              <a:latin typeface="Segoe UI" panose="020B0502040204020203" pitchFamily="34" charset="0"/>
              <a:ea typeface="Tahoma" panose="020B0604030504040204" pitchFamily="34" charset="0"/>
              <a:cs typeface="Segoe UI" panose="020B0502040204020203" pitchFamily="34" charset="0"/>
            </a:endParaRPr>
          </a:p>
          <a:p>
            <a:pPr marL="285750" marR="0" lvl="0" indent="-285750" algn="l" defTabSz="914400" eaLnBrk="1" fontAlgn="auto" latinLnBrk="0" hangingPunct="1">
              <a:lnSpc>
                <a:spcPct val="150000"/>
              </a:lnSpc>
              <a:spcBef>
                <a:spcPts val="0"/>
              </a:spcBef>
              <a:spcAft>
                <a:spcPts val="0"/>
              </a:spcAft>
              <a:buClr>
                <a:srgbClr val="FFC000"/>
              </a:buClr>
              <a:buSzTx/>
              <a:buFont typeface="Wingdings" panose="05000000000000000000" pitchFamily="2" charset="2"/>
              <a:buChar char="§"/>
              <a:tabLst/>
              <a:defRPr/>
            </a:pPr>
            <a:r>
              <a:rPr kumimoji="0" lang="he-IL" sz="12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התושבות סיפרו (בקבוצת המיקוד), שהסדנה תרמה לחיזוק הקשר הקהילתי</a:t>
            </a:r>
            <a:r>
              <a:rPr kumimoji="0" lang="en-US" sz="12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r>
              <a:rPr kumimoji="0" lang="en-US" sz="12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 </a:t>
            </a:r>
            <a:r>
              <a:rPr kumimoji="0" lang="he-IL" sz="1200" b="0" i="0" u="none" strike="noStrike" kern="1200" cap="none" spc="0" normalizeH="0" baseline="0" noProof="0" dirty="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rPr>
              <a:t> </a:t>
            </a:r>
            <a:r>
              <a:rPr kumimoji="0" lang="he-IL" sz="12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מדובר בתרומה חשובה, לאור דיווח התושבות בפתח הסדנה, על היעדר תחושת קהילתיות. </a:t>
            </a:r>
          </a:p>
          <a:p>
            <a:pPr marL="285750" indent="-285750" algn="l">
              <a:lnSpc>
                <a:spcPct val="150000"/>
              </a:lnSpc>
              <a:buClr>
                <a:srgbClr val="FFC000"/>
              </a:buClr>
              <a:buFont typeface="Tahoma" panose="020B0604030504040204" pitchFamily="34" charset="0"/>
              <a:buChar char="█"/>
              <a:defRPr/>
            </a:pPr>
            <a:r>
              <a:rPr lang="he-IL" sz="1200" b="1" dirty="0">
                <a:solidFill>
                  <a:srgbClr val="4978A6"/>
                </a:solidFill>
                <a:highlight>
                  <a:srgbClr val="FCDCE1"/>
                </a:highlight>
                <a:latin typeface="Segoe UI" panose="020B0502040204020203" pitchFamily="34" charset="0"/>
                <a:ea typeface="Tahoma" panose="020B0604030504040204" pitchFamily="34" charset="0"/>
                <a:cs typeface="Segoe UI" panose="020B0502040204020203" pitchFamily="34" charset="0"/>
              </a:rPr>
              <a:t>בניית תחושת אמון בין תושבי העיר לבין הרשות: </a:t>
            </a:r>
            <a:r>
              <a:rPr lang="he-IL" sz="1200" dirty="0">
                <a:solidFill>
                  <a:prstClr val="black"/>
                </a:solidFill>
                <a:latin typeface="Segoe UI" panose="020B0502040204020203" pitchFamily="34" charset="0"/>
                <a:ea typeface="Tahoma" panose="020B0604030504040204" pitchFamily="34" charset="0"/>
                <a:cs typeface="Segoe UI" panose="020B0502040204020203" pitchFamily="34" charset="0"/>
              </a:rPr>
              <a:t>רוב האימהות דיווחו בתום הסדנה, כי נבנה אמון עם הצוות העירוני בפרט, והעירייה בכלל. </a:t>
            </a:r>
          </a:p>
        </p:txBody>
      </p:sp>
      <p:sp>
        <p:nvSpPr>
          <p:cNvPr id="3" name="Rectangle 2">
            <a:extLst>
              <a:ext uri="{FF2B5EF4-FFF2-40B4-BE49-F238E27FC236}">
                <a16:creationId xmlns:a16="http://schemas.microsoft.com/office/drawing/2014/main" id="{864644D2-A9A1-4EF4-CF8B-368A8C698267}"/>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37735215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8" name="Rectangle 1030">
            <a:extLst>
              <a:ext uri="{FF2B5EF4-FFF2-40B4-BE49-F238E27FC236}">
                <a16:creationId xmlns:a16="http://schemas.microsoft.com/office/drawing/2014/main" id="{B6ECEE03-918F-43ED-A7B3-F1BDE3FCEC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3" name="sketch line">
            <a:extLst>
              <a:ext uri="{FF2B5EF4-FFF2-40B4-BE49-F238E27FC236}">
                <a16:creationId xmlns:a16="http://schemas.microsoft.com/office/drawing/2014/main" id="{010B55F0-C448-403A-8231-AD42A7BA27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2682" y="1661139"/>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a:extLst>
              <a:ext uri="{FF2B5EF4-FFF2-40B4-BE49-F238E27FC236}">
                <a16:creationId xmlns:a16="http://schemas.microsoft.com/office/drawing/2014/main" id="{3133C526-5EE9-DFA0-2DD3-A888571FAE9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4046" r="1" b="19391"/>
          <a:stretch/>
        </p:blipFill>
        <p:spPr bwMode="auto">
          <a:xfrm>
            <a:off x="510365" y="2604527"/>
            <a:ext cx="3524888" cy="3647338"/>
          </a:xfrm>
          <a:custGeom>
            <a:avLst/>
            <a:gdLst/>
            <a:ahLst/>
            <a:cxnLst/>
            <a:rect l="l" t="t" r="r" b="b"/>
            <a:pathLst>
              <a:path w="3524888" h="3647338">
                <a:moveTo>
                  <a:pt x="887181" y="60"/>
                </a:moveTo>
                <a:cubicBezTo>
                  <a:pt x="945946" y="-443"/>
                  <a:pt x="1004683" y="2214"/>
                  <a:pt x="1063120" y="9535"/>
                </a:cubicBezTo>
                <a:cubicBezTo>
                  <a:pt x="1192553" y="25206"/>
                  <a:pt x="1324035" y="29312"/>
                  <a:pt x="1454772" y="21769"/>
                </a:cubicBezTo>
                <a:cubicBezTo>
                  <a:pt x="1583729" y="15160"/>
                  <a:pt x="1712924" y="14714"/>
                  <a:pt x="1842239" y="16589"/>
                </a:cubicBezTo>
                <a:cubicBezTo>
                  <a:pt x="1958874" y="18285"/>
                  <a:pt x="2075629" y="18018"/>
                  <a:pt x="2192264" y="13196"/>
                </a:cubicBezTo>
                <a:cubicBezTo>
                  <a:pt x="2323253" y="7660"/>
                  <a:pt x="2454242" y="2928"/>
                  <a:pt x="2585114" y="13911"/>
                </a:cubicBezTo>
                <a:cubicBezTo>
                  <a:pt x="2699008" y="24482"/>
                  <a:pt x="2813668" y="29758"/>
                  <a:pt x="2928437" y="29714"/>
                </a:cubicBezTo>
                <a:cubicBezTo>
                  <a:pt x="3080601" y="28464"/>
                  <a:pt x="3232406" y="19625"/>
                  <a:pt x="3384330" y="14536"/>
                </a:cubicBezTo>
                <a:lnTo>
                  <a:pt x="3481468" y="12130"/>
                </a:lnTo>
                <a:lnTo>
                  <a:pt x="3481325" y="16098"/>
                </a:lnTo>
                <a:lnTo>
                  <a:pt x="3493308" y="84630"/>
                </a:lnTo>
                <a:lnTo>
                  <a:pt x="3493318" y="92959"/>
                </a:lnTo>
                <a:cubicBezTo>
                  <a:pt x="3495695" y="161085"/>
                  <a:pt x="3501168" y="229143"/>
                  <a:pt x="3512114" y="297090"/>
                </a:cubicBezTo>
                <a:cubicBezTo>
                  <a:pt x="3519231" y="340796"/>
                  <a:pt x="3524136" y="384681"/>
                  <a:pt x="3524809" y="428543"/>
                </a:cubicBezTo>
                <a:cubicBezTo>
                  <a:pt x="3525482" y="472405"/>
                  <a:pt x="3521924" y="516245"/>
                  <a:pt x="3512114" y="559861"/>
                </a:cubicBezTo>
                <a:cubicBezTo>
                  <a:pt x="3491119" y="656469"/>
                  <a:pt x="3485618" y="754605"/>
                  <a:pt x="3495724" y="852186"/>
                </a:cubicBezTo>
                <a:cubicBezTo>
                  <a:pt x="3504578" y="948437"/>
                  <a:pt x="3505176" y="1044867"/>
                  <a:pt x="3502664" y="1141386"/>
                </a:cubicBezTo>
                <a:cubicBezTo>
                  <a:pt x="3500391" y="1228440"/>
                  <a:pt x="3500750" y="1315584"/>
                  <a:pt x="3507210" y="1402639"/>
                </a:cubicBezTo>
                <a:cubicBezTo>
                  <a:pt x="3514626" y="1500407"/>
                  <a:pt x="3520966" y="1598176"/>
                  <a:pt x="3506252" y="1695857"/>
                </a:cubicBezTo>
                <a:cubicBezTo>
                  <a:pt x="3492089" y="1780866"/>
                  <a:pt x="3485019" y="1866447"/>
                  <a:pt x="3485079" y="1952109"/>
                </a:cubicBezTo>
                <a:cubicBezTo>
                  <a:pt x="3486753" y="2065682"/>
                  <a:pt x="3498595" y="2178986"/>
                  <a:pt x="3505415" y="2292381"/>
                </a:cubicBezTo>
                <a:cubicBezTo>
                  <a:pt x="3514746" y="2447918"/>
                  <a:pt x="3522761" y="2603544"/>
                  <a:pt x="3508406" y="2759171"/>
                </a:cubicBezTo>
                <a:cubicBezTo>
                  <a:pt x="3497997" y="2866762"/>
                  <a:pt x="3488427" y="2974352"/>
                  <a:pt x="3496442" y="3082389"/>
                </a:cubicBezTo>
                <a:cubicBezTo>
                  <a:pt x="3502066" y="3158639"/>
                  <a:pt x="3510200" y="3234980"/>
                  <a:pt x="3504816" y="3311409"/>
                </a:cubicBezTo>
                <a:lnTo>
                  <a:pt x="3500655" y="3407763"/>
                </a:lnTo>
                <a:lnTo>
                  <a:pt x="3500528" y="3407763"/>
                </a:lnTo>
                <a:lnTo>
                  <a:pt x="3500186" y="3418624"/>
                </a:lnTo>
                <a:lnTo>
                  <a:pt x="3498431" y="3459279"/>
                </a:lnTo>
                <a:lnTo>
                  <a:pt x="3498786" y="3476530"/>
                </a:lnTo>
                <a:lnTo>
                  <a:pt x="3500070" y="3476530"/>
                </a:lnTo>
                <a:lnTo>
                  <a:pt x="3504922" y="3592711"/>
                </a:lnTo>
                <a:lnTo>
                  <a:pt x="3504733" y="3642505"/>
                </a:lnTo>
                <a:lnTo>
                  <a:pt x="3344090" y="3645620"/>
                </a:lnTo>
                <a:cubicBezTo>
                  <a:pt x="3179267" y="3652578"/>
                  <a:pt x="3015642" y="3636699"/>
                  <a:pt x="2851776" y="3628492"/>
                </a:cubicBezTo>
                <a:cubicBezTo>
                  <a:pt x="2716167" y="3622675"/>
                  <a:pt x="2580186" y="3623335"/>
                  <a:pt x="2444683" y="3630454"/>
                </a:cubicBezTo>
                <a:cubicBezTo>
                  <a:pt x="2220221" y="3640802"/>
                  <a:pt x="1995758" y="3642229"/>
                  <a:pt x="1771055" y="3636431"/>
                </a:cubicBezTo>
                <a:cubicBezTo>
                  <a:pt x="1659183" y="3633576"/>
                  <a:pt x="1547429" y="3634736"/>
                  <a:pt x="1435676" y="3638305"/>
                </a:cubicBezTo>
                <a:cubicBezTo>
                  <a:pt x="1179420" y="3646601"/>
                  <a:pt x="923403" y="3637323"/>
                  <a:pt x="667265" y="3634558"/>
                </a:cubicBezTo>
                <a:cubicBezTo>
                  <a:pt x="569736" y="3633488"/>
                  <a:pt x="472205" y="3633665"/>
                  <a:pt x="374794" y="3637679"/>
                </a:cubicBezTo>
                <a:cubicBezTo>
                  <a:pt x="264415" y="3642140"/>
                  <a:pt x="154036" y="3643412"/>
                  <a:pt x="43657" y="3642932"/>
                </a:cubicBezTo>
                <a:lnTo>
                  <a:pt x="11965" y="3642429"/>
                </a:lnTo>
                <a:lnTo>
                  <a:pt x="24360" y="3479541"/>
                </a:lnTo>
                <a:cubicBezTo>
                  <a:pt x="26194" y="3423392"/>
                  <a:pt x="25594" y="3367189"/>
                  <a:pt x="22559" y="3311038"/>
                </a:cubicBezTo>
                <a:cubicBezTo>
                  <a:pt x="16343" y="3197955"/>
                  <a:pt x="-628" y="3084971"/>
                  <a:pt x="13594" y="2971689"/>
                </a:cubicBezTo>
                <a:cubicBezTo>
                  <a:pt x="38335" y="2776712"/>
                  <a:pt x="12519" y="2582431"/>
                  <a:pt x="4272" y="2387950"/>
                </a:cubicBezTo>
                <a:cubicBezTo>
                  <a:pt x="-3262" y="2237604"/>
                  <a:pt x="2250" y="2086990"/>
                  <a:pt x="20765" y="1937298"/>
                </a:cubicBezTo>
                <a:cubicBezTo>
                  <a:pt x="38958" y="1790576"/>
                  <a:pt x="37113" y="1642627"/>
                  <a:pt x="15268" y="1496252"/>
                </a:cubicBezTo>
                <a:cubicBezTo>
                  <a:pt x="7718" y="1430798"/>
                  <a:pt x="7400" y="1364898"/>
                  <a:pt x="14311" y="1299395"/>
                </a:cubicBezTo>
                <a:cubicBezTo>
                  <a:pt x="22640" y="1195064"/>
                  <a:pt x="20682" y="1090348"/>
                  <a:pt x="8455" y="986285"/>
                </a:cubicBezTo>
                <a:cubicBezTo>
                  <a:pt x="-8159" y="849535"/>
                  <a:pt x="3794" y="712390"/>
                  <a:pt x="9890" y="575540"/>
                </a:cubicBezTo>
                <a:cubicBezTo>
                  <a:pt x="14432" y="472556"/>
                  <a:pt x="17180" y="369671"/>
                  <a:pt x="12878" y="266688"/>
                </a:cubicBezTo>
                <a:lnTo>
                  <a:pt x="14418" y="21931"/>
                </a:lnTo>
                <a:lnTo>
                  <a:pt x="163536" y="23733"/>
                </a:lnTo>
                <a:cubicBezTo>
                  <a:pt x="346324" y="25875"/>
                  <a:pt x="528992" y="25875"/>
                  <a:pt x="711062" y="9535"/>
                </a:cubicBezTo>
                <a:cubicBezTo>
                  <a:pt x="769619" y="4223"/>
                  <a:pt x="828415" y="562"/>
                  <a:pt x="887181" y="60"/>
                </a:cubicBezTo>
                <a:close/>
              </a:path>
            </a:pathLst>
          </a:custGeom>
          <a:noFill/>
          <a:extLst>
            <a:ext uri="{909E8E84-426E-40DD-AFC4-6F175D3DCCD1}">
              <a14:hiddenFill xmlns:a14="http://schemas.microsoft.com/office/drawing/2010/main">
                <a:solidFill>
                  <a:srgbClr val="FFFFFF"/>
                </a:solidFill>
              </a14:hiddenFill>
            </a:ext>
          </a:extLst>
        </p:spPr>
      </p:pic>
      <p:pic>
        <p:nvPicPr>
          <p:cNvPr id="10" name="תמונה 9">
            <a:extLst>
              <a:ext uri="{FF2B5EF4-FFF2-40B4-BE49-F238E27FC236}">
                <a16:creationId xmlns:a16="http://schemas.microsoft.com/office/drawing/2014/main" id="{FBB42A3D-5BC5-691D-2F8D-6A1A1823F752}"/>
              </a:ext>
            </a:extLst>
          </p:cNvPr>
          <p:cNvPicPr>
            <a:picLocks noChangeAspect="1"/>
          </p:cNvPicPr>
          <p:nvPr/>
        </p:nvPicPr>
        <p:blipFill rotWithShape="1">
          <a:blip r:embed="rId5"/>
          <a:srcRect l="25283" r="20354" b="-2"/>
          <a:stretch/>
        </p:blipFill>
        <p:spPr>
          <a:xfrm>
            <a:off x="4384568" y="2604527"/>
            <a:ext cx="3524888" cy="3647338"/>
          </a:xfrm>
          <a:custGeom>
            <a:avLst/>
            <a:gdLst/>
            <a:ahLst/>
            <a:cxnLst/>
            <a:rect l="l" t="t" r="r" b="b"/>
            <a:pathLst>
              <a:path w="3524888" h="3647338">
                <a:moveTo>
                  <a:pt x="887181" y="60"/>
                </a:moveTo>
                <a:cubicBezTo>
                  <a:pt x="945947" y="-443"/>
                  <a:pt x="1004683" y="2214"/>
                  <a:pt x="1063120" y="9535"/>
                </a:cubicBezTo>
                <a:cubicBezTo>
                  <a:pt x="1192553" y="25206"/>
                  <a:pt x="1324035" y="29312"/>
                  <a:pt x="1454772" y="21769"/>
                </a:cubicBezTo>
                <a:cubicBezTo>
                  <a:pt x="1583729" y="15160"/>
                  <a:pt x="1712924" y="14714"/>
                  <a:pt x="1842239" y="16589"/>
                </a:cubicBezTo>
                <a:cubicBezTo>
                  <a:pt x="1958874" y="18285"/>
                  <a:pt x="2075629" y="18018"/>
                  <a:pt x="2192264" y="13196"/>
                </a:cubicBezTo>
                <a:cubicBezTo>
                  <a:pt x="2323253" y="7660"/>
                  <a:pt x="2454242" y="2928"/>
                  <a:pt x="2585114" y="13911"/>
                </a:cubicBezTo>
                <a:cubicBezTo>
                  <a:pt x="2699008" y="24482"/>
                  <a:pt x="2813669" y="29758"/>
                  <a:pt x="2928437" y="29714"/>
                </a:cubicBezTo>
                <a:cubicBezTo>
                  <a:pt x="3080601" y="28464"/>
                  <a:pt x="3232406" y="19625"/>
                  <a:pt x="3384330" y="14536"/>
                </a:cubicBezTo>
                <a:lnTo>
                  <a:pt x="3481468" y="12130"/>
                </a:lnTo>
                <a:lnTo>
                  <a:pt x="3481325" y="16098"/>
                </a:lnTo>
                <a:lnTo>
                  <a:pt x="3493308" y="84630"/>
                </a:lnTo>
                <a:lnTo>
                  <a:pt x="3493318" y="92959"/>
                </a:lnTo>
                <a:cubicBezTo>
                  <a:pt x="3495695" y="161085"/>
                  <a:pt x="3501169" y="229143"/>
                  <a:pt x="3512114" y="297090"/>
                </a:cubicBezTo>
                <a:cubicBezTo>
                  <a:pt x="3519231" y="340796"/>
                  <a:pt x="3524136" y="384681"/>
                  <a:pt x="3524809" y="428543"/>
                </a:cubicBezTo>
                <a:cubicBezTo>
                  <a:pt x="3525482" y="472405"/>
                  <a:pt x="3521924" y="516245"/>
                  <a:pt x="3512114" y="559861"/>
                </a:cubicBezTo>
                <a:cubicBezTo>
                  <a:pt x="3491119" y="656469"/>
                  <a:pt x="3485618" y="754605"/>
                  <a:pt x="3495724" y="852186"/>
                </a:cubicBezTo>
                <a:cubicBezTo>
                  <a:pt x="3504578" y="948437"/>
                  <a:pt x="3505176" y="1044867"/>
                  <a:pt x="3502664" y="1141386"/>
                </a:cubicBezTo>
                <a:cubicBezTo>
                  <a:pt x="3500391" y="1228440"/>
                  <a:pt x="3500750" y="1315584"/>
                  <a:pt x="3507210" y="1402639"/>
                </a:cubicBezTo>
                <a:cubicBezTo>
                  <a:pt x="3514626" y="1500407"/>
                  <a:pt x="3520966" y="1598176"/>
                  <a:pt x="3506252" y="1695857"/>
                </a:cubicBezTo>
                <a:cubicBezTo>
                  <a:pt x="3492089" y="1780866"/>
                  <a:pt x="3485019" y="1866447"/>
                  <a:pt x="3485079" y="1952109"/>
                </a:cubicBezTo>
                <a:cubicBezTo>
                  <a:pt x="3486753" y="2065682"/>
                  <a:pt x="3498596" y="2178986"/>
                  <a:pt x="3505415" y="2292381"/>
                </a:cubicBezTo>
                <a:cubicBezTo>
                  <a:pt x="3514746" y="2447918"/>
                  <a:pt x="3522761" y="2603544"/>
                  <a:pt x="3508406" y="2759171"/>
                </a:cubicBezTo>
                <a:cubicBezTo>
                  <a:pt x="3497997" y="2866762"/>
                  <a:pt x="3488428" y="2974352"/>
                  <a:pt x="3496442" y="3082389"/>
                </a:cubicBezTo>
                <a:cubicBezTo>
                  <a:pt x="3502066" y="3158639"/>
                  <a:pt x="3510200" y="3234980"/>
                  <a:pt x="3504816" y="3311409"/>
                </a:cubicBezTo>
                <a:lnTo>
                  <a:pt x="3500655" y="3407763"/>
                </a:lnTo>
                <a:lnTo>
                  <a:pt x="3500528" y="3407763"/>
                </a:lnTo>
                <a:lnTo>
                  <a:pt x="3500186" y="3418624"/>
                </a:lnTo>
                <a:lnTo>
                  <a:pt x="3498431" y="3459279"/>
                </a:lnTo>
                <a:lnTo>
                  <a:pt x="3498786" y="3476530"/>
                </a:lnTo>
                <a:lnTo>
                  <a:pt x="3500070" y="3476530"/>
                </a:lnTo>
                <a:lnTo>
                  <a:pt x="3504922" y="3592711"/>
                </a:lnTo>
                <a:lnTo>
                  <a:pt x="3504733" y="3642505"/>
                </a:lnTo>
                <a:lnTo>
                  <a:pt x="3344090" y="3645620"/>
                </a:lnTo>
                <a:cubicBezTo>
                  <a:pt x="3179268" y="3652578"/>
                  <a:pt x="3015642" y="3636699"/>
                  <a:pt x="2851776" y="3628492"/>
                </a:cubicBezTo>
                <a:cubicBezTo>
                  <a:pt x="2716167" y="3622675"/>
                  <a:pt x="2580186" y="3623335"/>
                  <a:pt x="2444683" y="3630454"/>
                </a:cubicBezTo>
                <a:cubicBezTo>
                  <a:pt x="2220221" y="3640802"/>
                  <a:pt x="1995758" y="3642229"/>
                  <a:pt x="1771055" y="3636431"/>
                </a:cubicBezTo>
                <a:cubicBezTo>
                  <a:pt x="1659183" y="3633576"/>
                  <a:pt x="1547429" y="3634736"/>
                  <a:pt x="1435676" y="3638305"/>
                </a:cubicBezTo>
                <a:cubicBezTo>
                  <a:pt x="1179420" y="3646601"/>
                  <a:pt x="923403" y="3637323"/>
                  <a:pt x="667265" y="3634558"/>
                </a:cubicBezTo>
                <a:cubicBezTo>
                  <a:pt x="569736" y="3633488"/>
                  <a:pt x="472205" y="3633665"/>
                  <a:pt x="374794" y="3637679"/>
                </a:cubicBezTo>
                <a:cubicBezTo>
                  <a:pt x="264415" y="3642140"/>
                  <a:pt x="154036" y="3643412"/>
                  <a:pt x="43657" y="3642932"/>
                </a:cubicBezTo>
                <a:lnTo>
                  <a:pt x="11965" y="3642429"/>
                </a:lnTo>
                <a:lnTo>
                  <a:pt x="24360" y="3479541"/>
                </a:lnTo>
                <a:cubicBezTo>
                  <a:pt x="26194" y="3423392"/>
                  <a:pt x="25594" y="3367189"/>
                  <a:pt x="22559" y="3311038"/>
                </a:cubicBezTo>
                <a:cubicBezTo>
                  <a:pt x="16343" y="3197955"/>
                  <a:pt x="-628" y="3084971"/>
                  <a:pt x="13594" y="2971689"/>
                </a:cubicBezTo>
                <a:cubicBezTo>
                  <a:pt x="38335" y="2776712"/>
                  <a:pt x="12519" y="2582431"/>
                  <a:pt x="4272" y="2387950"/>
                </a:cubicBezTo>
                <a:cubicBezTo>
                  <a:pt x="-3262" y="2237604"/>
                  <a:pt x="2250" y="2086990"/>
                  <a:pt x="20765" y="1937298"/>
                </a:cubicBezTo>
                <a:cubicBezTo>
                  <a:pt x="38958" y="1790576"/>
                  <a:pt x="37113" y="1642627"/>
                  <a:pt x="15268" y="1496252"/>
                </a:cubicBezTo>
                <a:cubicBezTo>
                  <a:pt x="7718" y="1430798"/>
                  <a:pt x="7400" y="1364898"/>
                  <a:pt x="14311" y="1299395"/>
                </a:cubicBezTo>
                <a:cubicBezTo>
                  <a:pt x="22640" y="1195064"/>
                  <a:pt x="20682" y="1090348"/>
                  <a:pt x="8455" y="986285"/>
                </a:cubicBezTo>
                <a:cubicBezTo>
                  <a:pt x="-8159" y="849535"/>
                  <a:pt x="3794" y="712390"/>
                  <a:pt x="9890" y="575540"/>
                </a:cubicBezTo>
                <a:cubicBezTo>
                  <a:pt x="14432" y="472556"/>
                  <a:pt x="17180" y="369671"/>
                  <a:pt x="12878" y="266688"/>
                </a:cubicBezTo>
                <a:lnTo>
                  <a:pt x="14418" y="21931"/>
                </a:lnTo>
                <a:lnTo>
                  <a:pt x="163536" y="23733"/>
                </a:lnTo>
                <a:cubicBezTo>
                  <a:pt x="346324" y="25875"/>
                  <a:pt x="528992" y="25875"/>
                  <a:pt x="711062" y="9535"/>
                </a:cubicBezTo>
                <a:cubicBezTo>
                  <a:pt x="769619" y="4223"/>
                  <a:pt x="828415" y="562"/>
                  <a:pt x="887181" y="60"/>
                </a:cubicBezTo>
                <a:close/>
              </a:path>
            </a:pathLst>
          </a:custGeom>
        </p:spPr>
      </p:pic>
      <p:pic>
        <p:nvPicPr>
          <p:cNvPr id="11" name="תמונה 10">
            <a:extLst>
              <a:ext uri="{FF2B5EF4-FFF2-40B4-BE49-F238E27FC236}">
                <a16:creationId xmlns:a16="http://schemas.microsoft.com/office/drawing/2014/main" id="{84C523F6-910C-2056-2531-D7524C065CB6}"/>
              </a:ext>
            </a:extLst>
          </p:cNvPr>
          <p:cNvPicPr>
            <a:picLocks noChangeAspect="1"/>
          </p:cNvPicPr>
          <p:nvPr/>
        </p:nvPicPr>
        <p:blipFill rotWithShape="1">
          <a:blip r:embed="rId6"/>
          <a:srcRect r="-3" b="26790"/>
          <a:stretch/>
        </p:blipFill>
        <p:spPr>
          <a:xfrm>
            <a:off x="8156747" y="2604528"/>
            <a:ext cx="3524888" cy="3647338"/>
          </a:xfrm>
          <a:custGeom>
            <a:avLst/>
            <a:gdLst/>
            <a:ahLst/>
            <a:cxnLst/>
            <a:rect l="l" t="t" r="r" b="b"/>
            <a:pathLst>
              <a:path w="3524888" h="3647338">
                <a:moveTo>
                  <a:pt x="887180" y="60"/>
                </a:moveTo>
                <a:cubicBezTo>
                  <a:pt x="945946" y="-442"/>
                  <a:pt x="1004683" y="2214"/>
                  <a:pt x="1063120" y="9535"/>
                </a:cubicBezTo>
                <a:cubicBezTo>
                  <a:pt x="1192553" y="25206"/>
                  <a:pt x="1324035" y="29312"/>
                  <a:pt x="1454772" y="21769"/>
                </a:cubicBezTo>
                <a:cubicBezTo>
                  <a:pt x="1583729" y="15160"/>
                  <a:pt x="1712924" y="14714"/>
                  <a:pt x="1842239" y="16589"/>
                </a:cubicBezTo>
                <a:cubicBezTo>
                  <a:pt x="1958874" y="18285"/>
                  <a:pt x="2075628" y="18018"/>
                  <a:pt x="2192263" y="13196"/>
                </a:cubicBezTo>
                <a:cubicBezTo>
                  <a:pt x="2323253" y="7660"/>
                  <a:pt x="2454242" y="2928"/>
                  <a:pt x="2585113" y="13911"/>
                </a:cubicBezTo>
                <a:cubicBezTo>
                  <a:pt x="2699008" y="24482"/>
                  <a:pt x="2813668" y="29758"/>
                  <a:pt x="2928437" y="29714"/>
                </a:cubicBezTo>
                <a:cubicBezTo>
                  <a:pt x="3080601" y="28464"/>
                  <a:pt x="3232406" y="19625"/>
                  <a:pt x="3384330" y="14536"/>
                </a:cubicBezTo>
                <a:lnTo>
                  <a:pt x="3481468" y="12130"/>
                </a:lnTo>
                <a:lnTo>
                  <a:pt x="3481325" y="16098"/>
                </a:lnTo>
                <a:lnTo>
                  <a:pt x="3493308" y="84630"/>
                </a:lnTo>
                <a:lnTo>
                  <a:pt x="3493318" y="92959"/>
                </a:lnTo>
                <a:cubicBezTo>
                  <a:pt x="3495694" y="161085"/>
                  <a:pt x="3501168" y="229143"/>
                  <a:pt x="3512114" y="297090"/>
                </a:cubicBezTo>
                <a:cubicBezTo>
                  <a:pt x="3519231" y="340796"/>
                  <a:pt x="3524136" y="384681"/>
                  <a:pt x="3524809" y="428543"/>
                </a:cubicBezTo>
                <a:cubicBezTo>
                  <a:pt x="3525482" y="472405"/>
                  <a:pt x="3521923" y="516245"/>
                  <a:pt x="3512114" y="559861"/>
                </a:cubicBezTo>
                <a:cubicBezTo>
                  <a:pt x="3491119" y="656469"/>
                  <a:pt x="3485617" y="754605"/>
                  <a:pt x="3495724" y="852186"/>
                </a:cubicBezTo>
                <a:cubicBezTo>
                  <a:pt x="3504577" y="948437"/>
                  <a:pt x="3505176" y="1044867"/>
                  <a:pt x="3502664" y="1141386"/>
                </a:cubicBezTo>
                <a:cubicBezTo>
                  <a:pt x="3500391" y="1228440"/>
                  <a:pt x="3500749" y="1315584"/>
                  <a:pt x="3507210" y="1402639"/>
                </a:cubicBezTo>
                <a:cubicBezTo>
                  <a:pt x="3514626" y="1500407"/>
                  <a:pt x="3520966" y="1598176"/>
                  <a:pt x="3506251" y="1695857"/>
                </a:cubicBezTo>
                <a:cubicBezTo>
                  <a:pt x="3492089" y="1780866"/>
                  <a:pt x="3485019" y="1866447"/>
                  <a:pt x="3485079" y="1952109"/>
                </a:cubicBezTo>
                <a:cubicBezTo>
                  <a:pt x="3486753" y="2065682"/>
                  <a:pt x="3498595" y="2178986"/>
                  <a:pt x="3505414" y="2292381"/>
                </a:cubicBezTo>
                <a:cubicBezTo>
                  <a:pt x="3514746" y="2447918"/>
                  <a:pt x="3522760" y="2603544"/>
                  <a:pt x="3508405" y="2759171"/>
                </a:cubicBezTo>
                <a:cubicBezTo>
                  <a:pt x="3497997" y="2866762"/>
                  <a:pt x="3488427" y="2974352"/>
                  <a:pt x="3496442" y="3082389"/>
                </a:cubicBezTo>
                <a:cubicBezTo>
                  <a:pt x="3502065" y="3158639"/>
                  <a:pt x="3510200" y="3234980"/>
                  <a:pt x="3504816" y="3311409"/>
                </a:cubicBezTo>
                <a:lnTo>
                  <a:pt x="3500655" y="3407763"/>
                </a:lnTo>
                <a:lnTo>
                  <a:pt x="3500528" y="3407763"/>
                </a:lnTo>
                <a:lnTo>
                  <a:pt x="3500186" y="3418624"/>
                </a:lnTo>
                <a:lnTo>
                  <a:pt x="3498431" y="3459279"/>
                </a:lnTo>
                <a:lnTo>
                  <a:pt x="3498786" y="3476530"/>
                </a:lnTo>
                <a:lnTo>
                  <a:pt x="3500070" y="3476530"/>
                </a:lnTo>
                <a:lnTo>
                  <a:pt x="3504922" y="3592711"/>
                </a:lnTo>
                <a:lnTo>
                  <a:pt x="3504733" y="3642505"/>
                </a:lnTo>
                <a:lnTo>
                  <a:pt x="3344090" y="3645620"/>
                </a:lnTo>
                <a:cubicBezTo>
                  <a:pt x="3179267" y="3652578"/>
                  <a:pt x="3015642" y="3636699"/>
                  <a:pt x="2851776" y="3628492"/>
                </a:cubicBezTo>
                <a:cubicBezTo>
                  <a:pt x="2716167" y="3622675"/>
                  <a:pt x="2580186" y="3623335"/>
                  <a:pt x="2444683" y="3630454"/>
                </a:cubicBezTo>
                <a:cubicBezTo>
                  <a:pt x="2220221" y="3640802"/>
                  <a:pt x="1995757" y="3642229"/>
                  <a:pt x="1771055" y="3636431"/>
                </a:cubicBezTo>
                <a:cubicBezTo>
                  <a:pt x="1659183" y="3633576"/>
                  <a:pt x="1547429" y="3634736"/>
                  <a:pt x="1435675" y="3638305"/>
                </a:cubicBezTo>
                <a:cubicBezTo>
                  <a:pt x="1179419" y="3646601"/>
                  <a:pt x="923403" y="3637323"/>
                  <a:pt x="667265" y="3634558"/>
                </a:cubicBezTo>
                <a:cubicBezTo>
                  <a:pt x="569736" y="3633488"/>
                  <a:pt x="472205" y="3633665"/>
                  <a:pt x="374793" y="3637679"/>
                </a:cubicBezTo>
                <a:cubicBezTo>
                  <a:pt x="264415" y="3642140"/>
                  <a:pt x="154036" y="3643412"/>
                  <a:pt x="43657" y="3642932"/>
                </a:cubicBezTo>
                <a:lnTo>
                  <a:pt x="11965" y="3642429"/>
                </a:lnTo>
                <a:lnTo>
                  <a:pt x="24360" y="3479541"/>
                </a:lnTo>
                <a:cubicBezTo>
                  <a:pt x="26194" y="3423392"/>
                  <a:pt x="25594" y="3367189"/>
                  <a:pt x="22559" y="3311038"/>
                </a:cubicBezTo>
                <a:cubicBezTo>
                  <a:pt x="16343" y="3197955"/>
                  <a:pt x="-628" y="3084971"/>
                  <a:pt x="13594" y="2971689"/>
                </a:cubicBezTo>
                <a:cubicBezTo>
                  <a:pt x="38335" y="2776712"/>
                  <a:pt x="12519" y="2582431"/>
                  <a:pt x="4272" y="2387950"/>
                </a:cubicBezTo>
                <a:cubicBezTo>
                  <a:pt x="-3262" y="2237604"/>
                  <a:pt x="2250" y="2086990"/>
                  <a:pt x="20765" y="1937298"/>
                </a:cubicBezTo>
                <a:cubicBezTo>
                  <a:pt x="38958" y="1790576"/>
                  <a:pt x="37113" y="1642627"/>
                  <a:pt x="15268" y="1496252"/>
                </a:cubicBezTo>
                <a:cubicBezTo>
                  <a:pt x="7718" y="1430798"/>
                  <a:pt x="7400" y="1364898"/>
                  <a:pt x="14311" y="1299395"/>
                </a:cubicBezTo>
                <a:cubicBezTo>
                  <a:pt x="22640" y="1195064"/>
                  <a:pt x="20682" y="1090348"/>
                  <a:pt x="8455" y="986285"/>
                </a:cubicBezTo>
                <a:cubicBezTo>
                  <a:pt x="-8159" y="849535"/>
                  <a:pt x="3794" y="712390"/>
                  <a:pt x="9890" y="575540"/>
                </a:cubicBezTo>
                <a:cubicBezTo>
                  <a:pt x="14432" y="472556"/>
                  <a:pt x="17180" y="369671"/>
                  <a:pt x="12878" y="266688"/>
                </a:cubicBezTo>
                <a:lnTo>
                  <a:pt x="14418" y="21931"/>
                </a:lnTo>
                <a:lnTo>
                  <a:pt x="163536" y="23733"/>
                </a:lnTo>
                <a:cubicBezTo>
                  <a:pt x="346324" y="25875"/>
                  <a:pt x="528992" y="25875"/>
                  <a:pt x="711061" y="9535"/>
                </a:cubicBezTo>
                <a:cubicBezTo>
                  <a:pt x="769618" y="4223"/>
                  <a:pt x="828414" y="562"/>
                  <a:pt x="887180" y="60"/>
                </a:cubicBezTo>
                <a:close/>
              </a:path>
            </a:pathLst>
          </a:custGeom>
        </p:spPr>
      </p:pic>
      <p:sp>
        <p:nvSpPr>
          <p:cNvPr id="2" name="Slide Number Placeholder 1"/>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F2736200-3204-44C4-A5EC-985817706BA3}" type="slidenum">
              <a:rPr lang="en-US" smtClean="0">
                <a:solidFill>
                  <a:schemeClr val="tx1">
                    <a:tint val="75000"/>
                  </a:schemeClr>
                </a:solidFill>
              </a:rPr>
              <a:pPr>
                <a:spcAft>
                  <a:spcPts val="600"/>
                </a:spcAft>
              </a:pPr>
              <a:t>33</a:t>
            </a:fld>
            <a:endParaRPr lang="en-US">
              <a:solidFill>
                <a:schemeClr val="tx1">
                  <a:tint val="75000"/>
                </a:schemeClr>
              </a:solidFill>
            </a:endParaRPr>
          </a:p>
        </p:txBody>
      </p:sp>
      <p:sp>
        <p:nvSpPr>
          <p:cNvPr id="13" name="TextBox 16">
            <a:extLst>
              <a:ext uri="{FF2B5EF4-FFF2-40B4-BE49-F238E27FC236}">
                <a16:creationId xmlns:a16="http://schemas.microsoft.com/office/drawing/2014/main" id="{9149C171-3808-6BE5-8A61-CE9DD7445ED8}"/>
              </a:ext>
            </a:extLst>
          </p:cNvPr>
          <p:cNvSpPr txBox="1"/>
          <p:nvPr/>
        </p:nvSpPr>
        <p:spPr>
          <a:xfrm>
            <a:off x="1582220" y="422576"/>
            <a:ext cx="9178661" cy="1575816"/>
          </a:xfrm>
          <a:prstGeom prst="rect">
            <a:avLst/>
          </a:prstGeom>
          <a:solidFill>
            <a:srgbClr val="EC1C3C"/>
          </a:solidFill>
        </p:spPr>
        <p:txBody>
          <a:bodyPr wrap="square" rtlCol="0">
            <a:spAutoFit/>
          </a:bodyPr>
          <a:lstStyle/>
          <a:p>
            <a:pPr algn="ctr" rtl="1">
              <a:lnSpc>
                <a:spcPct val="90000"/>
              </a:lnSpc>
              <a:spcBef>
                <a:spcPct val="0"/>
              </a:spcBef>
              <a:spcAft>
                <a:spcPts val="600"/>
              </a:spcAft>
            </a:pPr>
            <a:r>
              <a:rPr lang="en-US" sz="3200" b="1" err="1">
                <a:solidFill>
                  <a:schemeClr val="bg1"/>
                </a:solidFill>
                <a:latin typeface="Tahoma" panose="020B0604030504040204" pitchFamily="34" charset="0"/>
                <a:ea typeface="Tahoma" panose="020B0604030504040204" pitchFamily="34" charset="0"/>
                <a:cs typeface="Tahoma" panose="020B0604030504040204" pitchFamily="34" charset="0"/>
              </a:rPr>
              <a:t>השתלמויות</a:t>
            </a:r>
            <a:r>
              <a:rPr lang="en-US" sz="3200" b="1">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3200" b="1" err="1">
                <a:solidFill>
                  <a:schemeClr val="bg1"/>
                </a:solidFill>
                <a:latin typeface="Tahoma" panose="020B0604030504040204" pitchFamily="34" charset="0"/>
                <a:ea typeface="Tahoma" panose="020B0604030504040204" pitchFamily="34" charset="0"/>
                <a:cs typeface="Tahoma" panose="020B0604030504040204" pitchFamily="34" charset="0"/>
              </a:rPr>
              <a:t>מטפלות</a:t>
            </a:r>
            <a:r>
              <a:rPr lang="en-US" sz="3200" b="1">
                <a:solidFill>
                  <a:schemeClr val="bg1"/>
                </a:solidFill>
                <a:latin typeface="Tahoma" panose="020B0604030504040204" pitchFamily="34" charset="0"/>
                <a:ea typeface="Tahoma" panose="020B0604030504040204" pitchFamily="34" charset="0"/>
                <a:cs typeface="Tahoma" panose="020B0604030504040204" pitchFamily="34" charset="0"/>
              </a:rPr>
              <a:t> </a:t>
            </a:r>
          </a:p>
          <a:p>
            <a:pPr algn="ctr" rtl="1">
              <a:lnSpc>
                <a:spcPct val="90000"/>
              </a:lnSpc>
              <a:spcBef>
                <a:spcPct val="0"/>
              </a:spcBef>
              <a:spcAft>
                <a:spcPts val="600"/>
              </a:spcAft>
            </a:pPr>
            <a:r>
              <a:rPr lang="en-US" sz="3200" b="1" err="1">
                <a:solidFill>
                  <a:schemeClr val="bg1"/>
                </a:solidFill>
                <a:latin typeface="Tahoma" panose="020B0604030504040204" pitchFamily="34" charset="0"/>
                <a:ea typeface="Tahoma" panose="020B0604030504040204" pitchFamily="34" charset="0"/>
                <a:cs typeface="Tahoma" panose="020B0604030504040204" pitchFamily="34" charset="0"/>
              </a:rPr>
              <a:t>יולי</a:t>
            </a:r>
            <a:r>
              <a:rPr lang="en-US" sz="3200" b="1">
                <a:solidFill>
                  <a:schemeClr val="bg1"/>
                </a:solidFill>
                <a:latin typeface="Tahoma" panose="020B0604030504040204" pitchFamily="34" charset="0"/>
                <a:ea typeface="Tahoma" panose="020B0604030504040204" pitchFamily="34" charset="0"/>
                <a:cs typeface="Tahoma" panose="020B0604030504040204" pitchFamily="34" charset="0"/>
              </a:rPr>
              <a:t> 2022</a:t>
            </a:r>
          </a:p>
          <a:p>
            <a:pPr algn="ctr" rtl="1">
              <a:lnSpc>
                <a:spcPct val="90000"/>
              </a:lnSpc>
              <a:spcBef>
                <a:spcPct val="0"/>
              </a:spcBef>
              <a:spcAft>
                <a:spcPts val="600"/>
              </a:spcAft>
            </a:pPr>
            <a:r>
              <a:rPr lang="en-US" sz="3200" b="1" err="1">
                <a:solidFill>
                  <a:schemeClr val="bg1"/>
                </a:solidFill>
                <a:latin typeface="Tahoma" panose="020B0604030504040204" pitchFamily="34" charset="0"/>
                <a:ea typeface="Tahoma" panose="020B0604030504040204" pitchFamily="34" charset="0"/>
                <a:cs typeface="Tahoma" panose="020B0604030504040204" pitchFamily="34" charset="0"/>
              </a:rPr>
              <a:t>דצמבר</a:t>
            </a:r>
            <a:r>
              <a:rPr lang="he-IL" sz="3200" b="1">
                <a:solidFill>
                  <a:schemeClr val="bg1"/>
                </a:solidFill>
                <a:latin typeface="Tahoma" panose="020B0604030504040204" pitchFamily="34" charset="0"/>
                <a:ea typeface="Tahoma" panose="020B0604030504040204" pitchFamily="34" charset="0"/>
                <a:cs typeface="Tahoma" panose="020B0604030504040204" pitchFamily="34" charset="0"/>
              </a:rPr>
              <a:t> 2022-ינואר 2023</a:t>
            </a:r>
          </a:p>
        </p:txBody>
      </p:sp>
      <p:sp>
        <p:nvSpPr>
          <p:cNvPr id="4" name="TextBox 3">
            <a:extLst>
              <a:ext uri="{FF2B5EF4-FFF2-40B4-BE49-F238E27FC236}">
                <a16:creationId xmlns:a16="http://schemas.microsoft.com/office/drawing/2014/main" id="{54915A43-51DA-A7A0-86CC-32D84406DA7C}"/>
              </a:ext>
            </a:extLst>
          </p:cNvPr>
          <p:cNvSpPr txBox="1"/>
          <p:nvPr/>
        </p:nvSpPr>
        <p:spPr>
          <a:xfrm>
            <a:off x="2934093" y="3553062"/>
            <a:ext cx="6169842" cy="369332"/>
          </a:xfrm>
          <a:prstGeom prst="rect">
            <a:avLst/>
          </a:prstGeom>
          <a:noFill/>
        </p:spPr>
        <p:txBody>
          <a:bodyPr wrap="square">
            <a:spAutoFit/>
          </a:bodyPr>
          <a:lstStyle/>
          <a:p>
            <a:r>
              <a:rPr lang="he-IL" sz="1800" dirty="0">
                <a:effectLst/>
                <a:latin typeface="Segoe UI" panose="020B0502040204020203" pitchFamily="34" charset="0"/>
              </a:rPr>
              <a:t>שקף לא לתרגום</a:t>
            </a:r>
            <a:endParaRPr lang="he-IL" sz="1400" dirty="0">
              <a:effectLst/>
              <a:latin typeface="Arial" panose="020B0604020202020204" pitchFamily="34" charset="0"/>
            </a:endParaRPr>
          </a:p>
        </p:txBody>
      </p:sp>
    </p:spTree>
    <p:extLst>
      <p:ext uri="{BB962C8B-B14F-4D97-AF65-F5344CB8AC3E}">
        <p14:creationId xmlns:p14="http://schemas.microsoft.com/office/powerpoint/2010/main" val="1286102848"/>
      </p:ext>
    </p:extLst>
  </p:cSld>
  <p:clrMapOvr>
    <a:masterClrMapping/>
  </p:clrMapOvr>
  <p:extLst>
    <p:ext uri="{6950BFC3-D8DA-4A85-94F7-54DA5524770B}">
      <p188:commentRel xmlns:p188="http://schemas.microsoft.com/office/powerpoint/2018/8/main" r:id="rId3"/>
    </p:ext>
  </p:extLs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34</a:t>
            </a:fld>
            <a:endParaRPr lang="en-US" sz="1400"/>
          </a:p>
        </p:txBody>
      </p:sp>
      <p:sp>
        <p:nvSpPr>
          <p:cNvPr id="17" name="TextBox 16"/>
          <p:cNvSpPr txBox="1"/>
          <p:nvPr/>
        </p:nvSpPr>
        <p:spPr>
          <a:xfrm>
            <a:off x="0" y="-9067"/>
            <a:ext cx="12192001" cy="400110"/>
          </a:xfrm>
          <a:prstGeom prst="rect">
            <a:avLst/>
          </a:prstGeom>
          <a:solidFill>
            <a:srgbClr val="EC1C3C"/>
          </a:solidFill>
        </p:spPr>
        <p:txBody>
          <a:bodyPr wrap="square" rtlCol="0">
            <a:spAutoFit/>
          </a:bodyPr>
          <a:lstStyle/>
          <a:p>
            <a:pPr algn="r" rtl="1"/>
            <a:r>
              <a:rPr lang="he-IL" sz="2000" b="1">
                <a:solidFill>
                  <a:schemeClr val="bg1"/>
                </a:solidFill>
                <a:latin typeface="Tahoma" pitchFamily="34" charset="0"/>
                <a:ea typeface="Tahoma" pitchFamily="34" charset="0"/>
                <a:cs typeface="Tahoma" pitchFamily="34" charset="0"/>
              </a:rPr>
              <a:t>רקע ושיטת מחקר</a:t>
            </a:r>
          </a:p>
        </p:txBody>
      </p:sp>
      <p:sp>
        <p:nvSpPr>
          <p:cNvPr id="6" name="Rectangle 5">
            <a:extLst>
              <a:ext uri="{FF2B5EF4-FFF2-40B4-BE49-F238E27FC236}">
                <a16:creationId xmlns:a16="http://schemas.microsoft.com/office/drawing/2014/main" id="{53E05EDB-E3A9-4AE9-BD2C-3E658605C89F}"/>
              </a:ext>
            </a:extLst>
          </p:cNvPr>
          <p:cNvSpPr/>
          <p:nvPr/>
        </p:nvSpPr>
        <p:spPr>
          <a:xfrm>
            <a:off x="4702629" y="714514"/>
            <a:ext cx="6915161" cy="5052858"/>
          </a:xfrm>
          <a:prstGeom prst="rect">
            <a:avLst/>
          </a:prstGeom>
          <a:solidFill>
            <a:schemeClr val="bg1"/>
          </a:solidFill>
        </p:spPr>
        <p:txBody>
          <a:bodyPr wrap="square" lIns="91440" tIns="45720" rIns="91440" bIns="45720" anchor="t">
            <a:spAutoFit/>
          </a:bodyPr>
          <a:lstStyle/>
          <a:p>
            <a:pPr marL="285750" indent="-285750" algn="r" rtl="1">
              <a:lnSpc>
                <a:spcPct val="150000"/>
              </a:lnSpc>
              <a:spcAft>
                <a:spcPts val="600"/>
              </a:spcAft>
              <a:buClr>
                <a:srgbClr val="FFC000"/>
              </a:buClr>
              <a:buFontTx/>
              <a:buChar char="█"/>
              <a:defRPr/>
            </a:pPr>
            <a:r>
              <a:rPr lang="he-IL" sz="1400" b="1">
                <a:latin typeface="Segoe UI" panose="020B0502040204020203" pitchFamily="34" charset="0"/>
                <a:ea typeface="Tahoma" panose="020B0604030504040204" pitchFamily="34" charset="0"/>
                <a:cs typeface="Segoe UI" panose="020B0502040204020203" pitchFamily="34" charset="0"/>
              </a:rPr>
              <a:t>התקיימו 2 השתלמויות למטפלות, צוותי מעונות ומנהלות לגילי לידה עד שלוש</a:t>
            </a:r>
          </a:p>
          <a:p>
            <a:pPr marL="285750" indent="-285750" algn="r" rtl="1">
              <a:lnSpc>
                <a:spcPct val="150000"/>
              </a:lnSpc>
              <a:spcAft>
                <a:spcPts val="600"/>
              </a:spcAft>
              <a:buClr>
                <a:srgbClr val="FFC000"/>
              </a:buClr>
              <a:buFont typeface="Wingdings" panose="05000000000000000000" pitchFamily="2" charset="2"/>
              <a:buChar char="§"/>
              <a:defRPr/>
            </a:pPr>
            <a:r>
              <a:rPr lang="he-IL" sz="1400" u="sng">
                <a:latin typeface="Segoe UI" panose="020B0502040204020203" pitchFamily="34" charset="0"/>
                <a:ea typeface="Tahoma" panose="020B0604030504040204" pitchFamily="34" charset="0"/>
                <a:cs typeface="Segoe UI" panose="020B0502040204020203" pitchFamily="34" charset="0"/>
              </a:rPr>
              <a:t>יולי 2022: </a:t>
            </a:r>
            <a:r>
              <a:rPr lang="he-IL" sz="1400">
                <a:latin typeface="Segoe UI" panose="020B0502040204020203" pitchFamily="34" charset="0"/>
                <a:ea typeface="Tahoma" panose="020B0604030504040204" pitchFamily="34" charset="0"/>
                <a:cs typeface="Segoe UI" panose="020B0502040204020203" pitchFamily="34" charset="0"/>
              </a:rPr>
              <a:t>השתלמות לכ-80 מטפלות ממסגרות שאינן מפוקחות. </a:t>
            </a:r>
            <a:br>
              <a:rPr lang="en-US" sz="1400">
                <a:latin typeface="Segoe UI" panose="020B0502040204020203" pitchFamily="34" charset="0"/>
                <a:ea typeface="Tahoma" panose="020B0604030504040204" pitchFamily="34" charset="0"/>
                <a:cs typeface="Segoe UI" panose="020B0502040204020203" pitchFamily="34" charset="0"/>
              </a:rPr>
            </a:br>
            <a:r>
              <a:rPr lang="he-IL" sz="1400">
                <a:latin typeface="Segoe UI" panose="020B0502040204020203" pitchFamily="34" charset="0"/>
                <a:ea typeface="Tahoma" panose="020B0604030504040204" pitchFamily="34" charset="0"/>
                <a:cs typeface="Segoe UI" panose="020B0502040204020203" pitchFamily="34" charset="0"/>
              </a:rPr>
              <a:t>עיקר התכנים בהשתלמות עסקו בדרכים בהן המטפלות תוכלנה להפעיל את הילדים באמצעות כלים פשוטים וזמינים להן. </a:t>
            </a:r>
            <a:br>
              <a:rPr lang="en-US" sz="1400">
                <a:latin typeface="Segoe UI" panose="020B0502040204020203" pitchFamily="34" charset="0"/>
                <a:ea typeface="Tahoma" panose="020B0604030504040204" pitchFamily="34" charset="0"/>
                <a:cs typeface="Segoe UI" panose="020B0502040204020203" pitchFamily="34" charset="0"/>
              </a:rPr>
            </a:br>
            <a:r>
              <a:rPr lang="he-IL" sz="1400">
                <a:latin typeface="Segoe UI" panose="020B0502040204020203" pitchFamily="34" charset="0"/>
                <a:ea typeface="Tahoma" panose="020B0604030504040204" pitchFamily="34" charset="0"/>
                <a:cs typeface="Segoe UI" panose="020B0502040204020203" pitchFamily="34" charset="0"/>
              </a:rPr>
              <a:t>בסוף מפגש ההשתלמות, הועברו שאלונים (</a:t>
            </a:r>
            <a:r>
              <a:rPr lang="en-US" sz="1400">
                <a:latin typeface="Segoe UI" panose="020B0502040204020203" pitchFamily="34" charset="0"/>
                <a:ea typeface="Tahoma" panose="020B0604030504040204" pitchFamily="34" charset="0"/>
                <a:cs typeface="Segoe UI" panose="020B0502040204020203" pitchFamily="34" charset="0"/>
              </a:rPr>
              <a:t>(n=51</a:t>
            </a:r>
            <a:r>
              <a:rPr lang="he-IL" sz="1400">
                <a:latin typeface="Segoe UI" panose="020B0502040204020203" pitchFamily="34" charset="0"/>
                <a:ea typeface="Tahoma" panose="020B0604030504040204" pitchFamily="34" charset="0"/>
                <a:cs typeface="Segoe UI" panose="020B0502040204020203" pitchFamily="34" charset="0"/>
              </a:rPr>
              <a:t> וכן הועברו שאלוני מעקב כחודש לאחר מועד ההשתלמות (</a:t>
            </a:r>
            <a:r>
              <a:rPr lang="en-US" sz="1400">
                <a:latin typeface="Segoe UI" panose="020B0502040204020203" pitchFamily="34" charset="0"/>
                <a:ea typeface="Tahoma" panose="020B0604030504040204" pitchFamily="34" charset="0"/>
                <a:cs typeface="Segoe UI" panose="020B0502040204020203" pitchFamily="34" charset="0"/>
              </a:rPr>
              <a:t>n=46</a:t>
            </a:r>
            <a:r>
              <a:rPr lang="he-IL" sz="1400">
                <a:latin typeface="Segoe UI" panose="020B0502040204020203" pitchFamily="34" charset="0"/>
                <a:ea typeface="Tahoma" panose="020B0604030504040204" pitchFamily="34" charset="0"/>
                <a:cs typeface="Segoe UI" panose="020B0502040204020203" pitchFamily="34" charset="0"/>
              </a:rPr>
              <a:t>). </a:t>
            </a:r>
            <a:endParaRPr lang="en-US" sz="1400">
              <a:latin typeface="Segoe UI" panose="020B0502040204020203" pitchFamily="34" charset="0"/>
              <a:ea typeface="Tahoma" panose="020B0604030504040204" pitchFamily="34" charset="0"/>
              <a:cs typeface="Segoe UI" panose="020B0502040204020203" pitchFamily="34" charset="0"/>
            </a:endParaRPr>
          </a:p>
          <a:p>
            <a:pPr marL="285750" indent="-285750" algn="r" rtl="1">
              <a:lnSpc>
                <a:spcPct val="150000"/>
              </a:lnSpc>
              <a:spcAft>
                <a:spcPts val="600"/>
              </a:spcAft>
              <a:buClr>
                <a:srgbClr val="FFC000"/>
              </a:buClr>
              <a:buFont typeface="Wingdings" panose="05000000000000000000" pitchFamily="2" charset="2"/>
              <a:buChar char="§"/>
              <a:defRPr/>
            </a:pPr>
            <a:r>
              <a:rPr lang="he-IL" sz="1400" u="sng">
                <a:latin typeface="Segoe UI" panose="020B0502040204020203" pitchFamily="34" charset="0"/>
                <a:ea typeface="Tahoma" panose="020B0604030504040204" pitchFamily="34" charset="0"/>
                <a:cs typeface="Segoe UI" panose="020B0502040204020203" pitchFamily="34" charset="0"/>
              </a:rPr>
              <a:t>כנס "נולדים אל האור" </a:t>
            </a:r>
            <a:r>
              <a:rPr lang="he-IL" sz="1400">
                <a:latin typeface="Segoe UI" panose="020B0502040204020203" pitchFamily="34" charset="0"/>
                <a:ea typeface="Tahoma" panose="020B0604030504040204" pitchFamily="34" charset="0"/>
                <a:cs typeface="Segoe UI" panose="020B0502040204020203" pitchFamily="34" charset="0"/>
              </a:rPr>
              <a:t>למנהלות וצוותי מעונות לגילי לידה עד שלוש (ממסגרות מפוקחות ושאינן מפוקחות) התקיים בתאריכים 28.12.2022 (קהל חרדי בלבד) ו-02.01.2023 (קהל חרדי וקהל כללי) בשיתוף עיריית בית שמש, מינהל חינוך נוער וקהילה, המרכז והמחלקה לגיל הרך, תוכנית "זעירא" ותוכנית 360 לילדים ונוער בסיכון. </a:t>
            </a:r>
            <a:br>
              <a:rPr lang="en-US" sz="1400">
                <a:latin typeface="Segoe UI" panose="020B0502040204020203" pitchFamily="34" charset="0"/>
                <a:ea typeface="Tahoma" panose="020B0604030504040204" pitchFamily="34" charset="0"/>
                <a:cs typeface="Segoe UI" panose="020B0502040204020203" pitchFamily="34" charset="0"/>
              </a:rPr>
            </a:br>
            <a:r>
              <a:rPr lang="he-IL" sz="1400">
                <a:latin typeface="Segoe UI" panose="020B0502040204020203" pitchFamily="34" charset="0"/>
                <a:ea typeface="Tahoma" panose="020B0604030504040204" pitchFamily="34" charset="0"/>
                <a:cs typeface="Segoe UI" panose="020B0502040204020203" pitchFamily="34" charset="0"/>
              </a:rPr>
              <a:t>כ-370 משתתפות לקחו חלק בשני מועדי הכנס. </a:t>
            </a:r>
            <a:br>
              <a:rPr lang="en-US" sz="1400">
                <a:latin typeface="Segoe UI" panose="020B0502040204020203" pitchFamily="34" charset="0"/>
                <a:ea typeface="Tahoma" panose="020B0604030504040204" pitchFamily="34" charset="0"/>
                <a:cs typeface="Segoe UI" panose="020B0502040204020203" pitchFamily="34" charset="0"/>
              </a:rPr>
            </a:br>
            <a:r>
              <a:rPr lang="he-IL" sz="1400">
                <a:latin typeface="Segoe UI" panose="020B0502040204020203" pitchFamily="34" charset="0"/>
                <a:ea typeface="Tahoma" panose="020B0604030504040204" pitchFamily="34" charset="0"/>
                <a:cs typeface="Segoe UI" panose="020B0502040204020203" pitchFamily="34" charset="0"/>
              </a:rPr>
              <a:t>הרצאות הכנס התמקדו בנושא שיתופי הפעולה בין הרשות למשרד החינוך ובנושא התפתחות והתקשרות המטפלת בגיל הינקות (זרקור העשרה- בהנחיית הפסיכולוגית ברכי שגב). </a:t>
            </a:r>
            <a:br>
              <a:rPr lang="en-US" sz="1400">
                <a:latin typeface="Segoe UI" panose="020B0502040204020203" pitchFamily="34" charset="0"/>
                <a:ea typeface="Tahoma" panose="020B0604030504040204" pitchFamily="34" charset="0"/>
                <a:cs typeface="Segoe UI" panose="020B0502040204020203" pitchFamily="34" charset="0"/>
              </a:rPr>
            </a:br>
            <a:r>
              <a:rPr lang="he-IL" sz="1400">
                <a:latin typeface="Segoe UI" panose="020B0502040204020203" pitchFamily="34" charset="0"/>
                <a:ea typeface="Tahoma" panose="020B0604030504040204" pitchFamily="34" charset="0"/>
                <a:cs typeface="Segoe UI" panose="020B0502040204020203" pitchFamily="34" charset="0"/>
              </a:rPr>
              <a:t>בסוף הכנס, הועבר שאלון סיום (</a:t>
            </a:r>
            <a:r>
              <a:rPr lang="en-US" sz="1400">
                <a:latin typeface="Segoe UI" panose="020B0502040204020203" pitchFamily="34" charset="0"/>
                <a:ea typeface="Tahoma" panose="020B0604030504040204" pitchFamily="34" charset="0"/>
                <a:cs typeface="Segoe UI" panose="020B0502040204020203" pitchFamily="34" charset="0"/>
              </a:rPr>
              <a:t>n=71</a:t>
            </a:r>
            <a:r>
              <a:rPr lang="he-IL" sz="1400">
                <a:latin typeface="Segoe UI" panose="020B0502040204020203" pitchFamily="34" charset="0"/>
                <a:ea typeface="Tahoma" panose="020B0604030504040204" pitchFamily="34" charset="0"/>
                <a:cs typeface="Segoe UI" panose="020B0502040204020203" pitchFamily="34" charset="0"/>
              </a:rPr>
              <a:t>).</a:t>
            </a:r>
            <a:endParaRPr lang="he-IL" sz="1200">
              <a:latin typeface="Tahoma" panose="020B0604030504040204" pitchFamily="34" charset="0"/>
              <a:ea typeface="Tahoma" panose="020B0604030504040204" pitchFamily="34" charset="0"/>
              <a:cs typeface="Tahoma" panose="020B0604030504040204" pitchFamily="34" charset="0"/>
            </a:endParaRPr>
          </a:p>
        </p:txBody>
      </p:sp>
      <p:pic>
        <p:nvPicPr>
          <p:cNvPr id="3" name="תמונה 2">
            <a:extLst>
              <a:ext uri="{FF2B5EF4-FFF2-40B4-BE49-F238E27FC236}">
                <a16:creationId xmlns:a16="http://schemas.microsoft.com/office/drawing/2014/main" id="{712CBF85-0CB4-69D5-3AA3-5B2CE539F562}"/>
              </a:ext>
            </a:extLst>
          </p:cNvPr>
          <p:cNvPicPr>
            <a:picLocks noChangeAspect="1"/>
          </p:cNvPicPr>
          <p:nvPr/>
        </p:nvPicPr>
        <p:blipFill>
          <a:blip r:embed="rId3"/>
          <a:stretch>
            <a:fillRect/>
          </a:stretch>
        </p:blipFill>
        <p:spPr>
          <a:xfrm>
            <a:off x="0" y="390177"/>
            <a:ext cx="4502330" cy="3388003"/>
          </a:xfrm>
          <a:prstGeom prst="rect">
            <a:avLst/>
          </a:prstGeom>
        </p:spPr>
      </p:pic>
      <p:pic>
        <p:nvPicPr>
          <p:cNvPr id="4" name="תמונה 3">
            <a:extLst>
              <a:ext uri="{FF2B5EF4-FFF2-40B4-BE49-F238E27FC236}">
                <a16:creationId xmlns:a16="http://schemas.microsoft.com/office/drawing/2014/main" id="{08B4CDDA-1A13-152C-A7ED-3829625A60FD}"/>
              </a:ext>
            </a:extLst>
          </p:cNvPr>
          <p:cNvPicPr>
            <a:picLocks noChangeAspect="1"/>
          </p:cNvPicPr>
          <p:nvPr/>
        </p:nvPicPr>
        <p:blipFill>
          <a:blip r:embed="rId4"/>
          <a:stretch>
            <a:fillRect/>
          </a:stretch>
        </p:blipFill>
        <p:spPr>
          <a:xfrm>
            <a:off x="13813" y="3904651"/>
            <a:ext cx="4489097" cy="2525117"/>
          </a:xfrm>
          <a:prstGeom prst="rect">
            <a:avLst/>
          </a:prstGeom>
        </p:spPr>
      </p:pic>
      <p:sp>
        <p:nvSpPr>
          <p:cNvPr id="5" name="Rectangle 4">
            <a:extLst>
              <a:ext uri="{FF2B5EF4-FFF2-40B4-BE49-F238E27FC236}">
                <a16:creationId xmlns:a16="http://schemas.microsoft.com/office/drawing/2014/main" id="{65A2CBE9-3029-06F1-6D99-0B41059C1835}"/>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19650516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שביעות רצון מההשתלמויות</a:t>
            </a:r>
          </a:p>
        </p:txBody>
      </p:sp>
      <p:graphicFrame>
        <p:nvGraphicFramePr>
          <p:cNvPr id="6" name="Chart 12">
            <a:extLst>
              <a:ext uri="{FF2B5EF4-FFF2-40B4-BE49-F238E27FC236}">
                <a16:creationId xmlns:a16="http://schemas.microsoft.com/office/drawing/2014/main" id="{8A40DD2C-7D3F-6D2D-474D-A7AE91561319}"/>
              </a:ext>
            </a:extLst>
          </p:cNvPr>
          <p:cNvGraphicFramePr/>
          <p:nvPr>
            <p:extLst>
              <p:ext uri="{D42A27DB-BD31-4B8C-83A1-F6EECF244321}">
                <p14:modId xmlns:p14="http://schemas.microsoft.com/office/powerpoint/2010/main" val="2778938050"/>
              </p:ext>
            </p:extLst>
          </p:nvPr>
        </p:nvGraphicFramePr>
        <p:xfrm>
          <a:off x="3500121" y="2865483"/>
          <a:ext cx="5885474" cy="3137825"/>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6">
            <a:extLst>
              <a:ext uri="{FF2B5EF4-FFF2-40B4-BE49-F238E27FC236}">
                <a16:creationId xmlns:a16="http://schemas.microsoft.com/office/drawing/2014/main" id="{0850EDBB-C70F-D824-6935-364546A6773F}"/>
              </a:ext>
            </a:extLst>
          </p:cNvPr>
          <p:cNvSpPr txBox="1"/>
          <p:nvPr/>
        </p:nvSpPr>
        <p:spPr>
          <a:xfrm>
            <a:off x="-2" y="389653"/>
            <a:ext cx="12192000" cy="2033952"/>
          </a:xfrm>
          <a:prstGeom prst="rect">
            <a:avLst/>
          </a:prstGeom>
          <a:solidFill>
            <a:srgbClr val="F7E88D"/>
          </a:solidFill>
        </p:spPr>
        <p:txBody>
          <a:bodyPr wrap="square" rtlCol="1">
            <a:spAutoFit/>
          </a:bodyPr>
          <a:lstStyle/>
          <a:p>
            <a:pPr marL="457200" marR="0" lvl="1" indent="0" algn="r" defTabSz="914400" rtl="1" eaLnBrk="1" fontAlgn="auto" latinLnBrk="0" hangingPunct="1">
              <a:lnSpc>
                <a:spcPct val="100000"/>
              </a:lnSpc>
              <a:spcBef>
                <a:spcPts val="600"/>
              </a:spcBef>
              <a:spcAft>
                <a:spcPts val="0"/>
              </a:spcAft>
              <a:buClr>
                <a:srgbClr val="EC1C3C"/>
              </a:buClr>
              <a:buSzTx/>
              <a:buFontTx/>
              <a:buNone/>
              <a:tabLst/>
              <a:defRPr/>
            </a:pPr>
            <a:endParaRPr kumimoji="0" lang="he-IL" sz="1000" b="0" i="0" u="sng"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7" name="TextBox 7">
            <a:extLst>
              <a:ext uri="{FF2B5EF4-FFF2-40B4-BE49-F238E27FC236}">
                <a16:creationId xmlns:a16="http://schemas.microsoft.com/office/drawing/2014/main" id="{4DFD207C-59EA-B6A0-F7CA-ACF451E1ADE5}"/>
              </a:ext>
            </a:extLst>
          </p:cNvPr>
          <p:cNvSpPr txBox="1"/>
          <p:nvPr/>
        </p:nvSpPr>
        <p:spPr>
          <a:xfrm>
            <a:off x="1109710" y="553337"/>
            <a:ext cx="11011268" cy="2412455"/>
          </a:xfrm>
          <a:prstGeom prst="rect">
            <a:avLst/>
          </a:prstGeom>
          <a:noFill/>
        </p:spPr>
        <p:txBody>
          <a:bodyPr wrap="square">
            <a:spAutoFit/>
          </a:bodyPr>
          <a:lstStyle/>
          <a:p>
            <a:pPr marL="171450" indent="-171450" algn="r" rtl="1">
              <a:lnSpc>
                <a:spcPts val="2100"/>
              </a:lnSpc>
              <a:spcAft>
                <a:spcPts val="1200"/>
              </a:spcAft>
              <a:buClr>
                <a:srgbClr val="EC1C3C"/>
              </a:buClr>
              <a:buFont typeface="Tahoma" panose="020B0604030504040204" pitchFamily="34" charset="0"/>
              <a:buChar char="█"/>
              <a:defRPr/>
            </a:pPr>
            <a:r>
              <a:rPr lang="he-IL" sz="1400">
                <a:solidFill>
                  <a:prstClr val="black"/>
                </a:solidFill>
                <a:latin typeface="Segoe UI" panose="020B0502040204020203" pitchFamily="34" charset="0"/>
                <a:ea typeface="Tahoma" panose="020B0604030504040204" pitchFamily="34" charset="0"/>
                <a:cs typeface="Segoe UI" panose="020B0502040204020203" pitchFamily="34" charset="0"/>
              </a:rPr>
              <a:t>משיבות סקר המשוב העידו על שביעות רצון גבוהה מההתנהלות הארגונית והעברת התכנים. דירוגי שביעות הרצון מהזמינות למענה על שאלות היו מעט נמוכים יותר. ממצאי משוב הסיום מחודש יולי 2022 העלו דירוגים מעט גבוהים יותר באשר למהלך ההשתלמות.</a:t>
            </a:r>
          </a:p>
          <a:p>
            <a:pPr marL="171450" indent="-171450" algn="r" rtl="1">
              <a:lnSpc>
                <a:spcPts val="2100"/>
              </a:lnSpc>
              <a:spcAft>
                <a:spcPts val="1200"/>
              </a:spcAft>
              <a:buClr>
                <a:srgbClr val="EC1C3C"/>
              </a:buClr>
              <a:buFont typeface="Tahoma" panose="020B0604030504040204" pitchFamily="34" charset="0"/>
              <a:buChar char="█"/>
              <a:defRPr/>
            </a:pPr>
            <a:r>
              <a:rPr lang="he-IL" sz="1400">
                <a:solidFill>
                  <a:prstClr val="black"/>
                </a:solidFill>
                <a:latin typeface="Segoe UI" panose="020B0502040204020203" pitchFamily="34" charset="0"/>
                <a:ea typeface="Tahoma" panose="020B0604030504040204" pitchFamily="34" charset="0"/>
                <a:cs typeface="Segoe UI" panose="020B0502040204020203" pitchFamily="34" charset="0"/>
              </a:rPr>
              <a:t>באשר ליצירת קשרים ולמידת עמיתים, 62% מהמשיבות מכנס "נולדים אל האור", ציינו כי המפגש פתח בפניהן הזדמנויות חדשות לשיתופי פעולה עם גורמים חדשים; זאת במידה נמוכה יותר מאשר בהשתלמות בחודש יולי 2022, אז 77% הביעו הסכמה עם ההיגד. בנוסף, 49% ציינו כי הן מעריכות שישמרו על קשר עם המשתתפות האחרות בהשתלמות (לעומת 59% במשוב סיום יולי 22').</a:t>
            </a:r>
            <a:endParaRPr lang="en-US" sz="1400">
              <a:solidFill>
                <a:prstClr val="black"/>
              </a:solidFill>
              <a:latin typeface="Segoe UI" panose="020B0502040204020203" pitchFamily="34" charset="0"/>
              <a:ea typeface="Tahoma" panose="020B0604030504040204" pitchFamily="34" charset="0"/>
              <a:cs typeface="Segoe UI" panose="020B0502040204020203" pitchFamily="34" charset="0"/>
            </a:endParaRPr>
          </a:p>
          <a:p>
            <a:pPr algn="r" rtl="1">
              <a:lnSpc>
                <a:spcPts val="2100"/>
              </a:lnSpc>
              <a:spcAft>
                <a:spcPts val="1200"/>
              </a:spcAft>
              <a:buClr>
                <a:srgbClr val="EC1C3C"/>
              </a:buClr>
              <a:defRPr/>
            </a:pPr>
            <a:endParaRPr lang="en-US" sz="1400">
              <a:solidFill>
                <a:prstClr val="black"/>
              </a:solidFill>
              <a:latin typeface="Segoe UI" panose="020B0502040204020203" pitchFamily="34" charset="0"/>
              <a:ea typeface="Tahoma" panose="020B0604030504040204" pitchFamily="34" charset="0"/>
              <a:cs typeface="Segoe UI" panose="020B0502040204020203" pitchFamily="34" charset="0"/>
            </a:endParaRPr>
          </a:p>
          <a:p>
            <a:pPr algn="r" rtl="1">
              <a:lnSpc>
                <a:spcPts val="2100"/>
              </a:lnSpc>
              <a:spcAft>
                <a:spcPts val="1200"/>
              </a:spcAft>
              <a:buClr>
                <a:srgbClr val="EC1C3C"/>
              </a:buClr>
              <a:defRPr/>
            </a:pPr>
            <a:endParaRPr lang="en-US" sz="1400">
              <a:solidFill>
                <a:prstClr val="black"/>
              </a:solidFill>
              <a:latin typeface="Segoe UI" panose="020B0502040204020203" pitchFamily="34" charset="0"/>
              <a:ea typeface="Tahoma" panose="020B0604030504040204" pitchFamily="34" charset="0"/>
              <a:cs typeface="Segoe UI" panose="020B0502040204020203" pitchFamily="34" charset="0"/>
            </a:endParaRPr>
          </a:p>
        </p:txBody>
      </p:sp>
      <p:sp>
        <p:nvSpPr>
          <p:cNvPr id="3" name="Rectangle 2">
            <a:extLst>
              <a:ext uri="{FF2B5EF4-FFF2-40B4-BE49-F238E27FC236}">
                <a16:creationId xmlns:a16="http://schemas.microsoft.com/office/drawing/2014/main" id="{71F7CFE3-3926-1A04-B942-00EF8D80754D}"/>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914100261"/>
      </p:ext>
    </p:extLst>
  </p:cSld>
  <p:clrMapOvr>
    <a:masterClrMapping/>
  </p:clrMapOvr>
  <p:extLst>
    <p:ext uri="{6950BFC3-D8DA-4A85-94F7-54DA5524770B}">
      <p188:commentRel xmlns:p188="http://schemas.microsoft.com/office/powerpoint/2018/8/main" r:id="rId3"/>
    </p:ext>
  </p:extLs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B668761-C611-60D4-ACF0-9016BC7803B6}"/>
              </a:ext>
            </a:extLst>
          </p:cNvPr>
          <p:cNvSpPr/>
          <p:nvPr/>
        </p:nvSpPr>
        <p:spPr>
          <a:xfrm>
            <a:off x="0" y="387916"/>
            <a:ext cx="5637229" cy="6061948"/>
          </a:xfrm>
          <a:prstGeom prst="rect">
            <a:avLst/>
          </a:prstGeom>
          <a:solidFill>
            <a:srgbClr val="F7E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תרומת ההשתלמות- ידע וכלים לעבודה עם הגיל הרך</a:t>
            </a:r>
          </a:p>
        </p:txBody>
      </p:sp>
      <p:sp>
        <p:nvSpPr>
          <p:cNvPr id="8" name="TextBox 6">
            <a:extLst>
              <a:ext uri="{FF2B5EF4-FFF2-40B4-BE49-F238E27FC236}">
                <a16:creationId xmlns:a16="http://schemas.microsoft.com/office/drawing/2014/main" id="{0850EDBB-C70F-D824-6935-364546A6773F}"/>
              </a:ext>
            </a:extLst>
          </p:cNvPr>
          <p:cNvSpPr txBox="1"/>
          <p:nvPr/>
        </p:nvSpPr>
        <p:spPr>
          <a:xfrm>
            <a:off x="150832" y="305439"/>
            <a:ext cx="5410987" cy="6326988"/>
          </a:xfrm>
          <a:prstGeom prst="rect">
            <a:avLst/>
          </a:prstGeom>
          <a:noFill/>
        </p:spPr>
        <p:txBody>
          <a:bodyPr wrap="square" rtlCol="1">
            <a:spAutoFit/>
          </a:bodyPr>
          <a:lstStyle/>
          <a:p>
            <a:pPr lvl="1" algn="r" rtl="1">
              <a:buClr>
                <a:srgbClr val="EC1C3C"/>
              </a:buClr>
              <a:defRPr/>
            </a:pPr>
            <a:endParaRPr kumimoji="0" lang="he-IL" sz="1000" b="0" i="0" u="none" strike="noStrike" kern="1200" cap="none" spc="0" normalizeH="0" baseline="0" noProof="0">
              <a:ln>
                <a:noFill/>
              </a:ln>
              <a:solidFill>
                <a:srgbClr val="404040"/>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171450" marR="0" lvl="0" indent="-171450" algn="r" defTabSz="914400" rtl="1" eaLnBrk="1" fontAlgn="auto" latinLnBrk="0" hangingPunct="1">
              <a:lnSpc>
                <a:spcPts val="2000"/>
              </a:lnSpc>
              <a:spcBef>
                <a:spcPts val="600"/>
              </a:spcBef>
              <a:spcAft>
                <a:spcPts val="600"/>
              </a:spcAft>
              <a:buClr>
                <a:srgbClr val="EC1C3C"/>
              </a:buClr>
              <a:buSzTx/>
              <a:buFont typeface="Tahoma" panose="020B0604030504040204" pitchFamily="34" charset="0"/>
              <a:buChar char="█"/>
              <a:tabLst/>
              <a:defRPr/>
            </a:pPr>
            <a:r>
              <a:rPr kumimoji="0" lang="he-IL" sz="1400" b="0" i="0" u="none" strike="noStrike" kern="1200" cap="none" spc="0" normalizeH="0" baseline="0" noProof="0">
                <a:ln>
                  <a:noFill/>
                </a:ln>
                <a:solidFill>
                  <a:srgbClr val="404040"/>
                </a:solidFill>
                <a:effectLst/>
                <a:uLnTx/>
                <a:uFillTx/>
                <a:latin typeface="Segoe UI" panose="020B0502040204020203" pitchFamily="34" charset="0"/>
                <a:ea typeface="Tahoma" panose="020B0604030504040204" pitchFamily="34" charset="0"/>
                <a:cs typeface="Segoe UI" panose="020B0502040204020203" pitchFamily="34" charset="0"/>
              </a:rPr>
              <a:t>משתתפות כנס "נולדים אל האור" ציינו את הפרקטיקות והכלים המעשיים שקיבלו (</a:t>
            </a:r>
            <a:r>
              <a:rPr kumimoji="0" lang="en-US" sz="1400" b="0" i="0" u="none" strike="noStrike" kern="1200" cap="none" spc="0" normalizeH="0" baseline="0" noProof="0">
                <a:ln>
                  <a:noFill/>
                </a:ln>
                <a:solidFill>
                  <a:srgbClr val="404040"/>
                </a:solidFill>
                <a:effectLst/>
                <a:uLnTx/>
                <a:uFillTx/>
                <a:latin typeface="Segoe UI" panose="020B0502040204020203" pitchFamily="34" charset="0"/>
                <a:ea typeface="Tahoma" panose="020B0604030504040204" pitchFamily="34" charset="0"/>
                <a:cs typeface="Segoe UI" panose="020B0502040204020203" pitchFamily="34" charset="0"/>
              </a:rPr>
              <a:t>n=18</a:t>
            </a:r>
            <a:r>
              <a:rPr kumimoji="0" lang="he-IL" sz="1400" b="0" i="0" u="none" strike="noStrike" kern="1200" cap="none" spc="0" normalizeH="0" baseline="0" noProof="0">
                <a:ln>
                  <a:noFill/>
                </a:ln>
                <a:solidFill>
                  <a:srgbClr val="404040"/>
                </a:solidFill>
                <a:effectLst/>
                <a:uLnTx/>
                <a:uFillTx/>
                <a:latin typeface="Segoe UI" panose="020B0502040204020203" pitchFamily="34" charset="0"/>
                <a:ea typeface="Tahoma" panose="020B0604030504040204" pitchFamily="34" charset="0"/>
                <a:cs typeface="Segoe UI" panose="020B0502040204020203" pitchFamily="34" charset="0"/>
              </a:rPr>
              <a:t>):</a:t>
            </a:r>
            <a:endParaRPr kumimoji="0" lang="he-IL" sz="14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285750" marR="0" lvl="0" indent="-285750" algn="r" defTabSz="914400" rtl="1" eaLnBrk="1" fontAlgn="auto" latinLnBrk="0" hangingPunct="1">
              <a:lnSpc>
                <a:spcPts val="2000"/>
              </a:lnSpc>
              <a:spcBef>
                <a:spcPts val="0"/>
              </a:spcBef>
              <a:spcAft>
                <a:spcPts val="600"/>
              </a:spcAft>
              <a:buClr>
                <a:srgbClr val="EC1C3C"/>
              </a:buClr>
              <a:buSzTx/>
              <a:buFont typeface="Wingdings" panose="05000000000000000000" pitchFamily="2" charset="2"/>
              <a:buChar char="§"/>
              <a:tabLst/>
              <a:defRPr/>
            </a:pPr>
            <a:r>
              <a:rPr kumimoji="0" lang="he-IL" sz="1400" b="0" i="0" u="none" strike="noStrike" kern="1200" cap="none" spc="0" normalizeH="0" baseline="0" noProof="0">
                <a:ln>
                  <a:noFill/>
                </a:ln>
                <a:solidFill>
                  <a:srgbClr val="404040"/>
                </a:solidFill>
                <a:effectLst/>
                <a:uLnTx/>
                <a:uFillTx/>
                <a:latin typeface="Segoe UI" panose="020B0502040204020203" pitchFamily="34" charset="0"/>
                <a:ea typeface="Tahoma" panose="020B0604030504040204" pitchFamily="34" charset="0"/>
                <a:cs typeface="Segoe UI" panose="020B0502040204020203" pitchFamily="34" charset="0"/>
              </a:rPr>
              <a:t>קבלת כלים ל</a:t>
            </a:r>
            <a:r>
              <a:rPr kumimoji="0" lang="he-IL" sz="1400" b="1" i="0" u="none" strike="noStrike" kern="1200" cap="none" spc="0" normalizeH="0" baseline="0" noProof="0">
                <a:ln>
                  <a:noFill/>
                </a:ln>
                <a:solidFill>
                  <a:srgbClr val="404040"/>
                </a:solidFill>
                <a:effectLst/>
                <a:uLnTx/>
                <a:uFillTx/>
                <a:latin typeface="Segoe UI" panose="020B0502040204020203" pitchFamily="34" charset="0"/>
                <a:ea typeface="Tahoma" panose="020B0604030504040204" pitchFamily="34" charset="0"/>
                <a:cs typeface="Segoe UI" panose="020B0502040204020203" pitchFamily="34" charset="0"/>
              </a:rPr>
              <a:t>יצירת התקשרות חמה ואוהבת עם ילדי הגיל הרך</a:t>
            </a:r>
            <a:r>
              <a:rPr kumimoji="0" lang="he-IL" sz="1400" b="0" i="0" u="none" strike="noStrike" kern="1200" cap="none" spc="0" normalizeH="0" baseline="0" noProof="0">
                <a:ln>
                  <a:noFill/>
                </a:ln>
                <a:solidFill>
                  <a:srgbClr val="404040"/>
                </a:solidFill>
                <a:effectLst/>
                <a:uLnTx/>
                <a:uFillTx/>
                <a:latin typeface="Segoe UI" panose="020B0502040204020203" pitchFamily="34" charset="0"/>
                <a:ea typeface="Tahoma" panose="020B0604030504040204" pitchFamily="34" charset="0"/>
                <a:cs typeface="Segoe UI" panose="020B0502040204020203" pitchFamily="34" charset="0"/>
              </a:rPr>
              <a:t>:  </a:t>
            </a:r>
            <a:r>
              <a:rPr kumimoji="0" lang="he-IL" sz="1400" b="0" u="none" strike="noStrike" kern="1200" cap="none" spc="0" normalizeH="0" baseline="0" noProof="0">
                <a:ln>
                  <a:noFill/>
                </a:ln>
                <a:solidFill>
                  <a:srgbClr val="404040"/>
                </a:solidFill>
                <a:effectLst/>
                <a:uLnTx/>
                <a:uFillTx/>
                <a:latin typeface="Segoe UI Light" panose="020B0502040204020203" pitchFamily="34" charset="0"/>
                <a:ea typeface="Tahoma" panose="020B0604030504040204" pitchFamily="34" charset="0"/>
                <a:cs typeface="Segoe UI Light" panose="020B0502040204020203" pitchFamily="34" charset="0"/>
              </a:rPr>
              <a:t>"דיבור חם וחיבוק, התייחסות אל הילד, אפילו במבט גם כשעסוקים ולא יכולים להתפנות אליו - להראות לו שאנחנו </a:t>
            </a:r>
            <a:r>
              <a:rPr kumimoji="0" lang="he-IL" sz="1400" b="0" u="none" strike="noStrike" kern="1200" cap="none" spc="0" normalizeH="0" baseline="0" noProof="0" err="1">
                <a:ln>
                  <a:noFill/>
                </a:ln>
                <a:solidFill>
                  <a:srgbClr val="404040"/>
                </a:solidFill>
                <a:effectLst/>
                <a:uLnTx/>
                <a:uFillTx/>
                <a:latin typeface="Segoe UI Light" panose="020B0502040204020203" pitchFamily="34" charset="0"/>
                <a:ea typeface="Tahoma" panose="020B0604030504040204" pitchFamily="34" charset="0"/>
                <a:cs typeface="Segoe UI Light" panose="020B0502040204020203" pitchFamily="34" charset="0"/>
              </a:rPr>
              <a:t>איתו</a:t>
            </a:r>
            <a:r>
              <a:rPr kumimoji="0" lang="he-IL" sz="1400" b="0" u="none" strike="noStrike" kern="1200" cap="none" spc="0" normalizeH="0" baseline="0" noProof="0">
                <a:ln>
                  <a:noFill/>
                </a:ln>
                <a:solidFill>
                  <a:srgbClr val="404040"/>
                </a:solidFill>
                <a:effectLst/>
                <a:uLnTx/>
                <a:uFillTx/>
                <a:latin typeface="Segoe UI Light" panose="020B0502040204020203" pitchFamily="34" charset="0"/>
                <a:ea typeface="Tahoma" panose="020B0604030504040204" pitchFamily="34" charset="0"/>
                <a:cs typeface="Segoe UI Light" panose="020B0502040204020203" pitchFamily="34" charset="0"/>
              </a:rPr>
              <a:t>". </a:t>
            </a:r>
            <a:endParaRPr kumimoji="0" lang="he-IL" sz="1400" b="0" u="none" strike="noStrike" kern="1200" cap="none" spc="0" normalizeH="0" baseline="0" noProof="0">
              <a:ln>
                <a:noFill/>
              </a:ln>
              <a:solidFill>
                <a:prstClr val="black"/>
              </a:solidFill>
              <a:effectLst/>
              <a:uLnTx/>
              <a:uFillTx/>
              <a:latin typeface="Segoe UI Light" panose="020B0502040204020203" pitchFamily="34" charset="0"/>
              <a:ea typeface="Tahoma" panose="020B0604030504040204" pitchFamily="34" charset="0"/>
              <a:cs typeface="Segoe UI Light" panose="020B0502040204020203" pitchFamily="34" charset="0"/>
            </a:endParaRPr>
          </a:p>
          <a:p>
            <a:pPr marL="285750" marR="0" lvl="0" indent="-285750" algn="r" defTabSz="914400" rtl="1" eaLnBrk="1" fontAlgn="auto" latinLnBrk="0" hangingPunct="1">
              <a:lnSpc>
                <a:spcPts val="2000"/>
              </a:lnSpc>
              <a:spcBef>
                <a:spcPts val="0"/>
              </a:spcBef>
              <a:spcAft>
                <a:spcPts val="600"/>
              </a:spcAft>
              <a:buClr>
                <a:srgbClr val="EC1C3C"/>
              </a:buClr>
              <a:buSzTx/>
              <a:buFont typeface="Wingdings" panose="05000000000000000000" pitchFamily="2" charset="2"/>
              <a:buChar char="§"/>
              <a:tabLst/>
              <a:defRPr/>
            </a:pPr>
            <a:r>
              <a:rPr kumimoji="0" lang="he-IL" sz="1400" b="0" i="0" u="none" strike="noStrike" kern="1200" cap="none" spc="0" normalizeH="0" baseline="0" noProof="0">
                <a:ln>
                  <a:noFill/>
                </a:ln>
                <a:solidFill>
                  <a:srgbClr val="404040"/>
                </a:solidFill>
                <a:effectLst/>
                <a:uLnTx/>
                <a:uFillTx/>
                <a:latin typeface="Segoe UI" panose="020B0502040204020203" pitchFamily="34" charset="0"/>
                <a:ea typeface="Tahoma" panose="020B0604030504040204" pitchFamily="34" charset="0"/>
                <a:cs typeface="Segoe UI" panose="020B0502040204020203" pitchFamily="34" charset="0"/>
              </a:rPr>
              <a:t>קבלת </a:t>
            </a:r>
            <a:r>
              <a:rPr kumimoji="0" lang="he-IL" sz="1400" b="1" i="0" u="none" strike="noStrike" kern="1200" cap="none" spc="0" normalizeH="0" baseline="0" noProof="0">
                <a:ln>
                  <a:noFill/>
                </a:ln>
                <a:solidFill>
                  <a:srgbClr val="404040"/>
                </a:solidFill>
                <a:effectLst/>
                <a:uLnTx/>
                <a:uFillTx/>
                <a:latin typeface="Segoe UI" panose="020B0502040204020203" pitchFamily="34" charset="0"/>
                <a:ea typeface="Tahoma" panose="020B0604030504040204" pitchFamily="34" charset="0"/>
                <a:cs typeface="Segoe UI" panose="020B0502040204020203" pitchFamily="34" charset="0"/>
              </a:rPr>
              <a:t>כלים אינפורמטיביים בגיבוי מדעי</a:t>
            </a:r>
            <a:r>
              <a:rPr kumimoji="0" lang="he-IL" sz="1400" b="0" i="0" u="none" strike="noStrike" kern="1200" cap="none" spc="0" normalizeH="0" baseline="0" noProof="0">
                <a:ln>
                  <a:noFill/>
                </a:ln>
                <a:solidFill>
                  <a:srgbClr val="404040"/>
                </a:solidFill>
                <a:effectLst/>
                <a:uLnTx/>
                <a:uFillTx/>
                <a:latin typeface="Segoe UI" panose="020B0502040204020203" pitchFamily="34" charset="0"/>
                <a:ea typeface="Tahoma" panose="020B0604030504040204" pitchFamily="34" charset="0"/>
                <a:cs typeface="Segoe UI" panose="020B0502040204020203" pitchFamily="34" charset="0"/>
              </a:rPr>
              <a:t>, להעמקת ההבנה אודות ההתפתחות התודעתית בגיל הרך, והאחריות הכרוכה בכך עבור הצוות המטפל: </a:t>
            </a:r>
            <a:r>
              <a:rPr lang="he-IL" sz="1400">
                <a:solidFill>
                  <a:srgbClr val="404040"/>
                </a:solidFill>
                <a:latin typeface="Segoe UI Light" panose="020B0502040204020203" pitchFamily="34" charset="0"/>
                <a:ea typeface="Tahoma" panose="020B0604030504040204" pitchFamily="34" charset="0"/>
                <a:cs typeface="Segoe UI Light" panose="020B0502040204020203" pitchFamily="34" charset="0"/>
              </a:rPr>
              <a:t>"בצילום מוח של ילד בן שנתיים רואים שעיקר הקשרים נוצרים בגיל זה. האחריות שלנו כלפי הילדים... לשים לב לכל מילה שיוצאת לנו מהפה".</a:t>
            </a:r>
          </a:p>
          <a:p>
            <a:pPr marL="171450" lvl="0" indent="-171450" algn="r" rtl="1">
              <a:lnSpc>
                <a:spcPts val="2000"/>
              </a:lnSpc>
              <a:spcAft>
                <a:spcPts val="600"/>
              </a:spcAft>
              <a:buClr>
                <a:srgbClr val="EC1C3C"/>
              </a:buClr>
              <a:buFont typeface="Tahoma" panose="020B0604030504040204" pitchFamily="34" charset="0"/>
              <a:buChar char="█"/>
              <a:defRPr/>
            </a:pPr>
            <a:r>
              <a:rPr lang="he-IL" sz="1400">
                <a:solidFill>
                  <a:srgbClr val="404040"/>
                </a:solidFill>
                <a:latin typeface="Segoe UI" panose="020B0502040204020203" pitchFamily="34" charset="0"/>
                <a:ea typeface="Tahoma" panose="020B0604030504040204" pitchFamily="34" charset="0"/>
                <a:cs typeface="Segoe UI" panose="020B0502040204020203" pitchFamily="34" charset="0"/>
              </a:rPr>
              <a:t>משתתפות השתלמות מטפלות יולי 2022, ציינו את שיטות העבודה והכלים המעשיים שקיבלו (</a:t>
            </a:r>
            <a:r>
              <a:rPr lang="en-US" sz="1400">
                <a:solidFill>
                  <a:srgbClr val="404040"/>
                </a:solidFill>
                <a:latin typeface="Segoe UI" panose="020B0502040204020203" pitchFamily="34" charset="0"/>
                <a:ea typeface="Tahoma" panose="020B0604030504040204" pitchFamily="34" charset="0"/>
                <a:cs typeface="Segoe UI" panose="020B0502040204020203" pitchFamily="34" charset="0"/>
              </a:rPr>
              <a:t>n=20</a:t>
            </a:r>
            <a:r>
              <a:rPr lang="he-IL" sz="1400">
                <a:solidFill>
                  <a:srgbClr val="404040"/>
                </a:solidFill>
                <a:latin typeface="Segoe UI" panose="020B0502040204020203" pitchFamily="34" charset="0"/>
                <a:ea typeface="Tahoma" panose="020B0604030504040204" pitchFamily="34" charset="0"/>
                <a:cs typeface="Segoe UI" panose="020B0502040204020203" pitchFamily="34" charset="0"/>
              </a:rPr>
              <a:t>) ביניהם, </a:t>
            </a:r>
            <a:r>
              <a:rPr lang="he-IL" sz="1400" b="1">
                <a:solidFill>
                  <a:srgbClr val="404040"/>
                </a:solidFill>
                <a:latin typeface="Segoe UI" panose="020B0502040204020203" pitchFamily="34" charset="0"/>
                <a:ea typeface="Tahoma" panose="020B0604030504040204" pitchFamily="34" charset="0"/>
                <a:cs typeface="Segoe UI" panose="020B0502040204020203" pitchFamily="34" charset="0"/>
              </a:rPr>
              <a:t>רעיונות להפעלת הילדים </a:t>
            </a:r>
            <a:r>
              <a:rPr lang="he-IL" sz="1400">
                <a:solidFill>
                  <a:srgbClr val="404040"/>
                </a:solidFill>
                <a:latin typeface="Segoe UI" panose="020B0502040204020203" pitchFamily="34" charset="0"/>
                <a:ea typeface="Tahoma" panose="020B0604030504040204" pitchFamily="34" charset="0"/>
                <a:cs typeface="Segoe UI" panose="020B0502040204020203" pitchFamily="34" charset="0"/>
              </a:rPr>
              <a:t>וחשיפה אל משחקים שניתן להכין מחומרים ממוחזרים או בעלות מזערית, וכן השראה לחשוב על רעיונות נוספים: </a:t>
            </a:r>
            <a:endParaRPr lang="en-US" sz="1400">
              <a:solidFill>
                <a:srgbClr val="404040"/>
              </a:solidFill>
              <a:latin typeface="Segoe UI" panose="020B0502040204020203" pitchFamily="34" charset="0"/>
              <a:ea typeface="Tahoma" panose="020B0604030504040204" pitchFamily="34" charset="0"/>
              <a:cs typeface="Segoe UI" panose="020B0502040204020203" pitchFamily="34" charset="0"/>
            </a:endParaRPr>
          </a:p>
          <a:p>
            <a:pPr marL="285750" lvl="1" indent="-285750" algn="r" rtl="1">
              <a:lnSpc>
                <a:spcPts val="2000"/>
              </a:lnSpc>
              <a:spcAft>
                <a:spcPts val="600"/>
              </a:spcAft>
              <a:buClr>
                <a:srgbClr val="EC1C3C"/>
              </a:buClr>
              <a:buFont typeface="Wingdings" panose="05000000000000000000" pitchFamily="2" charset="2"/>
              <a:buChar char="§"/>
              <a:defRPr/>
            </a:pPr>
            <a:r>
              <a:rPr lang="he-IL" sz="1400">
                <a:solidFill>
                  <a:srgbClr val="404040"/>
                </a:solidFill>
                <a:latin typeface="Segoe UI Light" panose="020B0502040204020203" pitchFamily="34" charset="0"/>
                <a:ea typeface="Tahoma" panose="020B0604030504040204" pitchFamily="34" charset="0"/>
                <a:cs typeface="Segoe UI Light" panose="020B0502040204020203" pitchFamily="34" charset="0"/>
              </a:rPr>
              <a:t>"איך להפעיל את הילדים בפעילות ולתת להם את הכוח וההזדמנות...בעזרת השם נראה לי שממש ארגיש את זה בעבודה".</a:t>
            </a:r>
            <a:endParaRPr lang="en-US" sz="1400">
              <a:solidFill>
                <a:srgbClr val="404040"/>
              </a:solidFill>
              <a:latin typeface="Segoe UI Light" panose="020B0502040204020203" pitchFamily="34" charset="0"/>
              <a:ea typeface="Tahoma" panose="020B0604030504040204" pitchFamily="34" charset="0"/>
              <a:cs typeface="Segoe UI Light" panose="020B0502040204020203" pitchFamily="34" charset="0"/>
            </a:endParaRPr>
          </a:p>
          <a:p>
            <a:pPr marL="285750" lvl="1" indent="-285750" algn="r" rtl="1">
              <a:lnSpc>
                <a:spcPts val="2000"/>
              </a:lnSpc>
              <a:spcAft>
                <a:spcPts val="600"/>
              </a:spcAft>
              <a:buClr>
                <a:srgbClr val="EC1C3C"/>
              </a:buClr>
              <a:buFont typeface="Wingdings" panose="05000000000000000000" pitchFamily="2" charset="2"/>
              <a:buChar char="§"/>
              <a:defRPr/>
            </a:pPr>
            <a:r>
              <a:rPr lang="he-IL" sz="1400">
                <a:solidFill>
                  <a:srgbClr val="404040"/>
                </a:solidFill>
                <a:latin typeface="Segoe UI Light" panose="020B0502040204020203" pitchFamily="34" charset="0"/>
                <a:ea typeface="Tahoma" panose="020B0604030504040204" pitchFamily="34" charset="0"/>
                <a:cs typeface="Segoe UI Light" panose="020B0502040204020203" pitchFamily="34" charset="0"/>
              </a:rPr>
              <a:t>"אני שומעת את השירים בדיסק ומקבלת רעיונות לתנועות מהממות! ישר כוח".</a:t>
            </a:r>
            <a:endParaRPr lang="en-US" sz="1400">
              <a:solidFill>
                <a:srgbClr val="404040"/>
              </a:solidFill>
              <a:latin typeface="Segoe UI Light" panose="020B0502040204020203" pitchFamily="34" charset="0"/>
              <a:ea typeface="Tahoma" panose="020B0604030504040204" pitchFamily="34" charset="0"/>
              <a:cs typeface="Segoe UI Light" panose="020B0502040204020203" pitchFamily="34" charset="0"/>
            </a:endParaRPr>
          </a:p>
          <a:p>
            <a:pPr marL="285750" lvl="1" indent="-285750" algn="r" rtl="1">
              <a:lnSpc>
                <a:spcPts val="2000"/>
              </a:lnSpc>
              <a:buClr>
                <a:srgbClr val="EC1C3C"/>
              </a:buClr>
              <a:buFont typeface="Wingdings" panose="05000000000000000000" pitchFamily="2" charset="2"/>
              <a:buChar char="§"/>
              <a:defRPr/>
            </a:pPr>
            <a:r>
              <a:rPr lang="he-IL" sz="1400">
                <a:solidFill>
                  <a:srgbClr val="404040"/>
                </a:solidFill>
                <a:latin typeface="Segoe UI Light" panose="020B0502040204020203" pitchFamily="34" charset="0"/>
                <a:ea typeface="Tahoma" panose="020B0604030504040204" pitchFamily="34" charset="0"/>
                <a:cs typeface="Segoe UI Light" panose="020B0502040204020203" pitchFamily="34" charset="0"/>
              </a:rPr>
              <a:t>"לייצר משחקים מחומרים נפסדים, עיתון- להעיף ולכווץ לגלגל, לכדור, ולשחק משחקי כוח, משחקי חברה שמפעילים את כל השרירים".</a:t>
            </a:r>
          </a:p>
        </p:txBody>
      </p:sp>
      <p:sp>
        <p:nvSpPr>
          <p:cNvPr id="7" name="TextBox 7">
            <a:extLst>
              <a:ext uri="{FF2B5EF4-FFF2-40B4-BE49-F238E27FC236}">
                <a16:creationId xmlns:a16="http://schemas.microsoft.com/office/drawing/2014/main" id="{4DFD207C-59EA-B6A0-F7CA-ACF451E1ADE5}"/>
              </a:ext>
            </a:extLst>
          </p:cNvPr>
          <p:cNvSpPr txBox="1"/>
          <p:nvPr/>
        </p:nvSpPr>
        <p:spPr>
          <a:xfrm>
            <a:off x="5637229" y="685802"/>
            <a:ext cx="6299623" cy="1941172"/>
          </a:xfrm>
          <a:prstGeom prst="rect">
            <a:avLst/>
          </a:prstGeom>
          <a:noFill/>
        </p:spPr>
        <p:txBody>
          <a:bodyPr wrap="square">
            <a:spAutoFit/>
          </a:bodyPr>
          <a:lstStyle/>
          <a:p>
            <a:pPr marL="171450" indent="-171450" algn="r" rtl="1">
              <a:lnSpc>
                <a:spcPts val="2000"/>
              </a:lnSpc>
              <a:spcAft>
                <a:spcPts val="600"/>
              </a:spcAft>
              <a:buClr>
                <a:srgbClr val="EC1C3C"/>
              </a:buClr>
              <a:buFont typeface="Tahoma" panose="020B0604030504040204" pitchFamily="34" charset="0"/>
              <a:buChar char="█"/>
              <a:defRPr/>
            </a:pPr>
            <a:r>
              <a:rPr lang="he-IL" sz="1400">
                <a:solidFill>
                  <a:srgbClr val="404040"/>
                </a:solidFill>
                <a:latin typeface="Segoe UI" panose="020B0502040204020203" pitchFamily="34" charset="0"/>
                <a:ea typeface="Tahoma" panose="020B0604030504040204" pitchFamily="34" charset="0"/>
                <a:cs typeface="Segoe UI" panose="020B0502040204020203" pitchFamily="34" charset="0"/>
              </a:rPr>
              <a:t>בסקר סיום כנס "נולדים אל האור", נמצא כי כשני שליש מהמשיבות נתרמו בהעמקת הידע, כשליש קיבלו השראה לרעיונות חדשים, וכחמישית קיבלו ידע חדש, כלים פרקטיים והזדמנות ללמידת עמיתות. אחוז נמוך יותר מהמשיבות דיווח על יצירת קשרים חדשים. </a:t>
            </a:r>
          </a:p>
          <a:p>
            <a:pPr marL="171450" indent="-171450" algn="r" rtl="1">
              <a:lnSpc>
                <a:spcPts val="2000"/>
              </a:lnSpc>
              <a:spcAft>
                <a:spcPts val="600"/>
              </a:spcAft>
              <a:buClr>
                <a:srgbClr val="EC1C3C"/>
              </a:buClr>
              <a:buFont typeface="Tahoma" panose="020B0604030504040204" pitchFamily="34" charset="0"/>
              <a:buChar char="█"/>
              <a:defRPr/>
            </a:pPr>
            <a:r>
              <a:rPr lang="he-IL" sz="1400">
                <a:solidFill>
                  <a:srgbClr val="404040"/>
                </a:solidFill>
                <a:latin typeface="Segoe UI" panose="020B0502040204020203" pitchFamily="34" charset="0"/>
                <a:ea typeface="Tahoma" panose="020B0604030504040204" pitchFamily="34" charset="0"/>
                <a:cs typeface="Segoe UI" panose="020B0502040204020203" pitchFamily="34" charset="0"/>
              </a:rPr>
              <a:t>במשוב סיום השתלמות מטפלות מחודש יולי 2022 שיעור ההסכמה עם כלל ההיגדים היה מעט גבוה יותר, כאשר בהיגדים הנוגעים לרכישת כלים פרקטיים וקבלת ידע מקצועי חדש, ההפרשים בין שני הסקרים היו משמעותיים יותר </a:t>
            </a:r>
            <a:endParaRPr lang="en-US" sz="1400">
              <a:solidFill>
                <a:srgbClr val="404040"/>
              </a:solidFill>
              <a:latin typeface="Segoe UI" panose="020B0502040204020203" pitchFamily="34" charset="0"/>
              <a:ea typeface="Tahoma" panose="020B0604030504040204" pitchFamily="34" charset="0"/>
              <a:cs typeface="Segoe UI" panose="020B0502040204020203" pitchFamily="34" charset="0"/>
            </a:endParaRPr>
          </a:p>
        </p:txBody>
      </p:sp>
      <p:graphicFrame>
        <p:nvGraphicFramePr>
          <p:cNvPr id="4" name="Chart 13">
            <a:extLst>
              <a:ext uri="{FF2B5EF4-FFF2-40B4-BE49-F238E27FC236}">
                <a16:creationId xmlns:a16="http://schemas.microsoft.com/office/drawing/2014/main" id="{56D1919E-D107-2654-4EBF-28AAF5897852}"/>
              </a:ext>
            </a:extLst>
          </p:cNvPr>
          <p:cNvGraphicFramePr/>
          <p:nvPr>
            <p:extLst>
              <p:ext uri="{D42A27DB-BD31-4B8C-83A1-F6EECF244321}">
                <p14:modId xmlns:p14="http://schemas.microsoft.com/office/powerpoint/2010/main" val="2970980310"/>
              </p:ext>
            </p:extLst>
          </p:nvPr>
        </p:nvGraphicFramePr>
        <p:xfrm>
          <a:off x="5875821" y="2803677"/>
          <a:ext cx="6077586" cy="3268458"/>
        </p:xfrm>
        <a:graphic>
          <a:graphicData uri="http://schemas.openxmlformats.org/drawingml/2006/chart">
            <c:chart xmlns:c="http://schemas.openxmlformats.org/drawingml/2006/chart" xmlns:r="http://schemas.openxmlformats.org/officeDocument/2006/relationships" r:id="rId4"/>
          </a:graphicData>
        </a:graphic>
      </p:graphicFrame>
      <p:sp>
        <p:nvSpPr>
          <p:cNvPr id="5" name="Rectangle 4">
            <a:extLst>
              <a:ext uri="{FF2B5EF4-FFF2-40B4-BE49-F238E27FC236}">
                <a16:creationId xmlns:a16="http://schemas.microsoft.com/office/drawing/2014/main" id="{6DA5B744-3CC0-D5FA-71DC-F63CC8D1F22B}"/>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3182911178"/>
      </p:ext>
    </p:extLst>
  </p:cSld>
  <p:clrMapOvr>
    <a:masterClrMapping/>
  </p:clrMapOvr>
  <p:extLst>
    <p:ext uri="{6950BFC3-D8DA-4A85-94F7-54DA5524770B}">
      <p188:commentRel xmlns:p188="http://schemas.microsoft.com/office/powerpoint/2018/8/main" r:id="rId3"/>
    </p:ext>
  </p:extLs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מפגשי העשרה עתידיים</a:t>
            </a:r>
          </a:p>
        </p:txBody>
      </p:sp>
      <p:sp>
        <p:nvSpPr>
          <p:cNvPr id="7" name="TextBox 7">
            <a:extLst>
              <a:ext uri="{FF2B5EF4-FFF2-40B4-BE49-F238E27FC236}">
                <a16:creationId xmlns:a16="http://schemas.microsoft.com/office/drawing/2014/main" id="{4DFD207C-59EA-B6A0-F7CA-ACF451E1ADE5}"/>
              </a:ext>
            </a:extLst>
          </p:cNvPr>
          <p:cNvSpPr txBox="1"/>
          <p:nvPr/>
        </p:nvSpPr>
        <p:spPr>
          <a:xfrm>
            <a:off x="370559" y="682069"/>
            <a:ext cx="11196130" cy="5238229"/>
          </a:xfrm>
          <a:prstGeom prst="rect">
            <a:avLst/>
          </a:prstGeom>
          <a:noFill/>
        </p:spPr>
        <p:txBody>
          <a:bodyPr wrap="square">
            <a:spAutoFit/>
          </a:bodyPr>
          <a:lstStyle/>
          <a:p>
            <a:pPr marL="171450" indent="-171450" algn="r" rtl="1">
              <a:lnSpc>
                <a:spcPct val="150000"/>
              </a:lnSpc>
              <a:spcAft>
                <a:spcPts val="600"/>
              </a:spcAft>
              <a:buClr>
                <a:srgbClr val="EC1C3C"/>
              </a:buClr>
              <a:buFont typeface="Tahoma" panose="020B0604030504040204" pitchFamily="34" charset="0"/>
              <a:buChar char="█"/>
              <a:defRPr/>
            </a:pPr>
            <a:r>
              <a:rPr lang="he-IL" sz="1400" b="1" u="sng" dirty="0">
                <a:solidFill>
                  <a:srgbClr val="404040"/>
                </a:solidFill>
                <a:effectLst/>
                <a:latin typeface="Segoe UI" panose="020B0502040204020203" pitchFamily="34" charset="0"/>
                <a:ea typeface="Tahoma" panose="020B0604030504040204" pitchFamily="34" charset="0"/>
                <a:cs typeface="Segoe UI" panose="020B0502040204020203" pitchFamily="34" charset="0"/>
              </a:rPr>
              <a:t>כל</a:t>
            </a:r>
            <a:r>
              <a:rPr lang="he-IL" sz="1400" dirty="0">
                <a:solidFill>
                  <a:srgbClr val="404040"/>
                </a:solidFill>
                <a:effectLst/>
                <a:latin typeface="Segoe UI" panose="020B0502040204020203" pitchFamily="34" charset="0"/>
                <a:ea typeface="Tahoma" panose="020B0604030504040204" pitchFamily="34" charset="0"/>
                <a:cs typeface="Segoe UI" panose="020B0502040204020203" pitchFamily="34" charset="0"/>
              </a:rPr>
              <a:t> משיבות סקר כנס "נולדים אל האור" וסקר סיום השתלמות מטפלות (יולי 2022) ציינו כי ישמחו להשתתף במפגשי העשרה מקצועית בעתיד.</a:t>
            </a:r>
          </a:p>
          <a:p>
            <a:pPr marL="171450" indent="-171450" algn="r" rtl="1">
              <a:lnSpc>
                <a:spcPct val="150000"/>
              </a:lnSpc>
              <a:spcAft>
                <a:spcPts val="600"/>
              </a:spcAft>
              <a:buClr>
                <a:srgbClr val="EC1C3C"/>
              </a:buClr>
              <a:buFont typeface="Tahoma" panose="020B0604030504040204" pitchFamily="34" charset="0"/>
              <a:buChar char="█"/>
              <a:defRPr/>
            </a:pPr>
            <a:r>
              <a:rPr lang="he-IL" sz="1400" dirty="0">
                <a:solidFill>
                  <a:srgbClr val="404040"/>
                </a:solidFill>
                <a:effectLst/>
                <a:latin typeface="Segoe UI" panose="020B0502040204020203" pitchFamily="34" charset="0"/>
                <a:ea typeface="Tahoma" panose="020B0604030504040204" pitchFamily="34" charset="0"/>
                <a:cs typeface="Segoe UI" panose="020B0502040204020203" pitchFamily="34" charset="0"/>
              </a:rPr>
              <a:t>כשנשאלו לגבי </a:t>
            </a:r>
            <a:r>
              <a:rPr lang="he-IL" sz="1400" b="1" dirty="0">
                <a:solidFill>
                  <a:srgbClr val="404040"/>
                </a:solidFill>
                <a:effectLst/>
                <a:latin typeface="Segoe UI" panose="020B0502040204020203" pitchFamily="34" charset="0"/>
                <a:ea typeface="Tahoma" panose="020B0604030504040204" pitchFamily="34" charset="0"/>
                <a:cs typeface="Segoe UI" panose="020B0502040204020203" pitchFamily="34" charset="0"/>
              </a:rPr>
              <a:t>נושאים למפגשי העשרה עתידיים הכנסים העתידיים,</a:t>
            </a:r>
            <a:r>
              <a:rPr lang="he-IL" sz="1400" dirty="0">
                <a:solidFill>
                  <a:srgbClr val="404040"/>
                </a:solidFill>
                <a:effectLst/>
                <a:latin typeface="Segoe UI" panose="020B0502040204020203" pitchFamily="34" charset="0"/>
                <a:ea typeface="Tahoma" panose="020B0604030504040204" pitchFamily="34" charset="0"/>
                <a:cs typeface="Segoe UI" panose="020B0502040204020203" pitchFamily="34" charset="0"/>
              </a:rPr>
              <a:t> עלו הנושאים הבאים:</a:t>
            </a:r>
            <a:endParaRPr lang="he-IL" sz="1400" dirty="0">
              <a:solidFill>
                <a:srgbClr val="FF0000"/>
              </a:solidFill>
              <a:latin typeface="Segoe UI" panose="020B0502040204020203" pitchFamily="34" charset="0"/>
              <a:ea typeface="Tahoma" panose="020B0604030504040204" pitchFamily="34" charset="0"/>
              <a:cs typeface="Segoe UI" panose="020B0502040204020203" pitchFamily="34" charset="0"/>
            </a:endParaRPr>
          </a:p>
          <a:p>
            <a:pPr marL="171450" indent="-171450" algn="r" rtl="1">
              <a:lnSpc>
                <a:spcPct val="150000"/>
              </a:lnSpc>
              <a:spcAft>
                <a:spcPts val="600"/>
              </a:spcAft>
              <a:buClr>
                <a:srgbClr val="EC1C3C"/>
              </a:buClr>
              <a:buFont typeface="Wingdings" panose="05000000000000000000" pitchFamily="2" charset="2"/>
              <a:buChar char="§"/>
              <a:defRPr/>
            </a:pPr>
            <a:r>
              <a:rPr lang="he-IL" sz="1400" b="1" dirty="0">
                <a:solidFill>
                  <a:srgbClr val="404040"/>
                </a:solidFill>
                <a:effectLst/>
                <a:latin typeface="Segoe UI" panose="020B0502040204020203" pitchFamily="34" charset="0"/>
                <a:ea typeface="Tahoma" panose="020B0604030504040204" pitchFamily="34" charset="0"/>
                <a:cs typeface="Segoe UI" panose="020B0502040204020203" pitchFamily="34" charset="0"/>
              </a:rPr>
              <a:t>העשרה מקצועית שרלוונטית</a:t>
            </a:r>
            <a:r>
              <a:rPr lang="he-IL" sz="1400" dirty="0">
                <a:solidFill>
                  <a:srgbClr val="404040"/>
                </a:solidFill>
                <a:effectLst/>
                <a:latin typeface="Segoe UI" panose="020B0502040204020203" pitchFamily="34" charset="0"/>
                <a:ea typeface="Tahoma" panose="020B0604030504040204" pitchFamily="34" charset="0"/>
                <a:cs typeface="Segoe UI" panose="020B0502040204020203" pitchFamily="34" charset="0"/>
              </a:rPr>
              <a:t> לנעשה ולנלמד במסגרת הגן: </a:t>
            </a:r>
            <a:br>
              <a:rPr lang="en-US" sz="1400" dirty="0">
                <a:solidFill>
                  <a:srgbClr val="404040"/>
                </a:solidFill>
                <a:effectLst/>
                <a:latin typeface="Segoe UI" panose="020B0502040204020203" pitchFamily="34" charset="0"/>
                <a:ea typeface="Tahoma" panose="020B0604030504040204" pitchFamily="34" charset="0"/>
                <a:cs typeface="Segoe UI" panose="020B0502040204020203" pitchFamily="34" charset="0"/>
              </a:rPr>
            </a:br>
            <a:r>
              <a:rPr lang="he-IL" sz="1400" dirty="0">
                <a:solidFill>
                  <a:srgbClr val="404040"/>
                </a:solidFill>
                <a:effectLst/>
                <a:latin typeface="Segoe UI Light" panose="020B0502040204020203" pitchFamily="34" charset="0"/>
                <a:ea typeface="Tahoma" panose="020B0604030504040204" pitchFamily="34" charset="0"/>
                <a:cs typeface="Segoe UI Light" panose="020B0502040204020203" pitchFamily="34" charset="0"/>
              </a:rPr>
              <a:t>"העשרת הילדים בנושאים שונים ורעיונות חדשים שאולי עוד לא הכרנו, העשרת הידע בכל דבר שיוכל לעזור בעבודה עם הילדים, חומרים להתפתחות תקינה, קבלת ערכות להתפתחות בלמידה על נושאים שונים במעגל השנה, חומרים לעבודה עם הילדים, דפי נושא" </a:t>
            </a:r>
            <a:r>
              <a:rPr lang="he-IL" sz="1200" dirty="0">
                <a:solidFill>
                  <a:srgbClr val="404040"/>
                </a:solidFill>
                <a:effectLst/>
                <a:latin typeface="Segoe UI" panose="020B0502040204020203" pitchFamily="34" charset="0"/>
                <a:ea typeface="Tahoma" panose="020B0604030504040204" pitchFamily="34" charset="0"/>
                <a:cs typeface="Segoe UI" panose="020B0502040204020203" pitchFamily="34" charset="0"/>
              </a:rPr>
              <a:t>(כנס נולדים אל האור). </a:t>
            </a:r>
            <a:br>
              <a:rPr lang="en-US" sz="1200" dirty="0">
                <a:solidFill>
                  <a:srgbClr val="404040"/>
                </a:solidFill>
                <a:effectLst/>
                <a:latin typeface="Segoe UI" panose="020B0502040204020203" pitchFamily="34" charset="0"/>
                <a:ea typeface="Tahoma" panose="020B0604030504040204" pitchFamily="34" charset="0"/>
                <a:cs typeface="Segoe UI" panose="020B0502040204020203" pitchFamily="34" charset="0"/>
              </a:rPr>
            </a:br>
            <a:r>
              <a:rPr lang="he-IL" sz="1400" dirty="0">
                <a:solidFill>
                  <a:srgbClr val="404040"/>
                </a:solidFill>
                <a:latin typeface="Segoe UI Light" panose="020B0502040204020203" pitchFamily="34" charset="0"/>
                <a:ea typeface="Tahoma" panose="020B0604030504040204" pitchFamily="34" charset="0"/>
                <a:cs typeface="Segoe UI Light" panose="020B0502040204020203" pitchFamily="34" charset="0"/>
              </a:rPr>
              <a:t>"כל מיני רעיונות על איך להעסיק ילדים", בדגש על פעילויות המתאימות לחגי השנה: "כל חודש לפי החג שלו- ידע כלים רעיונות ליצירות והפעלה" </a:t>
            </a:r>
            <a:r>
              <a:rPr lang="he-IL" sz="1200" dirty="0">
                <a:solidFill>
                  <a:srgbClr val="404040"/>
                </a:solidFill>
                <a:latin typeface="Segoe UI" panose="020B0502040204020203" pitchFamily="34" charset="0"/>
                <a:ea typeface="Tahoma" panose="020B0604030504040204" pitchFamily="34" charset="0"/>
                <a:cs typeface="Segoe UI" panose="020B0502040204020203" pitchFamily="34" charset="0"/>
              </a:rPr>
              <a:t>(השתלמות מטפלות יולי 2022). </a:t>
            </a:r>
          </a:p>
          <a:p>
            <a:pPr marL="171450" indent="-171450" algn="r" rtl="1">
              <a:lnSpc>
                <a:spcPct val="150000"/>
              </a:lnSpc>
              <a:spcAft>
                <a:spcPts val="600"/>
              </a:spcAft>
              <a:buClr>
                <a:srgbClr val="EC1C3C"/>
              </a:buClr>
              <a:buFont typeface="Wingdings" panose="05000000000000000000" pitchFamily="2" charset="2"/>
              <a:buChar char="§"/>
              <a:defRPr/>
            </a:pPr>
            <a:r>
              <a:rPr lang="he-IL" sz="1400" b="1" dirty="0">
                <a:solidFill>
                  <a:srgbClr val="404040"/>
                </a:solidFill>
                <a:effectLst/>
                <a:latin typeface="Segoe UI" panose="020B0502040204020203" pitchFamily="34" charset="0"/>
                <a:ea typeface="Tahoma" panose="020B0604030504040204" pitchFamily="34" charset="0"/>
                <a:cs typeface="Segoe UI" panose="020B0502040204020203" pitchFamily="34" charset="0"/>
              </a:rPr>
              <a:t>הדרכה מעשית </a:t>
            </a:r>
            <a:r>
              <a:rPr lang="he-IL" sz="1400" dirty="0">
                <a:solidFill>
                  <a:srgbClr val="404040"/>
                </a:solidFill>
                <a:effectLst/>
                <a:latin typeface="Segoe UI" panose="020B0502040204020203" pitchFamily="34" charset="0"/>
                <a:ea typeface="Tahoma" panose="020B0604030504040204" pitchFamily="34" charset="0"/>
                <a:cs typeface="Segoe UI" panose="020B0502040204020203" pitchFamily="34" charset="0"/>
              </a:rPr>
              <a:t>להתמודדות עם מצבים התנהגותיים שמתרחשים תדיר במסגרת הגן: </a:t>
            </a:r>
            <a:r>
              <a:rPr lang="he-IL" sz="1400" dirty="0">
                <a:solidFill>
                  <a:srgbClr val="404040"/>
                </a:solidFill>
                <a:latin typeface="Segoe UI Light" panose="020B0502040204020203" pitchFamily="34" charset="0"/>
                <a:ea typeface="Tahoma" panose="020B0604030504040204" pitchFamily="34" charset="0"/>
                <a:cs typeface="Segoe UI Light" panose="020B0502040204020203" pitchFamily="34" charset="0"/>
              </a:rPr>
              <a:t>"מה לעשות כשהרבה ילדים בוכים", "טוב להעלות סוגיות של קשיים בטיפול כמו מריבות, מציאת פתרונות בגיל הרך לנשיכות ומכות", "התמודדות בשטח עם הילדים וההורים</a:t>
            </a:r>
            <a:r>
              <a:rPr lang="he-IL" sz="1400" i="1" dirty="0">
                <a:solidFill>
                  <a:srgbClr val="404040"/>
                </a:solidFill>
                <a:effectLst/>
                <a:latin typeface="Segoe UI" panose="020B0502040204020203" pitchFamily="34" charset="0"/>
                <a:ea typeface="Tahoma" panose="020B0604030504040204" pitchFamily="34" charset="0"/>
                <a:cs typeface="Segoe UI" panose="020B0502040204020203" pitchFamily="34" charset="0"/>
              </a:rPr>
              <a:t>"</a:t>
            </a:r>
            <a:r>
              <a:rPr lang="he-IL" sz="1400" dirty="0">
                <a:solidFill>
                  <a:srgbClr val="404040"/>
                </a:solidFill>
                <a:effectLst/>
                <a:latin typeface="Segoe UI" panose="020B0502040204020203" pitchFamily="34" charset="0"/>
                <a:ea typeface="Tahoma" panose="020B0604030504040204" pitchFamily="34" charset="0"/>
                <a:cs typeface="Segoe UI" panose="020B0502040204020203" pitchFamily="34" charset="0"/>
              </a:rPr>
              <a:t> </a:t>
            </a:r>
            <a:r>
              <a:rPr lang="he-IL" sz="1200" dirty="0">
                <a:solidFill>
                  <a:srgbClr val="404040"/>
                </a:solidFill>
                <a:effectLst/>
                <a:latin typeface="Segoe UI" panose="020B0502040204020203" pitchFamily="34" charset="0"/>
                <a:ea typeface="Tahoma" panose="020B0604030504040204" pitchFamily="34" charset="0"/>
                <a:cs typeface="Segoe UI" panose="020B0502040204020203" pitchFamily="34" charset="0"/>
              </a:rPr>
              <a:t>(כנס נולדים אל האור).</a:t>
            </a:r>
          </a:p>
          <a:p>
            <a:pPr marL="171450" indent="-171450" algn="r" rtl="1">
              <a:lnSpc>
                <a:spcPct val="150000"/>
              </a:lnSpc>
              <a:spcAft>
                <a:spcPts val="600"/>
              </a:spcAft>
              <a:buClr>
                <a:srgbClr val="EC1C3C"/>
              </a:buClr>
              <a:buFont typeface="Wingdings" panose="05000000000000000000" pitchFamily="2" charset="2"/>
              <a:buChar char="§"/>
              <a:defRPr/>
            </a:pPr>
            <a:r>
              <a:rPr lang="he-IL" sz="1400" dirty="0">
                <a:solidFill>
                  <a:srgbClr val="404040"/>
                </a:solidFill>
                <a:latin typeface="Segoe UI" panose="020B0502040204020203" pitchFamily="34" charset="0"/>
                <a:ea typeface="Tahoma" panose="020B0604030504040204" pitchFamily="34" charset="0"/>
                <a:cs typeface="Segoe UI" panose="020B0502040204020203" pitchFamily="34" charset="0"/>
              </a:rPr>
              <a:t>פעילויות שנועדו </a:t>
            </a:r>
            <a:r>
              <a:rPr lang="he-IL" sz="1400" b="1" dirty="0">
                <a:solidFill>
                  <a:srgbClr val="404040"/>
                </a:solidFill>
                <a:latin typeface="Segoe UI" panose="020B0502040204020203" pitchFamily="34" charset="0"/>
                <a:ea typeface="Tahoma" panose="020B0604030504040204" pitchFamily="34" charset="0"/>
                <a:cs typeface="Segoe UI" panose="020B0502040204020203" pitchFamily="34" charset="0"/>
              </a:rPr>
              <a:t>לחזק את הילדים מבחינה התפתחותית </a:t>
            </a:r>
            <a:r>
              <a:rPr lang="he-IL" sz="1400" dirty="0">
                <a:solidFill>
                  <a:srgbClr val="404040"/>
                </a:solidFill>
                <a:latin typeface="Segoe UI" panose="020B0502040204020203" pitchFamily="34" charset="0"/>
                <a:ea typeface="Tahoma" panose="020B0604030504040204" pitchFamily="34" charset="0"/>
                <a:cs typeface="Segoe UI" panose="020B0502040204020203" pitchFamily="34" charset="0"/>
              </a:rPr>
              <a:t>(בתחום המוטורי, השפתי ורגשי): </a:t>
            </a:r>
            <a:r>
              <a:rPr lang="he-IL" sz="1400" dirty="0">
                <a:solidFill>
                  <a:srgbClr val="404040"/>
                </a:solidFill>
                <a:latin typeface="Segoe UI Light" panose="020B0502040204020203" pitchFamily="34" charset="0"/>
                <a:ea typeface="Tahoma" panose="020B0604030504040204" pitchFamily="34" charset="0"/>
                <a:cs typeface="Segoe UI Light" panose="020B0502040204020203" pitchFamily="34" charset="0"/>
              </a:rPr>
              <a:t>"איך לגרום לילדים שלא זוחלים לזחול, לחזק תחושה, ילדים עם בעיות הבעה ודיבור איך לעודד אותם" </a:t>
            </a:r>
            <a:r>
              <a:rPr lang="he-IL" sz="1200" dirty="0">
                <a:solidFill>
                  <a:srgbClr val="404040"/>
                </a:solidFill>
                <a:latin typeface="Segoe UI" panose="020B0502040204020203" pitchFamily="34" charset="0"/>
                <a:ea typeface="Tahoma" panose="020B0604030504040204" pitchFamily="34" charset="0"/>
                <a:cs typeface="Segoe UI" panose="020B0502040204020203" pitchFamily="34" charset="0"/>
              </a:rPr>
              <a:t>(השתלמות מטפלות יולי 2022). </a:t>
            </a:r>
          </a:p>
          <a:p>
            <a:pPr marL="171450" indent="-171450" algn="r" rtl="1">
              <a:lnSpc>
                <a:spcPct val="150000"/>
              </a:lnSpc>
              <a:spcAft>
                <a:spcPts val="600"/>
              </a:spcAft>
              <a:buClr>
                <a:srgbClr val="EC1C3C"/>
              </a:buClr>
              <a:buFont typeface="Wingdings" panose="05000000000000000000" pitchFamily="2" charset="2"/>
              <a:buChar char="§"/>
              <a:defRPr/>
            </a:pPr>
            <a:r>
              <a:rPr lang="he-IL" sz="1400" dirty="0">
                <a:solidFill>
                  <a:srgbClr val="404040"/>
                </a:solidFill>
                <a:effectLst/>
                <a:latin typeface="Segoe UI" panose="020B0502040204020203" pitchFamily="34" charset="0"/>
                <a:ea typeface="Tahoma" panose="020B0604030504040204" pitchFamily="34" charset="0"/>
                <a:cs typeface="Segoe UI" panose="020B0502040204020203" pitchFamily="34" charset="0"/>
              </a:rPr>
              <a:t>המשיבות ציינו שהיו רוצות </a:t>
            </a:r>
            <a:r>
              <a:rPr lang="he-IL" sz="1400" b="1" dirty="0">
                <a:solidFill>
                  <a:srgbClr val="404040"/>
                </a:solidFill>
                <a:effectLst/>
                <a:latin typeface="Segoe UI" panose="020B0502040204020203" pitchFamily="34" charset="0"/>
                <a:ea typeface="Tahoma" panose="020B0604030504040204" pitchFamily="34" charset="0"/>
                <a:cs typeface="Segoe UI" panose="020B0502040204020203" pitchFamily="34" charset="0"/>
              </a:rPr>
              <a:t>הכשרה אינפורמטיבית </a:t>
            </a:r>
            <a:r>
              <a:rPr lang="he-IL" sz="1400" dirty="0">
                <a:solidFill>
                  <a:srgbClr val="404040"/>
                </a:solidFill>
                <a:effectLst/>
                <a:latin typeface="Segoe UI" panose="020B0502040204020203" pitchFamily="34" charset="0"/>
                <a:ea typeface="Tahoma" panose="020B0604030504040204" pitchFamily="34" charset="0"/>
                <a:cs typeface="Segoe UI" panose="020B0502040204020203" pitchFamily="34" charset="0"/>
              </a:rPr>
              <a:t>אודות החובות והזכויות הכרוכות בהעסקת עובדים: </a:t>
            </a:r>
            <a:br>
              <a:rPr lang="en-US" sz="1400" dirty="0">
                <a:solidFill>
                  <a:srgbClr val="404040"/>
                </a:solidFill>
                <a:effectLst/>
                <a:latin typeface="Segoe UI" panose="020B0502040204020203" pitchFamily="34" charset="0"/>
                <a:ea typeface="Tahoma" panose="020B0604030504040204" pitchFamily="34" charset="0"/>
                <a:cs typeface="Segoe UI" panose="020B0502040204020203" pitchFamily="34" charset="0"/>
              </a:rPr>
            </a:br>
            <a:r>
              <a:rPr lang="he-IL" sz="1400" dirty="0">
                <a:solidFill>
                  <a:srgbClr val="404040"/>
                </a:solidFill>
                <a:latin typeface="Segoe UI Light" panose="020B0502040204020203" pitchFamily="34" charset="0"/>
                <a:ea typeface="Tahoma" panose="020B0604030504040204" pitchFamily="34" charset="0"/>
                <a:cs typeface="Segoe UI Light" panose="020B0502040204020203" pitchFamily="34" charset="0"/>
              </a:rPr>
              <a:t>"תנאי העובדות, הזכויות שלהן, הלנת שכר" </a:t>
            </a:r>
            <a:r>
              <a:rPr lang="he-IL" sz="1200" dirty="0">
                <a:solidFill>
                  <a:srgbClr val="404040"/>
                </a:solidFill>
                <a:latin typeface="Segoe UI" panose="020B0502040204020203" pitchFamily="34" charset="0"/>
                <a:ea typeface="Tahoma" panose="020B0604030504040204" pitchFamily="34" charset="0"/>
                <a:cs typeface="Segoe UI" panose="020B0502040204020203" pitchFamily="34" charset="0"/>
              </a:rPr>
              <a:t>(כנס נולדים אל האור). </a:t>
            </a:r>
            <a:br>
              <a:rPr lang="en-US" sz="1200" dirty="0">
                <a:solidFill>
                  <a:srgbClr val="404040"/>
                </a:solidFill>
                <a:latin typeface="Segoe UI" panose="020B0502040204020203" pitchFamily="34" charset="0"/>
                <a:ea typeface="Tahoma" panose="020B0604030504040204" pitchFamily="34" charset="0"/>
                <a:cs typeface="Segoe UI" panose="020B0502040204020203" pitchFamily="34" charset="0"/>
              </a:rPr>
            </a:br>
            <a:r>
              <a:rPr lang="he-IL" sz="1400" dirty="0">
                <a:solidFill>
                  <a:srgbClr val="404040"/>
                </a:solidFill>
                <a:latin typeface="Segoe UI Light" panose="020B0502040204020203" pitchFamily="34" charset="0"/>
                <a:ea typeface="Tahoma" panose="020B0604030504040204" pitchFamily="34" charset="0"/>
                <a:cs typeface="Segoe UI Light" panose="020B0502040204020203" pitchFamily="34" charset="0"/>
              </a:rPr>
              <a:t>"כלים מעשיים לעמידה והתמודדות עם כללי התשלומים, איחורים, כללי הגן. בגלל שאנחנו פרטיות אין מישהו מאחורינו ולכן אשמח לקבל שיטות וכלים להתמודדות"</a:t>
            </a:r>
            <a:r>
              <a:rPr lang="he-IL" sz="1400" dirty="0">
                <a:solidFill>
                  <a:srgbClr val="404040"/>
                </a:solidFill>
                <a:latin typeface="Segoe UI" panose="020B0502040204020203" pitchFamily="34" charset="0"/>
                <a:ea typeface="Tahoma" panose="020B0604030504040204" pitchFamily="34" charset="0"/>
                <a:cs typeface="Segoe UI" panose="020B0502040204020203" pitchFamily="34" charset="0"/>
              </a:rPr>
              <a:t> </a:t>
            </a:r>
            <a:r>
              <a:rPr lang="he-IL" sz="1200" dirty="0">
                <a:solidFill>
                  <a:srgbClr val="404040"/>
                </a:solidFill>
                <a:latin typeface="Segoe UI" panose="020B0502040204020203" pitchFamily="34" charset="0"/>
                <a:ea typeface="Tahoma" panose="020B0604030504040204" pitchFamily="34" charset="0"/>
                <a:cs typeface="Segoe UI" panose="020B0502040204020203" pitchFamily="34" charset="0"/>
              </a:rPr>
              <a:t>(השתלמות מטפלות יולי 2022).</a:t>
            </a:r>
          </a:p>
        </p:txBody>
      </p:sp>
      <p:sp>
        <p:nvSpPr>
          <p:cNvPr id="3" name="Rectangle 2">
            <a:extLst>
              <a:ext uri="{FF2B5EF4-FFF2-40B4-BE49-F238E27FC236}">
                <a16:creationId xmlns:a16="http://schemas.microsoft.com/office/drawing/2014/main" id="{B35E4F62-4017-0967-073B-A8C1A89DB94D}"/>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42588021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algn="r" rtl="1"/>
            <a:r>
              <a:rPr lang="he-IL" sz="2000" b="1">
                <a:solidFill>
                  <a:schemeClr val="bg1"/>
                </a:solidFill>
                <a:latin typeface="Tahoma" panose="020B0604030504040204" pitchFamily="34" charset="0"/>
                <a:ea typeface="Tahoma" panose="020B0604030504040204" pitchFamily="34" charset="0"/>
                <a:cs typeface="Tahoma" panose="020B0604030504040204" pitchFamily="34" charset="0"/>
              </a:rPr>
              <a:t>השתלמויות מטפלות- </a:t>
            </a:r>
            <a:r>
              <a:rPr lang="he-IL" sz="2000" b="1">
                <a:solidFill>
                  <a:prstClr val="white"/>
                </a:solidFill>
                <a:latin typeface="Tahoma" pitchFamily="34" charset="0"/>
                <a:ea typeface="Tahoma" pitchFamily="34" charset="0"/>
                <a:cs typeface="Tahoma" pitchFamily="34" charset="0"/>
              </a:rPr>
              <a:t>סיכום והמלצות בהתאם למדדי המודל הלוגי</a:t>
            </a:r>
            <a:endPar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endParaRPr>
          </a:p>
        </p:txBody>
      </p:sp>
      <p:sp>
        <p:nvSpPr>
          <p:cNvPr id="6" name="Rectangle 6">
            <a:extLst>
              <a:ext uri="{FF2B5EF4-FFF2-40B4-BE49-F238E27FC236}">
                <a16:creationId xmlns:a16="http://schemas.microsoft.com/office/drawing/2014/main" id="{44C33938-A3BF-65A8-A4EC-442D698A43B9}"/>
              </a:ext>
            </a:extLst>
          </p:cNvPr>
          <p:cNvSpPr/>
          <p:nvPr/>
        </p:nvSpPr>
        <p:spPr>
          <a:xfrm>
            <a:off x="472273" y="691316"/>
            <a:ext cx="11135470" cy="4859215"/>
          </a:xfrm>
          <a:prstGeom prst="rect">
            <a:avLst/>
          </a:prstGeom>
          <a:noFill/>
        </p:spPr>
        <p:txBody>
          <a:bodyPr wrap="square">
            <a:spAutoFit/>
          </a:bodyPr>
          <a:lstStyle/>
          <a:p>
            <a:pPr marL="285750" indent="-285750">
              <a:lnSpc>
                <a:spcPct val="150000"/>
              </a:lnSpc>
              <a:buClr>
                <a:srgbClr val="FFC000"/>
              </a:buClr>
              <a:buFont typeface="Tahoma" panose="020B0604030504040204" pitchFamily="34" charset="0"/>
              <a:buChar char="█"/>
              <a:defRPr/>
            </a:pPr>
            <a:r>
              <a:rPr lang="en-US" sz="1400" b="1" dirty="0">
                <a:solidFill>
                  <a:srgbClr val="4978A6"/>
                </a:solidFill>
                <a:latin typeface="Segoe UI" panose="020B0502040204020203" pitchFamily="34" charset="0"/>
                <a:ea typeface="Tahoma" panose="020B0604030504040204" pitchFamily="34" charset="0"/>
                <a:cs typeface="Segoe UI" panose="020B0502040204020203" pitchFamily="34" charset="0"/>
              </a:rPr>
              <a:t>Satisfaction of trainings’ participants</a:t>
            </a:r>
            <a:endParaRPr lang="he-IL" sz="1400" b="1" dirty="0">
              <a:solidFill>
                <a:srgbClr val="4978A6"/>
              </a:solidFill>
              <a:latin typeface="Segoe UI" panose="020B0502040204020203" pitchFamily="34" charset="0"/>
              <a:ea typeface="Tahoma" panose="020B0604030504040204" pitchFamily="34" charset="0"/>
              <a:cs typeface="Segoe UI" panose="020B0502040204020203" pitchFamily="34" charset="0"/>
            </a:endParaRPr>
          </a:p>
          <a:p>
            <a:pPr marL="285750" marR="0" lvl="0" indent="-285750" algn="l" fontAlgn="auto">
              <a:lnSpc>
                <a:spcPct val="150000"/>
              </a:lnSpc>
              <a:spcAft>
                <a:spcPts val="0"/>
              </a:spcAft>
              <a:buClr>
                <a:srgbClr val="F9BC25"/>
              </a:buClr>
              <a:buSzTx/>
              <a:buFont typeface="Wingdings" panose="05000000000000000000" pitchFamily="2" charset="2"/>
              <a:buChar char="§"/>
              <a:tabLst/>
              <a:defRPr/>
            </a:pPr>
            <a:r>
              <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rPr>
              <a:t>בקרב המטפלות, עלתה שביעות רצון גבוהה מאוד מההשתלמויות (יולי 2022 וכנס "נולדים אל האור").  </a:t>
            </a:r>
          </a:p>
          <a:p>
            <a:pPr marL="285750" indent="-285750">
              <a:lnSpc>
                <a:spcPct val="150000"/>
              </a:lnSpc>
              <a:buClr>
                <a:srgbClr val="FFC000"/>
              </a:buClr>
              <a:buFont typeface="Tahoma" panose="020B0604030504040204" pitchFamily="34" charset="0"/>
              <a:buChar char="█"/>
              <a:defRPr/>
            </a:pPr>
            <a:r>
              <a:rPr lang="en-US" sz="1400" b="1" dirty="0">
                <a:solidFill>
                  <a:srgbClr val="4978A6"/>
                </a:solidFill>
                <a:latin typeface="Segoe UI" panose="020B0502040204020203" pitchFamily="34" charset="0"/>
                <a:ea typeface="Tahoma" panose="020B0604030504040204" pitchFamily="34" charset="0"/>
                <a:cs typeface="Segoe UI" panose="020B0502040204020203" pitchFamily="34" charset="0"/>
              </a:rPr>
              <a:t>Municipal officials are knowledgeable and understanding of early childhood needs </a:t>
            </a:r>
          </a:p>
          <a:p>
            <a:pPr marL="285750" marR="0" lvl="0" indent="-285750" algn="l" fontAlgn="auto">
              <a:lnSpc>
                <a:spcPct val="150000"/>
              </a:lnSpc>
              <a:spcAft>
                <a:spcPts val="0"/>
              </a:spcAft>
              <a:buClr>
                <a:srgbClr val="F9BC25"/>
              </a:buClr>
              <a:buSzTx/>
              <a:buFont typeface="Wingdings" panose="05000000000000000000" pitchFamily="2" charset="2"/>
              <a:buChar char="§"/>
              <a:tabLst/>
              <a:defRPr/>
            </a:pPr>
            <a:r>
              <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rPr>
              <a:t>התרומות המרכזיות של ההשתלמויות היו בידע חדש, כלים מעשיים ופרקטיקות הרלוונטיים לעבודתן השוטפת של המטפלות עם ילדי הגיל הרך. עם זאת, נראה שתרומה זו הייתה גבוהה יותר בקרב משתתפות השתלמות מטפלות יולי 2022.  </a:t>
            </a:r>
          </a:p>
          <a:p>
            <a:pPr marL="285750" indent="-285750">
              <a:lnSpc>
                <a:spcPct val="150000"/>
              </a:lnSpc>
              <a:buClr>
                <a:srgbClr val="FFC000"/>
              </a:buClr>
              <a:buFont typeface="Tahoma" panose="020B0604030504040204" pitchFamily="34" charset="0"/>
              <a:buChar char="█"/>
              <a:defRPr/>
            </a:pPr>
            <a:r>
              <a:rPr lang="en-US" sz="1400" b="1" dirty="0">
                <a:solidFill>
                  <a:srgbClr val="4978A6"/>
                </a:solidFill>
                <a:latin typeface="Segoe UI" panose="020B0502040204020203" pitchFamily="34" charset="0"/>
                <a:ea typeface="Tahoma" panose="020B0604030504040204" pitchFamily="34" charset="0"/>
                <a:cs typeface="Segoe UI" panose="020B0502040204020203" pitchFamily="34" charset="0"/>
              </a:rPr>
              <a:t>Collaborations between municipal officials and external partners, while utilizing resources dedicated to promoting early childhood Beit Shemesh</a:t>
            </a:r>
          </a:p>
          <a:p>
            <a:pPr marL="285750" indent="-285750" algn="l">
              <a:lnSpc>
                <a:spcPct val="150000"/>
              </a:lnSpc>
              <a:buClr>
                <a:srgbClr val="FFC000"/>
              </a:buClr>
              <a:buFont typeface="Wingdings" panose="05000000000000000000" pitchFamily="2" charset="2"/>
              <a:buChar char="§"/>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כל המטפלות שענו על הסקרים (משתי ההשתלמויות) מעוניינות להשתתף במפגשי העשרה נוספים:</a:t>
            </a:r>
          </a:p>
          <a:p>
            <a:pPr marL="742950" lvl="1" indent="-285750" algn="l">
              <a:lnSpc>
                <a:spcPct val="150000"/>
              </a:lnSpc>
              <a:buClr>
                <a:srgbClr val="FFC000"/>
              </a:buClr>
              <a:buFont typeface="Wingdings" panose="05000000000000000000" pitchFamily="2" charset="2"/>
              <a:buChar char="§"/>
              <a:defRPr/>
            </a:pPr>
            <a:r>
              <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rPr>
              <a:t>העשרה מקצועית הרלוונטית לנעשה ולנלמד במסגרת הגן (מבחינת תכני הלימודים)</a:t>
            </a:r>
          </a:p>
          <a:p>
            <a:pPr marL="742950" lvl="1" indent="-285750" algn="l">
              <a:lnSpc>
                <a:spcPct val="150000"/>
              </a:lnSpc>
              <a:buClr>
                <a:srgbClr val="FFC000"/>
              </a:buClr>
              <a:buFont typeface="Wingdings" panose="05000000000000000000" pitchFamily="2" charset="2"/>
              <a:buChar char="§"/>
              <a:defRPr/>
            </a:pPr>
            <a:r>
              <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rPr>
              <a:t>הדרכה מעשית להתמודדות עם התנהגות ילדים במסגרת הגן (קושי בפרידה, מריבות בין ילדים)</a:t>
            </a:r>
          </a:p>
          <a:p>
            <a:pPr marL="742950" lvl="1" indent="-285750" algn="l">
              <a:lnSpc>
                <a:spcPct val="150000"/>
              </a:lnSpc>
              <a:buClr>
                <a:srgbClr val="FFC000"/>
              </a:buClr>
              <a:buFont typeface="Wingdings" panose="05000000000000000000" pitchFamily="2" charset="2"/>
              <a:buChar char="§"/>
              <a:defRPr/>
            </a:pPr>
            <a:r>
              <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rPr>
              <a:t> פעילויות שנועדו לחזק את הילדים מבחינה התפתחותית</a:t>
            </a:r>
          </a:p>
          <a:p>
            <a:pPr marL="285750" indent="-285750">
              <a:lnSpc>
                <a:spcPct val="150000"/>
              </a:lnSpc>
              <a:buClr>
                <a:srgbClr val="FFC000"/>
              </a:buClr>
              <a:buFont typeface="Tahoma" panose="020B0604030504040204" pitchFamily="34" charset="0"/>
              <a:buChar char="█"/>
              <a:defRPr/>
            </a:pPr>
            <a:r>
              <a:rPr lang="en-US" sz="1400" b="1" dirty="0">
                <a:solidFill>
                  <a:srgbClr val="4978A6"/>
                </a:solidFill>
                <a:latin typeface="Segoe UI" panose="020B0502040204020203" pitchFamily="34" charset="0"/>
                <a:ea typeface="Tahoma" panose="020B0604030504040204" pitchFamily="34" charset="0"/>
                <a:cs typeface="Segoe UI" panose="020B0502040204020203" pitchFamily="34" charset="0"/>
              </a:rPr>
              <a:t>Municipal officials are using work mechanisms and new management practices, along with inter-department collaborations</a:t>
            </a:r>
          </a:p>
          <a:p>
            <a:pPr marL="285750" indent="-285750" algn="l">
              <a:lnSpc>
                <a:spcPct val="150000"/>
              </a:lnSpc>
              <a:buClr>
                <a:srgbClr val="FFC000"/>
              </a:buClr>
              <a:buFont typeface="Wingdings" panose="05000000000000000000" pitchFamily="2" charset="2"/>
              <a:buChar char="§"/>
              <a:defRPr/>
            </a:pPr>
            <a:r>
              <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rPr>
              <a:t>אחוז נמוך מבין המטפלות דיווחו על תרומת ההשתלמות בלמידת עמיתים ויצירת קשרים חדשים. </a:t>
            </a:r>
            <a:endParaRPr lang="he-IL" sz="1400" b="1" dirty="0">
              <a:latin typeface="Segoe UI" panose="020B0502040204020203" pitchFamily="34" charset="0"/>
              <a:ea typeface="Tahoma" panose="020B0604030504040204" pitchFamily="34" charset="0"/>
              <a:cs typeface="Segoe UI" panose="020B0502040204020203" pitchFamily="34" charset="0"/>
            </a:endParaRPr>
          </a:p>
          <a:p>
            <a:pPr lvl="1" algn="l">
              <a:lnSpc>
                <a:spcPct val="150000"/>
              </a:lnSpc>
              <a:buClr>
                <a:srgbClr val="FFC000"/>
              </a:buClr>
              <a:defRPr/>
            </a:pPr>
            <a:endPar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endParaRPr>
          </a:p>
          <a:p>
            <a:pPr marL="742950" lvl="1" indent="-285750" algn="l">
              <a:lnSpc>
                <a:spcPct val="150000"/>
              </a:lnSpc>
              <a:buClr>
                <a:srgbClr val="FFC000"/>
              </a:buClr>
              <a:buFont typeface="Wingdings" panose="05000000000000000000" pitchFamily="2" charset="2"/>
              <a:buChar char="§"/>
              <a:defRPr/>
            </a:pPr>
            <a:endParaRPr lang="he-IL" sz="1200" dirty="0">
              <a:solidFill>
                <a:prstClr val="black"/>
              </a:solidFill>
              <a:latin typeface="Segoe UI" panose="020B0502040204020203" pitchFamily="34" charset="0"/>
              <a:ea typeface="Tahoma" panose="020B0604030504040204" pitchFamily="34" charset="0"/>
              <a:cs typeface="Segoe UI" panose="020B0502040204020203" pitchFamily="34" charset="0"/>
            </a:endParaRPr>
          </a:p>
        </p:txBody>
      </p:sp>
      <p:sp>
        <p:nvSpPr>
          <p:cNvPr id="3" name="Rectangle 2">
            <a:extLst>
              <a:ext uri="{FF2B5EF4-FFF2-40B4-BE49-F238E27FC236}">
                <a16:creationId xmlns:a16="http://schemas.microsoft.com/office/drawing/2014/main" id="{54EE2121-C166-D755-3D74-E3C7B55D6FB1}"/>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40316832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34346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6" name="TextBox 5"/>
          <p:cNvSpPr txBox="1"/>
          <p:nvPr/>
        </p:nvSpPr>
        <p:spPr>
          <a:xfrm>
            <a:off x="3468201" y="2101611"/>
            <a:ext cx="5255597" cy="1938992"/>
          </a:xfrm>
          <a:prstGeom prst="rect">
            <a:avLst/>
          </a:prstGeom>
          <a:solidFill>
            <a:srgbClr val="EC1C3C"/>
          </a:solid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he-IL" sz="6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סיכום ומסקנות</a:t>
            </a:r>
          </a:p>
        </p:txBody>
      </p:sp>
      <p:sp>
        <p:nvSpPr>
          <p:cNvPr id="3" name="Rectangle 2">
            <a:extLst>
              <a:ext uri="{FF2B5EF4-FFF2-40B4-BE49-F238E27FC236}">
                <a16:creationId xmlns:a16="http://schemas.microsoft.com/office/drawing/2014/main" id="{7A0D7F9E-E0F9-447A-6852-E777768493EF}"/>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59942858"/>
      </p:ext>
    </p:extLst>
  </p:cSld>
  <p:clrMapOvr>
    <a:masterClrMapping/>
  </p:clrMapOvr>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0"/>
            <a:ext cx="12182740" cy="323165"/>
          </a:xfrm>
          <a:prstGeom prst="rect">
            <a:avLst/>
          </a:prstGeom>
          <a:solidFill>
            <a:srgbClr val="EC1C3C"/>
          </a:solidFill>
        </p:spPr>
        <p:txBody>
          <a:bodyPr wrap="square" rtlCol="0">
            <a:spAutoFit/>
          </a:bodyPr>
          <a:lstStyle/>
          <a:p>
            <a:pPr algn="ctr" rtl="1">
              <a:lnSpc>
                <a:spcPts val="1800"/>
              </a:lnSpc>
              <a:spcBef>
                <a:spcPts val="1800"/>
              </a:spcBef>
              <a:spcAft>
                <a:spcPts val="1200"/>
              </a:spcAft>
            </a:pPr>
            <a:r>
              <a:rPr lang="he-IL" sz="2000" b="1">
                <a:solidFill>
                  <a:schemeClr val="bg1"/>
                </a:solidFill>
                <a:effectLst/>
                <a:latin typeface="Tahoma" panose="020B0604030504040204" pitchFamily="34" charset="0"/>
                <a:ea typeface="Tahoma" panose="020B0604030504040204" pitchFamily="34" charset="0"/>
                <a:cs typeface="Tahoma" panose="020B0604030504040204" pitchFamily="34" charset="0"/>
              </a:rPr>
              <a:t>מודל לוגי לבית שמש – תוכנית</a:t>
            </a:r>
            <a:r>
              <a:rPr lang="en-US" sz="2000" b="1">
                <a:solidFill>
                  <a:schemeClr val="bg1"/>
                </a:solidFill>
                <a:effectLst/>
                <a:latin typeface="Tahoma" panose="020B0604030504040204" pitchFamily="34" charset="0"/>
                <a:ea typeface="Tahoma" panose="020B0604030504040204" pitchFamily="34" charset="0"/>
                <a:cs typeface="Tahoma" panose="020B0604030504040204" pitchFamily="34" charset="0"/>
              </a:rPr>
              <a:t> Urban95 </a:t>
            </a:r>
            <a:r>
              <a:rPr lang="he-IL" sz="2000" b="1">
                <a:solidFill>
                  <a:schemeClr val="bg1"/>
                </a:solidFill>
                <a:effectLst/>
                <a:latin typeface="Tahoma" panose="020B0604030504040204" pitchFamily="34" charset="0"/>
                <a:ea typeface="Tahoma" panose="020B0604030504040204" pitchFamily="34" charset="0"/>
                <a:cs typeface="Tahoma" panose="020B0604030504040204" pitchFamily="34" charset="0"/>
              </a:rPr>
              <a:t>בפריפריה חברתית-גאוגרפית בישראל </a:t>
            </a:r>
            <a:endParaRPr lang="en-US" sz="2000" b="1">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4" name="Rectangle 3">
            <a:extLst>
              <a:ext uri="{FF2B5EF4-FFF2-40B4-BE49-F238E27FC236}">
                <a16:creationId xmlns:a16="http://schemas.microsoft.com/office/drawing/2014/main" id="{55643B75-8AC4-B122-7A63-E2CB4D8EC6F1}"/>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graphicFrame>
        <p:nvGraphicFramePr>
          <p:cNvPr id="5" name="Table 4">
            <a:extLst>
              <a:ext uri="{FF2B5EF4-FFF2-40B4-BE49-F238E27FC236}">
                <a16:creationId xmlns:a16="http://schemas.microsoft.com/office/drawing/2014/main" id="{DFF0ED8C-1CEB-7BA8-F663-98CA4EC9A6F3}"/>
              </a:ext>
            </a:extLst>
          </p:cNvPr>
          <p:cNvGraphicFramePr>
            <a:graphicFrameLocks noGrp="1"/>
          </p:cNvGraphicFramePr>
          <p:nvPr>
            <p:extLst>
              <p:ext uri="{D42A27DB-BD31-4B8C-83A1-F6EECF244321}">
                <p14:modId xmlns:p14="http://schemas.microsoft.com/office/powerpoint/2010/main" val="3947297460"/>
              </p:ext>
            </p:extLst>
          </p:nvPr>
        </p:nvGraphicFramePr>
        <p:xfrm>
          <a:off x="605144" y="507013"/>
          <a:ext cx="11005831" cy="5712206"/>
        </p:xfrm>
        <a:graphic>
          <a:graphicData uri="http://schemas.openxmlformats.org/drawingml/2006/table">
            <a:tbl>
              <a:tblPr firstRow="1" bandRow="1"/>
              <a:tblGrid>
                <a:gridCol w="957507">
                  <a:extLst>
                    <a:ext uri="{9D8B030D-6E8A-4147-A177-3AD203B41FA5}">
                      <a16:colId xmlns:a16="http://schemas.microsoft.com/office/drawing/2014/main" val="1893885690"/>
                    </a:ext>
                  </a:extLst>
                </a:gridCol>
                <a:gridCol w="898074">
                  <a:extLst>
                    <a:ext uri="{9D8B030D-6E8A-4147-A177-3AD203B41FA5}">
                      <a16:colId xmlns:a16="http://schemas.microsoft.com/office/drawing/2014/main" val="3533259415"/>
                    </a:ext>
                  </a:extLst>
                </a:gridCol>
                <a:gridCol w="2377261">
                  <a:extLst>
                    <a:ext uri="{9D8B030D-6E8A-4147-A177-3AD203B41FA5}">
                      <a16:colId xmlns:a16="http://schemas.microsoft.com/office/drawing/2014/main" val="3794661334"/>
                    </a:ext>
                  </a:extLst>
                </a:gridCol>
                <a:gridCol w="2119723">
                  <a:extLst>
                    <a:ext uri="{9D8B030D-6E8A-4147-A177-3AD203B41FA5}">
                      <a16:colId xmlns:a16="http://schemas.microsoft.com/office/drawing/2014/main" val="3279598799"/>
                    </a:ext>
                  </a:extLst>
                </a:gridCol>
                <a:gridCol w="2055890">
                  <a:extLst>
                    <a:ext uri="{9D8B030D-6E8A-4147-A177-3AD203B41FA5}">
                      <a16:colId xmlns:a16="http://schemas.microsoft.com/office/drawing/2014/main" val="2890831349"/>
                    </a:ext>
                  </a:extLst>
                </a:gridCol>
                <a:gridCol w="1670686">
                  <a:extLst>
                    <a:ext uri="{9D8B030D-6E8A-4147-A177-3AD203B41FA5}">
                      <a16:colId xmlns:a16="http://schemas.microsoft.com/office/drawing/2014/main" val="2748191987"/>
                    </a:ext>
                  </a:extLst>
                </a:gridCol>
                <a:gridCol w="926690">
                  <a:extLst>
                    <a:ext uri="{9D8B030D-6E8A-4147-A177-3AD203B41FA5}">
                      <a16:colId xmlns:a16="http://schemas.microsoft.com/office/drawing/2014/main" val="1045297153"/>
                    </a:ext>
                  </a:extLst>
                </a:gridCol>
              </a:tblGrid>
              <a:tr h="275761">
                <a:tc>
                  <a:txBody>
                    <a:bodyPr/>
                    <a:lstStyle/>
                    <a:p>
                      <a:pPr marL="0" marR="0" algn="ctr" rtl="1">
                        <a:lnSpc>
                          <a:spcPct val="115000"/>
                        </a:lnSpc>
                        <a:spcBef>
                          <a:spcPts val="0"/>
                        </a:spcBef>
                        <a:spcAft>
                          <a:spcPts val="0"/>
                        </a:spcAft>
                        <a:tabLst>
                          <a:tab pos="824230" algn="l"/>
                          <a:tab pos="1115695" algn="ctr"/>
                        </a:tabLs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Target Audience</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5908" marR="25908" marT="12954" marB="1295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1">
                        <a:lnSpc>
                          <a:spcPct val="115000"/>
                        </a:lnSpc>
                        <a:spcBef>
                          <a:spcPts val="0"/>
                        </a:spcBef>
                        <a:spcAft>
                          <a:spcPts val="0"/>
                        </a:spcAft>
                        <a:tabLst>
                          <a:tab pos="824230" algn="l"/>
                          <a:tab pos="1115695" algn="ctr"/>
                        </a:tabLs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Inputs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7772" marR="7772" marT="7772"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1">
                        <a:lnSpc>
                          <a:spcPct val="115000"/>
                        </a:lnSpc>
                        <a:spcBef>
                          <a:spcPts val="0"/>
                        </a:spcBef>
                        <a:spcAft>
                          <a:spcPts val="0"/>
                        </a:spcAft>
                        <a:tabLst>
                          <a:tab pos="824230" algn="l"/>
                          <a:tab pos="1115695" algn="ctr"/>
                        </a:tabLs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Actions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7772" marR="7772" marT="7772"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1">
                        <a:lnSpc>
                          <a:spcPct val="115000"/>
                        </a:lnSpc>
                        <a:spcBef>
                          <a:spcPts val="0"/>
                        </a:spcBef>
                        <a:spcAft>
                          <a:spcPts val="0"/>
                        </a:spcAft>
                        <a:tabLst>
                          <a:tab pos="824230" algn="l"/>
                          <a:tab pos="1115695" algn="ctr"/>
                        </a:tabLs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Outputs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5908" marR="25908" marT="12954" marB="1295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1">
                        <a:lnSpc>
                          <a:spcPct val="115000"/>
                        </a:lnSpc>
                        <a:spcBef>
                          <a:spcPts val="0"/>
                        </a:spcBef>
                        <a:spcAft>
                          <a:spcPts val="0"/>
                        </a:spcAf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Short to Mid-Term Results </a:t>
                      </a:r>
                      <a:br>
                        <a:rPr lang="en-US" sz="900" b="1">
                          <a:solidFill>
                            <a:srgbClr val="FFFFFF"/>
                          </a:solidFill>
                          <a:effectLst/>
                          <a:latin typeface="Calibri" panose="020F0502020204030204" pitchFamily="34" charset="0"/>
                          <a:ea typeface="Calibri" panose="020F0502020204030204" pitchFamily="34" charset="0"/>
                          <a:cs typeface="Calibri" panose="020F0502020204030204" pitchFamily="34" charset="0"/>
                        </a:rPr>
                      </a:br>
                      <a:r>
                        <a:rPr lang="en-US" sz="900">
                          <a:solidFill>
                            <a:srgbClr val="FFFFFF"/>
                          </a:solidFill>
                          <a:effectLst/>
                          <a:latin typeface="Calibri" panose="020F0502020204030204" pitchFamily="34" charset="0"/>
                          <a:ea typeface="Calibri" panose="020F0502020204030204" pitchFamily="34" charset="0"/>
                          <a:cs typeface="Calibri" panose="020F0502020204030204" pitchFamily="34" charset="0"/>
                        </a:rPr>
                        <a:t>(up to 3 years from program’s onset)</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5908" marR="25908" marT="12954" marB="1295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0">
                        <a:lnSpc>
                          <a:spcPct val="115000"/>
                        </a:lnSpc>
                        <a:spcBef>
                          <a:spcPts val="0"/>
                        </a:spcBef>
                        <a:spcAft>
                          <a:spcPts val="0"/>
                        </a:spcAf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Long Term Results </a:t>
                      </a:r>
                      <a:br>
                        <a:rPr lang="en-US" sz="900" b="1">
                          <a:solidFill>
                            <a:srgbClr val="FFFFFF"/>
                          </a:solidFill>
                          <a:effectLst/>
                          <a:latin typeface="Calibri" panose="020F0502020204030204" pitchFamily="34" charset="0"/>
                          <a:ea typeface="Calibri" panose="020F0502020204030204" pitchFamily="34" charset="0"/>
                          <a:cs typeface="Calibri" panose="020F0502020204030204" pitchFamily="34" charset="0"/>
                        </a:rPr>
                      </a:br>
                      <a:r>
                        <a:rPr lang="en-US" sz="900">
                          <a:solidFill>
                            <a:srgbClr val="FFFFFF"/>
                          </a:solidFill>
                          <a:effectLst/>
                          <a:latin typeface="Calibri" panose="020F0502020204030204" pitchFamily="34" charset="0"/>
                          <a:ea typeface="Calibri" panose="020F0502020204030204" pitchFamily="34" charset="0"/>
                          <a:cs typeface="Calibri" panose="020F0502020204030204" pitchFamily="34" charset="0"/>
                        </a:rPr>
                        <a:t>(</a:t>
                      </a:r>
                      <a:r>
                        <a:rPr lang="he-IL" sz="900">
                          <a:solidFill>
                            <a:srgbClr val="FFFFFF"/>
                          </a:solidFill>
                          <a:effectLst/>
                          <a:latin typeface="Calibri" panose="020F0502020204030204" pitchFamily="34" charset="0"/>
                          <a:ea typeface="Calibri" panose="020F0502020204030204" pitchFamily="34" charset="0"/>
                          <a:cs typeface="Calibri" panose="020F0502020204030204" pitchFamily="34" charset="0"/>
                        </a:rPr>
                        <a:t>3-5 </a:t>
                      </a:r>
                      <a:r>
                        <a:rPr lang="en-US" sz="900">
                          <a:solidFill>
                            <a:srgbClr val="FFFFFF"/>
                          </a:solidFill>
                          <a:effectLst/>
                          <a:latin typeface="Calibri" panose="020F0502020204030204" pitchFamily="34" charset="0"/>
                          <a:ea typeface="Calibri" panose="020F0502020204030204" pitchFamily="34" charset="0"/>
                          <a:cs typeface="Calibri" panose="020F0502020204030204" pitchFamily="34" charset="0"/>
                        </a:rPr>
                        <a:t>Years)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5908" marR="25908" marT="12954" marB="1295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1">
                        <a:lnSpc>
                          <a:spcPct val="115000"/>
                        </a:lnSpc>
                        <a:spcBef>
                          <a:spcPts val="0"/>
                        </a:spcBef>
                        <a:spcAft>
                          <a:spcPts val="0"/>
                        </a:spcAf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Impact</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5908" marR="25908" marT="12954" marB="1295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extLst>
                  <a:ext uri="{0D108BD9-81ED-4DB2-BD59-A6C34878D82A}">
                    <a16:rowId xmlns:a16="http://schemas.microsoft.com/office/drawing/2014/main" val="1490778271"/>
                  </a:ext>
                </a:extLst>
              </a:tr>
              <a:tr h="4075577">
                <a:tc>
                  <a:txBody>
                    <a:bodyPr/>
                    <a:lstStyle/>
                    <a:p>
                      <a:pPr marL="0" marR="0" algn="just" rtl="1">
                        <a:lnSpc>
                          <a:spcPct val="115000"/>
                        </a:lnSpc>
                        <a:spcBef>
                          <a:spcPts val="0"/>
                        </a:spcBef>
                        <a:spcAft>
                          <a:spcPts val="1000"/>
                        </a:spcAft>
                      </a:pPr>
                      <a:r>
                        <a:rPr lang="he-IL" sz="900">
                          <a:solidFill>
                            <a:srgbClr val="000000"/>
                          </a:solidFill>
                          <a:effectLst/>
                          <a:latin typeface="Calibri" panose="020F0502020204030204" pitchFamily="34" charset="0"/>
                          <a:ea typeface="Calibri" panose="020F0502020204030204" pitchFamily="34" charset="0"/>
                          <a:cs typeface="Tahoma" panose="020B0604030504040204" pitchFamily="34" charset="0"/>
                        </a:rPr>
                        <a:t>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he-IL" sz="900">
                          <a:solidFill>
                            <a:srgbClr val="000000"/>
                          </a:solidFill>
                          <a:effectLst/>
                          <a:latin typeface="Calibri" panose="020F0502020204030204" pitchFamily="34" charset="0"/>
                          <a:ea typeface="Calibri" panose="020F0502020204030204" pitchFamily="34" charset="0"/>
                          <a:cs typeface="Tahoma" panose="020B0604030504040204" pitchFamily="34" charset="0"/>
                        </a:rPr>
                        <a:t>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he-IL" sz="900" b="1">
                          <a:effectLst/>
                          <a:latin typeface="Calibri" panose="020F0502020204030204" pitchFamily="34" charset="0"/>
                          <a:ea typeface="Calibri" panose="020F0502020204030204" pitchFamily="34" charset="0"/>
                          <a:cs typeface="Tahoma" panose="020B0604030504040204" pitchFamily="34" charset="0"/>
                        </a:rPr>
                        <a:t>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he-IL" sz="900" b="1">
                          <a:effectLst/>
                          <a:latin typeface="Calibri" panose="020F0502020204030204" pitchFamily="34" charset="0"/>
                          <a:ea typeface="Calibri" panose="020F0502020204030204" pitchFamily="34" charset="0"/>
                          <a:cs typeface="Tahoma" panose="020B0604030504040204" pitchFamily="34" charset="0"/>
                        </a:rPr>
                        <a:t>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he-IL" sz="900" b="1">
                          <a:effectLst/>
                          <a:latin typeface="Calibri" panose="020F0502020204030204" pitchFamily="34" charset="0"/>
                          <a:ea typeface="Calibri" panose="020F0502020204030204" pitchFamily="34" charset="0"/>
                          <a:cs typeface="Tahoma" panose="020B0604030504040204" pitchFamily="34" charset="0"/>
                        </a:rPr>
                        <a:t>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he-IL" sz="900" b="1">
                          <a:effectLst/>
                          <a:latin typeface="Calibri" panose="020F0502020204030204" pitchFamily="34" charset="0"/>
                          <a:ea typeface="Calibri" panose="020F0502020204030204" pitchFamily="34" charset="0"/>
                          <a:cs typeface="Tahoma" panose="020B0604030504040204" pitchFamily="34" charset="0"/>
                        </a:rPr>
                        <a:t>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1000"/>
                        </a:spcAft>
                      </a:pPr>
                      <a:r>
                        <a:rPr lang="en-US" sz="900" b="1">
                          <a:solidFill>
                            <a:srgbClr val="000000"/>
                          </a:solidFill>
                          <a:effectLst/>
                          <a:latin typeface="Tahoma" panose="020B0604030504040204" pitchFamily="34" charset="0"/>
                          <a:ea typeface="Calibri" panose="020F0502020204030204" pitchFamily="34" charset="0"/>
                          <a:cs typeface="Arial" panose="020B0604020202020204" pitchFamily="34" charset="0"/>
                        </a:rPr>
                        <a:t>Officials &amp; municipal decision makers, and professionals in the field</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5908" marR="25908" marT="12954" marB="1295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BFBFBF"/>
                    </a:solidFill>
                  </a:tcPr>
                </a:tc>
                <a:tc>
                  <a:txBody>
                    <a:bodyPr/>
                    <a:lstStyle/>
                    <a:p>
                      <a:pPr marL="0" marR="0" algn="l" rtl="0">
                        <a:lnSpc>
                          <a:spcPct val="115000"/>
                        </a:lnSpc>
                        <a:spcBef>
                          <a:spcPts val="0"/>
                        </a:spcBef>
                        <a:spcAft>
                          <a:spcPts val="0"/>
                        </a:spcAft>
                      </a:pPr>
                      <a:r>
                        <a:rPr lang="en-US" sz="1000" b="1">
                          <a:solidFill>
                            <a:srgbClr val="000000"/>
                          </a:solidFill>
                          <a:effectLst/>
                          <a:latin typeface="Calibri" panose="020F0502020204030204" pitchFamily="34" charset="0"/>
                          <a:ea typeface="Calibri" panose="020F0502020204030204" pitchFamily="34" charset="0"/>
                          <a:cs typeface="Calibri" panose="020F0502020204030204" pitchFamily="34" charset="0"/>
                        </a:rPr>
                        <a:t>Personnel</a:t>
                      </a: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ILGBC team</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Anchor</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municipality</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program</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manager</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Municipal</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officials</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External</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consultants</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Program</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partners</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(inside and</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outside of the</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municipality)</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0"/>
                        </a:spcAft>
                      </a:pP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Previous</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knowledge</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and experience</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from BvLF,</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ILGBC, Urban95</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TLV and at the</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national</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roundtable</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0"/>
                        </a:spcAft>
                      </a:pP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Projects’</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funding</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0"/>
                        </a:spcAft>
                      </a:pP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Measurement</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and evaluation</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7772" marR="7772" marT="7772"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BFBFBF"/>
                    </a:solidFill>
                  </a:tcPr>
                </a:tc>
                <a:tc>
                  <a:txBody>
                    <a:bodyPr/>
                    <a:lstStyle/>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Participation in meetings and committees</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to promote early childhood development</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(ECD) in the anchor municipality</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Participation in trainings &amp; seminars to acquire knowledge and tools and to raise awareness for ECD importance in all aspects of life</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Mapping of potential interventions</a:t>
                      </a:r>
                      <a:r>
                        <a:rPr lang="en-US" sz="1000">
                          <a:solidFill>
                            <a:srgbClr val="000000"/>
                          </a:solidFill>
                          <a:effectLst/>
                          <a:latin typeface="Tahoma" panose="020B0604030504040204" pitchFamily="34" charset="0"/>
                          <a:ea typeface="Calibri" panose="020F0502020204030204" pitchFamily="34" charset="0"/>
                          <a:cs typeface="Arial" panose="020B0604020202020204" pitchFamily="34" charset="0"/>
                        </a:rPr>
                        <a:t> </a:t>
                      </a: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in public space and mobility domains in the anchor municipality</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Mapping needs and identifying opportunities to provide relevant contents for young children and their caregivers, supporting the interventions in the urban environment in the anchor municipality</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Engaging municipal stakeholders in pilots’ implementation</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Arial" panose="020B0604020202020204" pitchFamily="34" charset="0"/>
                        </a:rPr>
                        <a:t>Connecting with external partners for resources’ utilization and expending opportunities for additional collaborations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Initiating pilots in the urban environment, including providing accompanying contents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The municipal program manager will support interventions’ implementation and accompany municipal stakeholders in assimilating inter-administrative collaborative work models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7772" marR="7772" marT="7772"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BFBFBF"/>
                    </a:solidFill>
                  </a:tcPr>
                </a:tc>
                <a:tc>
                  <a:txBody>
                    <a:bodyPr/>
                    <a:lstStyle/>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 permanent seat for program leaders at the anchor municipality’s decision-making table, to examine possible touching points between the early childhood domain and the municipality’s ongoing work-plans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Extent of municipal officials who have participated in seminars for acquiring local and international knowledge and tools regarding early childhood</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Satisfaction of trainings’ participants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Extent of new partners’ engagement and inter-department collaborations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Identification of well-defined and differentiated intervention locations, to implement pilots in the domains of public space and mobility</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Initiating pilots’ implementation while defining inter-departmental division of labor and engaging relevant officials from in and outside of the anchor municipality</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Extent of data-based work: using knowledge and experience accumulated from the program’s partners network, the program’s website, and peer learning</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5908" marR="25908" marT="12954" marB="1295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BFBFBF"/>
                    </a:solidFill>
                  </a:tcPr>
                </a:tc>
                <a:tc>
                  <a:txBody>
                    <a:bodyPr/>
                    <a:lstStyle/>
                    <a:p>
                      <a:pPr marL="0" marR="0" algn="l" rtl="0">
                        <a:lnSpc>
                          <a:spcPct val="115000"/>
                        </a:lnSpc>
                        <a:spcBef>
                          <a:spcPts val="0"/>
                        </a:spcBef>
                        <a:spcAft>
                          <a:spcPts val="600"/>
                        </a:spcAft>
                      </a:pPr>
                      <a:r>
                        <a:rPr lang="en-US"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Early childhood is permanently present on the municipal agenda</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Municipal officials are knowledgeable and understanding of early childhood needs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Municipal officials are using work mechanisms and new management practices, along with inter-department collaborations</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Collaborations between municipal officials and external partners, while utilizing resources dedicated to promoting early childhood Beit Shemesh</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Pilots’ implementation in the mobility and public space domains: adjusting them for young children and their caregivers’ use, and providing contents for young children and caregivers to support these interventions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Promotion of municipal investment in adjusting the urban environment for safe and accessible stay, use and mobility of multiple young children and their caregivers</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0"/>
                        </a:spcAft>
                      </a:pPr>
                      <a:r>
                        <a:rPr lang="en-US"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Beit-Shemesh constitutes a source for peer learning to other municipalities</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25908" marR="25908" marT="12954" marB="1295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9D9D9"/>
                    </a:solidFill>
                  </a:tcPr>
                </a:tc>
                <a:tc>
                  <a:txBody>
                    <a:bodyPr/>
                    <a:lstStyle/>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Municipal officials are implementing acquired knowledge &amp; understanding of ECD needs for decision making and for promoting solutions for young children and their caregivers’ benefit</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Young children &amp; caregivers’ P</a:t>
                      </a:r>
                      <a:r>
                        <a:rPr lang="he-IL"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O</a:t>
                      </a:r>
                      <a:r>
                        <a:rPr lang="he-IL"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V is considered when planning public spaces suitable for multiple participants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Increase in number of public spaces and infrastructures renovated and adjusted for the use of caregivers and their children, by the Urban95 principles &amp; standards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Beit-Shemesh municipality is utilizing external resources and acts independently to promote ECD needs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The anchor municipal urban planning, that is based on Urban95 principles, is recognized as a “success story” and echoes in other municipalities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5908" marR="25908" marT="12954" marB="1295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9D9D9"/>
                    </a:solidFill>
                  </a:tcPr>
                </a:tc>
                <a:tc>
                  <a:txBody>
                    <a:bodyPr/>
                    <a:lstStyle/>
                    <a:p>
                      <a:pPr marL="0" marR="0" algn="just" rtl="1">
                        <a:lnSpc>
                          <a:spcPct val="115000"/>
                        </a:lnSpc>
                        <a:spcBef>
                          <a:spcPts val="0"/>
                        </a:spcBef>
                        <a:spcAft>
                          <a:spcPts val="1000"/>
                        </a:spcAft>
                      </a:pPr>
                      <a:r>
                        <a:rPr lang="he-IL" sz="900" b="1" dirty="0">
                          <a:effectLst/>
                          <a:latin typeface="Calibri" panose="020F0502020204030204" pitchFamily="34" charset="0"/>
                          <a:ea typeface="Calibri" panose="020F0502020204030204" pitchFamily="34" charset="0"/>
                          <a:cs typeface="Tahoma" panose="020B0604030504040204" pitchFamily="34" charset="0"/>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he-IL" sz="900" b="1" dirty="0">
                          <a:effectLst/>
                          <a:latin typeface="Calibri" panose="020F0502020204030204" pitchFamily="34" charset="0"/>
                          <a:ea typeface="Calibri" panose="020F0502020204030204" pitchFamily="34" charset="0"/>
                          <a:cs typeface="Tahoma" panose="020B0604030504040204" pitchFamily="34" charset="0"/>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1000"/>
                        </a:spcAft>
                      </a:pPr>
                      <a:r>
                        <a:rPr lang="en-US" sz="900" b="1" dirty="0">
                          <a:solidFill>
                            <a:srgbClr val="000000"/>
                          </a:solidFill>
                          <a:effectLst/>
                          <a:latin typeface="Tahoma" panose="020B0604030504040204" pitchFamily="34" charset="0"/>
                          <a:ea typeface="Calibri" panose="020F0502020204030204" pitchFamily="34" charset="0"/>
                          <a:cs typeface="Arial" panose="020B0604020202020204" pitchFamily="34" charset="0"/>
                        </a:rPr>
                        <a:t>A policy for promoting an urban environment that is adjusted for optimal development of early childhood is properly and sustainably embedded in all of Beit-Shemesh’s municipal administrations, that are acting in full coordination and collaboration</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he-IL" sz="900" dirty="0">
                          <a:effectLst/>
                          <a:latin typeface="Calibri" panose="020F0502020204030204" pitchFamily="34" charset="0"/>
                          <a:ea typeface="Calibri" panose="020F0502020204030204" pitchFamily="34" charset="0"/>
                          <a:cs typeface="Tahoma" panose="020B0604030504040204" pitchFamily="34" charset="0"/>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he-IL" sz="900" dirty="0">
                          <a:effectLst/>
                          <a:latin typeface="Calibri" panose="020F0502020204030204" pitchFamily="34" charset="0"/>
                          <a:ea typeface="Calibri" panose="020F0502020204030204" pitchFamily="34" charset="0"/>
                          <a:cs typeface="Tahoma" panose="020B0604030504040204" pitchFamily="34" charset="0"/>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25908" marR="25908" marT="12954" marB="1295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DDA70"/>
                    </a:solidFill>
                  </a:tcPr>
                </a:tc>
                <a:extLst>
                  <a:ext uri="{0D108BD9-81ED-4DB2-BD59-A6C34878D82A}">
                    <a16:rowId xmlns:a16="http://schemas.microsoft.com/office/drawing/2014/main" val="2130311909"/>
                  </a:ext>
                </a:extLst>
              </a:tr>
            </a:tbl>
          </a:graphicData>
        </a:graphic>
      </p:graphicFrame>
    </p:spTree>
    <p:extLst>
      <p:ext uri="{BB962C8B-B14F-4D97-AF65-F5344CB8AC3E}">
        <p14:creationId xmlns:p14="http://schemas.microsoft.com/office/powerpoint/2010/main" val="2103143017"/>
      </p:ext>
    </p:extLst>
  </p:cSld>
  <p:clrMapOvr>
    <a:masterClrMapping/>
  </p:clrMapOvr>
  <p:extLst>
    <p:ext uri="{6950BFC3-D8DA-4A85-94F7-54DA5524770B}">
      <p188:commentRel xmlns:p188="http://schemas.microsoft.com/office/powerpoint/2018/8/main" r:id="rId3"/>
    </p:ext>
  </p:extLs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9E9616-DEB9-B902-FE9B-42E5F8F91B4C}"/>
              </a:ext>
            </a:extLst>
          </p:cNvPr>
          <p:cNvSpPr/>
          <p:nvPr/>
        </p:nvSpPr>
        <p:spPr>
          <a:xfrm>
            <a:off x="-12" y="4976576"/>
            <a:ext cx="12192000" cy="1308519"/>
          </a:xfrm>
          <a:prstGeom prst="rect">
            <a:avLst/>
          </a:prstGeom>
          <a:solidFill>
            <a:schemeClr val="bg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L"/>
          </a:p>
        </p:txBody>
      </p:sp>
      <p:sp>
        <p:nvSpPr>
          <p:cNvPr id="3" name="Rectangle 2">
            <a:extLst>
              <a:ext uri="{FF2B5EF4-FFF2-40B4-BE49-F238E27FC236}">
                <a16:creationId xmlns:a16="http://schemas.microsoft.com/office/drawing/2014/main" id="{E8B3E22E-25E4-3CFA-B537-93930AD0D35A}"/>
              </a:ext>
            </a:extLst>
          </p:cNvPr>
          <p:cNvSpPr/>
          <p:nvPr/>
        </p:nvSpPr>
        <p:spPr>
          <a:xfrm>
            <a:off x="0" y="389652"/>
            <a:ext cx="12192000" cy="1665391"/>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L"/>
          </a:p>
        </p:txBody>
      </p:sp>
      <p:sp>
        <p:nvSpPr>
          <p:cNvPr id="2" name="Slide Number Placeholder 1"/>
          <p:cNvSpPr>
            <a:spLocks noGrp="1"/>
          </p:cNvSpPr>
          <p:nvPr>
            <p:ph type="sldNum" sz="quarter" idx="12"/>
          </p:nvPr>
        </p:nvSpPr>
        <p:spPr>
          <a:xfrm>
            <a:off x="11343334" y="6349737"/>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2000" b="1">
                <a:solidFill>
                  <a:prstClr val="white"/>
                </a:solidFill>
                <a:latin typeface="Tahoma" pitchFamily="34" charset="0"/>
                <a:ea typeface="Tahoma" pitchFamily="34" charset="0"/>
                <a:cs typeface="Tahoma" pitchFamily="34" charset="0"/>
              </a:rPr>
              <a:t>סיכום- קהל יעד הורים תושבי בית שמש </a:t>
            </a: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וילדיהם מלידה עד גיל 6</a:t>
            </a:r>
            <a:r>
              <a:rPr lang="he-IL" sz="2000" b="1">
                <a:solidFill>
                  <a:prstClr val="white"/>
                </a:solidFill>
                <a:latin typeface="Tahoma" pitchFamily="34" charset="0"/>
                <a:ea typeface="Tahoma" pitchFamily="34" charset="0"/>
                <a:cs typeface="Tahoma" pitchFamily="34" charset="0"/>
              </a:rPr>
              <a:t> </a:t>
            </a:r>
            <a:endPar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endParaRPr>
          </a:p>
        </p:txBody>
      </p:sp>
      <p:sp>
        <p:nvSpPr>
          <p:cNvPr id="7" name="Rectangle 6">
            <a:extLst>
              <a:ext uri="{FF2B5EF4-FFF2-40B4-BE49-F238E27FC236}">
                <a16:creationId xmlns:a16="http://schemas.microsoft.com/office/drawing/2014/main" id="{5E99DBBD-9311-437C-B8AC-D86FBDD83C94}"/>
              </a:ext>
            </a:extLst>
          </p:cNvPr>
          <p:cNvSpPr/>
          <p:nvPr/>
        </p:nvSpPr>
        <p:spPr>
          <a:xfrm>
            <a:off x="307587" y="400535"/>
            <a:ext cx="11576825" cy="5776838"/>
          </a:xfrm>
          <a:prstGeom prst="rect">
            <a:avLst/>
          </a:prstGeom>
          <a:noFill/>
        </p:spPr>
        <p:txBody>
          <a:bodyPr wrap="square">
            <a:spAutoFit/>
          </a:bodyPr>
          <a:lstStyle/>
          <a:p>
            <a:pPr algn="ctr">
              <a:lnSpc>
                <a:spcPct val="150000"/>
              </a:lnSpc>
              <a:defRPr/>
            </a:pPr>
            <a:r>
              <a:rPr lang="he-IL" sz="1600" b="1" dirty="0">
                <a:latin typeface="Segoe UI" panose="020B0502040204020203" pitchFamily="34" charset="0"/>
                <a:ea typeface="Tahoma" panose="020B0604030504040204" pitchFamily="34" charset="0"/>
                <a:cs typeface="Segoe UI" panose="020B0502040204020203" pitchFamily="34" charset="0"/>
                <a:sym typeface="Varela Round"/>
              </a:rPr>
              <a:t>בשנת 2022 התרחבה פעילות </a:t>
            </a:r>
            <a:r>
              <a:rPr lang="en-US" sz="1600" b="1" dirty="0">
                <a:latin typeface="Segoe UI" panose="020B0502040204020203" pitchFamily="34" charset="0"/>
                <a:ea typeface="Tahoma" panose="020B0604030504040204" pitchFamily="34" charset="0"/>
                <a:cs typeface="Segoe UI" panose="020B0502040204020203" pitchFamily="34" charset="0"/>
                <a:sym typeface="Varela Round"/>
              </a:rPr>
              <a:t>Urban95</a:t>
            </a:r>
            <a:r>
              <a:rPr lang="he-IL" sz="1600" b="1" dirty="0">
                <a:latin typeface="Segoe UI" panose="020B0502040204020203" pitchFamily="34" charset="0"/>
                <a:ea typeface="Tahoma" panose="020B0604030504040204" pitchFamily="34" charset="0"/>
                <a:cs typeface="Segoe UI" panose="020B0502040204020203" pitchFamily="34" charset="0"/>
                <a:sym typeface="Varela Round"/>
              </a:rPr>
              <a:t> "זעירא" בבית שמש, ונעשתה כלל-עירונית (</a:t>
            </a:r>
            <a:r>
              <a:rPr lang="en-US" sz="1600" b="1" dirty="0">
                <a:latin typeface="Segoe UI" panose="020B0502040204020203" pitchFamily="34" charset="0"/>
                <a:ea typeface="Tahoma" panose="020B0604030504040204" pitchFamily="34" charset="0"/>
                <a:cs typeface="Segoe UI" panose="020B0502040204020203" pitchFamily="34" charset="0"/>
                <a:sym typeface="Varela Round"/>
              </a:rPr>
              <a:t>Scalability</a:t>
            </a:r>
            <a:r>
              <a:rPr lang="he-IL" sz="1600" b="1" dirty="0">
                <a:latin typeface="Segoe UI" panose="020B0502040204020203" pitchFamily="34" charset="0"/>
                <a:ea typeface="Tahoma" panose="020B0604030504040204" pitchFamily="34" charset="0"/>
                <a:cs typeface="Segoe UI" panose="020B0502040204020203" pitchFamily="34" charset="0"/>
                <a:sym typeface="Varela Round"/>
              </a:rPr>
              <a:t>) בהיקפה – תוך נגיעה באוכלוסיות שונות- הורים לילדי הגיל הרך משכונות שונות בעיר, מטפלות בילדי הגיל הרך (מסגרות מפוקחות ושאינן מפוקחות).</a:t>
            </a:r>
          </a:p>
          <a:p>
            <a:pPr algn="ctr">
              <a:lnSpc>
                <a:spcPct val="150000"/>
              </a:lnSpc>
              <a:defRPr/>
            </a:pPr>
            <a:r>
              <a:rPr lang="he-IL" sz="1600" b="1" dirty="0">
                <a:latin typeface="Segoe UI" panose="020B0502040204020203" pitchFamily="34" charset="0"/>
                <a:ea typeface="Tahoma" panose="020B0604030504040204" pitchFamily="34" charset="0"/>
                <a:cs typeface="Segoe UI" panose="020B0502040204020203" pitchFamily="34" charset="0"/>
                <a:sym typeface="Varela Round"/>
              </a:rPr>
              <a:t>זאת, לצד הטמעת נקודת מבט הגיל הרך במדיניות העירונית ובמהלכים עירוניים אסטרטגיים (</a:t>
            </a:r>
            <a:r>
              <a:rPr lang="en-US" sz="1600" b="1" dirty="0">
                <a:latin typeface="Segoe UI" panose="020B0502040204020203" pitchFamily="34" charset="0"/>
                <a:ea typeface="Tahoma" panose="020B0604030504040204" pitchFamily="34" charset="0"/>
                <a:cs typeface="Segoe UI" panose="020B0502040204020203" pitchFamily="34" charset="0"/>
                <a:sym typeface="Varela Round"/>
              </a:rPr>
              <a:t>Sustainability</a:t>
            </a:r>
            <a:r>
              <a:rPr lang="he-IL" sz="1600" b="1" dirty="0">
                <a:latin typeface="Segoe UI" panose="020B0502040204020203" pitchFamily="34" charset="0"/>
                <a:ea typeface="Tahoma" panose="020B0604030504040204" pitchFamily="34" charset="0"/>
                <a:cs typeface="Segoe UI" panose="020B0502040204020203" pitchFamily="34" charset="0"/>
                <a:sym typeface="Varela Round"/>
              </a:rPr>
              <a:t>). הצעד הבא להבטחת קיימות התוכנית הוא ייזום פעולות לקידום מענה על צרכי הגיל הרך ומלוויו, </a:t>
            </a:r>
            <a:r>
              <a:rPr lang="he-IL" sz="1600" b="1" u="sng" dirty="0">
                <a:latin typeface="Segoe UI" panose="020B0502040204020203" pitchFamily="34" charset="0"/>
                <a:ea typeface="Tahoma" panose="020B0604030504040204" pitchFamily="34" charset="0"/>
                <a:cs typeface="Segoe UI" panose="020B0502040204020203" pitchFamily="34" charset="0"/>
                <a:sym typeface="Varela Round"/>
              </a:rPr>
              <a:t>על ידי בעלי תפקידים ברשות.</a:t>
            </a:r>
          </a:p>
          <a:p>
            <a:pPr algn="l">
              <a:buClr>
                <a:srgbClr val="FFC000"/>
              </a:buClr>
              <a:defRPr/>
            </a:pPr>
            <a:endParaRPr lang="he-IL" sz="1400" b="1" dirty="0">
              <a:solidFill>
                <a:srgbClr val="4978A6"/>
              </a:solidFill>
              <a:latin typeface="Segoe UI" panose="020B0502040204020203" pitchFamily="34" charset="0"/>
              <a:ea typeface="Tahoma" panose="020B0604030504040204" pitchFamily="34" charset="0"/>
              <a:cs typeface="Segoe UI" panose="020B0502040204020203" pitchFamily="34" charset="0"/>
            </a:endParaRPr>
          </a:p>
          <a:p>
            <a:pPr marL="285750" indent="-285750">
              <a:lnSpc>
                <a:spcPct val="150000"/>
              </a:lnSpc>
              <a:buClr>
                <a:srgbClr val="FFC000"/>
              </a:buClr>
              <a:buFont typeface="Tahoma" panose="020B0604030504040204" pitchFamily="34" charset="0"/>
              <a:buChar char="█"/>
              <a:defRPr/>
            </a:pPr>
            <a:r>
              <a:rPr lang="en-US" sz="1400" b="1" dirty="0">
                <a:solidFill>
                  <a:srgbClr val="4978A6"/>
                </a:solidFill>
                <a:latin typeface="Segoe UI" panose="020B0502040204020203" pitchFamily="34" charset="0"/>
                <a:ea typeface="Tahoma" panose="020B0604030504040204" pitchFamily="34" charset="0"/>
                <a:cs typeface="Segoe UI" panose="020B0502040204020203" pitchFamily="34" charset="0"/>
              </a:rPr>
              <a:t>Increase in contents and services consumption (provided by Urban95) by caregivers of young children (dealing with parental coaching, promoting parent-child relation and ECD), across the city and especially by weakened neighborhoods. </a:t>
            </a:r>
          </a:p>
          <a:p>
            <a:pPr marL="171450" indent="-171450" algn="l">
              <a:lnSpc>
                <a:spcPct val="150000"/>
              </a:lnSpc>
              <a:buClr>
                <a:srgbClr val="FFC000"/>
              </a:buClr>
              <a:buFont typeface="Wingdings" panose="05000000000000000000" pitchFamily="2" charset="2"/>
              <a:buChar char="§"/>
              <a:defRPr/>
            </a:pPr>
            <a:r>
              <a:rPr lang="he-IL" sz="1400" dirty="0">
                <a:latin typeface="Segoe UI" panose="020B0502040204020203" pitchFamily="34" charset="0"/>
                <a:ea typeface="Tahoma" panose="020B0604030504040204" pitchFamily="34" charset="0"/>
                <a:cs typeface="Segoe UI" panose="020B0502040204020203" pitchFamily="34" charset="0"/>
              </a:rPr>
              <a:t>בשנת 2022, התקיימו סדנאות לאימהות בשתי שכונות, מפגשי שיתוף ציבור לאימהות וילדיהם ברמת אברהם וסדנה לאימהות יחד עם הצוות העירוני, בהשתתפותן של כ-55 אימהות, כ-150 ילדים וכ-10 בעלות תפקידים בעיריית בית שמש. </a:t>
            </a:r>
          </a:p>
          <a:p>
            <a:pPr marL="285750" indent="-285750">
              <a:lnSpc>
                <a:spcPct val="150000"/>
              </a:lnSpc>
              <a:spcBef>
                <a:spcPts val="600"/>
              </a:spcBef>
              <a:buClr>
                <a:srgbClr val="FFC000"/>
              </a:buClr>
              <a:buFont typeface="Tahoma" panose="020B0604030504040204" pitchFamily="34" charset="0"/>
              <a:buChar char="█"/>
              <a:defRPr/>
            </a:pPr>
            <a:r>
              <a:rPr lang="en-US" sz="1400" b="1" dirty="0">
                <a:solidFill>
                  <a:srgbClr val="4978A6"/>
                </a:solidFill>
                <a:latin typeface="Segoe UI" panose="020B0502040204020203" pitchFamily="34" charset="0"/>
                <a:ea typeface="Tahoma" panose="020B0604030504040204" pitchFamily="34" charset="0"/>
                <a:cs typeface="Segoe UI" panose="020B0502040204020203" pitchFamily="34" charset="0"/>
              </a:rPr>
              <a:t>Increase in number of young children and caregivers participating in activities in tactic intervention areas (place-making) in the city </a:t>
            </a:r>
            <a:endParaRPr lang="he-IL" sz="1400" b="1" dirty="0">
              <a:solidFill>
                <a:srgbClr val="4978A6"/>
              </a:solidFill>
              <a:latin typeface="Segoe UI" panose="020B0502040204020203" pitchFamily="34" charset="0"/>
              <a:ea typeface="Tahoma" panose="020B0604030504040204" pitchFamily="34" charset="0"/>
              <a:cs typeface="Segoe UI" panose="020B0502040204020203" pitchFamily="34" charset="0"/>
            </a:endParaRPr>
          </a:p>
          <a:p>
            <a:pPr marL="285750" indent="-285750" algn="l">
              <a:lnSpc>
                <a:spcPct val="150000"/>
              </a:lnSpc>
              <a:spcBef>
                <a:spcPts val="600"/>
              </a:spcBef>
              <a:buClr>
                <a:srgbClr val="F9BC25"/>
              </a:buClr>
              <a:buFont typeface="Wingdings" panose="05000000000000000000" pitchFamily="2" charset="2"/>
              <a:buChar char="§"/>
              <a:defRPr/>
            </a:pPr>
            <a:r>
              <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rPr>
              <a:t>במפגש שיתוף ציבור ברמת אברהם ובמפגשי "רשות פוגשת קהילה", התושבות והצוות העירוני הביעו את רצונן להיות מעורבות באופן אקטיבי בתהליכי שינוי במרחב הציבורי בבית שמש.</a:t>
            </a:r>
          </a:p>
          <a:p>
            <a:pPr marL="285750" indent="-285750">
              <a:lnSpc>
                <a:spcPct val="150000"/>
              </a:lnSpc>
              <a:buClr>
                <a:srgbClr val="FFC000"/>
              </a:buClr>
              <a:buFont typeface="Tahoma" panose="020B0604030504040204" pitchFamily="34" charset="0"/>
              <a:buChar char="█"/>
              <a:defRPr/>
            </a:pPr>
            <a:r>
              <a:rPr lang="en-US" sz="1400" b="1" dirty="0">
                <a:solidFill>
                  <a:srgbClr val="4978A6"/>
                </a:solidFill>
                <a:latin typeface="Segoe UI" panose="020B0502040204020203" pitchFamily="34" charset="0"/>
                <a:ea typeface="Tahoma" panose="020B0604030504040204" pitchFamily="34" charset="0"/>
                <a:cs typeface="Segoe UI" panose="020B0502040204020203" pitchFamily="34" charset="0"/>
              </a:rPr>
              <a:t>The post-intervention public spaces are suitable for safe use and stay of young children.</a:t>
            </a:r>
          </a:p>
          <a:p>
            <a:pPr marL="285750" marR="0" lvl="0" indent="-285750" algn="l" fontAlgn="auto">
              <a:lnSpc>
                <a:spcPct val="150000"/>
              </a:lnSpc>
              <a:spcAft>
                <a:spcPts val="0"/>
              </a:spcAft>
              <a:buClr>
                <a:srgbClr val="F9BC25"/>
              </a:buClr>
              <a:buSzTx/>
              <a:buFont typeface="Wingdings" panose="05000000000000000000" pitchFamily="2" charset="2"/>
              <a:buChar char="§"/>
              <a:tabLst/>
              <a:defRPr/>
            </a:pPr>
            <a:r>
              <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rPr>
              <a:t>המרחבים בהם התקיימו פעילות אימהות וילדים במסגרת סדנאות בית ספר להורים (כיתת גן ודירה), תרמו לתחושת נינוחות ובטיחות של האימהות וילדיהם.</a:t>
            </a:r>
          </a:p>
          <a:p>
            <a:pPr marL="285750" indent="-285750" algn="l">
              <a:lnSpc>
                <a:spcPct val="150000"/>
              </a:lnSpc>
              <a:buClr>
                <a:srgbClr val="F9BC25"/>
              </a:buClr>
              <a:buFont typeface="Wingdings" panose="05000000000000000000" pitchFamily="2" charset="2"/>
              <a:buChar char="§"/>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עם זאת, בפעילויות עתידיות/שיתופי ציבור עתידיים, חשוב להקצות תנאים מיטביים לשהיית הילדים ומלוויהם, כגון מרחב מרווח המתאים לכמות המשתתפים, הקצאת מקום לעגלות ילדים/מרחב לתינוקות, הגנה מתנאי מזג האוויר (גשם/רוח/צל), תאורה מספקת ובטיחות לילדים (גידור). </a:t>
            </a:r>
            <a:endParaRPr lang="he-IL" sz="1400" b="1" dirty="0">
              <a:solidFill>
                <a:srgbClr val="4978A6"/>
              </a:solidFill>
              <a:latin typeface="Segoe UI" panose="020B0502040204020203" pitchFamily="34" charset="0"/>
              <a:ea typeface="Tahoma" panose="020B0604030504040204" pitchFamily="34" charset="0"/>
              <a:cs typeface="Segoe UI" panose="020B0502040204020203" pitchFamily="34" charset="0"/>
            </a:endParaRPr>
          </a:p>
        </p:txBody>
      </p:sp>
      <p:sp>
        <p:nvSpPr>
          <p:cNvPr id="5" name="Rectangle 4">
            <a:extLst>
              <a:ext uri="{FF2B5EF4-FFF2-40B4-BE49-F238E27FC236}">
                <a16:creationId xmlns:a16="http://schemas.microsoft.com/office/drawing/2014/main" id="{B2A7146F-369B-011C-CCC9-20D20C984B4A}"/>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13360826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סיכום- קהל </a:t>
            </a:r>
            <a:r>
              <a:rPr kumimoji="0" lang="he-IL" sz="2000" b="1" i="0" u="none" strike="noStrike" kern="1200" cap="none" spc="0" normalizeH="0" baseline="0" noProof="0" err="1">
                <a:ln>
                  <a:noFill/>
                </a:ln>
                <a:solidFill>
                  <a:prstClr val="white"/>
                </a:solidFill>
                <a:effectLst/>
                <a:uLnTx/>
                <a:uFillTx/>
                <a:latin typeface="Tahoma" pitchFamily="34" charset="0"/>
                <a:ea typeface="Tahoma" pitchFamily="34" charset="0"/>
                <a:cs typeface="Tahoma" pitchFamily="34" charset="0"/>
              </a:rPr>
              <a:t>יע</a:t>
            </a:r>
            <a:r>
              <a:rPr lang="he-IL" sz="2000" b="1">
                <a:solidFill>
                  <a:prstClr val="white"/>
                </a:solidFill>
                <a:latin typeface="Tahoma" pitchFamily="34" charset="0"/>
                <a:ea typeface="Tahoma" pitchFamily="34" charset="0"/>
                <a:cs typeface="Tahoma" pitchFamily="34" charset="0"/>
              </a:rPr>
              <a:t>ד </a:t>
            </a: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הורים תושבי בית שמש וילדיהם מלידה עד גיל 6</a:t>
            </a:r>
          </a:p>
        </p:txBody>
      </p:sp>
      <p:sp>
        <p:nvSpPr>
          <p:cNvPr id="6" name="Rectangle 6">
            <a:extLst>
              <a:ext uri="{FF2B5EF4-FFF2-40B4-BE49-F238E27FC236}">
                <a16:creationId xmlns:a16="http://schemas.microsoft.com/office/drawing/2014/main" id="{44C33938-A3BF-65A8-A4EC-442D698A43B9}"/>
              </a:ext>
            </a:extLst>
          </p:cNvPr>
          <p:cNvSpPr/>
          <p:nvPr/>
        </p:nvSpPr>
        <p:spPr>
          <a:xfrm>
            <a:off x="371791" y="665664"/>
            <a:ext cx="11241777" cy="5222840"/>
          </a:xfrm>
          <a:prstGeom prst="rect">
            <a:avLst/>
          </a:prstGeom>
          <a:noFill/>
        </p:spPr>
        <p:txBody>
          <a:bodyPr wrap="square">
            <a:spAutoFit/>
          </a:bodyPr>
          <a:lstStyle/>
          <a:p>
            <a:pPr marL="285750" indent="-285750" algn="l">
              <a:lnSpc>
                <a:spcPct val="150000"/>
              </a:lnSpc>
              <a:buClr>
                <a:srgbClr val="FFC000"/>
              </a:buClr>
              <a:buFont typeface="Tahoma" panose="020B0604030504040204" pitchFamily="34" charset="0"/>
              <a:buChar char="█"/>
              <a:defRPr/>
            </a:pPr>
            <a:r>
              <a:rPr lang="en-US" sz="1400" b="1" dirty="0">
                <a:solidFill>
                  <a:srgbClr val="4978A6"/>
                </a:solidFill>
                <a:latin typeface="Segoe UI" panose="020B0502040204020203" pitchFamily="34" charset="0"/>
                <a:ea typeface="Tahoma" panose="020B0604030504040204" pitchFamily="34" charset="0"/>
                <a:cs typeface="Segoe UI" panose="020B0502040204020203" pitchFamily="34" charset="0"/>
              </a:rPr>
              <a:t>High satisfaction of caregivers and their young children, from the contents and services consumption (provided as part of Urban95)</a:t>
            </a:r>
            <a:endParaRPr lang="he-IL" sz="1400" b="1" dirty="0">
              <a:solidFill>
                <a:srgbClr val="4978A6"/>
              </a:solidFill>
              <a:latin typeface="Segoe UI" panose="020B0502040204020203" pitchFamily="34" charset="0"/>
              <a:ea typeface="Tahoma" panose="020B0604030504040204" pitchFamily="34" charset="0"/>
              <a:cs typeface="Segoe UI" panose="020B0502040204020203" pitchFamily="34" charset="0"/>
            </a:endParaRPr>
          </a:p>
          <a:p>
            <a:pPr marL="171450" indent="-171450" algn="l">
              <a:lnSpc>
                <a:spcPct val="150000"/>
              </a:lnSpc>
              <a:buClr>
                <a:srgbClr val="FFC000"/>
              </a:buClr>
              <a:buFont typeface="Wingdings" panose="05000000000000000000" pitchFamily="2" charset="2"/>
              <a:buChar char="§"/>
              <a:defRPr/>
            </a:pPr>
            <a:r>
              <a:rPr lang="he-IL" sz="1400" dirty="0">
                <a:latin typeface="Segoe UI" panose="020B0502040204020203" pitchFamily="34" charset="0"/>
                <a:ea typeface="Tahoma" panose="020B0604030504040204" pitchFamily="34" charset="0"/>
                <a:cs typeface="Segoe UI" panose="020B0502040204020203" pitchFamily="34" charset="0"/>
              </a:rPr>
              <a:t>עלתה שביעות רצון גבוהה מהאימהות שהשתתפו בכל סוגי המפגשים: בסדנאות בית ספר להורים, במפגש שיתוף ציבור ברמת אברהם ו</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במפגשי "רשות פוגשת קהילה".</a:t>
            </a:r>
          </a:p>
          <a:p>
            <a:pPr marL="285750" indent="-285750">
              <a:lnSpc>
                <a:spcPct val="150000"/>
              </a:lnSpc>
              <a:buClr>
                <a:srgbClr val="FFC000"/>
              </a:buClr>
              <a:buFont typeface="Tahoma" panose="020B0604030504040204" pitchFamily="34" charset="0"/>
              <a:buChar char="█"/>
              <a:defRPr/>
            </a:pPr>
            <a:r>
              <a:rPr lang="en-US" sz="1400" b="1" dirty="0">
                <a:solidFill>
                  <a:srgbClr val="4978A6"/>
                </a:solidFill>
                <a:latin typeface="Segoe UI" panose="020B0502040204020203" pitchFamily="34" charset="0"/>
                <a:ea typeface="Tahoma" panose="020B0604030504040204" pitchFamily="34" charset="0"/>
                <a:cs typeface="Segoe UI" panose="020B0502040204020203" pitchFamily="34" charset="0"/>
              </a:rPr>
              <a:t>Young children’s caregivers report more joint play and encouraging independent play (exploration and discovery)</a:t>
            </a:r>
          </a:p>
          <a:p>
            <a:pPr marL="171450" indent="-171450" algn="l">
              <a:lnSpc>
                <a:spcPct val="150000"/>
              </a:lnSpc>
              <a:buClr>
                <a:srgbClr val="FFC000"/>
              </a:buClr>
              <a:buFont typeface="Wingdings" panose="05000000000000000000" pitchFamily="2" charset="2"/>
              <a:buChar char="§"/>
              <a:defRPr/>
            </a:pPr>
            <a:r>
              <a:rPr lang="he-IL" sz="1400" dirty="0">
                <a:latin typeface="Segoe UI" panose="020B0502040204020203" pitchFamily="34" charset="0"/>
                <a:ea typeface="Tahoma" panose="020B0604030504040204" pitchFamily="34" charset="0"/>
                <a:cs typeface="Segoe UI" panose="020B0502040204020203" pitchFamily="34" charset="0"/>
              </a:rPr>
              <a:t>האימהות שהשתתפו בסדנאות בית ספר להורים דיווחו על שיפור ניכר ביכולת לקדם את התפתחות ילדיהן במהלך שגרת היום: הפיכת רגעים יומיומיים למשחק משותף עם ילדיהן ועלייה ניכרת בתדירות הקראת הספרים ככלי לקידום התפתחותם השפתית.  </a:t>
            </a:r>
          </a:p>
          <a:p>
            <a:pPr marL="171450" indent="-171450" algn="l">
              <a:lnSpc>
                <a:spcPct val="150000"/>
              </a:lnSpc>
              <a:buClr>
                <a:srgbClr val="FFC000"/>
              </a:buClr>
              <a:buFont typeface="Wingdings" panose="05000000000000000000" pitchFamily="2" charset="2"/>
              <a:buChar char="§"/>
              <a:defRPr/>
            </a:pPr>
            <a:r>
              <a:rPr lang="he-IL" sz="1400" dirty="0">
                <a:latin typeface="Segoe UI" panose="020B0502040204020203" pitchFamily="34" charset="0"/>
                <a:ea typeface="Tahoma" panose="020B0604030504040204" pitchFamily="34" charset="0"/>
                <a:cs typeface="Segoe UI" panose="020B0502040204020203" pitchFamily="34" charset="0"/>
              </a:rPr>
              <a:t>עם זאת, נראה כי הסדנה (בית ספר להורים) לא תרמה לעלייה בבקיאות בנוגע לפיתוח מיומנויות רגשיות וכלים לחיזוק הקשר עם הילד. </a:t>
            </a:r>
            <a:br>
              <a:rPr lang="en-US" sz="1400" dirty="0">
                <a:latin typeface="Segoe UI" panose="020B0502040204020203" pitchFamily="34" charset="0"/>
                <a:ea typeface="Tahoma" panose="020B0604030504040204" pitchFamily="34" charset="0"/>
                <a:cs typeface="Segoe UI" panose="020B0502040204020203" pitchFamily="34" charset="0"/>
              </a:rPr>
            </a:br>
            <a:r>
              <a:rPr lang="he-IL" sz="1400" dirty="0">
                <a:latin typeface="Segoe UI" panose="020B0502040204020203" pitchFamily="34" charset="0"/>
                <a:ea typeface="Tahoma" panose="020B0604030504040204" pitchFamily="34" charset="0"/>
                <a:cs typeface="Segoe UI" panose="020B0502040204020203" pitchFamily="34" charset="0"/>
              </a:rPr>
              <a:t>כמו כן, האימהות שהשתתפו במפגש שיתוף ציבור ברמת אברהם הדגישו את </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רצונן להשתתף בהדרכת הורים בנושא חיזוק המיומנויות הרגשיות של ילדיהן, </a:t>
            </a:r>
            <a:r>
              <a:rPr lang="he-IL" sz="1400" dirty="0">
                <a:latin typeface="Segoe UI" panose="020B0502040204020203" pitchFamily="34" charset="0"/>
                <a:ea typeface="Tahoma" panose="020B0604030504040204" pitchFamily="34" charset="0"/>
                <a:cs typeface="Segoe UI" panose="020B0502040204020203" pitchFamily="34" charset="0"/>
              </a:rPr>
              <a:t>נושאים שיש לתת עליהם את הדעת, בסדנאות/פעילויות עתידיות. </a:t>
            </a:r>
            <a:endPar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endParaRPr>
          </a:p>
          <a:p>
            <a:pPr marL="285750" indent="-285750">
              <a:lnSpc>
                <a:spcPct val="150000"/>
              </a:lnSpc>
              <a:buClr>
                <a:srgbClr val="FFC000"/>
              </a:buClr>
              <a:buFont typeface="Tahoma" panose="020B0604030504040204" pitchFamily="34" charset="0"/>
              <a:buChar char="█"/>
              <a:defRPr/>
            </a:pPr>
            <a:r>
              <a:rPr lang="en-US" sz="1400" b="1" dirty="0">
                <a:solidFill>
                  <a:srgbClr val="4978A6"/>
                </a:solidFill>
                <a:latin typeface="Segoe UI" panose="020B0502040204020203" pitchFamily="34" charset="0"/>
                <a:ea typeface="Tahoma" panose="020B0604030504040204" pitchFamily="34" charset="0"/>
                <a:cs typeface="Segoe UI" panose="020B0502040204020203" pitchFamily="34" charset="0"/>
              </a:rPr>
              <a:t>Increase in sense of community belonging among city residents of different sectors, parents of young children.</a:t>
            </a:r>
            <a:endParaRPr lang="he-IL" sz="1400" b="1" dirty="0">
              <a:solidFill>
                <a:srgbClr val="4978A6"/>
              </a:solidFill>
              <a:latin typeface="Segoe UI" panose="020B0502040204020203" pitchFamily="34" charset="0"/>
              <a:ea typeface="Tahoma" panose="020B0604030504040204" pitchFamily="34" charset="0"/>
              <a:cs typeface="Segoe UI" panose="020B0502040204020203" pitchFamily="34" charset="0"/>
            </a:endParaRPr>
          </a:p>
          <a:p>
            <a:pPr marL="171450" indent="-171450" algn="l">
              <a:lnSpc>
                <a:spcPct val="150000"/>
              </a:lnSpc>
              <a:buClr>
                <a:srgbClr val="FFC000"/>
              </a:buClr>
              <a:buFont typeface="Wingdings" panose="05000000000000000000" pitchFamily="2" charset="2"/>
              <a:buChar char="§"/>
              <a:defRPr/>
            </a:pPr>
            <a:r>
              <a:rPr lang="he-IL" sz="1400" dirty="0">
                <a:latin typeface="Segoe UI" panose="020B0502040204020203" pitchFamily="34" charset="0"/>
                <a:ea typeface="Tahoma" panose="020B0604030504040204" pitchFamily="34" charset="0"/>
                <a:cs typeface="Segoe UI" panose="020B0502040204020203" pitchFamily="34" charset="0"/>
              </a:rPr>
              <a:t>משתתפות סדנאות בית ספר להורים ומפגשי "רשות פוגשת קהילה" נתרמו בהיבט חיזוק תחושת השייכות הקהילתית, זאת למרות שכלל לא ציפו לתרומה זו (סדנאות הורים ברמת אברהם)/ דיווחו על היעדר תחושת קהילתיות בפתח המפגשים (רשות פוגשת קהילה).</a:t>
            </a:r>
          </a:p>
          <a:p>
            <a:pPr marL="285750" indent="-285750" algn="l">
              <a:lnSpc>
                <a:spcPct val="150000"/>
              </a:lnSpc>
              <a:buClr>
                <a:srgbClr val="FFC000"/>
              </a:buClr>
              <a:buFont typeface="Tahoma" panose="020B0604030504040204" pitchFamily="34" charset="0"/>
              <a:buChar char="█"/>
              <a:defRPr/>
            </a:pPr>
            <a:r>
              <a:rPr lang="he-IL" sz="1400" b="1" dirty="0">
                <a:solidFill>
                  <a:srgbClr val="4978A6"/>
                </a:solidFill>
                <a:highlight>
                  <a:srgbClr val="FCDCE1"/>
                </a:highlight>
                <a:latin typeface="Segoe UI" panose="020B0502040204020203" pitchFamily="34" charset="0"/>
                <a:ea typeface="Tahoma" panose="020B0604030504040204" pitchFamily="34" charset="0"/>
                <a:cs typeface="Segoe UI" panose="020B0502040204020203" pitchFamily="34" charset="0"/>
              </a:rPr>
              <a:t>בניית תחושת אמון בין תושבי העיר לבין הרשות</a:t>
            </a:r>
          </a:p>
          <a:p>
            <a:pPr marL="285750" indent="-285750" algn="l">
              <a:lnSpc>
                <a:spcPct val="150000"/>
              </a:lnSpc>
              <a:buClr>
                <a:srgbClr val="FFC000"/>
              </a:buClr>
              <a:buFont typeface="Wingdings" panose="05000000000000000000" pitchFamily="2" charset="2"/>
              <a:buChar char="§"/>
              <a:defRPr/>
            </a:pPr>
            <a:r>
              <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rPr>
              <a:t>האימהות שהשתתפו במפגשי "רשות פוגשת קהילה" ובמפגש שיתוף ציבור ברמת אברהם העידו כי הללו חיזקו את הקשר ותחושת האמון בינן לבין הרשות. </a:t>
            </a:r>
          </a:p>
        </p:txBody>
      </p:sp>
      <p:sp>
        <p:nvSpPr>
          <p:cNvPr id="3" name="Rectangle 2">
            <a:extLst>
              <a:ext uri="{FF2B5EF4-FFF2-40B4-BE49-F238E27FC236}">
                <a16:creationId xmlns:a16="http://schemas.microsoft.com/office/drawing/2014/main" id="{B17C846F-A0A5-1018-233D-57F2FD54AD87}"/>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9660430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algn="r" rtl="1"/>
            <a:r>
              <a:rPr lang="he-IL" sz="2000" b="1">
                <a:solidFill>
                  <a:schemeClr val="bg1"/>
                </a:solidFill>
                <a:latin typeface="Tahoma" panose="020B0604030504040204" pitchFamily="34" charset="0"/>
                <a:ea typeface="Tahoma" panose="020B0604030504040204" pitchFamily="34" charset="0"/>
                <a:cs typeface="Tahoma" panose="020B0604030504040204" pitchFamily="34" charset="0"/>
              </a:rPr>
              <a:t>סיכום- קהל יעד בעלי תפקידים ומקבלי החלטות ברשות ואנשי מקצוע בשטח  </a:t>
            </a:r>
            <a:endPar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endParaRPr>
          </a:p>
        </p:txBody>
      </p:sp>
      <p:sp>
        <p:nvSpPr>
          <p:cNvPr id="6" name="Rectangle 6">
            <a:extLst>
              <a:ext uri="{FF2B5EF4-FFF2-40B4-BE49-F238E27FC236}">
                <a16:creationId xmlns:a16="http://schemas.microsoft.com/office/drawing/2014/main" id="{44C33938-A3BF-65A8-A4EC-442D698A43B9}"/>
              </a:ext>
            </a:extLst>
          </p:cNvPr>
          <p:cNvSpPr/>
          <p:nvPr/>
        </p:nvSpPr>
        <p:spPr>
          <a:xfrm>
            <a:off x="255148" y="389652"/>
            <a:ext cx="11550352" cy="5869171"/>
          </a:xfrm>
          <a:prstGeom prst="rect">
            <a:avLst/>
          </a:prstGeom>
          <a:noFill/>
        </p:spPr>
        <p:txBody>
          <a:bodyPr wrap="square">
            <a:spAutoFit/>
          </a:bodyPr>
          <a:lstStyle/>
          <a:p>
            <a:pPr marL="285750" indent="-285750">
              <a:lnSpc>
                <a:spcPct val="150000"/>
              </a:lnSpc>
              <a:buClr>
                <a:srgbClr val="FFC000"/>
              </a:buClr>
              <a:buFont typeface="Tahoma" panose="020B0604030504040204" pitchFamily="34" charset="0"/>
              <a:buChar char="█"/>
              <a:defRPr/>
            </a:pPr>
            <a:r>
              <a:rPr lang="en-US" sz="1400" b="1" dirty="0">
                <a:solidFill>
                  <a:srgbClr val="4978A6"/>
                </a:solidFill>
                <a:latin typeface="Segoe UI" panose="020B0502040204020203" pitchFamily="34" charset="0"/>
                <a:ea typeface="Tahoma" panose="020B0604030504040204" pitchFamily="34" charset="0"/>
                <a:cs typeface="Segoe UI" panose="020B0502040204020203" pitchFamily="34" charset="0"/>
              </a:rPr>
              <a:t>Municipal officials are knowledgeable and understanding of early childhood needs: </a:t>
            </a:r>
            <a:r>
              <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rPr>
              <a:t>נשות הצוות העירוני שהשתתפו במפגשי "רשות פוגשת קהילה" והמטפלות שהשתתפו בהשתלמויות דיווחו כי הן נרתמו בעיקר בידע חדש, כלים מעשיים ופרקטיקות הרלוונטיים לעבודתן השוטפת.</a:t>
            </a:r>
          </a:p>
          <a:p>
            <a:pPr marL="285750" indent="-285750">
              <a:lnSpc>
                <a:spcPct val="150000"/>
              </a:lnSpc>
              <a:buClr>
                <a:srgbClr val="FFC000"/>
              </a:buClr>
              <a:buFont typeface="Tahoma" panose="020B0604030504040204" pitchFamily="34" charset="0"/>
              <a:buChar char="█"/>
              <a:defRPr/>
            </a:pPr>
            <a:r>
              <a:rPr lang="en-US" sz="1400" b="1" dirty="0">
                <a:solidFill>
                  <a:srgbClr val="4978A6"/>
                </a:solidFill>
                <a:latin typeface="Segoe UI" panose="020B0502040204020203" pitchFamily="34" charset="0"/>
                <a:ea typeface="Tahoma" panose="020B0604030504040204" pitchFamily="34" charset="0"/>
                <a:cs typeface="Segoe UI" panose="020B0502040204020203" pitchFamily="34" charset="0"/>
              </a:rPr>
              <a:t>Pilots’ implementation in the mobility and public space domains: adjusting them for young children and their caregivers’ use, and providing contents for young children and caregivers to support these interventions </a:t>
            </a:r>
            <a:endParaRPr lang="he-IL" sz="1400" b="1" dirty="0">
              <a:solidFill>
                <a:srgbClr val="4978A6"/>
              </a:solidFill>
              <a:latin typeface="Segoe UI" panose="020B0502040204020203" pitchFamily="34" charset="0"/>
              <a:ea typeface="Tahoma" panose="020B0604030504040204" pitchFamily="34" charset="0"/>
              <a:cs typeface="Segoe UI" panose="020B0502040204020203" pitchFamily="34" charset="0"/>
            </a:endParaRPr>
          </a:p>
          <a:p>
            <a:pPr marL="285750" indent="-285750" algn="l">
              <a:lnSpc>
                <a:spcPct val="150000"/>
              </a:lnSpc>
              <a:buClr>
                <a:srgbClr val="F9BC25"/>
              </a:buClr>
              <a:buFont typeface="Wingdings" panose="05000000000000000000" pitchFamily="2" charset="2"/>
              <a:buChar char="§"/>
              <a:defRPr/>
            </a:pPr>
            <a:r>
              <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rPr>
              <a:t>כחלק מהשלב הבא של "מפגשי רשות פוגשת קהילה", נשות הצוות העירוני מקדמות את הפתרון שהוסכם (הקמת מתנ"ס נייד) ואף </a:t>
            </a: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הביעו עניין בהרחבת הפעילות/פיילוטים למקומות נוספים בבית שמש והטמעת השינויים כמדיניות ארגונית. </a:t>
            </a:r>
            <a:r>
              <a:rPr lang="he-IL" sz="1400" dirty="0">
                <a:latin typeface="Segoe UI" panose="020B0502040204020203" pitchFamily="34" charset="0"/>
                <a:ea typeface="Tahoma" panose="020B0604030504040204" pitchFamily="34" charset="0"/>
                <a:cs typeface="Segoe UI" panose="020B0502040204020203" pitchFamily="34" charset="0"/>
              </a:rPr>
              <a:t>בשלב הבא של התהליך מומלץ להוביל לשינויים מהירים במרחב הציבורי בבית שמש ולשתף את הילדים בתהליך קבלת ההחלטות, תוך עבודה על הקמת המתנ"ס הנייד.  </a:t>
            </a:r>
          </a:p>
          <a:p>
            <a:pPr marL="285750" indent="-285750" algn="l">
              <a:lnSpc>
                <a:spcPct val="150000"/>
              </a:lnSpc>
              <a:buClr>
                <a:srgbClr val="F9BC25"/>
              </a:buClr>
              <a:buFont typeface="Wingdings" panose="05000000000000000000" pitchFamily="2" charset="2"/>
              <a:buChar char="§"/>
              <a:defRPr/>
            </a:pPr>
            <a:r>
              <a:rPr lang="he-IL" sz="1400" dirty="0">
                <a:latin typeface="Segoe UI" panose="020B0502040204020203" pitchFamily="34" charset="0"/>
                <a:ea typeface="Tahoma" panose="020B0604030504040204" pitchFamily="34" charset="0"/>
                <a:cs typeface="Segoe UI" panose="020B0502040204020203" pitchFamily="34" charset="0"/>
              </a:rPr>
              <a:t>בהמשך להליך שיתוף ציבור ברמת אברהם, בימים אלו מתבצעת התערבות במרחב הציבורי שברחבת המדרגות המחברת בין רח' הרב גרוסמן לרח' אדלשטיין, לטובת הפיכתו למרחב המותאם לשהיית ילדי הגיל הרך ומלוויו ולעידוד קשר הורה-ילד ומשחק משותף.</a:t>
            </a:r>
          </a:p>
          <a:p>
            <a:pPr marL="285750" indent="-285750">
              <a:lnSpc>
                <a:spcPct val="150000"/>
              </a:lnSpc>
              <a:buClr>
                <a:srgbClr val="FFC000"/>
              </a:buClr>
              <a:buFont typeface="Tahoma" panose="020B0604030504040204" pitchFamily="34" charset="0"/>
              <a:buChar char="█"/>
              <a:defRPr/>
            </a:pPr>
            <a:r>
              <a:rPr lang="en-US" sz="1400" b="1" dirty="0">
                <a:solidFill>
                  <a:srgbClr val="4978A6"/>
                </a:solidFill>
                <a:latin typeface="Segoe UI" panose="020B0502040204020203" pitchFamily="34" charset="0"/>
                <a:ea typeface="Tahoma" panose="020B0604030504040204" pitchFamily="34" charset="0"/>
                <a:cs typeface="Segoe UI" panose="020B0502040204020203" pitchFamily="34" charset="0"/>
              </a:rPr>
              <a:t>Municipal officials are using work mechanisms and new management practices, along with inter-department collaborations</a:t>
            </a:r>
          </a:p>
          <a:p>
            <a:pPr marL="285750" marR="0" lvl="0" indent="-285750" algn="l" fontAlgn="auto">
              <a:lnSpc>
                <a:spcPct val="150000"/>
              </a:lnSpc>
              <a:spcAft>
                <a:spcPts val="0"/>
              </a:spcAft>
              <a:buClr>
                <a:srgbClr val="F9BC25"/>
              </a:buClr>
              <a:buSzTx/>
              <a:buFont typeface="Wingdings" panose="05000000000000000000" pitchFamily="2" charset="2"/>
              <a:buChar char="§"/>
              <a:tabLst/>
              <a:defRPr/>
            </a:pPr>
            <a:r>
              <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rPr>
              <a:t>בעקבות מפגשי "רשות פוגשת קהילה", כבר נערכו </a:t>
            </a:r>
            <a:r>
              <a:rPr lang="he-IL" sz="1400" b="1" dirty="0">
                <a:solidFill>
                  <a:prstClr val="black"/>
                </a:solidFill>
                <a:latin typeface="Segoe UI" panose="020B0502040204020203" pitchFamily="34" charset="0"/>
                <a:ea typeface="Tahoma" panose="020B0604030504040204" pitchFamily="34" charset="0"/>
                <a:cs typeface="Segoe UI" panose="020B0502040204020203" pitchFamily="34" charset="0"/>
              </a:rPr>
              <a:t>שינויים בעבודת העירייה </a:t>
            </a:r>
            <a:r>
              <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rPr>
              <a:t>מול תושבות העיר. </a:t>
            </a:r>
            <a:br>
              <a:rPr lang="en-US" sz="1400" dirty="0">
                <a:solidFill>
                  <a:prstClr val="black"/>
                </a:solidFill>
                <a:latin typeface="Segoe UI" panose="020B0502040204020203" pitchFamily="34" charset="0"/>
                <a:ea typeface="Tahoma" panose="020B0604030504040204" pitchFamily="34" charset="0"/>
                <a:cs typeface="Segoe UI" panose="020B0502040204020203" pitchFamily="34" charset="0"/>
              </a:rPr>
            </a:br>
            <a:r>
              <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rPr>
              <a:t>בשלב הבא של התהליך </a:t>
            </a:r>
            <a:r>
              <a:rPr lang="he-IL" sz="1400" u="sng" dirty="0">
                <a:solidFill>
                  <a:prstClr val="black"/>
                </a:solidFill>
                <a:latin typeface="Segoe UI" panose="020B0502040204020203" pitchFamily="34" charset="0"/>
                <a:ea typeface="Tahoma" panose="020B0604030504040204" pitchFamily="34" charset="0"/>
                <a:cs typeface="Segoe UI" panose="020B0502040204020203" pitchFamily="34" charset="0"/>
              </a:rPr>
              <a:t>מומלץ להוביל לשינויים בשגרות העבודה של הצוות העירוני </a:t>
            </a:r>
            <a:r>
              <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rPr>
              <a:t>- המשך גיבוש נשות הצוות לעבודה משותפת, תוך תיאום ציפיות והגדרה ברורה של סמכויות מובילי הצוות. בנוסף, מומלץ שרכזת קהילה תשתתף בהמשך תהליך שיתוף הציבור הנוכחי וכן, בפרויקטים דומים בעתיד. </a:t>
            </a:r>
          </a:p>
          <a:p>
            <a:pPr marL="285750" indent="-285750" algn="l">
              <a:lnSpc>
                <a:spcPct val="150000"/>
              </a:lnSpc>
              <a:buClr>
                <a:srgbClr val="F9BC25"/>
              </a:buClr>
              <a:buFont typeface="Wingdings" panose="05000000000000000000" pitchFamily="2" charset="2"/>
              <a:buChar char="§"/>
              <a:defRPr/>
            </a:pPr>
            <a:r>
              <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rPr>
              <a:t>אחוז נמוך מבין המטפלות שהשתתפו בהשתלמויות דיווחו שנתרמו בלמידת עמיתים ויצירת קשרים חדשים, </a:t>
            </a:r>
            <a:r>
              <a:rPr lang="he-IL" sz="1400" u="sng" dirty="0">
                <a:solidFill>
                  <a:prstClr val="black"/>
                </a:solidFill>
                <a:latin typeface="Segoe UI" panose="020B0502040204020203" pitchFamily="34" charset="0"/>
                <a:ea typeface="Tahoma" panose="020B0604030504040204" pitchFamily="34" charset="0"/>
                <a:cs typeface="Segoe UI" panose="020B0502040204020203" pitchFamily="34" charset="0"/>
              </a:rPr>
              <a:t>סוגיה שיש לקדם בהשתלמויות עתידיות. </a:t>
            </a:r>
          </a:p>
          <a:p>
            <a:pPr marL="285750" indent="-285750">
              <a:lnSpc>
                <a:spcPct val="150000"/>
              </a:lnSpc>
              <a:buClr>
                <a:srgbClr val="FFC000"/>
              </a:buClr>
              <a:buFont typeface="Tahoma" panose="020B0604030504040204" pitchFamily="34" charset="0"/>
              <a:buChar char="█"/>
              <a:defRPr/>
            </a:pPr>
            <a:r>
              <a:rPr lang="en-US" sz="1400" b="1" dirty="0">
                <a:solidFill>
                  <a:srgbClr val="4978A6"/>
                </a:solidFill>
                <a:latin typeface="Segoe UI" panose="020B0502040204020203" pitchFamily="34" charset="0"/>
                <a:ea typeface="Tahoma" panose="020B0604030504040204" pitchFamily="34" charset="0"/>
                <a:cs typeface="Segoe UI" panose="020B0502040204020203" pitchFamily="34" charset="0"/>
              </a:rPr>
              <a:t>Collaborations between municipal officials and external partners, while utilizing resources to promoting EC in Beit Shemesh</a:t>
            </a:r>
          </a:p>
          <a:p>
            <a:pPr marL="285750" indent="-285750" algn="l">
              <a:lnSpc>
                <a:spcPct val="150000"/>
              </a:lnSpc>
              <a:buClr>
                <a:srgbClr val="FFC000"/>
              </a:buClr>
              <a:buFont typeface="Wingdings" panose="05000000000000000000" pitchFamily="2" charset="2"/>
              <a:buChar char="§"/>
              <a:defRPr/>
            </a:pPr>
            <a:r>
              <a:rPr kumimoji="0" lang="he-IL"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מסקרי השתלמויות מטפלות עולה שהן מעוניינות להשתתף במפגשי העשרה מקצועית נוספים, שמטרתם חיזוק ילדי הגיל הרך בכל ההיבטים ההתפתחותיים (מוטוריים, שפתיים ורגשיים). </a:t>
            </a:r>
            <a:endParaRPr kumimoji="0" lang="en-US" sz="14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285750" indent="-285750">
              <a:lnSpc>
                <a:spcPct val="150000"/>
              </a:lnSpc>
              <a:buClr>
                <a:srgbClr val="FFC000"/>
              </a:buClr>
              <a:buFont typeface="Wingdings" panose="05000000000000000000" pitchFamily="2" charset="2"/>
              <a:buChar char="§"/>
              <a:defRPr/>
            </a:pPr>
            <a:r>
              <a:rPr lang="he-IL" sz="1400" dirty="0">
                <a:solidFill>
                  <a:prstClr val="black"/>
                </a:solidFill>
                <a:latin typeface="Segoe UI" panose="020B0502040204020203" pitchFamily="34" charset="0"/>
                <a:ea typeface="Tahoma" panose="020B0604030504040204" pitchFamily="34" charset="0"/>
                <a:cs typeface="Segoe UI" panose="020B0502040204020203" pitchFamily="34" charset="0"/>
              </a:rPr>
              <a:t>קידום הקמת המתנ"ס הנייד, כחלק מסדנת "רשות פוגשת קהילה" דורש שיתוף פעולה בין יחידות העירייה ויבוצע בזכות משאבי הרשות.</a:t>
            </a:r>
          </a:p>
        </p:txBody>
      </p:sp>
      <p:sp>
        <p:nvSpPr>
          <p:cNvPr id="3" name="Rectangle 2">
            <a:extLst>
              <a:ext uri="{FF2B5EF4-FFF2-40B4-BE49-F238E27FC236}">
                <a16:creationId xmlns:a16="http://schemas.microsoft.com/office/drawing/2014/main" id="{2639D11E-1778-94D2-4934-9DE81536B46F}"/>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27146201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34346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6" name="TextBox 5"/>
          <p:cNvSpPr txBox="1"/>
          <p:nvPr/>
        </p:nvSpPr>
        <p:spPr>
          <a:xfrm>
            <a:off x="3468201" y="2413337"/>
            <a:ext cx="5255597" cy="1015663"/>
          </a:xfrm>
          <a:prstGeom prst="rect">
            <a:avLst/>
          </a:prstGeom>
          <a:solidFill>
            <a:srgbClr val="EC1C3C"/>
          </a:solid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he-IL" sz="6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נספחים</a:t>
            </a:r>
          </a:p>
        </p:txBody>
      </p:sp>
      <p:sp>
        <p:nvSpPr>
          <p:cNvPr id="3" name="Rectangle 2">
            <a:extLst>
              <a:ext uri="{FF2B5EF4-FFF2-40B4-BE49-F238E27FC236}">
                <a16:creationId xmlns:a16="http://schemas.microsoft.com/office/drawing/2014/main" id="{6483D27A-58F6-3611-C82A-9A1EB6D6CDDB}"/>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16039552"/>
      </p:ext>
    </p:extLst>
  </p:cSld>
  <p:clrMapOvr>
    <a:masterClrMapping/>
  </p:clrMapOvr>
  <p:extLst>
    <p:ext uri="{6950BFC3-D8DA-4A85-94F7-54DA5524770B}">
      <p188:commentRel xmlns:p188="http://schemas.microsoft.com/office/powerpoint/2018/8/main" r:id="rId3"/>
    </p:ext>
  </p:extLs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5" name="TextBox 4">
            <a:extLst>
              <a:ext uri="{FF2B5EF4-FFF2-40B4-BE49-F238E27FC236}">
                <a16:creationId xmlns:a16="http://schemas.microsoft.com/office/drawing/2014/main" id="{319FDA69-4B85-4008-B2DE-AAE19577AE6F}"/>
              </a:ext>
            </a:extLst>
          </p:cNvPr>
          <p:cNvSpPr txBox="1"/>
          <p:nvPr/>
        </p:nvSpPr>
        <p:spPr>
          <a:xfrm>
            <a:off x="414678" y="864699"/>
            <a:ext cx="11362643" cy="380682"/>
          </a:xfrm>
          <a:prstGeom prst="rect">
            <a:avLst/>
          </a:prstGeom>
          <a:noFill/>
        </p:spPr>
        <p:txBody>
          <a:bodyPr wrap="square" rtlCol="1">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he-IL" sz="1400" b="0" i="0" u="none" strike="noStrike" kern="1200" cap="none" spc="0" normalizeH="0" baseline="0" noProof="0">
              <a:ln>
                <a:noFill/>
              </a:ln>
              <a:solidFill>
                <a:prstClr val="black"/>
              </a:solidFill>
              <a:effectLst/>
              <a:uLnTx/>
              <a:uFillTx/>
              <a:latin typeface="Calibri"/>
              <a:ea typeface="+mn-ea"/>
              <a:cs typeface="Arial" panose="020B0604020202020204" pitchFamily="34" charset="0"/>
            </a:endParaRPr>
          </a:p>
        </p:txBody>
      </p:sp>
      <p:sp>
        <p:nvSpPr>
          <p:cNvPr id="6" name="TextBox 5">
            <a:extLst>
              <a:ext uri="{FF2B5EF4-FFF2-40B4-BE49-F238E27FC236}">
                <a16:creationId xmlns:a16="http://schemas.microsoft.com/office/drawing/2014/main" id="{DE113117-F455-4437-A905-9C2D04DBA912}"/>
              </a:ext>
            </a:extLst>
          </p:cNvPr>
          <p:cNvSpPr txBox="1"/>
          <p:nvPr/>
        </p:nvSpPr>
        <p:spPr>
          <a:xfrm>
            <a:off x="1" y="-1"/>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סקר פתיחה סדנת אימהות- בית ספר להורים</a:t>
            </a:r>
          </a:p>
        </p:txBody>
      </p:sp>
      <p:sp>
        <p:nvSpPr>
          <p:cNvPr id="3" name="TextBox 13">
            <a:extLst>
              <a:ext uri="{FF2B5EF4-FFF2-40B4-BE49-F238E27FC236}">
                <a16:creationId xmlns:a16="http://schemas.microsoft.com/office/drawing/2014/main" id="{2983B755-F962-2513-B1CB-F6C72695878B}"/>
              </a:ext>
            </a:extLst>
          </p:cNvPr>
          <p:cNvSpPr txBox="1"/>
          <p:nvPr/>
        </p:nvSpPr>
        <p:spPr>
          <a:xfrm>
            <a:off x="9330431" y="948504"/>
            <a:ext cx="2606420" cy="4801314"/>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 מהי שכונת מגורייך? </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פתוח</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2. כמה ילדים יש לך, בלי עין הרע?</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פתוח</a:t>
            </a:r>
            <a:endPar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3. בנ/י כמה הם? </a:t>
            </a:r>
            <a:br>
              <a:rPr kumimoji="0" lang="en-US"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0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(ניתן לסמן יותר מתשובה אחת)</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א- עד 6 חודשים</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ב- 7 חודשים עד שנה</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ג-שנה עד שנה וחצי</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ד- שנה וצי עד שנתיים</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 שנתיים עד שלוש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ו- שלוש עד שש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ז- גיל 7 ומעלה</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4. איך שמעת על הסדנה/הפעילות? </a:t>
            </a:r>
            <a:br>
              <a:rPr kumimoji="0" lang="en-US"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0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(ניתן לסמן יותר מתשובה אחת)</a:t>
            </a:r>
          </a:p>
          <a:p>
            <a:pPr marL="342900" marR="0" lvl="0" indent="-342900" algn="r" defTabSz="914400" rtl="1" eaLnBrk="1" fontAlgn="auto" latinLnBrk="0" hangingPunct="1">
              <a:lnSpc>
                <a:spcPct val="100000"/>
              </a:lnSpc>
              <a:spcBef>
                <a:spcPts val="0"/>
              </a:spcBef>
              <a:spcAft>
                <a:spcPts val="0"/>
              </a:spcAft>
              <a:buClrTx/>
              <a:buSzTx/>
              <a:buFont typeface="+mj-cs"/>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דרך חבר/ה ששלח/ה לי </a:t>
            </a:r>
          </a:p>
          <a:p>
            <a:pPr marL="342900" marR="0" lvl="0" indent="-342900" algn="r" defTabSz="914400" rtl="1" eaLnBrk="1" fontAlgn="auto" latinLnBrk="0" hangingPunct="1">
              <a:lnSpc>
                <a:spcPct val="100000"/>
              </a:lnSpc>
              <a:spcBef>
                <a:spcPts val="0"/>
              </a:spcBef>
              <a:spcAft>
                <a:spcPts val="0"/>
              </a:spcAft>
              <a:buClrTx/>
              <a:buSzTx/>
              <a:buFont typeface="+mj-cs"/>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דרך קבוצת וואטסאפ שכונתית </a:t>
            </a:r>
          </a:p>
          <a:p>
            <a:pPr marL="342900" marR="0" lvl="0" indent="-342900" algn="r" defTabSz="914400" rtl="1" eaLnBrk="1" fontAlgn="auto" latinLnBrk="0" hangingPunct="1">
              <a:lnSpc>
                <a:spcPct val="100000"/>
              </a:lnSpc>
              <a:spcBef>
                <a:spcPts val="0"/>
              </a:spcBef>
              <a:spcAft>
                <a:spcPts val="0"/>
              </a:spcAft>
              <a:buClrTx/>
              <a:buSzTx/>
              <a:buFont typeface="+mj-cs"/>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דרך אתר עיריית בית שמש "הורים במרכז"</a:t>
            </a:r>
          </a:p>
          <a:p>
            <a:pPr marL="342900" marR="0" lvl="0" indent="-342900" algn="r" defTabSz="914400" rtl="1" eaLnBrk="1" fontAlgn="auto" latinLnBrk="0" hangingPunct="1">
              <a:lnSpc>
                <a:spcPct val="100000"/>
              </a:lnSpc>
              <a:spcBef>
                <a:spcPts val="0"/>
              </a:spcBef>
              <a:spcAft>
                <a:spcPts val="0"/>
              </a:spcAft>
              <a:buClrTx/>
              <a:buSzTx/>
              <a:buFont typeface="+mj-cs"/>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דרך פרסום במייל</a:t>
            </a:r>
          </a:p>
          <a:p>
            <a:pPr marL="342900" marR="0" lvl="0" indent="-342900" algn="r" defTabSz="914400" rtl="1" eaLnBrk="1" fontAlgn="auto" latinLnBrk="0" hangingPunct="1">
              <a:lnSpc>
                <a:spcPct val="100000"/>
              </a:lnSpc>
              <a:spcBef>
                <a:spcPts val="0"/>
              </a:spcBef>
              <a:spcAft>
                <a:spcPts val="0"/>
              </a:spcAft>
              <a:buClrTx/>
              <a:buSzTx/>
              <a:buFont typeface="+mj-cs"/>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דרך רשימת תפוצה של "זעירא"</a:t>
            </a:r>
          </a:p>
          <a:p>
            <a:pPr marL="342900" marR="0" lvl="0" indent="-342900" algn="r" defTabSz="914400" rtl="1" eaLnBrk="1" fontAlgn="auto" latinLnBrk="0" hangingPunct="1">
              <a:lnSpc>
                <a:spcPct val="100000"/>
              </a:lnSpc>
              <a:spcBef>
                <a:spcPts val="0"/>
              </a:spcBef>
              <a:spcAft>
                <a:spcPts val="0"/>
              </a:spcAft>
              <a:buClrTx/>
              <a:buSzTx/>
              <a:buFont typeface="+mj-cs"/>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דרך רשימת תפוצה של "בית ספר להורים"</a:t>
            </a:r>
          </a:p>
          <a:p>
            <a:pPr marL="342900" marR="0" lvl="0" indent="-342900" algn="r" defTabSz="914400" rtl="1" eaLnBrk="1" fontAlgn="auto" latinLnBrk="0" hangingPunct="1">
              <a:lnSpc>
                <a:spcPct val="100000"/>
              </a:lnSpc>
              <a:spcBef>
                <a:spcPts val="0"/>
              </a:spcBef>
              <a:spcAft>
                <a:spcPts val="0"/>
              </a:spcAft>
              <a:buClrTx/>
              <a:buSzTx/>
              <a:buFont typeface="+mj-cs"/>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דרך פליירים בתיבת הדואר</a:t>
            </a:r>
          </a:p>
          <a:p>
            <a:pPr marL="342900" marR="0" lvl="0" indent="-342900" algn="r" defTabSz="914400" rtl="1" eaLnBrk="1" fontAlgn="auto" latinLnBrk="0" hangingPunct="1">
              <a:lnSpc>
                <a:spcPct val="100000"/>
              </a:lnSpc>
              <a:spcBef>
                <a:spcPts val="0"/>
              </a:spcBef>
              <a:spcAft>
                <a:spcPts val="0"/>
              </a:spcAft>
              <a:buClrTx/>
              <a:buSzTx/>
              <a:buFont typeface="+mj-cs"/>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אחר, יש לפרט: </a:t>
            </a:r>
          </a:p>
        </p:txBody>
      </p:sp>
      <p:sp>
        <p:nvSpPr>
          <p:cNvPr id="4" name="תיבת טקסט 3">
            <a:extLst>
              <a:ext uri="{FF2B5EF4-FFF2-40B4-BE49-F238E27FC236}">
                <a16:creationId xmlns:a16="http://schemas.microsoft.com/office/drawing/2014/main" id="{1EFD81C2-7B42-75A1-4BB7-015ADF339744}"/>
              </a:ext>
            </a:extLst>
          </p:cNvPr>
          <p:cNvSpPr txBox="1"/>
          <p:nvPr/>
        </p:nvSpPr>
        <p:spPr>
          <a:xfrm>
            <a:off x="200024" y="441690"/>
            <a:ext cx="11791950" cy="461665"/>
          </a:xfrm>
          <a:prstGeom prst="rect">
            <a:avLst/>
          </a:prstGeom>
          <a:noFill/>
        </p:spPr>
        <p:txBody>
          <a:bodyPr wrap="square" rtlCol="1">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2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שלום רב, במסגרת סדנת אימהות בנושא חיזוק התקשורת והשפה בגיל הרך, אנו עורכים שאלון קצר לדיוק צרכי המשתתפים ושיפור התמיכה שתינתן במהלכה. השתתפותכן ומילוי השאלון יתרמו רבות! </a:t>
            </a:r>
          </a:p>
        </p:txBody>
      </p:sp>
      <p:sp>
        <p:nvSpPr>
          <p:cNvPr id="9" name="TextBox 13">
            <a:extLst>
              <a:ext uri="{FF2B5EF4-FFF2-40B4-BE49-F238E27FC236}">
                <a16:creationId xmlns:a16="http://schemas.microsoft.com/office/drawing/2014/main" id="{59FA2908-FEA1-9919-D070-0B42358C174E}"/>
              </a:ext>
            </a:extLst>
          </p:cNvPr>
          <p:cNvSpPr txBox="1"/>
          <p:nvPr/>
        </p:nvSpPr>
        <p:spPr>
          <a:xfrm>
            <a:off x="4252409" y="948504"/>
            <a:ext cx="5069418" cy="5309146"/>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5. באיזו מידה תהליך הרישום והקשר מול הגורם המארגן היה נוח ופשוט?</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 מאוד</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בינונית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מועטה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כלל לא</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6. מה את מצפה לקבל מהמפגשים?  </a:t>
            </a:r>
            <a:br>
              <a:rPr kumimoji="0" lang="en-US"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r>
              <a:rPr kumimoji="0" lang="he-IL" sz="10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(ניתן לסמן יותר מתשובה אחת) </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ידע על שלבי התפתחות ילדים לפי קבוצת גיל </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ידע וכלים לפיתוח מיומנויות שפה ותקשורת של ילדים </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ידע וכלים לפיתוח מיומנויות רגשיות אצל ילדים </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ידע וכלים לפיתוח הכישורים החברתיים של הילדים </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ידע וכלים לחיזוק הקשר ביני לבין ילדיי</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נשמח אם תפרטי על ציפיות נוספות:_____ </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7. מהי מידת הסכמתך בנוגע להיגדים הבאים, בהתייחסות לילדייך מתחת לגיל 3 </a:t>
            </a:r>
            <a:r>
              <a:rPr kumimoji="0" lang="he-IL" sz="1000" b="0" i="0" u="sng"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(סולם 1-5)</a:t>
            </a:r>
            <a:endParaRPr kumimoji="0" lang="he-IL" sz="1100" b="0" i="0" u="sng"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יש לי ידע וכלים טובים לתקשורת עם ילדיי</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אני רואה בשיח עם ילדי הזדמנות לתרום להתפתחות השפתית שלהם</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אני מתקשרת עם ילדיי באופן מילולי (מילים ומשפטים)</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אני מתקשרת עם ילדיי באמצעות תנועות ידיים והבעות פנים</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ילדיי מתקשרים עמי באופן מילולי (מילים ומשפטים)</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ילדיי מתקשרים עמי באמצעות תנועות ידיים והבעות פנים</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אני מצליחה להפוך רגעים יומיומיים עם ילדיי, לרגעים שמקדמים את התפתחותם</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אני רואה בפעילויות שגרה עם ילדי הזדמנות לתרום להתפתחות שלהם </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באמצעות הפיכת רגעים יומיומיים למשחק אני יכולה לתרום להתפתחות ילדיי </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באמצעות משחק משותף, אני יכולה להעשיר את השפה של ילדים</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אני יודעת לשים לב להתפתחות השפתית של ילדיי, בהתאם לגילם</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הקראת ספרים וסיפורים חשובה להתפתחות השפתית של ילדים</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endPar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p:txBody>
      </p:sp>
      <p:sp>
        <p:nvSpPr>
          <p:cNvPr id="8" name="TextBox 13">
            <a:extLst>
              <a:ext uri="{FF2B5EF4-FFF2-40B4-BE49-F238E27FC236}">
                <a16:creationId xmlns:a16="http://schemas.microsoft.com/office/drawing/2014/main" id="{254294F5-E445-266D-FEE4-A69DECF4E043}"/>
              </a:ext>
            </a:extLst>
          </p:cNvPr>
          <p:cNvSpPr txBox="1"/>
          <p:nvPr/>
        </p:nvSpPr>
        <p:spPr>
          <a:xfrm>
            <a:off x="-1" y="944936"/>
            <a:ext cx="4101483" cy="5509200"/>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8. באיזו תדירות את נוהגת לקרוא סיפור לילדייך?</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כל יום</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4-5 פעמים בשבוע</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2-3 פעמים בשבוע</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פעם בשבוע</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פחות מפעם בשבוע</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9. מהו הגיל המתאים בעינייך להתחיל להקריא לילדים ספרים?</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מגיל לידה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מגיל חצי שנה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מגיל שנה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מגיל שנתיים</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מגיל שלוש</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מגיל ארבע ומעלה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endPar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10. את כרגע ב - :</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תקופת (חופשת) לידה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שכיר/ה במשרה חלקית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שכירה/ במשרה מלאה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עצמאי/ת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אמא בבית במשרה מלאה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אחר, יש לפרט:</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endPar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11. כמה שנות לימוד יש לך?</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יסודית  </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תיכונית חלקית  </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תיכונית מלאה  </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על תיכונית / לימודי תעודה  </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תואר ראשון  </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תואר שני ומעלה  </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12. מהו תחום עיסוקך? </a:t>
            </a: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(פתוח)</a:t>
            </a:r>
          </a:p>
        </p:txBody>
      </p:sp>
      <p:sp>
        <p:nvSpPr>
          <p:cNvPr id="7" name="Rectangle 6">
            <a:extLst>
              <a:ext uri="{FF2B5EF4-FFF2-40B4-BE49-F238E27FC236}">
                <a16:creationId xmlns:a16="http://schemas.microsoft.com/office/drawing/2014/main" id="{2C0BEB9B-786A-7398-246B-EC8402409CBF}"/>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37682516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5" name="TextBox 4">
            <a:extLst>
              <a:ext uri="{FF2B5EF4-FFF2-40B4-BE49-F238E27FC236}">
                <a16:creationId xmlns:a16="http://schemas.microsoft.com/office/drawing/2014/main" id="{319FDA69-4B85-4008-B2DE-AAE19577AE6F}"/>
              </a:ext>
            </a:extLst>
          </p:cNvPr>
          <p:cNvSpPr txBox="1"/>
          <p:nvPr/>
        </p:nvSpPr>
        <p:spPr>
          <a:xfrm>
            <a:off x="414678" y="864699"/>
            <a:ext cx="11362643" cy="380682"/>
          </a:xfrm>
          <a:prstGeom prst="rect">
            <a:avLst/>
          </a:prstGeom>
          <a:noFill/>
        </p:spPr>
        <p:txBody>
          <a:bodyPr wrap="square" rtlCol="1">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he-IL" sz="1400" b="0" i="0" u="none" strike="noStrike" kern="1200" cap="none" spc="0" normalizeH="0" baseline="0" noProof="0">
              <a:ln>
                <a:noFill/>
              </a:ln>
              <a:solidFill>
                <a:prstClr val="black"/>
              </a:solidFill>
              <a:effectLst/>
              <a:uLnTx/>
              <a:uFillTx/>
              <a:latin typeface="Calibri"/>
              <a:ea typeface="+mn-ea"/>
              <a:cs typeface="Arial" panose="020B0604020202020204" pitchFamily="34" charset="0"/>
            </a:endParaRPr>
          </a:p>
        </p:txBody>
      </p:sp>
      <p:sp>
        <p:nvSpPr>
          <p:cNvPr id="6" name="TextBox 5">
            <a:extLst>
              <a:ext uri="{FF2B5EF4-FFF2-40B4-BE49-F238E27FC236}">
                <a16:creationId xmlns:a16="http://schemas.microsoft.com/office/drawing/2014/main" id="{DE113117-F455-4437-A905-9C2D04DBA912}"/>
              </a:ext>
            </a:extLst>
          </p:cNvPr>
          <p:cNvSpPr txBox="1"/>
          <p:nvPr/>
        </p:nvSpPr>
        <p:spPr>
          <a:xfrm>
            <a:off x="1" y="-1"/>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סקר סיום סדנת אימהות- בית ספר להורים</a:t>
            </a:r>
          </a:p>
        </p:txBody>
      </p:sp>
      <p:sp>
        <p:nvSpPr>
          <p:cNvPr id="3" name="TextBox 13">
            <a:extLst>
              <a:ext uri="{FF2B5EF4-FFF2-40B4-BE49-F238E27FC236}">
                <a16:creationId xmlns:a16="http://schemas.microsoft.com/office/drawing/2014/main" id="{2983B755-F962-2513-B1CB-F6C72695878B}"/>
              </a:ext>
            </a:extLst>
          </p:cNvPr>
          <p:cNvSpPr txBox="1"/>
          <p:nvPr/>
        </p:nvSpPr>
        <p:spPr>
          <a:xfrm>
            <a:off x="7936636" y="774276"/>
            <a:ext cx="4043259" cy="4985980"/>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 בנ/י כמה הילד/ים שהשתתפ/ו במפגש אימהות וילדים במסגרת הסדנה? </a:t>
            </a:r>
            <a:r>
              <a:rPr kumimoji="0" lang="he-IL" sz="10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(ניתן לסמן יותר מתשובה אחת)</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א- עד 6 חודשים</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ב- 7 חודשים עד שנה</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ג-שנה עד שנה וחצי</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ד- שנה וצי עד שנתיים</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 ש</a:t>
            </a:r>
            <a:r>
              <a:rPr kumimoji="0" lang="he-IL" sz="1100" b="0" i="0" u="none" strike="noStrike" kern="1200" cap="none" spc="0" normalizeH="0" baseline="0" noProof="0" err="1">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נתיים</a:t>
            </a: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עד שלוש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ו- שלוש עד שש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ז- גיל 7 </a:t>
            </a:r>
            <a:r>
              <a:rPr kumimoji="0" lang="he-IL" sz="1100" b="0" i="0" u="none" strike="noStrike" kern="1200" cap="none" spc="0" normalizeH="0" baseline="0" noProof="0" err="1">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ומ</a:t>
            </a: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עלה</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ח- לא רלוונטי</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2. האם השתתפת בעבר בפעילות לאימהות/ אימהות וילדים, מטעם עיריית בית שמש/בית ספר להורים/תוכנית </a:t>
            </a:r>
            <a:r>
              <a:rPr kumimoji="0" lang="he-IL" sz="1100" b="1" i="0" u="none" strike="noStrike" kern="1200" cap="none" spc="0" normalizeH="0" baseline="0" noProof="0" err="1">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זעירא</a:t>
            </a: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p>
          <a:p>
            <a:pPr marL="342900" marR="0" lvl="0" indent="-342900" algn="r" defTabSz="914400" rtl="1" eaLnBrk="1" fontAlgn="auto" latinLnBrk="0" hangingPunct="1">
              <a:lnSpc>
                <a:spcPct val="100000"/>
              </a:lnSpc>
              <a:spcBef>
                <a:spcPts val="0"/>
              </a:spcBef>
              <a:spcAft>
                <a:spcPts val="0"/>
              </a:spcAft>
              <a:buClrTx/>
              <a:buSzTx/>
              <a:buFont typeface="+mj-cs"/>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כן</a:t>
            </a:r>
          </a:p>
          <a:p>
            <a:pPr marL="342900" marR="0" lvl="0" indent="-342900" algn="r" defTabSz="914400" rtl="1" eaLnBrk="1" fontAlgn="auto" latinLnBrk="0" hangingPunct="1">
              <a:lnSpc>
                <a:spcPct val="100000"/>
              </a:lnSpc>
              <a:spcBef>
                <a:spcPts val="0"/>
              </a:spcBef>
              <a:spcAft>
                <a:spcPts val="0"/>
              </a:spcAft>
              <a:buClrTx/>
              <a:buSzTx/>
              <a:buFont typeface="+mj-cs"/>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לא</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3. באיזו מידה משך הסדנה (מס' המפגשים) היה מוצלח בעיניך?</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הסדנה הייתה קצרה מדי</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הסדנה הייתה ארוכה מדי</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הסדנה הייתה באורך המתאים</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endPar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4. באיזו מידה היית מרוצה ממפגש אימהות וילדים?</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 מאוד</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בינונית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מועטה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כלל לא</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לא רלוונטי</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p:txBody>
      </p:sp>
      <p:sp>
        <p:nvSpPr>
          <p:cNvPr id="9" name="TextBox 13">
            <a:extLst>
              <a:ext uri="{FF2B5EF4-FFF2-40B4-BE49-F238E27FC236}">
                <a16:creationId xmlns:a16="http://schemas.microsoft.com/office/drawing/2014/main" id="{59FA2908-FEA1-9919-D070-0B42358C174E}"/>
              </a:ext>
            </a:extLst>
          </p:cNvPr>
          <p:cNvSpPr txBox="1"/>
          <p:nvPr/>
        </p:nvSpPr>
        <p:spPr>
          <a:xfrm>
            <a:off x="4536489" y="774276"/>
            <a:ext cx="3400147" cy="5678478"/>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5. באיזו מידה התנאים הפיזיים והסביבתיים במהלך המפגשים היו נוחים עבורך ועבור ילדך/ילדתך?</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 מאוד</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בינונית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מועטה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כלל לא</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6. באיזו מידה המנחה העבירה את התכנים בצורה בהירה ומובנת?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 מאוד</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בינונית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מועטה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כלל לא</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endPar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7. באיזו מידה חשת שהמנחה התאים/ה את עצמו/ה לסיטואציות בלתי צפויות והפגין/ה גמישות במידת הצורך?</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 מאוד</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בינונית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מועטה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כלל לא</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endPar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8. באיזו מידה המנחה הייתה זמינה למענה על שאלות </a:t>
            </a:r>
            <a:r>
              <a:rPr kumimoji="0" lang="he-IL" sz="1100" b="1" i="0" u="sng"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במהלך המפגשים</a:t>
            </a: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 מאוד</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בינונית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מועטה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כלל לא</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לא רלוונטי</a:t>
            </a:r>
          </a:p>
        </p:txBody>
      </p:sp>
      <p:sp>
        <p:nvSpPr>
          <p:cNvPr id="7" name="תיבת טקסט 3">
            <a:extLst>
              <a:ext uri="{FF2B5EF4-FFF2-40B4-BE49-F238E27FC236}">
                <a16:creationId xmlns:a16="http://schemas.microsoft.com/office/drawing/2014/main" id="{8F143155-096A-8964-2660-C108331310BD}"/>
              </a:ext>
            </a:extLst>
          </p:cNvPr>
          <p:cNvSpPr txBox="1"/>
          <p:nvPr/>
        </p:nvSpPr>
        <p:spPr>
          <a:xfrm>
            <a:off x="200024" y="441690"/>
            <a:ext cx="11791950" cy="461665"/>
          </a:xfrm>
          <a:prstGeom prst="rect">
            <a:avLst/>
          </a:prstGeom>
          <a:noFill/>
        </p:spPr>
        <p:txBody>
          <a:bodyPr wrap="square" rtlCol="1">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2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שלום רב, תודה על השתתפותכן בסדנת אימהות בנושא חיזוק התקשורת והשפה בגיל הרך. לקראת סיום נשמח לשמוע מכן מה היה מוצלח ואיך נוכל להשתפר בעתיד .</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2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p:txBody>
      </p:sp>
      <p:sp>
        <p:nvSpPr>
          <p:cNvPr id="10" name="TextBox 9">
            <a:extLst>
              <a:ext uri="{FF2B5EF4-FFF2-40B4-BE49-F238E27FC236}">
                <a16:creationId xmlns:a16="http://schemas.microsoft.com/office/drawing/2014/main" id="{8C565290-3F37-6DE2-5887-9E4240A3C1D7}"/>
              </a:ext>
            </a:extLst>
          </p:cNvPr>
          <p:cNvSpPr txBox="1"/>
          <p:nvPr/>
        </p:nvSpPr>
        <p:spPr>
          <a:xfrm>
            <a:off x="115410" y="774276"/>
            <a:ext cx="4218505" cy="5509200"/>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9. באיזו מידה המנחה הייתה זמינה למענה על שאלות וליוו </a:t>
            </a:r>
            <a:r>
              <a:rPr kumimoji="0" lang="he-IL" sz="1100" b="1" i="0" u="sng"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בין המפגשים</a:t>
            </a: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 מאוד</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בינונית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מועטה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כלל לא</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לא רלוונטי</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endPar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10. באיזו מידה הסדנה ענתה על ציפיותייך?</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 מאוד</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בינונית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מועטה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כלל לא</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endPar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11. מה</a:t>
            </a:r>
            <a:r>
              <a:rPr kumimoji="0" lang="he-IL" sz="1100" b="1" i="0" u="sng"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קיבלת </a:t>
            </a: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בעקבות השתתפותך בסדנה? (ניתן לסמן יותר מתשובה אחת)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קיבלתי/העמקתי את הידע שלי אודות תקשורת ושפה בגיל הרך</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קיבלתי ייעוץ וליווי מאשת מקצוע בתחום התקשורת לגיל הרך</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קיבלתי רעיונות ו/או כלים לפיתוח תקשורת ושפה של ילדיי</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הכרתי אימהות אחרות מהשכונה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הזדמנות להתאוורר, להקדיש זמן לעצמי</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אחר, פרטי:__</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12. בעקבות הסדנה, באיזו מידה את חשה בקיאה בכל אחד מהנושאים הבאים (סולם 1-5)</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ידע על שלבי התפתחות ילדים לפי קבוצת גיל </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ידע וכלים לפיתוח מיומנויות השפה והתקשורת של ילדים </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ידע וכלים לפיתוח מיומנויות רגשיות אצל ילדים </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ידע וכלים לפיתוח הכישורים החברתיים של הילדים </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ידע וכלים לחיזוק הקשר ביני לבין ילדיי</a:t>
            </a:r>
          </a:p>
        </p:txBody>
      </p:sp>
      <p:sp>
        <p:nvSpPr>
          <p:cNvPr id="4" name="Rectangle 3">
            <a:extLst>
              <a:ext uri="{FF2B5EF4-FFF2-40B4-BE49-F238E27FC236}">
                <a16:creationId xmlns:a16="http://schemas.microsoft.com/office/drawing/2014/main" id="{1A0572A8-4D0E-9270-5F11-34EF2684277B}"/>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27249403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5" name="TextBox 4">
            <a:extLst>
              <a:ext uri="{FF2B5EF4-FFF2-40B4-BE49-F238E27FC236}">
                <a16:creationId xmlns:a16="http://schemas.microsoft.com/office/drawing/2014/main" id="{319FDA69-4B85-4008-B2DE-AAE19577AE6F}"/>
              </a:ext>
            </a:extLst>
          </p:cNvPr>
          <p:cNvSpPr txBox="1"/>
          <p:nvPr/>
        </p:nvSpPr>
        <p:spPr>
          <a:xfrm>
            <a:off x="414678" y="864699"/>
            <a:ext cx="11362643" cy="380682"/>
          </a:xfrm>
          <a:prstGeom prst="rect">
            <a:avLst/>
          </a:prstGeom>
          <a:noFill/>
        </p:spPr>
        <p:txBody>
          <a:bodyPr wrap="square" rtlCol="1">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he-IL" sz="1400" b="0" i="0" u="none" strike="noStrike" kern="1200" cap="none" spc="0" normalizeH="0" baseline="0" noProof="0">
              <a:ln>
                <a:noFill/>
              </a:ln>
              <a:solidFill>
                <a:prstClr val="black"/>
              </a:solidFill>
              <a:effectLst/>
              <a:uLnTx/>
              <a:uFillTx/>
              <a:latin typeface="Calibri"/>
              <a:ea typeface="+mn-ea"/>
              <a:cs typeface="Arial" panose="020B0604020202020204" pitchFamily="34" charset="0"/>
            </a:endParaRPr>
          </a:p>
        </p:txBody>
      </p:sp>
      <p:sp>
        <p:nvSpPr>
          <p:cNvPr id="6" name="TextBox 5">
            <a:extLst>
              <a:ext uri="{FF2B5EF4-FFF2-40B4-BE49-F238E27FC236}">
                <a16:creationId xmlns:a16="http://schemas.microsoft.com/office/drawing/2014/main" id="{DE113117-F455-4437-A905-9C2D04DBA912}"/>
              </a:ext>
            </a:extLst>
          </p:cNvPr>
          <p:cNvSpPr txBox="1"/>
          <p:nvPr/>
        </p:nvSpPr>
        <p:spPr>
          <a:xfrm>
            <a:off x="1" y="-1"/>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סקר סיום סדנת אימהות- בית ספר להורים</a:t>
            </a:r>
          </a:p>
        </p:txBody>
      </p:sp>
      <p:sp>
        <p:nvSpPr>
          <p:cNvPr id="3" name="TextBox 13">
            <a:extLst>
              <a:ext uri="{FF2B5EF4-FFF2-40B4-BE49-F238E27FC236}">
                <a16:creationId xmlns:a16="http://schemas.microsoft.com/office/drawing/2014/main" id="{2983B755-F962-2513-B1CB-F6C72695878B}"/>
              </a:ext>
            </a:extLst>
          </p:cNvPr>
          <p:cNvSpPr txBox="1"/>
          <p:nvPr/>
        </p:nvSpPr>
        <p:spPr>
          <a:xfrm>
            <a:off x="6126971" y="661966"/>
            <a:ext cx="5490820" cy="5339923"/>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13. באיזו מידה את סבורה שתשתמשי בעתיד בעזרים/חומרי הדרכה שקיבלת במהלך הסדנה?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 מאוד</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בינונית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מועטה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כלל לא</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14. אנא פרט/י, באיזה אופן תרמה לך הסדנה? נשמח לשמוע על דוגמאות ספציפיות </a:t>
            </a: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(פתוח)</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15. מהי מידת הסכמתך בנוגע להיגדים הבאים, בהתייחסות לילדייך מתחת לגיל 3 </a:t>
            </a:r>
            <a:r>
              <a:rPr kumimoji="0" lang="he-IL" sz="1100" b="0" i="0" u="sng"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(סולם 1-5)</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אני משתדלת לתקשר עם ילדיי באופן מילולי (מילים ומשפטים)</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אני מעודדת את ילדיי לתקשר עמי באופן מילולי (מילים ומשפטים)</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הסדנה תרמה לתקשורת חיובית יותר ביני לבין ילדיי</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הסדנה העניקה לי ידע ו/או כלים חדשים וישימים לשימוש בעתיד עם ילדיי</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אני מצליחה להפוך רגעים יומיומיים עם ילדיי, לרגעים שמקדמים את התפתחותם</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בעקבות הסדנה, למדתי כיצד ביכולתי לתרום להתפתחות השפתית של ילדיי גם ברגעים יומיומיים </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באמצעות משחק משותף, אני יכולה להעשיר את השפה של ילדים</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במסגרת הסדנה, קיבלתי רעיונות חדשים למשחק משותף עם ילדיי</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בעקבות הסדנה, הבנתי שאני יכולה לתרום להתפתחות ילדיי דרך הקראת סיפורים</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endPar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16. בחודש האחרון, באיזו תדירות את נוהגת לקרוא סיפור לילדייך?</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כל יום</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4-5 פעמים בשבוע</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2-3 פעמים בשבוע</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פעם בשבוע</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פחות מפעם בשבוע</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p:txBody>
      </p:sp>
      <p:sp>
        <p:nvSpPr>
          <p:cNvPr id="4" name="TextBox 13">
            <a:extLst>
              <a:ext uri="{FF2B5EF4-FFF2-40B4-BE49-F238E27FC236}">
                <a16:creationId xmlns:a16="http://schemas.microsoft.com/office/drawing/2014/main" id="{63D6F4BD-4B8A-0DB5-0408-5B6C272D7717}"/>
              </a:ext>
            </a:extLst>
          </p:cNvPr>
          <p:cNvSpPr txBox="1"/>
          <p:nvPr/>
        </p:nvSpPr>
        <p:spPr>
          <a:xfrm>
            <a:off x="414678" y="661966"/>
            <a:ext cx="5490820" cy="3139321"/>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17. באיזו מידה את מעריכה שתשמרי על קשר עם אימהות אחרות שהשתתפו במפגש?</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 מאוד</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בינונית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מועטה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כלל לא</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18. באיזו מידה היית ממליצה על הסדנה </a:t>
            </a:r>
            <a:r>
              <a:rPr kumimoji="0" lang="he-IL" sz="1100" b="1" i="0" u="none" strike="noStrike" kern="1200" cap="none" spc="0" normalizeH="0" baseline="0" noProof="0" err="1">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לאמהות</a:t>
            </a: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אחרות?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 מאוד</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בינונית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מועטה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כלל לא</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20. באילו נושאים היית מעוניינת שיעסקו במפגשי הורים/ אימהות עתידיים? </a:t>
            </a: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(פתוח)</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21. נשמח לשמוע בהרחבה מה הרווחת מהסדנה, סוגיות לשימור והצעות לשיפור לטובת מפגשים עתידיים, תובנות ומחשבות נוספות יתקבלו בברכה </a:t>
            </a: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(פתוח)</a:t>
            </a:r>
          </a:p>
        </p:txBody>
      </p:sp>
      <p:sp>
        <p:nvSpPr>
          <p:cNvPr id="7" name="Rectangle 6">
            <a:extLst>
              <a:ext uri="{FF2B5EF4-FFF2-40B4-BE49-F238E27FC236}">
                <a16:creationId xmlns:a16="http://schemas.microsoft.com/office/drawing/2014/main" id="{11119918-627F-A885-77B6-AFE105F2B190}"/>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13842199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5" name="TextBox 4">
            <a:extLst>
              <a:ext uri="{FF2B5EF4-FFF2-40B4-BE49-F238E27FC236}">
                <a16:creationId xmlns:a16="http://schemas.microsoft.com/office/drawing/2014/main" id="{319FDA69-4B85-4008-B2DE-AAE19577AE6F}"/>
              </a:ext>
            </a:extLst>
          </p:cNvPr>
          <p:cNvSpPr txBox="1"/>
          <p:nvPr/>
        </p:nvSpPr>
        <p:spPr>
          <a:xfrm>
            <a:off x="414678" y="864699"/>
            <a:ext cx="11362643" cy="380682"/>
          </a:xfrm>
          <a:prstGeom prst="rect">
            <a:avLst/>
          </a:prstGeom>
          <a:noFill/>
        </p:spPr>
        <p:txBody>
          <a:bodyPr wrap="square" rtlCol="1">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he-IL" sz="1400" b="0" i="0" u="none" strike="noStrike" kern="1200" cap="none" spc="0" normalizeH="0" baseline="0" noProof="0">
              <a:ln>
                <a:noFill/>
              </a:ln>
              <a:solidFill>
                <a:prstClr val="black"/>
              </a:solidFill>
              <a:effectLst/>
              <a:uLnTx/>
              <a:uFillTx/>
              <a:latin typeface="Calibri"/>
              <a:ea typeface="+mn-ea"/>
              <a:cs typeface="Arial" panose="020B0604020202020204" pitchFamily="34" charset="0"/>
            </a:endParaRPr>
          </a:p>
        </p:txBody>
      </p:sp>
      <p:sp>
        <p:nvSpPr>
          <p:cNvPr id="6" name="TextBox 5">
            <a:extLst>
              <a:ext uri="{FF2B5EF4-FFF2-40B4-BE49-F238E27FC236}">
                <a16:creationId xmlns:a16="http://schemas.microsoft.com/office/drawing/2014/main" id="{DE113117-F455-4437-A905-9C2D04DBA912}"/>
              </a:ext>
            </a:extLst>
          </p:cNvPr>
          <p:cNvSpPr txBox="1"/>
          <p:nvPr/>
        </p:nvSpPr>
        <p:spPr>
          <a:xfrm>
            <a:off x="1" y="-1"/>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מחוון תצפית מפגש שיתוף ציבור- </a:t>
            </a:r>
            <a:r>
              <a:rPr kumimoji="0" lang="en-US"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Placemaking</a:t>
            </a: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 ברמת אברהם </a:t>
            </a:r>
          </a:p>
        </p:txBody>
      </p:sp>
      <p:graphicFrame>
        <p:nvGraphicFramePr>
          <p:cNvPr id="7" name="Table 6">
            <a:extLst>
              <a:ext uri="{FF2B5EF4-FFF2-40B4-BE49-F238E27FC236}">
                <a16:creationId xmlns:a16="http://schemas.microsoft.com/office/drawing/2014/main" id="{25BDE178-27A8-4DAA-A476-A65BFA1F0229}"/>
              </a:ext>
            </a:extLst>
          </p:cNvPr>
          <p:cNvGraphicFramePr>
            <a:graphicFrameLocks noGrp="1"/>
          </p:cNvGraphicFramePr>
          <p:nvPr>
            <p:extLst>
              <p:ext uri="{D42A27DB-BD31-4B8C-83A1-F6EECF244321}">
                <p14:modId xmlns:p14="http://schemas.microsoft.com/office/powerpoint/2010/main" val="92545555"/>
              </p:ext>
            </p:extLst>
          </p:nvPr>
        </p:nvGraphicFramePr>
        <p:xfrm>
          <a:off x="57933" y="400109"/>
          <a:ext cx="12058649" cy="5936697"/>
        </p:xfrm>
        <a:graphic>
          <a:graphicData uri="http://schemas.openxmlformats.org/drawingml/2006/table">
            <a:tbl>
              <a:tblPr rtl="1" firstRow="1" firstCol="1" bandRow="1">
                <a:tableStyleId>{5C22544A-7EE6-4342-B048-85BDC9FD1C3A}</a:tableStyleId>
              </a:tblPr>
              <a:tblGrid>
                <a:gridCol w="2449025">
                  <a:extLst>
                    <a:ext uri="{9D8B030D-6E8A-4147-A177-3AD203B41FA5}">
                      <a16:colId xmlns:a16="http://schemas.microsoft.com/office/drawing/2014/main" val="2697299554"/>
                    </a:ext>
                  </a:extLst>
                </a:gridCol>
                <a:gridCol w="6267651">
                  <a:extLst>
                    <a:ext uri="{9D8B030D-6E8A-4147-A177-3AD203B41FA5}">
                      <a16:colId xmlns:a16="http://schemas.microsoft.com/office/drawing/2014/main" val="1912343668"/>
                    </a:ext>
                  </a:extLst>
                </a:gridCol>
                <a:gridCol w="3341973">
                  <a:extLst>
                    <a:ext uri="{9D8B030D-6E8A-4147-A177-3AD203B41FA5}">
                      <a16:colId xmlns:a16="http://schemas.microsoft.com/office/drawing/2014/main" val="2543229232"/>
                    </a:ext>
                  </a:extLst>
                </a:gridCol>
              </a:tblGrid>
              <a:tr h="266601">
                <a:tc>
                  <a:txBody>
                    <a:bodyPr/>
                    <a:lstStyle/>
                    <a:p>
                      <a:pPr algn="r" rtl="1"/>
                      <a:r>
                        <a:rPr lang="he-IL" sz="1100">
                          <a:effectLst/>
                        </a:rPr>
                        <a:t>קריטריונים לתצפית</a:t>
                      </a:r>
                      <a:endParaRPr lang="en-US" sz="1100">
                        <a:effectLst/>
                        <a:latin typeface="Times New Roman" panose="02020603050405020304" pitchFamily="18" charset="0"/>
                        <a:ea typeface="Calibri" panose="020F0502020204030204" pitchFamily="34" charset="0"/>
                        <a:cs typeface="Arial" panose="020B0604020202020204" pitchFamily="34" charset="0"/>
                      </a:endParaRPr>
                    </a:p>
                  </a:txBody>
                  <a:tcPr marL="24163" marR="24163" marT="0" marB="0"/>
                </a:tc>
                <a:tc gridSpan="2">
                  <a:txBody>
                    <a:bodyPr/>
                    <a:lstStyle/>
                    <a:p>
                      <a:pPr algn="r" rtl="1"/>
                      <a:r>
                        <a:rPr lang="he-IL" sz="1100">
                          <a:effectLst/>
                        </a:rPr>
                        <a:t>עדויות מתצפית על פעילות (התנהלות המנחה, תיאור התנהגות הילדים והמבוגרים)</a:t>
                      </a:r>
                      <a:endParaRPr lang="en-US" sz="1100">
                        <a:effectLst/>
                        <a:latin typeface="Times New Roman" panose="02020603050405020304" pitchFamily="18" charset="0"/>
                        <a:ea typeface="Calibri" panose="020F0502020204030204" pitchFamily="34" charset="0"/>
                        <a:cs typeface="Arial" panose="020B0604020202020204" pitchFamily="34" charset="0"/>
                      </a:endParaRPr>
                    </a:p>
                  </a:txBody>
                  <a:tcPr marL="24163" marR="24163" marT="0" marB="0"/>
                </a:tc>
                <a:tc hMerge="1">
                  <a:txBody>
                    <a:bodyPr/>
                    <a:lstStyle/>
                    <a:p>
                      <a:pPr rtl="1"/>
                      <a:endParaRPr lang="he-IL"/>
                    </a:p>
                  </a:txBody>
                  <a:tcPr/>
                </a:tc>
                <a:extLst>
                  <a:ext uri="{0D108BD9-81ED-4DB2-BD59-A6C34878D82A}">
                    <a16:rowId xmlns:a16="http://schemas.microsoft.com/office/drawing/2014/main" val="2859563687"/>
                  </a:ext>
                </a:extLst>
              </a:tr>
              <a:tr h="242053">
                <a:tc rowSpan="2">
                  <a:txBody>
                    <a:bodyPr/>
                    <a:lstStyle/>
                    <a:p>
                      <a:pPr algn="r" rtl="1"/>
                      <a:r>
                        <a:rPr lang="he-IL" sz="1100" b="0">
                          <a:effectLst/>
                        </a:rPr>
                        <a:t>דמוגרפיה</a:t>
                      </a:r>
                    </a:p>
                    <a:p>
                      <a:pPr algn="r" rtl="1"/>
                      <a:r>
                        <a:rPr lang="he-IL" sz="1100" b="0">
                          <a:effectLst/>
                        </a:rPr>
                        <a:t>הערכת </a:t>
                      </a:r>
                      <a:r>
                        <a:rPr lang="he-IL" sz="1100" b="0" u="sng">
                          <a:effectLst/>
                        </a:rPr>
                        <a:t>כמות</a:t>
                      </a:r>
                      <a:r>
                        <a:rPr lang="he-IL" sz="1100" b="0">
                          <a:effectLst/>
                        </a:rPr>
                        <a:t> מבוגרים וילדים, הערכה </a:t>
                      </a:r>
                      <a:r>
                        <a:rPr lang="he-IL" sz="1100" b="0" u="sng">
                          <a:effectLst/>
                        </a:rPr>
                        <a:t>באחוזים</a:t>
                      </a:r>
                      <a:r>
                        <a:rPr lang="he-IL" sz="1100" b="0">
                          <a:effectLst/>
                        </a:rPr>
                        <a:t> של מאפייני גיל ומגדר</a:t>
                      </a:r>
                      <a:endParaRPr lang="en-US" sz="1100" b="0">
                        <a:effectLst/>
                      </a:endParaRPr>
                    </a:p>
                    <a:p>
                      <a:pPr algn="r" rtl="1"/>
                      <a:r>
                        <a:rPr lang="he-IL" sz="1100" b="0">
                          <a:effectLst/>
                        </a:rPr>
                        <a:t>הערכה באחוזים עבור כל הרכב מבקרים</a:t>
                      </a:r>
                      <a:endParaRPr lang="en-US" sz="1100" b="0">
                        <a:effectLst/>
                        <a:latin typeface="Times New Roman" panose="02020603050405020304" pitchFamily="18" charset="0"/>
                        <a:ea typeface="Calibri" panose="020F0502020204030204" pitchFamily="34" charset="0"/>
                        <a:cs typeface="Arial" panose="020B0604020202020204" pitchFamily="34" charset="0"/>
                      </a:endParaRPr>
                    </a:p>
                  </a:txBody>
                  <a:tcPr marL="24163" marR="24163" marT="0" marB="0"/>
                </a:tc>
                <a:tc>
                  <a:txBody>
                    <a:bodyPr/>
                    <a:lstStyle/>
                    <a:p>
                      <a:pPr algn="r" rtl="1"/>
                      <a:r>
                        <a:rPr lang="he-IL" sz="1100" b="1">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ס"כ מבוגרים ___ נשים___ גברים___  </a:t>
                      </a:r>
                      <a:r>
                        <a:rPr lang="he-IL" sz="1100" b="1" u="sng">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קרבה:</a:t>
                      </a:r>
                      <a:r>
                        <a:rPr lang="he-IL" sz="1100" b="1">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 הורה___ סבים___ מטפל/ת___ אח/ות גדול/ה___ אחר___ </a:t>
                      </a:r>
                      <a:endParaRPr lang="en-US" sz="1100">
                        <a:solidFill>
                          <a:schemeClr val="tx1"/>
                        </a:solidFill>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tc>
                <a:tc>
                  <a:txBody>
                    <a:bodyPr/>
                    <a:lstStyle/>
                    <a:p>
                      <a:pPr algn="r" rtl="1"/>
                      <a:r>
                        <a:rPr lang="he-IL" sz="1100" b="1" err="1">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ס"כ</a:t>
                      </a:r>
                      <a:r>
                        <a:rPr lang="he-IL" sz="1100" b="1">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 ילדים ___ </a:t>
                      </a:r>
                      <a:r>
                        <a:rPr lang="he-IL" sz="1100" b="1" err="1">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בנות___בנים</a:t>
                      </a:r>
                      <a:r>
                        <a:rPr lang="he-IL" sz="1100" b="1">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___  </a:t>
                      </a:r>
                      <a:r>
                        <a:rPr lang="he-IL" sz="1100" b="1" u="sng">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בני</a:t>
                      </a:r>
                      <a:r>
                        <a:rPr lang="he-IL" sz="1100" b="1">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 0-3__ </a:t>
                      </a:r>
                      <a:r>
                        <a:rPr lang="en-US" sz="1100" b="1">
                          <a:solidFill>
                            <a:schemeClr val="tx1"/>
                          </a:solidFill>
                          <a:effectLst/>
                          <a:latin typeface="Calibri" panose="020F0502020204030204" pitchFamily="34" charset="0"/>
                          <a:ea typeface="Calibri" panose="020F0502020204030204" pitchFamily="34" charset="0"/>
                          <a:cs typeface="Arial" panose="020B0604020202020204" pitchFamily="34" charset="0"/>
                        </a:rPr>
                        <a:t>3-6</a:t>
                      </a:r>
                      <a:r>
                        <a:rPr lang="he-IL" sz="1100" b="1">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___ </a:t>
                      </a:r>
                      <a:r>
                        <a:rPr lang="en-US" sz="1100" b="1">
                          <a:solidFill>
                            <a:schemeClr val="tx1"/>
                          </a:solidFill>
                          <a:effectLst/>
                          <a:latin typeface="Calibri" panose="020F0502020204030204" pitchFamily="34" charset="0"/>
                          <a:ea typeface="Calibri" panose="020F0502020204030204" pitchFamily="34" charset="0"/>
                          <a:cs typeface="Arial" panose="020B0604020202020204" pitchFamily="34" charset="0"/>
                        </a:rPr>
                        <a:t>6</a:t>
                      </a:r>
                      <a:r>
                        <a:rPr lang="he-IL" sz="1100" b="1">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+___</a:t>
                      </a:r>
                      <a:endParaRPr lang="en-US" sz="1100">
                        <a:solidFill>
                          <a:schemeClr val="tx1"/>
                        </a:solidFill>
                        <a:effectLst/>
                        <a:latin typeface="Times New Roman" panose="02020603050405020304" pitchFamily="18"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58800599"/>
                  </a:ext>
                </a:extLst>
              </a:tr>
              <a:tr h="386838">
                <a:tc vMerge="1">
                  <a:txBody>
                    <a:bodyPr/>
                    <a:lstStyle/>
                    <a:p>
                      <a:pPr rtl="1"/>
                      <a:endParaRPr lang="he-IL"/>
                    </a:p>
                  </a:txBody>
                  <a:tcPr/>
                </a:tc>
                <a:tc gridSpan="2">
                  <a:txBody>
                    <a:bodyPr/>
                    <a:lstStyle/>
                    <a:p>
                      <a:pPr algn="r" rtl="1"/>
                      <a:r>
                        <a:rPr lang="he-IL" sz="1100">
                          <a:effectLst/>
                        </a:rPr>
                        <a:t>הרכב:   </a:t>
                      </a:r>
                      <a:r>
                        <a:rPr lang="he-IL" sz="1100" u="sng">
                          <a:effectLst/>
                        </a:rPr>
                        <a:t>מבוגר</a:t>
                      </a:r>
                      <a:r>
                        <a:rPr lang="he-IL" sz="1100">
                          <a:effectLst/>
                        </a:rPr>
                        <a:t> וילד/ה___   עם 2 ילדים___  3 ילדים+ ___    </a:t>
                      </a:r>
                      <a:r>
                        <a:rPr lang="he-IL" sz="1100" u="sng">
                          <a:effectLst/>
                        </a:rPr>
                        <a:t>זוג</a:t>
                      </a:r>
                      <a:r>
                        <a:rPr lang="he-IL" sz="1100">
                          <a:effectLst/>
                        </a:rPr>
                        <a:t> וילד/ה___  עם 2 ילדים ___  3 ילדים+ ___    </a:t>
                      </a:r>
                      <a:r>
                        <a:rPr lang="he-IL" sz="1100" u="sng">
                          <a:effectLst/>
                        </a:rPr>
                        <a:t>קבוצה</a:t>
                      </a:r>
                      <a:r>
                        <a:rPr lang="he-IL" sz="1100">
                          <a:effectLst/>
                        </a:rPr>
                        <a:t> (כמה מבוגרים וכמה ילדים):____________</a:t>
                      </a:r>
                      <a:endParaRPr lang="en-US" sz="1100">
                        <a:effectLst/>
                      </a:endParaRPr>
                    </a:p>
                    <a:p>
                      <a:pPr algn="r" rtl="1"/>
                      <a:r>
                        <a:rPr lang="he-IL" sz="1100">
                          <a:effectLst/>
                        </a:rPr>
                        <a:t>אופן </a:t>
                      </a:r>
                      <a:r>
                        <a:rPr lang="he-IL" sz="1100" err="1">
                          <a:effectLst/>
                        </a:rPr>
                        <a:t>התניידות</a:t>
                      </a:r>
                      <a:r>
                        <a:rPr lang="he-IL" sz="1100">
                          <a:effectLst/>
                        </a:rPr>
                        <a:t> למקום הפעילות:   מבוגר/ים וילד/ים </a:t>
                      </a:r>
                      <a:r>
                        <a:rPr lang="he-IL" sz="1100" u="sng">
                          <a:effectLst/>
                        </a:rPr>
                        <a:t>הולכים</a:t>
                      </a:r>
                      <a:r>
                        <a:rPr lang="he-IL" sz="1100">
                          <a:effectLst/>
                        </a:rPr>
                        <a:t> ___    מבוגר/ים עם </a:t>
                      </a:r>
                      <a:r>
                        <a:rPr lang="he-IL" sz="1100" u="sng">
                          <a:effectLst/>
                        </a:rPr>
                        <a:t>עגלה </a:t>
                      </a:r>
                      <a:r>
                        <a:rPr lang="he-IL" sz="1100">
                          <a:effectLst/>
                        </a:rPr>
                        <a:t> ___    מבוגר/ים וילד </a:t>
                      </a:r>
                      <a:r>
                        <a:rPr lang="he-IL" sz="1100" u="sng">
                          <a:effectLst/>
                        </a:rPr>
                        <a:t>רכוב</a:t>
                      </a:r>
                      <a:r>
                        <a:rPr lang="he-IL" sz="1100">
                          <a:effectLst/>
                        </a:rPr>
                        <a:t> (אופניים, </a:t>
                      </a:r>
                      <a:r>
                        <a:rPr lang="he-IL" sz="1100" err="1">
                          <a:effectLst/>
                        </a:rPr>
                        <a:t>בימבה</a:t>
                      </a:r>
                      <a:r>
                        <a:rPr lang="he-IL" sz="1100">
                          <a:effectLst/>
                        </a:rPr>
                        <a:t>, קורקינט) ___ הגעה ברכב___</a:t>
                      </a:r>
                      <a:endParaRPr lang="en-US" sz="1100">
                        <a:effectLst/>
                        <a:latin typeface="Times New Roman" panose="02020603050405020304" pitchFamily="18" charset="0"/>
                        <a:ea typeface="Calibri" panose="020F0502020204030204" pitchFamily="34" charset="0"/>
                        <a:cs typeface="Arial" panose="020B0604020202020204" pitchFamily="34" charset="0"/>
                      </a:endParaRPr>
                    </a:p>
                  </a:txBody>
                  <a:tcPr marL="24163" marR="24163" marT="0" marB="0"/>
                </a:tc>
                <a:tc hMerge="1">
                  <a:txBody>
                    <a:bodyPr/>
                    <a:lstStyle/>
                    <a:p>
                      <a:pPr rtl="1"/>
                      <a:endParaRPr lang="he-IL"/>
                    </a:p>
                  </a:txBody>
                  <a:tcPr/>
                </a:tc>
                <a:extLst>
                  <a:ext uri="{0D108BD9-81ED-4DB2-BD59-A6C34878D82A}">
                    <a16:rowId xmlns:a16="http://schemas.microsoft.com/office/drawing/2014/main" val="1870252829"/>
                  </a:ext>
                </a:extLst>
              </a:tr>
              <a:tr h="218101">
                <a:tc>
                  <a:txBody>
                    <a:bodyPr/>
                    <a:lstStyle/>
                    <a:p>
                      <a:pPr algn="r" rtl="1"/>
                      <a:r>
                        <a:rPr lang="he-IL" sz="1100" b="0">
                          <a:effectLst/>
                        </a:rPr>
                        <a:t>הערכת משך השהייה</a:t>
                      </a:r>
                      <a:endParaRPr lang="en-US" sz="1100" b="0">
                        <a:effectLst/>
                        <a:latin typeface="Times New Roman" panose="02020603050405020304" pitchFamily="18" charset="0"/>
                        <a:ea typeface="Calibri" panose="020F0502020204030204" pitchFamily="34" charset="0"/>
                        <a:cs typeface="Arial" panose="020B0604020202020204" pitchFamily="34" charset="0"/>
                      </a:endParaRPr>
                    </a:p>
                  </a:txBody>
                  <a:tcPr marL="24163" marR="24163" marT="0" marB="0"/>
                </a:tc>
                <a:tc gridSpan="2">
                  <a:txBody>
                    <a:bodyPr/>
                    <a:lstStyle/>
                    <a:p>
                      <a:pPr algn="r" rtl="1"/>
                      <a:r>
                        <a:rPr lang="he-IL" sz="1100" u="sng">
                          <a:effectLst/>
                        </a:rPr>
                        <a:t>חלק ממשך הפעילות:</a:t>
                      </a:r>
                      <a:r>
                        <a:rPr lang="he-IL" sz="1100">
                          <a:effectLst/>
                        </a:rPr>
                        <a:t> רוב/כמחצית/מיעוט    </a:t>
                      </a:r>
                      <a:r>
                        <a:rPr lang="he-IL" sz="1100" u="sng">
                          <a:effectLst/>
                        </a:rPr>
                        <a:t>לכל אורך הפעילות:</a:t>
                      </a:r>
                      <a:r>
                        <a:rPr lang="he-IL" sz="1100">
                          <a:effectLst/>
                        </a:rPr>
                        <a:t> רוב/כמחצית/מיעוט    </a:t>
                      </a:r>
                      <a:r>
                        <a:rPr lang="he-IL" sz="1100" u="sng">
                          <a:effectLst/>
                        </a:rPr>
                        <a:t>מעבר לשעות הפעילות (נשארו אחרי): </a:t>
                      </a:r>
                      <a:r>
                        <a:rPr lang="he-IL" sz="1100">
                          <a:effectLst/>
                        </a:rPr>
                        <a:t>רוב/כמחצית/מיעוט    </a:t>
                      </a:r>
                      <a:endParaRPr lang="en-US" sz="1100">
                        <a:effectLst/>
                        <a:latin typeface="Times New Roman" panose="02020603050405020304" pitchFamily="18" charset="0"/>
                        <a:ea typeface="Calibri" panose="020F0502020204030204" pitchFamily="34" charset="0"/>
                        <a:cs typeface="Arial" panose="020B0604020202020204" pitchFamily="34" charset="0"/>
                      </a:endParaRPr>
                    </a:p>
                  </a:txBody>
                  <a:tcPr marL="24163" marR="24163" marT="0" marB="0"/>
                </a:tc>
                <a:tc hMerge="1">
                  <a:txBody>
                    <a:bodyPr/>
                    <a:lstStyle/>
                    <a:p>
                      <a:pPr rtl="1"/>
                      <a:endParaRPr lang="he-IL"/>
                    </a:p>
                  </a:txBody>
                  <a:tcPr/>
                </a:tc>
                <a:extLst>
                  <a:ext uri="{0D108BD9-81ED-4DB2-BD59-A6C34878D82A}">
                    <a16:rowId xmlns:a16="http://schemas.microsoft.com/office/drawing/2014/main" val="2959054136"/>
                  </a:ext>
                </a:extLst>
              </a:tr>
              <a:tr h="1828878">
                <a:tc>
                  <a:txBody>
                    <a:bodyPr/>
                    <a:lstStyle/>
                    <a:p>
                      <a:pPr algn="r" rtl="1"/>
                      <a:r>
                        <a:rPr lang="he-IL" sz="1100" b="1">
                          <a:effectLst/>
                          <a:latin typeface="Times New Roman" panose="02020603050405020304" pitchFamily="18" charset="0"/>
                          <a:ea typeface="Calibri" panose="020F0502020204030204" pitchFamily="34" charset="0"/>
                          <a:cs typeface="Calibri" panose="020F0502020204030204" pitchFamily="34" charset="0"/>
                        </a:rPr>
                        <a:t>תיאור כללי ומיפוי חסמים</a:t>
                      </a:r>
                      <a:endParaRPr lang="en-US" sz="1100" b="1">
                        <a:effectLst/>
                        <a:latin typeface="Times New Roman" panose="02020603050405020304" pitchFamily="18" charset="0"/>
                        <a:ea typeface="Calibri" panose="020F0502020204030204" pitchFamily="34" charset="0"/>
                      </a:endParaRPr>
                    </a:p>
                    <a:p>
                      <a:pPr algn="r" rtl="1">
                        <a:spcAft>
                          <a:spcPts val="600"/>
                        </a:spcAft>
                      </a:pPr>
                      <a:r>
                        <a:rPr lang="he-IL" sz="1100">
                          <a:effectLst/>
                          <a:latin typeface="Times New Roman" panose="02020603050405020304" pitchFamily="18" charset="0"/>
                          <a:ea typeface="Calibri" panose="020F0502020204030204" pitchFamily="34" charset="0"/>
                          <a:cs typeface="Calibri" panose="020F0502020204030204" pitchFamily="34" charset="0"/>
                        </a:rPr>
                        <a:t>בכל קריטריון: לתת ציון בין 1 (כלל לא/ שלילי מאוד) ל- </a:t>
                      </a:r>
                      <a:r>
                        <a:rPr lang="en-US" sz="1100">
                          <a:effectLst/>
                          <a:latin typeface="Calibri" panose="020F0502020204030204" pitchFamily="34" charset="0"/>
                          <a:ea typeface="Calibri" panose="020F0502020204030204" pitchFamily="34" charset="0"/>
                        </a:rPr>
                        <a:t>7 </a:t>
                      </a:r>
                      <a:r>
                        <a:rPr lang="he-IL" sz="1100">
                          <a:effectLst/>
                          <a:latin typeface="Calibri" panose="020F0502020204030204" pitchFamily="34" charset="0"/>
                          <a:ea typeface="Calibri" panose="020F0502020204030204" pitchFamily="34" charset="0"/>
                        </a:rPr>
                        <a:t>(חיובי/ במידה רבה מאוד) </a:t>
                      </a:r>
                      <a:endParaRPr lang="en-US" sz="1100">
                        <a:effectLst/>
                        <a:latin typeface="Times New Roman" panose="02020603050405020304" pitchFamily="18" charset="0"/>
                        <a:ea typeface="Calibri" panose="020F0502020204030204" pitchFamily="34" charset="0"/>
                      </a:endParaRPr>
                    </a:p>
                    <a:p>
                      <a:pPr algn="r" rtl="1">
                        <a:spcAft>
                          <a:spcPts val="600"/>
                        </a:spcAft>
                      </a:pPr>
                      <a:r>
                        <a:rPr lang="he-IL" sz="1100">
                          <a:effectLst/>
                          <a:latin typeface="Times New Roman" panose="02020603050405020304" pitchFamily="18" charset="0"/>
                          <a:ea typeface="Calibri" panose="020F0502020204030204" pitchFamily="34" charset="0"/>
                          <a:cs typeface="Calibri" panose="020F0502020204030204" pitchFamily="34" charset="0"/>
                        </a:rPr>
                        <a:t> </a:t>
                      </a:r>
                      <a:endParaRPr lang="en-US" sz="1100">
                        <a:effectLst/>
                        <a:latin typeface="Times New Roman" panose="02020603050405020304" pitchFamily="18" charset="0"/>
                        <a:ea typeface="Calibri" panose="020F0502020204030204" pitchFamily="34" charset="0"/>
                      </a:endParaRPr>
                    </a:p>
                    <a:p>
                      <a:pPr algn="r" rtl="1">
                        <a:spcAft>
                          <a:spcPts val="600"/>
                        </a:spcAft>
                      </a:pPr>
                      <a:r>
                        <a:rPr lang="he-IL" sz="1100">
                          <a:effectLst/>
                          <a:latin typeface="Times New Roman" panose="02020603050405020304" pitchFamily="18" charset="0"/>
                          <a:ea typeface="Calibri" panose="020F0502020204030204" pitchFamily="34" charset="0"/>
                          <a:cs typeface="Calibri" panose="020F0502020204030204" pitchFamily="34" charset="0"/>
                        </a:rPr>
                        <a:t>*האם הוצבו שלטים המזמינים לפעילות/ הכוונה למתחם? </a:t>
                      </a:r>
                    </a:p>
                    <a:p>
                      <a:pPr marL="0" algn="r" defTabSz="914400" rtl="1" eaLnBrk="1" latinLnBrk="0" hangingPunct="1">
                        <a:spcAft>
                          <a:spcPts val="600"/>
                        </a:spcAft>
                      </a:pPr>
                      <a:r>
                        <a:rPr lang="he-IL" sz="1100" b="1" kern="1200">
                          <a:solidFill>
                            <a:schemeClr val="lt1"/>
                          </a:solidFill>
                          <a:effectLst/>
                          <a:latin typeface="Times New Roman" panose="02020603050405020304" pitchFamily="18" charset="0"/>
                          <a:ea typeface="+mn-ea"/>
                          <a:cs typeface="Calibri" panose="020F0502020204030204" pitchFamily="34" charset="0"/>
                        </a:rPr>
                        <a:t>עבור כל התרחשות יש לציין היקף מקרים שנצפו (כמות) ולתאר בפירוט הכללי</a:t>
                      </a:r>
                      <a:endParaRPr lang="en-US" sz="1100" b="1" kern="1200">
                        <a:solidFill>
                          <a:schemeClr val="lt1"/>
                        </a:solidFill>
                        <a:effectLst/>
                        <a:latin typeface="Times New Roman" panose="02020603050405020304" pitchFamily="18" charset="0"/>
                        <a:ea typeface="Calibri" panose="020F0502020204030204" pitchFamily="34" charset="0"/>
                        <a:cs typeface="Calibri" panose="020F0502020204030204" pitchFamily="34" charset="0"/>
                      </a:endParaRPr>
                    </a:p>
                  </a:txBody>
                  <a:tcPr marL="114300" marR="114300" marT="0" marB="0"/>
                </a:tc>
                <a:tc gridSpan="2">
                  <a:txBody>
                    <a:bodyPr/>
                    <a:lstStyle/>
                    <a:p>
                      <a:pPr algn="r" rtl="1">
                        <a:lnSpc>
                          <a:spcPct val="115000"/>
                        </a:lnSpc>
                      </a:pPr>
                      <a:r>
                        <a:rPr lang="he-IL" sz="1100" b="1">
                          <a:effectLst/>
                          <a:latin typeface="Times New Roman" panose="02020603050405020304" pitchFamily="18" charset="0"/>
                          <a:ea typeface="Calibri" panose="020F0502020204030204" pitchFamily="34" charset="0"/>
                          <a:cs typeface="Calibri" panose="020F0502020204030204" pitchFamily="34" charset="0"/>
                        </a:rPr>
                        <a:t>ציון (</a:t>
                      </a:r>
                      <a:r>
                        <a:rPr lang="en-US" sz="1100" b="1">
                          <a:effectLst/>
                          <a:latin typeface="Calibri" panose="020F0502020204030204" pitchFamily="34" charset="0"/>
                          <a:ea typeface="Calibri" panose="020F0502020204030204" pitchFamily="34" charset="0"/>
                        </a:rPr>
                        <a:t>7-1</a:t>
                      </a:r>
                      <a:r>
                        <a:rPr lang="he-IL" sz="1100" b="1">
                          <a:effectLst/>
                          <a:latin typeface="Times New Roman" panose="02020603050405020304" pitchFamily="18" charset="0"/>
                          <a:ea typeface="Calibri" panose="020F0502020204030204" pitchFamily="34" charset="0"/>
                          <a:cs typeface="Calibri" panose="020F0502020204030204" pitchFamily="34" charset="0"/>
                        </a:rPr>
                        <a:t>) מרחב פעילות</a:t>
                      </a:r>
                      <a:r>
                        <a:rPr lang="he-IL" sz="1100">
                          <a:effectLst/>
                          <a:latin typeface="Times New Roman" panose="02020603050405020304" pitchFamily="18" charset="0"/>
                          <a:ea typeface="Calibri" panose="020F0502020204030204" pitchFamily="34" charset="0"/>
                          <a:cs typeface="Calibri" panose="020F0502020204030204" pitchFamily="34" charset="0"/>
                        </a:rPr>
                        <a:t>: נוחות הגעה (כולל עם עגלה)___ נוח לפעילות____  צל____  תאורה____ הגנה מרוח/גשם____ בטיחות (מפגעים מסוכנים, גישה לכביש)____ </a:t>
                      </a:r>
                      <a:br>
                        <a:rPr lang="en-US" sz="1100">
                          <a:effectLst/>
                          <a:latin typeface="Calibri" panose="020F0502020204030204" pitchFamily="34" charset="0"/>
                          <a:ea typeface="Calibri" panose="020F0502020204030204" pitchFamily="34" charset="0"/>
                        </a:rPr>
                      </a:br>
                      <a:r>
                        <a:rPr lang="he-IL" sz="1100">
                          <a:effectLst/>
                          <a:latin typeface="Times New Roman" panose="02020603050405020304" pitchFamily="18" charset="0"/>
                          <a:ea typeface="Calibri" panose="020F0502020204030204" pitchFamily="34" charset="0"/>
                          <a:cs typeface="Calibri" panose="020F0502020204030204" pitchFamily="34" charset="0"/>
                        </a:rPr>
                        <a:t>ניקיון ____ איכות ציוד____ התאמה למגוון גילי ילדים_____ נוחות שהייה למבוגרים____ התאמה לכמות משתתפים_____ התאמה לתוכן ____ </a:t>
                      </a:r>
                      <a:endParaRPr lang="en-US" sz="1100">
                        <a:effectLst/>
                        <a:latin typeface="Times New Roman" panose="02020603050405020304" pitchFamily="18" charset="0"/>
                        <a:ea typeface="Calibri" panose="020F0502020204030204" pitchFamily="34" charset="0"/>
                      </a:endParaRPr>
                    </a:p>
                    <a:p>
                      <a:pPr algn="r" rtl="1">
                        <a:lnSpc>
                          <a:spcPct val="115000"/>
                        </a:lnSpc>
                      </a:pPr>
                      <a:r>
                        <a:rPr lang="he-IL" sz="1100" b="1">
                          <a:effectLst/>
                          <a:latin typeface="Times New Roman" panose="02020603050405020304" pitchFamily="18" charset="0"/>
                          <a:ea typeface="Calibri" panose="020F0502020204030204" pitchFamily="34" charset="0"/>
                          <a:cs typeface="Calibri" panose="020F0502020204030204" pitchFamily="34" charset="0"/>
                        </a:rPr>
                        <a:t>תיאור כללי של מרחב הפעילות, תיאור מילולי של המדדים לעיל, ונקודות חשובות לציון:</a:t>
                      </a:r>
                    </a:p>
                    <a:p>
                      <a:pPr algn="r" rtl="1">
                        <a:lnSpc>
                          <a:spcPct val="115000"/>
                        </a:lnSpc>
                      </a:pPr>
                      <a:endParaRPr lang="he-IL" sz="1100" b="1">
                        <a:effectLst/>
                        <a:latin typeface="Times New Roman" panose="02020603050405020304" pitchFamily="18" charset="0"/>
                        <a:ea typeface="Calibri" panose="020F0502020204030204" pitchFamily="34" charset="0"/>
                        <a:cs typeface="Calibri" panose="020F0502020204030204" pitchFamily="34" charset="0"/>
                      </a:endParaRPr>
                    </a:p>
                    <a:p>
                      <a:pPr algn="r" rtl="1">
                        <a:lnSpc>
                          <a:spcPct val="115000"/>
                        </a:lnSpc>
                      </a:pPr>
                      <a:endParaRPr lang="he-IL" sz="1100" b="1">
                        <a:effectLst/>
                        <a:latin typeface="Times New Roman" panose="02020603050405020304" pitchFamily="18" charset="0"/>
                        <a:ea typeface="Calibri" panose="020F0502020204030204" pitchFamily="34" charset="0"/>
                        <a:cs typeface="Calibri" panose="020F0502020204030204" pitchFamily="34" charset="0"/>
                      </a:endParaRPr>
                    </a:p>
                    <a:p>
                      <a:pPr algn="r" rtl="1">
                        <a:lnSpc>
                          <a:spcPct val="115000"/>
                        </a:lnSpc>
                      </a:pPr>
                      <a:endParaRPr lang="he-IL" sz="1100" b="1">
                        <a:effectLst/>
                        <a:latin typeface="Times New Roman" panose="02020603050405020304" pitchFamily="18" charset="0"/>
                        <a:ea typeface="Calibri" panose="020F0502020204030204" pitchFamily="34" charset="0"/>
                        <a:cs typeface="Calibri" panose="020F0502020204030204" pitchFamily="34" charset="0"/>
                      </a:endParaRPr>
                    </a:p>
                    <a:p>
                      <a:pPr algn="r" rtl="1">
                        <a:lnSpc>
                          <a:spcPct val="115000"/>
                        </a:lnSpc>
                      </a:pPr>
                      <a:endParaRPr lang="he-IL" sz="1100" b="1">
                        <a:effectLst/>
                        <a:latin typeface="Times New Roman" panose="02020603050405020304" pitchFamily="18" charset="0"/>
                        <a:ea typeface="Calibri" panose="020F0502020204030204" pitchFamily="34" charset="0"/>
                        <a:cs typeface="Calibri" panose="020F0502020204030204" pitchFamily="34" charset="0"/>
                      </a:endParaRPr>
                    </a:p>
                    <a:p>
                      <a:pPr algn="r" rtl="1">
                        <a:lnSpc>
                          <a:spcPct val="115000"/>
                        </a:lnSpc>
                      </a:pPr>
                      <a:r>
                        <a:rPr lang="he-IL" sz="1100" b="1">
                          <a:effectLst/>
                          <a:latin typeface="Times New Roman" panose="02020603050405020304" pitchFamily="18" charset="0"/>
                          <a:ea typeface="Calibri" panose="020F0502020204030204" pitchFamily="34" charset="0"/>
                          <a:cs typeface="Calibri" panose="020F0502020204030204" pitchFamily="34" charset="0"/>
                        </a:rPr>
                        <a:t>הפרעות מגורמי חוץ במרחב הציבורי: </a:t>
                      </a:r>
                      <a:r>
                        <a:rPr lang="he-IL" sz="1100" b="0">
                          <a:effectLst/>
                          <a:latin typeface="Times New Roman" panose="02020603050405020304" pitchFamily="18" charset="0"/>
                          <a:ea typeface="Calibri" panose="020F0502020204030204" pitchFamily="34" charset="0"/>
                          <a:cs typeface="Calibri" panose="020F0502020204030204" pitchFamily="34" charset="0"/>
                        </a:rPr>
                        <a:t>עוברי אורח מכל סוג____ תנאי מזג האוויר____ רעש מהסביבה____ אחר, לפרט:___________  פירוט כללי:</a:t>
                      </a:r>
                      <a:endParaRPr lang="he-IL" sz="1100" b="1">
                        <a:effectLst/>
                        <a:latin typeface="Times New Roman" panose="02020603050405020304" pitchFamily="18" charset="0"/>
                        <a:ea typeface="Calibri" panose="020F0502020204030204" pitchFamily="34" charset="0"/>
                        <a:cs typeface="Calibri" panose="020F0502020204030204" pitchFamily="34" charset="0"/>
                      </a:endParaRPr>
                    </a:p>
                    <a:p>
                      <a:pPr algn="r" rtl="1">
                        <a:lnSpc>
                          <a:spcPct val="115000"/>
                        </a:lnSpc>
                      </a:pPr>
                      <a:endParaRPr lang="en-US" sz="1100">
                        <a:effectLst/>
                        <a:latin typeface="Times New Roman" panose="02020603050405020304" pitchFamily="18" charset="0"/>
                        <a:ea typeface="Calibri" panose="020F0502020204030204" pitchFamily="34" charset="0"/>
                      </a:endParaRPr>
                    </a:p>
                  </a:txBody>
                  <a:tcPr marL="114300" marR="114300" marT="0" marB="0"/>
                </a:tc>
                <a:tc hMerge="1">
                  <a:txBody>
                    <a:bodyPr/>
                    <a:lstStyle/>
                    <a:p>
                      <a:pPr algn="r" rtl="1">
                        <a:lnSpc>
                          <a:spcPct val="115000"/>
                        </a:lnSpc>
                      </a:pPr>
                      <a:endParaRPr lang="en-US" sz="1200">
                        <a:effectLst/>
                        <a:latin typeface="Times New Roman" panose="02020603050405020304" pitchFamily="18" charset="0"/>
                        <a:ea typeface="Calibri" panose="020F0502020204030204" pitchFamily="34" charset="0"/>
                      </a:endParaRPr>
                    </a:p>
                  </a:txBody>
                  <a:tcPr marL="114300" marR="114300" marT="0" marB="0"/>
                </a:tc>
                <a:extLst>
                  <a:ext uri="{0D108BD9-81ED-4DB2-BD59-A6C34878D82A}">
                    <a16:rowId xmlns:a16="http://schemas.microsoft.com/office/drawing/2014/main" val="2678747580"/>
                  </a:ext>
                </a:extLst>
              </a:tr>
              <a:tr h="1367597">
                <a:tc>
                  <a:txBody>
                    <a:bodyPr/>
                    <a:lstStyle/>
                    <a:p>
                      <a:pPr algn="r" rtl="1"/>
                      <a:r>
                        <a:rPr lang="he-IL" sz="1100" b="0" dirty="0">
                          <a:effectLst/>
                        </a:rPr>
                        <a:t>התנהלות מפעילים</a:t>
                      </a:r>
                      <a:endParaRPr lang="en-US" sz="1100" b="0" dirty="0">
                        <a:effectLst/>
                      </a:endParaRPr>
                    </a:p>
                    <a:p>
                      <a:pPr algn="r" rtl="1">
                        <a:spcAft>
                          <a:spcPts val="600"/>
                        </a:spcAft>
                      </a:pPr>
                      <a:r>
                        <a:rPr lang="he-IL" sz="1100" b="0" dirty="0">
                          <a:effectLst/>
                        </a:rPr>
                        <a:t>בכל קריטריון: לתת ציון בין 1 (כלל לא/ שלילי מאוד) ל-</a:t>
                      </a:r>
                      <a:r>
                        <a:rPr lang="en-US" sz="1100" b="0" dirty="0">
                          <a:effectLst/>
                        </a:rPr>
                        <a:t>7 </a:t>
                      </a:r>
                      <a:r>
                        <a:rPr lang="he-IL" sz="1100" b="0" dirty="0">
                          <a:effectLst/>
                        </a:rPr>
                        <a:t> (חיובי/ במידה רבה מאוד) </a:t>
                      </a:r>
                      <a:endParaRPr lang="en-US" sz="1100" b="0" dirty="0">
                        <a:effectLst/>
                      </a:endParaRPr>
                    </a:p>
                    <a:p>
                      <a:pPr algn="r" rtl="1"/>
                      <a:r>
                        <a:rPr lang="he-IL" sz="1100" b="0" dirty="0">
                          <a:effectLst/>
                        </a:rPr>
                        <a:t> </a:t>
                      </a:r>
                      <a:endParaRPr lang="en-US" sz="1100" b="0" dirty="0">
                        <a:effectLst/>
                      </a:endParaRPr>
                    </a:p>
                    <a:p>
                      <a:pPr algn="r" rtl="1"/>
                      <a:r>
                        <a:rPr lang="he-IL" sz="1100" b="0" dirty="0">
                          <a:effectLst/>
                        </a:rPr>
                        <a:t>לתאר ולפרט את אופן ניהול </a:t>
                      </a:r>
                      <a:r>
                        <a:rPr lang="he-IL" sz="1100" b="0" dirty="0">
                          <a:effectLst/>
                          <a:latin typeface="Segoe UI" panose="020B0502040204020203" pitchFamily="34" charset="0"/>
                          <a:cs typeface="Segoe UI" panose="020B0502040204020203" pitchFamily="34" charset="0"/>
                        </a:rPr>
                        <a:t>הפעילות</a:t>
                      </a:r>
                      <a:r>
                        <a:rPr lang="he-IL" sz="1100" b="0" dirty="0">
                          <a:effectLst/>
                        </a:rPr>
                        <a:t> והתנהגות המפעילים במהלכה</a:t>
                      </a:r>
                      <a:endParaRPr lang="en-US" sz="1100" b="0" dirty="0">
                        <a:effectLst/>
                        <a:latin typeface="Times New Roman" panose="02020603050405020304" pitchFamily="18" charset="0"/>
                        <a:ea typeface="Calibri" panose="020F0502020204030204" pitchFamily="34" charset="0"/>
                        <a:cs typeface="Arial" panose="020B0604020202020204" pitchFamily="34" charset="0"/>
                      </a:endParaRPr>
                    </a:p>
                  </a:txBody>
                  <a:tcPr marL="24163" marR="24163" marT="0" marB="0"/>
                </a:tc>
                <a:tc gridSpan="2">
                  <a:txBody>
                    <a:bodyPr/>
                    <a:lstStyle/>
                    <a:p>
                      <a:pPr algn="r" rtl="1">
                        <a:lnSpc>
                          <a:spcPct val="115000"/>
                        </a:lnSpc>
                      </a:pPr>
                      <a:r>
                        <a:rPr lang="he-IL" sz="1100">
                          <a:effectLst/>
                          <a:latin typeface="Times New Roman" panose="02020603050405020304" pitchFamily="18" charset="0"/>
                          <a:ea typeface="Calibri" panose="020F0502020204030204" pitchFamily="34" charset="0"/>
                          <a:cs typeface="Calibri" panose="020F0502020204030204" pitchFamily="34" charset="0"/>
                        </a:rPr>
                        <a:t>ציון (</a:t>
                      </a:r>
                      <a:r>
                        <a:rPr lang="en-US" sz="1100">
                          <a:effectLst/>
                          <a:latin typeface="Calibri" panose="020F0502020204030204" pitchFamily="34" charset="0"/>
                          <a:ea typeface="Calibri" panose="020F0502020204030204" pitchFamily="34" charset="0"/>
                        </a:rPr>
                        <a:t>7-1</a:t>
                      </a:r>
                      <a:r>
                        <a:rPr lang="he-IL" sz="1100">
                          <a:effectLst/>
                          <a:latin typeface="Times New Roman" panose="02020603050405020304" pitchFamily="18" charset="0"/>
                          <a:ea typeface="Calibri" panose="020F0502020204030204" pitchFamily="34" charset="0"/>
                          <a:cs typeface="Calibri" panose="020F0502020204030204" pitchFamily="34" charset="0"/>
                        </a:rPr>
                        <a:t>) </a:t>
                      </a:r>
                      <a:r>
                        <a:rPr lang="he-IL" sz="1100" b="1">
                          <a:effectLst/>
                          <a:latin typeface="Times New Roman" panose="02020603050405020304" pitchFamily="18" charset="0"/>
                          <a:ea typeface="Calibri" panose="020F0502020204030204" pitchFamily="34" charset="0"/>
                          <a:cs typeface="Calibri" panose="020F0502020204030204" pitchFamily="34" charset="0"/>
                        </a:rPr>
                        <a:t>הנחייה ברורה</a:t>
                      </a:r>
                      <a:r>
                        <a:rPr lang="he-IL" sz="1100">
                          <a:effectLst/>
                          <a:latin typeface="Times New Roman" panose="02020603050405020304" pitchFamily="18" charset="0"/>
                          <a:ea typeface="Calibri" panose="020F0502020204030204" pitchFamily="34" charset="0"/>
                          <a:cs typeface="Calibri" panose="020F0502020204030204" pitchFamily="34" charset="0"/>
                        </a:rPr>
                        <a:t> ___</a:t>
                      </a:r>
                      <a:r>
                        <a:rPr lang="he-IL" sz="1100" b="1">
                          <a:effectLst/>
                          <a:latin typeface="Times New Roman" panose="02020603050405020304" pitchFamily="18" charset="0"/>
                          <a:ea typeface="Calibri" panose="020F0502020204030204" pitchFamily="34" charset="0"/>
                          <a:cs typeface="Calibri" panose="020F0502020204030204" pitchFamily="34" charset="0"/>
                        </a:rPr>
                        <a:t> התאמה וגמישות </a:t>
                      </a:r>
                      <a:r>
                        <a:rPr lang="he-IL" sz="1100">
                          <a:effectLst/>
                          <a:latin typeface="Times New Roman" panose="02020603050405020304" pitchFamily="18" charset="0"/>
                          <a:ea typeface="Calibri" panose="020F0502020204030204" pitchFamily="34" charset="0"/>
                          <a:cs typeface="Calibri" panose="020F0502020204030204" pitchFamily="34" charset="0"/>
                        </a:rPr>
                        <a:t>(להפרעות, לצרכי המשתתפים) ___</a:t>
                      </a:r>
                      <a:r>
                        <a:rPr lang="he-IL" sz="1100" b="1">
                          <a:effectLst/>
                          <a:latin typeface="Times New Roman" panose="02020603050405020304" pitchFamily="18" charset="0"/>
                          <a:ea typeface="Calibri" panose="020F0502020204030204" pitchFamily="34" charset="0"/>
                          <a:cs typeface="Calibri" panose="020F0502020204030204" pitchFamily="34" charset="0"/>
                        </a:rPr>
                        <a:t> התאמה שפתית</a:t>
                      </a:r>
                      <a:r>
                        <a:rPr lang="he-IL" sz="1100">
                          <a:effectLst/>
                          <a:latin typeface="Times New Roman" panose="02020603050405020304" pitchFamily="18" charset="0"/>
                          <a:ea typeface="Calibri" panose="020F0502020204030204" pitchFamily="34" charset="0"/>
                          <a:cs typeface="Calibri" panose="020F0502020204030204" pitchFamily="34" charset="0"/>
                        </a:rPr>
                        <a:t> (גם בהקשר של גיל וגם שפה-יידיש)______</a:t>
                      </a:r>
                      <a:endParaRPr lang="en-US" sz="1100">
                        <a:effectLst/>
                        <a:latin typeface="Times New Roman" panose="02020603050405020304" pitchFamily="18" charset="0"/>
                        <a:ea typeface="Calibri" panose="020F0502020204030204" pitchFamily="34" charset="0"/>
                      </a:endParaRPr>
                    </a:p>
                    <a:p>
                      <a:pPr algn="r" rtl="1"/>
                      <a:r>
                        <a:rPr lang="he-IL" sz="1100" b="1">
                          <a:effectLst/>
                          <a:latin typeface="Times New Roman" panose="02020603050405020304" pitchFamily="18" charset="0"/>
                          <a:ea typeface="Calibri" panose="020F0502020204030204" pitchFamily="34" charset="0"/>
                          <a:cs typeface="Calibri" panose="020F0502020204030204" pitchFamily="34" charset="0"/>
                        </a:rPr>
                        <a:t>תיאור התנהלות המנחה במפגש </a:t>
                      </a:r>
                      <a:r>
                        <a:rPr lang="he-IL" sz="1100">
                          <a:effectLst/>
                          <a:latin typeface="Times New Roman" panose="02020603050405020304" pitchFamily="18" charset="0"/>
                          <a:ea typeface="Calibri" panose="020F0502020204030204" pitchFamily="34" charset="0"/>
                          <a:cs typeface="Calibri" panose="020F0502020204030204" pitchFamily="34" charset="0"/>
                        </a:rPr>
                        <a:t>(פירוט ודוגמאות למדדים לעיל, תשומת לב לאופן התפקוד מול הורים ומול ילדים, וכל סוגיה ראויה לציון)</a:t>
                      </a:r>
                    </a:p>
                    <a:p>
                      <a:pPr algn="r" rtl="1"/>
                      <a:endParaRPr lang="he-IL" sz="1100">
                        <a:effectLst/>
                        <a:latin typeface="Times New Roman" panose="02020603050405020304" pitchFamily="18" charset="0"/>
                        <a:ea typeface="Calibri" panose="020F0502020204030204" pitchFamily="34" charset="0"/>
                        <a:cs typeface="Calibri" panose="020F0502020204030204" pitchFamily="34" charset="0"/>
                      </a:endParaRPr>
                    </a:p>
                    <a:p>
                      <a:pPr algn="r" rtl="1"/>
                      <a:endParaRPr lang="he-IL" sz="1100">
                        <a:effectLst/>
                        <a:latin typeface="Times New Roman" panose="02020603050405020304" pitchFamily="18" charset="0"/>
                        <a:ea typeface="Calibri" panose="020F0502020204030204" pitchFamily="34" charset="0"/>
                        <a:cs typeface="Calibri" panose="020F0502020204030204" pitchFamily="34" charset="0"/>
                      </a:endParaRPr>
                    </a:p>
                    <a:p>
                      <a:pPr algn="r" rtl="1"/>
                      <a:endParaRPr lang="he-IL" sz="1100">
                        <a:effectLst/>
                        <a:latin typeface="Times New Roman" panose="02020603050405020304" pitchFamily="18" charset="0"/>
                        <a:ea typeface="Calibri" panose="020F0502020204030204" pitchFamily="34" charset="0"/>
                        <a:cs typeface="Calibri" panose="020F0502020204030204" pitchFamily="34" charset="0"/>
                      </a:endParaRPr>
                    </a:p>
                    <a:p>
                      <a:pPr algn="r" rtl="1"/>
                      <a:r>
                        <a:rPr lang="he-IL" sz="1100" b="1">
                          <a:effectLst/>
                          <a:latin typeface="Times New Roman" panose="02020603050405020304" pitchFamily="18" charset="0"/>
                          <a:ea typeface="Calibri" panose="020F0502020204030204" pitchFamily="34" charset="0"/>
                          <a:cs typeface="Calibri" panose="020F0502020204030204" pitchFamily="34" charset="0"/>
                        </a:rPr>
                        <a:t>היקף הפרעות בפעילות מצד הצוות המפעיל</a:t>
                      </a:r>
                      <a:r>
                        <a:rPr lang="he-IL" sz="1100">
                          <a:effectLst/>
                          <a:latin typeface="Times New Roman" panose="02020603050405020304" pitchFamily="18" charset="0"/>
                          <a:ea typeface="Calibri" panose="020F0502020204030204" pitchFamily="34" charset="0"/>
                          <a:cs typeface="Calibri" panose="020F0502020204030204" pitchFamily="34" charset="0"/>
                        </a:rPr>
                        <a:t>: מענה לטלפון____ תקלות בציוד____ אחר, יש לפרט:____</a:t>
                      </a:r>
                      <a:endParaRPr lang="en-US" sz="1100">
                        <a:effectLst/>
                        <a:latin typeface="Times New Roman" panose="02020603050405020304" pitchFamily="18" charset="0"/>
                        <a:ea typeface="Calibri" panose="020F0502020204030204" pitchFamily="34" charset="0"/>
                      </a:endParaRPr>
                    </a:p>
                  </a:txBody>
                  <a:tcPr marL="114300" marR="114300" marT="0" marB="0"/>
                </a:tc>
                <a:tc hMerge="1">
                  <a:txBody>
                    <a:bodyPr/>
                    <a:lstStyle/>
                    <a:p>
                      <a:pPr algn="r" rtl="1">
                        <a:lnSpc>
                          <a:spcPct val="115000"/>
                        </a:lnSpc>
                      </a:pPr>
                      <a:endParaRPr lang="en-US" sz="1200">
                        <a:effectLst/>
                        <a:latin typeface="Times New Roman" panose="02020603050405020304" pitchFamily="18" charset="0"/>
                        <a:ea typeface="Calibri" panose="020F0502020204030204" pitchFamily="34" charset="0"/>
                      </a:endParaRPr>
                    </a:p>
                  </a:txBody>
                  <a:tcPr marL="114300" marR="114300" marT="0" marB="0"/>
                </a:tc>
                <a:extLst>
                  <a:ext uri="{0D108BD9-81ED-4DB2-BD59-A6C34878D82A}">
                    <a16:rowId xmlns:a16="http://schemas.microsoft.com/office/drawing/2014/main" val="3966882453"/>
                  </a:ext>
                </a:extLst>
              </a:tr>
              <a:tr h="1557125">
                <a:tc>
                  <a:txBody>
                    <a:bodyPr/>
                    <a:lstStyle/>
                    <a:p>
                      <a:pPr algn="r" rtl="1"/>
                      <a:r>
                        <a:rPr lang="he-IL" sz="1100" b="0">
                          <a:effectLst/>
                        </a:rPr>
                        <a:t>התנהלות המשתתפים (מבוגרים וילדים) ואינטראקציות</a:t>
                      </a:r>
                      <a:endParaRPr lang="en-US" sz="1100" b="0">
                        <a:effectLst/>
                      </a:endParaRPr>
                    </a:p>
                    <a:p>
                      <a:pPr algn="r" rtl="1">
                        <a:spcAft>
                          <a:spcPts val="600"/>
                        </a:spcAft>
                      </a:pPr>
                      <a:r>
                        <a:rPr lang="he-IL" sz="1100" b="0">
                          <a:effectLst/>
                        </a:rPr>
                        <a:t>בכל קריטריון: לתת ציון בין 1 (כלל לא/ שלילי מאוד) ל-</a:t>
                      </a:r>
                      <a:r>
                        <a:rPr lang="en-US" sz="1100" b="0">
                          <a:effectLst/>
                        </a:rPr>
                        <a:t>7 </a:t>
                      </a:r>
                      <a:r>
                        <a:rPr lang="he-IL" sz="1100" b="0">
                          <a:effectLst/>
                        </a:rPr>
                        <a:t> (חיובי/ במידה רבה מאוד) </a:t>
                      </a:r>
                      <a:endParaRPr lang="en-US" sz="1100" b="0">
                        <a:effectLst/>
                      </a:endParaRPr>
                    </a:p>
                    <a:p>
                      <a:pPr algn="r" rtl="1"/>
                      <a:r>
                        <a:rPr lang="he-IL" sz="1100" b="0">
                          <a:effectLst/>
                        </a:rPr>
                        <a:t> </a:t>
                      </a:r>
                      <a:endParaRPr lang="en-US" sz="1100" b="0">
                        <a:effectLst/>
                      </a:endParaRPr>
                    </a:p>
                    <a:p>
                      <a:pPr algn="r" rtl="1"/>
                      <a:r>
                        <a:rPr lang="he-IL" sz="1100" b="0">
                          <a:effectLst/>
                        </a:rPr>
                        <a:t> </a:t>
                      </a:r>
                      <a:endParaRPr lang="en-US" sz="1100" b="0">
                        <a:effectLst/>
                      </a:endParaRPr>
                    </a:p>
                    <a:p>
                      <a:pPr algn="r" rtl="1"/>
                      <a:r>
                        <a:rPr lang="he-IL" sz="1100" b="0">
                          <a:effectLst/>
                        </a:rPr>
                        <a:t>לתאר ולפרט את התנהגות המשתתפים ואת כל סוגי האינטראקציות, כולל התרחשויות בולטות ו/או חריגות מכל סוג</a:t>
                      </a:r>
                      <a:endParaRPr lang="en-US" sz="1100" b="0">
                        <a:effectLst/>
                        <a:latin typeface="Times New Roman" panose="02020603050405020304" pitchFamily="18" charset="0"/>
                        <a:ea typeface="Calibri" panose="020F0502020204030204" pitchFamily="34" charset="0"/>
                        <a:cs typeface="Arial" panose="020B0604020202020204" pitchFamily="34" charset="0"/>
                      </a:endParaRPr>
                    </a:p>
                  </a:txBody>
                  <a:tcPr marL="24163" marR="24163" marT="0" marB="0"/>
                </a:tc>
                <a:tc gridSpan="2">
                  <a:txBody>
                    <a:bodyPr/>
                    <a:lstStyle/>
                    <a:p>
                      <a:pPr algn="r" rtl="1"/>
                      <a:r>
                        <a:rPr lang="he-IL" sz="1100" dirty="0">
                          <a:effectLst/>
                          <a:latin typeface="Times New Roman" panose="02020603050405020304" pitchFamily="18" charset="0"/>
                          <a:ea typeface="Calibri" panose="020F0502020204030204" pitchFamily="34" charset="0"/>
                          <a:cs typeface="Calibri" panose="020F0502020204030204" pitchFamily="34" charset="0"/>
                        </a:rPr>
                        <a:t>ציון (7-1) </a:t>
                      </a:r>
                      <a:r>
                        <a:rPr lang="he-IL" sz="1100" b="1" dirty="0">
                          <a:effectLst/>
                          <a:latin typeface="Times New Roman" panose="02020603050405020304" pitchFamily="18" charset="0"/>
                          <a:ea typeface="Calibri" panose="020F0502020204030204" pitchFamily="34" charset="0"/>
                          <a:cs typeface="Calibri" panose="020F0502020204030204" pitchFamily="34" charset="0"/>
                        </a:rPr>
                        <a:t>שמירה על הציוד</a:t>
                      </a:r>
                      <a:r>
                        <a:rPr lang="he-IL" sz="1100" dirty="0">
                          <a:effectLst/>
                          <a:latin typeface="Times New Roman" panose="02020603050405020304" pitchFamily="18" charset="0"/>
                          <a:ea typeface="Calibri" panose="020F0502020204030204" pitchFamily="34" charset="0"/>
                          <a:cs typeface="Calibri" panose="020F0502020204030204" pitchFamily="34" charset="0"/>
                        </a:rPr>
                        <a:t>____ </a:t>
                      </a:r>
                      <a:r>
                        <a:rPr lang="he-IL" sz="1100" b="1" dirty="0">
                          <a:effectLst/>
                          <a:latin typeface="Times New Roman" panose="02020603050405020304" pitchFamily="18" charset="0"/>
                          <a:ea typeface="Calibri" panose="020F0502020204030204" pitchFamily="34" charset="0"/>
                          <a:cs typeface="Calibri" panose="020F0502020204030204" pitchFamily="34" charset="0"/>
                        </a:rPr>
                        <a:t>הקשבה למנחה ____ שיתוף פעולה של הורים ____  מעורבות ילדים בפעילות____ אינטרקציה בין ילדים____ קהילתיות ____</a:t>
                      </a:r>
                      <a:endParaRPr lang="en-US" sz="1100" dirty="0">
                        <a:effectLst/>
                        <a:latin typeface="Times New Roman" panose="02020603050405020304" pitchFamily="18" charset="0"/>
                        <a:ea typeface="Calibri" panose="020F0502020204030204" pitchFamily="34" charset="0"/>
                      </a:endParaRPr>
                    </a:p>
                    <a:p>
                      <a:pPr algn="r" rtl="1"/>
                      <a:r>
                        <a:rPr lang="he-IL" sz="1100" b="1" dirty="0">
                          <a:effectLst/>
                          <a:latin typeface="Times New Roman" panose="02020603050405020304" pitchFamily="18" charset="0"/>
                          <a:ea typeface="Calibri" panose="020F0502020204030204" pitchFamily="34" charset="0"/>
                          <a:cs typeface="Calibri" panose="020F0502020204030204" pitchFamily="34" charset="0"/>
                        </a:rPr>
                        <a:t>תיאור כללי של התנהגות התושבים והילדים (</a:t>
                      </a:r>
                      <a:r>
                        <a:rPr lang="he-IL" sz="1100" dirty="0">
                          <a:effectLst/>
                          <a:latin typeface="Times New Roman" panose="02020603050405020304" pitchFamily="18" charset="0"/>
                          <a:ea typeface="Calibri" panose="020F0502020204030204" pitchFamily="34" charset="0"/>
                          <a:cs typeface="Calibri" panose="020F0502020204030204" pitchFamily="34" charset="0"/>
                        </a:rPr>
                        <a:t>יחס למנחה, השתתפות פעילה של הורים, עידוד הילדים להשתתף, מה מושך את תשומת לב הילדים? "קליקות" בין מבוגרים?):</a:t>
                      </a:r>
                    </a:p>
                    <a:p>
                      <a:pPr algn="r" rtl="1"/>
                      <a:endParaRPr lang="he-IL" sz="1100" dirty="0">
                        <a:effectLst/>
                        <a:latin typeface="Times New Roman" panose="02020603050405020304" pitchFamily="18" charset="0"/>
                        <a:ea typeface="Calibri" panose="020F0502020204030204" pitchFamily="34" charset="0"/>
                        <a:cs typeface="Calibri" panose="020F0502020204030204" pitchFamily="34" charset="0"/>
                      </a:endParaRPr>
                    </a:p>
                    <a:p>
                      <a:pPr algn="r" rtl="1"/>
                      <a:endParaRPr lang="he-IL" sz="1100" dirty="0">
                        <a:effectLst/>
                        <a:latin typeface="Times New Roman" panose="02020603050405020304" pitchFamily="18" charset="0"/>
                        <a:ea typeface="Calibri" panose="020F0502020204030204" pitchFamily="34" charset="0"/>
                        <a:cs typeface="Calibri" panose="020F0502020204030204" pitchFamily="34" charset="0"/>
                      </a:endParaRPr>
                    </a:p>
                    <a:p>
                      <a:pPr algn="r" rtl="1"/>
                      <a:endParaRPr lang="he-IL" sz="1100" dirty="0">
                        <a:effectLst/>
                        <a:latin typeface="Times New Roman" panose="02020603050405020304" pitchFamily="18" charset="0"/>
                        <a:ea typeface="Calibri" panose="020F0502020204030204" pitchFamily="34" charset="0"/>
                        <a:cs typeface="Calibri" panose="020F0502020204030204" pitchFamily="34" charset="0"/>
                      </a:endParaRPr>
                    </a:p>
                    <a:p>
                      <a:pPr algn="r" rtl="1"/>
                      <a:endParaRPr lang="he-IL" sz="1100" dirty="0">
                        <a:effectLst/>
                        <a:latin typeface="Times New Roman" panose="02020603050405020304" pitchFamily="18" charset="0"/>
                        <a:ea typeface="Calibri" panose="020F0502020204030204" pitchFamily="34" charset="0"/>
                        <a:cs typeface="Calibri" panose="020F0502020204030204" pitchFamily="34" charset="0"/>
                      </a:endParaRPr>
                    </a:p>
                    <a:p>
                      <a:pPr algn="r" rtl="1"/>
                      <a:endParaRPr lang="he-IL" sz="1100" dirty="0">
                        <a:effectLst/>
                        <a:latin typeface="Times New Roman" panose="02020603050405020304" pitchFamily="18" charset="0"/>
                        <a:ea typeface="Calibri" panose="020F0502020204030204" pitchFamily="34" charset="0"/>
                        <a:cs typeface="Calibri" panose="020F0502020204030204" pitchFamily="34" charset="0"/>
                      </a:endParaRPr>
                    </a:p>
                    <a:p>
                      <a:pPr algn="r" rtl="1"/>
                      <a:r>
                        <a:rPr lang="he-IL" sz="1100" b="1" dirty="0">
                          <a:effectLst/>
                          <a:latin typeface="Times New Roman" panose="02020603050405020304" pitchFamily="18" charset="0"/>
                          <a:ea typeface="Calibri" panose="020F0502020204030204" pitchFamily="34" charset="0"/>
                          <a:cs typeface="Calibri" panose="020F0502020204030204" pitchFamily="34" charset="0"/>
                        </a:rPr>
                        <a:t>הפרעות/חסמים: </a:t>
                      </a:r>
                      <a:r>
                        <a:rPr lang="he-IL" sz="1100" b="0" dirty="0">
                          <a:effectLst/>
                          <a:latin typeface="Times New Roman" panose="02020603050405020304" pitchFamily="18" charset="0"/>
                          <a:ea typeface="Calibri" panose="020F0502020204030204" pitchFamily="34" charset="0"/>
                          <a:cs typeface="Calibri" panose="020F0502020204030204" pitchFamily="34" charset="0"/>
                        </a:rPr>
                        <a:t>מתן טלפון נייד "להעסיק את הילד"___ מבוגר עסוק בטלפון____ הסחות דעת מהילדים____ שימוש לא מותאם בציוד (</a:t>
                      </a:r>
                      <a:r>
                        <a:rPr lang="he-IL" sz="1100" b="0" u="sng" dirty="0">
                          <a:effectLst/>
                          <a:latin typeface="Times New Roman" panose="02020603050405020304" pitchFamily="18" charset="0"/>
                          <a:ea typeface="Calibri" panose="020F0502020204030204" pitchFamily="34" charset="0"/>
                          <a:cs typeface="Calibri" panose="020F0502020204030204" pitchFamily="34" charset="0"/>
                        </a:rPr>
                        <a:t>שפגע</a:t>
                      </a:r>
                      <a:r>
                        <a:rPr lang="he-IL" sz="1100" b="0" u="none" dirty="0">
                          <a:effectLst/>
                          <a:latin typeface="Times New Roman" panose="02020603050405020304" pitchFamily="18" charset="0"/>
                          <a:ea typeface="Calibri" panose="020F0502020204030204" pitchFamily="34" charset="0"/>
                          <a:cs typeface="Calibri" panose="020F0502020204030204" pitchFamily="34" charset="0"/>
                        </a:rPr>
                        <a:t> בפעילות)____ אחר, לפרט:___</a:t>
                      </a:r>
                      <a:endParaRPr lang="en-US" sz="1100" b="1" dirty="0">
                        <a:effectLst/>
                        <a:latin typeface="Times New Roman" panose="02020603050405020304" pitchFamily="18" charset="0"/>
                        <a:ea typeface="Calibri" panose="020F0502020204030204" pitchFamily="34" charset="0"/>
                      </a:endParaRPr>
                    </a:p>
                  </a:txBody>
                  <a:tcPr marL="114300" marR="114300" marT="0" marB="0"/>
                </a:tc>
                <a:tc hMerge="1">
                  <a:txBody>
                    <a:bodyPr/>
                    <a:lstStyle/>
                    <a:p>
                      <a:pPr algn="r" rtl="1"/>
                      <a:endParaRPr lang="en-US" sz="1200">
                        <a:effectLst/>
                        <a:latin typeface="Times New Roman" panose="02020603050405020304" pitchFamily="18" charset="0"/>
                        <a:ea typeface="Calibri" panose="020F0502020204030204" pitchFamily="34" charset="0"/>
                      </a:endParaRPr>
                    </a:p>
                  </a:txBody>
                  <a:tcPr marL="114300" marR="114300" marT="0" marB="0"/>
                </a:tc>
                <a:extLst>
                  <a:ext uri="{0D108BD9-81ED-4DB2-BD59-A6C34878D82A}">
                    <a16:rowId xmlns:a16="http://schemas.microsoft.com/office/drawing/2014/main" val="3988790157"/>
                  </a:ext>
                </a:extLst>
              </a:tr>
            </a:tbl>
          </a:graphicData>
        </a:graphic>
      </p:graphicFrame>
      <p:sp>
        <p:nvSpPr>
          <p:cNvPr id="3" name="Rectangle 2">
            <a:extLst>
              <a:ext uri="{FF2B5EF4-FFF2-40B4-BE49-F238E27FC236}">
                <a16:creationId xmlns:a16="http://schemas.microsoft.com/office/drawing/2014/main" id="{47730E1F-84F4-B320-26CF-42B8402DF590}"/>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18298502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BAF86DF-3923-4EB9-26A8-B83EC8DDEB56}"/>
              </a:ext>
            </a:extLst>
          </p:cNvPr>
          <p:cNvSpPr/>
          <p:nvPr/>
        </p:nvSpPr>
        <p:spPr>
          <a:xfrm>
            <a:off x="0" y="427633"/>
            <a:ext cx="12192000" cy="2966277"/>
          </a:xfrm>
          <a:prstGeom prst="rect">
            <a:avLst/>
          </a:prstGeom>
          <a:solidFill>
            <a:srgbClr val="F7E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L"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6" name="TextBox 5">
            <a:extLst>
              <a:ext uri="{FF2B5EF4-FFF2-40B4-BE49-F238E27FC236}">
                <a16:creationId xmlns:a16="http://schemas.microsoft.com/office/drawing/2014/main" id="{DE113117-F455-4437-A905-9C2D04DBA912}"/>
              </a:ext>
            </a:extLst>
          </p:cNvPr>
          <p:cNvSpPr txBox="1"/>
          <p:nvPr/>
        </p:nvSpPr>
        <p:spPr>
          <a:xfrm>
            <a:off x="0" y="0"/>
            <a:ext cx="12192000" cy="42236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15000"/>
              </a:lnSpc>
              <a:spcBef>
                <a:spcPts val="0"/>
              </a:spcBef>
              <a:spcAft>
                <a:spcPts val="1000"/>
              </a:spcAft>
              <a:buClrTx/>
              <a:buSzTx/>
              <a:buFontTx/>
              <a:buNone/>
              <a:tabLst/>
              <a:defRPr/>
            </a:pPr>
            <a:r>
              <a:rPr kumimoji="0" lang="he-IL" sz="2000" b="1" i="0" u="none" strike="noStrike" kern="1200" cap="none" spc="0" normalizeH="0" baseline="0" noProof="0">
                <a:ln>
                  <a:noFill/>
                </a:ln>
                <a:solidFill>
                  <a:srgbClr val="F2F2F2"/>
                </a:solidFill>
                <a:effectLst/>
                <a:uLnTx/>
                <a:uFillTx/>
                <a:latin typeface="Calibri" panose="020F0502020204030204" pitchFamily="34" charset="0"/>
                <a:ea typeface="Tahoma" panose="020B0604030504040204" pitchFamily="34" charset="0"/>
                <a:cs typeface="Tahoma" panose="020B0604030504040204" pitchFamily="34" charset="0"/>
              </a:rPr>
              <a:t>מתווים לקבוצות מיקוד – תושבות וצוות עירוני – מפגשי רשות פוגשת קהילה</a:t>
            </a:r>
            <a:endParaRPr kumimoji="0" lang="en-US" sz="20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3" name="TextBox 13">
            <a:extLst>
              <a:ext uri="{FF2B5EF4-FFF2-40B4-BE49-F238E27FC236}">
                <a16:creationId xmlns:a16="http://schemas.microsoft.com/office/drawing/2014/main" id="{2983B755-F962-2513-B1CB-F6C72695878B}"/>
              </a:ext>
            </a:extLst>
          </p:cNvPr>
          <p:cNvSpPr txBox="1"/>
          <p:nvPr/>
        </p:nvSpPr>
        <p:spPr>
          <a:xfrm>
            <a:off x="568959" y="478433"/>
            <a:ext cx="11054081" cy="2903872"/>
          </a:xfrm>
          <a:prstGeom prst="rect">
            <a:avLst/>
          </a:prstGeom>
          <a:noFill/>
        </p:spPr>
        <p:txBody>
          <a:bodyPr wrap="square">
            <a:spAutoFit/>
          </a:bodyPr>
          <a:lstStyle/>
          <a:p>
            <a:pPr marL="0" marR="0" lvl="0" indent="0" algn="just" defTabSz="914400" rtl="1" eaLnBrk="1" fontAlgn="base" latinLnBrk="0" hangingPunct="1">
              <a:lnSpc>
                <a:spcPts val="17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מועד ומקום: </a:t>
            </a: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23.10 בשעה 11.00 בזום, בפתח הסדנה לשינוי התנהגותי בהובלת נעמי הרץ ואפרת אלימלך. </a:t>
            </a: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מאפייני המשתתפות: </a:t>
            </a: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6 נשות </a:t>
            </a:r>
            <a:r>
              <a:rPr kumimoji="0" lang="he-IL" sz="1100" b="0" i="0" u="sng"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צוות עירוני </a:t>
            </a: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בית שמש</a:t>
            </a:r>
            <a:endPar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342900" marR="0" lvl="0" indent="-342900" algn="just" defTabSz="914400" rtl="1" eaLnBrk="1" fontAlgn="base" latinLnBrk="0" hangingPunct="1">
              <a:lnSpc>
                <a:spcPts val="1700"/>
              </a:lnSpc>
              <a:spcBef>
                <a:spcPts val="0"/>
              </a:spcBef>
              <a:spcAft>
                <a:spcPts val="0"/>
              </a:spcAft>
              <a:buClrTx/>
              <a:buSzTx/>
              <a:buFontTx/>
              <a:buAutoNum type="arabicPeriod"/>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סבב היכרות ושאלות כלליות </a:t>
            </a: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שם, תפקיד, איזה שינוי הרגל היית רוצה לעשות?</a:t>
            </a:r>
          </a:p>
          <a:p>
            <a:pPr marL="342900" marR="0" lvl="0" indent="-342900" algn="r" defTabSz="914400" rtl="1" eaLnBrk="1" fontAlgn="auto" latinLnBrk="0" hangingPunct="1">
              <a:lnSpc>
                <a:spcPts val="1700"/>
              </a:lnSpc>
              <a:spcBef>
                <a:spcPts val="0"/>
              </a:spcBef>
              <a:spcAft>
                <a:spcPts val="0"/>
              </a:spcAft>
              <a:buClrTx/>
              <a:buSzPts val="1200"/>
              <a:buFont typeface="+mj-lt"/>
              <a:buAutoNum type="arabicPeriod"/>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כשאתן חושבות על שינוי התנהגותי בקרב הורים וילדים בבית שמש, מה עולה לכן לראש? </a:t>
            </a:r>
            <a:b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br>
            <a:r>
              <a:rPr kumimoji="0" lang="he-IL" sz="1100" b="0" i="0" u="sng"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רק במידה ולא עולה ספונטנית לברר לגבי</a:t>
            </a: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 - </a:t>
            </a: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בהקשר של אינטראקציה בין הורים וילדיהם במרחב הציבורי? </a:t>
            </a:r>
            <a:endPar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endParaRPr>
          </a:p>
          <a:p>
            <a:pPr marL="342900" marR="0" lvl="0" indent="-342900" algn="r" defTabSz="914400" rtl="1" eaLnBrk="1" fontAlgn="auto" latinLnBrk="0" hangingPunct="1">
              <a:lnSpc>
                <a:spcPts val="1700"/>
              </a:lnSpc>
              <a:spcBef>
                <a:spcPts val="0"/>
              </a:spcBef>
              <a:spcAft>
                <a:spcPts val="0"/>
              </a:spcAft>
              <a:buClrTx/>
              <a:buSzPts val="1200"/>
              <a:buFont typeface="+mj-lt"/>
              <a:buAutoNum type="arabicPeriod"/>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האם יצא לכן לחשוב על/ לקדם שינוי התנהגותי בקרב תושבים, ו/או להוביל תהליכי שיתוף ציבור בעבר? </a:t>
            </a: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כיצד? האם במסגרת תפקידכן? </a:t>
            </a:r>
            <a:endPar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endParaRPr>
          </a:p>
          <a:p>
            <a:pPr marL="342900" marR="0" lvl="0" indent="-342900" algn="r" defTabSz="914400" rtl="1" eaLnBrk="1" fontAlgn="auto" latinLnBrk="0" hangingPunct="1">
              <a:lnSpc>
                <a:spcPts val="1700"/>
              </a:lnSpc>
              <a:spcBef>
                <a:spcPts val="0"/>
              </a:spcBef>
              <a:spcAft>
                <a:spcPts val="0"/>
              </a:spcAft>
              <a:buClrTx/>
              <a:buSzPts val="1200"/>
              <a:buFont typeface="+mj-lt"/>
              <a:buAutoNum type="arabicPeriod"/>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מה הם האתגרים שאתן רואות באינטראקציה בין הורים וילדים במרחב הציבורי בבית שמש?</a:t>
            </a:r>
            <a:endPar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endParaRPr>
          </a:p>
          <a:p>
            <a:pPr marL="342900" marR="0" lvl="0" indent="-342900" algn="r" defTabSz="914400" rtl="1" eaLnBrk="1" fontAlgn="auto" latinLnBrk="0" hangingPunct="1">
              <a:lnSpc>
                <a:spcPts val="1700"/>
              </a:lnSpc>
              <a:spcBef>
                <a:spcPts val="0"/>
              </a:spcBef>
              <a:spcAft>
                <a:spcPts val="0"/>
              </a:spcAft>
              <a:buClrTx/>
              <a:buSzPts val="1200"/>
              <a:buFont typeface="+mj-lt"/>
              <a:buAutoNum type="arabicPeriod"/>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תאמרו לי במילים שלכן, מהי מטרת הסדנה לשינוי</a:t>
            </a: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 </a:t>
            </a: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התנהגותי? </a:t>
            </a: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עבור בעלי תפקידים בעירייה? בעלי עניין? התושבים?</a:t>
            </a:r>
            <a:endPar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endParaRPr>
          </a:p>
          <a:p>
            <a:pPr marL="342900" marR="0" lvl="0" indent="-342900" algn="r" defTabSz="914400" rtl="1" eaLnBrk="1" fontAlgn="auto" latinLnBrk="0" hangingPunct="1">
              <a:lnSpc>
                <a:spcPts val="1700"/>
              </a:lnSpc>
              <a:spcBef>
                <a:spcPts val="0"/>
              </a:spcBef>
              <a:spcAft>
                <a:spcPts val="0"/>
              </a:spcAft>
              <a:buClrTx/>
              <a:buSzPts val="1200"/>
              <a:buFont typeface="+mj-lt"/>
              <a:buAutoNum type="arabicPeriod"/>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למה רציתן לקחת חלק בסדנה? מה הן הציפיות שלכן מהשתתפותכן בסדנה? </a:t>
            </a: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 </a:t>
            </a:r>
            <a:endPar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endParaRPr>
          </a:p>
          <a:p>
            <a:pPr marL="342900" marR="0" lvl="0" indent="-342900" algn="r" defTabSz="914400" rtl="1" eaLnBrk="1" fontAlgn="auto" latinLnBrk="0" hangingPunct="1">
              <a:lnSpc>
                <a:spcPts val="1700"/>
              </a:lnSpc>
              <a:spcBef>
                <a:spcPts val="0"/>
              </a:spcBef>
              <a:spcAft>
                <a:spcPts val="0"/>
              </a:spcAft>
              <a:buClrTx/>
              <a:buSzPts val="1200"/>
              <a:buFont typeface="+mj-lt"/>
              <a:buAutoNum type="arabicPeriod"/>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באופן ספציפי, איזה ידע/ כלים/ פתרונות, ובהקשר של אלו תחומים תרצו לקבל במסגרת הסדנה? </a:t>
            </a: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למשל, בהקשר לאתגרים בתחום האינטראקציה בין הורים וילדים במרחב הציבורי? בנוגע להובלת תהליכי שיתוף ציבור עם תושבים?</a:t>
            </a:r>
            <a:endPar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endParaRPr>
          </a:p>
          <a:p>
            <a:pPr marL="0" marR="0" lvl="0" indent="0" algn="r" defTabSz="914400" rtl="1" eaLnBrk="1" fontAlgn="auto" latinLnBrk="0" hangingPunct="1">
              <a:lnSpc>
                <a:spcPts val="1700"/>
              </a:lnSpc>
              <a:spcBef>
                <a:spcPts val="0"/>
              </a:spcBef>
              <a:spcAft>
                <a:spcPts val="0"/>
              </a:spcAft>
              <a:buClrTx/>
              <a:buSzPts val="1200"/>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8. האם יש לכן חששות כלשהן ממהלך הסדנה?</a:t>
            </a: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 למנחה: עומס, למלא משימות בין המפגשים, לרתום תושבים, להוביל תהליך עם/מול תושבים, לרתום בעלי תפקידים בעירייה/בעלי עניין עירוניים, להוביל לבד תהליכים עתידיים</a:t>
            </a:r>
            <a:endPar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endParaRPr>
          </a:p>
          <a:p>
            <a:pPr marL="0" marR="0" lvl="0" indent="0" algn="r" defTabSz="914400" rtl="1" eaLnBrk="1" fontAlgn="auto" latinLnBrk="0" hangingPunct="1">
              <a:lnSpc>
                <a:spcPts val="1700"/>
              </a:lnSpc>
              <a:spcBef>
                <a:spcPts val="0"/>
              </a:spcBef>
              <a:spcAft>
                <a:spcPts val="0"/>
              </a:spcAft>
              <a:buClrTx/>
              <a:buSzPts val="1200"/>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9. כיצד לדעתכן, תוכלו לקדם שינוי התנהגותי באינטראקציה בין הורים וילדיהם במסגרת </a:t>
            </a:r>
            <a:r>
              <a:rPr kumimoji="0" lang="he-IL" sz="1100" b="1" i="0" u="sng"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תפקידכן</a:t>
            </a: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 בעיריית בית שמש?</a:t>
            </a:r>
            <a:endPar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endParaRPr>
          </a:p>
        </p:txBody>
      </p:sp>
      <p:sp>
        <p:nvSpPr>
          <p:cNvPr id="4" name="TextBox 13">
            <a:extLst>
              <a:ext uri="{FF2B5EF4-FFF2-40B4-BE49-F238E27FC236}">
                <a16:creationId xmlns:a16="http://schemas.microsoft.com/office/drawing/2014/main" id="{DD4CBCBD-2F54-7A37-425B-DDDB2CE755C3}"/>
              </a:ext>
            </a:extLst>
          </p:cNvPr>
          <p:cNvSpPr txBox="1"/>
          <p:nvPr/>
        </p:nvSpPr>
        <p:spPr>
          <a:xfrm>
            <a:off x="414678" y="3382305"/>
            <a:ext cx="11203113" cy="3015441"/>
          </a:xfrm>
          <a:prstGeom prst="rect">
            <a:avLst/>
          </a:prstGeom>
          <a:solidFill>
            <a:schemeClr val="bg1"/>
          </a:solidFill>
        </p:spPr>
        <p:txBody>
          <a:bodyPr wrap="square">
            <a:spAutoFit/>
          </a:bodyPr>
          <a:lstStyle/>
          <a:p>
            <a:pPr marL="0" marR="0" lvl="0" indent="0" algn="just" defTabSz="914400" rtl="1" eaLnBrk="1" fontAlgn="base"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מועד ומקום: </a:t>
            </a: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24.01.2023 בשעה 21.00 בזום, עם סיום הסדנה. </a:t>
            </a:r>
            <a:r>
              <a:rPr kumimoji="0" lang="he-IL" sz="11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מאפייני המשתתפות: </a:t>
            </a: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5 תושבות בית שמש שהשתתפו במפגשי "רשות פוגשת קהילה".</a:t>
            </a:r>
          </a:p>
          <a:p>
            <a:pPr marL="342900" marR="0" lvl="0" indent="-342900" algn="just" defTabSz="914400" rtl="1" eaLnBrk="1" fontAlgn="base" latinLnBrk="0" hangingPunct="1">
              <a:lnSpc>
                <a:spcPct val="100000"/>
              </a:lnSpc>
              <a:spcBef>
                <a:spcPts val="600"/>
              </a:spcBef>
              <a:spcAft>
                <a:spcPts val="0"/>
              </a:spcAft>
              <a:buClrTx/>
              <a:buSzTx/>
              <a:buFontTx/>
              <a:buAutoNum type="arabicPeriod"/>
              <a:tabLst/>
              <a:defRPr/>
            </a:pPr>
            <a:r>
              <a:rPr kumimoji="0" lang="he-IL" sz="11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סבב היכרות ושאלות כלליות </a:t>
            </a: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שם, בכמה מפגשים נכחת? מה הן חלומותייך לגבי המרחב הציבורי ליד הבית? מה צריך להיות שם?</a:t>
            </a:r>
          </a:p>
          <a:p>
            <a:pPr marL="342900" marR="0" lvl="0" indent="-342900" algn="r" defTabSz="914400" rtl="1" eaLnBrk="1" fontAlgn="auto" latinLnBrk="0" hangingPunct="1">
              <a:lnSpc>
                <a:spcPct val="150000"/>
              </a:lnSpc>
              <a:spcBef>
                <a:spcPts val="0"/>
              </a:spcBef>
              <a:spcAft>
                <a:spcPts val="0"/>
              </a:spcAft>
              <a:buClrTx/>
              <a:buSzPts val="1200"/>
              <a:buFont typeface="+mj-lt"/>
              <a:buAutoNum type="arabicPeriod"/>
              <a:tabLst/>
              <a:defRPr/>
            </a:pPr>
            <a:r>
              <a:rPr kumimoji="0" lang="he-IL" sz="1100" b="1" i="0" u="none" strike="noStrike" kern="1200" cap="none" spc="0" normalizeH="0" baseline="0" noProof="0" dirty="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איך שמעתן על מפגשי "רשות פוגשת קהילה"? למה החלטתן להשתתף במפגשים? מה היה המניע שלכן?</a:t>
            </a:r>
            <a:endParaRPr kumimoji="0" lang="en-US" sz="1100" b="0" i="0" u="none" strike="noStrike" kern="1200" cap="none" spc="0" normalizeH="0" baseline="0" noProof="0" dirty="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endParaRPr>
          </a:p>
          <a:p>
            <a:pPr marL="342900" marR="0" lvl="0" indent="-342900" algn="r" defTabSz="914400" rtl="1" eaLnBrk="1" fontAlgn="auto" latinLnBrk="0" hangingPunct="1">
              <a:lnSpc>
                <a:spcPct val="150000"/>
              </a:lnSpc>
              <a:spcBef>
                <a:spcPts val="0"/>
              </a:spcBef>
              <a:spcAft>
                <a:spcPts val="0"/>
              </a:spcAft>
              <a:buClrTx/>
              <a:buSzPts val="1200"/>
              <a:buFont typeface="+mj-lt"/>
              <a:buAutoNum type="arabicPeriod"/>
              <a:tabLst/>
              <a:defRPr/>
            </a:pPr>
            <a:r>
              <a:rPr kumimoji="0" lang="he-IL" sz="1100" b="1" i="0" u="none" strike="noStrike" kern="1200" cap="none" spc="0" normalizeH="0" baseline="0" noProof="0" dirty="0">
                <a:ln>
                  <a:noFill/>
                </a:ln>
                <a:solidFill>
                  <a:srgbClr val="000000"/>
                </a:solidFill>
                <a:effectLst/>
                <a:uLnTx/>
                <a:uFillTx/>
                <a:latin typeface="Segoe UI" panose="020B0502040204020203" pitchFamily="34" charset="0"/>
                <a:ea typeface="Times New Roman" panose="02020603050405020304" pitchFamily="18" charset="0"/>
                <a:cs typeface="Segoe UI" panose="020B0502040204020203" pitchFamily="34" charset="0"/>
              </a:rPr>
              <a:t>ספרו לי, מה היה במפגשים בהם השתתפתן? מי עוד נכח בהם? איך זה התנהל? מי הוביל את התהליך?</a:t>
            </a:r>
            <a:endParaRPr kumimoji="0" lang="en-US" sz="1100" b="0" i="0" u="none" strike="noStrike" kern="1200" cap="none" spc="0" normalizeH="0" baseline="0" noProof="0" dirty="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endParaRPr>
          </a:p>
          <a:p>
            <a:pPr marL="342900" marR="0" lvl="0" indent="-342900" algn="r" defTabSz="914400" rtl="1" eaLnBrk="1" fontAlgn="auto" latinLnBrk="0" hangingPunct="1">
              <a:lnSpc>
                <a:spcPct val="150000"/>
              </a:lnSpc>
              <a:spcBef>
                <a:spcPts val="0"/>
              </a:spcBef>
              <a:spcAft>
                <a:spcPts val="0"/>
              </a:spcAft>
              <a:buClrTx/>
              <a:buSzPts val="1200"/>
              <a:buFont typeface="+mj-lt"/>
              <a:buAutoNum type="arabicPeriod"/>
              <a:tabLst/>
              <a:defRPr/>
            </a:pPr>
            <a:r>
              <a:rPr kumimoji="0" lang="he-IL" sz="1100" b="1" i="0" u="none" strike="noStrike" kern="1200" cap="none" spc="0" normalizeH="0" baseline="0" noProof="0" dirty="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באיזו מידה אתן מרוצות</a:t>
            </a:r>
            <a:r>
              <a:rPr kumimoji="0" lang="he-IL" sz="1100" b="1" i="0" u="none" strike="noStrike" kern="1200" cap="none" spc="0" normalizeH="0" baseline="0" noProof="0" dirty="0">
                <a:ln>
                  <a:noFill/>
                </a:ln>
                <a:solidFill>
                  <a:srgbClr val="000000"/>
                </a:solidFill>
                <a:effectLst/>
                <a:uLnTx/>
                <a:uFillTx/>
                <a:latin typeface="Segoe UI" panose="020B0502040204020203" pitchFamily="34" charset="0"/>
                <a:ea typeface="Times New Roman" panose="02020603050405020304" pitchFamily="18" charset="0"/>
                <a:cs typeface="Segoe UI" panose="020B0502040204020203" pitchFamily="34" charset="0"/>
              </a:rPr>
              <a:t> מהמפגשים בהם השתתפתן? באיזו מידה המידע הועבר בצורה מעניינת ועניינית?</a:t>
            </a:r>
            <a:endParaRPr kumimoji="0" lang="en-US" sz="1100" b="0" i="0" u="none" strike="noStrike" kern="1200" cap="none" spc="0" normalizeH="0" baseline="0" noProof="0" dirty="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endParaRPr>
          </a:p>
          <a:p>
            <a:pPr marL="342900" marR="0" lvl="0" indent="-342900" algn="r" defTabSz="914400" rtl="1" eaLnBrk="1" fontAlgn="auto" latinLnBrk="0" hangingPunct="1">
              <a:lnSpc>
                <a:spcPct val="150000"/>
              </a:lnSpc>
              <a:spcBef>
                <a:spcPts val="0"/>
              </a:spcBef>
              <a:spcAft>
                <a:spcPts val="0"/>
              </a:spcAft>
              <a:buClrTx/>
              <a:buSzPts val="1200"/>
              <a:buFont typeface="+mj-lt"/>
              <a:buAutoNum type="arabicPeriod"/>
              <a:tabLst/>
              <a:defRPr/>
            </a:pPr>
            <a:r>
              <a:rPr kumimoji="0" lang="he-IL" sz="1100" b="1" i="0" u="none" strike="noStrike" kern="1200" cap="none" spc="0" normalizeH="0" baseline="0" noProof="0" dirty="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מה הדברים הכי משמעותיים שאתן לוקחות הלאה?</a:t>
            </a:r>
            <a:r>
              <a:rPr kumimoji="0" lang="he-IL" sz="1100" b="0" i="0" u="none" strike="noStrike" kern="1200" cap="none" spc="0" normalizeH="0" baseline="0" noProof="0" dirty="0">
                <a:ln>
                  <a:noFill/>
                </a:ln>
                <a:solidFill>
                  <a:srgbClr val="000000"/>
                </a:solidFill>
                <a:effectLst/>
                <a:uLnTx/>
                <a:uFillTx/>
                <a:latin typeface="Segoe UI" panose="020B0502040204020203" pitchFamily="34" charset="0"/>
                <a:ea typeface="Times New Roman" panose="02020603050405020304" pitchFamily="18" charset="0"/>
                <a:cs typeface="Segoe UI" panose="020B0502040204020203" pitchFamily="34" charset="0"/>
              </a:rPr>
              <a:t> </a:t>
            </a: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מבחינת ידע/ כלים/ פתרונות</a:t>
            </a:r>
            <a:r>
              <a:rPr kumimoji="0" lang="he-IL" sz="1100" b="0" i="0" u="none" strike="noStrike" kern="1200" cap="none" spc="0" normalizeH="0" baseline="0" noProof="0" dirty="0">
                <a:ln>
                  <a:noFill/>
                </a:ln>
                <a:solidFill>
                  <a:srgbClr val="000000"/>
                </a:solidFill>
                <a:effectLst/>
                <a:uLnTx/>
                <a:uFillTx/>
                <a:latin typeface="Segoe UI" panose="020B0502040204020203" pitchFamily="34" charset="0"/>
                <a:ea typeface="Times New Roman" panose="02020603050405020304" pitchFamily="18" charset="0"/>
                <a:cs typeface="Segoe UI" panose="020B0502040204020203" pitchFamily="34" charset="0"/>
              </a:rPr>
              <a:t> (דיון בפתרונות לאתגרים במרחב הציבורי בבית שמש, מעורבות בשיפור השכונה ורצון להמשיך במעורבות שכזו גם בהמשך, חיזוק הקשר עם אנשי הרשות בעקבות ההשתתפות במפגשים, חיזוק קשרי קהילה/ שכנות)</a:t>
            </a:r>
            <a:endParaRPr kumimoji="0" lang="en-US" sz="1100" b="0" i="0" u="none" strike="noStrike" kern="1200" cap="none" spc="0" normalizeH="0" baseline="0" noProof="0" dirty="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endParaRPr>
          </a:p>
          <a:p>
            <a:pPr marL="0" marR="0" lvl="0" indent="0" algn="r" defTabSz="914400" rtl="1" eaLnBrk="1" fontAlgn="auto" latinLnBrk="0" hangingPunct="1">
              <a:lnSpc>
                <a:spcPct val="150000"/>
              </a:lnSpc>
              <a:spcBef>
                <a:spcPts val="0"/>
              </a:spcBef>
              <a:spcAft>
                <a:spcPts val="0"/>
              </a:spcAft>
              <a:buClrTx/>
              <a:buSzPts val="1200"/>
              <a:buFontTx/>
              <a:buNone/>
              <a:tabLst/>
              <a:defRPr/>
            </a:pPr>
            <a:r>
              <a:rPr kumimoji="0" lang="he-IL" sz="1100" b="1" i="0" u="none" strike="noStrike" kern="1200" cap="none" spc="0" normalizeH="0" baseline="0" noProof="0" dirty="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6. ספרו על הפתרונות למרחב הציבורי שנידונו במהלך המפגשים.</a:t>
            </a: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 דעתכן עליהם? האם תואמים לצרכים שלכן כאימהות לילדים בבית שמש?</a:t>
            </a:r>
          </a:p>
          <a:p>
            <a:pPr marL="0" marR="0" lvl="0" indent="0" algn="r" defTabSz="914400" rtl="1" eaLnBrk="1" fontAlgn="auto" latinLnBrk="0" hangingPunct="1">
              <a:lnSpc>
                <a:spcPct val="150000"/>
              </a:lnSpc>
              <a:spcBef>
                <a:spcPts val="0"/>
              </a:spcBef>
              <a:spcAft>
                <a:spcPts val="0"/>
              </a:spcAft>
              <a:buClrTx/>
              <a:buSzPts val="1200"/>
              <a:buFontTx/>
              <a:buNone/>
              <a:tabLst/>
              <a:defRPr/>
            </a:pPr>
            <a:r>
              <a:rPr kumimoji="0" lang="he-IL" sz="1100" b="1" i="0" u="none" strike="noStrike" kern="1200" cap="none" spc="0" normalizeH="0" baseline="0" noProof="0" dirty="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7. באיזו מידה אתן סבורות שדעתכן נלקחה בחשבון? </a:t>
            </a: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בזמן המפגשים וגם בעת יישום המדיניות/השינוי במרחב הציבורי</a:t>
            </a:r>
            <a:endParaRPr kumimoji="0" lang="en-US" sz="1100" b="0" i="0" u="none" strike="noStrike" kern="1200" cap="none" spc="0" normalizeH="0" baseline="0" noProof="0" dirty="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endParaRPr>
          </a:p>
          <a:p>
            <a:pPr marL="0" marR="0" lvl="0" indent="0" algn="r" defTabSz="914400" rtl="1" eaLnBrk="1" fontAlgn="auto" latinLnBrk="0" hangingPunct="1">
              <a:lnSpc>
                <a:spcPct val="150000"/>
              </a:lnSpc>
              <a:spcBef>
                <a:spcPts val="0"/>
              </a:spcBef>
              <a:spcAft>
                <a:spcPts val="0"/>
              </a:spcAft>
              <a:buClrTx/>
              <a:buSzPts val="1200"/>
              <a:buFontTx/>
              <a:buNone/>
              <a:tabLst/>
              <a:defRPr/>
            </a:pPr>
            <a:r>
              <a:rPr kumimoji="0" lang="he-IL" sz="1100" b="1" i="0" u="none" strike="noStrike" kern="1200" cap="none" spc="0" normalizeH="0" baseline="0" noProof="0" dirty="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8. מה צפוי להיות המשך התהליך? מה אתן מצפות שיקרה בשכונה? מה ייחשב מבחינתכן כ"הצלחה" לתהליך?</a:t>
            </a:r>
            <a:endParaRPr kumimoji="0" lang="en-US" sz="1100" b="0" i="0" u="none" strike="noStrike" kern="1200" cap="none" spc="0" normalizeH="0" baseline="0" noProof="0" dirty="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endParaRPr>
          </a:p>
          <a:p>
            <a:pPr marL="0" marR="0" lvl="0" indent="0" algn="r" defTabSz="914400" rtl="1" eaLnBrk="1" fontAlgn="auto" latinLnBrk="0" hangingPunct="1">
              <a:lnSpc>
                <a:spcPct val="150000"/>
              </a:lnSpc>
              <a:spcBef>
                <a:spcPts val="0"/>
              </a:spcBef>
              <a:spcAft>
                <a:spcPts val="0"/>
              </a:spcAft>
              <a:buClrTx/>
              <a:buSzPts val="1200"/>
              <a:buFontTx/>
              <a:buNone/>
              <a:tabLst/>
              <a:defRPr/>
            </a:pPr>
            <a:r>
              <a:rPr kumimoji="0" lang="he-IL" sz="1100" b="1" i="0" u="none" strike="noStrike" kern="1200" cap="none" spc="0" normalizeH="0" baseline="0" noProof="0" dirty="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9. האם שוחחתן או המלצתן למישהו/י להשתתף במפגשים מסוג זה? למי?</a:t>
            </a: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 (בן/בת הזוג, ילדים, חברים, בני משפחה אחרים)</a:t>
            </a:r>
            <a:endParaRPr kumimoji="0" lang="en-US" sz="1100" b="0" i="0" u="none" strike="noStrike" kern="1200" cap="none" spc="0" normalizeH="0" baseline="0" noProof="0" dirty="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endParaRPr>
          </a:p>
          <a:p>
            <a:pPr marL="0" marR="0" lvl="0" indent="0" algn="r" defTabSz="914400" rtl="1" eaLnBrk="1" fontAlgn="auto" latinLnBrk="0" hangingPunct="1">
              <a:lnSpc>
                <a:spcPct val="150000"/>
              </a:lnSpc>
              <a:spcBef>
                <a:spcPts val="0"/>
              </a:spcBef>
              <a:spcAft>
                <a:spcPts val="0"/>
              </a:spcAft>
              <a:buClrTx/>
              <a:buSzPts val="1200"/>
              <a:buFontTx/>
              <a:buNone/>
              <a:tabLst/>
              <a:defRPr/>
            </a:pPr>
            <a:r>
              <a:rPr kumimoji="0" lang="he-IL" sz="1100" b="1" i="0" u="none" strike="noStrike" kern="1200" cap="none" spc="0" normalizeH="0" baseline="0" noProof="0" dirty="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10. האם תרצו להשתתף במפגשים עתידיים עם צוות הרשות בנושא המרחב הציבורי?</a:t>
            </a: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rPr>
              <a:t> בנושאים אחרים? באילו נושאים תהיו מעוניינות לקחת חלק בחשיבה משותפת עם אנשי הרשות?</a:t>
            </a:r>
            <a:endParaRPr kumimoji="0" lang="en-US" sz="1100" b="0" i="0" u="none" strike="noStrike" kern="1200" cap="none" spc="0" normalizeH="0" baseline="0" noProof="0" dirty="0">
              <a:ln>
                <a:noFill/>
              </a:ln>
              <a:solidFill>
                <a:prstClr val="black"/>
              </a:solidFill>
              <a:effectLst/>
              <a:uLnTx/>
              <a:uFillTx/>
              <a:latin typeface="Segoe UI" panose="020B0502040204020203" pitchFamily="34" charset="0"/>
              <a:ea typeface="Times New Roman" panose="02020603050405020304" pitchFamily="18" charset="0"/>
              <a:cs typeface="Segoe UI" panose="020B0502040204020203" pitchFamily="34" charset="0"/>
            </a:endParaRPr>
          </a:p>
        </p:txBody>
      </p:sp>
      <p:sp>
        <p:nvSpPr>
          <p:cNvPr id="5" name="Rectangle 4">
            <a:extLst>
              <a:ext uri="{FF2B5EF4-FFF2-40B4-BE49-F238E27FC236}">
                <a16:creationId xmlns:a16="http://schemas.microsoft.com/office/drawing/2014/main" id="{E262A95F-6992-E248-AC2A-4E706D0B0360}"/>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25635883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5" name="TextBox 4">
            <a:extLst>
              <a:ext uri="{FF2B5EF4-FFF2-40B4-BE49-F238E27FC236}">
                <a16:creationId xmlns:a16="http://schemas.microsoft.com/office/drawing/2014/main" id="{319FDA69-4B85-4008-B2DE-AAE19577AE6F}"/>
              </a:ext>
            </a:extLst>
          </p:cNvPr>
          <p:cNvSpPr txBox="1"/>
          <p:nvPr/>
        </p:nvSpPr>
        <p:spPr>
          <a:xfrm>
            <a:off x="414678" y="864699"/>
            <a:ext cx="11362643" cy="380682"/>
          </a:xfrm>
          <a:prstGeom prst="rect">
            <a:avLst/>
          </a:prstGeom>
          <a:noFill/>
        </p:spPr>
        <p:txBody>
          <a:bodyPr wrap="square" rtlCol="1">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he-IL" sz="1400" b="0" i="0" u="none" strike="noStrike" kern="1200" cap="none" spc="0" normalizeH="0" baseline="0" noProof="0">
              <a:ln>
                <a:noFill/>
              </a:ln>
              <a:solidFill>
                <a:prstClr val="black"/>
              </a:solidFill>
              <a:effectLst/>
              <a:uLnTx/>
              <a:uFillTx/>
              <a:latin typeface="Calibri"/>
              <a:ea typeface="+mn-ea"/>
              <a:cs typeface="Arial" panose="020B0604020202020204" pitchFamily="34" charset="0"/>
            </a:endParaRPr>
          </a:p>
        </p:txBody>
      </p:sp>
      <p:sp>
        <p:nvSpPr>
          <p:cNvPr id="6" name="TextBox 5">
            <a:extLst>
              <a:ext uri="{FF2B5EF4-FFF2-40B4-BE49-F238E27FC236}">
                <a16:creationId xmlns:a16="http://schemas.microsoft.com/office/drawing/2014/main" id="{DE113117-F455-4437-A905-9C2D04DBA912}"/>
              </a:ext>
            </a:extLst>
          </p:cNvPr>
          <p:cNvSpPr txBox="1"/>
          <p:nvPr/>
        </p:nvSpPr>
        <p:spPr>
          <a:xfrm>
            <a:off x="1" y="-1"/>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סקר מטפלות- כנס "נולדים אל האור"</a:t>
            </a:r>
          </a:p>
        </p:txBody>
      </p:sp>
      <p:sp>
        <p:nvSpPr>
          <p:cNvPr id="3" name="TextBox 13">
            <a:extLst>
              <a:ext uri="{FF2B5EF4-FFF2-40B4-BE49-F238E27FC236}">
                <a16:creationId xmlns:a16="http://schemas.microsoft.com/office/drawing/2014/main" id="{2983B755-F962-2513-B1CB-F6C72695878B}"/>
              </a:ext>
            </a:extLst>
          </p:cNvPr>
          <p:cNvSpPr txBox="1"/>
          <p:nvPr/>
        </p:nvSpPr>
        <p:spPr>
          <a:xfrm>
            <a:off x="9472754" y="892283"/>
            <a:ext cx="2606420" cy="5201424"/>
          </a:xfrm>
          <a:prstGeom prst="rect">
            <a:avLst/>
          </a:prstGeom>
          <a:solidFill>
            <a:schemeClr val="bg1"/>
          </a:solidFill>
        </p:spPr>
        <p:txBody>
          <a:bodyPr wrap="square">
            <a:spAutoFit/>
          </a:bodyPr>
          <a:lstStyle/>
          <a:p>
            <a:pPr marL="228600" marR="0" lvl="0" indent="-228600" algn="r" defTabSz="914400" rtl="1" eaLnBrk="1" fontAlgn="auto" latinLnBrk="0" hangingPunct="1">
              <a:lnSpc>
                <a:spcPct val="100000"/>
              </a:lnSpc>
              <a:spcBef>
                <a:spcPts val="0"/>
              </a:spcBef>
              <a:spcAft>
                <a:spcPts val="0"/>
              </a:spcAft>
              <a:buClrTx/>
              <a:buSzTx/>
              <a:buFontTx/>
              <a:buAutoNum type="arabicPeriod"/>
              <a:tabLst/>
              <a:defRPr/>
            </a:pPr>
            <a:r>
              <a:rPr kumimoji="0" lang="he-IL" sz="11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במסגרת איזה תפקיד/ארגון הגעת לכנס?</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א- מנהלת גן/משפחתון</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 גננת</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ג-סייעת</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ד- אחר. פרטי:__</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he-IL" sz="11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2. וותק בתחום</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א- עד שנה</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 שנה עד שנתיים</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ג-שנתיים עד שלוש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ד- אחר. פרטי:__</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3. באיזו מידה התנאים הפיזיים וההתנהלות הארגונית היו משביעי רצון?</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 מאוד</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בינונית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מועטה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כלל לא</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4. באיזו מידה המנחה של זרקור העשרה העבירה את התכנים בצורה בהירה ומובנת?</a:t>
            </a:r>
            <a:br>
              <a:rPr kumimoji="0" lang="en-US" sz="11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endParaRPr kumimoji="0" lang="he-IL" sz="200" b="1"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 מאוד</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בינונית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מועטה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dirty="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כלל לא</a:t>
            </a:r>
          </a:p>
        </p:txBody>
      </p:sp>
      <p:sp>
        <p:nvSpPr>
          <p:cNvPr id="4" name="תיבת טקסט 3">
            <a:extLst>
              <a:ext uri="{FF2B5EF4-FFF2-40B4-BE49-F238E27FC236}">
                <a16:creationId xmlns:a16="http://schemas.microsoft.com/office/drawing/2014/main" id="{1EFD81C2-7B42-75A1-4BB7-015ADF339744}"/>
              </a:ext>
            </a:extLst>
          </p:cNvPr>
          <p:cNvSpPr txBox="1"/>
          <p:nvPr/>
        </p:nvSpPr>
        <p:spPr>
          <a:xfrm>
            <a:off x="200024" y="441690"/>
            <a:ext cx="11791950" cy="276999"/>
          </a:xfrm>
          <a:prstGeom prst="rect">
            <a:avLst/>
          </a:prstGeom>
          <a:noFill/>
        </p:spPr>
        <p:txBody>
          <a:bodyPr wrap="square" rtlCol="1">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2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תודה על השתתפותך בכנס! נודה לך אם תוכלי לענות על מספר שאלות קצרות כדי שנוכל ללמוד ולהשתפר בעתיד. תודה על שיתוף הפעולה ועל תשובותיך הכנות!</a:t>
            </a:r>
          </a:p>
        </p:txBody>
      </p:sp>
      <p:sp>
        <p:nvSpPr>
          <p:cNvPr id="9" name="TextBox 13">
            <a:extLst>
              <a:ext uri="{FF2B5EF4-FFF2-40B4-BE49-F238E27FC236}">
                <a16:creationId xmlns:a16="http://schemas.microsoft.com/office/drawing/2014/main" id="{59FA2908-FEA1-9919-D070-0B42358C174E}"/>
              </a:ext>
            </a:extLst>
          </p:cNvPr>
          <p:cNvSpPr txBox="1"/>
          <p:nvPr/>
        </p:nvSpPr>
        <p:spPr>
          <a:xfrm>
            <a:off x="6337412" y="861616"/>
            <a:ext cx="3255800" cy="5770811"/>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100" b="1">
                <a:solidFill>
                  <a:prstClr val="black"/>
                </a:solidFill>
                <a:latin typeface="Segoe UI" panose="020B0502040204020203" pitchFamily="34" charset="0"/>
                <a:ea typeface="Tahoma" panose="020B0604030504040204" pitchFamily="34" charset="0"/>
                <a:cs typeface="Segoe UI" panose="020B0502040204020203" pitchFamily="34" charset="0"/>
              </a:rPr>
              <a:t>5. </a:t>
            </a: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באיזו מידה המנחה של זרקור העשרה הייתה זמינה למענה על שאלות? </a:t>
            </a:r>
            <a:br>
              <a:rPr kumimoji="0" lang="en-US"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endParaRPr kumimoji="0" lang="he-IL" sz="2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 מאוד</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בינונית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מועטה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כלל לא</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he-IL" sz="1100" b="1">
                <a:solidFill>
                  <a:prstClr val="black"/>
                </a:solidFill>
                <a:latin typeface="Segoe UI" panose="020B0502040204020203" pitchFamily="34" charset="0"/>
                <a:ea typeface="Tahoma" panose="020B0604030504040204" pitchFamily="34" charset="0"/>
                <a:cs typeface="Segoe UI" panose="020B0502040204020203" pitchFamily="34" charset="0"/>
              </a:rPr>
              <a:t>6. </a:t>
            </a: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באיזו מידה הכנס סיפק עבורך ידע חדש, הרלוונטי לעבודתך? </a:t>
            </a:r>
            <a:br>
              <a:rPr kumimoji="0" lang="en-US"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endParaRPr kumimoji="0" lang="he-IL" sz="2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 מאוד</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בינונית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מועטה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כלל לא</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he-IL" sz="1100" b="1">
                <a:solidFill>
                  <a:prstClr val="black"/>
                </a:solidFill>
                <a:latin typeface="Segoe UI" panose="020B0502040204020203" pitchFamily="34" charset="0"/>
                <a:ea typeface="Tahoma" panose="020B0604030504040204" pitchFamily="34" charset="0"/>
                <a:cs typeface="Segoe UI" panose="020B0502040204020203" pitchFamily="34" charset="0"/>
              </a:rPr>
              <a:t>7. </a:t>
            </a: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באיזו מידה הכנס סיפק עבורך </a:t>
            </a:r>
            <a:r>
              <a:rPr kumimoji="0" lang="he-IL" sz="1100" b="1" i="0" u="none" strike="noStrike" kern="1200" cap="none" spc="0" normalizeH="0" baseline="0" noProof="0" err="1">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פרקטיקות</a:t>
            </a: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ו/או כלים מעשיים שתוכלי להשתמש בהם בעבודתך?</a:t>
            </a:r>
            <a:br>
              <a:rPr kumimoji="0" lang="en-US"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br>
            <a:endParaRPr kumimoji="0" lang="he-IL" sz="2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 מאוד</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בינונית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מועטה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כלל לא</a:t>
            </a:r>
          </a:p>
          <a:p>
            <a:pPr marL="0" marR="0" lvl="0" indent="0" algn="r" defTabSz="914400" rtl="1" eaLnBrk="1" fontAlgn="auto" latinLnBrk="0" hangingPunct="1">
              <a:lnSpc>
                <a:spcPct val="100000"/>
              </a:lnSpc>
              <a:spcBef>
                <a:spcPts val="0"/>
              </a:spcBef>
              <a:spcAft>
                <a:spcPts val="0"/>
              </a:spcAft>
              <a:buClrTx/>
              <a:buSzTx/>
              <a:buFontTx/>
              <a:buNone/>
              <a:tabLst/>
              <a:defRPr/>
            </a:pPr>
            <a:endParaRPr lang="he-IL" sz="1100">
              <a:solidFill>
                <a:prstClr val="black"/>
              </a:solidFill>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he-IL" sz="1100" b="1">
                <a:solidFill>
                  <a:prstClr val="black"/>
                </a:solidFill>
                <a:latin typeface="Segoe UI" panose="020B0502040204020203" pitchFamily="34" charset="0"/>
                <a:ea typeface="Tahoma" panose="020B0604030504040204" pitchFamily="34" charset="0"/>
                <a:cs typeface="Segoe UI" panose="020B0502040204020203" pitchFamily="34" charset="0"/>
              </a:rPr>
              <a:t>8. </a:t>
            </a: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אילו </a:t>
            </a:r>
            <a:r>
              <a:rPr kumimoji="0" lang="he-IL" sz="1100" b="1" i="0" u="none" strike="noStrike" kern="1200" cap="none" spc="0" normalizeH="0" baseline="0" noProof="0" err="1">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פרקטיקות</a:t>
            </a: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ו/או כלים מעשיים חדשים קיבלת בכנס?</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פתוח</a:t>
            </a:r>
          </a:p>
          <a:p>
            <a:pPr marL="0" marR="0" lvl="0" indent="0" algn="r" defTabSz="914400" rtl="1" eaLnBrk="1" fontAlgn="auto" latinLnBrk="0" hangingPunct="1">
              <a:lnSpc>
                <a:spcPct val="100000"/>
              </a:lnSpc>
              <a:spcBef>
                <a:spcPts val="0"/>
              </a:spcBef>
              <a:spcAft>
                <a:spcPts val="0"/>
              </a:spcAft>
              <a:buClrTx/>
              <a:buSzTx/>
              <a:buFontTx/>
              <a:buNone/>
              <a:tabLst/>
              <a:defRPr/>
            </a:pPr>
            <a:endParaRPr lang="he-IL" sz="1100">
              <a:solidFill>
                <a:prstClr val="black"/>
              </a:solidFill>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he-IL" sz="1100" b="1">
                <a:solidFill>
                  <a:prstClr val="black"/>
                </a:solidFill>
                <a:latin typeface="Segoe UI" panose="020B0502040204020203" pitchFamily="34" charset="0"/>
                <a:ea typeface="Tahoma" panose="020B0604030504040204" pitchFamily="34" charset="0"/>
                <a:cs typeface="Segoe UI" panose="020B0502040204020203" pitchFamily="34" charset="0"/>
              </a:rPr>
              <a:t>9. </a:t>
            </a: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אילו מהכלים </a:t>
            </a:r>
            <a:r>
              <a:rPr kumimoji="0" lang="he-IL" sz="1100" b="1" i="0" u="none" strike="noStrike" kern="1200" cap="none" spc="0" normalizeH="0" baseline="0" noProof="0" err="1">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והפרקטיקות</a:t>
            </a: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שקיבלת בכנס נראים לך אפשריים ליישום במסגרת עבודתך?</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פתוח</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p:txBody>
      </p:sp>
      <p:sp>
        <p:nvSpPr>
          <p:cNvPr id="8" name="TextBox 13">
            <a:extLst>
              <a:ext uri="{FF2B5EF4-FFF2-40B4-BE49-F238E27FC236}">
                <a16:creationId xmlns:a16="http://schemas.microsoft.com/office/drawing/2014/main" id="{254294F5-E445-266D-FEE4-A69DECF4E043}"/>
              </a:ext>
            </a:extLst>
          </p:cNvPr>
          <p:cNvSpPr txBox="1"/>
          <p:nvPr/>
        </p:nvSpPr>
        <p:spPr>
          <a:xfrm>
            <a:off x="2875358" y="876332"/>
            <a:ext cx="3639845" cy="5539978"/>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10. עם מה את יוצאת מהכנס? מה הרווחת בעקבות השתתפותך? </a:t>
            </a:r>
            <a:r>
              <a:rPr kumimoji="0" lang="he-IL" sz="110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(ניתן לסמן יותר מתשובה אחת)</a:t>
            </a:r>
          </a:p>
          <a:p>
            <a:pPr marL="342900" indent="-342900" algn="r" rtl="1">
              <a:buFontTx/>
              <a:buAutoNum type="hebrew2Minus"/>
              <a:defRPr/>
            </a:pPr>
            <a:endParaRPr lang="he-IL" sz="200">
              <a:solidFill>
                <a:prstClr val="black"/>
              </a:solidFill>
              <a:latin typeface="Segoe UI" panose="020B0502040204020203" pitchFamily="34" charset="0"/>
              <a:ea typeface="Tahoma" panose="020B0604030504040204" pitchFamily="34" charset="0"/>
              <a:cs typeface="Segoe UI" panose="020B0502040204020203" pitchFamily="34" charset="0"/>
            </a:endParaRPr>
          </a:p>
          <a:p>
            <a:pPr marL="342900" indent="-342900" algn="r" rtl="1">
              <a:buFontTx/>
              <a:buAutoNum type="hebrew2Minus"/>
              <a:defRPr/>
            </a:pPr>
            <a:r>
              <a:rPr lang="he-IL" sz="1100">
                <a:solidFill>
                  <a:prstClr val="black"/>
                </a:solidFill>
                <a:latin typeface="Segoe UI" panose="020B0502040204020203" pitchFamily="34" charset="0"/>
                <a:ea typeface="Tahoma" panose="020B0604030504040204" pitchFamily="34" charset="0"/>
                <a:cs typeface="Segoe UI" panose="020B0502040204020203" pitchFamily="34" charset="0"/>
              </a:rPr>
              <a:t>קיבלתי ידע מקצועי חדש בתחומי העיסוק שלי</a:t>
            </a:r>
          </a:p>
          <a:p>
            <a:pPr marL="342900" indent="-342900" algn="r" rtl="1">
              <a:buFontTx/>
              <a:buAutoNum type="hebrew2Minus"/>
              <a:defRPr/>
            </a:pPr>
            <a:r>
              <a:rPr lang="he-IL" sz="1100">
                <a:solidFill>
                  <a:prstClr val="black"/>
                </a:solidFill>
                <a:latin typeface="Segoe UI" panose="020B0502040204020203" pitchFamily="34" charset="0"/>
                <a:ea typeface="Tahoma" panose="020B0604030504040204" pitchFamily="34" charset="0"/>
                <a:cs typeface="Segoe UI" panose="020B0502040204020203" pitchFamily="34" charset="0"/>
              </a:rPr>
              <a:t>העמקתי את הידע שלי אודות צורכי הילדים בגיל הרך</a:t>
            </a:r>
          </a:p>
          <a:p>
            <a:pPr marL="342900" indent="-342900" algn="r" rtl="1">
              <a:buFontTx/>
              <a:buAutoNum type="hebrew2Minus"/>
              <a:defRPr/>
            </a:pPr>
            <a:r>
              <a:rPr lang="he-IL" sz="1100">
                <a:solidFill>
                  <a:prstClr val="black"/>
                </a:solidFill>
                <a:latin typeface="Segoe UI" panose="020B0502040204020203" pitchFamily="34" charset="0"/>
                <a:ea typeface="Tahoma" panose="020B0604030504040204" pitchFamily="34" charset="0"/>
                <a:cs typeface="Segoe UI" panose="020B0502040204020203" pitchFamily="34" charset="0"/>
              </a:rPr>
              <a:t>רכשתי כלים פרקטיים ליישום בעבודתי</a:t>
            </a:r>
          </a:p>
          <a:p>
            <a:pPr marL="342900" indent="-342900" algn="r" rtl="1">
              <a:buFontTx/>
              <a:buAutoNum type="hebrew2Minus"/>
              <a:defRPr/>
            </a:pPr>
            <a:r>
              <a:rPr lang="he-IL" sz="1100">
                <a:solidFill>
                  <a:prstClr val="black"/>
                </a:solidFill>
                <a:latin typeface="Segoe UI" panose="020B0502040204020203" pitchFamily="34" charset="0"/>
                <a:ea typeface="Tahoma" panose="020B0604030504040204" pitchFamily="34" charset="0"/>
                <a:cs typeface="Segoe UI" panose="020B0502040204020203" pitchFamily="34" charset="0"/>
              </a:rPr>
              <a:t>קיבלתי השראה וחשבתי על רעיונות חדשים ליישום</a:t>
            </a:r>
          </a:p>
          <a:p>
            <a:pPr marL="342900" indent="-342900" algn="r" rtl="1">
              <a:buFontTx/>
              <a:buAutoNum type="hebrew2Minus"/>
              <a:defRPr/>
            </a:pPr>
            <a:r>
              <a:rPr lang="he-IL" sz="1100">
                <a:solidFill>
                  <a:prstClr val="black"/>
                </a:solidFill>
                <a:latin typeface="Segoe UI" panose="020B0502040204020203" pitchFamily="34" charset="0"/>
                <a:ea typeface="Tahoma" panose="020B0604030504040204" pitchFamily="34" charset="0"/>
                <a:cs typeface="Segoe UI" panose="020B0502040204020203" pitchFamily="34" charset="0"/>
              </a:rPr>
              <a:t>נפגשתי עם עמיתות למקצוע ולמדתי מהן  </a:t>
            </a:r>
          </a:p>
          <a:p>
            <a:pPr marL="342900" indent="-342900" algn="r" rtl="1">
              <a:buFontTx/>
              <a:buAutoNum type="hebrew2Minus"/>
              <a:defRPr/>
            </a:pPr>
            <a:r>
              <a:rPr lang="he-IL" sz="1100">
                <a:solidFill>
                  <a:prstClr val="black"/>
                </a:solidFill>
                <a:latin typeface="Segoe UI" panose="020B0502040204020203" pitchFamily="34" charset="0"/>
                <a:ea typeface="Tahoma" panose="020B0604030504040204" pitchFamily="34" charset="0"/>
                <a:cs typeface="Segoe UI" panose="020B0502040204020203" pitchFamily="34" charset="0"/>
              </a:rPr>
              <a:t>יצרתי קשרים מקצועיים / עסקיים / חברתיים חדשים </a:t>
            </a:r>
          </a:p>
          <a:p>
            <a:pPr marL="342900" indent="-342900" algn="r" rtl="1">
              <a:buFontTx/>
              <a:buAutoNum type="hebrew2Minus"/>
              <a:defRPr/>
            </a:pPr>
            <a:r>
              <a:rPr lang="he-IL" sz="1100">
                <a:solidFill>
                  <a:prstClr val="black"/>
                </a:solidFill>
                <a:latin typeface="Segoe UI" panose="020B0502040204020203" pitchFamily="34" charset="0"/>
                <a:ea typeface="Tahoma" panose="020B0604030504040204" pitchFamily="34" charset="0"/>
                <a:cs typeface="Segoe UI" panose="020B0502040204020203" pitchFamily="34" charset="0"/>
              </a:rPr>
              <a:t>אחר, פרטי</a:t>
            </a: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p>
          <a:p>
            <a:pPr algn="r" rtl="1">
              <a:defRPr/>
            </a:pPr>
            <a:endPar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11. באיזו מידה המפגש פתח בפניך הזדמנויות חדשות לשיתופי פעולה עם גורמים חדשים?</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 מאוד</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בינונית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מועטה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כלל לא</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endPar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12. באיזו מידה את מעריכה שתשמרי על קשר עם המשתתפות האחרות?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 מאוד</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רבה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בינונית</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במידה מועטה</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כלל לא</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endPar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13. באיזו מידה את מעריכה שתרצי להשתתף במפגשי העשרה מקצועית עתידיים ובאיזו תדירות?</a:t>
            </a:r>
            <a:endParaRPr lang="he-IL" sz="1100" b="1">
              <a:solidFill>
                <a:prstClr val="black"/>
              </a:solidFill>
              <a:latin typeface="Segoe UI" panose="020B0502040204020203" pitchFamily="34" charset="0"/>
              <a:ea typeface="Tahoma" panose="020B0604030504040204" pitchFamily="34" charset="0"/>
              <a:cs typeface="Segoe UI" panose="020B0502040204020203" pitchFamily="34" charset="0"/>
            </a:endParaRPr>
          </a:p>
          <a:p>
            <a:pPr marL="342900" indent="-342900" algn="r" rtl="1">
              <a:buFontTx/>
              <a:buAutoNum type="hebrew2Minus"/>
              <a:defRPr/>
            </a:pPr>
            <a:r>
              <a:rPr lang="he-IL" sz="1100">
                <a:solidFill>
                  <a:prstClr val="black"/>
                </a:solidFill>
                <a:latin typeface="Segoe UI" panose="020B0502040204020203" pitchFamily="34" charset="0"/>
                <a:ea typeface="Tahoma" panose="020B0604030504040204" pitchFamily="34" charset="0"/>
                <a:cs typeface="Segoe UI" panose="020B0502040204020203" pitchFamily="34" charset="0"/>
              </a:rPr>
              <a:t>אשמח להשתתף בסדרת מפגשים מתמשכת </a:t>
            </a:r>
          </a:p>
          <a:p>
            <a:pPr marL="342900" indent="-342900" algn="r" rtl="1">
              <a:buFontTx/>
              <a:buAutoNum type="hebrew2Minus"/>
              <a:defRPr/>
            </a:pPr>
            <a:r>
              <a:rPr lang="he-IL" sz="1100">
                <a:solidFill>
                  <a:prstClr val="black"/>
                </a:solidFill>
                <a:latin typeface="Segoe UI" panose="020B0502040204020203" pitchFamily="34" charset="0"/>
                <a:ea typeface="Tahoma" panose="020B0604030504040204" pitchFamily="34" charset="0"/>
                <a:cs typeface="Segoe UI" panose="020B0502040204020203" pitchFamily="34" charset="0"/>
              </a:rPr>
              <a:t>אשמח להשתתף במפגשים חד פעמיים</a:t>
            </a:r>
          </a:p>
          <a:p>
            <a:pPr marL="342900" indent="-342900" algn="r" rtl="1">
              <a:buFontTx/>
              <a:buAutoNum type="hebrew2Minus"/>
              <a:defRPr/>
            </a:pPr>
            <a:r>
              <a:rPr lang="he-IL" sz="1100">
                <a:solidFill>
                  <a:prstClr val="black"/>
                </a:solidFill>
                <a:latin typeface="Segoe UI" panose="020B0502040204020203" pitchFamily="34" charset="0"/>
                <a:ea typeface="Tahoma" panose="020B0604030504040204" pitchFamily="34" charset="0"/>
                <a:cs typeface="Segoe UI" panose="020B0502040204020203" pitchFamily="34" charset="0"/>
              </a:rPr>
              <a:t>אשמח להשתתף אבל בתדירות אחרת, יש לפרט:</a:t>
            </a:r>
          </a:p>
          <a:p>
            <a:pPr marL="342900" indent="-342900" algn="r" rtl="1">
              <a:buFontTx/>
              <a:buAutoNum type="hebrew2Minus"/>
              <a:defRPr/>
            </a:pPr>
            <a:r>
              <a:rPr lang="he-IL" sz="1100">
                <a:solidFill>
                  <a:prstClr val="black"/>
                </a:solidFill>
                <a:latin typeface="Segoe UI" panose="020B0502040204020203" pitchFamily="34" charset="0"/>
                <a:ea typeface="Tahoma" panose="020B0604030504040204" pitchFamily="34" charset="0"/>
                <a:cs typeface="Segoe UI" panose="020B0502040204020203" pitchFamily="34" charset="0"/>
              </a:rPr>
              <a:t>לא מעוניינת להשתתף במפגשים עתידיים</a:t>
            </a:r>
          </a:p>
        </p:txBody>
      </p:sp>
      <p:sp>
        <p:nvSpPr>
          <p:cNvPr id="7" name="TextBox 13">
            <a:extLst>
              <a:ext uri="{FF2B5EF4-FFF2-40B4-BE49-F238E27FC236}">
                <a16:creationId xmlns:a16="http://schemas.microsoft.com/office/drawing/2014/main" id="{2D19A3DB-B75C-3225-D536-3325CBC6293E}"/>
              </a:ext>
            </a:extLst>
          </p:cNvPr>
          <p:cNvSpPr txBox="1"/>
          <p:nvPr/>
        </p:nvSpPr>
        <p:spPr>
          <a:xfrm>
            <a:off x="200024" y="891721"/>
            <a:ext cx="2736903" cy="347787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14. באילו נושאים היית </a:t>
            </a:r>
            <a:r>
              <a:rPr kumimoji="0" lang="he-IL" sz="1100" b="1" i="0" u="none" strike="noStrike" kern="1200" cap="none" spc="0" normalizeH="0" baseline="0" noProof="0" err="1">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מעונינת</a:t>
            </a: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שיעסקו בכנסים עתידיים? אילו כלים ו/או </a:t>
            </a:r>
            <a:r>
              <a:rPr kumimoji="0" lang="he-IL" sz="1100" b="1" i="0" u="none" strike="noStrike" kern="1200" cap="none" spc="0" normalizeH="0" baseline="0" noProof="0" err="1">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פרקטיקות</a:t>
            </a: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עבודה נוספים היית רוצה לקבל?</a:t>
            </a:r>
            <a:endParaRPr lang="he-IL" sz="200">
              <a:solidFill>
                <a:prstClr val="black"/>
              </a:solidFill>
              <a:latin typeface="Segoe UI" panose="020B0502040204020203" pitchFamily="34" charset="0"/>
              <a:ea typeface="Tahoma" panose="020B0604030504040204" pitchFamily="34" charset="0"/>
              <a:cs typeface="Segoe UI" panose="020B0502040204020203" pitchFamily="34" charset="0"/>
            </a:endParaRPr>
          </a:p>
          <a:p>
            <a:pPr algn="r" rtl="1">
              <a:defRPr/>
            </a:pPr>
            <a:r>
              <a:rPr lang="he-IL" sz="1100">
                <a:solidFill>
                  <a:prstClr val="black"/>
                </a:solidFill>
                <a:latin typeface="Segoe UI" panose="020B0502040204020203" pitchFamily="34" charset="0"/>
                <a:ea typeface="Tahoma" panose="020B0604030504040204" pitchFamily="34" charset="0"/>
                <a:cs typeface="Segoe UI" panose="020B0502040204020203" pitchFamily="34" charset="0"/>
              </a:rPr>
              <a:t>פתוח</a:t>
            </a:r>
            <a:endPar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algn="r" rtl="1">
              <a:defRPr/>
            </a:pPr>
            <a:endPar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15. האם תהיי מעוניינת להשתתף בצוות חשיבה של מטפלות לתכנון ההכשרות העתידיות? </a:t>
            </a:r>
            <a:endPar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כן</a:t>
            </a:r>
          </a:p>
          <a:p>
            <a:pPr marL="342900" marR="0" lvl="0" indent="-342900" algn="r" defTabSz="914400" rtl="1" eaLnBrk="1" fontAlgn="auto" latinLnBrk="0" hangingPunct="1">
              <a:lnSpc>
                <a:spcPct val="100000"/>
              </a:lnSpc>
              <a:spcBef>
                <a:spcPts val="0"/>
              </a:spcBef>
              <a:spcAft>
                <a:spcPts val="0"/>
              </a:spcAft>
              <a:buClrTx/>
              <a:buSzTx/>
              <a:buFontTx/>
              <a:buAutoNum type="hebrew2Minus"/>
              <a:tabLst/>
              <a:defRPr/>
            </a:pPr>
            <a:r>
              <a:rPr kumimoji="0" lang="he-IL" sz="1100" b="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לא</a:t>
            </a:r>
          </a:p>
          <a:p>
            <a:pPr marR="0" lvl="0" algn="r" defTabSz="914400" rtl="1" eaLnBrk="1" fontAlgn="auto" latinLnBrk="0" hangingPunct="1">
              <a:lnSpc>
                <a:spcPct val="100000"/>
              </a:lnSpc>
              <a:spcBef>
                <a:spcPts val="0"/>
              </a:spcBef>
              <a:spcAft>
                <a:spcPts val="0"/>
              </a:spcAft>
              <a:buClrTx/>
              <a:buSzTx/>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a:t>
            </a:r>
          </a:p>
          <a:p>
            <a:pPr marR="0" lvl="0" algn="r" defTabSz="914400" rtl="1" eaLnBrk="1" fontAlgn="auto" latinLnBrk="0" hangingPunct="1">
              <a:lnSpc>
                <a:spcPct val="100000"/>
              </a:lnSpc>
              <a:spcBef>
                <a:spcPts val="0"/>
              </a:spcBef>
              <a:spcAft>
                <a:spcPts val="0"/>
              </a:spcAft>
              <a:buClrTx/>
              <a:buSzTx/>
              <a:tabLst/>
              <a:defRPr/>
            </a:pPr>
            <a:r>
              <a:rPr kumimoji="0" lang="he-IL" sz="110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נשמח לקבל את פרטים הבאים לצורך תכנון צוות החשיבה: </a:t>
            </a:r>
          </a:p>
          <a:p>
            <a:pPr marR="0" lvl="0" algn="r" defTabSz="914400" rtl="1" eaLnBrk="1" fontAlgn="auto" latinLnBrk="0" hangingPunct="1">
              <a:lnSpc>
                <a:spcPct val="100000"/>
              </a:lnSpc>
              <a:spcBef>
                <a:spcPts val="0"/>
              </a:spcBef>
              <a:spcAft>
                <a:spcPts val="0"/>
              </a:spcAft>
              <a:buClrTx/>
              <a:buSzTx/>
              <a:tabLst/>
              <a:defRPr/>
            </a:pPr>
            <a:r>
              <a:rPr kumimoji="0" lang="he-IL" sz="110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 טלפון___ מייל__</a:t>
            </a:r>
          </a:p>
          <a:p>
            <a:pPr marR="0" lvl="0" algn="r" defTabSz="914400" rtl="1" eaLnBrk="1" fontAlgn="auto" latinLnBrk="0" hangingPunct="1">
              <a:lnSpc>
                <a:spcPct val="100000"/>
              </a:lnSpc>
              <a:spcBef>
                <a:spcPts val="0"/>
              </a:spcBef>
              <a:spcAft>
                <a:spcPts val="0"/>
              </a:spcAft>
              <a:buClrTx/>
              <a:buSzTx/>
              <a:tabLst/>
              <a:defRPr/>
            </a:pPr>
            <a:endParaRPr kumimoji="0" lang="he-IL" sz="110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1100" b="1"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rPr>
              <a:t>16. נשמח לשמוע בהרחבה מה הרווחת מהכנס, סוגיות לשימור והצעות לשיפור, תובנות ומחשבות נוספות יתקבלו בברכה</a:t>
            </a:r>
          </a:p>
          <a:p>
            <a:pPr marL="0" marR="0" lvl="0" indent="0" algn="r" defTabSz="914400" rtl="1" eaLnBrk="1" fontAlgn="auto" latinLnBrk="0" hangingPunct="1">
              <a:lnSpc>
                <a:spcPct val="100000"/>
              </a:lnSpc>
              <a:spcBef>
                <a:spcPts val="0"/>
              </a:spcBef>
              <a:spcAft>
                <a:spcPts val="0"/>
              </a:spcAft>
              <a:buClrTx/>
              <a:buSzTx/>
              <a:buFontTx/>
              <a:buNone/>
              <a:tabLst/>
              <a:defRPr/>
            </a:pPr>
            <a:r>
              <a:rPr lang="he-IL" sz="1100">
                <a:solidFill>
                  <a:prstClr val="black"/>
                </a:solidFill>
                <a:latin typeface="Segoe UI" panose="020B0502040204020203" pitchFamily="34" charset="0"/>
                <a:ea typeface="Tahoma" panose="020B0604030504040204" pitchFamily="34" charset="0"/>
                <a:cs typeface="Segoe UI" panose="020B0502040204020203" pitchFamily="34" charset="0"/>
              </a:rPr>
              <a:t>פתוח</a:t>
            </a:r>
            <a:endParaRPr kumimoji="0" lang="he-IL" sz="1100" i="0" u="none" strike="noStrike" kern="1200" cap="none" spc="0" normalizeH="0" baseline="0" noProof="0">
              <a:ln>
                <a:noFill/>
              </a:ln>
              <a:solidFill>
                <a:prstClr val="black"/>
              </a:solidFill>
              <a:effectLst/>
              <a:uLnTx/>
              <a:uFillTx/>
              <a:latin typeface="Segoe UI" panose="020B0502040204020203" pitchFamily="34" charset="0"/>
              <a:ea typeface="Tahoma" panose="020B0604030504040204" pitchFamily="34" charset="0"/>
              <a:cs typeface="Segoe UI" panose="020B0502040204020203" pitchFamily="34" charset="0"/>
            </a:endParaRPr>
          </a:p>
        </p:txBody>
      </p:sp>
      <p:sp>
        <p:nvSpPr>
          <p:cNvPr id="10" name="Rectangle 9">
            <a:extLst>
              <a:ext uri="{FF2B5EF4-FFF2-40B4-BE49-F238E27FC236}">
                <a16:creationId xmlns:a16="http://schemas.microsoft.com/office/drawing/2014/main" id="{74C735FD-2166-CBAE-A226-655DD381D99B}"/>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22965823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0"/>
            <a:ext cx="12182740" cy="323165"/>
          </a:xfrm>
          <a:prstGeom prst="rect">
            <a:avLst/>
          </a:prstGeom>
          <a:solidFill>
            <a:srgbClr val="EC1C3C"/>
          </a:solidFill>
        </p:spPr>
        <p:txBody>
          <a:bodyPr wrap="square" rtlCol="0">
            <a:spAutoFit/>
          </a:bodyPr>
          <a:lstStyle/>
          <a:p>
            <a:pPr algn="ctr" rtl="1">
              <a:lnSpc>
                <a:spcPts val="1800"/>
              </a:lnSpc>
              <a:spcBef>
                <a:spcPts val="1800"/>
              </a:spcBef>
              <a:spcAft>
                <a:spcPts val="1200"/>
              </a:spcAft>
            </a:pPr>
            <a:r>
              <a:rPr lang="he-IL" sz="2000" b="1">
                <a:solidFill>
                  <a:schemeClr val="bg1"/>
                </a:solidFill>
                <a:effectLst/>
                <a:latin typeface="Tahoma" panose="020B0604030504040204" pitchFamily="34" charset="0"/>
                <a:ea typeface="Tahoma" panose="020B0604030504040204" pitchFamily="34" charset="0"/>
                <a:cs typeface="Tahoma" panose="020B0604030504040204" pitchFamily="34" charset="0"/>
              </a:rPr>
              <a:t>מודל לוגי לבית שמש – תוכנית</a:t>
            </a:r>
            <a:r>
              <a:rPr lang="en-US" sz="2000" b="1">
                <a:solidFill>
                  <a:schemeClr val="bg1"/>
                </a:solidFill>
                <a:effectLst/>
                <a:latin typeface="Tahoma" panose="020B0604030504040204" pitchFamily="34" charset="0"/>
                <a:ea typeface="Tahoma" panose="020B0604030504040204" pitchFamily="34" charset="0"/>
                <a:cs typeface="Tahoma" panose="020B0604030504040204" pitchFamily="34" charset="0"/>
              </a:rPr>
              <a:t> Urban95 </a:t>
            </a:r>
            <a:r>
              <a:rPr lang="he-IL" sz="2000" b="1">
                <a:solidFill>
                  <a:schemeClr val="bg1"/>
                </a:solidFill>
                <a:effectLst/>
                <a:latin typeface="Tahoma" panose="020B0604030504040204" pitchFamily="34" charset="0"/>
                <a:ea typeface="Tahoma" panose="020B0604030504040204" pitchFamily="34" charset="0"/>
                <a:cs typeface="Tahoma" panose="020B0604030504040204" pitchFamily="34" charset="0"/>
              </a:rPr>
              <a:t>בפריפריה חברתית-גאוגרפית בישראל </a:t>
            </a:r>
            <a:endParaRPr lang="en-US" sz="2000" b="1">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3" name="Rectangle 2">
            <a:extLst>
              <a:ext uri="{FF2B5EF4-FFF2-40B4-BE49-F238E27FC236}">
                <a16:creationId xmlns:a16="http://schemas.microsoft.com/office/drawing/2014/main" id="{7B4500C4-21B5-1522-10B1-0A26DEE64ECD}"/>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graphicFrame>
        <p:nvGraphicFramePr>
          <p:cNvPr id="5" name="Table 4">
            <a:extLst>
              <a:ext uri="{FF2B5EF4-FFF2-40B4-BE49-F238E27FC236}">
                <a16:creationId xmlns:a16="http://schemas.microsoft.com/office/drawing/2014/main" id="{AE93EB5F-CB22-7CFC-3C0D-C87C400A2F23}"/>
              </a:ext>
            </a:extLst>
          </p:cNvPr>
          <p:cNvGraphicFramePr>
            <a:graphicFrameLocks noGrp="1"/>
          </p:cNvGraphicFramePr>
          <p:nvPr>
            <p:extLst>
              <p:ext uri="{D42A27DB-BD31-4B8C-83A1-F6EECF244321}">
                <p14:modId xmlns:p14="http://schemas.microsoft.com/office/powerpoint/2010/main" val="2748006757"/>
              </p:ext>
            </p:extLst>
          </p:nvPr>
        </p:nvGraphicFramePr>
        <p:xfrm>
          <a:off x="259882" y="474829"/>
          <a:ext cx="11569565" cy="5940822"/>
        </p:xfrm>
        <a:graphic>
          <a:graphicData uri="http://schemas.openxmlformats.org/drawingml/2006/table">
            <a:tbl>
              <a:tblPr firstRow="1" bandRow="1"/>
              <a:tblGrid>
                <a:gridCol w="842264">
                  <a:extLst>
                    <a:ext uri="{9D8B030D-6E8A-4147-A177-3AD203B41FA5}">
                      <a16:colId xmlns:a16="http://schemas.microsoft.com/office/drawing/2014/main" val="1673393512"/>
                    </a:ext>
                  </a:extLst>
                </a:gridCol>
                <a:gridCol w="983413">
                  <a:extLst>
                    <a:ext uri="{9D8B030D-6E8A-4147-A177-3AD203B41FA5}">
                      <a16:colId xmlns:a16="http://schemas.microsoft.com/office/drawing/2014/main" val="2410019771"/>
                    </a:ext>
                  </a:extLst>
                </a:gridCol>
                <a:gridCol w="3065934">
                  <a:extLst>
                    <a:ext uri="{9D8B030D-6E8A-4147-A177-3AD203B41FA5}">
                      <a16:colId xmlns:a16="http://schemas.microsoft.com/office/drawing/2014/main" val="2669473647"/>
                    </a:ext>
                  </a:extLst>
                </a:gridCol>
                <a:gridCol w="1326309">
                  <a:extLst>
                    <a:ext uri="{9D8B030D-6E8A-4147-A177-3AD203B41FA5}">
                      <a16:colId xmlns:a16="http://schemas.microsoft.com/office/drawing/2014/main" val="4056154871"/>
                    </a:ext>
                  </a:extLst>
                </a:gridCol>
                <a:gridCol w="2829827">
                  <a:extLst>
                    <a:ext uri="{9D8B030D-6E8A-4147-A177-3AD203B41FA5}">
                      <a16:colId xmlns:a16="http://schemas.microsoft.com/office/drawing/2014/main" val="3413438199"/>
                    </a:ext>
                  </a:extLst>
                </a:gridCol>
                <a:gridCol w="1597794">
                  <a:extLst>
                    <a:ext uri="{9D8B030D-6E8A-4147-A177-3AD203B41FA5}">
                      <a16:colId xmlns:a16="http://schemas.microsoft.com/office/drawing/2014/main" val="753845373"/>
                    </a:ext>
                  </a:extLst>
                </a:gridCol>
                <a:gridCol w="924024">
                  <a:extLst>
                    <a:ext uri="{9D8B030D-6E8A-4147-A177-3AD203B41FA5}">
                      <a16:colId xmlns:a16="http://schemas.microsoft.com/office/drawing/2014/main" val="1952526030"/>
                    </a:ext>
                  </a:extLst>
                </a:gridCol>
              </a:tblGrid>
              <a:tr h="237219">
                <a:tc>
                  <a:txBody>
                    <a:bodyPr/>
                    <a:lstStyle/>
                    <a:p>
                      <a:pPr marL="0" marR="0" algn="ctr" rtl="1">
                        <a:lnSpc>
                          <a:spcPct val="115000"/>
                        </a:lnSpc>
                        <a:spcBef>
                          <a:spcPts val="0"/>
                        </a:spcBef>
                        <a:spcAft>
                          <a:spcPts val="0"/>
                        </a:spcAft>
                        <a:tabLst>
                          <a:tab pos="824230" algn="l"/>
                          <a:tab pos="1115695" algn="ctr"/>
                        </a:tabLs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Target Audience</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2287" marR="22287" marT="11143" marB="1114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1">
                        <a:lnSpc>
                          <a:spcPct val="115000"/>
                        </a:lnSpc>
                        <a:spcBef>
                          <a:spcPts val="0"/>
                        </a:spcBef>
                        <a:spcAft>
                          <a:spcPts val="0"/>
                        </a:spcAft>
                        <a:tabLst>
                          <a:tab pos="824230" algn="l"/>
                          <a:tab pos="1115695" algn="ctr"/>
                        </a:tabLs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Inputs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6686" marR="6686" marT="668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1">
                        <a:lnSpc>
                          <a:spcPct val="115000"/>
                        </a:lnSpc>
                        <a:spcBef>
                          <a:spcPts val="0"/>
                        </a:spcBef>
                        <a:spcAft>
                          <a:spcPts val="0"/>
                        </a:spcAft>
                        <a:tabLst>
                          <a:tab pos="824230" algn="l"/>
                          <a:tab pos="1115695" algn="ctr"/>
                        </a:tabLs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Actions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6686" marR="6686" marT="668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1">
                        <a:lnSpc>
                          <a:spcPct val="115000"/>
                        </a:lnSpc>
                        <a:spcBef>
                          <a:spcPts val="0"/>
                        </a:spcBef>
                        <a:spcAft>
                          <a:spcPts val="0"/>
                        </a:spcAft>
                        <a:tabLst>
                          <a:tab pos="824230" algn="l"/>
                          <a:tab pos="1115695" algn="ctr"/>
                        </a:tabLs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Outputs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2287" marR="22287" marT="11143" marB="1114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1">
                        <a:lnSpc>
                          <a:spcPct val="115000"/>
                        </a:lnSpc>
                        <a:spcBef>
                          <a:spcPts val="0"/>
                        </a:spcBef>
                        <a:spcAft>
                          <a:spcPts val="0"/>
                        </a:spcAf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Short to Mid-Term Results </a:t>
                      </a:r>
                      <a:br>
                        <a:rPr lang="en-US" sz="900" b="1">
                          <a:solidFill>
                            <a:srgbClr val="FFFFFF"/>
                          </a:solidFill>
                          <a:effectLst/>
                          <a:latin typeface="Calibri" panose="020F0502020204030204" pitchFamily="34" charset="0"/>
                          <a:ea typeface="Calibri" panose="020F0502020204030204" pitchFamily="34" charset="0"/>
                          <a:cs typeface="Calibri" panose="020F0502020204030204" pitchFamily="34" charset="0"/>
                        </a:rPr>
                      </a:br>
                      <a:r>
                        <a:rPr lang="en-US" sz="900">
                          <a:solidFill>
                            <a:srgbClr val="FFFFFF"/>
                          </a:solidFill>
                          <a:effectLst/>
                          <a:latin typeface="Calibri" panose="020F0502020204030204" pitchFamily="34" charset="0"/>
                          <a:ea typeface="Calibri" panose="020F0502020204030204" pitchFamily="34" charset="0"/>
                          <a:cs typeface="Calibri" panose="020F0502020204030204" pitchFamily="34" charset="0"/>
                        </a:rPr>
                        <a:t>(up to 3 years from program’s onset)</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2287" marR="22287" marT="11143" marB="1114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0">
                        <a:lnSpc>
                          <a:spcPct val="115000"/>
                        </a:lnSpc>
                        <a:spcBef>
                          <a:spcPts val="0"/>
                        </a:spcBef>
                        <a:spcAft>
                          <a:spcPts val="0"/>
                        </a:spcAf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Long Term Results </a:t>
                      </a:r>
                      <a:br>
                        <a:rPr lang="en-US" sz="900" b="1">
                          <a:solidFill>
                            <a:srgbClr val="FFFFFF"/>
                          </a:solidFill>
                          <a:effectLst/>
                          <a:latin typeface="Calibri" panose="020F0502020204030204" pitchFamily="34" charset="0"/>
                          <a:ea typeface="Calibri" panose="020F0502020204030204" pitchFamily="34" charset="0"/>
                          <a:cs typeface="Calibri" panose="020F0502020204030204" pitchFamily="34" charset="0"/>
                        </a:rPr>
                      </a:br>
                      <a:r>
                        <a:rPr lang="en-US" sz="900">
                          <a:solidFill>
                            <a:srgbClr val="FFFFFF"/>
                          </a:solidFill>
                          <a:effectLst/>
                          <a:latin typeface="Calibri" panose="020F0502020204030204" pitchFamily="34" charset="0"/>
                          <a:ea typeface="Calibri" panose="020F0502020204030204" pitchFamily="34" charset="0"/>
                          <a:cs typeface="Calibri" panose="020F0502020204030204" pitchFamily="34" charset="0"/>
                        </a:rPr>
                        <a:t>(</a:t>
                      </a:r>
                      <a:r>
                        <a:rPr lang="he-IL" sz="900">
                          <a:solidFill>
                            <a:srgbClr val="FFFFFF"/>
                          </a:solidFill>
                          <a:effectLst/>
                          <a:latin typeface="Calibri" panose="020F0502020204030204" pitchFamily="34" charset="0"/>
                          <a:ea typeface="Calibri" panose="020F0502020204030204" pitchFamily="34" charset="0"/>
                          <a:cs typeface="Calibri" panose="020F0502020204030204" pitchFamily="34" charset="0"/>
                        </a:rPr>
                        <a:t>3-5 </a:t>
                      </a:r>
                      <a:r>
                        <a:rPr lang="en-US" sz="900">
                          <a:solidFill>
                            <a:srgbClr val="FFFFFF"/>
                          </a:solidFill>
                          <a:effectLst/>
                          <a:latin typeface="Calibri" panose="020F0502020204030204" pitchFamily="34" charset="0"/>
                          <a:ea typeface="Calibri" panose="020F0502020204030204" pitchFamily="34" charset="0"/>
                          <a:cs typeface="Calibri" panose="020F0502020204030204" pitchFamily="34" charset="0"/>
                        </a:rPr>
                        <a:t>Years)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2287" marR="22287" marT="11143" marB="1114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tc>
                  <a:txBody>
                    <a:bodyPr/>
                    <a:lstStyle/>
                    <a:p>
                      <a:pPr marL="0" marR="0" algn="ctr" rtl="1">
                        <a:lnSpc>
                          <a:spcPct val="115000"/>
                        </a:lnSpc>
                        <a:spcBef>
                          <a:spcPts val="0"/>
                        </a:spcBef>
                        <a:spcAft>
                          <a:spcPts val="0"/>
                        </a:spcAft>
                      </a:pPr>
                      <a:r>
                        <a:rPr lang="en-US" sz="900" b="1">
                          <a:solidFill>
                            <a:srgbClr val="FFFFFF"/>
                          </a:solidFill>
                          <a:effectLst/>
                          <a:latin typeface="Tahoma" panose="020B0604030504040204" pitchFamily="34" charset="0"/>
                          <a:ea typeface="Calibri" panose="020F0502020204030204" pitchFamily="34" charset="0"/>
                          <a:cs typeface="Arial" panose="020B0604020202020204" pitchFamily="34" charset="0"/>
                        </a:rPr>
                        <a:t>Impact</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2287" marR="22287" marT="11143" marB="1114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25586F"/>
                    </a:solidFill>
                  </a:tcPr>
                </a:tc>
                <a:extLst>
                  <a:ext uri="{0D108BD9-81ED-4DB2-BD59-A6C34878D82A}">
                    <a16:rowId xmlns:a16="http://schemas.microsoft.com/office/drawing/2014/main" val="1376020779"/>
                  </a:ext>
                </a:extLst>
              </a:tr>
              <a:tr h="4114119">
                <a:tc>
                  <a:txBody>
                    <a:bodyPr/>
                    <a:lstStyle/>
                    <a:p>
                      <a:pPr marL="0" marR="0" algn="l" rtl="0">
                        <a:lnSpc>
                          <a:spcPct val="115000"/>
                        </a:lnSpc>
                        <a:spcBef>
                          <a:spcPts val="0"/>
                        </a:spcBef>
                        <a:spcAft>
                          <a:spcPts val="1000"/>
                        </a:spcAft>
                      </a:pPr>
                      <a:r>
                        <a:rPr lang="en-US" sz="1050" b="1">
                          <a:solidFill>
                            <a:srgbClr val="000000"/>
                          </a:solidFill>
                          <a:effectLst/>
                          <a:latin typeface="Calibri" panose="020F0502020204030204" pitchFamily="34" charset="0"/>
                          <a:ea typeface="Calibri" panose="020F0502020204030204" pitchFamily="34" charset="0"/>
                          <a:cs typeface="Arial" panose="020B0604020202020204" pitchFamily="34" charset="0"/>
                        </a:rPr>
                        <a:t>Beit -Shemesh’s</a:t>
                      </a:r>
                      <a:br>
                        <a:rPr lang="en-US" sz="1050" b="1">
                          <a:solidFill>
                            <a:srgbClr val="000000"/>
                          </a:solidFill>
                          <a:effectLst/>
                          <a:latin typeface="Calibri" panose="020F0502020204030204" pitchFamily="34" charset="0"/>
                          <a:ea typeface="Calibri" panose="020F0502020204030204" pitchFamily="34" charset="0"/>
                          <a:cs typeface="Arial" panose="020B0604020202020204" pitchFamily="34" charset="0"/>
                        </a:rPr>
                      </a:br>
                      <a:r>
                        <a:rPr lang="en-US" sz="1000" b="1">
                          <a:solidFill>
                            <a:srgbClr val="000000"/>
                          </a:solidFill>
                          <a:effectLst/>
                          <a:latin typeface="Arial" panose="020B0604020202020204" pitchFamily="34" charset="0"/>
                          <a:ea typeface="Calibri" panose="020F0502020204030204" pitchFamily="34" charset="0"/>
                          <a:cs typeface="Arial" panose="020B0604020202020204" pitchFamily="34" charset="0"/>
                        </a:rPr>
                        <a:t>residents -</a:t>
                      </a:r>
                      <a:br>
                        <a:rPr lang="en-US" sz="1050" b="1">
                          <a:solidFill>
                            <a:srgbClr val="000000"/>
                          </a:solidFill>
                          <a:effectLst/>
                          <a:latin typeface="Calibri" panose="020F0502020204030204" pitchFamily="34" charset="0"/>
                          <a:ea typeface="Calibri" panose="020F0502020204030204" pitchFamily="34" charset="0"/>
                          <a:cs typeface="Arial" panose="020B0604020202020204" pitchFamily="34" charset="0"/>
                        </a:rPr>
                      </a:br>
                      <a:r>
                        <a:rPr lang="en-US" sz="1000" b="1">
                          <a:solidFill>
                            <a:srgbClr val="000000"/>
                          </a:solidFill>
                          <a:effectLst/>
                          <a:latin typeface="Arial" panose="020B0604020202020204" pitchFamily="34" charset="0"/>
                          <a:ea typeface="Calibri" panose="020F0502020204030204" pitchFamily="34" charset="0"/>
                          <a:cs typeface="Arial" panose="020B0604020202020204" pitchFamily="34" charset="0"/>
                        </a:rPr>
                        <a:t>children</a:t>
                      </a:r>
                      <a:br>
                        <a:rPr lang="en-US" sz="1050" b="1">
                          <a:solidFill>
                            <a:srgbClr val="000000"/>
                          </a:solidFill>
                          <a:effectLst/>
                          <a:latin typeface="Calibri" panose="020F0502020204030204" pitchFamily="34" charset="0"/>
                          <a:ea typeface="Calibri" panose="020F0502020204030204" pitchFamily="34" charset="0"/>
                          <a:cs typeface="Arial" panose="020B0604020202020204" pitchFamily="34" charset="0"/>
                        </a:rPr>
                      </a:br>
                      <a:r>
                        <a:rPr lang="en-US" sz="1000" b="1">
                          <a:solidFill>
                            <a:srgbClr val="000000"/>
                          </a:solidFill>
                          <a:effectLst/>
                          <a:latin typeface="Arial" panose="020B0604020202020204" pitchFamily="34" charset="0"/>
                          <a:ea typeface="Calibri" panose="020F0502020204030204" pitchFamily="34" charset="0"/>
                          <a:cs typeface="Arial" panose="020B0604020202020204" pitchFamily="34" charset="0"/>
                        </a:rPr>
                        <a:t>from birth</a:t>
                      </a:r>
                      <a:br>
                        <a:rPr lang="en-US" sz="1050" b="1">
                          <a:solidFill>
                            <a:srgbClr val="000000"/>
                          </a:solidFill>
                          <a:effectLst/>
                          <a:latin typeface="Calibri" panose="020F0502020204030204" pitchFamily="34" charset="0"/>
                          <a:ea typeface="Calibri" panose="020F0502020204030204" pitchFamily="34" charset="0"/>
                          <a:cs typeface="Arial" panose="020B0604020202020204" pitchFamily="34" charset="0"/>
                        </a:rPr>
                      </a:br>
                      <a:r>
                        <a:rPr lang="en-US" sz="1000" b="1">
                          <a:solidFill>
                            <a:srgbClr val="000000"/>
                          </a:solidFill>
                          <a:effectLst/>
                          <a:latin typeface="Arial" panose="020B0604020202020204" pitchFamily="34" charset="0"/>
                          <a:ea typeface="Calibri" panose="020F0502020204030204" pitchFamily="34" charset="0"/>
                          <a:cs typeface="Arial" panose="020B0604020202020204" pitchFamily="34" charset="0"/>
                        </a:rPr>
                        <a:t>to the age</a:t>
                      </a:r>
                      <a:br>
                        <a:rPr lang="en-US" sz="1050" b="1">
                          <a:solidFill>
                            <a:srgbClr val="000000"/>
                          </a:solidFill>
                          <a:effectLst/>
                          <a:latin typeface="Calibri" panose="020F0502020204030204" pitchFamily="34" charset="0"/>
                          <a:ea typeface="Calibri" panose="020F0502020204030204" pitchFamily="34" charset="0"/>
                          <a:cs typeface="Arial" panose="020B0604020202020204" pitchFamily="34" charset="0"/>
                        </a:rPr>
                      </a:br>
                      <a:r>
                        <a:rPr lang="en-US" sz="1000" b="1">
                          <a:solidFill>
                            <a:srgbClr val="000000"/>
                          </a:solidFill>
                          <a:effectLst/>
                          <a:latin typeface="Arial" panose="020B0604020202020204" pitchFamily="34" charset="0"/>
                          <a:ea typeface="Calibri" panose="020F0502020204030204" pitchFamily="34" charset="0"/>
                          <a:cs typeface="Arial" panose="020B0604020202020204" pitchFamily="34" charset="0"/>
                        </a:rPr>
                        <a:t>of 6 and</a:t>
                      </a:r>
                      <a:br>
                        <a:rPr lang="en-US" sz="1050" b="1">
                          <a:solidFill>
                            <a:srgbClr val="000000"/>
                          </a:solidFill>
                          <a:effectLst/>
                          <a:latin typeface="Calibri" panose="020F0502020204030204" pitchFamily="34" charset="0"/>
                          <a:ea typeface="Calibri" panose="020F0502020204030204" pitchFamily="34" charset="0"/>
                          <a:cs typeface="Arial" panose="020B0604020202020204" pitchFamily="34" charset="0"/>
                        </a:rPr>
                      </a:br>
                      <a:r>
                        <a:rPr lang="en-US" sz="1000" b="1">
                          <a:solidFill>
                            <a:srgbClr val="000000"/>
                          </a:solidFill>
                          <a:effectLst/>
                          <a:latin typeface="Arial" panose="020B0604020202020204" pitchFamily="34" charset="0"/>
                          <a:ea typeface="Calibri" panose="020F0502020204030204" pitchFamily="34" charset="0"/>
                          <a:cs typeface="Arial" panose="020B0604020202020204" pitchFamily="34" charset="0"/>
                        </a:rPr>
                        <a:t>their parents and</a:t>
                      </a:r>
                      <a:br>
                        <a:rPr lang="en-US" sz="1050" b="1">
                          <a:solidFill>
                            <a:srgbClr val="000000"/>
                          </a:solidFill>
                          <a:effectLst/>
                          <a:latin typeface="Calibri" panose="020F0502020204030204" pitchFamily="34" charset="0"/>
                          <a:ea typeface="Calibri" panose="020F0502020204030204" pitchFamily="34" charset="0"/>
                          <a:cs typeface="Arial" panose="020B0604020202020204" pitchFamily="34" charset="0"/>
                        </a:rPr>
                      </a:br>
                      <a:r>
                        <a:rPr lang="en-US" sz="1000" b="1">
                          <a:solidFill>
                            <a:srgbClr val="000000"/>
                          </a:solidFill>
                          <a:effectLst/>
                          <a:latin typeface="Arial" panose="020B0604020202020204" pitchFamily="34" charset="0"/>
                          <a:ea typeface="Calibri" panose="020F0502020204030204" pitchFamily="34" charset="0"/>
                          <a:cs typeface="Arial" panose="020B0604020202020204" pitchFamily="34" charset="0"/>
                        </a:rPr>
                        <a:t>caregivers</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2287" marR="22287" marT="11143" marB="1114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BFBFBF"/>
                    </a:solidFill>
                  </a:tcPr>
                </a:tc>
                <a:tc>
                  <a:txBody>
                    <a:bodyPr/>
                    <a:lstStyle/>
                    <a:p>
                      <a:pPr marL="0" marR="0" algn="l" rtl="0">
                        <a:lnSpc>
                          <a:spcPct val="115000"/>
                        </a:lnSpc>
                        <a:spcBef>
                          <a:spcPts val="0"/>
                        </a:spcBef>
                        <a:spcAft>
                          <a:spcPts val="0"/>
                        </a:spcAft>
                      </a:pPr>
                      <a:r>
                        <a:rPr lang="en-US" sz="1000" b="1">
                          <a:solidFill>
                            <a:srgbClr val="000000"/>
                          </a:solidFill>
                          <a:effectLst/>
                          <a:latin typeface="Calibri" panose="020F0502020204030204" pitchFamily="34" charset="0"/>
                          <a:ea typeface="Calibri" panose="020F0502020204030204" pitchFamily="34" charset="0"/>
                          <a:cs typeface="Calibri" panose="020F0502020204030204" pitchFamily="34" charset="0"/>
                        </a:rPr>
                        <a:t>Personnel</a:t>
                      </a: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ILGBC team</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Anchor</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municipality</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program</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manager</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Municipal</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officials</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External</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consultants</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Program</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partners (inside</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and outside the</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municipality)</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0"/>
                        </a:spcAft>
                      </a:pP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Previous</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knowledge</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and experience</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from BvLF,</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ILGBC, Urban95</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TLV and at the</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national</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roundtable</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0"/>
                        </a:spcAft>
                      </a:pP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Projects’</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funding</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0"/>
                        </a:spcAft>
                      </a:pP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 Measurement</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and evaluation</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6686" marR="6686" marT="668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BFBFBF"/>
                    </a:solidFill>
                  </a:tcPr>
                </a:tc>
                <a:tc>
                  <a:txBody>
                    <a:bodyPr/>
                    <a:lstStyle/>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Identifying and characterizing needs and barriers among city residents of all sectors, regarding</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adjustment of the build environment in their neighborhoods for suitable and accessible use.</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Identifying and characterizing the needs of city residents of all sectors, and their young children, to develop accompanying contents, promoting a</a:t>
                      </a:r>
                      <a:b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sense of parental welfare.</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Engaging partners to pilots’ implementation (inter-municipality and cross-sectional), including partners among city residents.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Initiating public space pilots (including accompanying contents), to promote accessible knowledge appropriate to all sectors, especially in weakened neighborhoods (topics of security, safety from harm, parental coaching, etc.).</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Initiating establishment of playgrounds or play areas close to home, based on Urban95 principles, across the city.</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Development of accompanying contents for municipal services and urban space interventions, to strengthen parental welfare and parental capabilities, and promote community ties, while characterizing and adjusting services and contents to weakened populations.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Promoting processes of public participation as part of pilots’ ’implementation.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Initiating mobility and accessibility pilots, to promote walking and bicycling, including the promotion of security and safety issues as part of the interventions (safe driving for residents and professional workers, etc.).</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6686" marR="6686" marT="668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BFBFBF"/>
                    </a:solidFill>
                  </a:tcPr>
                </a:tc>
                <a:tc>
                  <a:txBody>
                    <a:bodyPr/>
                    <a:lstStyle/>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Extent of implemented interventions, adapted for various communities, and specifically for the ultra-orthodox sector.</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Extent of parental coaching activities, suitable for the ultra-orthodox sector, and accessible for weakened populations.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Extent of activities and events for young children and their caregivers, taking place in the city.</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10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Beit-Shemesh residents, parents of young children, are aware of and familiar with the program, and its actions and activities.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Extent of residents, parents to young children, who are involved in public participation processes. </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2287" marR="22287" marT="11143" marB="1114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BFBFBF"/>
                    </a:solidFill>
                  </a:tcPr>
                </a:tc>
                <a:tc>
                  <a:txBody>
                    <a:bodyPr/>
                    <a:lstStyle/>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The post-intervention public spaces are suitable for safe use and stay of young children.</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Increase in contents and services consumption (provided as part of the program’s interventions) by caregivers of young children (dealing with parental coaching, promoting parent-child relation and ECD), across the city and especially by weakened neighborhoods.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High satisfaction of caregivers and their young children, from the contents and services consumption (provided as part of the program’s interventions).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Increase in the extent of caregivers, parents and young children staying in post-intervention playgrounds or public space play areas.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Young children’s caregivers report more joint play and encouraging independent play (exploration and discovery), when using and staying at post-intervention public spaces.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Increase in the extent of caregivers, older siblings, and young children safely getting around by foot or by bicycles, maintaining awareness of road safety rules, around post-intervention public spaces.</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Increase in number of young children and caregivers participating in activities in tactic intervention areas (place making) on city streets </a:t>
                      </a:r>
                      <a:endParaRPr lang="en-US" sz="105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Increase in sense of community belonging among city residents of different sectors, parents of young children.</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22287" marR="22287" marT="11143" marB="1114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9D9D9"/>
                    </a:solidFill>
                  </a:tcPr>
                </a:tc>
                <a:tc>
                  <a:txBody>
                    <a:bodyPr/>
                    <a:lstStyle/>
                    <a:p>
                      <a:pPr marL="0" marR="0" algn="l" rtl="0">
                        <a:lnSpc>
                          <a:spcPct val="115000"/>
                        </a:lnSpc>
                        <a:spcBef>
                          <a:spcPts val="0"/>
                        </a:spcBef>
                        <a:spcAft>
                          <a:spcPts val="600"/>
                        </a:spcAft>
                      </a:pPr>
                      <a:r>
                        <a:rPr lang="en-US"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City residents of different sectors are satisfied with the living-life experience, in terms of use, stay and safe mobility in public spaces suitable for young children’s needs.</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Residents and their young children frequently spend time in public spaces, which were adjusted to their needs and designed by the Urban95 principles.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strong sense of safety among young children and their caregivers when staying in and mobilizing through post-intervention urban space.</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Strengthening sense of community and belonging to the city, and extended social interactions among city residents of different sectors, parents and their young children (including between children)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0">
                        <a:lnSpc>
                          <a:spcPct val="115000"/>
                        </a:lnSpc>
                        <a:spcBef>
                          <a:spcPts val="0"/>
                        </a:spcBef>
                        <a:spcAft>
                          <a:spcPts val="600"/>
                        </a:spcAft>
                      </a:pPr>
                      <a:r>
                        <a:rPr lang="en-US"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Sense of parental welfare improved among city residents, parents of young children</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22287" marR="22287" marT="11143" marB="1114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9D9D9"/>
                    </a:solidFill>
                  </a:tcPr>
                </a:tc>
                <a:tc>
                  <a:txBody>
                    <a:bodyPr/>
                    <a:lstStyle/>
                    <a:p>
                      <a:pPr marL="0" marR="0" algn="l" rtl="1">
                        <a:lnSpc>
                          <a:spcPct val="115000"/>
                        </a:lnSpc>
                        <a:spcBef>
                          <a:spcPts val="0"/>
                        </a:spcBef>
                        <a:spcAft>
                          <a:spcPts val="1000"/>
                        </a:spcAft>
                      </a:pPr>
                      <a:r>
                        <a:rPr lang="he-IL" sz="900" b="1" dirty="0">
                          <a:effectLst/>
                          <a:latin typeface="Calibri" panose="020F0502020204030204" pitchFamily="34" charset="0"/>
                          <a:ea typeface="Calibri" panose="020F0502020204030204" pitchFamily="34" charset="0"/>
                          <a:cs typeface="Tahoma" panose="020B0604030504040204" pitchFamily="34" charset="0"/>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1">
                        <a:lnSpc>
                          <a:spcPct val="115000"/>
                        </a:lnSpc>
                        <a:spcBef>
                          <a:spcPts val="0"/>
                        </a:spcBef>
                        <a:spcAft>
                          <a:spcPts val="1000"/>
                        </a:spcAft>
                      </a:pPr>
                      <a:r>
                        <a:rPr lang="he-IL" sz="900" b="1" dirty="0">
                          <a:effectLst/>
                          <a:latin typeface="Calibri" panose="020F0502020204030204" pitchFamily="34" charset="0"/>
                          <a:ea typeface="Calibri" panose="020F0502020204030204" pitchFamily="34" charset="0"/>
                          <a:cs typeface="Tahoma" panose="020B0604030504040204" pitchFamily="34" charset="0"/>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1">
                        <a:lnSpc>
                          <a:spcPct val="115000"/>
                        </a:lnSpc>
                        <a:spcBef>
                          <a:spcPts val="0"/>
                        </a:spcBef>
                        <a:spcAft>
                          <a:spcPts val="1000"/>
                        </a:spcAft>
                      </a:pPr>
                      <a:r>
                        <a:rPr lang="he-IL" sz="900" dirty="0">
                          <a:effectLst/>
                          <a:latin typeface="Calibri" panose="020F0502020204030204" pitchFamily="34" charset="0"/>
                          <a:ea typeface="Calibri" panose="020F0502020204030204" pitchFamily="34" charset="0"/>
                          <a:cs typeface="Tahoma" panose="020B0604030504040204" pitchFamily="34" charset="0"/>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rtl="1">
                        <a:lnSpc>
                          <a:spcPct val="115000"/>
                        </a:lnSpc>
                        <a:spcBef>
                          <a:spcPts val="0"/>
                        </a:spcBef>
                        <a:spcAft>
                          <a:spcPts val="1000"/>
                        </a:spcAft>
                      </a:pPr>
                      <a:r>
                        <a:rPr lang="he-IL" sz="900" dirty="0">
                          <a:effectLst/>
                          <a:latin typeface="Calibri" panose="020F0502020204030204" pitchFamily="34" charset="0"/>
                          <a:ea typeface="Calibri" panose="020F0502020204030204" pitchFamily="34" charset="0"/>
                          <a:cs typeface="Tahoma" panose="020B0604030504040204" pitchFamily="34" charset="0"/>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l" fontAlgn="base">
                        <a:lnSpc>
                          <a:spcPct val="115000"/>
                        </a:lnSpc>
                        <a:spcBef>
                          <a:spcPts val="0"/>
                        </a:spcBef>
                        <a:spcAft>
                          <a:spcPts val="0"/>
                        </a:spcAft>
                      </a:pPr>
                      <a:r>
                        <a:rPr lang="en-US" sz="900" b="1" dirty="0">
                          <a:effectLst/>
                          <a:latin typeface="Tahoma" panose="020B0604030504040204" pitchFamily="34" charset="0"/>
                          <a:ea typeface="Times New Roman" panose="02020603050405020304" pitchFamily="18" charset="0"/>
                          <a:cs typeface="Arial" panose="020B0604020202020204" pitchFamily="34" charset="0"/>
                        </a:rPr>
                        <a:t> </a:t>
                      </a:r>
                      <a:endParaRPr lang="en-US" sz="1050" dirty="0">
                        <a:effectLst/>
                        <a:latin typeface="Times New Roman" panose="02020603050405020304" pitchFamily="18" charset="0"/>
                        <a:ea typeface="Times New Roman" panose="02020603050405020304" pitchFamily="18" charset="0"/>
                        <a:cs typeface="Arial" panose="020B0604020202020204" pitchFamily="34" charset="0"/>
                      </a:endParaRPr>
                    </a:p>
                    <a:p>
                      <a:pPr marL="0" marR="0" algn="l" fontAlgn="base">
                        <a:lnSpc>
                          <a:spcPct val="115000"/>
                        </a:lnSpc>
                        <a:spcBef>
                          <a:spcPts val="0"/>
                        </a:spcBef>
                        <a:spcAft>
                          <a:spcPts val="0"/>
                        </a:spcAft>
                      </a:pPr>
                      <a:r>
                        <a:rPr lang="en-US" sz="900" b="1" dirty="0">
                          <a:effectLst/>
                          <a:latin typeface="Tahoma" panose="020B0604030504040204" pitchFamily="34" charset="0"/>
                          <a:ea typeface="Times New Roman" panose="02020603050405020304" pitchFamily="18" charset="0"/>
                          <a:cs typeface="Arial" panose="020B0604020202020204" pitchFamily="34" charset="0"/>
                        </a:rPr>
                        <a:t> </a:t>
                      </a:r>
                      <a:endParaRPr lang="en-US" sz="1050" dirty="0">
                        <a:effectLst/>
                        <a:latin typeface="Times New Roman" panose="02020603050405020304" pitchFamily="18" charset="0"/>
                        <a:ea typeface="Times New Roman" panose="02020603050405020304" pitchFamily="18" charset="0"/>
                        <a:cs typeface="Arial" panose="020B0604020202020204" pitchFamily="34" charset="0"/>
                      </a:endParaRPr>
                    </a:p>
                    <a:p>
                      <a:pPr marL="0" marR="0" algn="l" fontAlgn="base">
                        <a:lnSpc>
                          <a:spcPct val="115000"/>
                        </a:lnSpc>
                        <a:spcBef>
                          <a:spcPts val="0"/>
                        </a:spcBef>
                        <a:spcAft>
                          <a:spcPts val="0"/>
                        </a:spcAft>
                      </a:pPr>
                      <a:r>
                        <a:rPr lang="en-US" sz="900" b="1" dirty="0">
                          <a:solidFill>
                            <a:srgbClr val="000000"/>
                          </a:solidFill>
                          <a:effectLst/>
                          <a:latin typeface="Tahoma" panose="020B0604030504040204" pitchFamily="34" charset="0"/>
                          <a:ea typeface="Times New Roman" panose="02020603050405020304" pitchFamily="18" charset="0"/>
                          <a:cs typeface="Arial" panose="020B0604020202020204" pitchFamily="34" charset="0"/>
                        </a:rPr>
                        <a:t>An urban environment with equality, that optimally promotes early childhood development and parental welfare in the city </a:t>
                      </a:r>
                      <a:endParaRPr lang="en-US" sz="105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22287" marR="22287" marT="11143" marB="1114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DDA70"/>
                    </a:solidFill>
                  </a:tcPr>
                </a:tc>
                <a:extLst>
                  <a:ext uri="{0D108BD9-81ED-4DB2-BD59-A6C34878D82A}">
                    <a16:rowId xmlns:a16="http://schemas.microsoft.com/office/drawing/2014/main" val="2931841279"/>
                  </a:ext>
                </a:extLst>
              </a:tr>
            </a:tbl>
          </a:graphicData>
        </a:graphic>
      </p:graphicFrame>
    </p:spTree>
    <p:extLst>
      <p:ext uri="{BB962C8B-B14F-4D97-AF65-F5344CB8AC3E}">
        <p14:creationId xmlns:p14="http://schemas.microsoft.com/office/powerpoint/2010/main" val="1580545751"/>
      </p:ext>
    </p:extLst>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406CA7-1C7D-5F1E-9BAE-78BD0B2E2945}"/>
              </a:ext>
            </a:extLst>
          </p:cNvPr>
          <p:cNvSpPr>
            <a:spLocks noGrp="1"/>
          </p:cNvSpPr>
          <p:nvPr>
            <p:ph type="sldNum" sz="quarter" idx="12"/>
          </p:nvPr>
        </p:nvSpPr>
        <p:spPr/>
        <p:txBody>
          <a:bodyPr/>
          <a:lstStyle/>
          <a:p>
            <a:fld id="{F2736200-3204-44C4-A5EC-985817706BA3}" type="slidenum">
              <a:rPr lang="en-US" smtClean="0"/>
              <a:t>6</a:t>
            </a:fld>
            <a:endParaRPr lang="en-US"/>
          </a:p>
        </p:txBody>
      </p:sp>
      <p:pic>
        <p:nvPicPr>
          <p:cNvPr id="3" name="תמונה 3" descr="תמונה שמכילה טקסט, צילום מסך, פלייר, עיצוב גרפי&#10;&#10;התיאור נוצר באופן אוטומטי">
            <a:extLst>
              <a:ext uri="{FF2B5EF4-FFF2-40B4-BE49-F238E27FC236}">
                <a16:creationId xmlns:a16="http://schemas.microsoft.com/office/drawing/2014/main" id="{ACB1F130-237E-CE1E-D383-4EE3E6D2AD2E}"/>
              </a:ext>
            </a:extLst>
          </p:cNvPr>
          <p:cNvPicPr>
            <a:picLocks noChangeAspect="1"/>
          </p:cNvPicPr>
          <p:nvPr/>
        </p:nvPicPr>
        <p:blipFill rotWithShape="1">
          <a:blip r:embed="rId3"/>
          <a:srcRect t="1559" r="-5" b="5069"/>
          <a:stretch/>
        </p:blipFill>
        <p:spPr>
          <a:xfrm>
            <a:off x="182787" y="2304694"/>
            <a:ext cx="2827865" cy="3731891"/>
          </a:xfrm>
          <a:prstGeom prst="rect">
            <a:avLst/>
          </a:prstGeom>
        </p:spPr>
      </p:pic>
      <p:pic>
        <p:nvPicPr>
          <p:cNvPr id="4" name="תמונה 6" descr="תמונה שמכילה לבוש, הנעלה, אדם, בתוך מבנה&#10;&#10;התיאור נוצר באופן אוטומטי">
            <a:extLst>
              <a:ext uri="{FF2B5EF4-FFF2-40B4-BE49-F238E27FC236}">
                <a16:creationId xmlns:a16="http://schemas.microsoft.com/office/drawing/2014/main" id="{0AD462F1-092D-0D16-A908-065EA2C08FE6}"/>
              </a:ext>
            </a:extLst>
          </p:cNvPr>
          <p:cNvPicPr>
            <a:picLocks noChangeAspect="1"/>
          </p:cNvPicPr>
          <p:nvPr/>
        </p:nvPicPr>
        <p:blipFill rotWithShape="1">
          <a:blip r:embed="rId4"/>
          <a:srcRect l="22015" r="34223" b="-2"/>
          <a:stretch/>
        </p:blipFill>
        <p:spPr>
          <a:xfrm>
            <a:off x="3180760" y="2304694"/>
            <a:ext cx="2827865" cy="3731891"/>
          </a:xfrm>
          <a:prstGeom prst="rect">
            <a:avLst/>
          </a:prstGeom>
        </p:spPr>
      </p:pic>
      <p:pic>
        <p:nvPicPr>
          <p:cNvPr id="5" name="תמונה 5" descr="תמונה שמכילה לבוש, פני אדם, קיר, אדם&#10;&#10;התיאור נוצר באופן אוטומטי">
            <a:extLst>
              <a:ext uri="{FF2B5EF4-FFF2-40B4-BE49-F238E27FC236}">
                <a16:creationId xmlns:a16="http://schemas.microsoft.com/office/drawing/2014/main" id="{D2636B7A-03A0-1F7B-B43F-F43396ACAD92}"/>
              </a:ext>
            </a:extLst>
          </p:cNvPr>
          <p:cNvPicPr>
            <a:picLocks noChangeAspect="1"/>
          </p:cNvPicPr>
          <p:nvPr/>
        </p:nvPicPr>
        <p:blipFill rotWithShape="1">
          <a:blip r:embed="rId5"/>
          <a:srcRect l="19025" r="3852" b="3"/>
          <a:stretch/>
        </p:blipFill>
        <p:spPr>
          <a:xfrm>
            <a:off x="6178733" y="2304694"/>
            <a:ext cx="2827865" cy="3731891"/>
          </a:xfrm>
          <a:prstGeom prst="rect">
            <a:avLst/>
          </a:prstGeom>
        </p:spPr>
      </p:pic>
      <p:pic>
        <p:nvPicPr>
          <p:cNvPr id="6" name="תמונה 4" descr="תמונה שמכילה טקסט, פני אדם, מחשב, ילד&#10;&#10;התיאור נוצר באופן אוטומטי">
            <a:extLst>
              <a:ext uri="{FF2B5EF4-FFF2-40B4-BE49-F238E27FC236}">
                <a16:creationId xmlns:a16="http://schemas.microsoft.com/office/drawing/2014/main" id="{094E4459-9C8B-EF67-6D74-9FB87BC826D8}"/>
              </a:ext>
            </a:extLst>
          </p:cNvPr>
          <p:cNvPicPr>
            <a:picLocks noChangeAspect="1"/>
          </p:cNvPicPr>
          <p:nvPr/>
        </p:nvPicPr>
        <p:blipFill rotWithShape="1">
          <a:blip r:embed="rId6"/>
          <a:srcRect r="1" b="6963"/>
          <a:stretch/>
        </p:blipFill>
        <p:spPr>
          <a:xfrm>
            <a:off x="9176706" y="2304694"/>
            <a:ext cx="2827865" cy="3731891"/>
          </a:xfrm>
          <a:prstGeom prst="rect">
            <a:avLst/>
          </a:prstGeom>
        </p:spPr>
      </p:pic>
      <p:sp>
        <p:nvSpPr>
          <p:cNvPr id="7" name="TextBox 16">
            <a:extLst>
              <a:ext uri="{FF2B5EF4-FFF2-40B4-BE49-F238E27FC236}">
                <a16:creationId xmlns:a16="http://schemas.microsoft.com/office/drawing/2014/main" id="{40591227-1B46-D1FB-B6E5-D4EED69B5E7E}"/>
              </a:ext>
            </a:extLst>
          </p:cNvPr>
          <p:cNvSpPr txBox="1"/>
          <p:nvPr/>
        </p:nvSpPr>
        <p:spPr>
          <a:xfrm>
            <a:off x="1596719" y="240517"/>
            <a:ext cx="9227737" cy="1077218"/>
          </a:xfrm>
          <a:prstGeom prst="rect">
            <a:avLst/>
          </a:prstGeom>
          <a:solidFill>
            <a:srgbClr val="EC1C3C"/>
          </a:solidFill>
        </p:spPr>
        <p:txBody>
          <a:bodyPr wrap="square" rtlCol="0">
            <a:spAutoFit/>
          </a:bodyPr>
          <a:lstStyle/>
          <a:p>
            <a:pPr algn="ctr" rtl="1"/>
            <a:r>
              <a:rPr lang="he-IL" sz="3200" b="1">
                <a:solidFill>
                  <a:schemeClr val="bg1"/>
                </a:solidFill>
                <a:latin typeface="Tahoma" panose="020B0604030504040204" pitchFamily="34" charset="0"/>
                <a:ea typeface="Tahoma" panose="020B0604030504040204" pitchFamily="34" charset="0"/>
                <a:cs typeface="Tahoma" panose="020B0604030504040204" pitchFamily="34" charset="0"/>
              </a:rPr>
              <a:t>סדנת אימהות וילדים</a:t>
            </a:r>
          </a:p>
          <a:p>
            <a:pPr algn="ctr" rtl="1"/>
            <a:r>
              <a:rPr lang="he-IL" sz="3200" b="1">
                <a:solidFill>
                  <a:schemeClr val="bg1"/>
                </a:solidFill>
                <a:latin typeface="Tahoma" panose="020B0604030504040204" pitchFamily="34" charset="0"/>
                <a:ea typeface="Tahoma" panose="020B0604030504040204" pitchFamily="34" charset="0"/>
                <a:cs typeface="Tahoma" panose="020B0604030504040204" pitchFamily="34" charset="0"/>
              </a:rPr>
              <a:t>"מגן אבות" ורמת אברהם</a:t>
            </a:r>
          </a:p>
        </p:txBody>
      </p:sp>
      <p:sp>
        <p:nvSpPr>
          <p:cNvPr id="8" name="Rectangle 7">
            <a:extLst>
              <a:ext uri="{FF2B5EF4-FFF2-40B4-BE49-F238E27FC236}">
                <a16:creationId xmlns:a16="http://schemas.microsoft.com/office/drawing/2014/main" id="{07B6486A-4D33-5119-A4FD-E11EE2557D2D}"/>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2089657239"/>
      </p:ext>
    </p:extLst>
  </p:cSld>
  <p:clrMapOvr>
    <a:masterClrMapping/>
  </p:clrMapOvr>
  <p:extLst>
    <p:ext uri="{6950BFC3-D8DA-4A85-94F7-54DA5524770B}">
      <p188:commentRel xmlns:p188="http://schemas.microsoft.com/office/powerpoint/2018/8/main" r:id="rId2"/>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7</a:t>
            </a:fld>
            <a:endParaRPr lang="en-US" sz="1400"/>
          </a:p>
        </p:txBody>
      </p:sp>
      <p:sp>
        <p:nvSpPr>
          <p:cNvPr id="17" name="TextBox 16"/>
          <p:cNvSpPr txBox="1"/>
          <p:nvPr/>
        </p:nvSpPr>
        <p:spPr>
          <a:xfrm>
            <a:off x="0" y="-9067"/>
            <a:ext cx="12192001" cy="400110"/>
          </a:xfrm>
          <a:prstGeom prst="rect">
            <a:avLst/>
          </a:prstGeom>
          <a:solidFill>
            <a:srgbClr val="EC1C3C"/>
          </a:solidFill>
        </p:spPr>
        <p:txBody>
          <a:bodyPr wrap="square" rtlCol="0">
            <a:spAutoFit/>
          </a:bodyPr>
          <a:lstStyle/>
          <a:p>
            <a:pPr algn="r" rtl="1"/>
            <a:r>
              <a:rPr lang="he-IL" sz="2000" b="1">
                <a:solidFill>
                  <a:schemeClr val="bg1"/>
                </a:solidFill>
                <a:latin typeface="Tahoma" pitchFamily="34" charset="0"/>
                <a:ea typeface="Tahoma" pitchFamily="34" charset="0"/>
                <a:cs typeface="Tahoma" pitchFamily="34" charset="0"/>
              </a:rPr>
              <a:t>רקע ושיטת מחקר</a:t>
            </a:r>
          </a:p>
        </p:txBody>
      </p:sp>
      <p:sp>
        <p:nvSpPr>
          <p:cNvPr id="6" name="Rectangle 5">
            <a:extLst>
              <a:ext uri="{FF2B5EF4-FFF2-40B4-BE49-F238E27FC236}">
                <a16:creationId xmlns:a16="http://schemas.microsoft.com/office/drawing/2014/main" id="{53E05EDB-E3A9-4AE9-BD2C-3E658605C89F}"/>
              </a:ext>
            </a:extLst>
          </p:cNvPr>
          <p:cNvSpPr/>
          <p:nvPr/>
        </p:nvSpPr>
        <p:spPr>
          <a:xfrm>
            <a:off x="452063" y="493052"/>
            <a:ext cx="11165728" cy="2597827"/>
          </a:xfrm>
          <a:prstGeom prst="rect">
            <a:avLst/>
          </a:prstGeom>
          <a:solidFill>
            <a:schemeClr val="bg1"/>
          </a:solidFill>
        </p:spPr>
        <p:txBody>
          <a:bodyPr wrap="square" lIns="91440" tIns="45720" rIns="91440" bIns="45720" anchor="t">
            <a:spAutoFit/>
          </a:bodyPr>
          <a:lstStyle/>
          <a:p>
            <a:pPr marL="285750" indent="-285750" algn="r" rtl="1">
              <a:lnSpc>
                <a:spcPts val="2000"/>
              </a:lnSpc>
              <a:spcAft>
                <a:spcPts val="600"/>
              </a:spcAft>
              <a:buClr>
                <a:srgbClr val="FFC000"/>
              </a:buClr>
              <a:buFontTx/>
              <a:buChar char="█"/>
              <a:defRPr/>
            </a:pPr>
            <a:r>
              <a:rPr lang="he-IL" sz="1400" dirty="0">
                <a:latin typeface="Segoe UI" panose="020B0502040204020203" pitchFamily="34" charset="0"/>
                <a:ea typeface="Tahoma" panose="020B0604030504040204" pitchFamily="34" charset="0"/>
                <a:cs typeface="Segoe UI" panose="020B0502040204020203" pitchFamily="34" charset="0"/>
              </a:rPr>
              <a:t>ביוזמת עיריית בית שמש, בית ספר להורות בקהילה ובשיתוף תוכנית "זעירא" (</a:t>
            </a:r>
            <a:r>
              <a:rPr lang="en-US" sz="1400" dirty="0">
                <a:latin typeface="Segoe UI" panose="020B0502040204020203" pitchFamily="34" charset="0"/>
                <a:ea typeface="Tahoma" panose="020B0604030504040204" pitchFamily="34" charset="0"/>
                <a:cs typeface="Segoe UI" panose="020B0502040204020203" pitchFamily="34" charset="0"/>
              </a:rPr>
              <a:t>Urban95</a:t>
            </a:r>
            <a:r>
              <a:rPr lang="he-IL" sz="1400" dirty="0">
                <a:latin typeface="Segoe UI" panose="020B0502040204020203" pitchFamily="34" charset="0"/>
                <a:ea typeface="Tahoma" panose="020B0604030504040204" pitchFamily="34" charset="0"/>
                <a:cs typeface="Segoe UI" panose="020B0502040204020203" pitchFamily="34" charset="0"/>
              </a:rPr>
              <a:t>), התקיימו שני מחזורים של סדנה לאימהות בנושא שפה, משחק וגיל רך.</a:t>
            </a:r>
          </a:p>
          <a:p>
            <a:pPr marL="285750" indent="-285750" algn="r" rtl="1">
              <a:lnSpc>
                <a:spcPts val="2000"/>
              </a:lnSpc>
              <a:spcAft>
                <a:spcPts val="600"/>
              </a:spcAft>
              <a:buClr>
                <a:srgbClr val="FFC000"/>
              </a:buClr>
              <a:buFontTx/>
              <a:buChar char="█"/>
              <a:defRPr/>
            </a:pPr>
            <a:r>
              <a:rPr lang="he-IL" sz="1400" dirty="0">
                <a:latin typeface="Segoe UI" panose="020B0502040204020203" pitchFamily="34" charset="0"/>
                <a:ea typeface="Tahoma" panose="020B0604030504040204" pitchFamily="34" charset="0"/>
                <a:cs typeface="Segoe UI" panose="020B0502040204020203" pitchFamily="34" charset="0"/>
              </a:rPr>
              <a:t>הסדנה התקיימה בסדרה של ארבעה מפגשים בשתי שכונות בבית שמש: </a:t>
            </a:r>
          </a:p>
          <a:p>
            <a:pPr algn="r" rtl="1">
              <a:lnSpc>
                <a:spcPts val="2000"/>
              </a:lnSpc>
              <a:spcAft>
                <a:spcPts val="600"/>
              </a:spcAft>
              <a:buClr>
                <a:srgbClr val="FFC000"/>
              </a:buClr>
              <a:defRPr/>
            </a:pPr>
            <a:endParaRPr lang="he-IL" sz="1400" dirty="0">
              <a:latin typeface="Segoe UI" panose="020B0502040204020203" pitchFamily="34" charset="0"/>
              <a:ea typeface="Tahoma" panose="020B0604030504040204" pitchFamily="34" charset="0"/>
              <a:cs typeface="Segoe UI" panose="020B0502040204020203" pitchFamily="34" charset="0"/>
            </a:endParaRPr>
          </a:p>
          <a:p>
            <a:pPr algn="r" rtl="1">
              <a:lnSpc>
                <a:spcPct val="150000"/>
              </a:lnSpc>
              <a:buClr>
                <a:srgbClr val="FFC000"/>
              </a:buClr>
              <a:defRPr/>
            </a:pPr>
            <a:endParaRPr lang="he-IL" sz="1400" dirty="0">
              <a:latin typeface="Segoe UI" panose="020B0502040204020203" pitchFamily="34" charset="0"/>
              <a:ea typeface="Tahoma" panose="020B0604030504040204" pitchFamily="34" charset="0"/>
              <a:cs typeface="Segoe UI" panose="020B0502040204020203" pitchFamily="34" charset="0"/>
            </a:endParaRPr>
          </a:p>
          <a:p>
            <a:pPr marL="285750" indent="-285750" algn="r" rtl="1">
              <a:lnSpc>
                <a:spcPct val="150000"/>
              </a:lnSpc>
              <a:buClr>
                <a:srgbClr val="FFC000"/>
              </a:buClr>
              <a:buFontTx/>
              <a:buChar char="█"/>
              <a:defRPr/>
            </a:pPr>
            <a:endParaRPr lang="he-IL" sz="1400" dirty="0">
              <a:latin typeface="Segoe UI" panose="020B0502040204020203" pitchFamily="34" charset="0"/>
              <a:ea typeface="Tahoma" panose="020B0604030504040204" pitchFamily="34" charset="0"/>
              <a:cs typeface="Segoe UI" panose="020B0502040204020203" pitchFamily="34" charset="0"/>
            </a:endParaRPr>
          </a:p>
          <a:p>
            <a:pPr marL="285750" indent="-285750" algn="r" rtl="1">
              <a:lnSpc>
                <a:spcPct val="150000"/>
              </a:lnSpc>
              <a:buClr>
                <a:srgbClr val="FFC000"/>
              </a:buClr>
              <a:buFontTx/>
              <a:buChar char="█"/>
              <a:defRPr/>
            </a:pPr>
            <a:endParaRPr lang="he-IL" sz="1400" dirty="0">
              <a:latin typeface="Segoe UI" panose="020B0502040204020203" pitchFamily="34" charset="0"/>
              <a:ea typeface="Tahoma" panose="020B0604030504040204" pitchFamily="34" charset="0"/>
              <a:cs typeface="Segoe UI" panose="020B0502040204020203" pitchFamily="34" charset="0"/>
            </a:endParaRPr>
          </a:p>
          <a:p>
            <a:pPr algn="r" rtl="1">
              <a:lnSpc>
                <a:spcPct val="150000"/>
              </a:lnSpc>
              <a:buClr>
                <a:srgbClr val="FFC000"/>
              </a:buClr>
              <a:defRPr/>
            </a:pPr>
            <a:endParaRPr lang="he-IL" sz="1400" dirty="0">
              <a:latin typeface="Segoe UI" panose="020B0502040204020203" pitchFamily="34" charset="0"/>
              <a:ea typeface="Tahoma" panose="020B0604030504040204" pitchFamily="34" charset="0"/>
              <a:cs typeface="Segoe UI" panose="020B0502040204020203" pitchFamily="34" charset="0"/>
            </a:endParaRPr>
          </a:p>
        </p:txBody>
      </p:sp>
      <p:graphicFrame>
        <p:nvGraphicFramePr>
          <p:cNvPr id="3" name="Table 3">
            <a:extLst>
              <a:ext uri="{FF2B5EF4-FFF2-40B4-BE49-F238E27FC236}">
                <a16:creationId xmlns:a16="http://schemas.microsoft.com/office/drawing/2014/main" id="{98CD4B64-A3CA-B71A-6CB5-F2FFC6FFE974}"/>
              </a:ext>
            </a:extLst>
          </p:cNvPr>
          <p:cNvGraphicFramePr>
            <a:graphicFrameLocks noGrp="1"/>
          </p:cNvGraphicFramePr>
          <p:nvPr>
            <p:extLst>
              <p:ext uri="{D42A27DB-BD31-4B8C-83A1-F6EECF244321}">
                <p14:modId xmlns:p14="http://schemas.microsoft.com/office/powerpoint/2010/main" val="2119342132"/>
              </p:ext>
            </p:extLst>
          </p:nvPr>
        </p:nvGraphicFramePr>
        <p:xfrm>
          <a:off x="3026924" y="1549386"/>
          <a:ext cx="6138151" cy="1570065"/>
        </p:xfrm>
        <a:graphic>
          <a:graphicData uri="http://schemas.openxmlformats.org/drawingml/2006/table">
            <a:tbl>
              <a:tblPr firstRow="1" bandRow="1">
                <a:tableStyleId>{F5AB1C69-6EDB-4FF4-983F-18BD219EF322}</a:tableStyleId>
              </a:tblPr>
              <a:tblGrid>
                <a:gridCol w="2217684">
                  <a:extLst>
                    <a:ext uri="{9D8B030D-6E8A-4147-A177-3AD203B41FA5}">
                      <a16:colId xmlns:a16="http://schemas.microsoft.com/office/drawing/2014/main" val="1936953332"/>
                    </a:ext>
                  </a:extLst>
                </a:gridCol>
                <a:gridCol w="3920467">
                  <a:extLst>
                    <a:ext uri="{9D8B030D-6E8A-4147-A177-3AD203B41FA5}">
                      <a16:colId xmlns:a16="http://schemas.microsoft.com/office/drawing/2014/main" val="3908900353"/>
                    </a:ext>
                  </a:extLst>
                </a:gridCol>
              </a:tblGrid>
              <a:tr h="279515">
                <a:tc>
                  <a:txBody>
                    <a:bodyPr/>
                    <a:lstStyle/>
                    <a:p>
                      <a:pPr algn="ctr"/>
                      <a:r>
                        <a:rPr lang="he-IL" sz="1200">
                          <a:latin typeface="Tahoma" panose="020B0604030504040204" pitchFamily="34" charset="0"/>
                          <a:ea typeface="Tahoma" panose="020B0604030504040204" pitchFamily="34" charset="0"/>
                          <a:cs typeface="Tahoma" panose="020B0604030504040204" pitchFamily="34" charset="0"/>
                        </a:rPr>
                        <a:t>רמת אברהם-</a:t>
                      </a:r>
                      <a:br>
                        <a:rPr lang="en-US" sz="1200">
                          <a:latin typeface="Tahoma" panose="020B0604030504040204" pitchFamily="34" charset="0"/>
                          <a:ea typeface="Tahoma" panose="020B0604030504040204" pitchFamily="34" charset="0"/>
                          <a:cs typeface="Tahoma" panose="020B0604030504040204" pitchFamily="34" charset="0"/>
                        </a:rPr>
                      </a:br>
                      <a:r>
                        <a:rPr lang="he-IL" sz="1200">
                          <a:latin typeface="Tahoma" panose="020B0604030504040204" pitchFamily="34" charset="0"/>
                          <a:ea typeface="Tahoma" panose="020B0604030504040204" pitchFamily="34" charset="0"/>
                          <a:cs typeface="Tahoma" panose="020B0604030504040204" pitchFamily="34" charset="0"/>
                        </a:rPr>
                        <a:t> 10 משתתפות</a:t>
                      </a:r>
                      <a:endParaRPr lang="en-US" sz="120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r>
                        <a:rPr lang="he-IL" sz="1200">
                          <a:latin typeface="Tahoma" panose="020B0604030504040204" pitchFamily="34" charset="0"/>
                          <a:ea typeface="Tahoma" panose="020B0604030504040204" pitchFamily="34" charset="0"/>
                          <a:cs typeface="Tahoma" panose="020B0604030504040204" pitchFamily="34" charset="0"/>
                        </a:rPr>
                        <a:t>רמה ג' (בשיתוף עם מעון 'מגן אבות')-</a:t>
                      </a:r>
                      <a:br>
                        <a:rPr lang="en-US" sz="1200">
                          <a:latin typeface="Tahoma" panose="020B0604030504040204" pitchFamily="34" charset="0"/>
                          <a:ea typeface="Tahoma" panose="020B0604030504040204" pitchFamily="34" charset="0"/>
                          <a:cs typeface="Tahoma" panose="020B0604030504040204" pitchFamily="34" charset="0"/>
                        </a:rPr>
                      </a:br>
                      <a:r>
                        <a:rPr lang="he-IL" sz="1200">
                          <a:latin typeface="Tahoma" panose="020B0604030504040204" pitchFamily="34" charset="0"/>
                          <a:ea typeface="Tahoma" panose="020B0604030504040204" pitchFamily="34" charset="0"/>
                          <a:cs typeface="Tahoma" panose="020B0604030504040204" pitchFamily="34" charset="0"/>
                        </a:rPr>
                        <a:t> 8 משתתפות</a:t>
                      </a:r>
                      <a:endParaRPr lang="en-US" sz="120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2287401281"/>
                  </a:ext>
                </a:extLst>
              </a:tr>
              <a:tr h="145547">
                <a:tc>
                  <a:txBody>
                    <a:bodyPr/>
                    <a:lstStyle/>
                    <a:p>
                      <a:pPr algn="ctr"/>
                      <a:r>
                        <a:rPr lang="he-IL" sz="1200" b="0">
                          <a:latin typeface="Tahoma" panose="020B0604030504040204" pitchFamily="34" charset="0"/>
                          <a:ea typeface="Tahoma" panose="020B0604030504040204" pitchFamily="34" charset="0"/>
                          <a:cs typeface="Tahoma" panose="020B0604030504040204" pitchFamily="34" charset="0"/>
                        </a:rPr>
                        <a:t>כ' בחשון- 14.11.2022</a:t>
                      </a:r>
                      <a:endParaRPr lang="en-US" sz="1200" b="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r>
                        <a:rPr lang="he-IL" sz="1200" b="0">
                          <a:latin typeface="Tahoma" panose="020B0604030504040204" pitchFamily="34" charset="0"/>
                          <a:ea typeface="Tahoma" panose="020B0604030504040204" pitchFamily="34" charset="0"/>
                          <a:cs typeface="Tahoma" panose="020B0604030504040204" pitchFamily="34" charset="0"/>
                        </a:rPr>
                        <a:t>י' באלול- 06.09.2022</a:t>
                      </a:r>
                      <a:endParaRPr lang="en-US" sz="1200" b="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094307424"/>
                  </a:ext>
                </a:extLst>
              </a:tr>
              <a:tr h="279515">
                <a:tc>
                  <a:txBody>
                    <a:bodyPr/>
                    <a:lstStyle/>
                    <a:p>
                      <a:pPr algn="ctr"/>
                      <a:r>
                        <a:rPr lang="he-IL" sz="1200" b="0">
                          <a:latin typeface="Tahoma" panose="020B0604030504040204" pitchFamily="34" charset="0"/>
                          <a:ea typeface="Tahoma" panose="020B0604030504040204" pitchFamily="34" charset="0"/>
                          <a:cs typeface="Tahoma" panose="020B0604030504040204" pitchFamily="34" charset="0"/>
                        </a:rPr>
                        <a:t>כ"ז בחשון- 21.11.2022</a:t>
                      </a:r>
                      <a:endParaRPr lang="en-US" sz="1200" b="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r>
                        <a:rPr lang="he-IL" sz="1200" b="0" dirty="0">
                          <a:latin typeface="Tahoma" panose="020B0604030504040204" pitchFamily="34" charset="0"/>
                          <a:ea typeface="Tahoma" panose="020B0604030504040204" pitchFamily="34" charset="0"/>
                          <a:cs typeface="Tahoma" panose="020B0604030504040204" pitchFamily="34" charset="0"/>
                        </a:rPr>
                        <a:t>י"ז באלול- 13.09.2022</a:t>
                      </a:r>
                      <a:endParaRPr lang="en-US" sz="1200" b="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597183087"/>
                  </a:ext>
                </a:extLst>
              </a:tr>
              <a:tr h="279515">
                <a:tc>
                  <a:txBody>
                    <a:bodyPr/>
                    <a:lstStyle/>
                    <a:p>
                      <a:pPr algn="ctr"/>
                      <a:r>
                        <a:rPr lang="he-IL" sz="1200" b="0">
                          <a:latin typeface="Tahoma" panose="020B0604030504040204" pitchFamily="34" charset="0"/>
                          <a:ea typeface="Tahoma" panose="020B0604030504040204" pitchFamily="34" charset="0"/>
                          <a:cs typeface="Tahoma" panose="020B0604030504040204" pitchFamily="34" charset="0"/>
                        </a:rPr>
                        <a:t>ה' בכסלו- 29.11.2022</a:t>
                      </a:r>
                      <a:endParaRPr lang="en-US" sz="1200" b="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r>
                        <a:rPr lang="he-IL" sz="1200" b="0">
                          <a:latin typeface="Tahoma" panose="020B0604030504040204" pitchFamily="34" charset="0"/>
                          <a:ea typeface="Tahoma" panose="020B0604030504040204" pitchFamily="34" charset="0"/>
                          <a:cs typeface="Tahoma" panose="020B0604030504040204" pitchFamily="34" charset="0"/>
                        </a:rPr>
                        <a:t>י"ד בחשון- 08.11.2022</a:t>
                      </a:r>
                      <a:endParaRPr lang="en-US" sz="1200" b="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2894739422"/>
                  </a:ext>
                </a:extLst>
              </a:tr>
              <a:tr h="279515">
                <a:tc>
                  <a:txBody>
                    <a:bodyPr/>
                    <a:lstStyle/>
                    <a:p>
                      <a:pPr algn="ctr"/>
                      <a:r>
                        <a:rPr lang="he-IL" sz="1200" b="0">
                          <a:latin typeface="Tahoma" panose="020B0604030504040204" pitchFamily="34" charset="0"/>
                          <a:ea typeface="Tahoma" panose="020B0604030504040204" pitchFamily="34" charset="0"/>
                          <a:cs typeface="Tahoma" panose="020B0604030504040204" pitchFamily="34" charset="0"/>
                        </a:rPr>
                        <a:t>י"א בכסלו- 05.12.2022</a:t>
                      </a:r>
                      <a:endParaRPr lang="en-US" sz="1200" b="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r>
                        <a:rPr lang="he-IL" sz="1200" b="0" dirty="0">
                          <a:latin typeface="Tahoma" panose="020B0604030504040204" pitchFamily="34" charset="0"/>
                          <a:ea typeface="Tahoma" panose="020B0604030504040204" pitchFamily="34" charset="0"/>
                          <a:cs typeface="Tahoma" panose="020B0604030504040204" pitchFamily="34" charset="0"/>
                        </a:rPr>
                        <a:t>כ"א בחשון- 15.11.2022</a:t>
                      </a:r>
                      <a:endParaRPr lang="en-US" sz="1200" b="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62179037"/>
                  </a:ext>
                </a:extLst>
              </a:tr>
            </a:tbl>
          </a:graphicData>
        </a:graphic>
      </p:graphicFrame>
      <p:sp>
        <p:nvSpPr>
          <p:cNvPr id="8" name="Rectangle 5">
            <a:extLst>
              <a:ext uri="{FF2B5EF4-FFF2-40B4-BE49-F238E27FC236}">
                <a16:creationId xmlns:a16="http://schemas.microsoft.com/office/drawing/2014/main" id="{AC6194C2-9F0E-0F05-4AA9-140505B49058}"/>
              </a:ext>
            </a:extLst>
          </p:cNvPr>
          <p:cNvSpPr/>
          <p:nvPr/>
        </p:nvSpPr>
        <p:spPr>
          <a:xfrm>
            <a:off x="537567" y="3256280"/>
            <a:ext cx="10968806" cy="2007922"/>
          </a:xfrm>
          <a:prstGeom prst="rect">
            <a:avLst/>
          </a:prstGeom>
          <a:solidFill>
            <a:schemeClr val="bg1"/>
          </a:solidFill>
        </p:spPr>
        <p:txBody>
          <a:bodyPr wrap="square" lIns="91440" tIns="45720" rIns="91440" bIns="45720" anchor="t">
            <a:spAutoFit/>
          </a:bodyPr>
          <a:lstStyle/>
          <a:p>
            <a:pPr algn="r" rtl="1">
              <a:lnSpc>
                <a:spcPts val="2000"/>
              </a:lnSpc>
              <a:spcAft>
                <a:spcPts val="600"/>
              </a:spcAft>
              <a:buClr>
                <a:srgbClr val="FFC000"/>
              </a:buClr>
              <a:defRPr/>
            </a:pPr>
            <a:r>
              <a:rPr lang="he-IL" sz="1600" b="1" dirty="0">
                <a:latin typeface="Tahoma" panose="020B0604030504040204" pitchFamily="34" charset="0"/>
                <a:ea typeface="Tahoma" panose="020B0604030504040204" pitchFamily="34" charset="0"/>
                <a:cs typeface="Tahoma" panose="020B0604030504040204" pitchFamily="34" charset="0"/>
              </a:rPr>
              <a:t>                                                                       שיטת המחקר</a:t>
            </a:r>
          </a:p>
          <a:p>
            <a:pPr algn="r" rtl="1">
              <a:lnSpc>
                <a:spcPts val="2000"/>
              </a:lnSpc>
              <a:spcAft>
                <a:spcPts val="600"/>
              </a:spcAft>
              <a:buClr>
                <a:srgbClr val="FFC000"/>
              </a:buClr>
              <a:defRPr/>
            </a:pPr>
            <a:endParaRPr lang="he-IL" sz="1400" dirty="0">
              <a:latin typeface="Tahoma" panose="020B0604030504040204" pitchFamily="34" charset="0"/>
              <a:ea typeface="Tahoma" panose="020B0604030504040204" pitchFamily="34" charset="0"/>
              <a:cs typeface="Tahoma" panose="020B0604030504040204" pitchFamily="34" charset="0"/>
            </a:endParaRPr>
          </a:p>
          <a:p>
            <a:pPr algn="r" rtl="1">
              <a:lnSpc>
                <a:spcPct val="150000"/>
              </a:lnSpc>
              <a:buClr>
                <a:srgbClr val="FFC000"/>
              </a:buClr>
              <a:defRPr/>
            </a:pPr>
            <a:endParaRPr lang="he-IL" sz="1400" dirty="0">
              <a:latin typeface="Tahoma" panose="020B0604030504040204" pitchFamily="34" charset="0"/>
              <a:ea typeface="Tahoma" panose="020B0604030504040204" pitchFamily="34" charset="0"/>
              <a:cs typeface="Tahoma" panose="020B0604030504040204" pitchFamily="34" charset="0"/>
            </a:endParaRPr>
          </a:p>
          <a:p>
            <a:pPr marL="285750" indent="-285750" algn="r" rtl="1">
              <a:lnSpc>
                <a:spcPct val="150000"/>
              </a:lnSpc>
              <a:buClr>
                <a:srgbClr val="FFC000"/>
              </a:buClr>
              <a:buFontTx/>
              <a:buChar char="█"/>
              <a:defRPr/>
            </a:pPr>
            <a:endParaRPr lang="he-IL" sz="1400" dirty="0">
              <a:latin typeface="Tahoma" panose="020B0604030504040204" pitchFamily="34" charset="0"/>
              <a:ea typeface="Tahoma" panose="020B0604030504040204" pitchFamily="34" charset="0"/>
              <a:cs typeface="Tahoma" panose="020B0604030504040204" pitchFamily="34" charset="0"/>
            </a:endParaRPr>
          </a:p>
          <a:p>
            <a:pPr marL="285750" indent="-285750" algn="r" rtl="1">
              <a:lnSpc>
                <a:spcPct val="150000"/>
              </a:lnSpc>
              <a:buClr>
                <a:srgbClr val="FFC000"/>
              </a:buClr>
              <a:buFontTx/>
              <a:buChar char="█"/>
              <a:defRPr/>
            </a:pPr>
            <a:endParaRPr lang="he-IL" sz="1400" dirty="0">
              <a:latin typeface="Tahoma" panose="020B0604030504040204" pitchFamily="34" charset="0"/>
              <a:ea typeface="Tahoma" panose="020B0604030504040204" pitchFamily="34" charset="0"/>
              <a:cs typeface="Tahoma" panose="020B0604030504040204" pitchFamily="34" charset="0"/>
            </a:endParaRPr>
          </a:p>
          <a:p>
            <a:pPr algn="r" rtl="1">
              <a:lnSpc>
                <a:spcPct val="150000"/>
              </a:lnSpc>
              <a:buClr>
                <a:srgbClr val="FFC000"/>
              </a:buClr>
              <a:defRPr/>
            </a:pPr>
            <a:endParaRPr lang="he-IL" sz="1400"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4" name="Table 3">
            <a:extLst>
              <a:ext uri="{FF2B5EF4-FFF2-40B4-BE49-F238E27FC236}">
                <a16:creationId xmlns:a16="http://schemas.microsoft.com/office/drawing/2014/main" id="{C7035CA5-C16D-E56D-96EF-763D4885BF4C}"/>
              </a:ext>
            </a:extLst>
          </p:cNvPr>
          <p:cNvGraphicFramePr>
            <a:graphicFrameLocks noGrp="1"/>
          </p:cNvGraphicFramePr>
          <p:nvPr>
            <p:extLst>
              <p:ext uri="{D42A27DB-BD31-4B8C-83A1-F6EECF244321}">
                <p14:modId xmlns:p14="http://schemas.microsoft.com/office/powerpoint/2010/main" val="4192313176"/>
              </p:ext>
            </p:extLst>
          </p:nvPr>
        </p:nvGraphicFramePr>
        <p:xfrm>
          <a:off x="2490056" y="3738588"/>
          <a:ext cx="7178956" cy="2453640"/>
        </p:xfrm>
        <a:graphic>
          <a:graphicData uri="http://schemas.openxmlformats.org/drawingml/2006/table">
            <a:tbl>
              <a:tblPr firstRow="1" lastCol="1" bandRow="1">
                <a:tableStyleId>{C083E6E3-FA7D-4D7B-A595-EF9225AFEA82}</a:tableStyleId>
              </a:tblPr>
              <a:tblGrid>
                <a:gridCol w="2273805">
                  <a:extLst>
                    <a:ext uri="{9D8B030D-6E8A-4147-A177-3AD203B41FA5}">
                      <a16:colId xmlns:a16="http://schemas.microsoft.com/office/drawing/2014/main" val="1936953332"/>
                    </a:ext>
                  </a:extLst>
                </a:gridCol>
                <a:gridCol w="3009531">
                  <a:extLst>
                    <a:ext uri="{9D8B030D-6E8A-4147-A177-3AD203B41FA5}">
                      <a16:colId xmlns:a16="http://schemas.microsoft.com/office/drawing/2014/main" val="3908900353"/>
                    </a:ext>
                  </a:extLst>
                </a:gridCol>
                <a:gridCol w="1895620">
                  <a:extLst>
                    <a:ext uri="{9D8B030D-6E8A-4147-A177-3AD203B41FA5}">
                      <a16:colId xmlns:a16="http://schemas.microsoft.com/office/drawing/2014/main" val="3336626472"/>
                    </a:ext>
                  </a:extLst>
                </a:gridCol>
              </a:tblGrid>
              <a:tr h="241744">
                <a:tc>
                  <a:txBody>
                    <a:bodyPr/>
                    <a:lstStyle/>
                    <a:p>
                      <a:pPr algn="ctr" rtl="1"/>
                      <a:r>
                        <a:rPr lang="he-IL" sz="1200">
                          <a:latin typeface="Tahoma" panose="020B0604030504040204" pitchFamily="34" charset="0"/>
                          <a:ea typeface="Tahoma" panose="020B0604030504040204" pitchFamily="34" charset="0"/>
                          <a:cs typeface="Tahoma" panose="020B0604030504040204" pitchFamily="34" charset="0"/>
                        </a:rPr>
                        <a:t>רמת אברהם</a:t>
                      </a:r>
                      <a:endParaRPr lang="en-US" sz="120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rtl="1"/>
                      <a:r>
                        <a:rPr lang="he-IL" sz="1200">
                          <a:latin typeface="Tahoma" panose="020B0604030504040204" pitchFamily="34" charset="0"/>
                          <a:ea typeface="Tahoma" panose="020B0604030504040204" pitchFamily="34" charset="0"/>
                          <a:cs typeface="Tahoma" panose="020B0604030504040204" pitchFamily="34" charset="0"/>
                        </a:rPr>
                        <a:t>רמה ג' (בשיתוף עם מעון 'מגן אבות')</a:t>
                      </a:r>
                      <a:endParaRPr lang="en-US" sz="1200">
                        <a:latin typeface="Tahoma" panose="020B0604030504040204" pitchFamily="34" charset="0"/>
                        <a:ea typeface="Tahoma" panose="020B0604030504040204" pitchFamily="34" charset="0"/>
                        <a:cs typeface="Tahoma" panose="020B0604030504040204" pitchFamily="34" charset="0"/>
                      </a:endParaRPr>
                    </a:p>
                  </a:txBody>
                  <a:tcPr>
                    <a:lnR w="12700" cap="flat" cmpd="sng" algn="ctr">
                      <a:solidFill>
                        <a:schemeClr val="tx1"/>
                      </a:solidFill>
                      <a:prstDash val="solid"/>
                      <a:round/>
                      <a:headEnd type="none" w="med" len="med"/>
                      <a:tailEnd type="none" w="med" len="med"/>
                    </a:lnR>
                  </a:tcPr>
                </a:tc>
                <a:tc>
                  <a:txBody>
                    <a:bodyPr/>
                    <a:lstStyle/>
                    <a:p>
                      <a:pPr algn="ctr" rtl="1"/>
                      <a:r>
                        <a:rPr lang="he-IL" sz="1200">
                          <a:latin typeface="Tahoma" panose="020B0604030504040204" pitchFamily="34" charset="0"/>
                          <a:ea typeface="Tahoma" panose="020B0604030504040204" pitchFamily="34" charset="0"/>
                          <a:cs typeface="Tahoma" panose="020B0604030504040204" pitchFamily="34" charset="0"/>
                        </a:rPr>
                        <a:t>כלי המחקר</a:t>
                      </a:r>
                      <a:endParaRPr lang="en-US" sz="120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2287401281"/>
                  </a:ext>
                </a:extLst>
              </a:tr>
              <a:tr h="0">
                <a:tc>
                  <a:txBody>
                    <a:bodyPr/>
                    <a:lstStyle/>
                    <a:p>
                      <a:pPr algn="ctr" rtl="1"/>
                      <a:r>
                        <a:rPr lang="he-IL" sz="1100" b="0">
                          <a:latin typeface="Tahoma" panose="020B0604030504040204" pitchFamily="34" charset="0"/>
                          <a:ea typeface="Tahoma" panose="020B0604030504040204" pitchFamily="34" charset="0"/>
                          <a:cs typeface="Tahoma" panose="020B0604030504040204" pitchFamily="34" charset="0"/>
                        </a:rPr>
                        <a:t>14.11.2022</a:t>
                      </a:r>
                    </a:p>
                    <a:p>
                      <a:pPr algn="ctr" rtl="1"/>
                      <a:r>
                        <a:rPr lang="en-US" sz="1100" b="0">
                          <a:latin typeface="Tahoma" panose="020B0604030504040204" pitchFamily="34" charset="0"/>
                          <a:ea typeface="Tahoma" panose="020B0604030504040204" pitchFamily="34" charset="0"/>
                          <a:cs typeface="Tahoma" panose="020B0604030504040204" pitchFamily="34" charset="0"/>
                        </a:rPr>
                        <a:t>N=4</a:t>
                      </a:r>
                      <a:endParaRPr lang="he-IL" sz="1100" b="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rtl="1"/>
                      <a:r>
                        <a:rPr lang="he-IL" sz="1100" b="0">
                          <a:latin typeface="Tahoma" panose="020B0604030504040204" pitchFamily="34" charset="0"/>
                          <a:ea typeface="Tahoma" panose="020B0604030504040204" pitchFamily="34" charset="0"/>
                          <a:cs typeface="Tahoma" panose="020B0604030504040204" pitchFamily="34" charset="0"/>
                        </a:rPr>
                        <a:t>  06.09.2022</a:t>
                      </a:r>
                      <a:endParaRPr lang="en-US" sz="1100" b="0">
                        <a:latin typeface="Tahoma" panose="020B0604030504040204" pitchFamily="34" charset="0"/>
                        <a:ea typeface="Tahoma" panose="020B0604030504040204" pitchFamily="34" charset="0"/>
                        <a:cs typeface="Tahoma" panose="020B0604030504040204" pitchFamily="34" charset="0"/>
                      </a:endParaRPr>
                    </a:p>
                    <a:p>
                      <a:pPr algn="ctr" rtl="1"/>
                      <a:r>
                        <a:rPr lang="en-US" sz="1100" b="0">
                          <a:latin typeface="Tahoma" panose="020B0604030504040204" pitchFamily="34" charset="0"/>
                          <a:ea typeface="Tahoma" panose="020B0604030504040204" pitchFamily="34" charset="0"/>
                          <a:cs typeface="Tahoma" panose="020B0604030504040204" pitchFamily="34" charset="0"/>
                        </a:rPr>
                        <a:t>N=8</a:t>
                      </a:r>
                      <a:r>
                        <a:rPr lang="he-IL" sz="1100" b="0">
                          <a:latin typeface="Tahoma" panose="020B0604030504040204" pitchFamily="34" charset="0"/>
                          <a:ea typeface="Tahoma" panose="020B0604030504040204" pitchFamily="34" charset="0"/>
                          <a:cs typeface="Tahoma" panose="020B0604030504040204" pitchFamily="34" charset="0"/>
                        </a:rPr>
                        <a:t> – 100% מהמשתתפות</a:t>
                      </a:r>
                      <a:endParaRPr lang="en-US" sz="1100" b="0">
                        <a:latin typeface="Tahoma" panose="020B0604030504040204" pitchFamily="34" charset="0"/>
                        <a:ea typeface="Tahoma" panose="020B0604030504040204" pitchFamily="34" charset="0"/>
                        <a:cs typeface="Tahoma" panose="020B0604030504040204" pitchFamily="34" charset="0"/>
                      </a:endParaRPr>
                    </a:p>
                  </a:txBody>
                  <a:tcPr>
                    <a:lnR w="12700" cap="flat" cmpd="sng" algn="ctr">
                      <a:solidFill>
                        <a:schemeClr val="tx1"/>
                      </a:solidFill>
                      <a:prstDash val="solid"/>
                      <a:round/>
                      <a:headEnd type="none" w="med" len="med"/>
                      <a:tailEnd type="none" w="med" len="med"/>
                    </a:lnR>
                  </a:tcPr>
                </a:tc>
                <a:tc>
                  <a:txBody>
                    <a:bodyPr/>
                    <a:lstStyle/>
                    <a:p>
                      <a:pPr algn="ctr" rtl="1"/>
                      <a:r>
                        <a:rPr lang="he-IL" sz="1200" b="0">
                          <a:latin typeface="Tahoma" panose="020B0604030504040204" pitchFamily="34" charset="0"/>
                          <a:ea typeface="Tahoma" panose="020B0604030504040204" pitchFamily="34" charset="0"/>
                          <a:cs typeface="Tahoma" panose="020B0604030504040204" pitchFamily="34" charset="0"/>
                        </a:rPr>
                        <a:t>סקר פתיחה</a:t>
                      </a:r>
                      <a:endParaRPr lang="en-US" sz="1200" b="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94307424"/>
                  </a:ext>
                </a:extLst>
              </a:tr>
              <a:tr h="241744">
                <a:tc>
                  <a:txBody>
                    <a:bodyPr/>
                    <a:lstStyle/>
                    <a:p>
                      <a:pPr algn="ctr" rtl="1"/>
                      <a:r>
                        <a:rPr lang="he-IL" sz="1100" b="0">
                          <a:latin typeface="Tahoma" panose="020B0604030504040204" pitchFamily="34" charset="0"/>
                          <a:ea typeface="Tahoma" panose="020B0604030504040204" pitchFamily="34" charset="0"/>
                          <a:cs typeface="Tahoma" panose="020B0604030504040204" pitchFamily="34" charset="0"/>
                        </a:rPr>
                        <a:t>*05.12.2022</a:t>
                      </a:r>
                    </a:p>
                    <a:p>
                      <a:pPr algn="ctr" rtl="1"/>
                      <a:r>
                        <a:rPr lang="en-US" sz="1100" b="0">
                          <a:latin typeface="Tahoma" panose="020B0604030504040204" pitchFamily="34" charset="0"/>
                          <a:ea typeface="Tahoma" panose="020B0604030504040204" pitchFamily="34" charset="0"/>
                          <a:cs typeface="Tahoma" panose="020B0604030504040204" pitchFamily="34" charset="0"/>
                        </a:rPr>
                        <a:t>N=10</a:t>
                      </a:r>
                      <a:r>
                        <a:rPr lang="he-IL" sz="1100" b="0">
                          <a:latin typeface="Tahoma" panose="020B0604030504040204" pitchFamily="34" charset="0"/>
                          <a:ea typeface="Tahoma" panose="020B0604030504040204" pitchFamily="34" charset="0"/>
                          <a:cs typeface="Tahoma" panose="020B0604030504040204" pitchFamily="34" charset="0"/>
                        </a:rPr>
                        <a:t> – 100% מהמשתתפות</a:t>
                      </a:r>
                      <a:endParaRPr lang="en-US" sz="1100" b="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rtl="1"/>
                      <a:r>
                        <a:rPr lang="he-IL" sz="1100" b="0">
                          <a:latin typeface="Tahoma" panose="020B0604030504040204" pitchFamily="34" charset="0"/>
                          <a:ea typeface="Tahoma" panose="020B0604030504040204" pitchFamily="34" charset="0"/>
                          <a:cs typeface="Tahoma" panose="020B0604030504040204" pitchFamily="34" charset="0"/>
                        </a:rPr>
                        <a:t>15.11.2022</a:t>
                      </a:r>
                    </a:p>
                    <a:p>
                      <a:pPr algn="ctr" rtl="1"/>
                      <a:r>
                        <a:rPr lang="en-US" sz="1100" b="0">
                          <a:latin typeface="Tahoma" panose="020B0604030504040204" pitchFamily="34" charset="0"/>
                          <a:ea typeface="Tahoma" panose="020B0604030504040204" pitchFamily="34" charset="0"/>
                          <a:cs typeface="Tahoma" panose="020B0604030504040204" pitchFamily="34" charset="0"/>
                        </a:rPr>
                        <a:t>N=5</a:t>
                      </a:r>
                    </a:p>
                  </a:txBody>
                  <a:tcPr>
                    <a:lnR w="12700" cap="flat" cmpd="sng" algn="ctr">
                      <a:solidFill>
                        <a:schemeClr val="tx1"/>
                      </a:solidFill>
                      <a:prstDash val="solid"/>
                      <a:round/>
                      <a:headEnd type="none" w="med" len="med"/>
                      <a:tailEnd type="none" w="med" len="med"/>
                    </a:lnR>
                  </a:tcPr>
                </a:tc>
                <a:tc>
                  <a:txBody>
                    <a:bodyPr/>
                    <a:lstStyle/>
                    <a:p>
                      <a:pPr algn="ctr" rtl="1"/>
                      <a:r>
                        <a:rPr lang="he-IL" sz="1200" b="0">
                          <a:latin typeface="Tahoma" panose="020B0604030504040204" pitchFamily="34" charset="0"/>
                          <a:ea typeface="Tahoma" panose="020B0604030504040204" pitchFamily="34" charset="0"/>
                          <a:cs typeface="Tahoma" panose="020B0604030504040204" pitchFamily="34" charset="0"/>
                        </a:rPr>
                        <a:t>סקר סיום</a:t>
                      </a:r>
                      <a:endParaRPr lang="en-US" sz="1200" b="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597183087"/>
                  </a:ext>
                </a:extLst>
              </a:tr>
              <a:tr h="241744">
                <a:tc>
                  <a:txBody>
                    <a:bodyPr/>
                    <a:lstStyle/>
                    <a:p>
                      <a:pPr algn="ctr" rtl="1"/>
                      <a:r>
                        <a:rPr lang="he-IL" sz="1100">
                          <a:latin typeface="Tahoma" panose="020B0604030504040204" pitchFamily="34" charset="0"/>
                          <a:ea typeface="Tahoma" panose="020B0604030504040204" pitchFamily="34" charset="0"/>
                          <a:cs typeface="Tahoma" panose="020B0604030504040204" pitchFamily="34" charset="0"/>
                        </a:rPr>
                        <a:t>29.11.2022 </a:t>
                      </a:r>
                    </a:p>
                    <a:p>
                      <a:pPr marL="0" marR="0" lvl="0" indent="0" algn="ctr" defTabSz="914400" rtl="1" eaLnBrk="1" fontAlgn="auto" latinLnBrk="0" hangingPunct="1">
                        <a:lnSpc>
                          <a:spcPct val="100000"/>
                        </a:lnSpc>
                        <a:spcBef>
                          <a:spcPts val="0"/>
                        </a:spcBef>
                        <a:spcAft>
                          <a:spcPts val="0"/>
                        </a:spcAft>
                        <a:buClrTx/>
                        <a:buSzTx/>
                        <a:buFontTx/>
                        <a:buNone/>
                        <a:tabLst/>
                        <a:defRPr/>
                      </a:pPr>
                      <a:r>
                        <a:rPr lang="he-IL" sz="1100" b="0">
                          <a:latin typeface="Tahoma" panose="020B0604030504040204" pitchFamily="34" charset="0"/>
                          <a:ea typeface="Tahoma" panose="020B0604030504040204" pitchFamily="34" charset="0"/>
                          <a:cs typeface="Tahoma" panose="020B0604030504040204" pitchFamily="34" charset="0"/>
                        </a:rPr>
                        <a:t>נכחו 8 אימהות שליוו 35-40 ילדים</a:t>
                      </a:r>
                    </a:p>
                    <a:p>
                      <a:pPr marL="0" marR="0" lvl="0" indent="0" algn="ctr" defTabSz="914400" rtl="1" eaLnBrk="1" fontAlgn="auto" latinLnBrk="0" hangingPunct="1">
                        <a:lnSpc>
                          <a:spcPct val="100000"/>
                        </a:lnSpc>
                        <a:spcBef>
                          <a:spcPts val="0"/>
                        </a:spcBef>
                        <a:spcAft>
                          <a:spcPts val="0"/>
                        </a:spcAft>
                        <a:buClrTx/>
                        <a:buSzTx/>
                        <a:buFontTx/>
                        <a:buNone/>
                        <a:tabLst/>
                        <a:defRPr/>
                      </a:pPr>
                      <a:r>
                        <a:rPr lang="he-IL" sz="1100" b="0">
                          <a:latin typeface="Tahoma" panose="020B0604030504040204" pitchFamily="34" charset="0"/>
                          <a:ea typeface="Tahoma" panose="020B0604030504040204" pitchFamily="34" charset="0"/>
                          <a:cs typeface="Tahoma" panose="020B0604030504040204" pitchFamily="34" charset="0"/>
                        </a:rPr>
                        <a:t>נערכו ראיונות עם 3 משתתפות</a:t>
                      </a:r>
                      <a:endParaRPr lang="en-US" sz="1100" b="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rtl="1"/>
                      <a:r>
                        <a:rPr lang="he-IL" sz="1100" dirty="0">
                          <a:latin typeface="Tahoma" panose="020B0604030504040204" pitchFamily="34" charset="0"/>
                          <a:ea typeface="Tahoma" panose="020B0604030504040204" pitchFamily="34" charset="0"/>
                          <a:cs typeface="Tahoma" panose="020B0604030504040204" pitchFamily="34" charset="0"/>
                        </a:rPr>
                        <a:t>08.11.2022</a:t>
                      </a:r>
                    </a:p>
                    <a:p>
                      <a:pPr algn="ctr" rtl="1"/>
                      <a:r>
                        <a:rPr lang="he-IL" sz="1100" b="0" dirty="0">
                          <a:latin typeface="Tahoma" panose="020B0604030504040204" pitchFamily="34" charset="0"/>
                          <a:ea typeface="Tahoma" panose="020B0604030504040204" pitchFamily="34" charset="0"/>
                          <a:cs typeface="Tahoma" panose="020B0604030504040204" pitchFamily="34" charset="0"/>
                        </a:rPr>
                        <a:t>נכחו 8 אימהות שליוו 26 ילדים</a:t>
                      </a:r>
                      <a:endParaRPr lang="en-US" sz="1100" b="0" dirty="0">
                        <a:latin typeface="Tahoma" panose="020B0604030504040204" pitchFamily="34" charset="0"/>
                        <a:ea typeface="Tahoma" panose="020B0604030504040204" pitchFamily="34" charset="0"/>
                        <a:cs typeface="Tahoma" panose="020B0604030504040204" pitchFamily="34" charset="0"/>
                      </a:endParaRPr>
                    </a:p>
                  </a:txBody>
                  <a:tcPr>
                    <a:lnR w="12700" cap="flat" cmpd="sng" algn="ctr">
                      <a:solidFill>
                        <a:schemeClr val="tx1"/>
                      </a:solidFill>
                      <a:prstDash val="solid"/>
                      <a:round/>
                      <a:headEnd type="none" w="med" len="med"/>
                      <a:tailEnd type="none" w="med" len="med"/>
                    </a:lnR>
                  </a:tcPr>
                </a:tc>
                <a:tc>
                  <a:txBody>
                    <a:bodyPr/>
                    <a:lstStyle/>
                    <a:p>
                      <a:pPr algn="ctr" rtl="1"/>
                      <a:r>
                        <a:rPr lang="he-IL" sz="1200" b="0">
                          <a:latin typeface="Tahoma" panose="020B0604030504040204" pitchFamily="34" charset="0"/>
                          <a:ea typeface="Tahoma" panose="020B0604030504040204" pitchFamily="34" charset="0"/>
                          <a:cs typeface="Tahoma" panose="020B0604030504040204" pitchFamily="34" charset="0"/>
                        </a:rPr>
                        <a:t>תצפית על מפגש שלישי-</a:t>
                      </a:r>
                      <a:br>
                        <a:rPr lang="en-US" sz="1200" b="0">
                          <a:latin typeface="Tahoma" panose="020B0604030504040204" pitchFamily="34" charset="0"/>
                          <a:ea typeface="Tahoma" panose="020B0604030504040204" pitchFamily="34" charset="0"/>
                          <a:cs typeface="Tahoma" panose="020B0604030504040204" pitchFamily="34" charset="0"/>
                        </a:rPr>
                      </a:br>
                      <a:r>
                        <a:rPr lang="he-IL" sz="1200" b="0">
                          <a:latin typeface="Tahoma" panose="020B0604030504040204" pitchFamily="34" charset="0"/>
                          <a:ea typeface="Tahoma" panose="020B0604030504040204" pitchFamily="34" charset="0"/>
                          <a:cs typeface="Tahoma" panose="020B0604030504040204" pitchFamily="34" charset="0"/>
                        </a:rPr>
                        <a:t>פעילות אימהות וילדים</a:t>
                      </a:r>
                      <a:endParaRPr lang="en-US" sz="1200" b="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2894739422"/>
                  </a:ext>
                </a:extLst>
              </a:tr>
              <a:tr h="241744">
                <a:tc>
                  <a:txBody>
                    <a:bodyPr/>
                    <a:lstStyle/>
                    <a:p>
                      <a:pPr algn="ctr" rtl="1"/>
                      <a:r>
                        <a:rPr lang="he-IL" sz="1100">
                          <a:latin typeface="Tahoma" panose="020B0604030504040204" pitchFamily="34" charset="0"/>
                          <a:ea typeface="Tahoma" panose="020B0604030504040204" pitchFamily="34" charset="0"/>
                          <a:cs typeface="Tahoma" panose="020B0604030504040204" pitchFamily="34" charset="0"/>
                        </a:rPr>
                        <a:t>07.12.2022</a:t>
                      </a:r>
                      <a:endParaRPr lang="he-IL" sz="1100" b="0">
                        <a:latin typeface="Tahoma" panose="020B0604030504040204" pitchFamily="34" charset="0"/>
                        <a:ea typeface="Tahoma" panose="020B0604030504040204" pitchFamily="34" charset="0"/>
                        <a:cs typeface="Tahoma" panose="020B0604030504040204" pitchFamily="34" charset="0"/>
                      </a:endParaRPr>
                    </a:p>
                    <a:p>
                      <a:pPr algn="ctr" rtl="1"/>
                      <a:r>
                        <a:rPr lang="he-IL" sz="1100" b="0">
                          <a:latin typeface="Tahoma" panose="020B0604030504040204" pitchFamily="34" charset="0"/>
                          <a:ea typeface="Tahoma" panose="020B0604030504040204" pitchFamily="34" charset="0"/>
                          <a:cs typeface="Tahoma" panose="020B0604030504040204" pitchFamily="34" charset="0"/>
                        </a:rPr>
                        <a:t>4 משתתפות</a:t>
                      </a:r>
                      <a:endParaRPr lang="en-US" sz="1100" b="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rtl="1"/>
                      <a:r>
                        <a:rPr lang="he-IL" sz="1100">
                          <a:latin typeface="Tahoma" panose="020B0604030504040204" pitchFamily="34" charset="0"/>
                          <a:ea typeface="Tahoma" panose="020B0604030504040204" pitchFamily="34" charset="0"/>
                          <a:cs typeface="Tahoma" panose="020B0604030504040204" pitchFamily="34" charset="0"/>
                        </a:rPr>
                        <a:t>17.11.2022</a:t>
                      </a:r>
                    </a:p>
                    <a:p>
                      <a:pPr algn="ctr" rtl="1"/>
                      <a:r>
                        <a:rPr lang="he-IL" sz="1100" b="0">
                          <a:latin typeface="Tahoma" panose="020B0604030504040204" pitchFamily="34" charset="0"/>
                          <a:ea typeface="Tahoma" panose="020B0604030504040204" pitchFamily="34" charset="0"/>
                          <a:cs typeface="Tahoma" panose="020B0604030504040204" pitchFamily="34" charset="0"/>
                        </a:rPr>
                        <a:t>3 משתתפות</a:t>
                      </a:r>
                      <a:endParaRPr lang="en-US" sz="1100" b="0">
                        <a:latin typeface="Tahoma" panose="020B0604030504040204" pitchFamily="34" charset="0"/>
                        <a:ea typeface="Tahoma" panose="020B0604030504040204" pitchFamily="34" charset="0"/>
                        <a:cs typeface="Tahoma" panose="020B0604030504040204" pitchFamily="34" charset="0"/>
                      </a:endParaRPr>
                    </a:p>
                  </a:txBody>
                  <a:tcPr>
                    <a:lnR w="12700" cap="flat" cmpd="sng" algn="ctr">
                      <a:solidFill>
                        <a:schemeClr val="tx1"/>
                      </a:solidFill>
                      <a:prstDash val="solid"/>
                      <a:round/>
                      <a:headEnd type="none" w="med" len="med"/>
                      <a:tailEnd type="none" w="med" len="med"/>
                    </a:lnR>
                  </a:tcPr>
                </a:tc>
                <a:tc>
                  <a:txBody>
                    <a:bodyPr/>
                    <a:lstStyle/>
                    <a:p>
                      <a:pPr algn="ctr" rtl="1"/>
                      <a:r>
                        <a:rPr lang="he-IL" sz="1200" b="0">
                          <a:latin typeface="Tahoma" panose="020B0604030504040204" pitchFamily="34" charset="0"/>
                          <a:ea typeface="Tahoma" panose="020B0604030504040204" pitchFamily="34" charset="0"/>
                          <a:cs typeface="Tahoma" panose="020B0604030504040204" pitchFamily="34" charset="0"/>
                        </a:rPr>
                        <a:t>קבוצת מיקוד מסכמת עם אימהות השתתפו בסדנה</a:t>
                      </a:r>
                      <a:endParaRPr lang="en-US" sz="1200" b="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62179037"/>
                  </a:ext>
                </a:extLst>
              </a:tr>
              <a:tr h="241744">
                <a:tc gridSpan="2">
                  <a:txBody>
                    <a:bodyPr/>
                    <a:lstStyle/>
                    <a:p>
                      <a:pPr algn="ctr" rtl="1"/>
                      <a:r>
                        <a:rPr lang="he-IL" sz="1100" b="0">
                          <a:latin typeface="Tahoma" panose="020B0604030504040204" pitchFamily="34" charset="0"/>
                          <a:ea typeface="Tahoma" panose="020B0604030504040204" pitchFamily="34" charset="0"/>
                          <a:cs typeface="Tahoma" panose="020B0604030504040204" pitchFamily="34" charset="0"/>
                        </a:rPr>
                        <a:t>שיחת </a:t>
                      </a:r>
                      <a:r>
                        <a:rPr lang="en-US" sz="1100" b="0">
                          <a:latin typeface="Tahoma" panose="020B0604030504040204" pitchFamily="34" charset="0"/>
                          <a:ea typeface="Tahoma" panose="020B0604030504040204" pitchFamily="34" charset="0"/>
                          <a:cs typeface="Tahoma" panose="020B0604030504040204" pitchFamily="34" charset="0"/>
                        </a:rPr>
                        <a:t>Zoom</a:t>
                      </a:r>
                      <a:r>
                        <a:rPr lang="he-IL" sz="1100" b="0">
                          <a:latin typeface="Tahoma" panose="020B0604030504040204" pitchFamily="34" charset="0"/>
                          <a:ea typeface="Tahoma" panose="020B0604030504040204" pitchFamily="34" charset="0"/>
                          <a:cs typeface="Tahoma" panose="020B0604030504040204" pitchFamily="34" charset="0"/>
                        </a:rPr>
                        <a:t> עם גב' עינת וולץ ב- 03.01.2023</a:t>
                      </a:r>
                      <a:endParaRPr lang="en-US" sz="1100" b="0">
                        <a:latin typeface="Tahoma" panose="020B0604030504040204" pitchFamily="34" charset="0"/>
                        <a:ea typeface="Tahoma" panose="020B0604030504040204" pitchFamily="34" charset="0"/>
                        <a:cs typeface="Tahoma" panose="020B0604030504040204" pitchFamily="34" charset="0"/>
                      </a:endParaRPr>
                    </a:p>
                  </a:txBody>
                  <a:tcPr>
                    <a:lnR w="12700" cap="flat" cmpd="sng" algn="ctr">
                      <a:solidFill>
                        <a:schemeClr val="tx1"/>
                      </a:solidFill>
                      <a:prstDash val="solid"/>
                      <a:round/>
                      <a:headEnd type="none" w="med" len="med"/>
                      <a:tailEnd type="none" w="med" len="med"/>
                    </a:lnR>
                  </a:tcPr>
                </a:tc>
                <a:tc hMerge="1">
                  <a:txBody>
                    <a:bodyPr/>
                    <a:lstStyle/>
                    <a:p>
                      <a:pPr algn="ctr" rtl="1"/>
                      <a:endParaRPr lang="en-US" sz="1200" b="0">
                        <a:latin typeface="Tahoma" panose="020B0604030504040204" pitchFamily="34" charset="0"/>
                        <a:ea typeface="Tahoma" panose="020B0604030504040204" pitchFamily="34" charset="0"/>
                        <a:cs typeface="Tahoma" panose="020B0604030504040204" pitchFamily="34" charset="0"/>
                      </a:endParaRPr>
                    </a:p>
                  </a:txBody>
                  <a:tcPr>
                    <a:lnR w="12700" cap="flat" cmpd="sng" algn="ctr">
                      <a:solidFill>
                        <a:schemeClr val="tx1"/>
                      </a:solidFill>
                      <a:prstDash val="solid"/>
                      <a:round/>
                      <a:headEnd type="none" w="med" len="med"/>
                      <a:tailEnd type="none" w="med" len="med"/>
                    </a:lnR>
                  </a:tcPr>
                </a:tc>
                <a:tc>
                  <a:txBody>
                    <a:bodyPr/>
                    <a:lstStyle/>
                    <a:p>
                      <a:pPr algn="ctr" rtl="1"/>
                      <a:r>
                        <a:rPr lang="he-IL" sz="1200" b="0" dirty="0">
                          <a:latin typeface="Tahoma" panose="020B0604030504040204" pitchFamily="34" charset="0"/>
                          <a:ea typeface="Tahoma" panose="020B0604030504040204" pitchFamily="34" charset="0"/>
                          <a:cs typeface="Tahoma" panose="020B0604030504040204" pitchFamily="34" charset="0"/>
                        </a:rPr>
                        <a:t>ראיון סיכום עם המנחה</a:t>
                      </a:r>
                      <a:endParaRPr lang="en-US" sz="1200" b="0"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3286119294"/>
                  </a:ext>
                </a:extLst>
              </a:tr>
            </a:tbl>
          </a:graphicData>
        </a:graphic>
      </p:graphicFrame>
      <p:sp>
        <p:nvSpPr>
          <p:cNvPr id="5" name="תיבת טקסט 4">
            <a:extLst>
              <a:ext uri="{FF2B5EF4-FFF2-40B4-BE49-F238E27FC236}">
                <a16:creationId xmlns:a16="http://schemas.microsoft.com/office/drawing/2014/main" id="{CEC8D212-32FC-1F4C-6862-6701C2DB12B3}"/>
              </a:ext>
            </a:extLst>
          </p:cNvPr>
          <p:cNvSpPr txBox="1"/>
          <p:nvPr/>
        </p:nvSpPr>
        <p:spPr>
          <a:xfrm>
            <a:off x="48932" y="550370"/>
            <a:ext cx="6532880" cy="584775"/>
          </a:xfrm>
          <a:prstGeom prst="rect">
            <a:avLst/>
          </a:prstGeom>
          <a:noFill/>
        </p:spPr>
        <p:txBody>
          <a:bodyPr wrap="square" rtlCol="1">
            <a:spAutoFit/>
          </a:bodyPr>
          <a:lstStyle/>
          <a:p>
            <a:pPr algn="r" rtl="1"/>
            <a:endParaRPr lang="he-IL" sz="1400">
              <a:latin typeface="Tahoma" panose="020B0604030504040204" pitchFamily="34" charset="0"/>
              <a:ea typeface="Tahoma" panose="020B0604030504040204" pitchFamily="34" charset="0"/>
              <a:cs typeface="Tahoma" panose="020B0604030504040204" pitchFamily="34" charset="0"/>
            </a:endParaRPr>
          </a:p>
          <a:p>
            <a:pPr algn="r" rtl="1"/>
            <a:endParaRPr lang="he-IL"/>
          </a:p>
        </p:txBody>
      </p:sp>
      <p:sp>
        <p:nvSpPr>
          <p:cNvPr id="7" name="Rectangle 6">
            <a:extLst>
              <a:ext uri="{FF2B5EF4-FFF2-40B4-BE49-F238E27FC236}">
                <a16:creationId xmlns:a16="http://schemas.microsoft.com/office/drawing/2014/main" id="{771FE5B8-DECE-5A4A-1E57-9783968465B3}"/>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28393398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2000" b="1">
                <a:solidFill>
                  <a:prstClr val="white"/>
                </a:solidFill>
                <a:latin typeface="Tahoma" pitchFamily="34" charset="0"/>
                <a:ea typeface="Tahoma" pitchFamily="34" charset="0"/>
                <a:cs typeface="Tahoma" pitchFamily="34" charset="0"/>
              </a:rPr>
              <a:t>תצפיות על פעילות</a:t>
            </a: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 אימהות וילדים, סדנת בית ספר להורים </a:t>
            </a:r>
          </a:p>
        </p:txBody>
      </p:sp>
      <p:graphicFrame>
        <p:nvGraphicFramePr>
          <p:cNvPr id="5" name="Table 3">
            <a:extLst>
              <a:ext uri="{FF2B5EF4-FFF2-40B4-BE49-F238E27FC236}">
                <a16:creationId xmlns:a16="http://schemas.microsoft.com/office/drawing/2014/main" id="{889B45C8-88C5-D931-2FC9-551B15AAF528}"/>
              </a:ext>
            </a:extLst>
          </p:cNvPr>
          <p:cNvGraphicFramePr>
            <a:graphicFrameLocks noGrp="1"/>
          </p:cNvGraphicFramePr>
          <p:nvPr>
            <p:extLst>
              <p:ext uri="{D42A27DB-BD31-4B8C-83A1-F6EECF244321}">
                <p14:modId xmlns:p14="http://schemas.microsoft.com/office/powerpoint/2010/main" val="4120924109"/>
              </p:ext>
            </p:extLst>
          </p:nvPr>
        </p:nvGraphicFramePr>
        <p:xfrm>
          <a:off x="3068962" y="1830673"/>
          <a:ext cx="8633672" cy="3762610"/>
        </p:xfrm>
        <a:graphic>
          <a:graphicData uri="http://schemas.openxmlformats.org/drawingml/2006/table">
            <a:tbl>
              <a:tblPr rtl="1" firstRow="1" bandRow="1">
                <a:tableStyleId>{D27102A9-8310-4765-A935-A1911B00CA55}</a:tableStyleId>
              </a:tblPr>
              <a:tblGrid>
                <a:gridCol w="4921707">
                  <a:extLst>
                    <a:ext uri="{9D8B030D-6E8A-4147-A177-3AD203B41FA5}">
                      <a16:colId xmlns:a16="http://schemas.microsoft.com/office/drawing/2014/main" val="851805883"/>
                    </a:ext>
                  </a:extLst>
                </a:gridCol>
                <a:gridCol w="3711965">
                  <a:extLst>
                    <a:ext uri="{9D8B030D-6E8A-4147-A177-3AD203B41FA5}">
                      <a16:colId xmlns:a16="http://schemas.microsoft.com/office/drawing/2014/main" val="509209213"/>
                    </a:ext>
                  </a:extLst>
                </a:gridCol>
              </a:tblGrid>
              <a:tr h="140170">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he-IL" sz="1400" b="1" kern="1200">
                          <a:solidFill>
                            <a:schemeClr val="tx1"/>
                          </a:solidFill>
                          <a:latin typeface="Segoe UI" panose="020B0502040204020203" pitchFamily="34" charset="0"/>
                          <a:ea typeface="Tahoma" panose="020B0604030504040204" pitchFamily="34" charset="0"/>
                          <a:cs typeface="Segoe UI" panose="020B0502040204020203" pitchFamily="34" charset="0"/>
                        </a:rPr>
                        <a:t>תובנות</a:t>
                      </a:r>
                    </a:p>
                  </a:txBody>
                  <a:tcPr/>
                </a:tc>
                <a:tc>
                  <a:txBody>
                    <a:bodyPr/>
                    <a:lstStyle/>
                    <a:p>
                      <a:pPr algn="ctr" rtl="1"/>
                      <a:r>
                        <a:rPr lang="he-IL" sz="1400" b="1" kern="1200">
                          <a:solidFill>
                            <a:schemeClr val="tx1"/>
                          </a:solidFill>
                          <a:latin typeface="Segoe UI" panose="020B0502040204020203" pitchFamily="34" charset="0"/>
                          <a:ea typeface="Tahoma" panose="020B0604030504040204" pitchFamily="34" charset="0"/>
                          <a:cs typeface="Segoe UI" panose="020B0502040204020203" pitchFamily="34" charset="0"/>
                        </a:rPr>
                        <a:t>המלצות</a:t>
                      </a:r>
                      <a:endParaRPr lang="he-IL">
                        <a:latin typeface="Segoe UI" panose="020B0502040204020203" pitchFamily="34" charset="0"/>
                        <a:ea typeface="Tahoma" panose="020B0604030504040204" pitchFamily="34" charset="0"/>
                        <a:cs typeface="Segoe UI" panose="020B0502040204020203" pitchFamily="34" charset="0"/>
                      </a:endParaRPr>
                    </a:p>
                  </a:txBody>
                  <a:tcPr/>
                </a:tc>
                <a:extLst>
                  <a:ext uri="{0D108BD9-81ED-4DB2-BD59-A6C34878D82A}">
                    <a16:rowId xmlns:a16="http://schemas.microsoft.com/office/drawing/2014/main" val="3772225392"/>
                  </a:ext>
                </a:extLst>
              </a:tr>
              <a:tr h="952445">
                <a:tc>
                  <a:txBody>
                    <a:bodyPr/>
                    <a:lstStyle/>
                    <a:p>
                      <a:pPr marL="0" marR="0" lvl="0" indent="0" algn="ctr" defTabSz="914400" rtl="1" eaLnBrk="1" fontAlgn="auto" latinLnBrk="0" hangingPunct="1">
                        <a:lnSpc>
                          <a:spcPts val="2000"/>
                        </a:lnSpc>
                        <a:spcBef>
                          <a:spcPts val="0"/>
                        </a:spcBef>
                        <a:spcAft>
                          <a:spcPts val="0"/>
                        </a:spcAft>
                        <a:buClrTx/>
                        <a:buSzTx/>
                        <a:buFontTx/>
                        <a:buNone/>
                        <a:tabLst/>
                        <a:defRPr/>
                      </a:pPr>
                      <a:r>
                        <a:rPr lang="he-IL" sz="1400" b="0" u="sng" kern="1200" noProof="0" dirty="0">
                          <a:solidFill>
                            <a:schemeClr val="tx1"/>
                          </a:solidFill>
                          <a:latin typeface="Segoe UI" panose="020B0502040204020203" pitchFamily="34" charset="0"/>
                          <a:ea typeface="Tahoma" panose="020B0604030504040204" pitchFamily="34" charset="0"/>
                          <a:cs typeface="Segoe UI" panose="020B0502040204020203" pitchFamily="34" charset="0"/>
                        </a:rPr>
                        <a:t>רמת אברהם</a:t>
                      </a:r>
                      <a:r>
                        <a:rPr lang="he-IL" sz="1400" b="0" u="none" kern="1200" noProof="0" dirty="0">
                          <a:solidFill>
                            <a:schemeClr val="tx1"/>
                          </a:solidFill>
                          <a:latin typeface="Segoe UI" panose="020B0502040204020203" pitchFamily="34" charset="0"/>
                          <a:ea typeface="Tahoma" panose="020B0604030504040204" pitchFamily="34" charset="0"/>
                          <a:cs typeface="Segoe UI" panose="020B0502040204020203" pitchFamily="34" charset="0"/>
                        </a:rPr>
                        <a:t>- </a:t>
                      </a:r>
                      <a:r>
                        <a:rPr lang="he-IL" sz="1400" b="0" kern="1200" noProof="0" dirty="0">
                          <a:solidFill>
                            <a:schemeClr val="tx1"/>
                          </a:solidFill>
                          <a:latin typeface="Segoe UI" panose="020B0502040204020203" pitchFamily="34" charset="0"/>
                          <a:ea typeface="Tahoma" panose="020B0604030504040204" pitchFamily="34" charset="0"/>
                          <a:cs typeface="Segoe UI" panose="020B0502040204020203" pitchFamily="34" charset="0"/>
                        </a:rPr>
                        <a:t>העברת הפעילות ביידיש אפשרה לאימהות לקחת חלק פעיל בפעילות ולחזק את הקשרים הקהילתיים. </a:t>
                      </a:r>
                    </a:p>
                    <a:p>
                      <a:pPr marL="0" marR="0" lvl="0" indent="0" algn="ctr" defTabSz="914400" rtl="1" eaLnBrk="1" fontAlgn="auto" latinLnBrk="0" hangingPunct="1">
                        <a:lnSpc>
                          <a:spcPts val="2000"/>
                        </a:lnSpc>
                        <a:spcBef>
                          <a:spcPts val="600"/>
                        </a:spcBef>
                        <a:spcAft>
                          <a:spcPts val="0"/>
                        </a:spcAft>
                        <a:buClrTx/>
                        <a:buSzTx/>
                        <a:buFontTx/>
                        <a:buNone/>
                        <a:tabLst/>
                        <a:defRPr/>
                      </a:pPr>
                      <a:r>
                        <a:rPr lang="he-IL" sz="1400" b="0" u="sng" kern="1200" noProof="0" dirty="0">
                          <a:solidFill>
                            <a:schemeClr val="tx1"/>
                          </a:solidFill>
                          <a:latin typeface="Segoe UI" panose="020B0502040204020203" pitchFamily="34" charset="0"/>
                          <a:ea typeface="Tahoma" panose="020B0604030504040204" pitchFamily="34" charset="0"/>
                          <a:cs typeface="Segoe UI" panose="020B0502040204020203" pitchFamily="34" charset="0"/>
                        </a:rPr>
                        <a:t>מגן אבות</a:t>
                      </a:r>
                      <a:r>
                        <a:rPr lang="he-IL" sz="1400" b="0" u="none" kern="1200" noProof="0" dirty="0">
                          <a:solidFill>
                            <a:schemeClr val="tx1"/>
                          </a:solidFill>
                          <a:latin typeface="Segoe UI" panose="020B0502040204020203" pitchFamily="34" charset="0"/>
                          <a:ea typeface="Tahoma" panose="020B0604030504040204" pitchFamily="34" charset="0"/>
                          <a:cs typeface="Segoe UI" panose="020B0502040204020203" pitchFamily="34" charset="0"/>
                        </a:rPr>
                        <a:t>- </a:t>
                      </a:r>
                      <a:r>
                        <a:rPr lang="he-IL" sz="1400" b="0" kern="1200" noProof="0" dirty="0">
                          <a:solidFill>
                            <a:schemeClr val="tx1"/>
                          </a:solidFill>
                          <a:latin typeface="Segoe UI" panose="020B0502040204020203" pitchFamily="34" charset="0"/>
                          <a:ea typeface="Tahoma" panose="020B0604030504040204" pitchFamily="34" charset="0"/>
                          <a:cs typeface="Segoe UI" panose="020B0502040204020203" pitchFamily="34" charset="0"/>
                        </a:rPr>
                        <a:t>הפעילות הועברה בעברית, כאשר הרוב היו דוברי אנגלית. הצורך לתרגם את הפעילות לילדים הוביל לרעש והגביל את השיח הקהילתי בין האימהות</a:t>
                      </a:r>
                      <a:r>
                        <a:rPr lang="he-IL" sz="1400" b="0" kern="1200" dirty="0">
                          <a:solidFill>
                            <a:schemeClr val="tx1"/>
                          </a:solidFill>
                          <a:latin typeface="Segoe UI" panose="020B0502040204020203" pitchFamily="34" charset="0"/>
                          <a:ea typeface="Tahoma" panose="020B0604030504040204" pitchFamily="34" charset="0"/>
                          <a:cs typeface="Segoe UI" panose="020B0502040204020203" pitchFamily="34" charset="0"/>
                        </a:rPr>
                        <a:t>.</a:t>
                      </a:r>
                    </a:p>
                  </a:txBody>
                  <a:tcPr anchor="ctr"/>
                </a:tc>
                <a:tc>
                  <a:txBody>
                    <a:bodyPr/>
                    <a:lstStyle/>
                    <a:p>
                      <a:pPr marL="0" marR="0" lvl="0" indent="0" algn="ctr" defTabSz="914400" rtl="1" eaLnBrk="1" fontAlgn="auto" latinLnBrk="0" hangingPunct="1">
                        <a:lnSpc>
                          <a:spcPts val="2000"/>
                        </a:lnSpc>
                        <a:spcBef>
                          <a:spcPts val="0"/>
                        </a:spcBef>
                        <a:spcAft>
                          <a:spcPts val="0"/>
                        </a:spcAft>
                        <a:buClrTx/>
                        <a:buSzTx/>
                        <a:buFontTx/>
                        <a:buNone/>
                        <a:tabLst/>
                        <a:defRPr/>
                      </a:pPr>
                      <a:r>
                        <a:rPr lang="he-IL" sz="1400" b="0" kern="1200">
                          <a:solidFill>
                            <a:schemeClr val="tx1"/>
                          </a:solidFill>
                          <a:latin typeface="Segoe UI" panose="020B0502040204020203" pitchFamily="34" charset="0"/>
                          <a:ea typeface="Tahoma" panose="020B0604030504040204" pitchFamily="34" charset="0"/>
                          <a:cs typeface="Segoe UI" panose="020B0502040204020203" pitchFamily="34" charset="0"/>
                        </a:rPr>
                        <a:t>התאמה שפתית ותרבותית לאופי הקבוצה וגמישות מצד הצוות, הינם קריטיים להצלחה.</a:t>
                      </a:r>
                    </a:p>
                    <a:p>
                      <a:pPr marL="0" marR="0" lvl="0" indent="0" algn="ctr" defTabSz="914400" rtl="1" eaLnBrk="1" fontAlgn="auto" latinLnBrk="0" hangingPunct="1">
                        <a:lnSpc>
                          <a:spcPts val="2000"/>
                        </a:lnSpc>
                        <a:spcBef>
                          <a:spcPts val="0"/>
                        </a:spcBef>
                        <a:spcAft>
                          <a:spcPts val="0"/>
                        </a:spcAft>
                        <a:buClrTx/>
                        <a:buSzTx/>
                        <a:buFontTx/>
                        <a:buNone/>
                        <a:tabLst/>
                        <a:defRPr/>
                      </a:pPr>
                      <a:r>
                        <a:rPr lang="he-IL" sz="1400" b="0" kern="1200">
                          <a:solidFill>
                            <a:schemeClr val="tx1"/>
                          </a:solidFill>
                          <a:latin typeface="Segoe UI" panose="020B0502040204020203" pitchFamily="34" charset="0"/>
                          <a:ea typeface="Tahoma" panose="020B0604030504040204" pitchFamily="34" charset="0"/>
                          <a:cs typeface="Segoe UI" panose="020B0502040204020203" pitchFamily="34" charset="0"/>
                        </a:rPr>
                        <a:t>העברת הפעילות בשפה שהילדים מבינים מאפשרת לאימהות לקבל חלק פעיל ומלא, במקום לשמש כמתווכות/מתרגמות.</a:t>
                      </a:r>
                    </a:p>
                  </a:txBody>
                  <a:tcPr anchor="ctr"/>
                </a:tc>
                <a:extLst>
                  <a:ext uri="{0D108BD9-81ED-4DB2-BD59-A6C34878D82A}">
                    <a16:rowId xmlns:a16="http://schemas.microsoft.com/office/drawing/2014/main" val="2996882952"/>
                  </a:ext>
                </a:extLst>
              </a:tr>
              <a:tr h="1074719">
                <a:tc>
                  <a:txBody>
                    <a:bodyPr/>
                    <a:lstStyle/>
                    <a:p>
                      <a:pPr marL="0" marR="0" lvl="0" indent="0" algn="ctr" defTabSz="914400" rtl="1" eaLnBrk="1" fontAlgn="auto" latinLnBrk="0" hangingPunct="1">
                        <a:lnSpc>
                          <a:spcPts val="2000"/>
                        </a:lnSpc>
                        <a:spcBef>
                          <a:spcPts val="0"/>
                        </a:spcBef>
                        <a:spcAft>
                          <a:spcPts val="0"/>
                        </a:spcAft>
                        <a:buClrTx/>
                        <a:buSzTx/>
                        <a:buFontTx/>
                        <a:buNone/>
                        <a:tabLst/>
                        <a:defRPr/>
                      </a:pPr>
                      <a:r>
                        <a:rPr lang="he-IL" sz="1400" b="0" u="sng" kern="1200" noProof="0">
                          <a:solidFill>
                            <a:schemeClr val="tx1"/>
                          </a:solidFill>
                          <a:latin typeface="Segoe UI" panose="020B0502040204020203" pitchFamily="34" charset="0"/>
                          <a:ea typeface="Tahoma" panose="020B0604030504040204" pitchFamily="34" charset="0"/>
                          <a:cs typeface="Segoe UI" panose="020B0502040204020203" pitchFamily="34" charset="0"/>
                        </a:rPr>
                        <a:t>מגן </a:t>
                      </a:r>
                      <a:r>
                        <a:rPr lang="he-IL" sz="1400" b="0" u="sng" kern="1200">
                          <a:solidFill>
                            <a:schemeClr val="tx1"/>
                          </a:solidFill>
                          <a:latin typeface="Segoe UI" panose="020B0502040204020203" pitchFamily="34" charset="0"/>
                          <a:ea typeface="Tahoma" panose="020B0604030504040204" pitchFamily="34" charset="0"/>
                          <a:cs typeface="Segoe UI" panose="020B0502040204020203" pitchFamily="34" charset="0"/>
                        </a:rPr>
                        <a:t>אבות- </a:t>
                      </a:r>
                      <a:r>
                        <a:rPr lang="he-IL" sz="1400" b="0" kern="1200">
                          <a:solidFill>
                            <a:schemeClr val="tx1"/>
                          </a:solidFill>
                          <a:latin typeface="Segoe UI" panose="020B0502040204020203" pitchFamily="34" charset="0"/>
                          <a:ea typeface="Tahoma" panose="020B0604030504040204" pitchFamily="34" charset="0"/>
                          <a:cs typeface="Segoe UI" panose="020B0502040204020203" pitchFamily="34" charset="0"/>
                        </a:rPr>
                        <a:t>מיקום הפעילות בשטח פרטי (דירה), להבדיל ממרחב ציבורי, איפשר לאימהות להתנהל בחופשיות.</a:t>
                      </a:r>
                    </a:p>
                    <a:p>
                      <a:pPr marL="0" marR="0" lvl="0" indent="0" algn="ctr" defTabSz="914400" rtl="1" eaLnBrk="1" fontAlgn="auto" latinLnBrk="0" hangingPunct="1">
                        <a:lnSpc>
                          <a:spcPts val="2000"/>
                        </a:lnSpc>
                        <a:spcBef>
                          <a:spcPts val="600"/>
                        </a:spcBef>
                        <a:spcAft>
                          <a:spcPts val="0"/>
                        </a:spcAft>
                        <a:buClrTx/>
                        <a:buSzTx/>
                        <a:buFontTx/>
                        <a:buNone/>
                        <a:tabLst/>
                        <a:defRPr/>
                      </a:pPr>
                      <a:r>
                        <a:rPr lang="he-IL" sz="1400" b="0" u="sng" kern="1200">
                          <a:solidFill>
                            <a:schemeClr val="tx1"/>
                          </a:solidFill>
                          <a:latin typeface="Segoe UI" panose="020B0502040204020203" pitchFamily="34" charset="0"/>
                          <a:ea typeface="Tahoma" panose="020B0604030504040204" pitchFamily="34" charset="0"/>
                          <a:cs typeface="Segoe UI" panose="020B0502040204020203" pitchFamily="34" charset="0"/>
                        </a:rPr>
                        <a:t>רמת אברהם-</a:t>
                      </a:r>
                      <a:r>
                        <a:rPr lang="he-IL" sz="1400" b="0" u="none" kern="1200">
                          <a:solidFill>
                            <a:schemeClr val="tx1"/>
                          </a:solidFill>
                          <a:latin typeface="Segoe UI" panose="020B0502040204020203" pitchFamily="34" charset="0"/>
                          <a:ea typeface="Tahoma" panose="020B0604030504040204" pitchFamily="34" charset="0"/>
                          <a:cs typeface="Segoe UI" panose="020B0502040204020203" pitchFamily="34" charset="0"/>
                        </a:rPr>
                        <a:t> </a:t>
                      </a:r>
                      <a:r>
                        <a:rPr lang="he-IL" sz="1400" b="0" kern="1200">
                          <a:solidFill>
                            <a:schemeClr val="tx1"/>
                          </a:solidFill>
                          <a:latin typeface="Segoe UI" panose="020B0502040204020203" pitchFamily="34" charset="0"/>
                          <a:ea typeface="Tahoma" panose="020B0604030504040204" pitchFamily="34" charset="0"/>
                          <a:cs typeface="Segoe UI" panose="020B0502040204020203" pitchFamily="34" charset="0"/>
                        </a:rPr>
                        <a:t>מיקום הפעילות בחלל סגור של גן ילדים </a:t>
                      </a:r>
                      <a:br>
                        <a:rPr lang="en-US" sz="1400" b="0" kern="1200">
                          <a:solidFill>
                            <a:schemeClr val="tx1"/>
                          </a:solidFill>
                          <a:latin typeface="Segoe UI" panose="020B0502040204020203" pitchFamily="34" charset="0"/>
                          <a:ea typeface="Tahoma" panose="020B0604030504040204" pitchFamily="34" charset="0"/>
                          <a:cs typeface="Segoe UI" panose="020B0502040204020203" pitchFamily="34" charset="0"/>
                        </a:rPr>
                      </a:br>
                      <a:r>
                        <a:rPr lang="he-IL" sz="1400" b="0" kern="1200">
                          <a:solidFill>
                            <a:schemeClr val="tx1"/>
                          </a:solidFill>
                          <a:latin typeface="Segoe UI" panose="020B0502040204020203" pitchFamily="34" charset="0"/>
                          <a:ea typeface="Tahoma" panose="020B0604030504040204" pitchFamily="34" charset="0"/>
                          <a:cs typeface="Segoe UI" panose="020B0502040204020203" pitchFamily="34" charset="0"/>
                        </a:rPr>
                        <a:t>תרם לתחושת נינוחות של האימהות והילדים.</a:t>
                      </a:r>
                    </a:p>
                  </a:txBody>
                  <a:tcPr anchor="ctr"/>
                </a:tc>
                <a:tc>
                  <a:txBody>
                    <a:bodyPr/>
                    <a:lstStyle/>
                    <a:p>
                      <a:pPr marL="0" marR="0" lvl="0" indent="0" algn="ctr" defTabSz="914400" rtl="1" eaLnBrk="1" fontAlgn="auto" latinLnBrk="0" hangingPunct="1">
                        <a:lnSpc>
                          <a:spcPts val="2000"/>
                        </a:lnSpc>
                        <a:spcBef>
                          <a:spcPts val="0"/>
                        </a:spcBef>
                        <a:spcAft>
                          <a:spcPts val="0"/>
                        </a:spcAft>
                        <a:buClrTx/>
                        <a:buSzTx/>
                        <a:buFontTx/>
                        <a:buNone/>
                        <a:tabLst/>
                        <a:defRPr/>
                      </a:pPr>
                      <a:r>
                        <a:rPr lang="he-IL" sz="1400" b="0" kern="1200">
                          <a:solidFill>
                            <a:schemeClr val="tx1"/>
                          </a:solidFill>
                          <a:latin typeface="Segoe UI" panose="020B0502040204020203" pitchFamily="34" charset="0"/>
                          <a:ea typeface="Tahoma" panose="020B0604030504040204" pitchFamily="34" charset="0"/>
                          <a:cs typeface="Segoe UI" panose="020B0502040204020203" pitchFamily="34" charset="0"/>
                        </a:rPr>
                        <a:t>יש לשקול להעביר פעילויות עתידיות לאימהות וילדים, גם במרחבים מסוג זה (סגורים ופרטיים).  </a:t>
                      </a:r>
                      <a:endParaRPr lang="he-IL" sz="1400" b="0" kern="1200">
                        <a:solidFill>
                          <a:schemeClr val="bg1"/>
                        </a:solidFill>
                        <a:highlight>
                          <a:srgbClr val="C7DAEF"/>
                        </a:highlight>
                        <a:latin typeface="Segoe UI" panose="020B0502040204020203" pitchFamily="34" charset="0"/>
                        <a:ea typeface="Tahoma" panose="020B0604030504040204" pitchFamily="34" charset="0"/>
                        <a:cs typeface="Segoe UI" panose="020B0502040204020203" pitchFamily="34" charset="0"/>
                      </a:endParaRPr>
                    </a:p>
                  </a:txBody>
                  <a:tcPr anchor="ctr"/>
                </a:tc>
                <a:extLst>
                  <a:ext uri="{0D108BD9-81ED-4DB2-BD59-A6C34878D82A}">
                    <a16:rowId xmlns:a16="http://schemas.microsoft.com/office/drawing/2014/main" val="2637103916"/>
                  </a:ext>
                </a:extLst>
              </a:tr>
              <a:tr h="883012">
                <a:tc>
                  <a:txBody>
                    <a:bodyPr/>
                    <a:lstStyle/>
                    <a:p>
                      <a:pPr marL="0" marR="0" lvl="0" indent="0" algn="ctr" defTabSz="914400" rtl="1" eaLnBrk="1" fontAlgn="auto" latinLnBrk="0" hangingPunct="1">
                        <a:lnSpc>
                          <a:spcPts val="2000"/>
                        </a:lnSpc>
                        <a:spcBef>
                          <a:spcPts val="0"/>
                        </a:spcBef>
                        <a:spcAft>
                          <a:spcPts val="0"/>
                        </a:spcAft>
                        <a:buClrTx/>
                        <a:buSzTx/>
                        <a:buFontTx/>
                        <a:buNone/>
                        <a:tabLst/>
                        <a:defRPr/>
                      </a:pPr>
                      <a:r>
                        <a:rPr lang="he-IL" sz="1400" b="0" kern="1200">
                          <a:solidFill>
                            <a:schemeClr val="tx1"/>
                          </a:solidFill>
                          <a:latin typeface="Segoe UI" panose="020B0502040204020203" pitchFamily="34" charset="0"/>
                          <a:ea typeface="Tahoma" panose="020B0604030504040204" pitchFamily="34" charset="0"/>
                          <a:cs typeface="Segoe UI" panose="020B0502040204020203" pitchFamily="34" charset="0"/>
                        </a:rPr>
                        <a:t>המבנה האינטימי של הסדנה איפשר למנחה להקדיש תשומת לב אישית לילדים, לעסוק בסוגיות פרטניות וסייע בחיזוק ערכי קהילה</a:t>
                      </a:r>
                    </a:p>
                  </a:txBody>
                  <a:tcPr anchor="ctr"/>
                </a:tc>
                <a:tc>
                  <a:txBody>
                    <a:bodyPr/>
                    <a:lstStyle/>
                    <a:p>
                      <a:pPr marL="0" marR="0" lvl="0" indent="0" algn="ctr" defTabSz="914400" rtl="1" eaLnBrk="1" fontAlgn="auto" latinLnBrk="0" hangingPunct="1">
                        <a:lnSpc>
                          <a:spcPts val="2000"/>
                        </a:lnSpc>
                        <a:spcBef>
                          <a:spcPts val="0"/>
                        </a:spcBef>
                        <a:spcAft>
                          <a:spcPts val="0"/>
                        </a:spcAft>
                        <a:buClrTx/>
                        <a:buSzTx/>
                        <a:buFontTx/>
                        <a:buNone/>
                        <a:tabLst/>
                        <a:defRPr/>
                      </a:pPr>
                      <a:r>
                        <a:rPr lang="he-IL" sz="1400" b="0" kern="1200" dirty="0">
                          <a:solidFill>
                            <a:schemeClr val="tx1"/>
                          </a:solidFill>
                          <a:latin typeface="Segoe UI" panose="020B0502040204020203" pitchFamily="34" charset="0"/>
                          <a:ea typeface="Tahoma" panose="020B0604030504040204" pitchFamily="34" charset="0"/>
                          <a:cs typeface="Segoe UI" panose="020B0502040204020203" pitchFamily="34" charset="0"/>
                        </a:rPr>
                        <a:t>בסדנאות המיועדות לאימהות מומלץ לשמר מספר משתתפות נמוך יחסית (עד 10 משתתפות).</a:t>
                      </a:r>
                      <a:endParaRPr lang="he-IL" sz="1400" b="0" kern="1200" dirty="0">
                        <a:solidFill>
                          <a:schemeClr val="bg1"/>
                        </a:solidFill>
                        <a:highlight>
                          <a:srgbClr val="C7DAEF"/>
                        </a:highlight>
                        <a:latin typeface="Segoe UI" panose="020B0502040204020203" pitchFamily="34" charset="0"/>
                        <a:ea typeface="Tahoma" panose="020B0604030504040204" pitchFamily="34" charset="0"/>
                        <a:cs typeface="Segoe UI" panose="020B0502040204020203" pitchFamily="34" charset="0"/>
                      </a:endParaRPr>
                    </a:p>
                  </a:txBody>
                  <a:tcPr anchor="ctr"/>
                </a:tc>
                <a:extLst>
                  <a:ext uri="{0D108BD9-81ED-4DB2-BD59-A6C34878D82A}">
                    <a16:rowId xmlns:a16="http://schemas.microsoft.com/office/drawing/2014/main" val="2920668484"/>
                  </a:ext>
                </a:extLst>
              </a:tr>
            </a:tbl>
          </a:graphicData>
        </a:graphic>
      </p:graphicFrame>
      <p:sp>
        <p:nvSpPr>
          <p:cNvPr id="6" name="מלבן 5">
            <a:extLst>
              <a:ext uri="{FF2B5EF4-FFF2-40B4-BE49-F238E27FC236}">
                <a16:creationId xmlns:a16="http://schemas.microsoft.com/office/drawing/2014/main" id="{AD01DFED-DF1F-F1E5-CD70-2F562E5DA0A6}"/>
              </a:ext>
            </a:extLst>
          </p:cNvPr>
          <p:cNvSpPr/>
          <p:nvPr/>
        </p:nvSpPr>
        <p:spPr>
          <a:xfrm>
            <a:off x="0" y="1292163"/>
            <a:ext cx="2564780" cy="517618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spcAft>
                <a:spcPts val="600"/>
              </a:spcAft>
            </a:pPr>
            <a:r>
              <a:rPr lang="he-IL" sz="1400" b="1" dirty="0">
                <a:solidFill>
                  <a:schemeClr val="bg1"/>
                </a:solidFill>
                <a:latin typeface="Segoe UI" panose="020B0502040204020203" pitchFamily="34" charset="0"/>
                <a:ea typeface="Tahoma" panose="020B0604030504040204" pitchFamily="34" charset="0"/>
                <a:cs typeface="Segoe UI" panose="020B0502040204020203" pitchFamily="34" charset="0"/>
              </a:rPr>
              <a:t>דגשים לוגיסטיים</a:t>
            </a:r>
          </a:p>
          <a:p>
            <a:pPr algn="ctr" rtl="1">
              <a:spcAft>
                <a:spcPts val="600"/>
              </a:spcAft>
            </a:pPr>
            <a:endParaRPr lang="he-IL" sz="1400" b="1" dirty="0">
              <a:solidFill>
                <a:schemeClr val="bg1"/>
              </a:solidFill>
              <a:latin typeface="Segoe UI" panose="020B0502040204020203" pitchFamily="34" charset="0"/>
              <a:ea typeface="Tahoma" panose="020B0604030504040204" pitchFamily="34" charset="0"/>
              <a:cs typeface="Segoe UI" panose="020B0502040204020203" pitchFamily="34" charset="0"/>
            </a:endParaRPr>
          </a:p>
          <a:p>
            <a:pPr marL="285750" indent="-285750" algn="r" rtl="1">
              <a:spcAft>
                <a:spcPts val="600"/>
              </a:spcAft>
              <a:buFont typeface="Arial" panose="020B0604020202020204" pitchFamily="34" charset="0"/>
              <a:buChar char="•"/>
            </a:pPr>
            <a:r>
              <a:rPr lang="he-IL" sz="1400" dirty="0">
                <a:solidFill>
                  <a:schemeClr val="bg1"/>
                </a:solidFill>
                <a:latin typeface="Segoe UI" panose="020B0502040204020203" pitchFamily="34" charset="0"/>
                <a:ea typeface="Tahoma" panose="020B0604030504040204" pitchFamily="34" charset="0"/>
                <a:cs typeface="Segoe UI" panose="020B0502040204020203" pitchFamily="34" charset="0"/>
              </a:rPr>
              <a:t>חשוב להציב שילוט בכניסה אל הפעילות.</a:t>
            </a:r>
          </a:p>
          <a:p>
            <a:pPr marL="285750" indent="-285750" algn="r" rtl="1">
              <a:spcAft>
                <a:spcPts val="600"/>
              </a:spcAft>
              <a:buFont typeface="Arial" panose="020B0604020202020204" pitchFamily="34" charset="0"/>
              <a:buChar char="•"/>
            </a:pPr>
            <a:r>
              <a:rPr lang="he-IL" sz="1400" dirty="0">
                <a:solidFill>
                  <a:schemeClr val="bg1"/>
                </a:solidFill>
                <a:latin typeface="Segoe UI" panose="020B0502040204020203" pitchFamily="34" charset="0"/>
                <a:ea typeface="Tahoma" panose="020B0604030504040204" pitchFamily="34" charset="0"/>
                <a:cs typeface="Segoe UI" panose="020B0502040204020203" pitchFamily="34" charset="0"/>
              </a:rPr>
              <a:t>יש לדאוג למרחב מספיק גדול ומרווח בהתאם לכמות המשתתפים (אימהות וילדים).</a:t>
            </a:r>
          </a:p>
          <a:p>
            <a:pPr marL="285750" indent="-285750" algn="r" rtl="1">
              <a:spcAft>
                <a:spcPts val="600"/>
              </a:spcAft>
              <a:buFont typeface="Arial" panose="020B0604020202020204" pitchFamily="34" charset="0"/>
              <a:buChar char="•"/>
            </a:pPr>
            <a:r>
              <a:rPr lang="he-IL" sz="1400" dirty="0">
                <a:solidFill>
                  <a:schemeClr val="bg1"/>
                </a:solidFill>
                <a:latin typeface="Segoe UI" panose="020B0502040204020203" pitchFamily="34" charset="0"/>
                <a:ea typeface="Tahoma" panose="020B0604030504040204" pitchFamily="34" charset="0"/>
                <a:cs typeface="Segoe UI" panose="020B0502040204020203" pitchFamily="34" charset="0"/>
              </a:rPr>
              <a:t>יש לקחת בחשבון אזור להשארת עגלות ילדים. </a:t>
            </a:r>
          </a:p>
          <a:p>
            <a:pPr marL="285750" indent="-285750" algn="r" rtl="1">
              <a:spcAft>
                <a:spcPts val="600"/>
              </a:spcAft>
              <a:buFont typeface="Arial" panose="020B0604020202020204" pitchFamily="34" charset="0"/>
              <a:buChar char="•"/>
            </a:pPr>
            <a:r>
              <a:rPr lang="he-IL" sz="1400" dirty="0">
                <a:solidFill>
                  <a:schemeClr val="bg1"/>
                </a:solidFill>
                <a:latin typeface="Segoe UI" panose="020B0502040204020203" pitchFamily="34" charset="0"/>
                <a:ea typeface="Tahoma" panose="020B0604030504040204" pitchFamily="34" charset="0"/>
                <a:cs typeface="Segoe UI" panose="020B0502040204020203" pitchFamily="34" charset="0"/>
              </a:rPr>
              <a:t>חשוב להקצות מתחם להושבת תינוקות.</a:t>
            </a:r>
          </a:p>
          <a:p>
            <a:pPr marL="285750" indent="-285750" algn="r" rtl="1">
              <a:spcAft>
                <a:spcPts val="600"/>
              </a:spcAft>
              <a:buFont typeface="Arial" panose="020B0604020202020204" pitchFamily="34" charset="0"/>
              <a:buChar char="•"/>
            </a:pPr>
            <a:r>
              <a:rPr lang="he-IL" sz="1400" dirty="0">
                <a:solidFill>
                  <a:schemeClr val="bg1"/>
                </a:solidFill>
                <a:latin typeface="Segoe UI" panose="020B0502040204020203" pitchFamily="34" charset="0"/>
                <a:ea typeface="Tahoma" panose="020B0604030504040204" pitchFamily="34" charset="0"/>
                <a:cs typeface="Segoe UI" panose="020B0502040204020203" pitchFamily="34" charset="0"/>
              </a:rPr>
              <a:t>יש למקם את הכיבוד בנפרד מאזור הפעילות.</a:t>
            </a:r>
          </a:p>
          <a:p>
            <a:pPr marL="285750" indent="-285750" algn="r" rtl="1">
              <a:spcAft>
                <a:spcPts val="600"/>
              </a:spcAft>
              <a:buFont typeface="Arial" panose="020B0604020202020204" pitchFamily="34" charset="0"/>
              <a:buChar char="•"/>
            </a:pPr>
            <a:r>
              <a:rPr lang="he-IL" sz="1400" dirty="0">
                <a:solidFill>
                  <a:schemeClr val="bg1"/>
                </a:solidFill>
                <a:latin typeface="Segoe UI" panose="020B0502040204020203" pitchFamily="34" charset="0"/>
                <a:ea typeface="Tahoma" panose="020B0604030504040204" pitchFamily="34" charset="0"/>
                <a:cs typeface="Segoe UI" panose="020B0502040204020203" pitchFamily="34" charset="0"/>
              </a:rPr>
              <a:t>לתאם את שעת הפעילות בהתאם להעדפת המשתתפות – לא בהכרח מיד עם סיום המסגרות.</a:t>
            </a:r>
          </a:p>
        </p:txBody>
      </p:sp>
      <p:sp>
        <p:nvSpPr>
          <p:cNvPr id="3" name="מלבן 2">
            <a:extLst>
              <a:ext uri="{FF2B5EF4-FFF2-40B4-BE49-F238E27FC236}">
                <a16:creationId xmlns:a16="http://schemas.microsoft.com/office/drawing/2014/main" id="{69767FF2-E588-1272-39B3-C06EC4E15ACC}"/>
              </a:ext>
            </a:extLst>
          </p:cNvPr>
          <p:cNvSpPr/>
          <p:nvPr/>
        </p:nvSpPr>
        <p:spPr>
          <a:xfrm>
            <a:off x="0" y="389652"/>
            <a:ext cx="12192000" cy="902511"/>
          </a:xfrm>
          <a:prstGeom prst="rect">
            <a:avLst/>
          </a:prstGeom>
          <a:solidFill>
            <a:srgbClr val="8FB6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spcBef>
                <a:spcPts val="600"/>
              </a:spcBef>
            </a:pPr>
            <a:r>
              <a:rPr lang="he-IL" sz="1400" b="1" dirty="0">
                <a:solidFill>
                  <a:schemeClr val="tx1"/>
                </a:solidFill>
                <a:latin typeface="Segoe UI" panose="020B0502040204020203" pitchFamily="34" charset="0"/>
                <a:ea typeface="Tahoma" panose="020B0604030504040204" pitchFamily="34" charset="0"/>
                <a:cs typeface="Segoe UI" panose="020B0502040204020203" pitchFamily="34" charset="0"/>
              </a:rPr>
              <a:t>פעילות אימהות וילדים במסגרת הסדנה הייתה מוצלחת בשני המחזורים. האימהות היו מרוצות מתוכן הפעילות ומהמקצועיות של מנחת הסדנה והמפעילה החיצונית, שידעו לנהל את הפעילות ולשמור על הסדר למרות מספרם הגדול של הילדים, ביניהם פעוטות רבים. </a:t>
            </a:r>
          </a:p>
        </p:txBody>
      </p:sp>
      <p:sp>
        <p:nvSpPr>
          <p:cNvPr id="4" name="Rectangle 3">
            <a:extLst>
              <a:ext uri="{FF2B5EF4-FFF2-40B4-BE49-F238E27FC236}">
                <a16:creationId xmlns:a16="http://schemas.microsoft.com/office/drawing/2014/main" id="{F2E7C8B3-BBE4-F24F-5139-B43F20EC2758}"/>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32035284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160C694-EA4D-9A32-BCF7-9FA0B1C8E283}"/>
              </a:ext>
            </a:extLst>
          </p:cNvPr>
          <p:cNvSpPr/>
          <p:nvPr/>
        </p:nvSpPr>
        <p:spPr>
          <a:xfrm>
            <a:off x="-1" y="3078497"/>
            <a:ext cx="6829875" cy="3368832"/>
          </a:xfrm>
          <a:prstGeom prst="rect">
            <a:avLst/>
          </a:prstGeom>
          <a:solidFill>
            <a:srgbClr val="F7E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a:xfrm>
            <a:off x="11298730" y="6267302"/>
            <a:ext cx="638122"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36200-3204-44C4-A5EC-985817706BA3}" type="slidenum">
              <a:rPr kumimoji="0" lang="en-US" sz="1400" b="0" i="0" u="none" strike="noStrike" kern="1200" cap="none" spc="0" normalizeH="0" baseline="0" noProof="0" dirty="0" smtClean="0">
                <a:ln>
                  <a:noFill/>
                </a:ln>
                <a:solidFill>
                  <a:prstClr val="white">
                    <a:lumMod val="50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40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he-IL" sz="2000" b="1" i="0" u="none" strike="noStrike" kern="1200" cap="none" spc="0" normalizeH="0" baseline="0" noProof="0">
                <a:ln>
                  <a:noFill/>
                </a:ln>
                <a:solidFill>
                  <a:prstClr val="white"/>
                </a:solidFill>
                <a:effectLst/>
                <a:uLnTx/>
                <a:uFillTx/>
                <a:latin typeface="Tahoma" pitchFamily="34" charset="0"/>
                <a:ea typeface="Tahoma" pitchFamily="34" charset="0"/>
                <a:cs typeface="Tahoma" pitchFamily="34" charset="0"/>
              </a:rPr>
              <a:t>ציפיות מהסדנה ועמידה בהן</a:t>
            </a:r>
          </a:p>
        </p:txBody>
      </p:sp>
      <p:graphicFrame>
        <p:nvGraphicFramePr>
          <p:cNvPr id="4" name="תרשים 3">
            <a:extLst>
              <a:ext uri="{FF2B5EF4-FFF2-40B4-BE49-F238E27FC236}">
                <a16:creationId xmlns:a16="http://schemas.microsoft.com/office/drawing/2014/main" id="{3A49BA2C-165D-382C-6853-FF74284362EB}"/>
              </a:ext>
            </a:extLst>
          </p:cNvPr>
          <p:cNvGraphicFramePr>
            <a:graphicFrameLocks/>
          </p:cNvGraphicFramePr>
          <p:nvPr>
            <p:extLst>
              <p:ext uri="{D42A27DB-BD31-4B8C-83A1-F6EECF244321}">
                <p14:modId xmlns:p14="http://schemas.microsoft.com/office/powerpoint/2010/main" val="4167232107"/>
              </p:ext>
            </p:extLst>
          </p:nvPr>
        </p:nvGraphicFramePr>
        <p:xfrm>
          <a:off x="45023" y="2966786"/>
          <a:ext cx="6695644" cy="348768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 name="Table 2">
            <a:extLst>
              <a:ext uri="{FF2B5EF4-FFF2-40B4-BE49-F238E27FC236}">
                <a16:creationId xmlns:a16="http://schemas.microsoft.com/office/drawing/2014/main" id="{166C3B9A-F343-2BD1-D32A-47227ADA9107}"/>
              </a:ext>
            </a:extLst>
          </p:cNvPr>
          <p:cNvGraphicFramePr>
            <a:graphicFrameLocks noGrp="1"/>
          </p:cNvGraphicFramePr>
          <p:nvPr>
            <p:extLst>
              <p:ext uri="{D42A27DB-BD31-4B8C-83A1-F6EECF244321}">
                <p14:modId xmlns:p14="http://schemas.microsoft.com/office/powerpoint/2010/main" val="3619512647"/>
              </p:ext>
            </p:extLst>
          </p:nvPr>
        </p:nvGraphicFramePr>
        <p:xfrm>
          <a:off x="134231" y="513741"/>
          <a:ext cx="11792383" cy="593971"/>
        </p:xfrm>
        <a:graphic>
          <a:graphicData uri="http://schemas.openxmlformats.org/drawingml/2006/table">
            <a:tbl>
              <a:tblPr rtl="1" firstRow="1" bandRow="1">
                <a:tableStyleId>{2D5ABB26-0587-4C30-8999-92F81FD0307C}</a:tableStyleId>
              </a:tblPr>
              <a:tblGrid>
                <a:gridCol w="11792383">
                  <a:extLst>
                    <a:ext uri="{9D8B030D-6E8A-4147-A177-3AD203B41FA5}">
                      <a16:colId xmlns:a16="http://schemas.microsoft.com/office/drawing/2014/main" val="60637984"/>
                    </a:ext>
                  </a:extLst>
                </a:gridCol>
              </a:tblGrid>
              <a:tr h="593971">
                <a:tc>
                  <a:txBody>
                    <a:bodyPr/>
                    <a:lstStyle/>
                    <a:p>
                      <a:pPr marL="171450" marR="0" lvl="0" indent="-171450" algn="r" defTabSz="914400" rtl="1" eaLnBrk="1" fontAlgn="auto" latinLnBrk="0" hangingPunct="1">
                        <a:lnSpc>
                          <a:spcPts val="2000"/>
                        </a:lnSpc>
                        <a:spcBef>
                          <a:spcPts val="0"/>
                        </a:spcBef>
                        <a:spcAft>
                          <a:spcPts val="0"/>
                        </a:spcAft>
                        <a:buClr>
                          <a:srgbClr val="EC1C3C"/>
                        </a:buClr>
                        <a:buSzTx/>
                        <a:buFont typeface="Tahoma" panose="020B0604030504040204" pitchFamily="34" charset="0"/>
                        <a:buChar char="█"/>
                        <a:tabLst/>
                        <a:defRPr/>
                      </a:pPr>
                      <a:r>
                        <a:rPr lang="he-IL" sz="14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רוב המשיבות </a:t>
                      </a:r>
                      <a:r>
                        <a:rPr lang="he-IL" sz="1400" u="sng" kern="1200" dirty="0">
                          <a:solidFill>
                            <a:schemeClr val="tx1"/>
                          </a:solidFill>
                          <a:latin typeface="Segoe UI" panose="020B0502040204020203" pitchFamily="34" charset="0"/>
                          <a:ea typeface="Tahoma" panose="020B0604030504040204" pitchFamily="34" charset="0"/>
                          <a:cs typeface="Segoe UI" panose="020B0502040204020203" pitchFamily="34" charset="0"/>
                        </a:rPr>
                        <a:t>מרמת אברהם </a:t>
                      </a:r>
                      <a:r>
                        <a:rPr lang="he-IL" sz="14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ציינו בפתיחה </a:t>
                      </a:r>
                      <a:r>
                        <a:rPr lang="he-IL"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a:t>
                      </a:r>
                      <a:r>
                        <a:rPr lang="en-US"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n=4</a:t>
                      </a:r>
                      <a:r>
                        <a:rPr lang="he-IL"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 </a:t>
                      </a:r>
                      <a:r>
                        <a:rPr lang="he-IL" sz="14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שהן מעוניינות </a:t>
                      </a:r>
                      <a:r>
                        <a:rPr lang="he-IL" sz="1400" b="1" kern="1200" dirty="0">
                          <a:solidFill>
                            <a:schemeClr val="tx1"/>
                          </a:solidFill>
                          <a:latin typeface="Segoe UI" panose="020B0502040204020203" pitchFamily="34" charset="0"/>
                          <a:ea typeface="Tahoma" panose="020B0604030504040204" pitchFamily="34" charset="0"/>
                          <a:cs typeface="Segoe UI" panose="020B0502040204020203" pitchFamily="34" charset="0"/>
                        </a:rPr>
                        <a:t>בידע על תקשורת ושפה בגיל הרך</a:t>
                      </a:r>
                      <a:r>
                        <a:rPr lang="he-IL" sz="14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 לעומת מחצית ממשתתפות '</a:t>
                      </a:r>
                      <a:r>
                        <a:rPr lang="he-IL" sz="1400" u="sng" kern="1200" dirty="0">
                          <a:solidFill>
                            <a:schemeClr val="tx1"/>
                          </a:solidFill>
                          <a:latin typeface="Segoe UI" panose="020B0502040204020203" pitchFamily="34" charset="0"/>
                          <a:ea typeface="Tahoma" panose="020B0604030504040204" pitchFamily="34" charset="0"/>
                          <a:cs typeface="Segoe UI" panose="020B0502040204020203" pitchFamily="34" charset="0"/>
                        </a:rPr>
                        <a:t>מגן אבות' </a:t>
                      </a:r>
                      <a:r>
                        <a:rPr lang="he-IL"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a:t>
                      </a:r>
                      <a:r>
                        <a:rPr lang="en-US"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n=8</a:t>
                      </a:r>
                      <a:r>
                        <a:rPr lang="he-IL"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 </a:t>
                      </a:r>
                      <a:r>
                        <a:rPr lang="he-IL" sz="14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בסיום הסדנה כל משתתפות </a:t>
                      </a:r>
                      <a:r>
                        <a:rPr lang="he-IL" sz="1400" u="sng" kern="1200" dirty="0">
                          <a:solidFill>
                            <a:schemeClr val="tx1"/>
                          </a:solidFill>
                          <a:latin typeface="Segoe UI" panose="020B0502040204020203" pitchFamily="34" charset="0"/>
                          <a:ea typeface="Tahoma" panose="020B0604030504040204" pitchFamily="34" charset="0"/>
                          <a:cs typeface="Segoe UI" panose="020B0502040204020203" pitchFamily="34" charset="0"/>
                        </a:rPr>
                        <a:t>רמת אברהם </a:t>
                      </a:r>
                      <a:r>
                        <a:rPr lang="he-IL"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a:t>
                      </a:r>
                      <a:r>
                        <a:rPr lang="en-US"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n=10</a:t>
                      </a:r>
                      <a:r>
                        <a:rPr lang="he-IL"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 </a:t>
                      </a:r>
                      <a:r>
                        <a:rPr lang="he-IL" sz="14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דיווחו שנתרמו בהיבט זה, כפי שקיוו. לעומתן, משיבות </a:t>
                      </a:r>
                      <a:r>
                        <a:rPr lang="he-IL" sz="1400" u="sng" kern="1200" dirty="0">
                          <a:solidFill>
                            <a:schemeClr val="tx1"/>
                          </a:solidFill>
                          <a:latin typeface="Segoe UI" panose="020B0502040204020203" pitchFamily="34" charset="0"/>
                          <a:ea typeface="Tahoma" panose="020B0604030504040204" pitchFamily="34" charset="0"/>
                          <a:cs typeface="Segoe UI" panose="020B0502040204020203" pitchFamily="34" charset="0"/>
                        </a:rPr>
                        <a:t>ממגן אבות </a:t>
                      </a:r>
                      <a:r>
                        <a:rPr lang="he-IL" sz="14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לא דיווחו על הבדל ניכר </a:t>
                      </a:r>
                      <a:r>
                        <a:rPr lang="he-IL"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a:t>
                      </a:r>
                      <a:r>
                        <a:rPr lang="en-US"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n=5</a:t>
                      </a:r>
                      <a:r>
                        <a:rPr lang="he-IL"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a:t>
                      </a:r>
                      <a:endParaRPr lang="he-IL" sz="1400" kern="1200" dirty="0">
                        <a:solidFill>
                          <a:schemeClr val="tx1"/>
                        </a:solidFill>
                        <a:latin typeface="Segoe UI" panose="020B0502040204020203" pitchFamily="34" charset="0"/>
                        <a:ea typeface="Tahoma" panose="020B0604030504040204" pitchFamily="34" charset="0"/>
                        <a:cs typeface="Segoe UI" panose="020B0502040204020203"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80329988"/>
                  </a:ext>
                </a:extLst>
              </a:tr>
            </a:tbl>
          </a:graphicData>
        </a:graphic>
      </p:graphicFrame>
      <p:sp>
        <p:nvSpPr>
          <p:cNvPr id="8" name="TextBox 7">
            <a:extLst>
              <a:ext uri="{FF2B5EF4-FFF2-40B4-BE49-F238E27FC236}">
                <a16:creationId xmlns:a16="http://schemas.microsoft.com/office/drawing/2014/main" id="{BF0CD966-F5A3-E4C8-81D4-884D9C446D5D}"/>
              </a:ext>
            </a:extLst>
          </p:cNvPr>
          <p:cNvSpPr txBox="1"/>
          <p:nvPr/>
        </p:nvSpPr>
        <p:spPr>
          <a:xfrm>
            <a:off x="1" y="1064163"/>
            <a:ext cx="11926614" cy="2091278"/>
          </a:xfrm>
          <a:prstGeom prst="rect">
            <a:avLst/>
          </a:prstGeom>
          <a:noFill/>
        </p:spPr>
        <p:txBody>
          <a:bodyPr wrap="square">
            <a:spAutoFit/>
          </a:bodyPr>
          <a:lstStyle/>
          <a:p>
            <a:pPr marL="171450" indent="-171450" algn="r" rtl="1">
              <a:lnSpc>
                <a:spcPts val="2000"/>
              </a:lnSpc>
              <a:buClr>
                <a:srgbClr val="EC1C3C"/>
              </a:buClr>
              <a:buFont typeface="Tahoma" panose="020B0604030504040204" pitchFamily="34" charset="0"/>
              <a:buChar char="█"/>
              <a:defRPr/>
            </a:pPr>
            <a:r>
              <a:rPr lang="he-IL" sz="1400" dirty="0">
                <a:latin typeface="Segoe UI" panose="020B0502040204020203" pitchFamily="34" charset="0"/>
                <a:ea typeface="Tahoma" panose="020B0604030504040204" pitchFamily="34" charset="0"/>
                <a:cs typeface="Segoe UI" panose="020B0502040204020203" pitchFamily="34" charset="0"/>
              </a:rPr>
              <a:t>לפי סקרי הסיום, משיבות שני המחזורים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n=5,10</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דיווחו כי נתרמו ב</a:t>
            </a:r>
            <a:r>
              <a:rPr lang="he-IL" sz="1400" b="1" dirty="0">
                <a:latin typeface="Segoe UI" panose="020B0502040204020203" pitchFamily="34" charset="0"/>
                <a:ea typeface="Tahoma" panose="020B0604030504040204" pitchFamily="34" charset="0"/>
                <a:cs typeface="Segoe UI" panose="020B0502040204020203" pitchFamily="34" charset="0"/>
              </a:rPr>
              <a:t>רעיונות ו/או כלים לפיתוח תקשורת ושפה </a:t>
            </a:r>
            <a:r>
              <a:rPr lang="he-IL" sz="1400" dirty="0">
                <a:latin typeface="Segoe UI" panose="020B0502040204020203" pitchFamily="34" charset="0"/>
                <a:ea typeface="Tahoma" panose="020B0604030504040204" pitchFamily="34" charset="0"/>
                <a:cs typeface="Segoe UI" panose="020B0502040204020203" pitchFamily="34" charset="0"/>
              </a:rPr>
              <a:t>של ילדיהן, במידה שעלתה על ציפיותיהן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n=8,4</a:t>
            </a:r>
            <a:r>
              <a:rPr lang="he-IL" sz="1000" dirty="0">
                <a:latin typeface="Segoe UI" panose="020B0502040204020203" pitchFamily="34" charset="0"/>
                <a:ea typeface="Tahoma" panose="020B0604030504040204" pitchFamily="34" charset="0"/>
                <a:cs typeface="Segoe UI" panose="020B0502040204020203" pitchFamily="34" charset="0"/>
              </a:rPr>
              <a:t>, בהתאמה)</a:t>
            </a:r>
            <a:r>
              <a:rPr lang="he-IL" sz="12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Light" panose="020B0502040204020203" pitchFamily="34" charset="0"/>
                <a:ea typeface="Tahoma" panose="020B0604030504040204" pitchFamily="34" charset="0"/>
                <a:cs typeface="Segoe UI Light" panose="020B0502040204020203" pitchFamily="34" charset="0"/>
              </a:rPr>
              <a:t>"נתן הרבה רעיונות לאימהות טובה ופתרון בעיות עם הילדים", "קיבלתי כלים בנוגע לשפה ובחלק מהמפגשים לגבי התנהגות הילד".</a:t>
            </a:r>
          </a:p>
          <a:p>
            <a:pPr marL="171450" indent="-171450" algn="r" rtl="1">
              <a:lnSpc>
                <a:spcPts val="2000"/>
              </a:lnSpc>
              <a:spcBef>
                <a:spcPts val="600"/>
              </a:spcBef>
              <a:buClr>
                <a:srgbClr val="EC1C3C"/>
              </a:buClr>
              <a:buFont typeface="Tahoma" panose="020B0604030504040204" pitchFamily="34" charset="0"/>
              <a:buChar char="█"/>
              <a:defRPr/>
            </a:pPr>
            <a:r>
              <a:rPr lang="he-IL" sz="1400" dirty="0">
                <a:latin typeface="Segoe UI" panose="020B0502040204020203" pitchFamily="34" charset="0"/>
                <a:ea typeface="Tahoma" panose="020B0604030504040204" pitchFamily="34" charset="0"/>
                <a:cs typeface="Segoe UI" panose="020B0502040204020203" pitchFamily="34" charset="0"/>
              </a:rPr>
              <a:t>משיבות על סקר הסיום </a:t>
            </a:r>
            <a:r>
              <a:rPr lang="he-IL" sz="1400" u="sng" dirty="0">
                <a:latin typeface="Segoe UI" panose="020B0502040204020203" pitchFamily="34" charset="0"/>
                <a:ea typeface="Tahoma" panose="020B0604030504040204" pitchFamily="34" charset="0"/>
                <a:cs typeface="Segoe UI" panose="020B0502040204020203" pitchFamily="34" charset="0"/>
              </a:rPr>
              <a:t>ממגן אבות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n=5</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נתרמו </a:t>
            </a:r>
            <a:r>
              <a:rPr lang="he-IL" sz="1400" b="1" dirty="0">
                <a:latin typeface="Segoe UI" panose="020B0502040204020203" pitchFamily="34" charset="0"/>
                <a:ea typeface="Tahoma" panose="020B0604030504040204" pitchFamily="34" charset="0"/>
                <a:cs typeface="Segoe UI" panose="020B0502040204020203" pitchFamily="34" charset="0"/>
              </a:rPr>
              <a:t>בייעוץ וליווי מאשת מקצוע </a:t>
            </a:r>
            <a:r>
              <a:rPr lang="he-IL" sz="1400" dirty="0">
                <a:latin typeface="Segoe UI" panose="020B0502040204020203" pitchFamily="34" charset="0"/>
                <a:ea typeface="Tahoma" panose="020B0604030504040204" pitchFamily="34" charset="0"/>
                <a:cs typeface="Segoe UI" panose="020B0502040204020203" pitchFamily="34" charset="0"/>
              </a:rPr>
              <a:t>מעבר לציפיותיהן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n=8</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לעומת משתתפות </a:t>
            </a:r>
            <a:r>
              <a:rPr lang="he-IL" sz="1400" u="sng" dirty="0">
                <a:latin typeface="Segoe UI" panose="020B0502040204020203" pitchFamily="34" charset="0"/>
                <a:ea typeface="Tahoma" panose="020B0604030504040204" pitchFamily="34" charset="0"/>
                <a:cs typeface="Segoe UI" panose="020B0502040204020203" pitchFamily="34" charset="0"/>
              </a:rPr>
              <a:t>מרמת אברהם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n=10</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שלא העידו על הבדל מסקר הפתיחה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n=4</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לדברי משיבות ממגן אבות: </a:t>
            </a:r>
            <a:r>
              <a:rPr lang="he-IL" sz="1400" dirty="0">
                <a:latin typeface="Segoe UI Light" panose="020B0502040204020203" pitchFamily="34" charset="0"/>
                <a:ea typeface="Tahoma" panose="020B0604030504040204" pitchFamily="34" charset="0"/>
                <a:cs typeface="Segoe UI Light" panose="020B0502040204020203" pitchFamily="34" charset="0"/>
              </a:rPr>
              <a:t>"קיבלתי מבט אחר על הילד - ממבט טוב יותר כמובן, ועל ההתפתחות שלו", </a:t>
            </a:r>
            <a:br>
              <a:rPr lang="en-US" sz="1400" dirty="0">
                <a:latin typeface="Segoe UI Light" panose="020B0502040204020203" pitchFamily="34" charset="0"/>
                <a:ea typeface="Tahoma" panose="020B0604030504040204" pitchFamily="34" charset="0"/>
                <a:cs typeface="Segoe UI Light" panose="020B0502040204020203" pitchFamily="34" charset="0"/>
              </a:rPr>
            </a:br>
            <a:r>
              <a:rPr lang="he-IL" sz="1400" dirty="0">
                <a:latin typeface="Segoe UI Light" panose="020B0502040204020203" pitchFamily="34" charset="0"/>
                <a:ea typeface="Tahoma" panose="020B0604030504040204" pitchFamily="34" charset="0"/>
                <a:cs typeface="Segoe UI Light" panose="020B0502040204020203" pitchFamily="34" charset="0"/>
              </a:rPr>
              <a:t>"קיבלתי ייעוץ אישי לאורך המפגשים, הופניתי ע"י המנחה למכון התפתחות הילד עבור אחד מילדיי".</a:t>
            </a:r>
          </a:p>
          <a:p>
            <a:pPr marL="171450" indent="-171450" algn="r" rtl="1">
              <a:lnSpc>
                <a:spcPts val="2000"/>
              </a:lnSpc>
              <a:spcBef>
                <a:spcPts val="600"/>
              </a:spcBef>
              <a:buClr>
                <a:srgbClr val="EC1C3C"/>
              </a:buClr>
              <a:buFont typeface="Tahoma" panose="020B0604030504040204" pitchFamily="34" charset="0"/>
              <a:buChar char="█"/>
              <a:defRPr/>
            </a:pPr>
            <a:r>
              <a:rPr lang="he-IL" sz="1400" dirty="0">
                <a:latin typeface="Segoe UI" panose="020B0502040204020203" pitchFamily="34" charset="0"/>
                <a:ea typeface="Tahoma" panose="020B0604030504040204" pitchFamily="34" charset="0"/>
                <a:cs typeface="Segoe UI" panose="020B0502040204020203" pitchFamily="34" charset="0"/>
              </a:rPr>
              <a:t>עם סיום הסדנה, רוב המשתתפות </a:t>
            </a:r>
            <a:r>
              <a:rPr lang="he-IL" sz="1400" u="sng" dirty="0">
                <a:latin typeface="Segoe UI" panose="020B0502040204020203" pitchFamily="34" charset="0"/>
                <a:ea typeface="Tahoma" panose="020B0604030504040204" pitchFamily="34" charset="0"/>
                <a:cs typeface="Segoe UI" panose="020B0502040204020203" pitchFamily="34" charset="0"/>
              </a:rPr>
              <a:t>מרמת אברהם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n=10</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ציינו כי נתרמו </a:t>
            </a:r>
            <a:r>
              <a:rPr lang="he-IL" sz="1400" b="1" dirty="0">
                <a:latin typeface="Segoe UI" panose="020B0502040204020203" pitchFamily="34" charset="0"/>
                <a:ea typeface="Tahoma" panose="020B0604030504040204" pitchFamily="34" charset="0"/>
                <a:cs typeface="Segoe UI" panose="020B0502040204020203" pitchFamily="34" charset="0"/>
              </a:rPr>
              <a:t>בפנאי והתאווררות</a:t>
            </a:r>
            <a:r>
              <a:rPr lang="he-IL" sz="1400" dirty="0">
                <a:latin typeface="Segoe UI" panose="020B0502040204020203" pitchFamily="34" charset="0"/>
                <a:ea typeface="Tahoma" panose="020B0604030504040204" pitchFamily="34" charset="0"/>
                <a:cs typeface="Segoe UI" panose="020B0502040204020203" pitchFamily="34" charset="0"/>
              </a:rPr>
              <a:t>, למרות שכלל לא ציינו זאת כצורך בסקר הפתיחה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n=4</a:t>
            </a:r>
            <a:r>
              <a:rPr lang="he-IL" sz="1000" dirty="0">
                <a:latin typeface="Segoe UI" panose="020B0502040204020203" pitchFamily="34" charset="0"/>
                <a:ea typeface="Tahoma" panose="020B0604030504040204" pitchFamily="34" charset="0"/>
                <a:cs typeface="Segoe UI" panose="020B0502040204020203" pitchFamily="34" charset="0"/>
              </a:rPr>
              <a:t>). </a:t>
            </a:r>
            <a:br>
              <a:rPr lang="en-US" sz="1400" dirty="0">
                <a:latin typeface="Segoe UI" panose="020B0502040204020203" pitchFamily="34" charset="0"/>
                <a:ea typeface="Tahoma" panose="020B0604030504040204" pitchFamily="34" charset="0"/>
                <a:cs typeface="Segoe UI" panose="020B0502040204020203" pitchFamily="34" charset="0"/>
              </a:rPr>
            </a:br>
            <a:r>
              <a:rPr lang="he-IL" sz="1400" dirty="0">
                <a:latin typeface="Segoe UI" panose="020B0502040204020203" pitchFamily="34" charset="0"/>
                <a:ea typeface="Tahoma" panose="020B0604030504040204" pitchFamily="34" charset="0"/>
                <a:cs typeface="Segoe UI" panose="020B0502040204020203" pitchFamily="34" charset="0"/>
              </a:rPr>
              <a:t>גם מעל למחצית מהמשיבות </a:t>
            </a:r>
            <a:r>
              <a:rPr lang="he-IL" sz="1400" u="sng" dirty="0">
                <a:latin typeface="Segoe UI" panose="020B0502040204020203" pitchFamily="34" charset="0"/>
                <a:ea typeface="Tahoma" panose="020B0604030504040204" pitchFamily="34" charset="0"/>
                <a:cs typeface="Segoe UI" panose="020B0502040204020203" pitchFamily="34" charset="0"/>
              </a:rPr>
              <a:t>ממגן אבות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n=5</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ציינו כי נתרמו בהיבט זה, כשרק רבע מהן ציפו לכך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n=8</a:t>
            </a:r>
            <a:r>
              <a:rPr lang="he-IL" sz="1000" dirty="0">
                <a:latin typeface="Segoe UI" panose="020B0502040204020203" pitchFamily="34" charset="0"/>
                <a:ea typeface="Tahoma" panose="020B0604030504040204" pitchFamily="34" charset="0"/>
                <a:cs typeface="Segoe UI" panose="020B0502040204020203" pitchFamily="34" charset="0"/>
              </a:rPr>
              <a:t>).</a:t>
            </a:r>
          </a:p>
        </p:txBody>
      </p:sp>
      <p:sp>
        <p:nvSpPr>
          <p:cNvPr id="6" name="TextBox 5">
            <a:extLst>
              <a:ext uri="{FF2B5EF4-FFF2-40B4-BE49-F238E27FC236}">
                <a16:creationId xmlns:a16="http://schemas.microsoft.com/office/drawing/2014/main" id="{71F8FB69-3C23-EADC-1C61-398893B71357}"/>
              </a:ext>
            </a:extLst>
          </p:cNvPr>
          <p:cNvSpPr txBox="1"/>
          <p:nvPr/>
        </p:nvSpPr>
        <p:spPr>
          <a:xfrm>
            <a:off x="6829434" y="3121376"/>
            <a:ext cx="5097180" cy="3145926"/>
          </a:xfrm>
          <a:prstGeom prst="rect">
            <a:avLst/>
          </a:prstGeom>
          <a:solidFill>
            <a:schemeClr val="bg1"/>
          </a:solidFill>
        </p:spPr>
        <p:txBody>
          <a:bodyPr wrap="square">
            <a:spAutoFit/>
          </a:bodyPr>
          <a:lstStyle/>
          <a:p>
            <a:pPr marL="171450" indent="-171450" algn="r" rtl="1">
              <a:lnSpc>
                <a:spcPts val="2000"/>
              </a:lnSpc>
              <a:buClr>
                <a:srgbClr val="EC1C3C"/>
              </a:buClr>
              <a:buFont typeface="Tahoma" panose="020B0604030504040204" pitchFamily="34" charset="0"/>
              <a:buChar char="█"/>
              <a:defRPr/>
            </a:pPr>
            <a:r>
              <a:rPr lang="he-IL" sz="1400" dirty="0">
                <a:latin typeface="Segoe UI" panose="020B0502040204020203" pitchFamily="34" charset="0"/>
                <a:ea typeface="Tahoma" panose="020B0604030504040204" pitchFamily="34" charset="0"/>
                <a:cs typeface="Segoe UI" panose="020B0502040204020203" pitchFamily="34" charset="0"/>
              </a:rPr>
              <a:t>כמחצית מ</a:t>
            </a:r>
            <a:r>
              <a:rPr lang="he-IL" sz="14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המשיבות משני המחזורים </a:t>
            </a:r>
            <a:r>
              <a:rPr lang="he-IL"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a:t>
            </a:r>
            <a:r>
              <a:rPr lang="en-US"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n=5,10</a:t>
            </a:r>
            <a:r>
              <a:rPr lang="he-IL"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 </a:t>
            </a:r>
            <a:r>
              <a:rPr lang="he-IL" sz="14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דיווחו כי נתרמו מהסדנה מבחינת </a:t>
            </a:r>
            <a:r>
              <a:rPr lang="he-IL" sz="1400" b="1" kern="1200" dirty="0">
                <a:solidFill>
                  <a:schemeClr val="tx1"/>
                </a:solidFill>
                <a:latin typeface="Segoe UI" panose="020B0502040204020203" pitchFamily="34" charset="0"/>
                <a:ea typeface="Tahoma" panose="020B0604030504040204" pitchFamily="34" charset="0"/>
                <a:cs typeface="Segoe UI" panose="020B0502040204020203" pitchFamily="34" charset="0"/>
              </a:rPr>
              <a:t>קהילתיות והיכרות עם אימהות אחרות</a:t>
            </a:r>
            <a:r>
              <a:rPr lang="he-IL" sz="14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 וזאת מעבר לציפיותיהן, בדגש על תושבות </a:t>
            </a:r>
            <a:r>
              <a:rPr lang="he-IL" sz="1400" u="sng" kern="1200" dirty="0">
                <a:solidFill>
                  <a:schemeClr val="tx1"/>
                </a:solidFill>
                <a:latin typeface="Segoe UI" panose="020B0502040204020203" pitchFamily="34" charset="0"/>
                <a:ea typeface="Tahoma" panose="020B0604030504040204" pitchFamily="34" charset="0"/>
                <a:cs typeface="Segoe UI" panose="020B0502040204020203" pitchFamily="34" charset="0"/>
              </a:rPr>
              <a:t>רמת אברהם</a:t>
            </a:r>
            <a:r>
              <a:rPr lang="he-IL" sz="14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 שכלל לא ציינו צורך זה בסקר הפתיחה </a:t>
            </a:r>
            <a:r>
              <a:rPr lang="he-IL"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a:t>
            </a:r>
            <a:r>
              <a:rPr lang="en-US"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n=4</a:t>
            </a:r>
            <a:r>
              <a:rPr lang="he-IL" sz="10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 </a:t>
            </a:r>
            <a:br>
              <a:rPr lang="en-US" sz="1400" kern="1200" dirty="0">
                <a:solidFill>
                  <a:schemeClr val="tx1"/>
                </a:solidFill>
                <a:latin typeface="Segoe UI" panose="020B0502040204020203" pitchFamily="34" charset="0"/>
                <a:ea typeface="Tahoma" panose="020B0604030504040204" pitchFamily="34" charset="0"/>
                <a:cs typeface="Segoe UI" panose="020B0502040204020203" pitchFamily="34" charset="0"/>
              </a:rPr>
            </a:br>
            <a:r>
              <a:rPr lang="he-IL" sz="1400" kern="1200" dirty="0">
                <a:solidFill>
                  <a:schemeClr val="tx1"/>
                </a:solidFill>
                <a:latin typeface="Segoe UI" panose="020B0502040204020203" pitchFamily="34" charset="0"/>
                <a:ea typeface="Tahoma" panose="020B0604030504040204" pitchFamily="34" charset="0"/>
                <a:cs typeface="Segoe UI" panose="020B0502040204020203" pitchFamily="34" charset="0"/>
              </a:rPr>
              <a:t>עם זאת, </a:t>
            </a:r>
            <a:r>
              <a:rPr lang="he-IL" sz="1400" dirty="0">
                <a:latin typeface="Segoe UI" panose="020B0502040204020203" pitchFamily="34" charset="0"/>
                <a:ea typeface="Tahoma" panose="020B0604030504040204" pitchFamily="34" charset="0"/>
                <a:cs typeface="Segoe UI" panose="020B0502040204020203" pitchFamily="34" charset="0"/>
              </a:rPr>
              <a:t>המשתתפות ציינו כי זו אינה תועלת משמעותית – </a:t>
            </a:r>
          </a:p>
          <a:p>
            <a:pPr marL="285750" indent="-285750" algn="r" rtl="1">
              <a:lnSpc>
                <a:spcPts val="2000"/>
              </a:lnSpc>
              <a:buClr>
                <a:srgbClr val="EC1C3C"/>
              </a:buClr>
              <a:buFont typeface="Courier New" panose="02070309020205020404" pitchFamily="49" charset="0"/>
              <a:buChar char="o"/>
              <a:defRPr/>
            </a:pPr>
            <a:r>
              <a:rPr lang="he-IL" sz="1400" dirty="0">
                <a:latin typeface="Segoe UI Light" panose="020B0502040204020203" pitchFamily="34" charset="0"/>
                <a:ea typeface="Tahoma" panose="020B0604030504040204" pitchFamily="34" charset="0"/>
                <a:cs typeface="Segoe UI Light" panose="020B0502040204020203" pitchFamily="34" charset="0"/>
              </a:rPr>
              <a:t>"זה קטן בשביל להגיד שזה התחזק, אבל להיפגש ולעלות דברים ביחד זה מחזק" </a:t>
            </a:r>
            <a:r>
              <a:rPr lang="he-IL" sz="1000" dirty="0">
                <a:latin typeface="Segoe UI Light" panose="020B0502040204020203" pitchFamily="34" charset="0"/>
                <a:ea typeface="Tahoma" panose="020B0604030504040204" pitchFamily="34" charset="0"/>
                <a:cs typeface="Segoe UI Light" panose="020B0502040204020203" pitchFamily="34" charset="0"/>
              </a:rPr>
              <a:t>(רמת אברהם) </a:t>
            </a:r>
            <a:endParaRPr lang="he-IL" sz="1400" dirty="0">
              <a:latin typeface="Segoe UI Light" panose="020B0502040204020203" pitchFamily="34" charset="0"/>
              <a:ea typeface="Tahoma" panose="020B0604030504040204" pitchFamily="34" charset="0"/>
              <a:cs typeface="Segoe UI Light" panose="020B0502040204020203" pitchFamily="34" charset="0"/>
            </a:endParaRPr>
          </a:p>
          <a:p>
            <a:pPr marL="285750" indent="-285750" algn="r" rtl="1">
              <a:lnSpc>
                <a:spcPts val="2000"/>
              </a:lnSpc>
              <a:buClr>
                <a:srgbClr val="EC1C3C"/>
              </a:buClr>
              <a:buFont typeface="Courier New" panose="02070309020205020404" pitchFamily="49" charset="0"/>
              <a:buChar char="o"/>
              <a:defRPr/>
            </a:pPr>
            <a:r>
              <a:rPr lang="he-IL" sz="1400" dirty="0">
                <a:latin typeface="Segoe UI Light" panose="020B0502040204020203" pitchFamily="34" charset="0"/>
                <a:ea typeface="Tahoma" panose="020B0604030504040204" pitchFamily="34" charset="0"/>
                <a:cs typeface="Segoe UI Light" panose="020B0502040204020203" pitchFamily="34" charset="0"/>
              </a:rPr>
              <a:t>"לכולן יש אותן בעיות. קבוצת תמיכה, כולן באותה סירה וכולנו </a:t>
            </a:r>
            <a:br>
              <a:rPr lang="en-US" sz="1400" dirty="0">
                <a:latin typeface="Segoe UI Light" panose="020B0502040204020203" pitchFamily="34" charset="0"/>
                <a:ea typeface="Tahoma" panose="020B0604030504040204" pitchFamily="34" charset="0"/>
                <a:cs typeface="Segoe UI Light" panose="020B0502040204020203" pitchFamily="34" charset="0"/>
              </a:rPr>
            </a:br>
            <a:r>
              <a:rPr lang="he-IL" sz="1400" dirty="0">
                <a:latin typeface="Segoe UI Light" panose="020B0502040204020203" pitchFamily="34" charset="0"/>
                <a:ea typeface="Tahoma" panose="020B0604030504040204" pitchFamily="34" charset="0"/>
                <a:cs typeface="Segoe UI Light" panose="020B0502040204020203" pitchFamily="34" charset="0"/>
              </a:rPr>
              <a:t>נעבור את זה"</a:t>
            </a:r>
            <a:r>
              <a:rPr lang="he-IL" sz="1000" dirty="0">
                <a:latin typeface="Segoe UI Light" panose="020B0502040204020203" pitchFamily="34" charset="0"/>
                <a:ea typeface="Tahoma" panose="020B0604030504040204" pitchFamily="34" charset="0"/>
                <a:cs typeface="Segoe UI Light" panose="020B0502040204020203" pitchFamily="34" charset="0"/>
              </a:rPr>
              <a:t>(מגן אבות)</a:t>
            </a:r>
            <a:endParaRPr lang="he-IL" sz="1400" dirty="0">
              <a:latin typeface="Segoe UI Light" panose="020B0502040204020203" pitchFamily="34" charset="0"/>
              <a:ea typeface="Tahoma" panose="020B0604030504040204" pitchFamily="34" charset="0"/>
              <a:cs typeface="Segoe UI Light" panose="020B0502040204020203" pitchFamily="34" charset="0"/>
            </a:endParaRPr>
          </a:p>
          <a:p>
            <a:pPr algn="r" rtl="1">
              <a:lnSpc>
                <a:spcPts val="2000"/>
              </a:lnSpc>
              <a:buClr>
                <a:srgbClr val="EC1C3C"/>
              </a:buClr>
              <a:defRPr/>
            </a:pPr>
            <a:r>
              <a:rPr lang="he-IL" sz="1400" dirty="0">
                <a:latin typeface="Segoe UI" panose="020B0502040204020203" pitchFamily="34" charset="0"/>
                <a:ea typeface="Tahoma" panose="020B0604030504040204" pitchFamily="34" charset="0"/>
                <a:cs typeface="Segoe UI" panose="020B0502040204020203" pitchFamily="34" charset="0"/>
              </a:rPr>
              <a:t>     בהתאם, רק שתי משתתפות מרמת אברהם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n=10</a:t>
            </a:r>
            <a:r>
              <a:rPr lang="he-IL" sz="1000" dirty="0">
                <a:latin typeface="Segoe UI" panose="020B0502040204020203" pitchFamily="34" charset="0"/>
                <a:ea typeface="Tahoma" panose="020B0604030504040204" pitchFamily="34" charset="0"/>
                <a:cs typeface="Segoe UI" panose="020B0502040204020203" pitchFamily="34" charset="0"/>
              </a:rPr>
              <a:t>) </a:t>
            </a:r>
            <a:r>
              <a:rPr lang="he-IL" sz="1400" dirty="0">
                <a:latin typeface="Segoe UI" panose="020B0502040204020203" pitchFamily="34" charset="0"/>
                <a:ea typeface="Tahoma" panose="020B0604030504040204" pitchFamily="34" charset="0"/>
                <a:cs typeface="Segoe UI" panose="020B0502040204020203" pitchFamily="34" charset="0"/>
              </a:rPr>
              <a:t>העריכו  </a:t>
            </a:r>
          </a:p>
          <a:p>
            <a:pPr algn="r" rtl="1">
              <a:lnSpc>
                <a:spcPts val="2000"/>
              </a:lnSpc>
              <a:buClr>
                <a:srgbClr val="EC1C3C"/>
              </a:buClr>
              <a:defRPr/>
            </a:pPr>
            <a:r>
              <a:rPr lang="he-IL" sz="1400" dirty="0">
                <a:latin typeface="Segoe UI" panose="020B0502040204020203" pitchFamily="34" charset="0"/>
                <a:ea typeface="Tahoma" panose="020B0604030504040204" pitchFamily="34" charset="0"/>
                <a:cs typeface="Segoe UI" panose="020B0502040204020203" pitchFamily="34" charset="0"/>
              </a:rPr>
              <a:t>    שישמרו על קשר במידה רבה, והמשיבות ממגן אבות </a:t>
            </a:r>
            <a:r>
              <a:rPr lang="he-IL" sz="1000" dirty="0">
                <a:latin typeface="Segoe UI" panose="020B0502040204020203" pitchFamily="34" charset="0"/>
                <a:ea typeface="Tahoma" panose="020B0604030504040204" pitchFamily="34" charset="0"/>
                <a:cs typeface="Segoe UI" panose="020B0502040204020203" pitchFamily="34" charset="0"/>
              </a:rPr>
              <a:t>(</a:t>
            </a:r>
            <a:r>
              <a:rPr lang="en-US" sz="1000" dirty="0">
                <a:latin typeface="Segoe UI" panose="020B0502040204020203" pitchFamily="34" charset="0"/>
                <a:ea typeface="Tahoma" panose="020B0604030504040204" pitchFamily="34" charset="0"/>
                <a:cs typeface="Segoe UI" panose="020B0502040204020203" pitchFamily="34" charset="0"/>
              </a:rPr>
              <a:t>n=5</a:t>
            </a:r>
            <a:r>
              <a:rPr lang="he-IL" sz="1000" dirty="0">
                <a:latin typeface="Segoe UI" panose="020B0502040204020203" pitchFamily="34" charset="0"/>
                <a:ea typeface="Tahoma" panose="020B0604030504040204" pitchFamily="34" charset="0"/>
                <a:cs typeface="Segoe UI" panose="020B0502040204020203" pitchFamily="34" charset="0"/>
              </a:rPr>
              <a:t>) </a:t>
            </a:r>
          </a:p>
          <a:p>
            <a:pPr algn="r" rtl="1">
              <a:lnSpc>
                <a:spcPts val="2000"/>
              </a:lnSpc>
              <a:buClr>
                <a:srgbClr val="EC1C3C"/>
              </a:buClr>
              <a:defRPr/>
            </a:pPr>
            <a:r>
              <a:rPr lang="he-IL" sz="1400" dirty="0">
                <a:latin typeface="Segoe UI" panose="020B0502040204020203" pitchFamily="34" charset="0"/>
                <a:ea typeface="Tahoma" panose="020B0604030504040204" pitchFamily="34" charset="0"/>
                <a:cs typeface="Segoe UI" panose="020B0502040204020203" pitchFamily="34" charset="0"/>
              </a:rPr>
              <a:t>    העריכו שישמרו על קשר עם האימהות במידה בינונית ומטה. </a:t>
            </a:r>
          </a:p>
        </p:txBody>
      </p:sp>
      <p:sp>
        <p:nvSpPr>
          <p:cNvPr id="5" name="Rectangle 4">
            <a:extLst>
              <a:ext uri="{FF2B5EF4-FFF2-40B4-BE49-F238E27FC236}">
                <a16:creationId xmlns:a16="http://schemas.microsoft.com/office/drawing/2014/main" id="{C770109C-F2F3-05C2-DA84-5CDE59B5C65E}"/>
              </a:ext>
            </a:extLst>
          </p:cNvPr>
          <p:cNvSpPr/>
          <p:nvPr/>
        </p:nvSpPr>
        <p:spPr>
          <a:xfrm>
            <a:off x="4826000" y="6471920"/>
            <a:ext cx="5811520" cy="268790"/>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Tree>
    <p:extLst>
      <p:ext uri="{BB962C8B-B14F-4D97-AF65-F5344CB8AC3E}">
        <p14:creationId xmlns:p14="http://schemas.microsoft.com/office/powerpoint/2010/main" val="2563154360"/>
      </p:ext>
    </p:extLst>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4ba3be25-03aa-45c2-b90f-d8c255107eb7">
      <UserInfo>
        <DisplayName>Shimrit Slonim Franco</DisplayName>
        <AccountId>2392</AccountId>
        <AccountType/>
      </UserInfo>
      <UserInfo>
        <DisplayName>Alona Tsirulnikov</DisplayName>
        <AccountId>366</AccountId>
        <AccountType/>
      </UserInfo>
      <UserInfo>
        <DisplayName>Sharon Brand Martin</DisplayName>
        <AccountId>236</AccountId>
        <AccountType/>
      </UserInfo>
      <UserInfo>
        <DisplayName>Netanel Katzir</DisplayName>
        <AccountId>2606</AccountId>
        <AccountType/>
      </UserInfo>
      <UserInfo>
        <DisplayName>Tasneem Masri</DisplayName>
        <AccountId>47</AccountId>
        <AccountType/>
      </UserInfo>
    </SharedWithUsers>
    <lcf76f155ced4ddcb4097134ff3c332f xmlns="3096e91d-ebd7-4ce5-b2b3-56d74390b557">
      <Terms xmlns="http://schemas.microsoft.com/office/infopath/2007/PartnerControls"/>
    </lcf76f155ced4ddcb4097134ff3c332f>
    <TaxCatchAll xmlns="66206a12-aca6-4383-82db-f7b25037d73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מסמך" ma:contentTypeID="0x01010005535F330352E547AA3D8F0C969A97FB" ma:contentTypeVersion="20" ma:contentTypeDescription="צור מסמך חדש." ma:contentTypeScope="" ma:versionID="54b1a9084b8fde23907f9b447bf6e0b1">
  <xsd:schema xmlns:xsd="http://www.w3.org/2001/XMLSchema" xmlns:xs="http://www.w3.org/2001/XMLSchema" xmlns:p="http://schemas.microsoft.com/office/2006/metadata/properties" xmlns:ns2="3096e91d-ebd7-4ce5-b2b3-56d74390b557" xmlns:ns3="4ba3be25-03aa-45c2-b90f-d8c255107eb7" xmlns:ns4="66206a12-aca6-4383-82db-f7b25037d731" targetNamespace="http://schemas.microsoft.com/office/2006/metadata/properties" ma:root="true" ma:fieldsID="19c77e7efc1634fecc00fa0d6d2a0779" ns2:_="" ns3:_="" ns4:_="">
    <xsd:import namespace="3096e91d-ebd7-4ce5-b2b3-56d74390b557"/>
    <xsd:import namespace="4ba3be25-03aa-45c2-b90f-d8c255107eb7"/>
    <xsd:import namespace="66206a12-aca6-4383-82db-f7b25037d73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AutoKeyPoints" minOccurs="0"/>
                <xsd:element ref="ns2:MediaServiceKeyPoints" minOccurs="0"/>
                <xsd:element ref="ns2:MediaServiceLocation" minOccurs="0"/>
                <xsd:element ref="ns2:MediaLengthInSeconds" minOccurs="0"/>
                <xsd:element ref="ns4: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96e91d-ebd7-4ce5-b2b3-56d74390b5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תגיות תמונה" ma:readOnly="false" ma:fieldId="{5cf76f15-5ced-4ddc-b409-7134ff3c332f}" ma:taxonomyMulti="true" ma:sspId="a557658c-0fa3-4305-8778-78d8ea3b7e74"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ba3be25-03aa-45c2-b90f-d8c255107eb7" elementFormDefault="qualified">
    <xsd:import namespace="http://schemas.microsoft.com/office/2006/documentManagement/types"/>
    <xsd:import namespace="http://schemas.microsoft.com/office/infopath/2007/PartnerControls"/>
    <xsd:element name="SharedWithUsers" ma:index="10" nillable="true" ma:displayName="משותף עם"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משותף עם פרטים"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6206a12-aca6-4383-82db-f7b25037d731" elementFormDefault="qualified">
    <xsd:import namespace="http://schemas.microsoft.com/office/2006/documentManagement/types"/>
    <xsd:import namespace="http://schemas.microsoft.com/office/infopath/2007/PartnerControls"/>
    <xsd:element name="TaxCatchAll" ma:index="21" nillable="true" ma:displayName="עמודת 'תפוס הכל' של טקסונומיה" ma:hidden="true" ma:list="{153ba520-b991-433c-a0d4-d083743f123b}" ma:internalName="TaxCatchAll" ma:showField="CatchAllData" ma:web="66206a12-aca6-4383-82db-f7b25037d73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סוג תוכן"/>
        <xsd:element ref="dc:title" minOccurs="0" maxOccurs="1" ma:index="4" ma:displayName="כותרת"/>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DABB023-BCFA-4EEF-B7E6-12D80018A417}">
  <ds:schemaRefs>
    <ds:schemaRef ds:uri="http://schemas.microsoft.com/office/infopath/2007/PartnerControls"/>
    <ds:schemaRef ds:uri="http://purl.org/dc/terms/"/>
    <ds:schemaRef ds:uri="http://purl.org/dc/dcmitype/"/>
    <ds:schemaRef ds:uri="http://schemas.microsoft.com/office/2006/metadata/properties"/>
    <ds:schemaRef ds:uri="http://schemas.microsoft.com/office/2006/documentManagement/types"/>
    <ds:schemaRef ds:uri="http://www.w3.org/XML/1998/namespace"/>
    <ds:schemaRef ds:uri="http://schemas.openxmlformats.org/package/2006/metadata/core-properties"/>
    <ds:schemaRef ds:uri="http://purl.org/dc/elements/1.1/"/>
    <ds:schemaRef ds:uri="66206a12-aca6-4383-82db-f7b25037d731"/>
    <ds:schemaRef ds:uri="4ba3be25-03aa-45c2-b90f-d8c255107eb7"/>
    <ds:schemaRef ds:uri="3096e91d-ebd7-4ce5-b2b3-56d74390b557"/>
  </ds:schemaRefs>
</ds:datastoreItem>
</file>

<file path=customXml/itemProps2.xml><?xml version="1.0" encoding="utf-8"?>
<ds:datastoreItem xmlns:ds="http://schemas.openxmlformats.org/officeDocument/2006/customXml" ds:itemID="{9774B6E9-320A-48AA-9168-513C3BB91BBC}">
  <ds:schemaRefs>
    <ds:schemaRef ds:uri="3096e91d-ebd7-4ce5-b2b3-56d74390b557"/>
    <ds:schemaRef ds:uri="4ba3be25-03aa-45c2-b90f-d8c255107eb7"/>
    <ds:schemaRef ds:uri="66206a12-aca6-4383-82db-f7b25037d73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3653B81-70FC-4DA4-8A26-1B40E1343FE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96</TotalTime>
  <Words>13277</Words>
  <Application>Microsoft Office PowerPoint</Application>
  <PresentationFormat>Widescreen</PresentationFormat>
  <Paragraphs>1056</Paragraphs>
  <Slides>49</Slides>
  <Notes>47</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49</vt:i4>
      </vt:variant>
    </vt:vector>
  </HeadingPairs>
  <TitlesOfParts>
    <vt:vector size="62" baseType="lpstr">
      <vt:lpstr>Almoni Neue DL 4.0 AAA</vt:lpstr>
      <vt:lpstr>Almoni Neue DL 4.0 AAA Light</vt:lpstr>
      <vt:lpstr>Arial</vt:lpstr>
      <vt:lpstr>Calibri</vt:lpstr>
      <vt:lpstr>Calibri Light</vt:lpstr>
      <vt:lpstr>Courier New</vt:lpstr>
      <vt:lpstr>Segoe UI</vt:lpstr>
      <vt:lpstr>Segoe UI Light</vt:lpstr>
      <vt:lpstr>Tahoma</vt:lpstr>
      <vt:lpstr>Times New Roman</vt:lpstr>
      <vt:lpstr>Wingdings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Olya Nesterov</dc:creator>
  <cp:lastModifiedBy>Alona Tsirulnikov</cp:lastModifiedBy>
  <cp:revision>4</cp:revision>
  <cp:lastPrinted>2021-06-10T15:07:05Z</cp:lastPrinted>
  <dcterms:created xsi:type="dcterms:W3CDTF">2020-06-25T07:38:36Z</dcterms:created>
  <dcterms:modified xsi:type="dcterms:W3CDTF">2023-05-30T14:12:59Z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0x01010005535F330352E547AA3D8F0C969A97FB</vt:lpwstr>
  </property>
  <property fmtid="{D5CDD505-2E9C-101B-9397-08002B2CF9AE}" pid="3" name="MediaServiceImageTags">
    <vt:lpwstr/>
  </property>
  <property fmtid="{D5CDD505-2E9C-101B-9397-08002B2CF9AE}" pid="4" name="MSIP_Label_b5194bbc-032f-47bb-9abc-b93ce9e451bf_Enabled">
    <vt:lpwstr>true</vt:lpwstr>
  </property>
  <property fmtid="{D5CDD505-2E9C-101B-9397-08002B2CF9AE}" pid="5" name="MSIP_Label_b5194bbc-032f-47bb-9abc-b93ce9e451bf_SetDate">
    <vt:lpwstr>2023-05-15T10:42:57Z</vt:lpwstr>
  </property>
  <property fmtid="{D5CDD505-2E9C-101B-9397-08002B2CF9AE}" pid="6" name="MSIP_Label_b5194bbc-032f-47bb-9abc-b93ce9e451bf_Method">
    <vt:lpwstr>Standard</vt:lpwstr>
  </property>
  <property fmtid="{D5CDD505-2E9C-101B-9397-08002B2CF9AE}" pid="7" name="MSIP_Label_b5194bbc-032f-47bb-9abc-b93ce9e451bf_Name">
    <vt:lpwstr>defa4170-0d19-0005-0004-bc88714345d2</vt:lpwstr>
  </property>
  <property fmtid="{D5CDD505-2E9C-101B-9397-08002B2CF9AE}" pid="8" name="MSIP_Label_b5194bbc-032f-47bb-9abc-b93ce9e451bf_SiteId">
    <vt:lpwstr>89549929-c3f4-4716-8ef4-0b2d475c2d50</vt:lpwstr>
  </property>
  <property fmtid="{D5CDD505-2E9C-101B-9397-08002B2CF9AE}" pid="9" name="MSIP_Label_b5194bbc-032f-47bb-9abc-b93ce9e451bf_ActionId">
    <vt:lpwstr>9c1d6512-0565-45a5-95a5-432e5ca592d4</vt:lpwstr>
  </property>
  <property fmtid="{D5CDD505-2E9C-101B-9397-08002B2CF9AE}" pid="10" name="MSIP_Label_b5194bbc-032f-47bb-9abc-b93ce9e451bf_ContentBits">
    <vt:lpwstr>0</vt:lpwstr>
  </property>
</Properties>
</file>