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notesMasterIdLst>
    <p:notesMasterId r:id="rId75"/>
  </p:notesMasterIdLst>
  <p:handoutMasterIdLst>
    <p:handoutMasterId r:id="rId76"/>
  </p:handoutMasterIdLst>
  <p:sldIdLst>
    <p:sldId id="258" r:id="rId5"/>
    <p:sldId id="718" r:id="rId6"/>
    <p:sldId id="719" r:id="rId7"/>
    <p:sldId id="448" r:id="rId8"/>
    <p:sldId id="721" r:id="rId9"/>
    <p:sldId id="722" r:id="rId10"/>
    <p:sldId id="723" r:id="rId11"/>
    <p:sldId id="725" r:id="rId12"/>
    <p:sldId id="726" r:id="rId13"/>
    <p:sldId id="727" r:id="rId14"/>
    <p:sldId id="728" r:id="rId15"/>
    <p:sldId id="729" r:id="rId16"/>
    <p:sldId id="730" r:id="rId17"/>
    <p:sldId id="731" r:id="rId18"/>
    <p:sldId id="732" r:id="rId19"/>
    <p:sldId id="733" r:id="rId20"/>
    <p:sldId id="734" r:id="rId21"/>
    <p:sldId id="735" r:id="rId22"/>
    <p:sldId id="736" r:id="rId23"/>
    <p:sldId id="675" r:id="rId24"/>
    <p:sldId id="652" r:id="rId25"/>
    <p:sldId id="739" r:id="rId26"/>
    <p:sldId id="740" r:id="rId27"/>
    <p:sldId id="741" r:id="rId28"/>
    <p:sldId id="742" r:id="rId29"/>
    <p:sldId id="743" r:id="rId30"/>
    <p:sldId id="744" r:id="rId31"/>
    <p:sldId id="745" r:id="rId32"/>
    <p:sldId id="746" r:id="rId33"/>
    <p:sldId id="747" r:id="rId34"/>
    <p:sldId id="748" r:id="rId35"/>
    <p:sldId id="749" r:id="rId36"/>
    <p:sldId id="750" r:id="rId37"/>
    <p:sldId id="751" r:id="rId38"/>
    <p:sldId id="752" r:id="rId39"/>
    <p:sldId id="753" r:id="rId40"/>
    <p:sldId id="754" r:id="rId41"/>
    <p:sldId id="755" r:id="rId42"/>
    <p:sldId id="756" r:id="rId43"/>
    <p:sldId id="757" r:id="rId44"/>
    <p:sldId id="758" r:id="rId45"/>
    <p:sldId id="759" r:id="rId46"/>
    <p:sldId id="760" r:id="rId47"/>
    <p:sldId id="761" r:id="rId48"/>
    <p:sldId id="762" r:id="rId49"/>
    <p:sldId id="763" r:id="rId50"/>
    <p:sldId id="764" r:id="rId51"/>
    <p:sldId id="765" r:id="rId52"/>
    <p:sldId id="766" r:id="rId53"/>
    <p:sldId id="767" r:id="rId54"/>
    <p:sldId id="768" r:id="rId55"/>
    <p:sldId id="769" r:id="rId56"/>
    <p:sldId id="770" r:id="rId57"/>
    <p:sldId id="771" r:id="rId58"/>
    <p:sldId id="772" r:id="rId59"/>
    <p:sldId id="773" r:id="rId60"/>
    <p:sldId id="774" r:id="rId61"/>
    <p:sldId id="775" r:id="rId62"/>
    <p:sldId id="776" r:id="rId63"/>
    <p:sldId id="777" r:id="rId64"/>
    <p:sldId id="778" r:id="rId65"/>
    <p:sldId id="779" r:id="rId66"/>
    <p:sldId id="780" r:id="rId67"/>
    <p:sldId id="781" r:id="rId68"/>
    <p:sldId id="782" r:id="rId69"/>
    <p:sldId id="783" r:id="rId70"/>
    <p:sldId id="784" r:id="rId71"/>
    <p:sldId id="785" r:id="rId72"/>
    <p:sldId id="786" r:id="rId73"/>
    <p:sldId id="787" r:id="rId74"/>
  </p:sldIdLst>
  <p:sldSz cx="12192000" cy="6858000"/>
  <p:notesSz cx="7010400" cy="92964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60CC16-C721-AECF-4C5B-3CD2860388E3}" name="Alona Tsirulnikov" initials="AT" userId="S::alonat@cet.ac.il::4bbafd77-0cd3-4d60-af1e-94ad4b8daf43" providerId="AD"/>
  <p188:author id="{D41C9C50-2AF0-0BA3-9104-1AD8B84882A6}" name="Ben Bokser" initials="BB" userId="5d4848e22c1ff224" providerId="Windows Live"/>
  <p188:author id="{C14B6895-27AD-58B3-B4A0-4CE36647677E}" name="Tasneem Masri" initials="TM" userId="S::TasneemM@cet.ac.il::c9f7b723-5d18-4e7f-880f-1f101a54cd58" providerId="AD"/>
  <p188:author id="{DD10229C-F1ED-F3C4-D39A-2FF1926A8C6A}" name="Tal Mishaan Spiegel" initials="TMS" userId="S::talm@cet.ac.il::3b49d4d9-3b89-4d06-aedf-35a2972b16e6" providerId="AD"/>
  <p188:author id="{FB3328A0-F013-F3B3-C99A-9FFA353D1EA3}" name="Tal Mishaan Spiegel" initials="TMS" userId="S::TalM@cet.ac.il::3b49d4d9-3b89-4d06-aedf-35a2972b16e6" providerId="AD"/>
  <p188:author id="{32D145CE-3CEA-5153-9B39-BF37DB1552C8}" name="Alona Tsirulnikov" initials="AT" userId="S::AlonaT@cet.ac.il::4bbafd77-0cd3-4d60-af1e-94ad4b8daf43" providerId="AD"/>
  <p188:author id="{1D7B81D6-9D3D-E923-EA06-B05BF7599A32}" name="Reoute Diamant" initials="RD" userId="S::ReouteD@cet.ac.il::be6a48ef-9416-48fa-89ef-aeff849bccf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himrit Slonim Franco" initials="SSF" lastIdx="2" clrIdx="0">
    <p:extLst>
      <p:ext uri="{19B8F6BF-5375-455C-9EA6-DF929625EA0E}">
        <p15:presenceInfo xmlns:p15="http://schemas.microsoft.com/office/powerpoint/2012/main" userId="S-1-5-21-606772748-477572614-688488514-18817" providerId="AD"/>
      </p:ext>
    </p:extLst>
  </p:cmAuthor>
  <p:cmAuthor id="2" name="Shimrit Slonim Franco" initials="SF" lastIdx="1" clrIdx="1">
    <p:extLst>
      <p:ext uri="{19B8F6BF-5375-455C-9EA6-DF929625EA0E}">
        <p15:presenceInfo xmlns:p15="http://schemas.microsoft.com/office/powerpoint/2012/main" userId="S::shimrits@cet.ac.il::9e9607ab-c139-44fc-b39b-884e37ca43d9" providerId="AD"/>
      </p:ext>
    </p:extLst>
  </p:cmAuthor>
  <p:cmAuthor id="3" name="Alona Tsirulnikov" initials="AT" lastIdx="2" clrIdx="2">
    <p:extLst>
      <p:ext uri="{19B8F6BF-5375-455C-9EA6-DF929625EA0E}">
        <p15:presenceInfo xmlns:p15="http://schemas.microsoft.com/office/powerpoint/2012/main" userId="S::alonat@cet.ac.il::4bbafd77-0cd3-4d60-af1e-94ad4b8daf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B7"/>
    <a:srgbClr val="92CDDC"/>
    <a:srgbClr val="36636F"/>
    <a:srgbClr val="C8E7A7"/>
    <a:srgbClr val="FFDC72"/>
    <a:srgbClr val="D9D9D9"/>
    <a:srgbClr val="7ABB33"/>
    <a:srgbClr val="A6D86E"/>
    <a:srgbClr val="B4DE86"/>
    <a:srgbClr val="9AB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102" d="100"/>
          <a:sy n="102" d="100"/>
        </p:scale>
        <p:origin x="92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oute Diamant" userId="be6a48ef-9416-48fa-89ef-aeff849bccf2" providerId="ADAL" clId="{39159AFF-77C6-4E04-A6FD-DD2835263BC0}"/>
    <pc:docChg chg="sldOrd">
      <pc:chgData name="Reoute Diamant" userId="be6a48ef-9416-48fa-89ef-aeff849bccf2" providerId="ADAL" clId="{39159AFF-77C6-4E04-A6FD-DD2835263BC0}" dt="2022-11-13T08:55:42.587" v="0" actId="20578"/>
      <pc:docMkLst>
        <pc:docMk/>
      </pc:docMkLst>
      <pc:sldChg chg="ord">
        <pc:chgData name="Reoute Diamant" userId="be6a48ef-9416-48fa-89ef-aeff849bccf2" providerId="ADAL" clId="{39159AFF-77C6-4E04-A6FD-DD2835263BC0}" dt="2022-11-13T08:55:42.587" v="0" actId="20578"/>
        <pc:sldMkLst>
          <pc:docMk/>
          <pc:sldMk cId="1027259186" sldId="744"/>
        </pc:sldMkLst>
      </pc:sldChg>
    </pc:docChg>
  </pc:docChgLst>
  <pc:docChgLst>
    <pc:chgData name="Alona Tsirulnikov" userId="4bbafd77-0cd3-4d60-af1e-94ad4b8daf43" providerId="ADAL" clId="{9FBA804E-007A-43BA-ADF7-1FFAFF95A01A}"/>
    <pc:docChg chg="modSld sldOrd">
      <pc:chgData name="Alona Tsirulnikov" userId="4bbafd77-0cd3-4d60-af1e-94ad4b8daf43" providerId="ADAL" clId="{9FBA804E-007A-43BA-ADF7-1FFAFF95A01A}" dt="2023-05-30T13:46:17.839" v="3"/>
      <pc:docMkLst>
        <pc:docMk/>
      </pc:docMkLst>
      <pc:sldChg chg="modSp mod">
        <pc:chgData name="Alona Tsirulnikov" userId="4bbafd77-0cd3-4d60-af1e-94ad4b8daf43" providerId="ADAL" clId="{9FBA804E-007A-43BA-ADF7-1FFAFF95A01A}" dt="2023-05-30T13:39:34.336" v="1" actId="20577"/>
        <pc:sldMkLst>
          <pc:docMk/>
          <pc:sldMk cId="4169239094" sldId="742"/>
        </pc:sldMkLst>
        <pc:graphicFrameChg chg="modGraphic">
          <ac:chgData name="Alona Tsirulnikov" userId="4bbafd77-0cd3-4d60-af1e-94ad4b8daf43" providerId="ADAL" clId="{9FBA804E-007A-43BA-ADF7-1FFAFF95A01A}" dt="2023-05-30T13:39:34.336" v="1" actId="20577"/>
          <ac:graphicFrameMkLst>
            <pc:docMk/>
            <pc:sldMk cId="4169239094" sldId="742"/>
            <ac:graphicFrameMk id="6" creationId="{D1BBD02D-3D58-76CA-712A-F50952A40E35}"/>
          </ac:graphicFrameMkLst>
        </pc:graphicFrameChg>
      </pc:sldChg>
      <pc:sldChg chg="ord">
        <pc:chgData name="Alona Tsirulnikov" userId="4bbafd77-0cd3-4d60-af1e-94ad4b8daf43" providerId="ADAL" clId="{9FBA804E-007A-43BA-ADF7-1FFAFF95A01A}" dt="2023-05-30T13:46:17.839" v="3"/>
        <pc:sldMkLst>
          <pc:docMk/>
          <pc:sldMk cId="4143649803" sldId="750"/>
        </pc:sldMkLst>
      </pc:sldChg>
    </pc:docChg>
  </pc:docChgLst>
  <pc:docChgLst>
    <pc:chgData name="Reoute Diamant" userId="be6a48ef-9416-48fa-89ef-aeff849bccf2" providerId="ADAL" clId="{EE7FBB83-CDF5-42AA-A204-18E1A32F737C}"/>
    <pc:docChg chg="sldOrd">
      <pc:chgData name="Reoute Diamant" userId="be6a48ef-9416-48fa-89ef-aeff849bccf2" providerId="ADAL" clId="{EE7FBB83-CDF5-42AA-A204-18E1A32F737C}" dt="2022-09-06T07:48:40.780" v="0" actId="20578"/>
      <pc:docMkLst>
        <pc:docMk/>
      </pc:docMkLst>
      <pc:sldChg chg="ord">
        <pc:chgData name="Reoute Diamant" userId="be6a48ef-9416-48fa-89ef-aeff849bccf2" providerId="ADAL" clId="{EE7FBB83-CDF5-42AA-A204-18E1A32F737C}" dt="2022-09-06T07:48:40.780" v="0" actId="20578"/>
        <pc:sldMkLst>
          <pc:docMk/>
          <pc:sldMk cId="3976226130" sldId="258"/>
        </pc:sldMkLst>
      </pc:sldChg>
    </pc:docChg>
  </pc:docChgLst>
  <pc:docChgLst>
    <pc:chgData name="Alona Tsirulnikov" userId="4bbafd77-0cd3-4d60-af1e-94ad4b8daf43" providerId="ADAL" clId="{8E1D5915-6903-4806-9B41-A71B445444F1}"/>
    <pc:docChg chg="undo custSel modSld">
      <pc:chgData name="Alona Tsirulnikov" userId="4bbafd77-0cd3-4d60-af1e-94ad4b8daf43" providerId="ADAL" clId="{8E1D5915-6903-4806-9B41-A71B445444F1}" dt="2022-07-12T12:32:22.054" v="271"/>
      <pc:docMkLst>
        <pc:docMk/>
      </pc:docMkLst>
      <pc:sldChg chg="delCm">
        <pc:chgData name="Alona Tsirulnikov" userId="4bbafd77-0cd3-4d60-af1e-94ad4b8daf43" providerId="ADAL" clId="{8E1D5915-6903-4806-9B41-A71B445444F1}" dt="2022-07-12T12:31:49.482" v="262"/>
        <pc:sldMkLst>
          <pc:docMk/>
          <pc:sldMk cId="2845130777" sldId="721"/>
        </pc:sldMkLst>
      </pc:sldChg>
      <pc:sldChg chg="delCm">
        <pc:chgData name="Alona Tsirulnikov" userId="4bbafd77-0cd3-4d60-af1e-94ad4b8daf43" providerId="ADAL" clId="{8E1D5915-6903-4806-9B41-A71B445444F1}" dt="2022-07-12T12:31:54.363" v="263"/>
        <pc:sldMkLst>
          <pc:docMk/>
          <pc:sldMk cId="2321624747" sldId="725"/>
        </pc:sldMkLst>
      </pc:sldChg>
      <pc:sldChg chg="delCm">
        <pc:chgData name="Alona Tsirulnikov" userId="4bbafd77-0cd3-4d60-af1e-94ad4b8daf43" providerId="ADAL" clId="{8E1D5915-6903-4806-9B41-A71B445444F1}" dt="2022-07-12T12:31:57.788" v="264"/>
        <pc:sldMkLst>
          <pc:docMk/>
          <pc:sldMk cId="3182338613" sldId="726"/>
        </pc:sldMkLst>
      </pc:sldChg>
      <pc:sldChg chg="delCm">
        <pc:chgData name="Alona Tsirulnikov" userId="4bbafd77-0cd3-4d60-af1e-94ad4b8daf43" providerId="ADAL" clId="{8E1D5915-6903-4806-9B41-A71B445444F1}" dt="2022-07-12T12:32:05.635" v="266"/>
        <pc:sldMkLst>
          <pc:docMk/>
          <pc:sldMk cId="1027259186" sldId="744"/>
        </pc:sldMkLst>
      </pc:sldChg>
      <pc:sldChg chg="delCm">
        <pc:chgData name="Alona Tsirulnikov" userId="4bbafd77-0cd3-4d60-af1e-94ad4b8daf43" providerId="ADAL" clId="{8E1D5915-6903-4806-9B41-A71B445444F1}" dt="2022-07-12T12:32:08.585" v="267"/>
        <pc:sldMkLst>
          <pc:docMk/>
          <pc:sldMk cId="1883497586" sldId="745"/>
        </pc:sldMkLst>
      </pc:sldChg>
      <pc:sldChg chg="delCm">
        <pc:chgData name="Alona Tsirulnikov" userId="4bbafd77-0cd3-4d60-af1e-94ad4b8daf43" providerId="ADAL" clId="{8E1D5915-6903-4806-9B41-A71B445444F1}" dt="2022-07-12T12:32:11.524" v="268"/>
        <pc:sldMkLst>
          <pc:docMk/>
          <pc:sldMk cId="3300623853" sldId="748"/>
        </pc:sldMkLst>
      </pc:sldChg>
      <pc:sldChg chg="delCm">
        <pc:chgData name="Alona Tsirulnikov" userId="4bbafd77-0cd3-4d60-af1e-94ad4b8daf43" providerId="ADAL" clId="{8E1D5915-6903-4806-9B41-A71B445444F1}" dt="2022-07-12T12:32:16.013" v="269"/>
        <pc:sldMkLst>
          <pc:docMk/>
          <pc:sldMk cId="3099960143" sldId="757"/>
        </pc:sldMkLst>
      </pc:sldChg>
      <pc:sldChg chg="delCm">
        <pc:chgData name="Alona Tsirulnikov" userId="4bbafd77-0cd3-4d60-af1e-94ad4b8daf43" providerId="ADAL" clId="{8E1D5915-6903-4806-9B41-A71B445444F1}" dt="2022-07-12T12:32:18.037" v="270"/>
        <pc:sldMkLst>
          <pc:docMk/>
          <pc:sldMk cId="2230004174" sldId="758"/>
        </pc:sldMkLst>
      </pc:sldChg>
      <pc:sldChg chg="delCm">
        <pc:chgData name="Alona Tsirulnikov" userId="4bbafd77-0cd3-4d60-af1e-94ad4b8daf43" providerId="ADAL" clId="{8E1D5915-6903-4806-9B41-A71B445444F1}" dt="2022-07-12T12:32:22.054" v="271"/>
        <pc:sldMkLst>
          <pc:docMk/>
          <pc:sldMk cId="2294639703" sldId="768"/>
        </pc:sldMkLst>
      </pc:sldChg>
      <pc:sldChg chg="modSp mod">
        <pc:chgData name="Alona Tsirulnikov" userId="4bbafd77-0cd3-4d60-af1e-94ad4b8daf43" providerId="ADAL" clId="{8E1D5915-6903-4806-9B41-A71B445444F1}" dt="2022-07-12T12:18:29.185" v="114" actId="1035"/>
        <pc:sldMkLst>
          <pc:docMk/>
          <pc:sldMk cId="2081604163" sldId="770"/>
        </pc:sldMkLst>
        <pc:spChg chg="mod">
          <ac:chgData name="Alona Tsirulnikov" userId="4bbafd77-0cd3-4d60-af1e-94ad4b8daf43" providerId="ADAL" clId="{8E1D5915-6903-4806-9B41-A71B445444F1}" dt="2022-07-12T12:18:23.840" v="113" actId="20577"/>
          <ac:spMkLst>
            <pc:docMk/>
            <pc:sldMk cId="2081604163" sldId="770"/>
            <ac:spMk id="6" creationId="{2494298D-4689-07B2-0B25-97ADE1C306DD}"/>
          </ac:spMkLst>
        </pc:spChg>
        <pc:spChg chg="mod">
          <ac:chgData name="Alona Tsirulnikov" userId="4bbafd77-0cd3-4d60-af1e-94ad4b8daf43" providerId="ADAL" clId="{8E1D5915-6903-4806-9B41-A71B445444F1}" dt="2022-07-12T12:18:29.185" v="114" actId="1035"/>
          <ac:spMkLst>
            <pc:docMk/>
            <pc:sldMk cId="2081604163" sldId="770"/>
            <ac:spMk id="10" creationId="{73F6A69C-C19D-C281-AF05-20D7C8331216}"/>
          </ac:spMkLst>
        </pc:spChg>
      </pc:sldChg>
      <pc:sldChg chg="addSp delSp modSp mod">
        <pc:chgData name="Alona Tsirulnikov" userId="4bbafd77-0cd3-4d60-af1e-94ad4b8daf43" providerId="ADAL" clId="{8E1D5915-6903-4806-9B41-A71B445444F1}" dt="2022-07-12T12:18:42.045" v="118" actId="1038"/>
        <pc:sldMkLst>
          <pc:docMk/>
          <pc:sldMk cId="1968463327" sldId="771"/>
        </pc:sldMkLst>
        <pc:spChg chg="add del mod">
          <ac:chgData name="Alona Tsirulnikov" userId="4bbafd77-0cd3-4d60-af1e-94ad4b8daf43" providerId="ADAL" clId="{8E1D5915-6903-4806-9B41-A71B445444F1}" dt="2022-07-12T12:18:36.393" v="115" actId="478"/>
          <ac:spMkLst>
            <pc:docMk/>
            <pc:sldMk cId="1968463327" sldId="771"/>
            <ac:spMk id="5" creationId="{9CE96D26-2BC4-2E64-60E0-A9B209AAC739}"/>
          </ac:spMkLst>
        </pc:spChg>
        <pc:spChg chg="mod">
          <ac:chgData name="Alona Tsirulnikov" userId="4bbafd77-0cd3-4d60-af1e-94ad4b8daf43" providerId="ADAL" clId="{8E1D5915-6903-4806-9B41-A71B445444F1}" dt="2022-07-12T12:07:14.491" v="4" actId="1076"/>
          <ac:spMkLst>
            <pc:docMk/>
            <pc:sldMk cId="1968463327" sldId="771"/>
            <ac:spMk id="6" creationId="{F4DDD9D3-BDD2-80F9-583E-20F7E756FE0B}"/>
          </ac:spMkLst>
        </pc:spChg>
        <pc:spChg chg="mod">
          <ac:chgData name="Alona Tsirulnikov" userId="4bbafd77-0cd3-4d60-af1e-94ad4b8daf43" providerId="ADAL" clId="{8E1D5915-6903-4806-9B41-A71B445444F1}" dt="2022-07-12T12:11:08.253" v="30" actId="1076"/>
          <ac:spMkLst>
            <pc:docMk/>
            <pc:sldMk cId="1968463327" sldId="771"/>
            <ac:spMk id="7" creationId="{5AEB7960-144D-9AD8-1F0D-DAE7C712E7DC}"/>
          </ac:spMkLst>
        </pc:spChg>
        <pc:spChg chg="mod">
          <ac:chgData name="Alona Tsirulnikov" userId="4bbafd77-0cd3-4d60-af1e-94ad4b8daf43" providerId="ADAL" clId="{8E1D5915-6903-4806-9B41-A71B445444F1}" dt="2022-07-12T12:10:30.294" v="23" actId="1076"/>
          <ac:spMkLst>
            <pc:docMk/>
            <pc:sldMk cId="1968463327" sldId="771"/>
            <ac:spMk id="9" creationId="{E477AD86-E6F8-C808-C3FB-2323506D3308}"/>
          </ac:spMkLst>
        </pc:spChg>
        <pc:spChg chg="mod">
          <ac:chgData name="Alona Tsirulnikov" userId="4bbafd77-0cd3-4d60-af1e-94ad4b8daf43" providerId="ADAL" clId="{8E1D5915-6903-4806-9B41-A71B445444F1}" dt="2022-07-12T12:11:49.958" v="43" actId="20577"/>
          <ac:spMkLst>
            <pc:docMk/>
            <pc:sldMk cId="1968463327" sldId="771"/>
            <ac:spMk id="10" creationId="{D42A0E5D-7171-8D9B-FA08-5A2A36CC8D9C}"/>
          </ac:spMkLst>
        </pc:spChg>
        <pc:spChg chg="mod">
          <ac:chgData name="Alona Tsirulnikov" userId="4bbafd77-0cd3-4d60-af1e-94ad4b8daf43" providerId="ADAL" clId="{8E1D5915-6903-4806-9B41-A71B445444F1}" dt="2022-07-12T12:11:28.516" v="39" actId="1076"/>
          <ac:spMkLst>
            <pc:docMk/>
            <pc:sldMk cId="1968463327" sldId="771"/>
            <ac:spMk id="12" creationId="{ED29866E-8AAF-F9BC-7B37-5BF2E17F082D}"/>
          </ac:spMkLst>
        </pc:spChg>
        <pc:spChg chg="mod">
          <ac:chgData name="Alona Tsirulnikov" userId="4bbafd77-0cd3-4d60-af1e-94ad4b8daf43" providerId="ADAL" clId="{8E1D5915-6903-4806-9B41-A71B445444F1}" dt="2022-07-12T12:10:36.974" v="24" actId="1076"/>
          <ac:spMkLst>
            <pc:docMk/>
            <pc:sldMk cId="1968463327" sldId="771"/>
            <ac:spMk id="13" creationId="{C251376C-C5E0-6DE8-F7C9-3661D3F02679}"/>
          </ac:spMkLst>
        </pc:spChg>
        <pc:spChg chg="mod">
          <ac:chgData name="Alona Tsirulnikov" userId="4bbafd77-0cd3-4d60-af1e-94ad4b8daf43" providerId="ADAL" clId="{8E1D5915-6903-4806-9B41-A71B445444F1}" dt="2022-07-12T12:08:41.283" v="22" actId="14100"/>
          <ac:spMkLst>
            <pc:docMk/>
            <pc:sldMk cId="1968463327" sldId="771"/>
            <ac:spMk id="14" creationId="{E130B8EE-E9AB-395F-628E-A84DCEDD7A90}"/>
          </ac:spMkLst>
        </pc:spChg>
        <pc:spChg chg="add del mod">
          <ac:chgData name="Alona Tsirulnikov" userId="4bbafd77-0cd3-4d60-af1e-94ad4b8daf43" providerId="ADAL" clId="{8E1D5915-6903-4806-9B41-A71B445444F1}" dt="2022-07-12T12:17:03.650" v="78"/>
          <ac:spMkLst>
            <pc:docMk/>
            <pc:sldMk cId="1968463327" sldId="771"/>
            <ac:spMk id="18" creationId="{878ECA33-E60B-4FE9-9FF7-3CFCFB9A8367}"/>
          </ac:spMkLst>
        </pc:spChg>
        <pc:spChg chg="add mod">
          <ac:chgData name="Alona Tsirulnikov" userId="4bbafd77-0cd3-4d60-af1e-94ad4b8daf43" providerId="ADAL" clId="{8E1D5915-6903-4806-9B41-A71B445444F1}" dt="2022-07-12T12:18:36.772" v="116"/>
          <ac:spMkLst>
            <pc:docMk/>
            <pc:sldMk cId="1968463327" sldId="771"/>
            <ac:spMk id="19" creationId="{CA94B256-BF20-4788-996A-160723B37AB1}"/>
          </ac:spMkLst>
        </pc:spChg>
        <pc:picChg chg="mod">
          <ac:chgData name="Alona Tsirulnikov" userId="4bbafd77-0cd3-4d60-af1e-94ad4b8daf43" providerId="ADAL" clId="{8E1D5915-6903-4806-9B41-A71B445444F1}" dt="2022-07-12T12:10:47.278" v="25" actId="1076"/>
          <ac:picMkLst>
            <pc:docMk/>
            <pc:sldMk cId="1968463327" sldId="771"/>
            <ac:picMk id="8" creationId="{18875989-4B40-5390-D164-10AA6BF04AC9}"/>
          </ac:picMkLst>
        </pc:picChg>
        <pc:picChg chg="del">
          <ac:chgData name="Alona Tsirulnikov" userId="4bbafd77-0cd3-4d60-af1e-94ad4b8daf43" providerId="ADAL" clId="{8E1D5915-6903-4806-9B41-A71B445444F1}" dt="2022-07-12T12:07:00.835" v="3" actId="21"/>
          <ac:picMkLst>
            <pc:docMk/>
            <pc:sldMk cId="1968463327" sldId="771"/>
            <ac:picMk id="11" creationId="{B8EC8AC5-863B-D482-A845-0EC1E1F80E18}"/>
          </ac:picMkLst>
        </pc:picChg>
        <pc:picChg chg="add del mod modCrop">
          <ac:chgData name="Alona Tsirulnikov" userId="4bbafd77-0cd3-4d60-af1e-94ad4b8daf43" providerId="ADAL" clId="{8E1D5915-6903-4806-9B41-A71B445444F1}" dt="2022-07-12T12:07:00.835" v="3" actId="21"/>
          <ac:picMkLst>
            <pc:docMk/>
            <pc:sldMk cId="1968463327" sldId="771"/>
            <ac:picMk id="15" creationId="{4F31FDDE-A027-A8C7-36DA-2B7EB1DF3E89}"/>
          </ac:picMkLst>
        </pc:picChg>
        <pc:picChg chg="add mod">
          <ac:chgData name="Alona Tsirulnikov" userId="4bbafd77-0cd3-4d60-af1e-94ad4b8daf43" providerId="ADAL" clId="{8E1D5915-6903-4806-9B41-A71B445444F1}" dt="2022-07-12T12:18:42.045" v="118" actId="1038"/>
          <ac:picMkLst>
            <pc:docMk/>
            <pc:sldMk cId="1968463327" sldId="771"/>
            <ac:picMk id="16" creationId="{4CD15B31-D54A-44FC-AD40-1601A4B1CE6A}"/>
          </ac:picMkLst>
        </pc:picChg>
        <pc:picChg chg="add mod">
          <ac:chgData name="Alona Tsirulnikov" userId="4bbafd77-0cd3-4d60-af1e-94ad4b8daf43" providerId="ADAL" clId="{8E1D5915-6903-4806-9B41-A71B445444F1}" dt="2022-07-12T12:18:39.716" v="117" actId="1038"/>
          <ac:picMkLst>
            <pc:docMk/>
            <pc:sldMk cId="1968463327" sldId="771"/>
            <ac:picMk id="17" creationId="{444366BF-01AA-4186-AE12-40CC4CBD644D}"/>
          </ac:picMkLst>
        </pc:picChg>
      </pc:sldChg>
      <pc:sldChg chg="addSp delSp modSp mod addCm delCm">
        <pc:chgData name="Alona Tsirulnikov" userId="4bbafd77-0cd3-4d60-af1e-94ad4b8daf43" providerId="ADAL" clId="{8E1D5915-6903-4806-9B41-A71B445444F1}" dt="2022-07-12T12:27:35.595" v="223" actId="20577"/>
        <pc:sldMkLst>
          <pc:docMk/>
          <pc:sldMk cId="2634326768" sldId="772"/>
        </pc:sldMkLst>
        <pc:spChg chg="add del mod">
          <ac:chgData name="Alona Tsirulnikov" userId="4bbafd77-0cd3-4d60-af1e-94ad4b8daf43" providerId="ADAL" clId="{8E1D5915-6903-4806-9B41-A71B445444F1}" dt="2022-07-12T12:24:15.934" v="209" actId="14100"/>
          <ac:spMkLst>
            <pc:docMk/>
            <pc:sldMk cId="2634326768" sldId="772"/>
            <ac:spMk id="5" creationId="{54E60E3C-C6BE-ED7D-1AEF-D6C05BD39C65}"/>
          </ac:spMkLst>
        </pc:spChg>
        <pc:spChg chg="mod">
          <ac:chgData name="Alona Tsirulnikov" userId="4bbafd77-0cd3-4d60-af1e-94ad4b8daf43" providerId="ADAL" clId="{8E1D5915-6903-4806-9B41-A71B445444F1}" dt="2022-07-12T12:24:03.447" v="199" actId="1035"/>
          <ac:spMkLst>
            <pc:docMk/>
            <pc:sldMk cId="2634326768" sldId="772"/>
            <ac:spMk id="6" creationId="{0AED266F-1B70-A29D-03BE-009882D19C24}"/>
          </ac:spMkLst>
        </pc:spChg>
        <pc:spChg chg="mod">
          <ac:chgData name="Alona Tsirulnikov" userId="4bbafd77-0cd3-4d60-af1e-94ad4b8daf43" providerId="ADAL" clId="{8E1D5915-6903-4806-9B41-A71B445444F1}" dt="2022-07-12T12:24:03.447" v="199" actId="1035"/>
          <ac:spMkLst>
            <pc:docMk/>
            <pc:sldMk cId="2634326768" sldId="772"/>
            <ac:spMk id="7" creationId="{15249D6A-1C8B-1200-5689-EB0114E1257B}"/>
          </ac:spMkLst>
        </pc:spChg>
        <pc:spChg chg="add del mod">
          <ac:chgData name="Alona Tsirulnikov" userId="4bbafd77-0cd3-4d60-af1e-94ad4b8daf43" providerId="ADAL" clId="{8E1D5915-6903-4806-9B41-A71B445444F1}" dt="2022-07-12T12:18:46.362" v="119" actId="478"/>
          <ac:spMkLst>
            <pc:docMk/>
            <pc:sldMk cId="2634326768" sldId="772"/>
            <ac:spMk id="8" creationId="{67D2A21B-3422-0C26-1FBF-80973120001A}"/>
          </ac:spMkLst>
        </pc:spChg>
        <pc:spChg chg="mod">
          <ac:chgData name="Alona Tsirulnikov" userId="4bbafd77-0cd3-4d60-af1e-94ad4b8daf43" providerId="ADAL" clId="{8E1D5915-6903-4806-9B41-A71B445444F1}" dt="2022-07-12T12:27:35.595" v="223" actId="20577"/>
          <ac:spMkLst>
            <pc:docMk/>
            <pc:sldMk cId="2634326768" sldId="772"/>
            <ac:spMk id="9" creationId="{31E5448D-1645-F555-CD8F-4CFC4C782C50}"/>
          </ac:spMkLst>
        </pc:spChg>
        <pc:spChg chg="mod">
          <ac:chgData name="Alona Tsirulnikov" userId="4bbafd77-0cd3-4d60-af1e-94ad4b8daf43" providerId="ADAL" clId="{8E1D5915-6903-4806-9B41-A71B445444F1}" dt="2022-07-12T12:24:46.579" v="216" actId="20577"/>
          <ac:spMkLst>
            <pc:docMk/>
            <pc:sldMk cId="2634326768" sldId="772"/>
            <ac:spMk id="10" creationId="{1C1E4BE3-D03B-442B-218B-3F9A85C957AD}"/>
          </ac:spMkLst>
        </pc:spChg>
        <pc:spChg chg="add del mod">
          <ac:chgData name="Alona Tsirulnikov" userId="4bbafd77-0cd3-4d60-af1e-94ad4b8daf43" providerId="ADAL" clId="{8E1D5915-6903-4806-9B41-A71B445444F1}" dt="2022-07-12T12:17:02.895" v="76"/>
          <ac:spMkLst>
            <pc:docMk/>
            <pc:sldMk cId="2634326768" sldId="772"/>
            <ac:spMk id="14" creationId="{0865B06B-A89A-457A-9311-6A26E4B61CCC}"/>
          </ac:spMkLst>
        </pc:spChg>
        <pc:spChg chg="add del mod">
          <ac:chgData name="Alona Tsirulnikov" userId="4bbafd77-0cd3-4d60-af1e-94ad4b8daf43" providerId="ADAL" clId="{8E1D5915-6903-4806-9B41-A71B445444F1}" dt="2022-07-12T12:16:44.519" v="75"/>
          <ac:spMkLst>
            <pc:docMk/>
            <pc:sldMk cId="2634326768" sldId="772"/>
            <ac:spMk id="15" creationId="{2777F10D-985C-4ECA-8522-91AF775DA97F}"/>
          </ac:spMkLst>
        </pc:spChg>
        <pc:spChg chg="add del mod">
          <ac:chgData name="Alona Tsirulnikov" userId="4bbafd77-0cd3-4d60-af1e-94ad4b8daf43" providerId="ADAL" clId="{8E1D5915-6903-4806-9B41-A71B445444F1}" dt="2022-07-12T12:17:09.456" v="85"/>
          <ac:spMkLst>
            <pc:docMk/>
            <pc:sldMk cId="2634326768" sldId="772"/>
            <ac:spMk id="16" creationId="{03393E3C-ECFB-4D34-8EF6-DFDAAF75CC30}"/>
          </ac:spMkLst>
        </pc:spChg>
        <pc:spChg chg="add del mod">
          <ac:chgData name="Alona Tsirulnikov" userId="4bbafd77-0cd3-4d60-af1e-94ad4b8daf43" providerId="ADAL" clId="{8E1D5915-6903-4806-9B41-A71B445444F1}" dt="2022-07-12T12:17:13.148" v="88"/>
          <ac:spMkLst>
            <pc:docMk/>
            <pc:sldMk cId="2634326768" sldId="772"/>
            <ac:spMk id="17" creationId="{034C6E87-AAB6-4DC1-99AD-17EB04B5C623}"/>
          </ac:spMkLst>
        </pc:spChg>
        <pc:spChg chg="add del mod">
          <ac:chgData name="Alona Tsirulnikov" userId="4bbafd77-0cd3-4d60-af1e-94ad4b8daf43" providerId="ADAL" clId="{8E1D5915-6903-4806-9B41-A71B445444F1}" dt="2022-07-12T12:17:21.876" v="93"/>
          <ac:spMkLst>
            <pc:docMk/>
            <pc:sldMk cId="2634326768" sldId="772"/>
            <ac:spMk id="18" creationId="{D4D4522B-9827-45C9-A0D9-7B750634AB56}"/>
          </ac:spMkLst>
        </pc:spChg>
        <pc:spChg chg="add del mod">
          <ac:chgData name="Alona Tsirulnikov" userId="4bbafd77-0cd3-4d60-af1e-94ad4b8daf43" providerId="ADAL" clId="{8E1D5915-6903-4806-9B41-A71B445444F1}" dt="2022-07-12T12:17:26.894" v="97"/>
          <ac:spMkLst>
            <pc:docMk/>
            <pc:sldMk cId="2634326768" sldId="772"/>
            <ac:spMk id="19" creationId="{E6612E3C-8B17-4148-8536-1C2040AB6A74}"/>
          </ac:spMkLst>
        </pc:spChg>
        <pc:spChg chg="add del mod">
          <ac:chgData name="Alona Tsirulnikov" userId="4bbafd77-0cd3-4d60-af1e-94ad4b8daf43" providerId="ADAL" clId="{8E1D5915-6903-4806-9B41-A71B445444F1}" dt="2022-07-12T12:17:32.172" v="102"/>
          <ac:spMkLst>
            <pc:docMk/>
            <pc:sldMk cId="2634326768" sldId="772"/>
            <ac:spMk id="20" creationId="{2A732058-6C4E-45C1-9D5F-C394F7AE4DDB}"/>
          </ac:spMkLst>
        </pc:spChg>
        <pc:spChg chg="add del mod">
          <ac:chgData name="Alona Tsirulnikov" userId="4bbafd77-0cd3-4d60-af1e-94ad4b8daf43" providerId="ADAL" clId="{8E1D5915-6903-4806-9B41-A71B445444F1}" dt="2022-07-12T12:17:50.626" v="110" actId="478"/>
          <ac:spMkLst>
            <pc:docMk/>
            <pc:sldMk cId="2634326768" sldId="772"/>
            <ac:spMk id="21" creationId="{EBEAF873-7993-405D-BC71-81A6C2635121}"/>
          </ac:spMkLst>
        </pc:spChg>
        <pc:spChg chg="add mod">
          <ac:chgData name="Alona Tsirulnikov" userId="4bbafd77-0cd3-4d60-af1e-94ad4b8daf43" providerId="ADAL" clId="{8E1D5915-6903-4806-9B41-A71B445444F1}" dt="2022-07-12T12:18:46.817" v="120"/>
          <ac:spMkLst>
            <pc:docMk/>
            <pc:sldMk cId="2634326768" sldId="772"/>
            <ac:spMk id="22" creationId="{2A6E8D45-1895-4469-9216-EADA25135E83}"/>
          </ac:spMkLst>
        </pc:spChg>
        <pc:picChg chg="del">
          <ac:chgData name="Alona Tsirulnikov" userId="4bbafd77-0cd3-4d60-af1e-94ad4b8daf43" providerId="ADAL" clId="{8E1D5915-6903-4806-9B41-A71B445444F1}" dt="2022-07-12T12:12:52.564" v="45" actId="21"/>
          <ac:picMkLst>
            <pc:docMk/>
            <pc:sldMk cId="2634326768" sldId="772"/>
            <ac:picMk id="11" creationId="{BDEF954E-F3DF-8EA9-13BE-2FF6CC3206A4}"/>
          </ac:picMkLst>
        </pc:picChg>
        <pc:picChg chg="del mod modCrop">
          <ac:chgData name="Alona Tsirulnikov" userId="4bbafd77-0cd3-4d60-af1e-94ad4b8daf43" providerId="ADAL" clId="{8E1D5915-6903-4806-9B41-A71B445444F1}" dt="2022-07-12T12:12:52.564" v="45" actId="21"/>
          <ac:picMkLst>
            <pc:docMk/>
            <pc:sldMk cId="2634326768" sldId="772"/>
            <ac:picMk id="12" creationId="{FFDAE483-41B8-65F3-48A2-4624AA52CBAF}"/>
          </ac:picMkLst>
        </pc:picChg>
        <pc:picChg chg="mod">
          <ac:chgData name="Alona Tsirulnikov" userId="4bbafd77-0cd3-4d60-af1e-94ad4b8daf43" providerId="ADAL" clId="{8E1D5915-6903-4806-9B41-A71B445444F1}" dt="2022-07-12T12:21:50.350" v="153" actId="1076"/>
          <ac:picMkLst>
            <pc:docMk/>
            <pc:sldMk cId="2634326768" sldId="772"/>
            <ac:picMk id="13" creationId="{1EC65AC3-0E50-3340-12A0-81FC2CE5475F}"/>
          </ac:picMkLst>
        </pc:picChg>
        <pc:picChg chg="add del mod">
          <ac:chgData name="Alona Tsirulnikov" userId="4bbafd77-0cd3-4d60-af1e-94ad4b8daf43" providerId="ADAL" clId="{8E1D5915-6903-4806-9B41-A71B445444F1}" dt="2022-07-12T12:19:16.218" v="123" actId="21"/>
          <ac:picMkLst>
            <pc:docMk/>
            <pc:sldMk cId="2634326768" sldId="772"/>
            <ac:picMk id="23" creationId="{BEFC380B-1D22-4C90-9F9D-ED2A7C30D011}"/>
          </ac:picMkLst>
        </pc:picChg>
        <pc:picChg chg="add del mod modCrop">
          <ac:chgData name="Alona Tsirulnikov" userId="4bbafd77-0cd3-4d60-af1e-94ad4b8daf43" providerId="ADAL" clId="{8E1D5915-6903-4806-9B41-A71B445444F1}" dt="2022-07-12T12:19:16.218" v="123" actId="21"/>
          <ac:picMkLst>
            <pc:docMk/>
            <pc:sldMk cId="2634326768" sldId="772"/>
            <ac:picMk id="24" creationId="{EBB8CB38-1F88-4619-9B6D-B31126A67CD7}"/>
          </ac:picMkLst>
        </pc:picChg>
        <pc:picChg chg="add mod">
          <ac:chgData name="Alona Tsirulnikov" userId="4bbafd77-0cd3-4d60-af1e-94ad4b8daf43" providerId="ADAL" clId="{8E1D5915-6903-4806-9B41-A71B445444F1}" dt="2022-07-12T12:21:43.933" v="152" actId="1076"/>
          <ac:picMkLst>
            <pc:docMk/>
            <pc:sldMk cId="2634326768" sldId="772"/>
            <ac:picMk id="25" creationId="{1562FF44-CAC0-4152-AB60-500CD7162378}"/>
          </ac:picMkLst>
        </pc:picChg>
        <pc:picChg chg="add mod">
          <ac:chgData name="Alona Tsirulnikov" userId="4bbafd77-0cd3-4d60-af1e-94ad4b8daf43" providerId="ADAL" clId="{8E1D5915-6903-4806-9B41-A71B445444F1}" dt="2022-07-12T12:21:43.933" v="152" actId="1076"/>
          <ac:picMkLst>
            <pc:docMk/>
            <pc:sldMk cId="2634326768" sldId="772"/>
            <ac:picMk id="26" creationId="{5D9547F8-D87D-4ECC-9C99-B10C71AE7B18}"/>
          </ac:picMkLst>
        </pc:picChg>
      </pc:sldChg>
      <pc:sldChg chg="modSp mod">
        <pc:chgData name="Alona Tsirulnikov" userId="4bbafd77-0cd3-4d60-af1e-94ad4b8daf43" providerId="ADAL" clId="{8E1D5915-6903-4806-9B41-A71B445444F1}" dt="2022-07-12T12:30:27.824" v="260" actId="6549"/>
        <pc:sldMkLst>
          <pc:docMk/>
          <pc:sldMk cId="317709515" sldId="773"/>
        </pc:sldMkLst>
        <pc:spChg chg="mod">
          <ac:chgData name="Alona Tsirulnikov" userId="4bbafd77-0cd3-4d60-af1e-94ad4b8daf43" providerId="ADAL" clId="{8E1D5915-6903-4806-9B41-A71B445444F1}" dt="2022-07-12T12:29:31.710" v="234" actId="1076"/>
          <ac:spMkLst>
            <pc:docMk/>
            <pc:sldMk cId="317709515" sldId="773"/>
            <ac:spMk id="6" creationId="{D060496C-7CB5-007E-440D-0C9B9EB178E1}"/>
          </ac:spMkLst>
        </pc:spChg>
        <pc:spChg chg="mod">
          <ac:chgData name="Alona Tsirulnikov" userId="4bbafd77-0cd3-4d60-af1e-94ad4b8daf43" providerId="ADAL" clId="{8E1D5915-6903-4806-9B41-A71B445444F1}" dt="2022-07-12T12:28:57.790" v="230" actId="20577"/>
          <ac:spMkLst>
            <pc:docMk/>
            <pc:sldMk cId="317709515" sldId="773"/>
            <ac:spMk id="7" creationId="{FB093EDE-BC4B-173A-B83C-4BF86E01B79E}"/>
          </ac:spMkLst>
        </pc:spChg>
        <pc:spChg chg="mod">
          <ac:chgData name="Alona Tsirulnikov" userId="4bbafd77-0cd3-4d60-af1e-94ad4b8daf43" providerId="ADAL" clId="{8E1D5915-6903-4806-9B41-A71B445444F1}" dt="2022-07-12T12:30:27.824" v="260" actId="6549"/>
          <ac:spMkLst>
            <pc:docMk/>
            <pc:sldMk cId="317709515" sldId="773"/>
            <ac:spMk id="8" creationId="{C17CD0A8-6989-0F68-1116-0E77A229554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cet365-my.sharepoint.com/personal/reouted_cet_ac_il/Documents/Desktop/&#1502;&#1502;&#1510;&#1488;&#1497;&#1501;%20&#1490;&#1493;&#1500;&#1502;&#1497;&#1497;&#1501;%20-%20&#1502;&#1513;&#1493;&#1489;&#1497;%20&#1492;&#1499;&#1513;&#1512;&#1493;&#1514;%20&#1502;&#1511;&#1510;&#1493;&#1506;&#1497;&#1493;&#1514;%20&#1489;&#1497;&#1514;%20&#1513;&#1502;&#1513;.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4;&#1514;&#1493;&#1504;&#1497;%20&#1502;&#1513;&#1493;&#1489;&#1497;%20&#1492;&#1499;&#1513;&#1512;&#1493;&#1514;%20&#1502;&#1511;&#1510;&#1493;&#1506;&#1497;&#1493;&#1514;%20&#1489;&#1497;&#1514;%20&#1513;&#1502;&#1513;.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505;&#1511;&#1512;%20&#1489;&#1497;&#1497;&#1505;&#1500;&#1497;&#1497;&#1503;%20&#1489;&#1497;&#1514;%20&#1513;&#1502;&#1513;/&#1504;&#1514;&#1493;&#1504;&#1497;%20&#1492;&#1505;&#1511;&#1512;/&#1502;&#1502;&#1510;&#1488;&#1497;&#1501;%20&#1505;&#1511;&#1512;%20&#1514;&#1493;&#1513;&#1489;&#1497;&#1501;%20&#1489;&#1497;&#1514;%20&#1513;&#1502;&#151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45182881078205"/>
          <c:y val="0.18814855530748359"/>
          <c:w val="0.66867864062401794"/>
          <c:h val="0.62692288037228561"/>
        </c:manualLayout>
      </c:layout>
      <c:doughnutChart>
        <c:varyColors val="1"/>
        <c:ser>
          <c:idx val="0"/>
          <c:order val="0"/>
          <c:dPt>
            <c:idx val="0"/>
            <c:bubble3D val="0"/>
            <c:spPr>
              <a:solidFill>
                <a:srgbClr val="C8E7A7"/>
              </a:solidFill>
              <a:ln w="19050">
                <a:solidFill>
                  <a:schemeClr val="lt1"/>
                </a:solidFill>
              </a:ln>
              <a:effectLst/>
            </c:spPr>
            <c:extLst>
              <c:ext xmlns:c16="http://schemas.microsoft.com/office/drawing/2014/chart" uri="{C3380CC4-5D6E-409C-BE32-E72D297353CC}">
                <c16:uniqueId val="{00000001-98C4-44F3-ABB2-19611FC97CD6}"/>
              </c:ext>
            </c:extLst>
          </c:dPt>
          <c:dPt>
            <c:idx val="1"/>
            <c:bubble3D val="0"/>
            <c:spPr>
              <a:solidFill>
                <a:srgbClr val="FFDC72"/>
              </a:solidFill>
              <a:ln w="19050">
                <a:solidFill>
                  <a:schemeClr val="lt1"/>
                </a:solidFill>
              </a:ln>
              <a:effectLst/>
            </c:spPr>
            <c:extLst>
              <c:ext xmlns:c16="http://schemas.microsoft.com/office/drawing/2014/chart" uri="{C3380CC4-5D6E-409C-BE32-E72D297353CC}">
                <c16:uniqueId val="{00000003-98C4-44F3-ABB2-19611FC97CD6}"/>
              </c:ext>
            </c:extLst>
          </c:dPt>
          <c:dLbls>
            <c:dLbl>
              <c:idx val="0"/>
              <c:layout>
                <c:manualLayout>
                  <c:x val="8.4291382699469217E-3"/>
                  <c:y val="-1.1357708720619558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C4-44F3-ABB2-19611FC97CD6}"/>
                </c:ext>
              </c:extLst>
            </c:dLbl>
            <c:dLbl>
              <c:idx val="1"/>
              <c:layout>
                <c:manualLayout>
                  <c:x val="0"/>
                  <c:y val="-5.67885436030977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C4-44F3-ABB2-19611FC97CD6}"/>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גרפים!$B$3:$B$4</c:f>
              <c:strCache>
                <c:ptCount val="2"/>
                <c:pt idx="0">
                  <c:v>גברים</c:v>
                </c:pt>
                <c:pt idx="1">
                  <c:v>נשים</c:v>
                </c:pt>
              </c:strCache>
            </c:strRef>
          </c:cat>
          <c:val>
            <c:numRef>
              <c:f>גרפים!$C$3:$C$4</c:f>
              <c:numCache>
                <c:formatCode>###0%</c:formatCode>
                <c:ptCount val="2"/>
                <c:pt idx="0">
                  <c:v>0.54</c:v>
                </c:pt>
                <c:pt idx="1">
                  <c:v>0.46</c:v>
                </c:pt>
              </c:numCache>
            </c:numRef>
          </c:val>
          <c:extLst>
            <c:ext xmlns:c16="http://schemas.microsoft.com/office/drawing/2014/chart" uri="{C3380CC4-5D6E-409C-BE32-E72D297353CC}">
              <c16:uniqueId val="{00000004-98C4-44F3-ABB2-19611FC97CD6}"/>
            </c:ext>
          </c:extLst>
        </c:ser>
        <c:dLbls>
          <c:showLegendKey val="0"/>
          <c:showVal val="1"/>
          <c:showCatName val="0"/>
          <c:showSerName val="0"/>
          <c:showPercent val="0"/>
          <c:showBubbleSize val="0"/>
          <c:showLeaderLines val="1"/>
        </c:dLbls>
        <c:firstSliceAng val="360"/>
        <c:holeSize val="66"/>
      </c:doughnutChart>
      <c:spPr>
        <a:noFill/>
        <a:ln>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214872406789351E-2"/>
          <c:y val="0.20112420887107743"/>
          <c:w val="0.94957025518642124"/>
          <c:h val="0.44260398869953343"/>
        </c:manualLayout>
      </c:layout>
      <c:barChart>
        <c:barDir val="col"/>
        <c:grouping val="clustered"/>
        <c:varyColors val="0"/>
        <c:ser>
          <c:idx val="0"/>
          <c:order val="0"/>
          <c:spPr>
            <a:solidFill>
              <a:srgbClr val="C8E7A7"/>
            </a:solidFill>
            <a:ln>
              <a:noFill/>
            </a:ln>
            <a:effectLst/>
          </c:spPr>
          <c:invertIfNegative val="0"/>
          <c:dPt>
            <c:idx val="7"/>
            <c:invertIfNegative val="0"/>
            <c:bubble3D val="0"/>
            <c:spPr>
              <a:solidFill>
                <a:srgbClr val="FFDC72"/>
              </a:solidFill>
              <a:ln>
                <a:noFill/>
              </a:ln>
              <a:effectLst/>
            </c:spPr>
            <c:extLst>
              <c:ext xmlns:c16="http://schemas.microsoft.com/office/drawing/2014/chart" uri="{C3380CC4-5D6E-409C-BE32-E72D297353CC}">
                <c16:uniqueId val="{00000001-DD4B-4B52-BEA7-601847EEBFCB}"/>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'גרפים נוספים'!$E$124:$F$131</c:f>
              <c:multiLvlStrCache>
                <c:ptCount val="8"/>
                <c:lvl>
                  <c:pt idx="0">
                    <c:v>יעוץ או הדרכה לפני לידה במסגרת פרטית או קהילתית</c:v>
                  </c:pt>
                  <c:pt idx="1">
                    <c:v>יעוץ או הדרכה לפני לידה מטעם קופת חולים או טיפת חלב</c:v>
                  </c:pt>
                  <c:pt idx="2">
                    <c:v>יעוץ או הדרכה אחרי לידה מטעם קופת חולים או טיפת חלב</c:v>
                  </c:pt>
                  <c:pt idx="3">
                    <c:v>יעוץ או הדרכה אחרי לידה במסגרת פרטית או קהילתית</c:v>
                  </c:pt>
                  <c:pt idx="4">
                    <c:v>מפגשי הורים-הרצאות בנושא הורות במסגרת פרטית קהילתית</c:v>
                  </c:pt>
                  <c:pt idx="5">
                    <c:v>מפגשי הורים-הרצאות בנושא הורות מטעם העיריה ("בית ספר להורים")</c:v>
                  </c:pt>
                  <c:pt idx="7">
                    <c:v>לא השתמשתי או השתתפתי באף אחד מהשירותים הללו</c:v>
                  </c:pt>
                </c:lvl>
                <c:lvl>
                  <c:pt idx="0">
                    <c:v>לפני לידה</c:v>
                  </c:pt>
                  <c:pt idx="2">
                    <c:v>אחרי לידה</c:v>
                  </c:pt>
                  <c:pt idx="4">
                    <c:v>מפגשי הורים</c:v>
                  </c:pt>
                </c:lvl>
              </c:multiLvlStrCache>
            </c:multiLvlStrRef>
          </c:cat>
          <c:val>
            <c:numRef>
              <c:f>'גרפים נוספים'!$G$124:$G$131</c:f>
              <c:numCache>
                <c:formatCode>###0%</c:formatCode>
                <c:ptCount val="8"/>
                <c:pt idx="0">
                  <c:v>0.36774193548387096</c:v>
                </c:pt>
                <c:pt idx="1">
                  <c:v>0.26451612903225807</c:v>
                </c:pt>
                <c:pt idx="2">
                  <c:v>0.2</c:v>
                </c:pt>
                <c:pt idx="3">
                  <c:v>0.12258064516129032</c:v>
                </c:pt>
                <c:pt idx="4">
                  <c:v>0.16129032258064516</c:v>
                </c:pt>
                <c:pt idx="5">
                  <c:v>5.8064516129032261E-2</c:v>
                </c:pt>
                <c:pt idx="7">
                  <c:v>0.31612903225806449</c:v>
                </c:pt>
              </c:numCache>
            </c:numRef>
          </c:val>
          <c:extLst>
            <c:ext xmlns:c16="http://schemas.microsoft.com/office/drawing/2014/chart" uri="{C3380CC4-5D6E-409C-BE32-E72D297353CC}">
              <c16:uniqueId val="{00000002-DD4B-4B52-BEA7-601847EEBFCB}"/>
            </c:ext>
          </c:extLst>
        </c:ser>
        <c:dLbls>
          <c:showLegendKey val="0"/>
          <c:showVal val="0"/>
          <c:showCatName val="0"/>
          <c:showSerName val="0"/>
          <c:showPercent val="0"/>
          <c:showBubbleSize val="0"/>
        </c:dLbls>
        <c:gapWidth val="219"/>
        <c:overlap val="-27"/>
        <c:axId val="1357720912"/>
        <c:axId val="1357729648"/>
      </c:barChart>
      <c:catAx>
        <c:axId val="1357720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IL"/>
          </a:p>
        </c:txPr>
        <c:crossAx val="1357729648"/>
        <c:crosses val="autoZero"/>
        <c:auto val="1"/>
        <c:lblAlgn val="ctr"/>
        <c:lblOffset val="100"/>
        <c:noMultiLvlLbl val="0"/>
      </c:catAx>
      <c:valAx>
        <c:axId val="1357729648"/>
        <c:scaling>
          <c:orientation val="minMax"/>
          <c:max val="1"/>
        </c:scaling>
        <c:delete val="1"/>
        <c:axPos val="l"/>
        <c:numFmt formatCode="###0%" sourceLinked="1"/>
        <c:majorTickMark val="none"/>
        <c:minorTickMark val="none"/>
        <c:tickLblPos val="nextTo"/>
        <c:crossAx val="1357720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0">
              <a:defRPr sz="1400" b="0" i="0" u="none" strike="noStrike" kern="1200" spc="0" baseline="0">
                <a:solidFill>
                  <a:schemeClr val="tx1">
                    <a:lumMod val="65000"/>
                    <a:lumOff val="35000"/>
                  </a:schemeClr>
                </a:solidFill>
                <a:latin typeface="+mn-lt"/>
                <a:ea typeface="+mn-ea"/>
                <a:cs typeface="+mn-cs"/>
              </a:defRPr>
            </a:pPr>
            <a:r>
              <a:rPr lang="en-US" sz="1600" b="1"/>
              <a:t>Use</a:t>
            </a:r>
            <a:r>
              <a:rPr lang="en-US" sz="1600" b="1" baseline="0"/>
              <a:t> of Early Childhood Services</a:t>
            </a:r>
            <a:endParaRPr lang="he-IL" sz="1600" b="1"/>
          </a:p>
        </c:rich>
      </c:tx>
      <c:layout>
        <c:manualLayout>
          <c:xMode val="edge"/>
          <c:yMode val="edge"/>
          <c:x val="0.17957869890634473"/>
          <c:y val="2.7758228019636216E-2"/>
        </c:manualLayout>
      </c:layout>
      <c:overlay val="0"/>
      <c:spPr>
        <a:noFill/>
        <a:ln>
          <a:noFill/>
        </a:ln>
        <a:effectLst/>
      </c:spPr>
      <c:txPr>
        <a:bodyPr rot="0" spcFirstLastPara="1" vertOverflow="ellipsis" vert="horz" wrap="square" anchor="ctr" anchorCtr="1"/>
        <a:lstStyle/>
        <a:p>
          <a:pPr rtl="0">
            <a:defRPr sz="14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2.5464619017218092E-2"/>
          <c:y val="0.18288045893603661"/>
          <c:w val="0.94397783816212022"/>
          <c:h val="0.53275215909471751"/>
        </c:manualLayout>
      </c:layout>
      <c:barChart>
        <c:barDir val="col"/>
        <c:grouping val="clustered"/>
        <c:varyColors val="0"/>
        <c:ser>
          <c:idx val="0"/>
          <c:order val="0"/>
          <c:spPr>
            <a:solidFill>
              <a:srgbClr val="C8E7A7"/>
            </a:solidFill>
            <a:ln>
              <a:noFill/>
            </a:ln>
            <a:effectLst/>
          </c:spPr>
          <c:invertIfNegative val="0"/>
          <c:dPt>
            <c:idx val="5"/>
            <c:invertIfNegative val="0"/>
            <c:bubble3D val="0"/>
            <c:spPr>
              <a:solidFill>
                <a:srgbClr val="FFDC72"/>
              </a:solidFill>
              <a:ln>
                <a:noFill/>
              </a:ln>
              <a:effectLst/>
            </c:spPr>
            <c:extLst>
              <c:ext xmlns:c16="http://schemas.microsoft.com/office/drawing/2014/chart" uri="{C3380CC4-5D6E-409C-BE32-E72D297353CC}">
                <c16:uniqueId val="{00000001-6FAA-430D-A558-6FA007C3A43E}"/>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נוספים'!$B$107:$B$112</c:f>
              <c:strCache>
                <c:ptCount val="6"/>
                <c:pt idx="0">
                  <c:v>שירותי טיפת חלב</c:v>
                </c:pt>
                <c:pt idx="1">
                  <c:v>שירותי התפתחות הילד של קופ"ח</c:v>
                </c:pt>
                <c:pt idx="2">
                  <c:v>שירותי המרכז גיל הרך/ מתנ"ס</c:v>
                </c:pt>
                <c:pt idx="3">
                  <c:v>שירותי התפתחות הילד של מכון פרטי</c:v>
                </c:pt>
                <c:pt idx="4">
                  <c:v>מפגשי הכנה לקראת העליה לכיתה א'</c:v>
                </c:pt>
                <c:pt idx="5">
                  <c:v>ילדי לא השתתפו באף אחד מהשירותים</c:v>
                </c:pt>
              </c:strCache>
            </c:strRef>
          </c:cat>
          <c:val>
            <c:numRef>
              <c:f>'גרפים נוספים'!$C$107:$C$112</c:f>
              <c:numCache>
                <c:formatCode>###0%</c:formatCode>
                <c:ptCount val="6"/>
                <c:pt idx="0">
                  <c:v>0.90322580645161277</c:v>
                </c:pt>
                <c:pt idx="1">
                  <c:v>0.47096774193548385</c:v>
                </c:pt>
                <c:pt idx="2">
                  <c:v>0.2</c:v>
                </c:pt>
                <c:pt idx="3">
                  <c:v>0.11612903225806452</c:v>
                </c:pt>
                <c:pt idx="4">
                  <c:v>7.0967741935483872E-2</c:v>
                </c:pt>
                <c:pt idx="5">
                  <c:v>5.1612903225806452E-2</c:v>
                </c:pt>
              </c:numCache>
            </c:numRef>
          </c:val>
          <c:extLst>
            <c:ext xmlns:c16="http://schemas.microsoft.com/office/drawing/2014/chart" uri="{C3380CC4-5D6E-409C-BE32-E72D297353CC}">
              <c16:uniqueId val="{00000002-6FAA-430D-A558-6FA007C3A43E}"/>
            </c:ext>
          </c:extLst>
        </c:ser>
        <c:dLbls>
          <c:showLegendKey val="0"/>
          <c:showVal val="0"/>
          <c:showCatName val="0"/>
          <c:showSerName val="0"/>
          <c:showPercent val="0"/>
          <c:showBubbleSize val="0"/>
        </c:dLbls>
        <c:gapWidth val="219"/>
        <c:overlap val="-27"/>
        <c:axId val="1290692160"/>
        <c:axId val="1290694240"/>
      </c:barChart>
      <c:catAx>
        <c:axId val="129069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IL"/>
          </a:p>
        </c:txPr>
        <c:crossAx val="1290694240"/>
        <c:crosses val="autoZero"/>
        <c:auto val="1"/>
        <c:lblAlgn val="ctr"/>
        <c:lblOffset val="100"/>
        <c:noMultiLvlLbl val="0"/>
      </c:catAx>
      <c:valAx>
        <c:axId val="1290694240"/>
        <c:scaling>
          <c:orientation val="minMax"/>
        </c:scaling>
        <c:delete val="1"/>
        <c:axPos val="l"/>
        <c:numFmt formatCode="###0%" sourceLinked="1"/>
        <c:majorTickMark val="none"/>
        <c:minorTickMark val="none"/>
        <c:tickLblPos val="nextTo"/>
        <c:crossAx val="1290692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u="none" strike="noStrike" baseline="0">
                <a:effectLst/>
              </a:rPr>
              <a:t>Early Childhood Services Residents Want to Receive from the Municipality</a:t>
            </a:r>
            <a:endParaRPr lang="he-IL"/>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2.6418278015744194E-2"/>
          <c:y val="0.25676055996704178"/>
          <c:w val="0.95134463133980407"/>
          <c:h val="0.40113001120424679"/>
        </c:manualLayout>
      </c:layout>
      <c:barChart>
        <c:barDir val="col"/>
        <c:grouping val="clustered"/>
        <c:varyColors val="0"/>
        <c:ser>
          <c:idx val="0"/>
          <c:order val="0"/>
          <c:spPr>
            <a:solidFill>
              <a:srgbClr val="C8E7A7"/>
            </a:solidFill>
            <a:ln>
              <a:noFill/>
            </a:ln>
            <a:effectLst/>
          </c:spPr>
          <c:invertIfNegative val="0"/>
          <c:dLbls>
            <c:dLbl>
              <c:idx val="0"/>
              <c:tx>
                <c:rich>
                  <a:bodyPr/>
                  <a:lstStyle/>
                  <a:p>
                    <a:fld id="{7E794F60-1BDD-4905-BC6B-D996234DC745}" type="VALUE">
                      <a:rPr lang="en-US" smtClean="0"/>
                      <a:pPr/>
                      <a:t>[VALUE]</a:t>
                    </a:fld>
                    <a:endParaRPr lang="en-IL"/>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3A2-4AFF-9EF9-5B7C7A293EEB}"/>
                </c:ext>
              </c:extLst>
            </c:dLbl>
            <c:dLbl>
              <c:idx val="2"/>
              <c:tx>
                <c:rich>
                  <a:bodyPr/>
                  <a:lstStyle/>
                  <a:p>
                    <a:r>
                      <a:rPr lang="en-US"/>
                      <a:t>22%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13A2-4AFF-9EF9-5B7C7A293EEB}"/>
                </c:ext>
              </c:extLst>
            </c:dLbl>
            <c:dLbl>
              <c:idx val="4"/>
              <c:tx>
                <c:rich>
                  <a:bodyPr/>
                  <a:lstStyle/>
                  <a:p>
                    <a:r>
                      <a:rPr lang="en-US"/>
                      <a:t>15%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13A2-4AFF-9EF9-5B7C7A293EEB}"/>
                </c:ext>
              </c:extLst>
            </c:dLbl>
            <c:dLbl>
              <c:idx val="6"/>
              <c:tx>
                <c:rich>
                  <a:bodyPr/>
                  <a:lstStyle/>
                  <a:p>
                    <a:fld id="{88F82C22-9AC7-4670-85F5-C8DDC8A6812C}" type="VALUE">
                      <a:rPr lang="en-US" smtClean="0"/>
                      <a:pPr/>
                      <a:t>[VALUE]</a:t>
                    </a:fld>
                    <a:endParaRPr lang="en-IL"/>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3A2-4AFF-9EF9-5B7C7A293EEB}"/>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נוספים'!$B$143:$B$150</c:f>
              <c:strCache>
                <c:ptCount val="8"/>
                <c:pt idx="0">
                  <c:v>גינות ליד הבית </c:v>
                </c:pt>
                <c:pt idx="1">
                  <c:v>מתקני משחק מותאמים לגיל הרך </c:v>
                </c:pt>
                <c:pt idx="2">
                  <c:v>משחקיה </c:v>
                </c:pt>
                <c:pt idx="3">
                  <c:v>חוגי פיתוח והעשרה לילדים ולהורים </c:v>
                </c:pt>
                <c:pt idx="4">
                  <c:v>מרכז לגיל הרך </c:v>
                </c:pt>
                <c:pt idx="5">
                  <c:v>רחובות ומדרכות מותאמות ובטיחויות</c:v>
                </c:pt>
                <c:pt idx="6">
                  <c:v>ספריה </c:v>
                </c:pt>
                <c:pt idx="7">
                  <c:v>מתנ"ס </c:v>
                </c:pt>
              </c:strCache>
            </c:strRef>
          </c:cat>
          <c:val>
            <c:numRef>
              <c:f>'גרפים נוספים'!$C$143:$C$150</c:f>
              <c:numCache>
                <c:formatCode>###0%</c:formatCode>
                <c:ptCount val="8"/>
                <c:pt idx="0">
                  <c:v>0.25974025974025972</c:v>
                </c:pt>
                <c:pt idx="1">
                  <c:v>0.24025974025974026</c:v>
                </c:pt>
                <c:pt idx="2">
                  <c:v>0.2207792207792208</c:v>
                </c:pt>
                <c:pt idx="3">
                  <c:v>0.21428571428571427</c:v>
                </c:pt>
                <c:pt idx="4">
                  <c:v>0.14935064935064934</c:v>
                </c:pt>
                <c:pt idx="5">
                  <c:v>0.11688311688311687</c:v>
                </c:pt>
                <c:pt idx="6">
                  <c:v>0.10389610389610389</c:v>
                </c:pt>
                <c:pt idx="7">
                  <c:v>9.0909090909090912E-2</c:v>
                </c:pt>
              </c:numCache>
            </c:numRef>
          </c:val>
          <c:extLst>
            <c:ext xmlns:c16="http://schemas.microsoft.com/office/drawing/2014/chart" uri="{C3380CC4-5D6E-409C-BE32-E72D297353CC}">
              <c16:uniqueId val="{00000004-13A2-4AFF-9EF9-5B7C7A293EEB}"/>
            </c:ext>
          </c:extLst>
        </c:ser>
        <c:dLbls>
          <c:showLegendKey val="0"/>
          <c:showVal val="0"/>
          <c:showCatName val="0"/>
          <c:showSerName val="0"/>
          <c:showPercent val="0"/>
          <c:showBubbleSize val="0"/>
        </c:dLbls>
        <c:gapWidth val="50"/>
        <c:overlap val="-27"/>
        <c:axId val="1683470688"/>
        <c:axId val="1683469440"/>
      </c:barChart>
      <c:catAx>
        <c:axId val="168347068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crossAx val="1683469440"/>
        <c:crosses val="autoZero"/>
        <c:auto val="1"/>
        <c:lblAlgn val="ctr"/>
        <c:lblOffset val="100"/>
        <c:noMultiLvlLbl val="0"/>
      </c:catAx>
      <c:valAx>
        <c:axId val="1683469440"/>
        <c:scaling>
          <c:orientation val="minMax"/>
          <c:max val="1"/>
        </c:scaling>
        <c:delete val="1"/>
        <c:axPos val="r"/>
        <c:numFmt formatCode="###0%" sourceLinked="1"/>
        <c:majorTickMark val="none"/>
        <c:minorTickMark val="none"/>
        <c:tickLblPos val="nextTo"/>
        <c:crossAx val="168347068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a:t>Enrichment Activities Content</a:t>
            </a:r>
            <a:endParaRPr lang="he-IL" sz="1400" b="1"/>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2.3588876114160703E-2"/>
          <c:y val="0.24940646185943308"/>
          <c:w val="0.95282224777167857"/>
          <c:h val="0.53423372848105266"/>
        </c:manualLayout>
      </c:layout>
      <c:barChart>
        <c:barDir val="col"/>
        <c:grouping val="clustered"/>
        <c:varyColors val="0"/>
        <c:ser>
          <c:idx val="0"/>
          <c:order val="0"/>
          <c:spPr>
            <a:solidFill>
              <a:srgbClr val="C8E7A7"/>
            </a:solidFill>
            <a:ln>
              <a:noFill/>
            </a:ln>
            <a:effectLst/>
          </c:spPr>
          <c:invertIfNegative val="0"/>
          <c:dLbls>
            <c:dLbl>
              <c:idx val="1"/>
              <c:tx>
                <c:rich>
                  <a:bodyPr/>
                  <a:lstStyle/>
                  <a:p>
                    <a:fld id="{F6561287-1990-4A8C-A289-D48D1F86F298}" type="VALUE">
                      <a:rPr lang="en-US" smtClean="0"/>
                      <a:pPr/>
                      <a:t>[VALUE]</a:t>
                    </a:fld>
                    <a:endParaRPr lang="en-IL"/>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F0A-457A-BD65-D2DCEDEE66E1}"/>
                </c:ext>
              </c:extLst>
            </c:dLbl>
            <c:dLbl>
              <c:idx val="2"/>
              <c:tx>
                <c:rich>
                  <a:bodyPr/>
                  <a:lstStyle/>
                  <a:p>
                    <a:fld id="{1B6639D0-08D9-4D3B-837F-BC27F55CE010}" type="VALUE">
                      <a:rPr lang="en-US" smtClean="0"/>
                      <a:pPr/>
                      <a:t>[VALUE]</a:t>
                    </a:fld>
                    <a:endParaRPr lang="en-IL"/>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F0A-457A-BD65-D2DCEDEE66E1}"/>
                </c:ext>
              </c:extLst>
            </c:dLbl>
            <c:dLbl>
              <c:idx val="4"/>
              <c:tx>
                <c:rich>
                  <a:bodyPr/>
                  <a:lstStyle/>
                  <a:p>
                    <a:fld id="{69EE2D22-03C3-4344-921C-2E0D57A817B9}" type="VALUE">
                      <a:rPr lang="en-US" smtClean="0"/>
                      <a:pPr/>
                      <a:t>[VALUE]</a:t>
                    </a:fld>
                    <a:endParaRPr lang="en-IL"/>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F0A-457A-BD65-D2DCEDEE66E1}"/>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נוספים'!$B$159:$B$163</c:f>
              <c:strCache>
                <c:ptCount val="5"/>
                <c:pt idx="0">
                  <c:v>חוגים / פעילות העשרה לילדים </c:v>
                </c:pt>
                <c:pt idx="1">
                  <c:v>פעילויות משותפות של הורים וילדים</c:v>
                </c:pt>
                <c:pt idx="2">
                  <c:v>סדנאות הדרכת הורים</c:v>
                </c:pt>
                <c:pt idx="3">
                  <c:v>פעילויות בטבע</c:v>
                </c:pt>
                <c:pt idx="4">
                  <c:v>מפגשי הכנה לכיתה א'</c:v>
                </c:pt>
              </c:strCache>
            </c:strRef>
          </c:cat>
          <c:val>
            <c:numRef>
              <c:f>'גרפים נוספים'!$C$159:$C$163</c:f>
              <c:numCache>
                <c:formatCode>###0%</c:formatCode>
                <c:ptCount val="5"/>
                <c:pt idx="0">
                  <c:v>0.64516129032258063</c:v>
                </c:pt>
                <c:pt idx="1">
                  <c:v>0.34193548387096778</c:v>
                </c:pt>
                <c:pt idx="2">
                  <c:v>0.29032258064516131</c:v>
                </c:pt>
                <c:pt idx="3">
                  <c:v>0.28387096774193549</c:v>
                </c:pt>
                <c:pt idx="4">
                  <c:v>0.18064516129032257</c:v>
                </c:pt>
              </c:numCache>
            </c:numRef>
          </c:val>
          <c:extLst>
            <c:ext xmlns:c16="http://schemas.microsoft.com/office/drawing/2014/chart" uri="{C3380CC4-5D6E-409C-BE32-E72D297353CC}">
              <c16:uniqueId val="{00000003-AF0A-457A-BD65-D2DCEDEE66E1}"/>
            </c:ext>
          </c:extLst>
        </c:ser>
        <c:dLbls>
          <c:showLegendKey val="0"/>
          <c:showVal val="0"/>
          <c:showCatName val="0"/>
          <c:showSerName val="0"/>
          <c:showPercent val="0"/>
          <c:showBubbleSize val="0"/>
        </c:dLbls>
        <c:gapWidth val="50"/>
        <c:overlap val="-27"/>
        <c:axId val="1675192896"/>
        <c:axId val="1675189984"/>
      </c:barChart>
      <c:catAx>
        <c:axId val="1675192896"/>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crossAx val="1675189984"/>
        <c:crosses val="autoZero"/>
        <c:auto val="1"/>
        <c:lblAlgn val="ctr"/>
        <c:lblOffset val="100"/>
        <c:noMultiLvlLbl val="0"/>
      </c:catAx>
      <c:valAx>
        <c:axId val="1675189984"/>
        <c:scaling>
          <c:orientation val="minMax"/>
          <c:max val="1"/>
        </c:scaling>
        <c:delete val="1"/>
        <c:axPos val="r"/>
        <c:numFmt formatCode="###0%" sourceLinked="1"/>
        <c:majorTickMark val="none"/>
        <c:minorTickMark val="none"/>
        <c:tickLblPos val="nextTo"/>
        <c:crossAx val="1675192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600" b="1"/>
              <a:t>Training’s contribution</a:t>
            </a:r>
            <a:endParaRPr lang="he-IL" sz="1600" b="1"/>
          </a:p>
        </c:rich>
      </c:tx>
      <c:layout>
        <c:manualLayout>
          <c:xMode val="edge"/>
          <c:yMode val="edge"/>
          <c:x val="0.40234076700174171"/>
          <c:y val="0.1624365482233502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2.2201139446819573E-3"/>
          <c:y val="0.16712962148766938"/>
          <c:w val="0.98857470220417321"/>
          <c:h val="0.67757764654418196"/>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'הכשרות בית שמש'!$B$54:$B$61</c:f>
              <c:strCache>
                <c:ptCount val="8"/>
                <c:pt idx="0">
                  <c:v>קיבלתי מוטיבציה ליישום רעיונות נוספים, ברוח תוכנית Urban95</c:v>
                </c:pt>
                <c:pt idx="1">
                  <c:v>רכשתי כלים פרקטיים ליישום בעבודתי</c:v>
                </c:pt>
                <c:pt idx="2">
                  <c:v>יצרתי קשרים מקצועיים / עסקיים / חברתיים חדשים</c:v>
                </c:pt>
                <c:pt idx="3">
                  <c:v>ההכשרה עוררה בי השראה וחשבתי על רעיונות חדשים ליישום, ברוח תוכנית Urban95</c:v>
                </c:pt>
                <c:pt idx="4">
                  <c:v>קיבלתי ידע מקצועי חדש בתחומי העיסוק שלי</c:v>
                </c:pt>
                <c:pt idx="5">
                  <c:v> העמקתי את הידע שלי אודות צורכי הגיל הרך ומלוויהם</c:v>
                </c:pt>
                <c:pt idx="6">
                  <c:v>הרחבתי את ידיעותיי ביחס לתוכנית Urban95 והשפעותיה בישראל ובעולם</c:v>
                </c:pt>
                <c:pt idx="7">
                  <c:v>נפגשתי עם עמיתים למקצוע ולמדתי מהם</c:v>
                </c:pt>
              </c:strCache>
              <c:extLst/>
            </c:strRef>
          </c:cat>
          <c:val>
            <c:numRef>
              <c:f>'הכשרות בית שמש'!$C$54:$C$61</c:f>
              <c:numCache>
                <c:formatCode>###0%</c:formatCode>
                <c:ptCount val="8"/>
                <c:pt idx="0" formatCode="0%">
                  <c:v>0.21</c:v>
                </c:pt>
                <c:pt idx="1">
                  <c:v>0.21052631578947367</c:v>
                </c:pt>
                <c:pt idx="2">
                  <c:v>0.21</c:v>
                </c:pt>
                <c:pt idx="3">
                  <c:v>0.28999999999999998</c:v>
                </c:pt>
                <c:pt idx="4">
                  <c:v>0.28999999999999998</c:v>
                </c:pt>
                <c:pt idx="5">
                  <c:v>0.5</c:v>
                </c:pt>
                <c:pt idx="6">
                  <c:v>0.5</c:v>
                </c:pt>
                <c:pt idx="7">
                  <c:v>0.5</c:v>
                </c:pt>
              </c:numCache>
            </c:numRef>
          </c:val>
          <c:extLst>
            <c:ext xmlns:c16="http://schemas.microsoft.com/office/drawing/2014/chart" uri="{C3380CC4-5D6E-409C-BE32-E72D297353CC}">
              <c16:uniqueId val="{00000000-1E6A-431B-A547-F55560D6CF1E}"/>
            </c:ext>
          </c:extLst>
        </c:ser>
        <c:dLbls>
          <c:showLegendKey val="0"/>
          <c:showVal val="0"/>
          <c:showCatName val="0"/>
          <c:showSerName val="0"/>
          <c:showPercent val="0"/>
          <c:showBubbleSize val="0"/>
        </c:dLbls>
        <c:gapWidth val="219"/>
        <c:overlap val="-27"/>
        <c:axId val="16893968"/>
        <c:axId val="16889808"/>
      </c:barChart>
      <c:catAx>
        <c:axId val="1689396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IL"/>
          </a:p>
        </c:txPr>
        <c:crossAx val="16889808"/>
        <c:crosses val="autoZero"/>
        <c:auto val="1"/>
        <c:lblAlgn val="ctr"/>
        <c:lblOffset val="100"/>
        <c:noMultiLvlLbl val="0"/>
      </c:catAx>
      <c:valAx>
        <c:axId val="16889808"/>
        <c:scaling>
          <c:orientation val="minMax"/>
          <c:max val="1"/>
        </c:scaling>
        <c:delete val="1"/>
        <c:axPos val="r"/>
        <c:numFmt formatCode="0%" sourceLinked="1"/>
        <c:majorTickMark val="none"/>
        <c:minorTickMark val="none"/>
        <c:tickLblPos val="nextTo"/>
        <c:crossAx val="16893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stacked"/>
        <c:varyColors val="0"/>
        <c:ser>
          <c:idx val="0"/>
          <c:order val="0"/>
          <c:tx>
            <c:strRef>
              <c:f>'הכשרות בית שמש'!$B$2</c:f>
              <c:strCache>
                <c:ptCount val="1"/>
                <c:pt idx="0">
                  <c:v>במידה בינונית</c:v>
                </c:pt>
              </c:strCache>
            </c:strRef>
          </c:tx>
          <c:spPr>
            <a:solidFill>
              <a:schemeClr val="accent1">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'הכשרות בית שמש'!$A$3:$A$7</c:f>
              <c:strCache>
                <c:ptCount val="5"/>
                <c:pt idx="0">
                  <c:v>באיזו מידה ההכשרה פתחה בפניך הזדמנויות חדשות לממשקי עבודה משותפים עם גורמים חדשים?</c:v>
                </c:pt>
                <c:pt idx="1">
                  <c:v>באיזו מידה סייעה לך ההכשרה להבין כיצד ניתן ליישם את תכני הגיל הרך במסגרת עבודתך המקצועית?</c:v>
                </c:pt>
                <c:pt idx="2">
                  <c:v>באיזו מידה המפגש העמיק את היכרותך עם עמיתים?</c:v>
                </c:pt>
                <c:pt idx="3">
                  <c:v>באיזו מידה להערכתך הכלים והידע שרכשת ישמשו אותך בעבודתך בפועל, בחצי השנה הקרובה?</c:v>
                </c:pt>
                <c:pt idx="4">
                  <c:v>בעקבות ההכשרה, באיזו מידה התחדד בעיניך הצורך לשלב את צרכי ותכני הגיל הרך במסגרת עבודתך המקצועית</c:v>
                </c:pt>
              </c:strCache>
            </c:strRef>
          </c:cat>
          <c:val>
            <c:numRef>
              <c:f>'הכשרות בית שמש'!$B$3:$B$7</c:f>
              <c:numCache>
                <c:formatCode>0%</c:formatCode>
                <c:ptCount val="5"/>
                <c:pt idx="0">
                  <c:v>0.57099999999999995</c:v>
                </c:pt>
                <c:pt idx="1">
                  <c:v>0.42899999999999999</c:v>
                </c:pt>
                <c:pt idx="2">
                  <c:v>0.28599999999999998</c:v>
                </c:pt>
                <c:pt idx="3" formatCode="###0%">
                  <c:v>0.2857142857142857</c:v>
                </c:pt>
                <c:pt idx="4">
                  <c:v>0.42899999999999999</c:v>
                </c:pt>
              </c:numCache>
            </c:numRef>
          </c:val>
          <c:extLst>
            <c:ext xmlns:c16="http://schemas.microsoft.com/office/drawing/2014/chart" uri="{C3380CC4-5D6E-409C-BE32-E72D297353CC}">
              <c16:uniqueId val="{00000000-4452-4ABE-9524-E41FB08E43BD}"/>
            </c:ext>
          </c:extLst>
        </c:ser>
        <c:ser>
          <c:idx val="1"/>
          <c:order val="1"/>
          <c:tx>
            <c:strRef>
              <c:f>'הכשרות בית שמש'!$C$2</c:f>
              <c:strCache>
                <c:ptCount val="1"/>
                <c:pt idx="0">
                  <c:v>במידה רבה</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'הכשרות בית שמש'!$A$3:$A$7</c:f>
              <c:strCache>
                <c:ptCount val="5"/>
                <c:pt idx="0">
                  <c:v>באיזו מידה ההכשרה פתחה בפניך הזדמנויות חדשות לממשקי עבודה משותפים עם גורמים חדשים?</c:v>
                </c:pt>
                <c:pt idx="1">
                  <c:v>באיזו מידה סייעה לך ההכשרה להבין כיצד ניתן ליישם את תכני הגיל הרך במסגרת עבודתך המקצועית?</c:v>
                </c:pt>
                <c:pt idx="2">
                  <c:v>באיזו מידה המפגש העמיק את היכרותך עם עמיתים?</c:v>
                </c:pt>
                <c:pt idx="3">
                  <c:v>באיזו מידה להערכתך הכלים והידע שרכשת ישמשו אותך בעבודתך בפועל, בחצי השנה הקרובה?</c:v>
                </c:pt>
                <c:pt idx="4">
                  <c:v>בעקבות ההכשרה, באיזו מידה התחדד בעיניך הצורך לשלב את צרכי ותכני הגיל הרך במסגרת עבודתך המקצועית</c:v>
                </c:pt>
              </c:strCache>
            </c:strRef>
          </c:cat>
          <c:val>
            <c:numRef>
              <c:f>'הכשרות בית שמש'!$C$3:$C$7</c:f>
              <c:numCache>
                <c:formatCode>0%</c:formatCode>
                <c:ptCount val="5"/>
                <c:pt idx="0">
                  <c:v>0.14299999999999999</c:v>
                </c:pt>
                <c:pt idx="1">
                  <c:v>0.28599999999999998</c:v>
                </c:pt>
                <c:pt idx="2">
                  <c:v>0.42899999999999999</c:v>
                </c:pt>
                <c:pt idx="3" formatCode="###0%">
                  <c:v>0.5714285714285714</c:v>
                </c:pt>
                <c:pt idx="4">
                  <c:v>0.28599999999999998</c:v>
                </c:pt>
              </c:numCache>
            </c:numRef>
          </c:val>
          <c:extLst>
            <c:ext xmlns:c16="http://schemas.microsoft.com/office/drawing/2014/chart" uri="{C3380CC4-5D6E-409C-BE32-E72D297353CC}">
              <c16:uniqueId val="{00000001-4452-4ABE-9524-E41FB08E43BD}"/>
            </c:ext>
          </c:extLst>
        </c:ser>
        <c:ser>
          <c:idx val="2"/>
          <c:order val="2"/>
          <c:tx>
            <c:strRef>
              <c:f>'הכשרות בית שמש'!$D$2</c:f>
              <c:strCache>
                <c:ptCount val="1"/>
                <c:pt idx="0">
                  <c:v>במידה רבה מאוד</c:v>
                </c:pt>
              </c:strCache>
            </c:strRef>
          </c:tx>
          <c:spPr>
            <a:solidFill>
              <a:schemeClr val="accent1">
                <a:shade val="65000"/>
              </a:scheme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2-4452-4ABE-9524-E41FB08E43BD}"/>
                </c:ext>
              </c:extLst>
            </c:dLbl>
            <c:dLbl>
              <c:idx val="3"/>
              <c:delete val="1"/>
              <c:extLst>
                <c:ext xmlns:c15="http://schemas.microsoft.com/office/drawing/2012/chart" uri="{CE6537A1-D6FC-4f65-9D91-7224C49458BB}"/>
                <c:ext xmlns:c16="http://schemas.microsoft.com/office/drawing/2014/chart" uri="{C3380CC4-5D6E-409C-BE32-E72D297353CC}">
                  <c16:uniqueId val="{00000003-4452-4ABE-9524-E41FB08E43BD}"/>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'הכשרות בית שמש'!$A$3:$A$7</c:f>
              <c:strCache>
                <c:ptCount val="5"/>
                <c:pt idx="0">
                  <c:v>באיזו מידה ההכשרה פתחה בפניך הזדמנויות חדשות לממשקי עבודה משותפים עם גורמים חדשים?</c:v>
                </c:pt>
                <c:pt idx="1">
                  <c:v>באיזו מידה סייעה לך ההכשרה להבין כיצד ניתן ליישם את תכני הגיל הרך במסגרת עבודתך המקצועית?</c:v>
                </c:pt>
                <c:pt idx="2">
                  <c:v>באיזו מידה המפגש העמיק את היכרותך עם עמיתים?</c:v>
                </c:pt>
                <c:pt idx="3">
                  <c:v>באיזו מידה להערכתך הכלים והידע שרכשת ישמשו אותך בעבודתך בפועל, בחצי השנה הקרובה?</c:v>
                </c:pt>
                <c:pt idx="4">
                  <c:v>בעקבות ההכשרה, באיזו מידה התחדד בעיניך הצורך לשלב את צרכי ותכני הגיל הרך במסגרת עבודתך המקצועית</c:v>
                </c:pt>
              </c:strCache>
            </c:strRef>
          </c:cat>
          <c:val>
            <c:numRef>
              <c:f>'הכשרות בית שמש'!$D$3:$D$7</c:f>
              <c:numCache>
                <c:formatCode>0%</c:formatCode>
                <c:ptCount val="5"/>
                <c:pt idx="0">
                  <c:v>0</c:v>
                </c:pt>
                <c:pt idx="1">
                  <c:v>7.0999999999999994E-2</c:v>
                </c:pt>
                <c:pt idx="2">
                  <c:v>7.0999999999999994E-2</c:v>
                </c:pt>
                <c:pt idx="3" formatCode="###0%">
                  <c:v>0</c:v>
                </c:pt>
                <c:pt idx="4">
                  <c:v>0.14299999999999999</c:v>
                </c:pt>
              </c:numCache>
            </c:numRef>
          </c:val>
          <c:extLst>
            <c:ext xmlns:c16="http://schemas.microsoft.com/office/drawing/2014/chart" uri="{C3380CC4-5D6E-409C-BE32-E72D297353CC}">
              <c16:uniqueId val="{00000004-4452-4ABE-9524-E41FB08E43BD}"/>
            </c:ext>
          </c:extLst>
        </c:ser>
        <c:dLbls>
          <c:showLegendKey val="0"/>
          <c:showVal val="0"/>
          <c:showCatName val="0"/>
          <c:showSerName val="0"/>
          <c:showPercent val="0"/>
          <c:showBubbleSize val="0"/>
        </c:dLbls>
        <c:gapWidth val="75"/>
        <c:overlap val="100"/>
        <c:axId val="16896048"/>
        <c:axId val="16888144"/>
      </c:barChart>
      <c:catAx>
        <c:axId val="168960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rtl="1">
              <a:defRPr sz="1200" b="0" i="0" u="none" strike="noStrike" kern="1200" baseline="0">
                <a:solidFill>
                  <a:schemeClr val="tx1">
                    <a:lumMod val="65000"/>
                    <a:lumOff val="35000"/>
                  </a:schemeClr>
                </a:solidFill>
                <a:latin typeface="+mn-lt"/>
                <a:ea typeface="+mn-ea"/>
                <a:cs typeface="+mn-cs"/>
              </a:defRPr>
            </a:pPr>
            <a:endParaRPr lang="en-IL"/>
          </a:p>
        </c:txPr>
        <c:crossAx val="16888144"/>
        <c:crosses val="autoZero"/>
        <c:auto val="1"/>
        <c:lblAlgn val="ctr"/>
        <c:lblOffset val="100"/>
        <c:noMultiLvlLbl val="0"/>
      </c:catAx>
      <c:valAx>
        <c:axId val="16888144"/>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IL"/>
          </a:p>
        </c:txPr>
        <c:crossAx val="1689604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w="9525" cap="flat" cmpd="sng" algn="ctr">
      <a:noFill/>
      <a:round/>
    </a:ln>
    <a:effectLst/>
  </c:spPr>
  <c:txPr>
    <a:bodyPr/>
    <a:lstStyle/>
    <a:p>
      <a:pPr>
        <a:defRPr/>
      </a:pPr>
      <a:endParaRPr lang="en-I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he-IL" sz="1600" b="1" i="0" u="none" strike="noStrike" kern="1200" spc="0" baseline="0">
                <a:solidFill>
                  <a:srgbClr val="36636F"/>
                </a:solidFill>
                <a:latin typeface="Segoe UI" panose="020B0502040204020203" pitchFamily="34" charset="0"/>
                <a:ea typeface="+mn-ea"/>
                <a:cs typeface="Segoe UI" panose="020B0502040204020203" pitchFamily="34" charset="0"/>
              </a:defRPr>
            </a:pPr>
            <a:r>
              <a:rPr lang="en-US" sz="1600" b="1" kern="1200">
                <a:solidFill>
                  <a:srgbClr val="36636F"/>
                </a:solidFill>
                <a:latin typeface="Segoe UI" panose="020B0502040204020203" pitchFamily="34" charset="0"/>
                <a:ea typeface="+mn-ea"/>
                <a:cs typeface="Segoe UI" panose="020B0502040204020203" pitchFamily="34" charset="0"/>
              </a:rPr>
              <a:t>Religious </a:t>
            </a:r>
            <a:br>
              <a:rPr lang="en-US" sz="1600" b="1" kern="1200">
                <a:solidFill>
                  <a:srgbClr val="36636F"/>
                </a:solidFill>
                <a:latin typeface="Segoe UI" panose="020B0502040204020203" pitchFamily="34" charset="0"/>
                <a:ea typeface="+mn-ea"/>
                <a:cs typeface="Segoe UI" panose="020B0502040204020203" pitchFamily="34" charset="0"/>
              </a:rPr>
            </a:br>
            <a:r>
              <a:rPr lang="en-US" sz="1600" b="1" kern="1200">
                <a:solidFill>
                  <a:srgbClr val="36636F"/>
                </a:solidFill>
                <a:latin typeface="Segoe UI" panose="020B0502040204020203" pitchFamily="34" charset="0"/>
                <a:ea typeface="+mn-ea"/>
                <a:cs typeface="Segoe UI" panose="020B0502040204020203" pitchFamily="34" charset="0"/>
              </a:rPr>
              <a:t>Stream</a:t>
            </a:r>
            <a:endParaRPr lang="he-IL" sz="1600" b="1" kern="1200">
              <a:solidFill>
                <a:srgbClr val="36636F"/>
              </a:solidFill>
              <a:latin typeface="Segoe UI" panose="020B0502040204020203" pitchFamily="34" charset="0"/>
              <a:ea typeface="+mn-ea"/>
              <a:cs typeface="Segoe UI" panose="020B0502040204020203" pitchFamily="34" charset="0"/>
            </a:endParaRPr>
          </a:p>
        </c:rich>
      </c:tx>
      <c:layout>
        <c:manualLayout>
          <c:xMode val="edge"/>
          <c:yMode val="edge"/>
          <c:x val="0.40833486312307793"/>
          <c:y val="0.1962468976219956"/>
        </c:manualLayout>
      </c:layout>
      <c:overlay val="0"/>
      <c:spPr>
        <a:noFill/>
        <a:ln>
          <a:noFill/>
        </a:ln>
        <a:effectLst/>
      </c:spPr>
      <c:txPr>
        <a:bodyPr rot="0" spcFirstLastPara="1" vertOverflow="ellipsis" vert="horz" wrap="square" anchor="ctr" anchorCtr="1"/>
        <a:lstStyle/>
        <a:p>
          <a:pPr algn="ctr" rtl="0">
            <a:defRPr lang="he-IL" sz="1600" b="1" i="0" u="none" strike="noStrike" kern="1200" spc="0" baseline="0">
              <a:solidFill>
                <a:srgbClr val="36636F"/>
              </a:solidFill>
              <a:latin typeface="Segoe UI" panose="020B0502040204020203" pitchFamily="34" charset="0"/>
              <a:ea typeface="+mn-ea"/>
              <a:cs typeface="Segoe UI" panose="020B0502040204020203" pitchFamily="34" charset="0"/>
            </a:defRPr>
          </a:pPr>
          <a:endParaRPr lang="en-IL"/>
        </a:p>
      </c:txPr>
    </c:title>
    <c:autoTitleDeleted val="0"/>
    <c:plotArea>
      <c:layout>
        <c:manualLayout>
          <c:layoutTarget val="inner"/>
          <c:xMode val="edge"/>
          <c:yMode val="edge"/>
          <c:x val="0.21505398397863384"/>
          <c:y val="3.5668187873060371E-2"/>
          <c:w val="0.57882180738295486"/>
          <c:h val="0.89254671493944926"/>
        </c:manualLayout>
      </c:layout>
      <c:doughnut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4A15-4364-ADF0-4B93668F6E1C}"/>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4A15-4364-ADF0-4B93668F6E1C}"/>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4A15-4364-ADF0-4B93668F6E1C}"/>
              </c:ext>
            </c:extLst>
          </c:dPt>
          <c:dPt>
            <c:idx val="3"/>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7-4A15-4364-ADF0-4B93668F6E1C}"/>
              </c:ext>
            </c:extLst>
          </c:dPt>
          <c:dLbls>
            <c:dLbl>
              <c:idx val="0"/>
              <c:layout>
                <c:manualLayout>
                  <c:x val="1.3831258644536652E-2"/>
                  <c:y val="4.0723981900452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A15-4364-ADF0-4B93668F6E1C}"/>
                </c:ext>
              </c:extLst>
            </c:dLbl>
            <c:dLbl>
              <c:idx val="2"/>
              <c:layout>
                <c:manualLayout>
                  <c:x val="-5.0714029177175074E-17"/>
                  <c:y val="1.35746606334841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A15-4364-ADF0-4B93668F6E1C}"/>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גרפים!$B$29:$B$32</c:f>
              <c:strCache>
                <c:ptCount val="4"/>
                <c:pt idx="0">
                  <c:v>חסידי/ת</c:v>
                </c:pt>
                <c:pt idx="1">
                  <c:v>ליטאי/ת</c:v>
                </c:pt>
                <c:pt idx="2">
                  <c:v>ספרדי/ת</c:v>
                </c:pt>
                <c:pt idx="3">
                  <c:v>דתי/ה לאומי/ת</c:v>
                </c:pt>
              </c:strCache>
            </c:strRef>
          </c:cat>
          <c:val>
            <c:numRef>
              <c:f>גרפים!$C$29:$C$32</c:f>
              <c:numCache>
                <c:formatCode>###0%</c:formatCode>
                <c:ptCount val="4"/>
                <c:pt idx="0">
                  <c:v>0.40645161290322579</c:v>
                </c:pt>
                <c:pt idx="1">
                  <c:v>0.33548387096774201</c:v>
                </c:pt>
                <c:pt idx="2">
                  <c:v>0.18064516129032257</c:v>
                </c:pt>
                <c:pt idx="3">
                  <c:v>5.1612903225806452E-2</c:v>
                </c:pt>
              </c:numCache>
            </c:numRef>
          </c:val>
          <c:extLst>
            <c:ext xmlns:c16="http://schemas.microsoft.com/office/drawing/2014/chart" uri="{C3380CC4-5D6E-409C-BE32-E72D297353CC}">
              <c16:uniqueId val="{00000008-4A15-4364-ADF0-4B93668F6E1C}"/>
            </c:ext>
          </c:extLst>
        </c:ser>
        <c:dLbls>
          <c:showLegendKey val="0"/>
          <c:showVal val="1"/>
          <c:showCatName val="0"/>
          <c:showSerName val="0"/>
          <c:showPercent val="0"/>
          <c:showBubbleSize val="0"/>
          <c:showLeaderLines val="1"/>
        </c:dLbls>
        <c:firstSliceAng val="360"/>
        <c:holeSize val="66"/>
      </c:doughnutChart>
      <c:spPr>
        <a:noFill/>
        <a:ln>
          <a:noFill/>
        </a:ln>
        <a:effectLst/>
      </c:spPr>
    </c:plotArea>
    <c:legend>
      <c:legendPos val="b"/>
      <c:layout>
        <c:manualLayout>
          <c:xMode val="edge"/>
          <c:yMode val="edge"/>
          <c:x val="0.34516788156340722"/>
          <c:y val="0.37659189646026731"/>
          <c:w val="0.2359387576552931"/>
          <c:h val="0.3123905987065048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5.069261672251707E-2"/>
          <c:y val="0.10072251968503938"/>
          <c:w val="0.80191269601568604"/>
          <c:h val="0.84295244094488186"/>
        </c:manualLayout>
      </c:layout>
      <c:doughnutChart>
        <c:varyColors val="1"/>
        <c:ser>
          <c:idx val="0"/>
          <c:order val="0"/>
          <c:dPt>
            <c:idx val="0"/>
            <c:bubble3D val="0"/>
            <c:spPr>
              <a:solidFill>
                <a:schemeClr val="accent5">
                  <a:tint val="50000"/>
                </a:schemeClr>
              </a:solidFill>
              <a:ln w="19050">
                <a:solidFill>
                  <a:schemeClr val="lt1"/>
                </a:solidFill>
              </a:ln>
              <a:effectLst/>
            </c:spPr>
            <c:extLst>
              <c:ext xmlns:c16="http://schemas.microsoft.com/office/drawing/2014/chart" uri="{C3380CC4-5D6E-409C-BE32-E72D297353CC}">
                <c16:uniqueId val="{00000001-8129-46FE-BD1E-3788D61876F7}"/>
              </c:ext>
            </c:extLst>
          </c:dPt>
          <c:dPt>
            <c:idx val="1"/>
            <c:bubble3D val="0"/>
            <c:spPr>
              <a:solidFill>
                <a:schemeClr val="accent5">
                  <a:tint val="70000"/>
                </a:schemeClr>
              </a:solidFill>
              <a:ln w="19050">
                <a:solidFill>
                  <a:schemeClr val="lt1"/>
                </a:solidFill>
              </a:ln>
              <a:effectLst/>
            </c:spPr>
            <c:extLst>
              <c:ext xmlns:c16="http://schemas.microsoft.com/office/drawing/2014/chart" uri="{C3380CC4-5D6E-409C-BE32-E72D297353CC}">
                <c16:uniqueId val="{00000003-8129-46FE-BD1E-3788D61876F7}"/>
              </c:ext>
            </c:extLst>
          </c:dPt>
          <c:dPt>
            <c:idx val="2"/>
            <c:bubble3D val="0"/>
            <c:spPr>
              <a:solidFill>
                <a:schemeClr val="accent5">
                  <a:tint val="90000"/>
                </a:schemeClr>
              </a:solidFill>
              <a:ln w="19050">
                <a:solidFill>
                  <a:schemeClr val="lt1"/>
                </a:solidFill>
              </a:ln>
              <a:effectLst/>
            </c:spPr>
            <c:extLst>
              <c:ext xmlns:c16="http://schemas.microsoft.com/office/drawing/2014/chart" uri="{C3380CC4-5D6E-409C-BE32-E72D297353CC}">
                <c16:uniqueId val="{00000005-8129-46FE-BD1E-3788D61876F7}"/>
              </c:ext>
            </c:extLst>
          </c:dPt>
          <c:dPt>
            <c:idx val="3"/>
            <c:bubble3D val="0"/>
            <c:spPr>
              <a:solidFill>
                <a:schemeClr val="accent5">
                  <a:shade val="90000"/>
                </a:schemeClr>
              </a:solidFill>
              <a:ln w="19050">
                <a:solidFill>
                  <a:schemeClr val="lt1"/>
                </a:solidFill>
              </a:ln>
              <a:effectLst/>
            </c:spPr>
            <c:extLst>
              <c:ext xmlns:c16="http://schemas.microsoft.com/office/drawing/2014/chart" uri="{C3380CC4-5D6E-409C-BE32-E72D297353CC}">
                <c16:uniqueId val="{00000007-8129-46FE-BD1E-3788D61876F7}"/>
              </c:ext>
            </c:extLst>
          </c:dPt>
          <c:dPt>
            <c:idx val="4"/>
            <c:bubble3D val="0"/>
            <c:spPr>
              <a:solidFill>
                <a:schemeClr val="accent5">
                  <a:shade val="70000"/>
                </a:schemeClr>
              </a:solidFill>
              <a:ln w="19050">
                <a:solidFill>
                  <a:schemeClr val="lt1"/>
                </a:solidFill>
              </a:ln>
              <a:effectLst/>
            </c:spPr>
            <c:extLst>
              <c:ext xmlns:c16="http://schemas.microsoft.com/office/drawing/2014/chart" uri="{C3380CC4-5D6E-409C-BE32-E72D297353CC}">
                <c16:uniqueId val="{00000009-8129-46FE-BD1E-3788D61876F7}"/>
              </c:ext>
            </c:extLst>
          </c:dPt>
          <c:dPt>
            <c:idx val="5"/>
            <c:bubble3D val="0"/>
            <c:spPr>
              <a:solidFill>
                <a:schemeClr val="accent5">
                  <a:shade val="50000"/>
                </a:schemeClr>
              </a:solidFill>
              <a:ln w="19050">
                <a:solidFill>
                  <a:schemeClr val="lt1"/>
                </a:solidFill>
              </a:ln>
              <a:effectLst/>
            </c:spPr>
            <c:extLst>
              <c:ext xmlns:c16="http://schemas.microsoft.com/office/drawing/2014/chart" uri="{C3380CC4-5D6E-409C-BE32-E72D297353CC}">
                <c16:uniqueId val="{0000000B-8129-46FE-BD1E-3788D61876F7}"/>
              </c:ext>
            </c:extLst>
          </c:dPt>
          <c:dLbls>
            <c:dLbl>
              <c:idx val="5"/>
              <c:layout>
                <c:manualLayout>
                  <c:x val="1.5221028510065055E-2"/>
                  <c:y val="8.00000000000000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129-46FE-BD1E-3788D61876F7}"/>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גרפים!$B$8:$B$13</c:f>
              <c:strCache>
                <c:ptCount val="6"/>
                <c:pt idx="0">
                  <c:v>ילד אחד</c:v>
                </c:pt>
                <c:pt idx="1">
                  <c:v>שני ילדים</c:v>
                </c:pt>
                <c:pt idx="2">
                  <c:v>שלושה ילדים </c:v>
                </c:pt>
                <c:pt idx="3">
                  <c:v>ארבעה ילדים</c:v>
                </c:pt>
                <c:pt idx="4">
                  <c:v>חמישה ילדים</c:v>
                </c:pt>
                <c:pt idx="5">
                  <c:v>שישה ילדים או יותר</c:v>
                </c:pt>
              </c:strCache>
            </c:strRef>
          </c:cat>
          <c:val>
            <c:numRef>
              <c:f>גרפים!$C$8:$C$13</c:f>
              <c:numCache>
                <c:formatCode>###0%</c:formatCode>
                <c:ptCount val="6"/>
                <c:pt idx="0">
                  <c:v>0.05</c:v>
                </c:pt>
                <c:pt idx="1">
                  <c:v>0.19</c:v>
                </c:pt>
                <c:pt idx="2">
                  <c:v>0.2</c:v>
                </c:pt>
                <c:pt idx="3">
                  <c:v>0.16</c:v>
                </c:pt>
                <c:pt idx="4">
                  <c:v>0.12</c:v>
                </c:pt>
                <c:pt idx="5">
                  <c:v>0.28999999999999998</c:v>
                </c:pt>
              </c:numCache>
            </c:numRef>
          </c:val>
          <c:extLst>
            <c:ext xmlns:c16="http://schemas.microsoft.com/office/drawing/2014/chart" uri="{C3380CC4-5D6E-409C-BE32-E72D297353CC}">
              <c16:uniqueId val="{0000000C-8129-46FE-BD1E-3788D61876F7}"/>
            </c:ext>
          </c:extLst>
        </c:ser>
        <c:dLbls>
          <c:showLegendKey val="0"/>
          <c:showVal val="1"/>
          <c:showCatName val="0"/>
          <c:showSerName val="0"/>
          <c:showPercent val="0"/>
          <c:showBubbleSize val="0"/>
          <c:showLeaderLines val="1"/>
        </c:dLbls>
        <c:firstSliceAng val="360"/>
        <c:holeSize val="66"/>
      </c:doughnutChart>
      <c:spPr>
        <a:noFill/>
        <a:ln>
          <a:noFill/>
        </a:ln>
        <a:effectLst/>
      </c:spPr>
    </c:plotArea>
    <c:legend>
      <c:legendPos val="b"/>
      <c:layout>
        <c:manualLayout>
          <c:xMode val="edge"/>
          <c:yMode val="edge"/>
          <c:x val="0.14206882541600149"/>
          <c:y val="0.31612566929133856"/>
          <c:w val="0.61469108674302186"/>
          <c:h val="0.3908034645669291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44444444444443"/>
          <c:y val="4.6296403974333405E-2"/>
          <c:w val="0.74644881889763781"/>
          <c:h val="0.89814814814814814"/>
        </c:manualLayout>
      </c:layout>
      <c:barChart>
        <c:barDir val="bar"/>
        <c:grouping val="clustered"/>
        <c:varyColors val="0"/>
        <c:ser>
          <c:idx val="0"/>
          <c:order val="0"/>
          <c:spPr>
            <a:solidFill>
              <a:srgbClr val="36636F"/>
            </a:solidFill>
            <a:ln>
              <a:noFill/>
            </a:ln>
            <a:effectLst/>
          </c:spPr>
          <c:invertIfNegative val="0"/>
          <c:dLbls>
            <c:dLbl>
              <c:idx val="0"/>
              <c:layout>
                <c:manualLayout>
                  <c:x val="-0.23333333333333339"/>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A1D-4FAF-AAC5-02ADF7EDD88B}"/>
                </c:ext>
              </c:extLst>
            </c:dLbl>
            <c:dLbl>
              <c:idx val="1"/>
              <c:layout>
                <c:manualLayout>
                  <c:x val="-0.31944422572178477"/>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A1D-4FAF-AAC5-02ADF7EDD88B}"/>
                </c:ext>
              </c:extLst>
            </c:dLbl>
            <c:dLbl>
              <c:idx val="2"/>
              <c:layout>
                <c:manualLayout>
                  <c:x val="-0.25833311461067365"/>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1D-4FAF-AAC5-02ADF7EDD88B}"/>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גרפים!$B$15:$B$17</c:f>
              <c:strCache>
                <c:ptCount val="3"/>
                <c:pt idx="0">
                  <c:v>בני 0-2 שנים</c:v>
                </c:pt>
                <c:pt idx="1">
                  <c:v>בני 3-4 שנים</c:v>
                </c:pt>
                <c:pt idx="2">
                  <c:v>בני 5 ומעלה</c:v>
                </c:pt>
              </c:strCache>
            </c:strRef>
          </c:cat>
          <c:val>
            <c:numRef>
              <c:f>גרפים!$C$15:$C$17</c:f>
              <c:numCache>
                <c:formatCode>###0%</c:formatCode>
                <c:ptCount val="3"/>
                <c:pt idx="0">
                  <c:v>0.74</c:v>
                </c:pt>
                <c:pt idx="1">
                  <c:v>0.81</c:v>
                </c:pt>
                <c:pt idx="2">
                  <c:v>0.76</c:v>
                </c:pt>
              </c:numCache>
            </c:numRef>
          </c:val>
          <c:extLst>
            <c:ext xmlns:c16="http://schemas.microsoft.com/office/drawing/2014/chart" uri="{C3380CC4-5D6E-409C-BE32-E72D297353CC}">
              <c16:uniqueId val="{00000003-EA1D-4FAF-AAC5-02ADF7EDD88B}"/>
            </c:ext>
          </c:extLst>
        </c:ser>
        <c:dLbls>
          <c:showLegendKey val="0"/>
          <c:showVal val="0"/>
          <c:showCatName val="0"/>
          <c:showSerName val="0"/>
          <c:showPercent val="0"/>
          <c:showBubbleSize val="0"/>
        </c:dLbls>
        <c:gapWidth val="150"/>
        <c:axId val="1306393199"/>
        <c:axId val="1306399023"/>
      </c:barChart>
      <c:catAx>
        <c:axId val="130639319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IL"/>
          </a:p>
        </c:txPr>
        <c:crossAx val="1306399023"/>
        <c:crosses val="autoZero"/>
        <c:auto val="1"/>
        <c:lblAlgn val="ctr"/>
        <c:lblOffset val="100"/>
        <c:noMultiLvlLbl val="0"/>
      </c:catAx>
      <c:valAx>
        <c:axId val="1306399023"/>
        <c:scaling>
          <c:orientation val="minMax"/>
          <c:max val="1"/>
          <c:min val="0.30000000000000004"/>
        </c:scaling>
        <c:delete val="1"/>
        <c:axPos val="b"/>
        <c:numFmt formatCode="###0%" sourceLinked="1"/>
        <c:majorTickMark val="out"/>
        <c:minorTickMark val="none"/>
        <c:tickLblPos val="nextTo"/>
        <c:crossAx val="13063931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4166666666666666"/>
          <c:y val="0"/>
          <c:w val="0.7944444444444444"/>
          <c:h val="1"/>
        </c:manualLayout>
      </c:layout>
      <c:doughnutChart>
        <c:varyColors val="1"/>
        <c:ser>
          <c:idx val="0"/>
          <c:order val="0"/>
          <c:dPt>
            <c:idx val="0"/>
            <c:bubble3D val="0"/>
            <c:spPr>
              <a:solidFill>
                <a:schemeClr val="accent6">
                  <a:shade val="50000"/>
                </a:schemeClr>
              </a:solidFill>
              <a:ln w="19050">
                <a:solidFill>
                  <a:schemeClr val="lt1"/>
                </a:solidFill>
              </a:ln>
              <a:effectLst/>
            </c:spPr>
            <c:extLst>
              <c:ext xmlns:c16="http://schemas.microsoft.com/office/drawing/2014/chart" uri="{C3380CC4-5D6E-409C-BE32-E72D297353CC}">
                <c16:uniqueId val="{00000001-067F-4C19-8D34-8E5D199099A0}"/>
              </c:ext>
            </c:extLst>
          </c:dPt>
          <c:dPt>
            <c:idx val="1"/>
            <c:bubble3D val="0"/>
            <c:spPr>
              <a:solidFill>
                <a:schemeClr val="accent6">
                  <a:shade val="70000"/>
                </a:schemeClr>
              </a:solidFill>
              <a:ln w="19050">
                <a:solidFill>
                  <a:schemeClr val="lt1"/>
                </a:solidFill>
              </a:ln>
              <a:effectLst/>
            </c:spPr>
            <c:extLst>
              <c:ext xmlns:c16="http://schemas.microsoft.com/office/drawing/2014/chart" uri="{C3380CC4-5D6E-409C-BE32-E72D297353CC}">
                <c16:uniqueId val="{00000003-067F-4C19-8D34-8E5D199099A0}"/>
              </c:ext>
            </c:extLst>
          </c:dPt>
          <c:dPt>
            <c:idx val="2"/>
            <c:bubble3D val="0"/>
            <c:spPr>
              <a:solidFill>
                <a:schemeClr val="accent6">
                  <a:shade val="90000"/>
                </a:schemeClr>
              </a:solidFill>
              <a:ln w="19050">
                <a:solidFill>
                  <a:schemeClr val="lt1"/>
                </a:solidFill>
              </a:ln>
              <a:effectLst/>
            </c:spPr>
            <c:extLst>
              <c:ext xmlns:c16="http://schemas.microsoft.com/office/drawing/2014/chart" uri="{C3380CC4-5D6E-409C-BE32-E72D297353CC}">
                <c16:uniqueId val="{00000005-067F-4C19-8D34-8E5D199099A0}"/>
              </c:ext>
            </c:extLst>
          </c:dPt>
          <c:dPt>
            <c:idx val="3"/>
            <c:bubble3D val="0"/>
            <c:spPr>
              <a:solidFill>
                <a:schemeClr val="accent6">
                  <a:tint val="90000"/>
                </a:schemeClr>
              </a:solidFill>
              <a:ln w="19050">
                <a:solidFill>
                  <a:schemeClr val="lt1"/>
                </a:solidFill>
              </a:ln>
              <a:effectLst/>
            </c:spPr>
            <c:extLst>
              <c:ext xmlns:c16="http://schemas.microsoft.com/office/drawing/2014/chart" uri="{C3380CC4-5D6E-409C-BE32-E72D297353CC}">
                <c16:uniqueId val="{00000007-067F-4C19-8D34-8E5D199099A0}"/>
              </c:ext>
            </c:extLst>
          </c:dPt>
          <c:dPt>
            <c:idx val="4"/>
            <c:bubble3D val="0"/>
            <c:spPr>
              <a:solidFill>
                <a:schemeClr val="accent6">
                  <a:tint val="70000"/>
                </a:schemeClr>
              </a:solidFill>
              <a:ln w="19050">
                <a:solidFill>
                  <a:schemeClr val="lt1"/>
                </a:solidFill>
              </a:ln>
              <a:effectLst/>
            </c:spPr>
            <c:extLst>
              <c:ext xmlns:c16="http://schemas.microsoft.com/office/drawing/2014/chart" uri="{C3380CC4-5D6E-409C-BE32-E72D297353CC}">
                <c16:uniqueId val="{00000009-067F-4C19-8D34-8E5D199099A0}"/>
              </c:ext>
            </c:extLst>
          </c:dPt>
          <c:dPt>
            <c:idx val="5"/>
            <c:bubble3D val="0"/>
            <c:spPr>
              <a:solidFill>
                <a:schemeClr val="accent6">
                  <a:tint val="50000"/>
                </a:schemeClr>
              </a:solidFill>
              <a:ln w="19050">
                <a:solidFill>
                  <a:schemeClr val="lt1"/>
                </a:solidFill>
              </a:ln>
              <a:effectLst/>
            </c:spPr>
            <c:extLst>
              <c:ext xmlns:c16="http://schemas.microsoft.com/office/drawing/2014/chart" uri="{C3380CC4-5D6E-409C-BE32-E72D297353CC}">
                <c16:uniqueId val="{0000000B-067F-4C19-8D34-8E5D199099A0}"/>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גרפים!$B$96:$B$101</c:f>
              <c:strCache>
                <c:ptCount val="6"/>
                <c:pt idx="0">
                  <c:v>שכיר/ה במשרה חלקית</c:v>
                </c:pt>
                <c:pt idx="1">
                  <c:v>עצמאי/ת</c:v>
                </c:pt>
                <c:pt idx="2">
                  <c:v>בחל"ת או מובטל/ת</c:v>
                </c:pt>
                <c:pt idx="3">
                  <c:v>אברך/ סטודנט/ית</c:v>
                </c:pt>
                <c:pt idx="4">
                  <c:v>הורה במשרה מלאה </c:v>
                </c:pt>
                <c:pt idx="5">
                  <c:v>אחר</c:v>
                </c:pt>
              </c:strCache>
            </c:strRef>
          </c:cat>
          <c:val>
            <c:numRef>
              <c:f>גרפים!$C$96:$C$101</c:f>
              <c:numCache>
                <c:formatCode>###0%</c:formatCode>
                <c:ptCount val="6"/>
                <c:pt idx="0">
                  <c:v>0.16129032258064516</c:v>
                </c:pt>
                <c:pt idx="1">
                  <c:v>0.16129032258064516</c:v>
                </c:pt>
                <c:pt idx="2">
                  <c:v>7.0967741935483872E-2</c:v>
                </c:pt>
                <c:pt idx="3">
                  <c:v>0.21935483870967742</c:v>
                </c:pt>
                <c:pt idx="4">
                  <c:v>7.0967741935483872E-2</c:v>
                </c:pt>
                <c:pt idx="5">
                  <c:v>3.2258064516129031E-2</c:v>
                </c:pt>
              </c:numCache>
            </c:numRef>
          </c:val>
          <c:extLst>
            <c:ext xmlns:c16="http://schemas.microsoft.com/office/drawing/2014/chart" uri="{C3380CC4-5D6E-409C-BE32-E72D297353CC}">
              <c16:uniqueId val="{0000000C-067F-4C19-8D34-8E5D199099A0}"/>
            </c:ext>
          </c:extLst>
        </c:ser>
        <c:dLbls>
          <c:showLegendKey val="0"/>
          <c:showVal val="0"/>
          <c:showCatName val="0"/>
          <c:showSerName val="0"/>
          <c:showPercent val="0"/>
          <c:showBubbleSize val="0"/>
          <c:showLeaderLines val="1"/>
        </c:dLbls>
        <c:firstSliceAng val="360"/>
        <c:holeSize val="75"/>
      </c:doughnutChart>
      <c:spPr>
        <a:noFill/>
        <a:ln>
          <a:noFill/>
        </a:ln>
        <a:effectLst/>
      </c:spPr>
    </c:plotArea>
    <c:legend>
      <c:legendPos val="r"/>
      <c:layout>
        <c:manualLayout>
          <c:xMode val="edge"/>
          <c:yMode val="edge"/>
          <c:x val="0.35181811670552576"/>
          <c:y val="0.24634778890058903"/>
          <c:w val="0.39487950545438072"/>
          <c:h val="0.50527403669798043"/>
        </c:manualLayout>
      </c:layout>
      <c:overlay val="0"/>
      <c:spPr>
        <a:noFill/>
        <a:ln>
          <a:noFill/>
        </a:ln>
        <a:effectLst/>
      </c:spPr>
      <c:txPr>
        <a:bodyPr rot="0" spcFirstLastPara="1" vertOverflow="ellipsis" vert="horz" wrap="square" anchor="ctr" anchorCtr="1"/>
        <a:lstStyle/>
        <a:p>
          <a:pPr algn="r" rtl="1">
            <a:defRPr sz="105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9800198888777378E-2"/>
          <c:y val="7.1599422165252599E-2"/>
          <c:w val="0.81500392035218228"/>
          <c:h val="0.89073497595746265"/>
        </c:manualLayout>
      </c:layout>
      <c:doughnut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49F5-4D41-8367-8269E949B676}"/>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49F5-4D41-8367-8269E949B67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49F5-4D41-8367-8269E949B676}"/>
              </c:ext>
            </c:extLst>
          </c:dPt>
          <c:dPt>
            <c:idx val="3"/>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7-49F5-4D41-8367-8269E949B676}"/>
              </c:ext>
            </c:extLst>
          </c:dPt>
          <c:dPt>
            <c:idx val="4"/>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09-49F5-4D41-8367-8269E949B676}"/>
              </c:ext>
            </c:extLst>
          </c:dPt>
          <c:dPt>
            <c:idx val="5"/>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0B-49F5-4D41-8367-8269E949B676}"/>
              </c:ext>
            </c:extLst>
          </c:dPt>
          <c:dPt>
            <c:idx val="6"/>
            <c:bubble3D val="0"/>
            <c:spPr>
              <a:solidFill>
                <a:schemeClr val="accent2">
                  <a:lumMod val="80000"/>
                  <a:lumOff val="20000"/>
                </a:schemeClr>
              </a:solidFill>
              <a:ln w="19050">
                <a:solidFill>
                  <a:schemeClr val="lt1"/>
                </a:solidFill>
              </a:ln>
              <a:effectLst/>
            </c:spPr>
            <c:extLst>
              <c:ext xmlns:c16="http://schemas.microsoft.com/office/drawing/2014/chart" uri="{C3380CC4-5D6E-409C-BE32-E72D297353CC}">
                <c16:uniqueId val="{0000000D-49F5-4D41-8367-8269E949B676}"/>
              </c:ext>
            </c:extLst>
          </c:dPt>
          <c:dPt>
            <c:idx val="7"/>
            <c:bubble3D val="0"/>
            <c:spPr>
              <a:solidFill>
                <a:schemeClr val="accent4">
                  <a:lumMod val="80000"/>
                  <a:lumOff val="20000"/>
                </a:schemeClr>
              </a:solidFill>
              <a:ln w="19050">
                <a:solidFill>
                  <a:schemeClr val="lt1"/>
                </a:solidFill>
              </a:ln>
              <a:effectLst/>
            </c:spPr>
            <c:extLst>
              <c:ext xmlns:c16="http://schemas.microsoft.com/office/drawing/2014/chart" uri="{C3380CC4-5D6E-409C-BE32-E72D297353CC}">
                <c16:uniqueId val="{0000000F-49F5-4D41-8367-8269E949B676}"/>
              </c:ext>
            </c:extLst>
          </c:dPt>
          <c:dPt>
            <c:idx val="8"/>
            <c:bubble3D val="0"/>
            <c:spPr>
              <a:solidFill>
                <a:schemeClr val="accent6">
                  <a:lumMod val="80000"/>
                  <a:lumOff val="20000"/>
                </a:schemeClr>
              </a:solidFill>
              <a:ln w="19050">
                <a:solidFill>
                  <a:schemeClr val="lt1"/>
                </a:solidFill>
              </a:ln>
              <a:effectLst/>
            </c:spPr>
            <c:extLst>
              <c:ext xmlns:c16="http://schemas.microsoft.com/office/drawing/2014/chart" uri="{C3380CC4-5D6E-409C-BE32-E72D297353CC}">
                <c16:uniqueId val="{00000011-49F5-4D41-8367-8269E949B676}"/>
              </c:ext>
            </c:extLst>
          </c:dPt>
          <c:dPt>
            <c:idx val="9"/>
            <c:bubble3D val="0"/>
            <c:spPr>
              <a:solidFill>
                <a:schemeClr val="accent2">
                  <a:lumMod val="80000"/>
                </a:schemeClr>
              </a:solidFill>
              <a:ln w="19050">
                <a:solidFill>
                  <a:schemeClr val="lt1"/>
                </a:solidFill>
              </a:ln>
              <a:effectLst/>
            </c:spPr>
            <c:extLst>
              <c:ext xmlns:c16="http://schemas.microsoft.com/office/drawing/2014/chart" uri="{C3380CC4-5D6E-409C-BE32-E72D297353CC}">
                <c16:uniqueId val="{00000013-49F5-4D41-8367-8269E949B676}"/>
              </c:ext>
            </c:extLst>
          </c:dPt>
          <c:dLbls>
            <c:dLbl>
              <c:idx val="1"/>
              <c:layout>
                <c:manualLayout>
                  <c:x val="3.7486187533977727E-2"/>
                  <c:y val="-7.2351285546671001E-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en-IL"/>
                </a:p>
              </c:txPr>
              <c:showLegendKey val="0"/>
              <c:showVal val="1"/>
              <c:showCatName val="0"/>
              <c:showSerName val="0"/>
              <c:showPercent val="0"/>
              <c:showBubbleSize val="0"/>
              <c:extLst>
                <c:ext xmlns:c15="http://schemas.microsoft.com/office/drawing/2012/chart" uri="{CE6537A1-D6FC-4f65-9D91-7224C49458BB}">
                  <c15:layout>
                    <c:manualLayout>
                      <c:w val="8.7836818895829186E-2"/>
                      <c:h val="6.3841515934539184E-2"/>
                    </c:manualLayout>
                  </c15:layout>
                </c:ext>
                <c:ext xmlns:c16="http://schemas.microsoft.com/office/drawing/2014/chart" uri="{C3380CC4-5D6E-409C-BE32-E72D297353CC}">
                  <c16:uniqueId val="{00000003-49F5-4D41-8367-8269E949B676}"/>
                </c:ext>
              </c:extLst>
            </c:dLbl>
            <c:dLbl>
              <c:idx val="7"/>
              <c:layout>
                <c:manualLayout>
                  <c:x val="-4.0894022764339337E-2"/>
                  <c:y val="-6.2015503875968991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IL"/>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9F5-4D41-8367-8269E949B676}"/>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גרפים!$B$55:$B$64</c:f>
              <c:strCache>
                <c:ptCount val="9"/>
                <c:pt idx="0">
                  <c:v>הקריה החרדית</c:v>
                </c:pt>
                <c:pt idx="1">
                  <c:v>העיר העתיקה</c:v>
                </c:pt>
                <c:pt idx="2">
                  <c:v>רמת בית שמש ב</c:v>
                </c:pt>
                <c:pt idx="3">
                  <c:v>רמת בית שמש א</c:v>
                </c:pt>
                <c:pt idx="4">
                  <c:v>רמה ג 1</c:v>
                </c:pt>
                <c:pt idx="5">
                  <c:v>רמה ג 2</c:v>
                </c:pt>
                <c:pt idx="6">
                  <c:v>רמה ד</c:v>
                </c:pt>
                <c:pt idx="7">
                  <c:v>נווה שמיר</c:v>
                </c:pt>
                <c:pt idx="8">
                  <c:v>רמת אברהם</c:v>
                </c:pt>
              </c:strCache>
              <c:extLst/>
            </c:strRef>
          </c:cat>
          <c:val>
            <c:numRef>
              <c:f>גרפים!$C$55:$C$64</c:f>
              <c:numCache>
                <c:formatCode>###0%</c:formatCode>
                <c:ptCount val="10"/>
                <c:pt idx="0">
                  <c:v>3.870967741935484E-2</c:v>
                </c:pt>
                <c:pt idx="1">
                  <c:v>6.4516129032258064E-3</c:v>
                </c:pt>
                <c:pt idx="2">
                  <c:v>0.17419354838709677</c:v>
                </c:pt>
                <c:pt idx="3">
                  <c:v>0.11612903225806452</c:v>
                </c:pt>
                <c:pt idx="4">
                  <c:v>0.14193548387096774</c:v>
                </c:pt>
                <c:pt idx="5">
                  <c:v>0.15483870967741936</c:v>
                </c:pt>
                <c:pt idx="6">
                  <c:v>9.0322580645161285E-2</c:v>
                </c:pt>
                <c:pt idx="7">
                  <c:v>1.2903225806451613E-2</c:v>
                </c:pt>
                <c:pt idx="8">
                  <c:v>7.7419354838709681E-2</c:v>
                </c:pt>
              </c:numCache>
            </c:numRef>
          </c:val>
          <c:extLst>
            <c:ext xmlns:c16="http://schemas.microsoft.com/office/drawing/2014/chart" uri="{C3380CC4-5D6E-409C-BE32-E72D297353CC}">
              <c16:uniqueId val="{00000014-49F5-4D41-8367-8269E949B676}"/>
            </c:ext>
          </c:extLst>
        </c:ser>
        <c:dLbls>
          <c:showLegendKey val="0"/>
          <c:showVal val="0"/>
          <c:showCatName val="0"/>
          <c:showSerName val="0"/>
          <c:showPercent val="0"/>
          <c:showBubbleSize val="0"/>
          <c:showLeaderLines val="1"/>
        </c:dLbls>
        <c:firstSliceAng val="360"/>
        <c:holeSize val="75"/>
      </c:doughnutChart>
      <c:spPr>
        <a:noFill/>
        <a:ln>
          <a:noFill/>
        </a:ln>
        <a:effectLst/>
      </c:spPr>
    </c:plotArea>
    <c:legend>
      <c:legendPos val="b"/>
      <c:legendEntry>
        <c:idx val="9"/>
        <c:delete val="1"/>
      </c:legendEntry>
      <c:layout>
        <c:manualLayout>
          <c:xMode val="edge"/>
          <c:yMode val="edge"/>
          <c:x val="0.27597723029399152"/>
          <c:y val="0.25304577237922782"/>
          <c:w val="0.3935781357584956"/>
          <c:h val="0.5117776557000143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8520623139604586"/>
          <c:y val="8.4845541807061761E-2"/>
          <c:w val="0.50507696838129901"/>
          <c:h val="0.91155845626752008"/>
        </c:manualLayout>
      </c:layout>
      <c:doughnutChart>
        <c:varyColors val="1"/>
        <c:ser>
          <c:idx val="0"/>
          <c:order val="0"/>
          <c:dPt>
            <c:idx val="0"/>
            <c:bubble3D val="0"/>
            <c:spPr>
              <a:solidFill>
                <a:schemeClr val="accent4">
                  <a:tint val="48000"/>
                </a:schemeClr>
              </a:solidFill>
              <a:ln w="19050">
                <a:solidFill>
                  <a:schemeClr val="lt1"/>
                </a:solidFill>
              </a:ln>
              <a:effectLst/>
            </c:spPr>
            <c:extLst>
              <c:ext xmlns:c16="http://schemas.microsoft.com/office/drawing/2014/chart" uri="{C3380CC4-5D6E-409C-BE32-E72D297353CC}">
                <c16:uniqueId val="{00000001-B743-4EEC-BEE4-39332804589C}"/>
              </c:ext>
            </c:extLst>
          </c:dPt>
          <c:dPt>
            <c:idx val="1"/>
            <c:bubble3D val="0"/>
            <c:spPr>
              <a:solidFill>
                <a:schemeClr val="accent4">
                  <a:tint val="65000"/>
                </a:schemeClr>
              </a:solidFill>
              <a:ln w="19050">
                <a:solidFill>
                  <a:schemeClr val="lt1"/>
                </a:solidFill>
              </a:ln>
              <a:effectLst/>
            </c:spPr>
            <c:extLst>
              <c:ext xmlns:c16="http://schemas.microsoft.com/office/drawing/2014/chart" uri="{C3380CC4-5D6E-409C-BE32-E72D297353CC}">
                <c16:uniqueId val="{00000003-B743-4EEC-BEE4-39332804589C}"/>
              </c:ext>
            </c:extLst>
          </c:dPt>
          <c:dPt>
            <c:idx val="2"/>
            <c:bubble3D val="0"/>
            <c:spPr>
              <a:solidFill>
                <a:schemeClr val="accent4">
                  <a:tint val="83000"/>
                </a:schemeClr>
              </a:solidFill>
              <a:ln w="19050">
                <a:solidFill>
                  <a:schemeClr val="lt1"/>
                </a:solidFill>
              </a:ln>
              <a:effectLst/>
            </c:spPr>
            <c:extLst>
              <c:ext xmlns:c16="http://schemas.microsoft.com/office/drawing/2014/chart" uri="{C3380CC4-5D6E-409C-BE32-E72D297353CC}">
                <c16:uniqueId val="{00000005-B743-4EEC-BEE4-39332804589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743-4EEC-BEE4-39332804589C}"/>
              </c:ext>
            </c:extLst>
          </c:dPt>
          <c:dPt>
            <c:idx val="4"/>
            <c:bubble3D val="0"/>
            <c:spPr>
              <a:solidFill>
                <a:schemeClr val="accent4">
                  <a:shade val="82000"/>
                </a:schemeClr>
              </a:solidFill>
              <a:ln w="19050">
                <a:solidFill>
                  <a:schemeClr val="lt1"/>
                </a:solidFill>
              </a:ln>
              <a:effectLst/>
            </c:spPr>
            <c:extLst>
              <c:ext xmlns:c16="http://schemas.microsoft.com/office/drawing/2014/chart" uri="{C3380CC4-5D6E-409C-BE32-E72D297353CC}">
                <c16:uniqueId val="{00000009-B743-4EEC-BEE4-39332804589C}"/>
              </c:ext>
            </c:extLst>
          </c:dPt>
          <c:dPt>
            <c:idx val="5"/>
            <c:bubble3D val="0"/>
            <c:spPr>
              <a:solidFill>
                <a:schemeClr val="accent4">
                  <a:shade val="65000"/>
                </a:schemeClr>
              </a:solidFill>
              <a:ln w="19050">
                <a:solidFill>
                  <a:schemeClr val="lt1"/>
                </a:solidFill>
              </a:ln>
              <a:effectLst/>
            </c:spPr>
            <c:extLst>
              <c:ext xmlns:c16="http://schemas.microsoft.com/office/drawing/2014/chart" uri="{C3380CC4-5D6E-409C-BE32-E72D297353CC}">
                <c16:uniqueId val="{0000000B-B743-4EEC-BEE4-39332804589C}"/>
              </c:ext>
            </c:extLst>
          </c:dPt>
          <c:dPt>
            <c:idx val="6"/>
            <c:bubble3D val="0"/>
            <c:spPr>
              <a:solidFill>
                <a:schemeClr val="accent4">
                  <a:shade val="47000"/>
                </a:schemeClr>
              </a:solidFill>
              <a:ln w="19050">
                <a:solidFill>
                  <a:schemeClr val="lt1"/>
                </a:solidFill>
              </a:ln>
              <a:effectLst/>
            </c:spPr>
            <c:extLst>
              <c:ext xmlns:c16="http://schemas.microsoft.com/office/drawing/2014/chart" uri="{C3380CC4-5D6E-409C-BE32-E72D297353CC}">
                <c16:uniqueId val="{0000000D-B743-4EEC-BEE4-39332804589C}"/>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גרפים!$B$73:$B$79</c:f>
              <c:strCache>
                <c:ptCount val="7"/>
                <c:pt idx="0">
                  <c:v>יסודית</c:v>
                </c:pt>
                <c:pt idx="1">
                  <c:v>תיכונית חלקית</c:v>
                </c:pt>
                <c:pt idx="2">
                  <c:v>תיכונית מלאה</c:v>
                </c:pt>
                <c:pt idx="3">
                  <c:v>על תיכונית - לימודי תעודה</c:v>
                </c:pt>
                <c:pt idx="4">
                  <c:v>השכלה תורנית</c:v>
                </c:pt>
                <c:pt idx="5">
                  <c:v>תואר ראשון</c:v>
                </c:pt>
                <c:pt idx="6">
                  <c:v>תואר שני ומעלה</c:v>
                </c:pt>
              </c:strCache>
            </c:strRef>
          </c:cat>
          <c:val>
            <c:numRef>
              <c:f>גרפים!$C$73:$C$79</c:f>
              <c:numCache>
                <c:formatCode>###0%</c:formatCode>
                <c:ptCount val="7"/>
                <c:pt idx="0">
                  <c:v>5.8064516129032261E-2</c:v>
                </c:pt>
                <c:pt idx="1">
                  <c:v>1.935483870967742E-2</c:v>
                </c:pt>
                <c:pt idx="2">
                  <c:v>0.17419354838709677</c:v>
                </c:pt>
                <c:pt idx="3">
                  <c:v>0.28387096774193549</c:v>
                </c:pt>
                <c:pt idx="4">
                  <c:v>0.24516129032258063</c:v>
                </c:pt>
                <c:pt idx="5">
                  <c:v>0.17419354838709677</c:v>
                </c:pt>
                <c:pt idx="6">
                  <c:v>1.935483870967742E-2</c:v>
                </c:pt>
              </c:numCache>
            </c:numRef>
          </c:val>
          <c:extLst>
            <c:ext xmlns:c16="http://schemas.microsoft.com/office/drawing/2014/chart" uri="{C3380CC4-5D6E-409C-BE32-E72D297353CC}">
              <c16:uniqueId val="{0000000E-B743-4EEC-BEE4-39332804589C}"/>
            </c:ext>
          </c:extLst>
        </c:ser>
        <c:dLbls>
          <c:showLegendKey val="0"/>
          <c:showVal val="0"/>
          <c:showCatName val="0"/>
          <c:showSerName val="0"/>
          <c:showPercent val="0"/>
          <c:showBubbleSize val="0"/>
          <c:showLeaderLines val="1"/>
        </c:dLbls>
        <c:firstSliceAng val="360"/>
        <c:holeSize val="75"/>
      </c:doughnutChart>
      <c:spPr>
        <a:noFill/>
        <a:ln>
          <a:noFill/>
        </a:ln>
        <a:effectLst/>
      </c:spPr>
    </c:plotArea>
    <c:legend>
      <c:legendPos val="b"/>
      <c:layout>
        <c:manualLayout>
          <c:xMode val="edge"/>
          <c:yMode val="edge"/>
          <c:x val="0.29788118289025339"/>
          <c:y val="0.32528272503327016"/>
          <c:w val="0.29422977570846232"/>
          <c:h val="0.4769371690687205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8000352488929258"/>
          <c:y val="5.9418585075124541E-2"/>
          <c:w val="0.66596990533330536"/>
          <c:h val="0.88320432555182227"/>
        </c:manualLayout>
      </c:layout>
      <c:doughnutChart>
        <c:varyColors val="1"/>
        <c:ser>
          <c:idx val="0"/>
          <c:order val="0"/>
          <c:dPt>
            <c:idx val="0"/>
            <c:bubble3D val="0"/>
            <c:spPr>
              <a:solidFill>
                <a:schemeClr val="accent6">
                  <a:shade val="50000"/>
                </a:schemeClr>
              </a:solidFill>
              <a:ln w="19050">
                <a:solidFill>
                  <a:schemeClr val="lt1"/>
                </a:solidFill>
              </a:ln>
              <a:effectLst/>
            </c:spPr>
            <c:extLst>
              <c:ext xmlns:c16="http://schemas.microsoft.com/office/drawing/2014/chart" uri="{C3380CC4-5D6E-409C-BE32-E72D297353CC}">
                <c16:uniqueId val="{00000001-881D-44B0-986F-3CAFEE9BE6E7}"/>
              </c:ext>
            </c:extLst>
          </c:dPt>
          <c:dPt>
            <c:idx val="1"/>
            <c:bubble3D val="0"/>
            <c:spPr>
              <a:solidFill>
                <a:schemeClr val="accent6">
                  <a:shade val="70000"/>
                </a:schemeClr>
              </a:solidFill>
              <a:ln w="19050">
                <a:solidFill>
                  <a:schemeClr val="lt1"/>
                </a:solidFill>
              </a:ln>
              <a:effectLst/>
            </c:spPr>
            <c:extLst>
              <c:ext xmlns:c16="http://schemas.microsoft.com/office/drawing/2014/chart" uri="{C3380CC4-5D6E-409C-BE32-E72D297353CC}">
                <c16:uniqueId val="{00000003-881D-44B0-986F-3CAFEE9BE6E7}"/>
              </c:ext>
            </c:extLst>
          </c:dPt>
          <c:dPt>
            <c:idx val="2"/>
            <c:bubble3D val="0"/>
            <c:spPr>
              <a:solidFill>
                <a:schemeClr val="accent6">
                  <a:shade val="90000"/>
                </a:schemeClr>
              </a:solidFill>
              <a:ln w="19050">
                <a:solidFill>
                  <a:schemeClr val="lt1"/>
                </a:solidFill>
              </a:ln>
              <a:effectLst/>
            </c:spPr>
            <c:extLst>
              <c:ext xmlns:c16="http://schemas.microsoft.com/office/drawing/2014/chart" uri="{C3380CC4-5D6E-409C-BE32-E72D297353CC}">
                <c16:uniqueId val="{00000005-881D-44B0-986F-3CAFEE9BE6E7}"/>
              </c:ext>
            </c:extLst>
          </c:dPt>
          <c:dPt>
            <c:idx val="3"/>
            <c:bubble3D val="0"/>
            <c:spPr>
              <a:solidFill>
                <a:schemeClr val="accent6">
                  <a:tint val="90000"/>
                </a:schemeClr>
              </a:solidFill>
              <a:ln w="19050">
                <a:solidFill>
                  <a:schemeClr val="lt1"/>
                </a:solidFill>
              </a:ln>
              <a:effectLst/>
            </c:spPr>
            <c:extLst>
              <c:ext xmlns:c16="http://schemas.microsoft.com/office/drawing/2014/chart" uri="{C3380CC4-5D6E-409C-BE32-E72D297353CC}">
                <c16:uniqueId val="{00000007-881D-44B0-986F-3CAFEE9BE6E7}"/>
              </c:ext>
            </c:extLst>
          </c:dPt>
          <c:dPt>
            <c:idx val="4"/>
            <c:bubble3D val="0"/>
            <c:spPr>
              <a:solidFill>
                <a:schemeClr val="accent6">
                  <a:tint val="70000"/>
                </a:schemeClr>
              </a:solidFill>
              <a:ln w="19050">
                <a:solidFill>
                  <a:schemeClr val="lt1"/>
                </a:solidFill>
              </a:ln>
              <a:effectLst/>
            </c:spPr>
            <c:extLst>
              <c:ext xmlns:c16="http://schemas.microsoft.com/office/drawing/2014/chart" uri="{C3380CC4-5D6E-409C-BE32-E72D297353CC}">
                <c16:uniqueId val="{00000009-881D-44B0-986F-3CAFEE9BE6E7}"/>
              </c:ext>
            </c:extLst>
          </c:dPt>
          <c:dPt>
            <c:idx val="5"/>
            <c:bubble3D val="0"/>
            <c:spPr>
              <a:solidFill>
                <a:schemeClr val="accent6">
                  <a:tint val="50000"/>
                </a:schemeClr>
              </a:solidFill>
              <a:ln w="19050">
                <a:solidFill>
                  <a:schemeClr val="lt1"/>
                </a:solidFill>
              </a:ln>
              <a:effectLst/>
            </c:spPr>
            <c:extLst>
              <c:ext xmlns:c16="http://schemas.microsoft.com/office/drawing/2014/chart" uri="{C3380CC4-5D6E-409C-BE32-E72D297353CC}">
                <c16:uniqueId val="{0000000B-881D-44B0-986F-3CAFEE9BE6E7}"/>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גרפים!$B$85:$B$90</c:f>
              <c:strCache>
                <c:ptCount val="6"/>
                <c:pt idx="0">
                  <c:v>שכיר/ה במשרה חלקית</c:v>
                </c:pt>
                <c:pt idx="1">
                  <c:v>עצמאי/ת</c:v>
                </c:pt>
                <c:pt idx="2">
                  <c:v>בחל"ת או מובטל/ת</c:v>
                </c:pt>
                <c:pt idx="3">
                  <c:v>אברך/ סטודנט/ית</c:v>
                </c:pt>
                <c:pt idx="4">
                  <c:v>הורה במשרה מלאה</c:v>
                </c:pt>
                <c:pt idx="5">
                  <c:v>אחר</c:v>
                </c:pt>
              </c:strCache>
            </c:strRef>
          </c:cat>
          <c:val>
            <c:numRef>
              <c:f>גרפים!$C$85:$C$90</c:f>
              <c:numCache>
                <c:formatCode>###0%</c:formatCode>
                <c:ptCount val="6"/>
                <c:pt idx="0">
                  <c:v>0.2129032258064516</c:v>
                </c:pt>
                <c:pt idx="1">
                  <c:v>0.14838709677419354</c:v>
                </c:pt>
                <c:pt idx="2">
                  <c:v>3.2258064516129031E-2</c:v>
                </c:pt>
                <c:pt idx="3">
                  <c:v>0.19354838709677419</c:v>
                </c:pt>
                <c:pt idx="4">
                  <c:v>5.1612903225806452E-2</c:v>
                </c:pt>
                <c:pt idx="5">
                  <c:v>2.5806451612903226E-2</c:v>
                </c:pt>
              </c:numCache>
            </c:numRef>
          </c:val>
          <c:extLst>
            <c:ext xmlns:c16="http://schemas.microsoft.com/office/drawing/2014/chart" uri="{C3380CC4-5D6E-409C-BE32-E72D297353CC}">
              <c16:uniqueId val="{0000000C-881D-44B0-986F-3CAFEE9BE6E7}"/>
            </c:ext>
          </c:extLst>
        </c:ser>
        <c:dLbls>
          <c:showLegendKey val="0"/>
          <c:showVal val="0"/>
          <c:showCatName val="0"/>
          <c:showSerName val="0"/>
          <c:showPercent val="0"/>
          <c:showBubbleSize val="0"/>
          <c:showLeaderLines val="1"/>
        </c:dLbls>
        <c:firstSliceAng val="360"/>
        <c:holeSize val="75"/>
      </c:doughnutChart>
      <c:spPr>
        <a:noFill/>
        <a:ln>
          <a:noFill/>
        </a:ln>
        <a:effectLst/>
      </c:spPr>
    </c:plotArea>
    <c:legend>
      <c:legendPos val="b"/>
      <c:layout>
        <c:manualLayout>
          <c:xMode val="edge"/>
          <c:yMode val="edge"/>
          <c:x val="0.30892942504942389"/>
          <c:y val="0.33743938119336836"/>
          <c:w val="0.42623573339934556"/>
          <c:h val="0.44344552384247704"/>
        </c:manualLayout>
      </c:layout>
      <c:overlay val="0"/>
      <c:spPr>
        <a:noFill/>
        <a:ln>
          <a:noFill/>
        </a:ln>
        <a:effectLst/>
      </c:spPr>
      <c:txPr>
        <a:bodyPr rot="0" spcFirstLastPara="1" vertOverflow="ellipsis" vert="horz" wrap="square" anchor="ctr" anchorCtr="1"/>
        <a:lstStyle/>
        <a:p>
          <a:pPr algn="r" rtl="0">
            <a:defRPr sz="105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03333094469583E-2"/>
          <c:y val="4.3988514494955493E-2"/>
          <c:w val="0.97599333381106079"/>
          <c:h val="0.70402436655122169"/>
        </c:manualLayout>
      </c:layout>
      <c:barChart>
        <c:barDir val="col"/>
        <c:grouping val="clustered"/>
        <c:varyColors val="0"/>
        <c:ser>
          <c:idx val="0"/>
          <c:order val="0"/>
          <c:spPr>
            <a:solidFill>
              <a:srgbClr val="36636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נוספים'!$B$88:$B$96</c:f>
              <c:strCache>
                <c:ptCount val="9"/>
                <c:pt idx="0">
                  <c:v>ספריה</c:v>
                </c:pt>
                <c:pt idx="1">
                  <c:v>בג'ימבורי מחוץ לשכונת המגורים</c:v>
                </c:pt>
                <c:pt idx="2">
                  <c:v>בחוגים או פעילויות העשרה</c:v>
                </c:pt>
                <c:pt idx="3">
                  <c:v>בבית כנסת או תלמוד תורה (רק עבור בנים)</c:v>
                </c:pt>
                <c:pt idx="4">
                  <c:v>בפארק או בטבע קרוב בסביבת בית שמש</c:v>
                </c:pt>
                <c:pt idx="5">
                  <c:v>בגינה גדולה בשכונה או בשכונה אחרת</c:v>
                </c:pt>
                <c:pt idx="6">
                  <c:v>בבית של קרובי משפחה/ שכנים/חברים</c:v>
                </c:pt>
                <c:pt idx="7">
                  <c:v>בגינה קטנה קרובה לבית</c:v>
                </c:pt>
                <c:pt idx="8">
                  <c:v>בבית עם ההורים</c:v>
                </c:pt>
              </c:strCache>
            </c:strRef>
          </c:cat>
          <c:val>
            <c:numRef>
              <c:f>'גרפים נוספים'!$C$88:$C$96</c:f>
              <c:numCache>
                <c:formatCode>###0%</c:formatCode>
                <c:ptCount val="9"/>
                <c:pt idx="0">
                  <c:v>3.2258064516129031E-2</c:v>
                </c:pt>
                <c:pt idx="1">
                  <c:v>6.4516129032258063E-2</c:v>
                </c:pt>
                <c:pt idx="2">
                  <c:v>7.0967741935483872E-2</c:v>
                </c:pt>
                <c:pt idx="3">
                  <c:v>7.7419354838709681E-2</c:v>
                </c:pt>
                <c:pt idx="4">
                  <c:v>0.1032258064516129</c:v>
                </c:pt>
                <c:pt idx="5">
                  <c:v>0.28387096774193549</c:v>
                </c:pt>
                <c:pt idx="6">
                  <c:v>0.57999999999999996</c:v>
                </c:pt>
                <c:pt idx="7">
                  <c:v>0.61290322580645162</c:v>
                </c:pt>
                <c:pt idx="8">
                  <c:v>0.9419354838709677</c:v>
                </c:pt>
              </c:numCache>
            </c:numRef>
          </c:val>
          <c:extLst>
            <c:ext xmlns:c16="http://schemas.microsoft.com/office/drawing/2014/chart" uri="{C3380CC4-5D6E-409C-BE32-E72D297353CC}">
              <c16:uniqueId val="{00000000-97DA-4F5E-B770-B7938BA85D46}"/>
            </c:ext>
          </c:extLst>
        </c:ser>
        <c:dLbls>
          <c:showLegendKey val="0"/>
          <c:showVal val="0"/>
          <c:showCatName val="0"/>
          <c:showSerName val="0"/>
          <c:showPercent val="0"/>
          <c:showBubbleSize val="0"/>
        </c:dLbls>
        <c:gapWidth val="50"/>
        <c:axId val="1179362608"/>
        <c:axId val="1179361360"/>
      </c:barChart>
      <c:catAx>
        <c:axId val="1179362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Segoe UI" panose="020B0502040204020203" pitchFamily="34" charset="0"/>
                <a:ea typeface="+mn-ea"/>
                <a:cs typeface="Segoe UI" panose="020B0502040204020203" pitchFamily="34" charset="0"/>
              </a:defRPr>
            </a:pPr>
            <a:endParaRPr lang="en-IL"/>
          </a:p>
        </c:txPr>
        <c:crossAx val="1179361360"/>
        <c:crosses val="autoZero"/>
        <c:auto val="1"/>
        <c:lblAlgn val="ctr"/>
        <c:lblOffset val="100"/>
        <c:noMultiLvlLbl val="0"/>
      </c:catAx>
      <c:valAx>
        <c:axId val="1179361360"/>
        <c:scaling>
          <c:orientation val="minMax"/>
        </c:scaling>
        <c:delete val="1"/>
        <c:axPos val="l"/>
        <c:numFmt formatCode="###0%" sourceLinked="1"/>
        <c:majorTickMark val="out"/>
        <c:minorTickMark val="none"/>
        <c:tickLblPos val="nextTo"/>
        <c:crossAx val="1179362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Reversed" id="25">
  <a:schemeClr val="accent5"/>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Reversed" id="24">
  <a:schemeClr val="accent4"/>
</cs:colorStyle>
</file>

<file path=ppt/charts/colors8.xml><?xml version="1.0" encoding="utf-8"?>
<cs:colorStyle xmlns:cs="http://schemas.microsoft.com/office/drawing/2012/chartStyle" xmlns:a="http://schemas.openxmlformats.org/drawingml/2006/main" meth="withinLinear" id="19">
  <a:schemeClr val="accent6"/>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E943F-4AA5-4D49-9022-969DD2AB3F9E}"/>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r">
              <a:defRPr sz="1200"/>
            </a:lvl1pPr>
          </a:lstStyle>
          <a:p>
            <a:endParaRPr lang="he-IL"/>
          </a:p>
        </p:txBody>
      </p:sp>
      <p:sp>
        <p:nvSpPr>
          <p:cNvPr id="3" name="Date Placeholder 2">
            <a:extLst>
              <a:ext uri="{FF2B5EF4-FFF2-40B4-BE49-F238E27FC236}">
                <a16:creationId xmlns:a16="http://schemas.microsoft.com/office/drawing/2014/main" id="{7F8FDBF6-6A27-4B37-86B2-6AD925171561}"/>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l">
              <a:defRPr sz="1200"/>
            </a:lvl1pPr>
          </a:lstStyle>
          <a:p>
            <a:fld id="{A41E4979-9028-4A0F-B383-38083DBC9900}" type="datetimeFigureOut">
              <a:rPr lang="he-IL" smtClean="0"/>
              <a:t>י'/סיון/תשפ"ג</a:t>
            </a:fld>
            <a:endParaRPr lang="he-IL"/>
          </a:p>
        </p:txBody>
      </p:sp>
      <p:sp>
        <p:nvSpPr>
          <p:cNvPr id="4" name="Footer Placeholder 3">
            <a:extLst>
              <a:ext uri="{FF2B5EF4-FFF2-40B4-BE49-F238E27FC236}">
                <a16:creationId xmlns:a16="http://schemas.microsoft.com/office/drawing/2014/main" id="{1BB4E224-C798-480E-9644-C3A3E19E2970}"/>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r">
              <a:defRPr sz="1200"/>
            </a:lvl1pPr>
          </a:lstStyle>
          <a:p>
            <a:endParaRPr lang="he-IL"/>
          </a:p>
        </p:txBody>
      </p:sp>
      <p:sp>
        <p:nvSpPr>
          <p:cNvPr id="5" name="Slide Number Placeholder 4">
            <a:extLst>
              <a:ext uri="{FF2B5EF4-FFF2-40B4-BE49-F238E27FC236}">
                <a16:creationId xmlns:a16="http://schemas.microsoft.com/office/drawing/2014/main" id="{BC664178-CEDA-46F4-B5A8-675DA206E688}"/>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l">
              <a:defRPr sz="1200"/>
            </a:lvl1pPr>
          </a:lstStyle>
          <a:p>
            <a:fld id="{FCF7DE61-DF8B-4BF3-A0D9-04CA72390EDD}" type="slidenum">
              <a:rPr lang="he-IL" smtClean="0"/>
              <a:t>‹#›</a:t>
            </a:fld>
            <a:endParaRPr lang="he-IL"/>
          </a:p>
        </p:txBody>
      </p:sp>
    </p:spTree>
    <p:extLst>
      <p:ext uri="{BB962C8B-B14F-4D97-AF65-F5344CB8AC3E}">
        <p14:creationId xmlns:p14="http://schemas.microsoft.com/office/powerpoint/2010/main" val="30837498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r">
              <a:defRPr sz="1200"/>
            </a:lvl1pPr>
          </a:lstStyle>
          <a:p>
            <a:endParaRPr lang="he-IL"/>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l">
              <a:defRPr sz="1200"/>
            </a:lvl1pPr>
          </a:lstStyle>
          <a:p>
            <a:fld id="{8FCB7351-3695-4B34-BD16-7CEA73C1ACEA}" type="datetimeFigureOut">
              <a:rPr lang="he-IL" smtClean="0"/>
              <a:t>י'/סיון/תשפ"ג</a:t>
            </a:fld>
            <a:endParaRPr lang="he-IL"/>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he-IL"/>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e-IL"/>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r">
              <a:defRPr sz="1200"/>
            </a:lvl1pPr>
          </a:lstStyle>
          <a:p>
            <a:endParaRPr lang="he-IL"/>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l">
              <a:defRPr sz="1200"/>
            </a:lvl1pPr>
          </a:lstStyle>
          <a:p>
            <a:fld id="{280EF0F0-FBE1-4FA8-80B3-11666AFBA521}" type="slidenum">
              <a:rPr lang="he-IL" smtClean="0"/>
              <a:t>‹#›</a:t>
            </a:fld>
            <a:endParaRPr lang="he-IL"/>
          </a:p>
        </p:txBody>
      </p:sp>
    </p:spTree>
    <p:extLst>
      <p:ext uri="{BB962C8B-B14F-4D97-AF65-F5344CB8AC3E}">
        <p14:creationId xmlns:p14="http://schemas.microsoft.com/office/powerpoint/2010/main" val="406282764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r" rtl="1"/>
            <a:endParaRPr lang="he-IL"/>
          </a:p>
        </p:txBody>
      </p:sp>
      <p:sp>
        <p:nvSpPr>
          <p:cNvPr id="4" name="מציין מיקום של כותרת עליונה 3"/>
          <p:cNvSpPr>
            <a:spLocks noGrp="1"/>
          </p:cNvSpPr>
          <p:nvPr>
            <p:ph type="hdr" sz="quarter" idx="10"/>
          </p:nvPr>
        </p:nvSpPr>
        <p:spPr/>
        <p:txBody>
          <a:bodyPr/>
          <a:lstStyle/>
          <a:p>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3385C5E3-89C5-4A23-9E5F-BA1AEA4DA736}" type="slidenum">
              <a:rPr lang="he-IL" smtClean="0"/>
              <a:t>1</a:t>
            </a:fld>
            <a:endParaRPr lang="he-IL"/>
          </a:p>
        </p:txBody>
      </p:sp>
    </p:spTree>
    <p:extLst>
      <p:ext uri="{BB962C8B-B14F-4D97-AF65-F5344CB8AC3E}">
        <p14:creationId xmlns:p14="http://schemas.microsoft.com/office/powerpoint/2010/main" val="530208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13</a:t>
            </a:fld>
            <a:endParaRPr lang="he-IL"/>
          </a:p>
        </p:txBody>
      </p:sp>
    </p:spTree>
    <p:extLst>
      <p:ext uri="{BB962C8B-B14F-4D97-AF65-F5344CB8AC3E}">
        <p14:creationId xmlns:p14="http://schemas.microsoft.com/office/powerpoint/2010/main" val="1339812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14</a:t>
            </a:fld>
            <a:endParaRPr lang="he-IL"/>
          </a:p>
        </p:txBody>
      </p:sp>
    </p:spTree>
    <p:extLst>
      <p:ext uri="{BB962C8B-B14F-4D97-AF65-F5344CB8AC3E}">
        <p14:creationId xmlns:p14="http://schemas.microsoft.com/office/powerpoint/2010/main" val="3531236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15</a:t>
            </a:fld>
            <a:endParaRPr lang="he-IL"/>
          </a:p>
        </p:txBody>
      </p:sp>
    </p:spTree>
    <p:extLst>
      <p:ext uri="{BB962C8B-B14F-4D97-AF65-F5344CB8AC3E}">
        <p14:creationId xmlns:p14="http://schemas.microsoft.com/office/powerpoint/2010/main" val="3370863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sz="140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16</a:t>
            </a:fld>
            <a:endParaRPr lang="he-IL"/>
          </a:p>
        </p:txBody>
      </p:sp>
    </p:spTree>
    <p:extLst>
      <p:ext uri="{BB962C8B-B14F-4D97-AF65-F5344CB8AC3E}">
        <p14:creationId xmlns:p14="http://schemas.microsoft.com/office/powerpoint/2010/main" val="135803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17</a:t>
            </a:fld>
            <a:endParaRPr lang="he-IL"/>
          </a:p>
        </p:txBody>
      </p:sp>
    </p:spTree>
    <p:extLst>
      <p:ext uri="{BB962C8B-B14F-4D97-AF65-F5344CB8AC3E}">
        <p14:creationId xmlns:p14="http://schemas.microsoft.com/office/powerpoint/2010/main" val="155669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he-IL" altLang="he-IL" sz="1200">
              <a:latin typeface="Segoe UI" panose="020B0502040204020203" pitchFamily="34" charset="0"/>
              <a:ea typeface="Calibri" panose="020F0502020204030204"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18</a:t>
            </a:fld>
            <a:endParaRPr lang="he-IL"/>
          </a:p>
        </p:txBody>
      </p:sp>
    </p:spTree>
    <p:extLst>
      <p:ext uri="{BB962C8B-B14F-4D97-AF65-F5344CB8AC3E}">
        <p14:creationId xmlns:p14="http://schemas.microsoft.com/office/powerpoint/2010/main" val="3037313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280EF0F0-FBE1-4FA8-80B3-11666AFBA521}" type="slidenum">
              <a:rPr lang="he-IL" smtClean="0"/>
              <a:t>19</a:t>
            </a:fld>
            <a:endParaRPr lang="he-IL"/>
          </a:p>
        </p:txBody>
      </p:sp>
    </p:spTree>
    <p:extLst>
      <p:ext uri="{BB962C8B-B14F-4D97-AF65-F5344CB8AC3E}">
        <p14:creationId xmlns:p14="http://schemas.microsoft.com/office/powerpoint/2010/main" val="3815673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r" rtl="1"/>
            <a:endParaRPr lang="he-IL"/>
          </a:p>
        </p:txBody>
      </p:sp>
      <p:sp>
        <p:nvSpPr>
          <p:cNvPr id="4" name="מציין מיקום של כותרת עליונה 3"/>
          <p:cNvSpPr>
            <a:spLocks noGrp="1"/>
          </p:cNvSpPr>
          <p:nvPr>
            <p:ph type="hdr" sz="quarter" idx="10"/>
          </p:nvPr>
        </p:nvSpPr>
        <p:spPr/>
        <p:txBody>
          <a:bodyPr/>
          <a:lstStyle/>
          <a:p>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3385C5E3-89C5-4A23-9E5F-BA1AEA4DA736}" type="slidenum">
              <a:rPr lang="he-IL" smtClean="0"/>
              <a:t>20</a:t>
            </a:fld>
            <a:endParaRPr lang="he-IL"/>
          </a:p>
        </p:txBody>
      </p:sp>
    </p:spTree>
    <p:extLst>
      <p:ext uri="{BB962C8B-B14F-4D97-AF65-F5344CB8AC3E}">
        <p14:creationId xmlns:p14="http://schemas.microsoft.com/office/powerpoint/2010/main" val="3947225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x-none"/>
              <a:t>21</a:t>
            </a:fld>
            <a:endParaRPr/>
          </a:p>
        </p:txBody>
      </p:sp>
    </p:spTree>
    <p:extLst>
      <p:ext uri="{BB962C8B-B14F-4D97-AF65-F5344CB8AC3E}">
        <p14:creationId xmlns:p14="http://schemas.microsoft.com/office/powerpoint/2010/main" val="3325793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22</a:t>
            </a:fld>
            <a:endParaRPr lang="he-IL"/>
          </a:p>
        </p:txBody>
      </p:sp>
    </p:spTree>
    <p:extLst>
      <p:ext uri="{BB962C8B-B14F-4D97-AF65-F5344CB8AC3E}">
        <p14:creationId xmlns:p14="http://schemas.microsoft.com/office/powerpoint/2010/main" val="1233558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r" defTabSz="931774" rtl="1" fontAlgn="base">
              <a:defRPr/>
            </a:pPr>
            <a:endParaRPr lang="he-IL">
              <a:latin typeface="Tahoma" panose="020B0604030504040204" pitchFamily="34" charset="0"/>
              <a:ea typeface="Tahoma" panose="020B0604030504040204" pitchFamily="34" charset="0"/>
              <a:cs typeface="Tahoma" panose="020B0604030504040204" pitchFamily="34" charset="0"/>
            </a:endParaRPr>
          </a:p>
        </p:txBody>
      </p:sp>
      <p:sp>
        <p:nvSpPr>
          <p:cNvPr id="4" name="מציין מיקום של מספר שקופית 3"/>
          <p:cNvSpPr>
            <a:spLocks noGrp="1"/>
          </p:cNvSpPr>
          <p:nvPr>
            <p:ph type="sldNum" sz="quarter" idx="10"/>
          </p:nvPr>
        </p:nvSpPr>
        <p:spPr/>
        <p:txBody>
          <a:bodyPr/>
          <a:lstStyle/>
          <a:p>
            <a:fld id="{978BCAE1-5F72-474F-B970-09885B17872C}" type="slidenum">
              <a:rPr lang="he-IL" smtClean="0"/>
              <a:pPr/>
              <a:t>4</a:t>
            </a:fld>
            <a:endParaRPr lang="he-IL"/>
          </a:p>
        </p:txBody>
      </p:sp>
      <p:sp>
        <p:nvSpPr>
          <p:cNvPr id="5" name="Footer Placeholder 4"/>
          <p:cNvSpPr>
            <a:spLocks noGrp="1"/>
          </p:cNvSpPr>
          <p:nvPr>
            <p:ph type="ftr" sz="quarter" idx="11"/>
          </p:nvPr>
        </p:nvSpPr>
        <p:spPr/>
        <p:txBody>
          <a:bodyPr/>
          <a:lstStyle/>
          <a:p>
            <a:endParaRPr lang="he-IL"/>
          </a:p>
        </p:txBody>
      </p:sp>
      <p:sp>
        <p:nvSpPr>
          <p:cNvPr id="6" name="Header Placeholder 5"/>
          <p:cNvSpPr>
            <a:spLocks noGrp="1"/>
          </p:cNvSpPr>
          <p:nvPr>
            <p:ph type="hdr" sz="quarter" idx="12"/>
          </p:nvPr>
        </p:nvSpPr>
        <p:spPr/>
        <p:txBody>
          <a:bodyPr/>
          <a:lstStyle/>
          <a:p>
            <a:endParaRPr lang="he-IL"/>
          </a:p>
        </p:txBody>
      </p:sp>
    </p:spTree>
    <p:extLst>
      <p:ext uri="{BB962C8B-B14F-4D97-AF65-F5344CB8AC3E}">
        <p14:creationId xmlns:p14="http://schemas.microsoft.com/office/powerpoint/2010/main" val="1594476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26</a:t>
            </a:fld>
            <a:endParaRPr lang="he-IL"/>
          </a:p>
        </p:txBody>
      </p:sp>
    </p:spTree>
    <p:extLst>
      <p:ext uri="{BB962C8B-B14F-4D97-AF65-F5344CB8AC3E}">
        <p14:creationId xmlns:p14="http://schemas.microsoft.com/office/powerpoint/2010/main" val="1230706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27</a:t>
            </a:fld>
            <a:endParaRPr lang="he-IL"/>
          </a:p>
        </p:txBody>
      </p:sp>
    </p:spTree>
    <p:extLst>
      <p:ext uri="{BB962C8B-B14F-4D97-AF65-F5344CB8AC3E}">
        <p14:creationId xmlns:p14="http://schemas.microsoft.com/office/powerpoint/2010/main" val="1261496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28</a:t>
            </a:fld>
            <a:endParaRPr lang="he-IL"/>
          </a:p>
        </p:txBody>
      </p:sp>
    </p:spTree>
    <p:extLst>
      <p:ext uri="{BB962C8B-B14F-4D97-AF65-F5344CB8AC3E}">
        <p14:creationId xmlns:p14="http://schemas.microsoft.com/office/powerpoint/2010/main" val="2005127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29</a:t>
            </a:fld>
            <a:endParaRPr lang="he-IL"/>
          </a:p>
        </p:txBody>
      </p:sp>
    </p:spTree>
    <p:extLst>
      <p:ext uri="{BB962C8B-B14F-4D97-AF65-F5344CB8AC3E}">
        <p14:creationId xmlns:p14="http://schemas.microsoft.com/office/powerpoint/2010/main" val="2127791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30</a:t>
            </a:fld>
            <a:endParaRPr lang="he-IL"/>
          </a:p>
        </p:txBody>
      </p:sp>
    </p:spTree>
    <p:extLst>
      <p:ext uri="{BB962C8B-B14F-4D97-AF65-F5344CB8AC3E}">
        <p14:creationId xmlns:p14="http://schemas.microsoft.com/office/powerpoint/2010/main" val="1762983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31</a:t>
            </a:fld>
            <a:endParaRPr lang="he-IL"/>
          </a:p>
        </p:txBody>
      </p:sp>
    </p:spTree>
    <p:extLst>
      <p:ext uri="{BB962C8B-B14F-4D97-AF65-F5344CB8AC3E}">
        <p14:creationId xmlns:p14="http://schemas.microsoft.com/office/powerpoint/2010/main" val="11672214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34</a:t>
            </a:fld>
            <a:endParaRPr lang="he-IL"/>
          </a:p>
        </p:txBody>
      </p:sp>
    </p:spTree>
    <p:extLst>
      <p:ext uri="{BB962C8B-B14F-4D97-AF65-F5344CB8AC3E}">
        <p14:creationId xmlns:p14="http://schemas.microsoft.com/office/powerpoint/2010/main" val="265157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38</a:t>
            </a:fld>
            <a:endParaRPr lang="he-IL"/>
          </a:p>
        </p:txBody>
      </p:sp>
    </p:spTree>
    <p:extLst>
      <p:ext uri="{BB962C8B-B14F-4D97-AF65-F5344CB8AC3E}">
        <p14:creationId xmlns:p14="http://schemas.microsoft.com/office/powerpoint/2010/main" val="3214320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39</a:t>
            </a:fld>
            <a:endParaRPr lang="he-IL"/>
          </a:p>
        </p:txBody>
      </p:sp>
    </p:spTree>
    <p:extLst>
      <p:ext uri="{BB962C8B-B14F-4D97-AF65-F5344CB8AC3E}">
        <p14:creationId xmlns:p14="http://schemas.microsoft.com/office/powerpoint/2010/main" val="38122764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40</a:t>
            </a:fld>
            <a:endParaRPr lang="he-IL"/>
          </a:p>
        </p:txBody>
      </p:sp>
    </p:spTree>
    <p:extLst>
      <p:ext uri="{BB962C8B-B14F-4D97-AF65-F5344CB8AC3E}">
        <p14:creationId xmlns:p14="http://schemas.microsoft.com/office/powerpoint/2010/main" val="2630393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0" fontAlgn="base" hangingPunct="0">
              <a:lnSpc>
                <a:spcPct val="150000"/>
              </a:lnSpc>
              <a:spcBef>
                <a:spcPct val="0"/>
              </a:spcBef>
              <a:spcAft>
                <a:spcPct val="0"/>
              </a:spcAft>
            </a:pPr>
            <a:endParaRPr lang="he-IL" sz="120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6</a:t>
            </a:fld>
            <a:endParaRPr lang="he-IL"/>
          </a:p>
        </p:txBody>
      </p:sp>
    </p:spTree>
    <p:extLst>
      <p:ext uri="{BB962C8B-B14F-4D97-AF65-F5344CB8AC3E}">
        <p14:creationId xmlns:p14="http://schemas.microsoft.com/office/powerpoint/2010/main" val="40527036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he-IL"/>
          </a:p>
        </p:txBody>
      </p:sp>
      <p:sp>
        <p:nvSpPr>
          <p:cNvPr id="4" name="Slide Number Placeholder 3"/>
          <p:cNvSpPr>
            <a:spLocks noGrp="1"/>
          </p:cNvSpPr>
          <p:nvPr>
            <p:ph type="sldNum" sz="quarter" idx="5"/>
          </p:nvPr>
        </p:nvSpPr>
        <p:spPr/>
        <p:txBody>
          <a:bodyPr/>
          <a:lstStyle/>
          <a:p>
            <a:fld id="{280EF0F0-FBE1-4FA8-80B3-11666AFBA521}" type="slidenum">
              <a:rPr lang="he-IL" smtClean="0"/>
              <a:t>41</a:t>
            </a:fld>
            <a:endParaRPr lang="he-IL"/>
          </a:p>
        </p:txBody>
      </p:sp>
    </p:spTree>
    <p:extLst>
      <p:ext uri="{BB962C8B-B14F-4D97-AF65-F5344CB8AC3E}">
        <p14:creationId xmlns:p14="http://schemas.microsoft.com/office/powerpoint/2010/main" val="2584627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he-IL"/>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42</a:t>
            </a:fld>
            <a:endParaRPr lang="he-IL"/>
          </a:p>
        </p:txBody>
      </p:sp>
    </p:spTree>
    <p:extLst>
      <p:ext uri="{BB962C8B-B14F-4D97-AF65-F5344CB8AC3E}">
        <p14:creationId xmlns:p14="http://schemas.microsoft.com/office/powerpoint/2010/main" val="709925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43</a:t>
            </a:fld>
            <a:endParaRPr lang="he-IL"/>
          </a:p>
        </p:txBody>
      </p:sp>
    </p:spTree>
    <p:extLst>
      <p:ext uri="{BB962C8B-B14F-4D97-AF65-F5344CB8AC3E}">
        <p14:creationId xmlns:p14="http://schemas.microsoft.com/office/powerpoint/2010/main" val="35027134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44</a:t>
            </a:fld>
            <a:endParaRPr lang="he-IL"/>
          </a:p>
        </p:txBody>
      </p:sp>
    </p:spTree>
    <p:extLst>
      <p:ext uri="{BB962C8B-B14F-4D97-AF65-F5344CB8AC3E}">
        <p14:creationId xmlns:p14="http://schemas.microsoft.com/office/powerpoint/2010/main" val="2081246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45</a:t>
            </a:fld>
            <a:endParaRPr lang="he-IL"/>
          </a:p>
        </p:txBody>
      </p:sp>
    </p:spTree>
    <p:extLst>
      <p:ext uri="{BB962C8B-B14F-4D97-AF65-F5344CB8AC3E}">
        <p14:creationId xmlns:p14="http://schemas.microsoft.com/office/powerpoint/2010/main" val="10459067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48</a:t>
            </a:fld>
            <a:endParaRPr lang="he-IL"/>
          </a:p>
        </p:txBody>
      </p:sp>
    </p:spTree>
    <p:extLst>
      <p:ext uri="{BB962C8B-B14F-4D97-AF65-F5344CB8AC3E}">
        <p14:creationId xmlns:p14="http://schemas.microsoft.com/office/powerpoint/2010/main" val="40315464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49</a:t>
            </a:fld>
            <a:endParaRPr lang="he-IL"/>
          </a:p>
        </p:txBody>
      </p:sp>
    </p:spTree>
    <p:extLst>
      <p:ext uri="{BB962C8B-B14F-4D97-AF65-F5344CB8AC3E}">
        <p14:creationId xmlns:p14="http://schemas.microsoft.com/office/powerpoint/2010/main" val="5033014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50</a:t>
            </a:fld>
            <a:endParaRPr lang="he-IL"/>
          </a:p>
        </p:txBody>
      </p:sp>
    </p:spTree>
    <p:extLst>
      <p:ext uri="{BB962C8B-B14F-4D97-AF65-F5344CB8AC3E}">
        <p14:creationId xmlns:p14="http://schemas.microsoft.com/office/powerpoint/2010/main" val="29348404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51</a:t>
            </a:fld>
            <a:endParaRPr lang="he-IL"/>
          </a:p>
        </p:txBody>
      </p:sp>
    </p:spTree>
    <p:extLst>
      <p:ext uri="{BB962C8B-B14F-4D97-AF65-F5344CB8AC3E}">
        <p14:creationId xmlns:p14="http://schemas.microsoft.com/office/powerpoint/2010/main" val="18331767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52</a:t>
            </a:fld>
            <a:endParaRPr lang="he-IL"/>
          </a:p>
        </p:txBody>
      </p:sp>
    </p:spTree>
    <p:extLst>
      <p:ext uri="{BB962C8B-B14F-4D97-AF65-F5344CB8AC3E}">
        <p14:creationId xmlns:p14="http://schemas.microsoft.com/office/powerpoint/2010/main" val="1858046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7</a:t>
            </a:fld>
            <a:endParaRPr lang="he-IL"/>
          </a:p>
        </p:txBody>
      </p:sp>
    </p:spTree>
    <p:extLst>
      <p:ext uri="{BB962C8B-B14F-4D97-AF65-F5344CB8AC3E}">
        <p14:creationId xmlns:p14="http://schemas.microsoft.com/office/powerpoint/2010/main" val="36665384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53</a:t>
            </a:fld>
            <a:endParaRPr lang="he-IL"/>
          </a:p>
        </p:txBody>
      </p:sp>
    </p:spTree>
    <p:extLst>
      <p:ext uri="{BB962C8B-B14F-4D97-AF65-F5344CB8AC3E}">
        <p14:creationId xmlns:p14="http://schemas.microsoft.com/office/powerpoint/2010/main" val="1221803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a:p>
        </p:txBody>
      </p:sp>
      <p:sp>
        <p:nvSpPr>
          <p:cNvPr id="4" name="Slide Number Placeholder 3"/>
          <p:cNvSpPr>
            <a:spLocks noGrp="1"/>
          </p:cNvSpPr>
          <p:nvPr>
            <p:ph type="sldNum" sz="quarter" idx="5"/>
          </p:nvPr>
        </p:nvSpPr>
        <p:spPr/>
        <p:txBody>
          <a:bodyPr/>
          <a:lstStyle/>
          <a:p>
            <a:fld id="{280EF0F0-FBE1-4FA8-80B3-11666AFBA521}" type="slidenum">
              <a:rPr lang="he-IL" smtClean="0"/>
              <a:t>54</a:t>
            </a:fld>
            <a:endParaRPr lang="he-IL"/>
          </a:p>
        </p:txBody>
      </p:sp>
    </p:spTree>
    <p:extLst>
      <p:ext uri="{BB962C8B-B14F-4D97-AF65-F5344CB8AC3E}">
        <p14:creationId xmlns:p14="http://schemas.microsoft.com/office/powerpoint/2010/main" val="38944452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55</a:t>
            </a:fld>
            <a:endParaRPr lang="he-IL"/>
          </a:p>
        </p:txBody>
      </p:sp>
    </p:spTree>
    <p:extLst>
      <p:ext uri="{BB962C8B-B14F-4D97-AF65-F5344CB8AC3E}">
        <p14:creationId xmlns:p14="http://schemas.microsoft.com/office/powerpoint/2010/main" val="2887884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56</a:t>
            </a:fld>
            <a:endParaRPr lang="he-IL"/>
          </a:p>
        </p:txBody>
      </p:sp>
    </p:spTree>
    <p:extLst>
      <p:ext uri="{BB962C8B-B14F-4D97-AF65-F5344CB8AC3E}">
        <p14:creationId xmlns:p14="http://schemas.microsoft.com/office/powerpoint/2010/main" val="3158240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58</a:t>
            </a:fld>
            <a:endParaRPr lang="he-IL"/>
          </a:p>
        </p:txBody>
      </p:sp>
    </p:spTree>
    <p:extLst>
      <p:ext uri="{BB962C8B-B14F-4D97-AF65-F5344CB8AC3E}">
        <p14:creationId xmlns:p14="http://schemas.microsoft.com/office/powerpoint/2010/main" val="29683742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400">
              <a:solidFill>
                <a:prstClr val="black"/>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59</a:t>
            </a:fld>
            <a:endParaRPr lang="he-IL"/>
          </a:p>
        </p:txBody>
      </p:sp>
    </p:spTree>
    <p:extLst>
      <p:ext uri="{BB962C8B-B14F-4D97-AF65-F5344CB8AC3E}">
        <p14:creationId xmlns:p14="http://schemas.microsoft.com/office/powerpoint/2010/main" val="2767244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60</a:t>
            </a:fld>
            <a:endParaRPr lang="he-IL"/>
          </a:p>
        </p:txBody>
      </p:sp>
    </p:spTree>
    <p:extLst>
      <p:ext uri="{BB962C8B-B14F-4D97-AF65-F5344CB8AC3E}">
        <p14:creationId xmlns:p14="http://schemas.microsoft.com/office/powerpoint/2010/main" val="36102993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cs"/>
              <a:buNone/>
              <a:tabLst/>
              <a:defRPr/>
            </a:pPr>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61</a:t>
            </a:fld>
            <a:endParaRPr lang="he-IL"/>
          </a:p>
        </p:txBody>
      </p:sp>
    </p:spTree>
    <p:extLst>
      <p:ext uri="{BB962C8B-B14F-4D97-AF65-F5344CB8AC3E}">
        <p14:creationId xmlns:p14="http://schemas.microsoft.com/office/powerpoint/2010/main" val="21057812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62</a:t>
            </a:fld>
            <a:endParaRPr lang="he-IL"/>
          </a:p>
        </p:txBody>
      </p:sp>
    </p:spTree>
    <p:extLst>
      <p:ext uri="{BB962C8B-B14F-4D97-AF65-F5344CB8AC3E}">
        <p14:creationId xmlns:p14="http://schemas.microsoft.com/office/powerpoint/2010/main" val="31465808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Segoe UI" panose="020B0502040204020203" pitchFamily="34" charset="0"/>
              <a:ea typeface="Tahoma" panose="020B0604030504040204"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63</a:t>
            </a:fld>
            <a:endParaRPr lang="he-IL"/>
          </a:p>
        </p:txBody>
      </p:sp>
    </p:spTree>
    <p:extLst>
      <p:ext uri="{BB962C8B-B14F-4D97-AF65-F5344CB8AC3E}">
        <p14:creationId xmlns:p14="http://schemas.microsoft.com/office/powerpoint/2010/main" val="1970838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r" rtl="1" eaLnBrk="0" fontAlgn="base" hangingPunct="0">
              <a:lnSpc>
                <a:spcPct val="150000"/>
              </a:lnSpc>
              <a:spcBef>
                <a:spcPct val="0"/>
              </a:spcBef>
              <a:spcAft>
                <a:spcPct val="0"/>
              </a:spcAft>
            </a:pPr>
            <a:endParaRPr lang="he-IL" sz="1200">
              <a:solidFill>
                <a:prstClr val="black"/>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8</a:t>
            </a:fld>
            <a:endParaRPr lang="he-IL"/>
          </a:p>
        </p:txBody>
      </p:sp>
    </p:spTree>
    <p:extLst>
      <p:ext uri="{BB962C8B-B14F-4D97-AF65-F5344CB8AC3E}">
        <p14:creationId xmlns:p14="http://schemas.microsoft.com/office/powerpoint/2010/main" val="30766749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Segoe UI" panose="020B0502040204020203" pitchFamily="34" charset="0"/>
              <a:ea typeface="Tahoma" panose="020B0604030504040204"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64</a:t>
            </a:fld>
            <a:endParaRPr lang="he-IL"/>
          </a:p>
        </p:txBody>
      </p:sp>
    </p:spTree>
    <p:extLst>
      <p:ext uri="{BB962C8B-B14F-4D97-AF65-F5344CB8AC3E}">
        <p14:creationId xmlns:p14="http://schemas.microsoft.com/office/powerpoint/2010/main" val="27915763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65</a:t>
            </a:fld>
            <a:endParaRPr lang="he-IL"/>
          </a:p>
        </p:txBody>
      </p:sp>
    </p:spTree>
    <p:extLst>
      <p:ext uri="{BB962C8B-B14F-4D97-AF65-F5344CB8AC3E}">
        <p14:creationId xmlns:p14="http://schemas.microsoft.com/office/powerpoint/2010/main" val="34696226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66</a:t>
            </a:fld>
            <a:endParaRPr lang="he-IL"/>
          </a:p>
        </p:txBody>
      </p:sp>
    </p:spTree>
    <p:extLst>
      <p:ext uri="{BB962C8B-B14F-4D97-AF65-F5344CB8AC3E}">
        <p14:creationId xmlns:p14="http://schemas.microsoft.com/office/powerpoint/2010/main" val="3799662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67</a:t>
            </a:fld>
            <a:endParaRPr lang="he-IL"/>
          </a:p>
        </p:txBody>
      </p:sp>
    </p:spTree>
    <p:extLst>
      <p:ext uri="{BB962C8B-B14F-4D97-AF65-F5344CB8AC3E}">
        <p14:creationId xmlns:p14="http://schemas.microsoft.com/office/powerpoint/2010/main" val="18528594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69</a:t>
            </a:fld>
            <a:endParaRPr lang="he-IL"/>
          </a:p>
        </p:txBody>
      </p:sp>
    </p:spTree>
    <p:extLst>
      <p:ext uri="{BB962C8B-B14F-4D97-AF65-F5344CB8AC3E}">
        <p14:creationId xmlns:p14="http://schemas.microsoft.com/office/powerpoint/2010/main" val="2072737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0" fontAlgn="base" hangingPunct="0">
              <a:lnSpc>
                <a:spcPct val="150000"/>
              </a:lnSpc>
              <a:spcBef>
                <a:spcPct val="0"/>
              </a:spcBef>
              <a:spcAft>
                <a:spcPct val="0"/>
              </a:spcAft>
            </a:pPr>
            <a:endParaRPr lang="he-IL" sz="1200">
              <a:solidFill>
                <a:prstClr val="black"/>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80EF0F0-FBE1-4FA8-80B3-11666AFBA521}" type="slidenum">
              <a:rPr lang="he-IL" smtClean="0"/>
              <a:t>9</a:t>
            </a:fld>
            <a:endParaRPr lang="he-IL"/>
          </a:p>
        </p:txBody>
      </p:sp>
    </p:spTree>
    <p:extLst>
      <p:ext uri="{BB962C8B-B14F-4D97-AF65-F5344CB8AC3E}">
        <p14:creationId xmlns:p14="http://schemas.microsoft.com/office/powerpoint/2010/main" val="817428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10</a:t>
            </a:fld>
            <a:endParaRPr lang="he-IL"/>
          </a:p>
        </p:txBody>
      </p:sp>
    </p:spTree>
    <p:extLst>
      <p:ext uri="{BB962C8B-B14F-4D97-AF65-F5344CB8AC3E}">
        <p14:creationId xmlns:p14="http://schemas.microsoft.com/office/powerpoint/2010/main" val="22798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11</a:t>
            </a:fld>
            <a:endParaRPr lang="he-IL"/>
          </a:p>
        </p:txBody>
      </p:sp>
    </p:spTree>
    <p:extLst>
      <p:ext uri="{BB962C8B-B14F-4D97-AF65-F5344CB8AC3E}">
        <p14:creationId xmlns:p14="http://schemas.microsoft.com/office/powerpoint/2010/main" val="1033087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0EF0F0-FBE1-4FA8-80B3-11666AFBA521}" type="slidenum">
              <a:rPr lang="he-IL" smtClean="0"/>
              <a:t>12</a:t>
            </a:fld>
            <a:endParaRPr lang="he-IL"/>
          </a:p>
        </p:txBody>
      </p:sp>
    </p:spTree>
    <p:extLst>
      <p:ext uri="{BB962C8B-B14F-4D97-AF65-F5344CB8AC3E}">
        <p14:creationId xmlns:p14="http://schemas.microsoft.com/office/powerpoint/2010/main" val="1189446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p>
        </p:txBody>
      </p:sp>
      <p:sp>
        <p:nvSpPr>
          <p:cNvPr id="3" name="כותרת משנה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p>
        </p:txBody>
      </p:sp>
      <p:sp>
        <p:nvSpPr>
          <p:cNvPr id="4" name="מציין מיקום של תאריך 3"/>
          <p:cNvSpPr>
            <a:spLocks noGrp="1"/>
          </p:cNvSpPr>
          <p:nvPr>
            <p:ph type="dt" sz="half" idx="10"/>
          </p:nvPr>
        </p:nvSpPr>
        <p:spPr/>
        <p:txBody>
          <a:bodyPr/>
          <a:lstStyle/>
          <a:p>
            <a:fld id="{8A3BA864-CBF3-4BA7-A5FF-AF8C8FB6476C}" type="datetime8">
              <a:rPr lang="he-IL" smtClean="0"/>
              <a:t>30 מאי 23</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2919642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p>
            <a:fld id="{B4598CFB-5F6B-46C5-B0E9-8606F42A9C63}" type="datetime8">
              <a:rPr lang="he-IL" smtClean="0"/>
              <a:t>30 מאי 23</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3630430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p>
            <a:fld id="{C4215C41-AF7C-4533-BF80-9B91E6F9AA61}" type="datetime8">
              <a:rPr lang="he-IL" smtClean="0"/>
              <a:t>30 מאי 23</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3604124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p>
            <a:fld id="{2048DDC1-D380-45B0-BCA0-963052317ACC}" type="datetime8">
              <a:rPr lang="he-IL" smtClean="0"/>
              <a:t>30 מאי 23</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199E282D-D310-42D8-B8FF-78ED45A44D81}" type="slidenum">
              <a:rPr lang="he-IL" smtClean="0"/>
              <a:t>‹#›</a:t>
            </a:fld>
            <a:endParaRPr lang="he-IL"/>
          </a:p>
        </p:txBody>
      </p:sp>
      <p:grpSp>
        <p:nvGrpSpPr>
          <p:cNvPr id="7" name="Group 6">
            <a:extLst>
              <a:ext uri="{FF2B5EF4-FFF2-40B4-BE49-F238E27FC236}">
                <a16:creationId xmlns:a16="http://schemas.microsoft.com/office/drawing/2014/main" id="{A75724DD-8F02-B5BB-3F35-B77CEE75EA59}"/>
              </a:ext>
            </a:extLst>
          </p:cNvPr>
          <p:cNvGrpSpPr/>
          <p:nvPr userDrawn="1"/>
        </p:nvGrpSpPr>
        <p:grpSpPr>
          <a:xfrm>
            <a:off x="-116958" y="6457504"/>
            <a:ext cx="10324214" cy="594107"/>
            <a:chOff x="-116958" y="6457504"/>
            <a:chExt cx="10324214" cy="594107"/>
          </a:xfrm>
        </p:grpSpPr>
        <p:sp>
          <p:nvSpPr>
            <p:cNvPr id="8" name="Rectangle: Rounded Corners 7">
              <a:extLst>
                <a:ext uri="{FF2B5EF4-FFF2-40B4-BE49-F238E27FC236}">
                  <a16:creationId xmlns:a16="http://schemas.microsoft.com/office/drawing/2014/main" id="{3F8814D3-2EF8-0A62-22EC-9CAC1C3A01FC}"/>
                </a:ext>
              </a:extLst>
            </p:cNvPr>
            <p:cNvSpPr/>
            <p:nvPr/>
          </p:nvSpPr>
          <p:spPr>
            <a:xfrm>
              <a:off x="-116958" y="6528391"/>
              <a:ext cx="10324214" cy="523220"/>
            </a:xfrm>
            <a:prstGeom prst="roundRect">
              <a:avLst/>
            </a:prstGeom>
            <a:solidFill>
              <a:srgbClr val="C8E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Rectangle: Rounded Corners 8">
              <a:extLst>
                <a:ext uri="{FF2B5EF4-FFF2-40B4-BE49-F238E27FC236}">
                  <a16:creationId xmlns:a16="http://schemas.microsoft.com/office/drawing/2014/main" id="{394D4EDA-A525-2467-0970-635E8050E312}"/>
                </a:ext>
              </a:extLst>
            </p:cNvPr>
            <p:cNvSpPr/>
            <p:nvPr/>
          </p:nvSpPr>
          <p:spPr>
            <a:xfrm>
              <a:off x="-74427" y="6457504"/>
              <a:ext cx="10189533" cy="523220"/>
            </a:xfrm>
            <a:prstGeom prst="roundRect">
              <a:avLst/>
            </a:prstGeom>
            <a:noFill/>
            <a:ln w="19050">
              <a:solidFill>
                <a:srgbClr val="97D25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10" name="TextBox 9">
            <a:extLst>
              <a:ext uri="{FF2B5EF4-FFF2-40B4-BE49-F238E27FC236}">
                <a16:creationId xmlns:a16="http://schemas.microsoft.com/office/drawing/2014/main" id="{DE684A37-8E30-880A-AFAB-205BA2E22A0D}"/>
              </a:ext>
            </a:extLst>
          </p:cNvPr>
          <p:cNvSpPr txBox="1"/>
          <p:nvPr userDrawn="1"/>
        </p:nvSpPr>
        <p:spPr>
          <a:xfrm>
            <a:off x="0" y="6573836"/>
            <a:ext cx="10115106" cy="307777"/>
          </a:xfrm>
          <a:prstGeom prst="rect">
            <a:avLst/>
          </a:prstGeom>
          <a:noFill/>
        </p:spPr>
        <p:txBody>
          <a:bodyPr wrap="square" rtlCol="1">
            <a:spAutoFit/>
          </a:bodyPr>
          <a:lstStyle/>
          <a:p>
            <a:pPr algn="l" rtl="0"/>
            <a:r>
              <a:rPr lang="en-US" sz="1400">
                <a:solidFill>
                  <a:schemeClr val="bg1">
                    <a:lumMod val="50000"/>
                  </a:schemeClr>
                </a:solidFill>
                <a:latin typeface="Calibri" panose="020F0502020204030204" pitchFamily="34" charset="0"/>
                <a:cs typeface="Calibri" panose="020F0502020204030204" pitchFamily="34" charset="0"/>
              </a:rPr>
              <a:t>The</a:t>
            </a:r>
            <a:r>
              <a:rPr lang="en-GB" sz="1400">
                <a:solidFill>
                  <a:schemeClr val="bg1">
                    <a:lumMod val="50000"/>
                  </a:schemeClr>
                </a:solidFill>
                <a:latin typeface="Calibri" panose="020F0502020204030204" pitchFamily="34" charset="0"/>
                <a:cs typeface="Calibri" panose="020F0502020204030204" pitchFamily="34" charset="0"/>
              </a:rPr>
              <a:t> CET’s</a:t>
            </a:r>
            <a:r>
              <a:rPr lang="en-US" sz="1400">
                <a:solidFill>
                  <a:schemeClr val="bg1">
                    <a:lumMod val="50000"/>
                  </a:schemeClr>
                </a:solidFill>
                <a:latin typeface="Calibri" panose="020F0502020204030204" pitchFamily="34" charset="0"/>
                <a:cs typeface="Calibri" panose="020F0502020204030204" pitchFamily="34" charset="0"/>
              </a:rPr>
              <a:t> Program Evaluation Unit offers a range of tools and services to support social and educational initiatives and aid in their success</a:t>
            </a:r>
            <a:endParaRPr lang="he-IL" sz="1400">
              <a:solidFill>
                <a:schemeClr val="bg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9925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632B81D0-5BA0-4EE9-8462-DFAEA3C3364A}" type="datetime8">
              <a:rPr lang="he-IL" smtClean="0"/>
              <a:t>30 מאי 23</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1291268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תוכן 3"/>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של תאריך 4"/>
          <p:cNvSpPr>
            <a:spLocks noGrp="1"/>
          </p:cNvSpPr>
          <p:nvPr>
            <p:ph type="dt" sz="half" idx="10"/>
          </p:nvPr>
        </p:nvSpPr>
        <p:spPr/>
        <p:txBody>
          <a:bodyPr/>
          <a:lstStyle/>
          <a:p>
            <a:fld id="{355AE30E-6A74-4B44-ACCE-93389B19577C}" type="datetime8">
              <a:rPr lang="he-IL" smtClean="0"/>
              <a:t>30 מאי 23</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210665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365125"/>
            <a:ext cx="10515600" cy="1325563"/>
          </a:xfrm>
        </p:spPr>
        <p:txBody>
          <a:bodyPr/>
          <a:lstStyle/>
          <a:p>
            <a:r>
              <a:rPr lang="he-IL"/>
              <a:t>לחץ כדי לערוך סגנון כותרת של תבנית בסיס</a:t>
            </a:r>
          </a:p>
        </p:txBody>
      </p:sp>
      <p:sp>
        <p:nvSpPr>
          <p:cNvPr id="3" name="מציין מיקום טקסט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טקסט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7" name="מציין מיקום של תאריך 6"/>
          <p:cNvSpPr>
            <a:spLocks noGrp="1"/>
          </p:cNvSpPr>
          <p:nvPr>
            <p:ph type="dt" sz="half" idx="10"/>
          </p:nvPr>
        </p:nvSpPr>
        <p:spPr/>
        <p:txBody>
          <a:bodyPr/>
          <a:lstStyle/>
          <a:p>
            <a:fld id="{48828D37-3BC3-49E2-9B6E-AA3E49152A08}" type="datetime8">
              <a:rPr lang="he-IL" smtClean="0"/>
              <a:t>30 מאי 23</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4087419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תאריך 2"/>
          <p:cNvSpPr>
            <a:spLocks noGrp="1"/>
          </p:cNvSpPr>
          <p:nvPr>
            <p:ph type="dt" sz="half" idx="10"/>
          </p:nvPr>
        </p:nvSpPr>
        <p:spPr/>
        <p:txBody>
          <a:bodyPr/>
          <a:lstStyle/>
          <a:p>
            <a:fld id="{FAB7D7F2-C66C-4BCE-9CD0-AE4065EEA5D4}" type="datetime8">
              <a:rPr lang="he-IL" smtClean="0"/>
              <a:t>30 מאי 23</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19520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1A8606E6-71FD-43C0-ABC7-30E7BCD8069F}" type="datetime8">
              <a:rPr lang="he-IL" smtClean="0"/>
              <a:t>30 מאי 23</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2960668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תוכן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טקסט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2ACEBAEB-9DD4-48E0-B1DD-F2DCF6C107C2}" type="datetime8">
              <a:rPr lang="he-IL" smtClean="0"/>
              <a:t>30 מאי 23</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25784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של תמונה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2C496306-4841-4BBA-9748-02233F45205C}" type="datetime8">
              <a:rPr lang="he-IL" smtClean="0"/>
              <a:t>30 מאי 23</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199E282D-D310-42D8-B8FF-78ED45A44D81}" type="slidenum">
              <a:rPr lang="he-IL" smtClean="0"/>
              <a:t>‹#›</a:t>
            </a:fld>
            <a:endParaRPr lang="he-IL"/>
          </a:p>
        </p:txBody>
      </p:sp>
    </p:spTree>
    <p:extLst>
      <p:ext uri="{BB962C8B-B14F-4D97-AF65-F5344CB8AC3E}">
        <p14:creationId xmlns:p14="http://schemas.microsoft.com/office/powerpoint/2010/main" val="1093462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p>
        </p:txBody>
      </p:sp>
      <p:sp>
        <p:nvSpPr>
          <p:cNvPr id="3" name="מציין מיקום טקסט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3D32661-FF80-4BE4-BD26-2BB349EF55FF}" type="datetime8">
              <a:rPr lang="he-IL" smtClean="0"/>
              <a:t>30 מאי 23</a:t>
            </a:fld>
            <a:endParaRPr lang="he-IL"/>
          </a:p>
        </p:txBody>
      </p:sp>
      <p:sp>
        <p:nvSpPr>
          <p:cNvPr id="5" name="מציין מיקום של כותרת תחתונה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99E282D-D310-42D8-B8FF-78ED45A44D81}" type="slidenum">
              <a:rPr lang="he-IL" smtClean="0"/>
              <a:t>‹#›</a:t>
            </a:fld>
            <a:endParaRPr lang="he-IL"/>
          </a:p>
        </p:txBody>
      </p:sp>
      <p:sp>
        <p:nvSpPr>
          <p:cNvPr id="7" name="מציין מיקום של מספר שקופית 5">
            <a:extLst>
              <a:ext uri="{FF2B5EF4-FFF2-40B4-BE49-F238E27FC236}">
                <a16:creationId xmlns:a16="http://schemas.microsoft.com/office/drawing/2014/main" id="{D4E30ABA-CAD3-B5B9-91A4-0A790F8DA6FE}"/>
              </a:ext>
            </a:extLst>
          </p:cNvPr>
          <p:cNvSpPr txBox="1">
            <a:spLocks/>
          </p:cNvSpPr>
          <p:nvPr userDrawn="1"/>
        </p:nvSpPr>
        <p:spPr>
          <a:xfrm>
            <a:off x="838200" y="6356350"/>
            <a:ext cx="2743200" cy="365125"/>
          </a:xfrm>
          <a:prstGeom prst="rect">
            <a:avLst/>
          </a:prstGeom>
        </p:spPr>
        <p:txBody>
          <a:bodyPr/>
          <a:ls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199E282D-D310-42D8-B8FF-78ED45A44D81}" type="slidenum">
              <a:rPr lang="he-IL" smtClean="0"/>
              <a:pPr/>
              <a:t>‹#›</a:t>
            </a:fld>
            <a:endParaRPr lang="he-IL"/>
          </a:p>
        </p:txBody>
      </p:sp>
      <p:grpSp>
        <p:nvGrpSpPr>
          <p:cNvPr id="8" name="Group 7">
            <a:extLst>
              <a:ext uri="{FF2B5EF4-FFF2-40B4-BE49-F238E27FC236}">
                <a16:creationId xmlns:a16="http://schemas.microsoft.com/office/drawing/2014/main" id="{A44275D8-65EE-3E36-D0EF-AF4709E31294}"/>
              </a:ext>
            </a:extLst>
          </p:cNvPr>
          <p:cNvGrpSpPr/>
          <p:nvPr userDrawn="1"/>
        </p:nvGrpSpPr>
        <p:grpSpPr>
          <a:xfrm>
            <a:off x="-116958" y="6457504"/>
            <a:ext cx="10324214" cy="594107"/>
            <a:chOff x="-116958" y="6457504"/>
            <a:chExt cx="10324214" cy="594107"/>
          </a:xfrm>
        </p:grpSpPr>
        <p:sp>
          <p:nvSpPr>
            <p:cNvPr id="9" name="Rectangle: Rounded Corners 8">
              <a:extLst>
                <a:ext uri="{FF2B5EF4-FFF2-40B4-BE49-F238E27FC236}">
                  <a16:creationId xmlns:a16="http://schemas.microsoft.com/office/drawing/2014/main" id="{2E5A3745-ECAE-8989-1F38-0399CFA317A2}"/>
                </a:ext>
              </a:extLst>
            </p:cNvPr>
            <p:cNvSpPr/>
            <p:nvPr/>
          </p:nvSpPr>
          <p:spPr>
            <a:xfrm>
              <a:off x="-116958" y="6528391"/>
              <a:ext cx="10324214" cy="523220"/>
            </a:xfrm>
            <a:prstGeom prst="roundRect">
              <a:avLst/>
            </a:prstGeom>
            <a:solidFill>
              <a:srgbClr val="C8E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Rectangle: Rounded Corners 9">
              <a:extLst>
                <a:ext uri="{FF2B5EF4-FFF2-40B4-BE49-F238E27FC236}">
                  <a16:creationId xmlns:a16="http://schemas.microsoft.com/office/drawing/2014/main" id="{E03F06C2-9CDF-BB56-0D26-6D8B9F6DF75C}"/>
                </a:ext>
              </a:extLst>
            </p:cNvPr>
            <p:cNvSpPr/>
            <p:nvPr/>
          </p:nvSpPr>
          <p:spPr>
            <a:xfrm>
              <a:off x="-74427" y="6457504"/>
              <a:ext cx="10189533" cy="523220"/>
            </a:xfrm>
            <a:prstGeom prst="roundRect">
              <a:avLst/>
            </a:prstGeom>
            <a:noFill/>
            <a:ln w="19050">
              <a:solidFill>
                <a:srgbClr val="97D25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11" name="TextBox 10">
            <a:extLst>
              <a:ext uri="{FF2B5EF4-FFF2-40B4-BE49-F238E27FC236}">
                <a16:creationId xmlns:a16="http://schemas.microsoft.com/office/drawing/2014/main" id="{121A852B-BD60-D46C-4D9B-144D60D4E464}"/>
              </a:ext>
            </a:extLst>
          </p:cNvPr>
          <p:cNvSpPr txBox="1"/>
          <p:nvPr userDrawn="1"/>
        </p:nvSpPr>
        <p:spPr>
          <a:xfrm>
            <a:off x="0" y="6573836"/>
            <a:ext cx="10115106" cy="307777"/>
          </a:xfrm>
          <a:prstGeom prst="rect">
            <a:avLst/>
          </a:prstGeom>
          <a:noFill/>
        </p:spPr>
        <p:txBody>
          <a:bodyPr wrap="square" rtlCol="1">
            <a:spAutoFit/>
          </a:bodyPr>
          <a:lstStyle/>
          <a:p>
            <a:pPr algn="l" rtl="0"/>
            <a:r>
              <a:rPr lang="en-US" sz="1400">
                <a:solidFill>
                  <a:schemeClr val="bg1">
                    <a:lumMod val="50000"/>
                  </a:schemeClr>
                </a:solidFill>
                <a:latin typeface="Calibri" panose="020F0502020204030204" pitchFamily="34" charset="0"/>
                <a:cs typeface="Calibri" panose="020F0502020204030204" pitchFamily="34" charset="0"/>
              </a:rPr>
              <a:t>The</a:t>
            </a:r>
            <a:r>
              <a:rPr lang="en-GB" sz="1400">
                <a:solidFill>
                  <a:schemeClr val="bg1">
                    <a:lumMod val="50000"/>
                  </a:schemeClr>
                </a:solidFill>
                <a:latin typeface="Calibri" panose="020F0502020204030204" pitchFamily="34" charset="0"/>
                <a:cs typeface="Calibri" panose="020F0502020204030204" pitchFamily="34" charset="0"/>
              </a:rPr>
              <a:t> CET’s</a:t>
            </a:r>
            <a:r>
              <a:rPr lang="en-US" sz="1400">
                <a:solidFill>
                  <a:schemeClr val="bg1">
                    <a:lumMod val="50000"/>
                  </a:schemeClr>
                </a:solidFill>
                <a:latin typeface="Calibri" panose="020F0502020204030204" pitchFamily="34" charset="0"/>
                <a:cs typeface="Calibri" panose="020F0502020204030204" pitchFamily="34" charset="0"/>
              </a:rPr>
              <a:t> Program Evaluation Unit offers a range of tools and services to support social and educational initiatives and aid in their success</a:t>
            </a:r>
            <a:endParaRPr lang="he-IL" sz="1400">
              <a:solidFill>
                <a:schemeClr val="bg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5896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sv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2.jpeg"/><Relationship Id="rId5" Type="http://schemas.microsoft.com/office/2007/relationships/hdphoto" Target="../media/hdphoto1.wdp"/><Relationship Id="rId4" Type="http://schemas.openxmlformats.org/officeDocument/2006/relationships/image" Target="../media/image11.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37.png"/><Relationship Id="rId7"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 Id="rId9" Type="http://schemas.openxmlformats.org/officeDocument/2006/relationships/chart" Target="../charts/chart4.xml"/></Relationships>
</file>

<file path=ppt/slides/_rels/slide3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38.xml.rels><?xml version="1.0" encoding="UTF-8" standalone="yes"?>
<Relationships xmlns="http://schemas.openxmlformats.org/package/2006/relationships"><Relationship Id="rId8" Type="http://schemas.openxmlformats.org/officeDocument/2006/relationships/image" Target="../media/image45.png"/><Relationship Id="rId13" Type="http://schemas.microsoft.com/office/2007/relationships/hdphoto" Target="../media/hdphoto4.wdp"/><Relationship Id="rId3" Type="http://schemas.openxmlformats.org/officeDocument/2006/relationships/image" Target="../media/image41.png"/><Relationship Id="rId7" Type="http://schemas.openxmlformats.org/officeDocument/2006/relationships/image" Target="../media/image44.svg"/><Relationship Id="rId12"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png"/><Relationship Id="rId10" Type="http://schemas.openxmlformats.org/officeDocument/2006/relationships/image" Target="../media/image47.png"/><Relationship Id="rId4" Type="http://schemas.microsoft.com/office/2007/relationships/hdphoto" Target="../media/hdphoto3.wdp"/><Relationship Id="rId9" Type="http://schemas.openxmlformats.org/officeDocument/2006/relationships/image" Target="../media/image46.svg"/><Relationship Id="rId14" Type="http://schemas.openxmlformats.org/officeDocument/2006/relationships/image" Target="../media/image50.png"/></Relationships>
</file>

<file path=ppt/slides/_rels/slide39.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1.png"/><Relationship Id="rId7" Type="http://schemas.openxmlformats.org/officeDocument/2006/relationships/image" Target="../media/image54.jpeg"/><Relationship Id="rId12"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3.jpeg"/><Relationship Id="rId11" Type="http://schemas.openxmlformats.org/officeDocument/2006/relationships/image" Target="../media/image58.png"/><Relationship Id="rId5" Type="http://schemas.microsoft.com/office/2007/relationships/hdphoto" Target="../media/hdphoto5.wdp"/><Relationship Id="rId10" Type="http://schemas.openxmlformats.org/officeDocument/2006/relationships/image" Target="../media/image57.jpeg"/><Relationship Id="rId4" Type="http://schemas.openxmlformats.org/officeDocument/2006/relationships/image" Target="../media/image52.png"/><Relationship Id="rId9" Type="http://schemas.openxmlformats.org/officeDocument/2006/relationships/image" Target="../media/image5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png"/><Relationship Id="rId4" Type="http://schemas.microsoft.com/office/2007/relationships/hdphoto" Target="../media/hdphoto4.wdp"/></Relationships>
</file>

<file path=ppt/slides/_rels/slide4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chart" Target="../charts/chart1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chart" Target="../charts/chart12.xml"/><Relationship Id="rId5" Type="http://schemas.openxmlformats.org/officeDocument/2006/relationships/image" Target="../media/image61.png"/><Relationship Id="rId4" Type="http://schemas.microsoft.com/office/2007/relationships/hdphoto" Target="../media/hdphoto6.wdp"/></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hart" Target="../charts/chart15.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3.png"/><Relationship Id="rId5" Type="http://schemas.microsoft.com/office/2007/relationships/hdphoto" Target="../media/hdphoto4.wdp"/><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microsoft.com/office/2007/relationships/hdphoto" Target="../media/hdphoto4.wdp"/></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microsoft.com/office/2007/relationships/hdphoto" Target="../media/hdphoto4.wdp"/></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תמונה 6">
            <a:extLst>
              <a:ext uri="{FF2B5EF4-FFF2-40B4-BE49-F238E27FC236}">
                <a16:creationId xmlns:a16="http://schemas.microsoft.com/office/drawing/2014/main" id="{3DD2AF3A-19AF-42E3-9CA5-642E4943E6FB}"/>
              </a:ext>
            </a:extLst>
          </p:cNvPr>
          <p:cNvPicPr>
            <a:picLocks noChangeAspect="1"/>
          </p:cNvPicPr>
          <p:nvPr/>
        </p:nvPicPr>
        <p:blipFill rotWithShape="1">
          <a:blip r:embed="rId3">
            <a:grayscl/>
          </a:blip>
          <a:srcRect l="20294" b="8009"/>
          <a:stretch/>
        </p:blipFill>
        <p:spPr>
          <a:xfrm>
            <a:off x="4118" y="-290518"/>
            <a:ext cx="3791259" cy="3280682"/>
          </a:xfrm>
          <a:prstGeom prst="rect">
            <a:avLst/>
          </a:prstGeom>
        </p:spPr>
      </p:pic>
      <p:pic>
        <p:nvPicPr>
          <p:cNvPr id="15" name="תמונה 14">
            <a:extLst>
              <a:ext uri="{FF2B5EF4-FFF2-40B4-BE49-F238E27FC236}">
                <a16:creationId xmlns:a16="http://schemas.microsoft.com/office/drawing/2014/main" id="{2F88A24D-EAD7-4236-B930-64E053BB048B}"/>
              </a:ext>
            </a:extLst>
          </p:cNvPr>
          <p:cNvPicPr>
            <a:picLocks noChangeAspect="1"/>
          </p:cNvPicPr>
          <p:nvPr/>
        </p:nvPicPr>
        <p:blipFill>
          <a:blip r:embed="rId4">
            <a:grayscl/>
          </a:blip>
          <a:stretch>
            <a:fillRect/>
          </a:stretch>
        </p:blipFill>
        <p:spPr>
          <a:xfrm>
            <a:off x="3077268" y="-535081"/>
            <a:ext cx="4701409" cy="3531311"/>
          </a:xfrm>
          <a:prstGeom prst="rect">
            <a:avLst/>
          </a:prstGeom>
        </p:spPr>
      </p:pic>
      <p:pic>
        <p:nvPicPr>
          <p:cNvPr id="14" name="תמונה 13">
            <a:extLst>
              <a:ext uri="{FF2B5EF4-FFF2-40B4-BE49-F238E27FC236}">
                <a16:creationId xmlns:a16="http://schemas.microsoft.com/office/drawing/2014/main" id="{D6D8A30A-85C4-48BF-A260-0853DC5C95A8}"/>
              </a:ext>
            </a:extLst>
          </p:cNvPr>
          <p:cNvPicPr>
            <a:picLocks noChangeAspect="1"/>
          </p:cNvPicPr>
          <p:nvPr/>
        </p:nvPicPr>
        <p:blipFill>
          <a:blip r:embed="rId5">
            <a:grayscl/>
          </a:blip>
          <a:stretch>
            <a:fillRect/>
          </a:stretch>
        </p:blipFill>
        <p:spPr>
          <a:xfrm>
            <a:off x="2239" y="2990164"/>
            <a:ext cx="7265671" cy="3531310"/>
          </a:xfrm>
          <a:prstGeom prst="rect">
            <a:avLst/>
          </a:prstGeom>
        </p:spPr>
      </p:pic>
      <p:sp>
        <p:nvSpPr>
          <p:cNvPr id="11" name="מלבן מעוגל 10"/>
          <p:cNvSpPr/>
          <p:nvPr/>
        </p:nvSpPr>
        <p:spPr>
          <a:xfrm rot="4329447">
            <a:off x="6503205" y="328209"/>
            <a:ext cx="5891601" cy="5891601"/>
          </a:xfrm>
          <a:prstGeom prst="roundRect">
            <a:avLst/>
          </a:prstGeom>
          <a:solidFill>
            <a:schemeClr val="accent4">
              <a:lumMod val="60000"/>
              <a:lumOff val="4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מלבן מעוגל 1"/>
          <p:cNvSpPr/>
          <p:nvPr/>
        </p:nvSpPr>
        <p:spPr>
          <a:xfrm rot="4329447">
            <a:off x="6566525" y="53857"/>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מלבן מעוגל 8"/>
          <p:cNvSpPr/>
          <p:nvPr/>
        </p:nvSpPr>
        <p:spPr>
          <a:xfrm rot="4329447">
            <a:off x="6781318" y="144197"/>
            <a:ext cx="5727842" cy="5589555"/>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8" name="Isosceles Triangle 17">
            <a:extLst>
              <a:ext uri="{FF2B5EF4-FFF2-40B4-BE49-F238E27FC236}">
                <a16:creationId xmlns:a16="http://schemas.microsoft.com/office/drawing/2014/main" id="{4940C447-EBE6-4FB8-A771-C550AF502871}"/>
              </a:ext>
            </a:extLst>
          </p:cNvPr>
          <p:cNvSpPr/>
          <p:nvPr/>
        </p:nvSpPr>
        <p:spPr>
          <a:xfrm>
            <a:off x="0" y="3335532"/>
            <a:ext cx="2464749" cy="371607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nvGrpSpPr>
          <p:cNvPr id="19" name="Group 18">
            <a:extLst>
              <a:ext uri="{FF2B5EF4-FFF2-40B4-BE49-F238E27FC236}">
                <a16:creationId xmlns:a16="http://schemas.microsoft.com/office/drawing/2014/main" id="{5E70D595-E801-4803-B18D-D834B842C9DA}"/>
              </a:ext>
            </a:extLst>
          </p:cNvPr>
          <p:cNvGrpSpPr/>
          <p:nvPr/>
        </p:nvGrpSpPr>
        <p:grpSpPr>
          <a:xfrm>
            <a:off x="0" y="4649750"/>
            <a:ext cx="1444009" cy="2170315"/>
            <a:chOff x="-72619" y="4590175"/>
            <a:chExt cx="1444009" cy="2170315"/>
          </a:xfrm>
        </p:grpSpPr>
        <p:sp>
          <p:nvSpPr>
            <p:cNvPr id="21" name="TextBox 20">
              <a:extLst>
                <a:ext uri="{FF2B5EF4-FFF2-40B4-BE49-F238E27FC236}">
                  <a16:creationId xmlns:a16="http://schemas.microsoft.com/office/drawing/2014/main" id="{66D1B4D4-AB9A-4A06-B049-EAFCD7F63F85}"/>
                </a:ext>
              </a:extLst>
            </p:cNvPr>
            <p:cNvSpPr txBox="1"/>
            <p:nvPr/>
          </p:nvSpPr>
          <p:spPr>
            <a:xfrm>
              <a:off x="98611" y="6506578"/>
              <a:ext cx="803425" cy="215444"/>
            </a:xfrm>
            <a:prstGeom prst="rect">
              <a:avLst/>
            </a:prstGeom>
            <a:noFill/>
          </p:spPr>
          <p:txBody>
            <a:bodyPr wrap="none" rtlCol="1">
              <a:spAutoFit/>
            </a:bodyPr>
            <a:lstStyle/>
            <a:p>
              <a:r>
                <a:rPr lang="he-IL" sz="800">
                  <a:solidFill>
                    <a:schemeClr val="bg1"/>
                  </a:solidFill>
                  <a:latin typeface="Tahoma" panose="020B0604030504040204" pitchFamily="34" charset="0"/>
                  <a:ea typeface="Tahoma" panose="020B0604030504040204" pitchFamily="34" charset="0"/>
                  <a:cs typeface="Tahoma" panose="020B0604030504040204" pitchFamily="34" charset="0"/>
                </a:rPr>
                <a:t>צילום: "מסע"</a:t>
              </a:r>
            </a:p>
          </p:txBody>
        </p:sp>
        <p:pic>
          <p:nvPicPr>
            <p:cNvPr id="22" name="Picture 21">
              <a:extLst>
                <a:ext uri="{FF2B5EF4-FFF2-40B4-BE49-F238E27FC236}">
                  <a16:creationId xmlns:a16="http://schemas.microsoft.com/office/drawing/2014/main" id="{3D49642C-36AE-4FA2-BEE2-1BF6DE66AD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5061" y="6454980"/>
              <a:ext cx="996329" cy="305510"/>
            </a:xfrm>
            <a:prstGeom prst="rect">
              <a:avLst/>
            </a:prstGeom>
          </p:spPr>
        </p:pic>
        <p:pic>
          <p:nvPicPr>
            <p:cNvPr id="23" name="Picture 4" descr="https://westeurope1-mediap.svc.ms/transform/thumbnail?provider=spo&amp;inputFormat=png&amp;cs=fFNQTw&amp;docid=https%3A%2F%2Fcet365.sharepoint.com%3A443%2F_api%2Fv2.0%2Fdrives%2Fb!2wHxPgjkP0ysVFtsv2YxNyW-o0uqA8JFuQ_YwlUQfrcd6ZYw1-vlTLKzVtdDkLVX%2Fitems%2F01GQLBMVY2TSVRJLQYBRHZYZ6G6RQST3WC%3Fversion%3DPublished&amp;access_token=eyJ0eXAiOiJKV1QiLCJhbGciOiJub25lIn0.eyJhdWQiOiIwMDAwMDAwMy0wMDAwLTBmZjEtY2UwMC0wMDAwMDAwMDAwMDAvY2V0MzY1LnNoYXJlcG9pbnQuY29tQDg5NTQ5OTI5LWMzZjQtNDcxNi04ZWY0LTBiMmQ0NzVjMmQ1MCIsImlzcyI6IjAwMDAwMDAzLTAwMDAtMGZmMS1jZTAwLTAwMDAwMDAwMDAwMCIsIm5iZiI6IjE2MTA5ODIwMDAiLCJleHAiOiIxNjExMDAzNjAwIiwiZW5kcG9pbnR1cmwiOiIzNGE5SG5vYmF5TGsxQTQ1Rnh2Y1VGWkNXckRhdHBiYWt3bnhZekZhMldRPSIsImVuZHBvaW50dXJsTGVuZ3RoIjoiMTEzIiwiaXNsb29wYmFjayI6IlRydWUiLCJ2ZXIiOiJoYXNoZWRwcm9vZnRva2VuIiwic2l0ZWlkIjoiTTJWbU1UQXhaR0l0WlRRd09DMDBZek5tTFdGak5UUXROV0kyWTJKbU5qWXpNVE0zIiwic2lnbmluX3N0YXRlIjoiW1wia21zaVwiXSIsIm5hbWVpZCI6IjAjLmZ8bWVtYmVyc2hpcHxzaGltcml0c0BjZXQuYWMuaWwiLCJuaWkiOiJtaWNyb3NvZnQuc2hhcmVwb2ludCIsImlzdXNlciI6InRydWUiLCJjYWNoZWtleSI6IjBoLmZ8bWVtYmVyc2hpcHwxMDAzMjAwMDU0ODhkNzYwQGxpdmUuY29tIiwidHQiOiIwIiwidXNlUGVyc2lzdGVudENvb2tpZSI6IjMifQ.d3o1a3Fsb3loUytUM1J5VWczc3NQK0Q2WE54TFNlRmJkRUJiQ0h5RXAyYz0&amp;encodeFailures=1&amp;srcWidth=&amp;srcHeight=&amp;width=496&amp;height=297&amp;action=Access">
              <a:extLst>
                <a:ext uri="{FF2B5EF4-FFF2-40B4-BE49-F238E27FC236}">
                  <a16:creationId xmlns:a16="http://schemas.microsoft.com/office/drawing/2014/main" id="{4DFA9EBE-D88D-41A6-BA43-81C24090068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4839" t="16728" r="36226" b="19001"/>
            <a:stretch/>
          </p:blipFill>
          <p:spPr bwMode="auto">
            <a:xfrm>
              <a:off x="-72619" y="4590175"/>
              <a:ext cx="889591" cy="87930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https://westeurope1-mediap.svc.ms/transform/thumbnail?provider=spo&amp;inputFormat=png&amp;cs=fFNQTw&amp;docid=https%3A%2F%2Fcet365.sharepoint.com%3A443%2F_api%2Fv2.0%2Fdrives%2Fb!2wHxPgjkP0ysVFtsv2YxNyW-o0uqA8JFuQ_YwlUQfrcd6ZYw1-vlTLKzVtdDkLVX%2Fitems%2F01GQLBMV4Y45AL73IKCBAJKNHWMEYT2TW5%3Fversion%3DPublished&amp;access_token=eyJ0eXAiOiJKV1QiLCJhbGciOiJub25lIn0.eyJhdWQiOiIwMDAwMDAwMy0wMDAwLTBmZjEtY2UwMC0wMDAwMDAwMDAwMDAvY2V0MzY1LnNoYXJlcG9pbnQuY29tQDg5NTQ5OTI5LWMzZjQtNDcxNi04ZWY0LTBiMmQ0NzVjMmQ1MCIsImlzcyI6IjAwMDAwMDAzLTAwMDAtMGZmMS1jZTAwLTAwMDAwMDAwMDAwMCIsIm5iZiI6IjE2MTA5ODIwMDAiLCJleHAiOiIxNjExMDAzNjAwIiwiZW5kcG9pbnR1cmwiOiIzNGE5SG5vYmF5TGsxQTQ1Rnh2Y1VGWkNXckRhdHBiYWt3bnhZekZhMldRPSIsImVuZHBvaW50dXJsTGVuZ3RoIjoiMTEzIiwiaXNsb29wYmFjayI6IlRydWUiLCJ2ZXIiOiJoYXNoZWRwcm9vZnRva2VuIiwic2l0ZWlkIjoiTTJWbU1UQXhaR0l0WlRRd09DMDBZek5tTFdGak5UUXROV0kyWTJKbU5qWXpNVE0zIiwic2lnbmluX3N0YXRlIjoiW1wia21zaVwiXSIsIm5hbWVpZCI6IjAjLmZ8bWVtYmVyc2hpcHxzaGltcml0c0BjZXQuYWMuaWwiLCJuaWkiOiJtaWNyb3NvZnQuc2hhcmVwb2ludCIsImlzdXNlciI6InRydWUiLCJjYWNoZWtleSI6IjBoLmZ8bWVtYmVyc2hpcHwxMDAzMjAwMDU0ODhkNzYwQGxpdmUuY29tIiwidHQiOiIwIiwidXNlUGVyc2lzdGVudENvb2tpZSI6IjMifQ.d3o1a3Fsb3loUytUM1J5VWczc3NQK0Q2WE54TFNlRmJkRUJiQ0h5RXAyYz0&amp;encodeFailures=1&amp;srcWidth=&amp;srcHeight=&amp;width=498&amp;height=228&amp;action=Access">
              <a:extLst>
                <a:ext uri="{FF2B5EF4-FFF2-40B4-BE49-F238E27FC236}">
                  <a16:creationId xmlns:a16="http://schemas.microsoft.com/office/drawing/2014/main" id="{1DBAE475-63F4-4C1C-A304-319DEFEC7F0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526" t="30056" r="22199" b="43315"/>
            <a:stretch/>
          </p:blipFill>
          <p:spPr bwMode="auto">
            <a:xfrm>
              <a:off x="60994" y="5510295"/>
              <a:ext cx="1086258" cy="20929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DA10E769-95BF-4BF6-BA3D-46193B534248}"/>
                </a:ext>
              </a:extLst>
            </p:cNvPr>
            <p:cNvPicPr>
              <a:picLocks noChangeAspect="1"/>
            </p:cNvPicPr>
            <p:nvPr/>
          </p:nvPicPr>
          <p:blipFill>
            <a:blip r:embed="rId9"/>
            <a:stretch>
              <a:fillRect/>
            </a:stretch>
          </p:blipFill>
          <p:spPr>
            <a:xfrm>
              <a:off x="-9005" y="5860556"/>
              <a:ext cx="1081950" cy="425149"/>
            </a:xfrm>
            <a:prstGeom prst="rect">
              <a:avLst/>
            </a:prstGeom>
          </p:spPr>
        </p:pic>
      </p:grpSp>
      <p:pic>
        <p:nvPicPr>
          <p:cNvPr id="1026" name="Picture 2" descr="נווה שמיר - לגור בטבע. לחיות בעיר.">
            <a:extLst>
              <a:ext uri="{FF2B5EF4-FFF2-40B4-BE49-F238E27FC236}">
                <a16:creationId xmlns:a16="http://schemas.microsoft.com/office/drawing/2014/main" id="{41A9F566-39C1-A077-0841-7A4D54B850C6}"/>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9939" r="20074"/>
          <a:stretch/>
        </p:blipFill>
        <p:spPr bwMode="auto">
          <a:xfrm>
            <a:off x="1040825" y="5892509"/>
            <a:ext cx="443394" cy="523220"/>
          </a:xfrm>
          <a:prstGeom prst="rect">
            <a:avLst/>
          </a:prstGeom>
          <a:noFill/>
          <a:extLst>
            <a:ext uri="{909E8E84-426E-40DD-AFC4-6F175D3DCCD1}">
              <a14:hiddenFill xmlns:a14="http://schemas.microsoft.com/office/drawing/2010/main">
                <a:solidFill>
                  <a:srgbClr val="FFFFFF"/>
                </a:solidFill>
              </a14:hiddenFill>
            </a:ext>
          </a:extLst>
        </p:spPr>
      </p:pic>
      <p:sp>
        <p:nvSpPr>
          <p:cNvPr id="26" name="מלבן 7">
            <a:extLst>
              <a:ext uri="{FF2B5EF4-FFF2-40B4-BE49-F238E27FC236}">
                <a16:creationId xmlns:a16="http://schemas.microsoft.com/office/drawing/2014/main" id="{37B36262-A99C-AD42-044C-6D73E15B3608}"/>
              </a:ext>
            </a:extLst>
          </p:cNvPr>
          <p:cNvSpPr/>
          <p:nvPr/>
        </p:nvSpPr>
        <p:spPr>
          <a:xfrm>
            <a:off x="6628310" y="598264"/>
            <a:ext cx="5814237" cy="5309146"/>
          </a:xfrm>
          <a:prstGeom prst="rect">
            <a:avLst/>
          </a:prstGeom>
        </p:spPr>
        <p:txBody>
          <a:bodyPr wrap="square" lIns="91440" tIns="45720" rIns="91440" bIns="45720" anchor="t">
            <a:spAutoFit/>
          </a:bodyPr>
          <a:lstStyle/>
          <a:p>
            <a:pPr algn="ctr" rtl="0">
              <a:spcBef>
                <a:spcPts val="1000"/>
              </a:spcBef>
            </a:pPr>
            <a: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t>Baseline Report </a:t>
            </a:r>
            <a:b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br>
            <a: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t>for the </a:t>
            </a:r>
            <a:b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br>
            <a: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t>Urban95 Program </a:t>
            </a:r>
            <a:b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br>
            <a:r>
              <a:rPr lang="en-GB" sz="4400" b="1">
                <a:solidFill>
                  <a:schemeClr val="bg1"/>
                </a:solidFill>
                <a:latin typeface="Segoe UI" panose="020B0502040204020203" pitchFamily="34" charset="0"/>
                <a:ea typeface="Tahoma" panose="020B0604030504040204" pitchFamily="34" charset="0"/>
                <a:cs typeface="Segoe UI" panose="020B0502040204020203" pitchFamily="34" charset="0"/>
              </a:rPr>
              <a:t>in B</a:t>
            </a:r>
            <a:r>
              <a:rPr lang="en-US" sz="4400" b="1" err="1">
                <a:solidFill>
                  <a:schemeClr val="bg1"/>
                </a:solidFill>
                <a:latin typeface="Segoe UI" panose="020B0502040204020203" pitchFamily="34" charset="0"/>
                <a:ea typeface="Tahoma" panose="020B0604030504040204" pitchFamily="34" charset="0"/>
                <a:cs typeface="Segoe UI" panose="020B0502040204020203" pitchFamily="34" charset="0"/>
              </a:rPr>
              <a:t>eit</a:t>
            </a:r>
            <a:r>
              <a:rPr lang="en-US" sz="4400" b="1">
                <a:solidFill>
                  <a:schemeClr val="bg1"/>
                </a:solidFill>
                <a:latin typeface="Segoe UI" panose="020B0502040204020203" pitchFamily="34" charset="0"/>
                <a:ea typeface="Tahoma" panose="020B0604030504040204" pitchFamily="34" charset="0"/>
                <a:cs typeface="Segoe UI" panose="020B0502040204020203" pitchFamily="34" charset="0"/>
              </a:rPr>
              <a:t> Shemesh</a:t>
            </a:r>
            <a:endParaRPr lang="he-IL" sz="4400" b="1">
              <a:solidFill>
                <a:schemeClr val="bg1"/>
              </a:solidFill>
              <a:latin typeface="Segoe UI" panose="020B0502040204020203" pitchFamily="34" charset="0"/>
              <a:ea typeface="Tahoma" panose="020B0604030504040204" pitchFamily="34" charset="0"/>
              <a:cs typeface="Segoe UI" panose="020B0502040204020203" pitchFamily="34" charset="0"/>
            </a:endParaRPr>
          </a:p>
          <a:p>
            <a:pPr algn="ctr" rtl="0">
              <a:spcBef>
                <a:spcPts val="1000"/>
              </a:spcBef>
            </a:pPr>
            <a:r>
              <a:rPr lang="en-GB" sz="4000">
                <a:solidFill>
                  <a:schemeClr val="bg1"/>
                </a:solidFill>
                <a:latin typeface="Segoe UI"/>
                <a:ea typeface="Tahoma"/>
                <a:cs typeface="Segoe UI"/>
              </a:rPr>
              <a:t>Status Report Prior </a:t>
            </a:r>
            <a:br>
              <a:rPr lang="en-GB" sz="4000">
                <a:solidFill>
                  <a:schemeClr val="bg1"/>
                </a:solidFill>
                <a:latin typeface="Segoe UI"/>
                <a:ea typeface="Tahoma"/>
                <a:cs typeface="Segoe UI"/>
              </a:rPr>
            </a:br>
            <a:r>
              <a:rPr lang="en-GB" sz="4000">
                <a:solidFill>
                  <a:schemeClr val="bg1"/>
                </a:solidFill>
                <a:latin typeface="Segoe UI"/>
                <a:ea typeface="Tahoma"/>
                <a:cs typeface="Segoe UI"/>
              </a:rPr>
              <a:t>to </a:t>
            </a:r>
            <a:r>
              <a:rPr lang="en-US" sz="4000">
                <a:solidFill>
                  <a:schemeClr val="bg1"/>
                </a:solidFill>
                <a:latin typeface="Segoe UI"/>
                <a:ea typeface="Tahoma"/>
                <a:cs typeface="Segoe UI"/>
              </a:rPr>
              <a:t>Intervention Implementation</a:t>
            </a:r>
            <a:endParaRPr lang="he-IL" sz="4000">
              <a:solidFill>
                <a:schemeClr val="bg1"/>
              </a:solidFill>
              <a:latin typeface="Segoe UI" panose="020B0502040204020203" pitchFamily="34" charset="0"/>
              <a:ea typeface="Tahoma" panose="020B0604030504040204" pitchFamily="34" charset="0"/>
              <a:cs typeface="Segoe UI" panose="020B0502040204020203" pitchFamily="34" charset="0"/>
            </a:endParaRPr>
          </a:p>
          <a:p>
            <a:pPr algn="ctr" rtl="0">
              <a:spcBef>
                <a:spcPts val="1000"/>
              </a:spcBef>
            </a:pPr>
            <a:r>
              <a:rPr lang="en-GB">
                <a:solidFill>
                  <a:schemeClr val="bg1"/>
                </a:solidFill>
                <a:latin typeface="Segoe UI"/>
                <a:ea typeface="Tahoma"/>
                <a:cs typeface="Segoe UI"/>
              </a:rPr>
              <a:t>May 2022</a:t>
            </a:r>
            <a:endParaRPr lang="he-IL">
              <a:solidFill>
                <a:schemeClr val="bg1"/>
              </a:solidFill>
              <a:latin typeface="Segoe UI"/>
              <a:ea typeface="Tahoma"/>
              <a:cs typeface="Segoe UI"/>
            </a:endParaRPr>
          </a:p>
        </p:txBody>
      </p:sp>
      <p:grpSp>
        <p:nvGrpSpPr>
          <p:cNvPr id="27" name="Group 26">
            <a:extLst>
              <a:ext uri="{FF2B5EF4-FFF2-40B4-BE49-F238E27FC236}">
                <a16:creationId xmlns:a16="http://schemas.microsoft.com/office/drawing/2014/main" id="{84D03AFD-BA4B-47BD-9358-C1102574F075}"/>
              </a:ext>
            </a:extLst>
          </p:cNvPr>
          <p:cNvGrpSpPr/>
          <p:nvPr/>
        </p:nvGrpSpPr>
        <p:grpSpPr>
          <a:xfrm>
            <a:off x="1657655" y="6360223"/>
            <a:ext cx="10363115" cy="594107"/>
            <a:chOff x="-116958" y="6457504"/>
            <a:chExt cx="10363115" cy="594107"/>
          </a:xfrm>
        </p:grpSpPr>
        <p:sp>
          <p:nvSpPr>
            <p:cNvPr id="28" name="Rectangle: Rounded Corners 27">
              <a:extLst>
                <a:ext uri="{FF2B5EF4-FFF2-40B4-BE49-F238E27FC236}">
                  <a16:creationId xmlns:a16="http://schemas.microsoft.com/office/drawing/2014/main" id="{E1DF3481-E3F9-40B5-B1E5-F5E4C63AC59E}"/>
                </a:ext>
              </a:extLst>
            </p:cNvPr>
            <p:cNvSpPr/>
            <p:nvPr/>
          </p:nvSpPr>
          <p:spPr>
            <a:xfrm>
              <a:off x="-116958" y="6528391"/>
              <a:ext cx="10324214" cy="523220"/>
            </a:xfrm>
            <a:prstGeom prst="roundRect">
              <a:avLst/>
            </a:prstGeom>
            <a:solidFill>
              <a:srgbClr val="C8E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9" name="Rectangle: Rounded Corners 28">
              <a:extLst>
                <a:ext uri="{FF2B5EF4-FFF2-40B4-BE49-F238E27FC236}">
                  <a16:creationId xmlns:a16="http://schemas.microsoft.com/office/drawing/2014/main" id="{38E446F3-211A-4960-BDF8-EF79A4AF8809}"/>
                </a:ext>
              </a:extLst>
            </p:cNvPr>
            <p:cNvSpPr/>
            <p:nvPr/>
          </p:nvSpPr>
          <p:spPr>
            <a:xfrm>
              <a:off x="-74427" y="6457504"/>
              <a:ext cx="10189533" cy="523220"/>
            </a:xfrm>
            <a:prstGeom prst="roundRect">
              <a:avLst/>
            </a:prstGeom>
            <a:noFill/>
            <a:ln w="19050">
              <a:solidFill>
                <a:srgbClr val="97D25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0" name="TextBox 29">
              <a:extLst>
                <a:ext uri="{FF2B5EF4-FFF2-40B4-BE49-F238E27FC236}">
                  <a16:creationId xmlns:a16="http://schemas.microsoft.com/office/drawing/2014/main" id="{0E2574B9-F5CA-4ACF-9D63-BA9C1916B8C6}"/>
                </a:ext>
              </a:extLst>
            </p:cNvPr>
            <p:cNvSpPr txBox="1"/>
            <p:nvPr/>
          </p:nvSpPr>
          <p:spPr>
            <a:xfrm>
              <a:off x="-78057" y="6560285"/>
              <a:ext cx="10324214" cy="307777"/>
            </a:xfrm>
            <a:prstGeom prst="rect">
              <a:avLst/>
            </a:prstGeom>
            <a:noFill/>
          </p:spPr>
          <p:txBody>
            <a:bodyPr wrap="square" rtlCol="1">
              <a:spAutoFit/>
            </a:bodyPr>
            <a:lstStyle/>
            <a:p>
              <a:pPr algn="l" rtl="0"/>
              <a:r>
                <a:rPr lang="en-US" sz="1400">
                  <a:solidFill>
                    <a:schemeClr val="bg1">
                      <a:lumMod val="50000"/>
                    </a:schemeClr>
                  </a:solidFill>
                  <a:latin typeface="Calibri" panose="020F0502020204030204" pitchFamily="34" charset="0"/>
                  <a:cs typeface="Calibri" panose="020F0502020204030204" pitchFamily="34" charset="0"/>
                </a:rPr>
                <a:t>The</a:t>
              </a:r>
              <a:r>
                <a:rPr lang="en-GB" sz="1400">
                  <a:solidFill>
                    <a:schemeClr val="bg1">
                      <a:lumMod val="50000"/>
                    </a:schemeClr>
                  </a:solidFill>
                  <a:latin typeface="Calibri" panose="020F0502020204030204" pitchFamily="34" charset="0"/>
                  <a:cs typeface="Calibri" panose="020F0502020204030204" pitchFamily="34" charset="0"/>
                </a:rPr>
                <a:t> CET’s</a:t>
              </a:r>
              <a:r>
                <a:rPr lang="en-US" sz="1400">
                  <a:solidFill>
                    <a:schemeClr val="bg1">
                      <a:lumMod val="50000"/>
                    </a:schemeClr>
                  </a:solidFill>
                  <a:latin typeface="Calibri" panose="020F0502020204030204" pitchFamily="34" charset="0"/>
                  <a:cs typeface="Calibri" panose="020F0502020204030204" pitchFamily="34" charset="0"/>
                </a:rPr>
                <a:t> Program Evaluation Unit offers a range of tools and services to support social and educational initiatives and aid in their success</a:t>
              </a:r>
              <a:endParaRPr lang="he-IL" sz="1400">
                <a:solidFill>
                  <a:schemeClr val="bg1">
                    <a:lumMod val="50000"/>
                  </a:schemeClr>
                </a:solidFill>
                <a:highlight>
                  <a:srgbClr val="FFFF00"/>
                </a:highlight>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76226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988184-EE9E-8324-C62D-78313AD980E3}"/>
              </a:ext>
            </a:extLst>
          </p:cNvPr>
          <p:cNvSpPr/>
          <p:nvPr/>
        </p:nvSpPr>
        <p:spPr>
          <a:xfrm>
            <a:off x="6372271" y="1026966"/>
            <a:ext cx="5397158" cy="1668021"/>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About two-thirds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are pleased with the functioning of their municipality, and about half are pleased with the level of cleanliness in their area of residence. These are lower proportions than those of GJIs. The proportion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who reported noise disturbances and air pollution was like that of GJIs.</a:t>
            </a:r>
            <a:endParaRPr lang="he-IL" sz="1400">
              <a:latin typeface="Segoe UI" panose="020B0502040204020203" pitchFamily="34" charset="0"/>
              <a:cs typeface="Segoe UI" panose="020B0502040204020203" pitchFamily="34" charset="0"/>
            </a:endParaRPr>
          </a:p>
        </p:txBody>
      </p:sp>
      <p:sp>
        <p:nvSpPr>
          <p:cNvPr id="12" name="Rectangle 11">
            <a:extLst>
              <a:ext uri="{FF2B5EF4-FFF2-40B4-BE49-F238E27FC236}">
                <a16:creationId xmlns:a16="http://schemas.microsoft.com/office/drawing/2014/main" id="{E4323DF7-C8A8-34AC-E047-E0869F326CC7}"/>
              </a:ext>
            </a:extLst>
          </p:cNvPr>
          <p:cNvSpPr/>
          <p:nvPr/>
        </p:nvSpPr>
        <p:spPr>
          <a:xfrm>
            <a:off x="540344" y="4240906"/>
            <a:ext cx="5631118" cy="1021690"/>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It is evident that over the years Ultra Orthodox Jewish Israelis have experienced a gradual decrease in municipality &amp; environment indexes.</a:t>
            </a:r>
            <a:endParaRPr lang="he-IL" sz="1400">
              <a:latin typeface="Segoe UI" panose="020B0502040204020203" pitchFamily="34" charset="0"/>
              <a:cs typeface="Segoe UI" panose="020B0502040204020203" pitchFamily="34" charset="0"/>
            </a:endParaRPr>
          </a:p>
        </p:txBody>
      </p:sp>
      <p:sp>
        <p:nvSpPr>
          <p:cNvPr id="14" name="Rectangle 13">
            <a:extLst>
              <a:ext uri="{FF2B5EF4-FFF2-40B4-BE49-F238E27FC236}">
                <a16:creationId xmlns:a16="http://schemas.microsoft.com/office/drawing/2014/main" id="{9EF20E36-82F6-2F42-22FB-B299AA7AD997}"/>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5" name="TextBox 14">
            <a:extLst>
              <a:ext uri="{FF2B5EF4-FFF2-40B4-BE49-F238E27FC236}">
                <a16:creationId xmlns:a16="http://schemas.microsoft.com/office/drawing/2014/main" id="{C64AA1FE-5D2E-1D8A-A579-73857E7F5E28}"/>
              </a:ext>
            </a:extLst>
          </p:cNvPr>
          <p:cNvSpPr txBox="1"/>
          <p:nvPr/>
        </p:nvSpPr>
        <p:spPr>
          <a:xfrm>
            <a:off x="2798" y="-26143"/>
            <a:ext cx="12192000" cy="369332"/>
          </a:xfrm>
          <a:prstGeom prst="rect">
            <a:avLst/>
          </a:prstGeom>
          <a:solidFill>
            <a:srgbClr val="36636F"/>
          </a:solidFill>
        </p:spPr>
        <p:txBody>
          <a:bodyPr wrap="square" rtlCol="0">
            <a:spAutoFit/>
          </a:bodyPr>
          <a:lstStyle/>
          <a:p>
            <a:pPr algn="l" rtl="0"/>
            <a:r>
              <a:rPr lang="en-US">
                <a:solidFill>
                  <a:schemeClr val="bg1"/>
                </a:solidFill>
                <a:latin typeface="Tahoma" pitchFamily="34" charset="0"/>
                <a:ea typeface="Tahoma" pitchFamily="34" charset="0"/>
                <a:cs typeface="Tahoma" pitchFamily="34" charset="0"/>
              </a:rPr>
              <a:t>The Quality-of-Life Index of the Ultra-Orthodox Population in Israel – </a:t>
            </a:r>
            <a:r>
              <a:rPr lang="en-US" b="1">
                <a:solidFill>
                  <a:schemeClr val="bg1"/>
                </a:solidFill>
                <a:latin typeface="Tahoma" pitchFamily="34" charset="0"/>
                <a:ea typeface="Tahoma" pitchFamily="34" charset="0"/>
                <a:cs typeface="Tahoma" pitchFamily="34" charset="0"/>
              </a:rPr>
              <a:t>Municipality and the Environment*</a:t>
            </a:r>
            <a:endParaRPr lang="he-IL" b="1">
              <a:solidFill>
                <a:schemeClr val="bg1"/>
              </a:solidFill>
              <a:latin typeface="Tahoma" pitchFamily="34" charset="0"/>
              <a:ea typeface="Tahoma" pitchFamily="34" charset="0"/>
              <a:cs typeface="Tahoma" pitchFamily="34" charset="0"/>
            </a:endParaRPr>
          </a:p>
        </p:txBody>
      </p:sp>
      <p:pic>
        <p:nvPicPr>
          <p:cNvPr id="16" name="תמונה 10">
            <a:extLst>
              <a:ext uri="{FF2B5EF4-FFF2-40B4-BE49-F238E27FC236}">
                <a16:creationId xmlns:a16="http://schemas.microsoft.com/office/drawing/2014/main" id="{A92F8471-B01B-B254-131D-4CCA272D56AA}"/>
              </a:ext>
            </a:extLst>
          </p:cNvPr>
          <p:cNvPicPr>
            <a:picLocks noChangeAspect="1"/>
          </p:cNvPicPr>
          <p:nvPr/>
        </p:nvPicPr>
        <p:blipFill rotWithShape="1">
          <a:blip r:embed="rId3"/>
          <a:srcRect t="2383" b="-1"/>
          <a:stretch/>
        </p:blipFill>
        <p:spPr>
          <a:xfrm>
            <a:off x="6857286" y="3506750"/>
            <a:ext cx="4673840" cy="2423811"/>
          </a:xfrm>
          <a:prstGeom prst="rect">
            <a:avLst/>
          </a:prstGeom>
        </p:spPr>
      </p:pic>
      <p:sp>
        <p:nvSpPr>
          <p:cNvPr id="17" name="Rectangle 8">
            <a:extLst>
              <a:ext uri="{FF2B5EF4-FFF2-40B4-BE49-F238E27FC236}">
                <a16:creationId xmlns:a16="http://schemas.microsoft.com/office/drawing/2014/main" id="{9EE165A0-6764-D13E-50C2-6C4E8822F254}"/>
              </a:ext>
            </a:extLst>
          </p:cNvPr>
          <p:cNvSpPr/>
          <p:nvPr/>
        </p:nvSpPr>
        <p:spPr>
          <a:xfrm>
            <a:off x="6406040" y="3140921"/>
            <a:ext cx="5604661" cy="334900"/>
          </a:xfrm>
          <a:prstGeom prst="rect">
            <a:avLst/>
          </a:prstGeom>
        </p:spPr>
        <p:txBody>
          <a:bodyPr wrap="square">
            <a:spAutoFit/>
          </a:bodyPr>
          <a:lstStyle/>
          <a:p>
            <a:pPr algn="ctr"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Municipality, transportation &amp; Environment Indexes</a:t>
            </a:r>
            <a:r>
              <a:rPr lang="en-US" sz="1200">
                <a:latin typeface="Segoe UI" panose="020B0502040204020203" pitchFamily="34" charset="0"/>
                <a:cs typeface="Segoe UI" panose="020B0502040204020203" pitchFamily="34" charset="0"/>
              </a:rPr>
              <a:t>, 2012-2017</a:t>
            </a:r>
            <a:endParaRPr lang="he-IL" sz="1200">
              <a:latin typeface="Segoe UI" panose="020B0502040204020203" pitchFamily="34" charset="0"/>
              <a:cs typeface="Segoe UI" panose="020B0502040204020203" pitchFamily="34" charset="0"/>
            </a:endParaRPr>
          </a:p>
        </p:txBody>
      </p:sp>
      <p:sp>
        <p:nvSpPr>
          <p:cNvPr id="18" name="Rectangle 8">
            <a:extLst>
              <a:ext uri="{FF2B5EF4-FFF2-40B4-BE49-F238E27FC236}">
                <a16:creationId xmlns:a16="http://schemas.microsoft.com/office/drawing/2014/main" id="{00472475-C95D-60F3-E650-F33CF6E24735}"/>
              </a:ext>
            </a:extLst>
          </p:cNvPr>
          <p:cNvSpPr/>
          <p:nvPr/>
        </p:nvSpPr>
        <p:spPr>
          <a:xfrm>
            <a:off x="1325787" y="370974"/>
            <a:ext cx="5644040" cy="611899"/>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Municipality and the Environment Indexes</a:t>
            </a:r>
            <a:r>
              <a:rPr lang="en-US" sz="1200">
                <a:latin typeface="Segoe UI" panose="020B0502040204020203" pitchFamily="34" charset="0"/>
                <a:cs typeface="Segoe UI" panose="020B0502040204020203" pitchFamily="34" charset="0"/>
              </a:rPr>
              <a:t>, 2017</a:t>
            </a:r>
            <a:endParaRPr lang="he-IL" sz="1200">
              <a:latin typeface="Segoe UI" panose="020B0502040204020203" pitchFamily="34" charset="0"/>
              <a:cs typeface="Segoe UI" panose="020B0502040204020203" pitchFamily="34" charset="0"/>
            </a:endParaRPr>
          </a:p>
          <a:p>
            <a:pPr algn="l" rtl="0" eaLnBrk="0" fontAlgn="base" hangingPunct="0">
              <a:lnSpc>
                <a:spcPct val="150000"/>
              </a:lnSpc>
              <a:spcBef>
                <a:spcPct val="0"/>
              </a:spcBef>
              <a:spcAft>
                <a:spcPct val="0"/>
              </a:spcAft>
            </a:pPr>
            <a:endParaRPr lang="he-IL" sz="1200">
              <a:latin typeface="Segoe UI" panose="020B0502040204020203" pitchFamily="34" charset="0"/>
              <a:cs typeface="Segoe UI" panose="020B0502040204020203" pitchFamily="34" charset="0"/>
            </a:endParaRPr>
          </a:p>
        </p:txBody>
      </p:sp>
      <p:graphicFrame>
        <p:nvGraphicFramePr>
          <p:cNvPr id="19" name="Table 18">
            <a:extLst>
              <a:ext uri="{FF2B5EF4-FFF2-40B4-BE49-F238E27FC236}">
                <a16:creationId xmlns:a16="http://schemas.microsoft.com/office/drawing/2014/main" id="{E17D2672-29BC-1F38-9F56-B5E8417CDF33}"/>
              </a:ext>
            </a:extLst>
          </p:cNvPr>
          <p:cNvGraphicFramePr>
            <a:graphicFrameLocks noGrp="1"/>
          </p:cNvGraphicFramePr>
          <p:nvPr>
            <p:extLst>
              <p:ext uri="{D42A27DB-BD31-4B8C-83A1-F6EECF244321}">
                <p14:modId xmlns:p14="http://schemas.microsoft.com/office/powerpoint/2010/main" val="1881997358"/>
              </p:ext>
            </p:extLst>
          </p:nvPr>
        </p:nvGraphicFramePr>
        <p:xfrm>
          <a:off x="310718" y="772212"/>
          <a:ext cx="5791274" cy="2209800"/>
        </p:xfrm>
        <a:graphic>
          <a:graphicData uri="http://schemas.openxmlformats.org/drawingml/2006/table">
            <a:tbl>
              <a:tblPr firstRow="1" firstCol="1" bandRow="1"/>
              <a:tblGrid>
                <a:gridCol w="2324120">
                  <a:extLst>
                    <a:ext uri="{9D8B030D-6E8A-4147-A177-3AD203B41FA5}">
                      <a16:colId xmlns:a16="http://schemas.microsoft.com/office/drawing/2014/main" val="3809574783"/>
                    </a:ext>
                  </a:extLst>
                </a:gridCol>
                <a:gridCol w="1251752">
                  <a:extLst>
                    <a:ext uri="{9D8B030D-6E8A-4147-A177-3AD203B41FA5}">
                      <a16:colId xmlns:a16="http://schemas.microsoft.com/office/drawing/2014/main" val="1966756516"/>
                    </a:ext>
                  </a:extLst>
                </a:gridCol>
                <a:gridCol w="1615736">
                  <a:extLst>
                    <a:ext uri="{9D8B030D-6E8A-4147-A177-3AD203B41FA5}">
                      <a16:colId xmlns:a16="http://schemas.microsoft.com/office/drawing/2014/main" val="673055784"/>
                    </a:ext>
                  </a:extLst>
                </a:gridCol>
                <a:gridCol w="599666">
                  <a:extLst>
                    <a:ext uri="{9D8B030D-6E8A-4147-A177-3AD203B41FA5}">
                      <a16:colId xmlns:a16="http://schemas.microsoft.com/office/drawing/2014/main" val="1961311432"/>
                    </a:ext>
                  </a:extLst>
                </a:gridCol>
              </a:tblGrid>
              <a:tr h="141943">
                <a:tc>
                  <a:txBody>
                    <a:bodyPr/>
                    <a:lstStyle/>
                    <a:p>
                      <a:pPr algn="l" rtl="0">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r>
                        <a:rPr lang="en-US" sz="1000" b="1" cap="all">
                          <a:effectLst/>
                          <a:latin typeface="Segoe UI" panose="020B0502040204020203" pitchFamily="34" charset="0"/>
                          <a:ea typeface="Calibri" panose="020F0502020204030204" pitchFamily="34" charset="0"/>
                          <a:cs typeface="Segoe UI" panose="020B0502040204020203" pitchFamily="34" charset="0"/>
                        </a:rPr>
                        <a:t>RATE OF THOSE…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mn-ea"/>
                          <a:cs typeface="Segoe UI" panose="020B0502040204020203" pitchFamily="34" charset="0"/>
                        </a:rPr>
                        <a:t>Orthodox Jews</a:t>
                      </a:r>
                      <a:endParaRPr lang="en-US" sz="1100" strike="noStrike">
                        <a:effectLst/>
                        <a:latin typeface="Segoe UI" panose="020B0502040204020203" pitchFamily="34" charset="0"/>
                        <a:ea typeface="+mn-ea"/>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47945">
                <a:tc>
                  <a:txBody>
                    <a:bodyPr/>
                    <a:lstStyle/>
                    <a:p>
                      <a:pPr marL="0" marR="0" algn="l" rtl="0">
                        <a:lnSpc>
                          <a:spcPct val="100000"/>
                        </a:lnSpc>
                        <a:spcBef>
                          <a:spcPts val="0"/>
                        </a:spcBef>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pleased with the functioning of their municipality* (2015)</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mn-ea"/>
                          <a:cs typeface="Segoe UI" panose="020B0502040204020203" pitchFamily="34" charset="0"/>
                        </a:rPr>
                        <a:t>66.7</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70.7</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40.2</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383247">
                <a:tc>
                  <a:txBody>
                    <a:bodyPr/>
                    <a:lstStyle/>
                    <a:p>
                      <a:pPr marL="0" marR="0" algn="l" rtl="0">
                        <a:lnSpc>
                          <a:spcPct val="100000"/>
                        </a:lnSpc>
                        <a:spcBef>
                          <a:spcPts val="0"/>
                        </a:spcBef>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pleased with the level of cleanliness in their area of residence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mn-ea"/>
                          <a:cs typeface="Segoe UI" panose="020B0502040204020203" pitchFamily="34" charset="0"/>
                        </a:rPr>
                        <a:t>49.0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57.8</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39.4</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227266">
                <a:tc>
                  <a:txBody>
                    <a:bodyPr/>
                    <a:lstStyle/>
                    <a:p>
                      <a:pPr marL="0" marR="0" algn="l" rtl="0">
                        <a:lnSpc>
                          <a:spcPct val="100000"/>
                        </a:lnSpc>
                        <a:spcBef>
                          <a:spcPts val="0"/>
                        </a:spcBef>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pleased with public transportation in their area of residence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mn-ea"/>
                          <a:cs typeface="Segoe UI" panose="020B0502040204020203" pitchFamily="34" charset="0"/>
                        </a:rPr>
                        <a:t>58.0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57.6</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49.2</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246805">
                <a:tc>
                  <a:txBody>
                    <a:bodyPr/>
                    <a:lstStyle/>
                    <a:p>
                      <a:pPr marL="0" marR="0" algn="l" rtl="0">
                        <a:lnSpc>
                          <a:spcPct val="100000"/>
                        </a:lnSpc>
                        <a:spcBef>
                          <a:spcPts val="0"/>
                        </a:spcBef>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who reported being disturbed by outside noise in their apartments </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mn-ea"/>
                          <a:cs typeface="Segoe UI" panose="020B0502040204020203" pitchFamily="34" charset="0"/>
                        </a:rPr>
                        <a:t>34.1</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33.0</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33.1</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217065">
                <a:tc>
                  <a:txBody>
                    <a:bodyPr/>
                    <a:lstStyle/>
                    <a:p>
                      <a:pPr marL="0" marR="0" algn="l" rtl="0">
                        <a:lnSpc>
                          <a:spcPct val="100000"/>
                        </a:lnSpc>
                        <a:spcBef>
                          <a:spcPts val="0"/>
                        </a:spcBef>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who reported being disturbed by air pollution in their area of residence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mn-ea"/>
                          <a:cs typeface="Segoe UI" panose="020B0502040204020203" pitchFamily="34" charset="0"/>
                        </a:rPr>
                        <a:t>36.5</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33.3</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36.4</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542432">
                <a:tc>
                  <a:txBody>
                    <a:bodyPr/>
                    <a:lstStyle/>
                    <a:p>
                      <a:pPr marL="0" marR="0" algn="l" rtl="0">
                        <a:lnSpc>
                          <a:spcPct val="100000"/>
                        </a:lnSpc>
                        <a:spcBef>
                          <a:spcPts val="0"/>
                        </a:spcBef>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Municipality, Public Transport &amp; Environment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mn-ea"/>
                          <a:cs typeface="Segoe UI" panose="020B0502040204020203" pitchFamily="34" charset="0"/>
                        </a:rPr>
                        <a:t>0.48</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0.99</a:t>
                      </a:r>
                    </a:p>
                  </a:txBody>
                  <a:tcPr marL="68580" marR="68580" marT="0" marB="0">
                    <a:lnL>
                      <a:noFill/>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0.19</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
        <p:nvSpPr>
          <p:cNvPr id="20" name="TextBox 19">
            <a:extLst>
              <a:ext uri="{FF2B5EF4-FFF2-40B4-BE49-F238E27FC236}">
                <a16:creationId xmlns:a16="http://schemas.microsoft.com/office/drawing/2014/main" id="{A69C5E56-46B5-E164-B649-C061BC5BDA4C}"/>
              </a:ext>
            </a:extLst>
          </p:cNvPr>
          <p:cNvSpPr txBox="1"/>
          <p:nvPr/>
        </p:nvSpPr>
        <p:spPr>
          <a:xfrm>
            <a:off x="7145929" y="5635114"/>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21" name="TextBox 20">
            <a:extLst>
              <a:ext uri="{FF2B5EF4-FFF2-40B4-BE49-F238E27FC236}">
                <a16:creationId xmlns:a16="http://schemas.microsoft.com/office/drawing/2014/main" id="{41A73B66-78E4-246D-F31A-16DAAC7CFC2E}"/>
              </a:ext>
            </a:extLst>
          </p:cNvPr>
          <p:cNvSpPr txBox="1"/>
          <p:nvPr/>
        </p:nvSpPr>
        <p:spPr>
          <a:xfrm>
            <a:off x="7970877" y="5633487"/>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22" name="TextBox 21">
            <a:extLst>
              <a:ext uri="{FF2B5EF4-FFF2-40B4-BE49-F238E27FC236}">
                <a16:creationId xmlns:a16="http://schemas.microsoft.com/office/drawing/2014/main" id="{9AFA928D-DA08-8173-BB62-3F49A030F5F1}"/>
              </a:ext>
            </a:extLst>
          </p:cNvPr>
          <p:cNvSpPr txBox="1"/>
          <p:nvPr/>
        </p:nvSpPr>
        <p:spPr>
          <a:xfrm>
            <a:off x="9190905" y="5687205"/>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spTree>
    <p:extLst>
      <p:ext uri="{BB962C8B-B14F-4D97-AF65-F5344CB8AC3E}">
        <p14:creationId xmlns:p14="http://schemas.microsoft.com/office/powerpoint/2010/main" val="1913229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5D577E-2900-FF8F-9DC5-6AB9F58AD07A}"/>
              </a:ext>
            </a:extLst>
          </p:cNvPr>
          <p:cNvSpPr/>
          <p:nvPr/>
        </p:nvSpPr>
        <p:spPr>
          <a:xfrm>
            <a:off x="5133693" y="715283"/>
            <a:ext cx="6800850" cy="2314352"/>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The personal welfare and family life indexes were highest for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compared to GJIs and Arab Israelis. The proportion of those satisfied with life was higher among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than among GJIs. A high proportion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expect their economic situation to improve (61%). The rate of those managing to cope with their problems among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is 79%, higher than among GJIs. Additionally, the rate of those experiencing a sense of loneliness among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is lower than among GJIs. However, 37%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reported experiencing religious discrimination, much higher than among GJIs (5%).</a:t>
            </a:r>
            <a:endParaRPr lang="he-IL" sz="1400">
              <a:latin typeface="Segoe UI" panose="020B0502040204020203" pitchFamily="34" charset="0"/>
              <a:cs typeface="Segoe UI" panose="020B0502040204020203" pitchFamily="34" charset="0"/>
            </a:endParaRPr>
          </a:p>
        </p:txBody>
      </p:sp>
      <p:sp>
        <p:nvSpPr>
          <p:cNvPr id="11" name="Rectangle 10">
            <a:extLst>
              <a:ext uri="{FF2B5EF4-FFF2-40B4-BE49-F238E27FC236}">
                <a16:creationId xmlns:a16="http://schemas.microsoft.com/office/drawing/2014/main" id="{AC825148-4206-D46B-E784-DB418C843E03}"/>
              </a:ext>
            </a:extLst>
          </p:cNvPr>
          <p:cNvSpPr/>
          <p:nvPr/>
        </p:nvSpPr>
        <p:spPr>
          <a:xfrm>
            <a:off x="784140" y="4574999"/>
            <a:ext cx="5342354" cy="698525"/>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The index of change in personal welfare and family life indicates a continuing improvement over time.</a:t>
            </a:r>
            <a:endParaRPr lang="he-IL" sz="1400">
              <a:latin typeface="Segoe UI" panose="020B0502040204020203" pitchFamily="34" charset="0"/>
              <a:cs typeface="Segoe UI" panose="020B0502040204020203" pitchFamily="34" charset="0"/>
            </a:endParaRPr>
          </a:p>
        </p:txBody>
      </p:sp>
      <p:sp>
        <p:nvSpPr>
          <p:cNvPr id="13" name="Rectangle 12">
            <a:extLst>
              <a:ext uri="{FF2B5EF4-FFF2-40B4-BE49-F238E27FC236}">
                <a16:creationId xmlns:a16="http://schemas.microsoft.com/office/drawing/2014/main" id="{641E820E-3507-CCDB-5FBD-E617EF7A3762}"/>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98CD6E13-23C6-E772-0EFE-51C826B3A153}"/>
              </a:ext>
            </a:extLst>
          </p:cNvPr>
          <p:cNvSpPr txBox="1"/>
          <p:nvPr/>
        </p:nvSpPr>
        <p:spPr>
          <a:xfrm>
            <a:off x="2798" y="-26143"/>
            <a:ext cx="12192000" cy="369332"/>
          </a:xfrm>
          <a:prstGeom prst="rect">
            <a:avLst/>
          </a:prstGeom>
          <a:solidFill>
            <a:srgbClr val="36636F"/>
          </a:solidFill>
        </p:spPr>
        <p:txBody>
          <a:bodyPr wrap="square" rtlCol="0">
            <a:spAutoFit/>
          </a:bodyPr>
          <a:lstStyle/>
          <a:p>
            <a:pPr algn="l" rtl="0"/>
            <a:r>
              <a:rPr lang="en-US">
                <a:solidFill>
                  <a:schemeClr val="bg1"/>
                </a:solidFill>
                <a:latin typeface="Tahoma" pitchFamily="34" charset="0"/>
                <a:ea typeface="Tahoma" pitchFamily="34" charset="0"/>
                <a:cs typeface="Tahoma" pitchFamily="34" charset="0"/>
              </a:rPr>
              <a:t>The Quality-of-Life Index of the Ultra-Orthodox Population in Israel – </a:t>
            </a:r>
            <a:r>
              <a:rPr lang="en-US" b="1">
                <a:solidFill>
                  <a:schemeClr val="bg1"/>
                </a:solidFill>
                <a:latin typeface="Tahoma" pitchFamily="34" charset="0"/>
                <a:ea typeface="Tahoma" pitchFamily="34" charset="0"/>
                <a:cs typeface="Tahoma" pitchFamily="34" charset="0"/>
              </a:rPr>
              <a:t>Personal Welfare and Family Life*</a:t>
            </a:r>
            <a:endParaRPr lang="he-IL" b="1">
              <a:solidFill>
                <a:schemeClr val="bg1"/>
              </a:solidFill>
              <a:latin typeface="Tahoma" pitchFamily="34" charset="0"/>
              <a:ea typeface="Tahoma" pitchFamily="34" charset="0"/>
              <a:cs typeface="Tahoma" pitchFamily="34" charset="0"/>
            </a:endParaRPr>
          </a:p>
        </p:txBody>
      </p:sp>
      <p:sp>
        <p:nvSpPr>
          <p:cNvPr id="15" name="Rectangle 8">
            <a:extLst>
              <a:ext uri="{FF2B5EF4-FFF2-40B4-BE49-F238E27FC236}">
                <a16:creationId xmlns:a16="http://schemas.microsoft.com/office/drawing/2014/main" id="{15FA44D7-EADF-AC21-2EFC-F9015A92D68D}"/>
              </a:ext>
            </a:extLst>
          </p:cNvPr>
          <p:cNvSpPr/>
          <p:nvPr/>
        </p:nvSpPr>
        <p:spPr>
          <a:xfrm>
            <a:off x="603291" y="410050"/>
            <a:ext cx="4350450"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The Personal Welfare and Family Life Indexes</a:t>
            </a:r>
            <a:r>
              <a:rPr lang="en-US" sz="1200">
                <a:latin typeface="Segoe UI" panose="020B0502040204020203" pitchFamily="34" charset="0"/>
                <a:cs typeface="Segoe UI" panose="020B0502040204020203" pitchFamily="34" charset="0"/>
              </a:rPr>
              <a:t> for 2017</a:t>
            </a:r>
            <a:r>
              <a:rPr lang="en-US" sz="1200" b="1">
                <a:latin typeface="Segoe UI" panose="020B0502040204020203" pitchFamily="34" charset="0"/>
                <a:cs typeface="Segoe UI" panose="020B0502040204020203" pitchFamily="34" charset="0"/>
              </a:rPr>
              <a:t> </a:t>
            </a:r>
            <a:endParaRPr lang="he-IL" sz="1200">
              <a:latin typeface="Segoe UI" panose="020B0502040204020203" pitchFamily="34" charset="0"/>
              <a:cs typeface="Segoe UI" panose="020B0502040204020203" pitchFamily="34" charset="0"/>
            </a:endParaRPr>
          </a:p>
        </p:txBody>
      </p:sp>
      <p:pic>
        <p:nvPicPr>
          <p:cNvPr id="16" name="תמונה 16">
            <a:extLst>
              <a:ext uri="{FF2B5EF4-FFF2-40B4-BE49-F238E27FC236}">
                <a16:creationId xmlns:a16="http://schemas.microsoft.com/office/drawing/2014/main" id="{CEDA32AE-57A4-5956-A7B4-475FBDA8BDF0}"/>
              </a:ext>
            </a:extLst>
          </p:cNvPr>
          <p:cNvPicPr>
            <a:picLocks noChangeAspect="1"/>
          </p:cNvPicPr>
          <p:nvPr/>
        </p:nvPicPr>
        <p:blipFill>
          <a:blip r:embed="rId3"/>
          <a:stretch>
            <a:fillRect/>
          </a:stretch>
        </p:blipFill>
        <p:spPr>
          <a:xfrm>
            <a:off x="6899785" y="3570599"/>
            <a:ext cx="4789897" cy="2316614"/>
          </a:xfrm>
          <a:prstGeom prst="rect">
            <a:avLst/>
          </a:prstGeom>
        </p:spPr>
      </p:pic>
      <p:sp>
        <p:nvSpPr>
          <p:cNvPr id="17" name="Rectangle 8">
            <a:extLst>
              <a:ext uri="{FF2B5EF4-FFF2-40B4-BE49-F238E27FC236}">
                <a16:creationId xmlns:a16="http://schemas.microsoft.com/office/drawing/2014/main" id="{D0186A4B-0761-7D57-81B7-57B0D4723AFF}"/>
              </a:ext>
            </a:extLst>
          </p:cNvPr>
          <p:cNvSpPr/>
          <p:nvPr/>
        </p:nvSpPr>
        <p:spPr>
          <a:xfrm>
            <a:off x="6968025" y="3220864"/>
            <a:ext cx="502966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Personal Welfare and Family Life Indexes, </a:t>
            </a:r>
            <a:r>
              <a:rPr lang="en-US" sz="1200">
                <a:latin typeface="Segoe UI" panose="020B0502040204020203" pitchFamily="34" charset="0"/>
                <a:cs typeface="Segoe UI" panose="020B0502040204020203" pitchFamily="34" charset="0"/>
              </a:rPr>
              <a:t>2012-2017</a:t>
            </a:r>
            <a:endParaRPr lang="he-IL" sz="1200">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id="{96D8B719-44F8-8E8F-4BD6-2841B2461AB1}"/>
              </a:ext>
            </a:extLst>
          </p:cNvPr>
          <p:cNvSpPr txBox="1"/>
          <p:nvPr/>
        </p:nvSpPr>
        <p:spPr>
          <a:xfrm>
            <a:off x="7232060" y="5702118"/>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19" name="TextBox 18">
            <a:extLst>
              <a:ext uri="{FF2B5EF4-FFF2-40B4-BE49-F238E27FC236}">
                <a16:creationId xmlns:a16="http://schemas.microsoft.com/office/drawing/2014/main" id="{6C3B3750-AE2B-1477-0C1E-BDD5D990B6BC}"/>
              </a:ext>
            </a:extLst>
          </p:cNvPr>
          <p:cNvSpPr txBox="1"/>
          <p:nvPr/>
        </p:nvSpPr>
        <p:spPr>
          <a:xfrm>
            <a:off x="8040008" y="5700166"/>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20" name="TextBox 19">
            <a:extLst>
              <a:ext uri="{FF2B5EF4-FFF2-40B4-BE49-F238E27FC236}">
                <a16:creationId xmlns:a16="http://schemas.microsoft.com/office/drawing/2014/main" id="{1704EE00-2670-B48B-78E2-6ADF7156C93B}"/>
              </a:ext>
            </a:extLst>
          </p:cNvPr>
          <p:cNvSpPr txBox="1"/>
          <p:nvPr/>
        </p:nvSpPr>
        <p:spPr>
          <a:xfrm>
            <a:off x="9258930" y="5760885"/>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graphicFrame>
        <p:nvGraphicFramePr>
          <p:cNvPr id="21" name="Table 20">
            <a:extLst>
              <a:ext uri="{FF2B5EF4-FFF2-40B4-BE49-F238E27FC236}">
                <a16:creationId xmlns:a16="http://schemas.microsoft.com/office/drawing/2014/main" id="{F34DABB9-9992-7888-5AD7-6F2646ADB4A3}"/>
              </a:ext>
            </a:extLst>
          </p:cNvPr>
          <p:cNvGraphicFramePr>
            <a:graphicFrameLocks noGrp="1"/>
          </p:cNvGraphicFramePr>
          <p:nvPr>
            <p:extLst>
              <p:ext uri="{D42A27DB-BD31-4B8C-83A1-F6EECF244321}">
                <p14:modId xmlns:p14="http://schemas.microsoft.com/office/powerpoint/2010/main" val="153968818"/>
              </p:ext>
            </p:extLst>
          </p:nvPr>
        </p:nvGraphicFramePr>
        <p:xfrm>
          <a:off x="244861" y="854394"/>
          <a:ext cx="4708880" cy="2726764"/>
        </p:xfrm>
        <a:graphic>
          <a:graphicData uri="http://schemas.openxmlformats.org/drawingml/2006/table">
            <a:tbl>
              <a:tblPr firstRow="1" firstCol="1" bandRow="1"/>
              <a:tblGrid>
                <a:gridCol w="1297336">
                  <a:extLst>
                    <a:ext uri="{9D8B030D-6E8A-4147-A177-3AD203B41FA5}">
                      <a16:colId xmlns:a16="http://schemas.microsoft.com/office/drawing/2014/main" val="3809574783"/>
                    </a:ext>
                  </a:extLst>
                </a:gridCol>
                <a:gridCol w="1222111">
                  <a:extLst>
                    <a:ext uri="{9D8B030D-6E8A-4147-A177-3AD203B41FA5}">
                      <a16:colId xmlns:a16="http://schemas.microsoft.com/office/drawing/2014/main" val="1966756516"/>
                    </a:ext>
                  </a:extLst>
                </a:gridCol>
                <a:gridCol w="1578559">
                  <a:extLst>
                    <a:ext uri="{9D8B030D-6E8A-4147-A177-3AD203B41FA5}">
                      <a16:colId xmlns:a16="http://schemas.microsoft.com/office/drawing/2014/main" val="673055784"/>
                    </a:ext>
                  </a:extLst>
                </a:gridCol>
                <a:gridCol w="610874">
                  <a:extLst>
                    <a:ext uri="{9D8B030D-6E8A-4147-A177-3AD203B41FA5}">
                      <a16:colId xmlns:a16="http://schemas.microsoft.com/office/drawing/2014/main" val="1961311432"/>
                    </a:ext>
                  </a:extLst>
                </a:gridCol>
              </a:tblGrid>
              <a:tr h="153328">
                <a:tc>
                  <a:txBody>
                    <a:bodyPr/>
                    <a:lstStyle/>
                    <a:p>
                      <a:pPr algn="l" rtl="0">
                        <a:lnSpc>
                          <a:spcPct val="107000"/>
                        </a:lnSpc>
                        <a:spcAft>
                          <a:spcPts val="80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 Rate of those…</a:t>
                      </a:r>
                      <a:endParaRPr lang="en-US" sz="1100" b="1">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80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satisfied with life</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98.2</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91.6</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75.5</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80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expecting their economic situation to improve in the future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60.5</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45.1</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40.4</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80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managing to cope with their problems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79.3</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69.7</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55.7</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80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experiencing a sense of loneliness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10.3</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22.2</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23.5</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80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experiencing religious discrimination </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36.6</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4.9</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18.0</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Welfare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0.80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0.53</a:t>
                      </a:r>
                    </a:p>
                  </a:txBody>
                  <a:tcPr marL="68580" marR="68580" marT="0" marB="0">
                    <a:lnL>
                      <a:noFill/>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0.12</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Tree>
    <p:extLst>
      <p:ext uri="{BB962C8B-B14F-4D97-AF65-F5344CB8AC3E}">
        <p14:creationId xmlns:p14="http://schemas.microsoft.com/office/powerpoint/2010/main" val="3904944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054B17A-12B5-0DA8-BEDA-46FDBBBFF090}"/>
              </a:ext>
            </a:extLst>
          </p:cNvPr>
          <p:cNvSpPr/>
          <p:nvPr/>
        </p:nvSpPr>
        <p:spPr>
          <a:xfrm>
            <a:off x="5624432" y="815831"/>
            <a:ext cx="6230679" cy="2314352"/>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In the community and social life indexes,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had a higher score than the other groups (GJIs and Arab Israelis). The proportion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pleased with their place of residence and their relationships with their neighbors is high (92%, 93%). Similarly, 90%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believe people of different backgrounds get along well in their area of residence (measured in 2014).</a:t>
            </a:r>
            <a:r>
              <a:rPr lang="he-IL" sz="1400">
                <a:latin typeface="Segoe UI" panose="020B0502040204020203" pitchFamily="34" charset="0"/>
                <a:cs typeface="Segoe UI" panose="020B0502040204020203" pitchFamily="34" charset="0"/>
              </a:rPr>
              <a:t> </a:t>
            </a:r>
            <a:r>
              <a:rPr lang="en-US" sz="1400">
                <a:latin typeface="Segoe UI" panose="020B0502040204020203" pitchFamily="34" charset="0"/>
                <a:cs typeface="Segoe UI" panose="020B0502040204020203" pitchFamily="34" charset="0"/>
              </a:rPr>
              <a:t>Finally, both the rates of volunteers and of contributing households are significantly higher among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than among GJIs.</a:t>
            </a:r>
            <a:endParaRPr lang="he-IL" sz="1400">
              <a:latin typeface="Segoe UI" panose="020B0502040204020203" pitchFamily="34" charset="0"/>
              <a:cs typeface="Segoe UI" panose="020B0502040204020203" pitchFamily="34" charset="0"/>
            </a:endParaRPr>
          </a:p>
        </p:txBody>
      </p:sp>
      <p:sp>
        <p:nvSpPr>
          <p:cNvPr id="11" name="Rectangle 10">
            <a:extLst>
              <a:ext uri="{FF2B5EF4-FFF2-40B4-BE49-F238E27FC236}">
                <a16:creationId xmlns:a16="http://schemas.microsoft.com/office/drawing/2014/main" id="{5AE3DE4A-4BF4-5C98-3485-181DD6246C91}"/>
              </a:ext>
            </a:extLst>
          </p:cNvPr>
          <p:cNvSpPr/>
          <p:nvPr/>
        </p:nvSpPr>
        <p:spPr>
          <a:xfrm>
            <a:off x="852257" y="4466343"/>
            <a:ext cx="5401342" cy="698525"/>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The index of change in community and social life indexes among Ultra Orthodox Jewish Israelis has been increasing since 2016.</a:t>
            </a:r>
          </a:p>
        </p:txBody>
      </p:sp>
      <p:sp>
        <p:nvSpPr>
          <p:cNvPr id="13" name="Rectangle 12">
            <a:extLst>
              <a:ext uri="{FF2B5EF4-FFF2-40B4-BE49-F238E27FC236}">
                <a16:creationId xmlns:a16="http://schemas.microsoft.com/office/drawing/2014/main" id="{D0B1B8C6-4341-B366-D1F1-E028B78BEEE6}"/>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32F5ABC9-F49A-4D85-8C8C-EC245C935A75}"/>
              </a:ext>
            </a:extLst>
          </p:cNvPr>
          <p:cNvSpPr txBox="1"/>
          <p:nvPr/>
        </p:nvSpPr>
        <p:spPr>
          <a:xfrm>
            <a:off x="2798" y="-26143"/>
            <a:ext cx="12192000" cy="369332"/>
          </a:xfrm>
          <a:prstGeom prst="rect">
            <a:avLst/>
          </a:prstGeom>
          <a:solidFill>
            <a:srgbClr val="36636F"/>
          </a:solidFill>
        </p:spPr>
        <p:txBody>
          <a:bodyPr wrap="square" rtlCol="0">
            <a:spAutoFit/>
          </a:bodyPr>
          <a:lstStyle/>
          <a:p>
            <a:pPr algn="l" rtl="0"/>
            <a:r>
              <a:rPr lang="en-US">
                <a:solidFill>
                  <a:schemeClr val="bg1"/>
                </a:solidFill>
                <a:latin typeface="Tahoma" pitchFamily="34" charset="0"/>
                <a:ea typeface="Tahoma" pitchFamily="34" charset="0"/>
                <a:cs typeface="Tahoma" pitchFamily="34" charset="0"/>
              </a:rPr>
              <a:t>The Quality-of-Life Index of the Ultra-Orthodox Population in Israel – </a:t>
            </a:r>
            <a:r>
              <a:rPr lang="en-US" b="1">
                <a:solidFill>
                  <a:schemeClr val="bg1"/>
                </a:solidFill>
                <a:latin typeface="Tahoma" pitchFamily="34" charset="0"/>
                <a:ea typeface="Tahoma" pitchFamily="34" charset="0"/>
                <a:cs typeface="Tahoma" pitchFamily="34" charset="0"/>
              </a:rPr>
              <a:t>Community and Social Life*</a:t>
            </a:r>
            <a:endParaRPr lang="he-IL" b="1">
              <a:solidFill>
                <a:schemeClr val="bg1"/>
              </a:solidFill>
              <a:latin typeface="Tahoma" pitchFamily="34" charset="0"/>
              <a:ea typeface="Tahoma" pitchFamily="34" charset="0"/>
              <a:cs typeface="Tahoma" pitchFamily="34" charset="0"/>
            </a:endParaRPr>
          </a:p>
        </p:txBody>
      </p:sp>
      <p:sp>
        <p:nvSpPr>
          <p:cNvPr id="15" name="Rectangle 8">
            <a:extLst>
              <a:ext uri="{FF2B5EF4-FFF2-40B4-BE49-F238E27FC236}">
                <a16:creationId xmlns:a16="http://schemas.microsoft.com/office/drawing/2014/main" id="{41C12F02-0A33-4543-F9F3-13BE9DD428B4}"/>
              </a:ext>
            </a:extLst>
          </p:cNvPr>
          <p:cNvSpPr/>
          <p:nvPr/>
        </p:nvSpPr>
        <p:spPr>
          <a:xfrm>
            <a:off x="736448" y="428133"/>
            <a:ext cx="4136625" cy="334900"/>
          </a:xfrm>
          <a:prstGeom prst="rect">
            <a:avLst/>
          </a:prstGeom>
        </p:spPr>
        <p:txBody>
          <a:bodyPr wrap="square">
            <a:spAutoFit/>
          </a:bodyPr>
          <a:lstStyle/>
          <a:p>
            <a:pPr algn="ctr"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Community Life Indexes</a:t>
            </a:r>
            <a:r>
              <a:rPr lang="en-US" sz="1200">
                <a:latin typeface="Segoe UI" panose="020B0502040204020203" pitchFamily="34" charset="0"/>
                <a:cs typeface="Segoe UI" panose="020B0502040204020203" pitchFamily="34" charset="0"/>
              </a:rPr>
              <a:t> for 2017</a:t>
            </a:r>
            <a:endParaRPr lang="he-IL" sz="1200">
              <a:latin typeface="Segoe UI" panose="020B0502040204020203" pitchFamily="34" charset="0"/>
              <a:cs typeface="Segoe UI" panose="020B0502040204020203" pitchFamily="34" charset="0"/>
            </a:endParaRPr>
          </a:p>
        </p:txBody>
      </p:sp>
      <p:pic>
        <p:nvPicPr>
          <p:cNvPr id="16" name="תמונה 5">
            <a:extLst>
              <a:ext uri="{FF2B5EF4-FFF2-40B4-BE49-F238E27FC236}">
                <a16:creationId xmlns:a16="http://schemas.microsoft.com/office/drawing/2014/main" id="{683DF7F3-E708-29FF-3EF8-93364E0A68D6}"/>
              </a:ext>
            </a:extLst>
          </p:cNvPr>
          <p:cNvPicPr>
            <a:picLocks noChangeAspect="1"/>
          </p:cNvPicPr>
          <p:nvPr/>
        </p:nvPicPr>
        <p:blipFill>
          <a:blip r:embed="rId3"/>
          <a:stretch>
            <a:fillRect/>
          </a:stretch>
        </p:blipFill>
        <p:spPr>
          <a:xfrm>
            <a:off x="6943255" y="3660757"/>
            <a:ext cx="4781841" cy="2161844"/>
          </a:xfrm>
          <a:prstGeom prst="rect">
            <a:avLst/>
          </a:prstGeom>
        </p:spPr>
      </p:pic>
      <p:sp>
        <p:nvSpPr>
          <p:cNvPr id="17" name="Rectangle 8">
            <a:extLst>
              <a:ext uri="{FF2B5EF4-FFF2-40B4-BE49-F238E27FC236}">
                <a16:creationId xmlns:a16="http://schemas.microsoft.com/office/drawing/2014/main" id="{888F5E8C-540E-0090-C567-BF8F6E6B2241}"/>
              </a:ext>
            </a:extLst>
          </p:cNvPr>
          <p:cNvSpPr/>
          <p:nvPr/>
        </p:nvSpPr>
        <p:spPr>
          <a:xfrm>
            <a:off x="7588471" y="3351189"/>
            <a:ext cx="413662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Community Life Indexes</a:t>
            </a:r>
            <a:r>
              <a:rPr lang="en-US" sz="1200">
                <a:latin typeface="Segoe UI" panose="020B0502040204020203" pitchFamily="34" charset="0"/>
                <a:cs typeface="Segoe UI" panose="020B0502040204020203" pitchFamily="34" charset="0"/>
              </a:rPr>
              <a:t>, 2012-2017</a:t>
            </a:r>
            <a:endParaRPr lang="he-IL" sz="1200">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id="{36E20EEF-6CC0-51EF-5D69-3A882D662732}"/>
              </a:ext>
            </a:extLst>
          </p:cNvPr>
          <p:cNvSpPr txBox="1"/>
          <p:nvPr/>
        </p:nvSpPr>
        <p:spPr>
          <a:xfrm>
            <a:off x="7302099" y="5576599"/>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19" name="TextBox 18">
            <a:extLst>
              <a:ext uri="{FF2B5EF4-FFF2-40B4-BE49-F238E27FC236}">
                <a16:creationId xmlns:a16="http://schemas.microsoft.com/office/drawing/2014/main" id="{9B76E69A-E6FF-379F-7046-5EB4A71F09FF}"/>
              </a:ext>
            </a:extLst>
          </p:cNvPr>
          <p:cNvSpPr txBox="1"/>
          <p:nvPr/>
        </p:nvSpPr>
        <p:spPr>
          <a:xfrm>
            <a:off x="8091941" y="5574647"/>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20" name="TextBox 19">
            <a:extLst>
              <a:ext uri="{FF2B5EF4-FFF2-40B4-BE49-F238E27FC236}">
                <a16:creationId xmlns:a16="http://schemas.microsoft.com/office/drawing/2014/main" id="{5ED12C2B-7B7E-ECB3-223E-CF8180C9EEF2}"/>
              </a:ext>
            </a:extLst>
          </p:cNvPr>
          <p:cNvSpPr txBox="1"/>
          <p:nvPr/>
        </p:nvSpPr>
        <p:spPr>
          <a:xfrm>
            <a:off x="9328969" y="5628690"/>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graphicFrame>
        <p:nvGraphicFramePr>
          <p:cNvPr id="21" name="Table 20">
            <a:extLst>
              <a:ext uri="{FF2B5EF4-FFF2-40B4-BE49-F238E27FC236}">
                <a16:creationId xmlns:a16="http://schemas.microsoft.com/office/drawing/2014/main" id="{A8C24D18-B459-6D6E-AAF3-FCDD5A252DC3}"/>
              </a:ext>
            </a:extLst>
          </p:cNvPr>
          <p:cNvGraphicFramePr>
            <a:graphicFrameLocks noGrp="1"/>
          </p:cNvGraphicFramePr>
          <p:nvPr>
            <p:extLst>
              <p:ext uri="{D42A27DB-BD31-4B8C-83A1-F6EECF244321}">
                <p14:modId xmlns:p14="http://schemas.microsoft.com/office/powerpoint/2010/main" val="2124190453"/>
              </p:ext>
            </p:extLst>
          </p:nvPr>
        </p:nvGraphicFramePr>
        <p:xfrm>
          <a:off x="336889" y="847977"/>
          <a:ext cx="4935742" cy="2378368"/>
        </p:xfrm>
        <a:graphic>
          <a:graphicData uri="http://schemas.openxmlformats.org/drawingml/2006/table">
            <a:tbl>
              <a:tblPr firstRow="1" firstCol="1" bandRow="1"/>
              <a:tblGrid>
                <a:gridCol w="1540693">
                  <a:extLst>
                    <a:ext uri="{9D8B030D-6E8A-4147-A177-3AD203B41FA5}">
                      <a16:colId xmlns:a16="http://schemas.microsoft.com/office/drawing/2014/main" val="3809574783"/>
                    </a:ext>
                  </a:extLst>
                </a:gridCol>
                <a:gridCol w="1231271">
                  <a:extLst>
                    <a:ext uri="{9D8B030D-6E8A-4147-A177-3AD203B41FA5}">
                      <a16:colId xmlns:a16="http://schemas.microsoft.com/office/drawing/2014/main" val="1966756516"/>
                    </a:ext>
                  </a:extLst>
                </a:gridCol>
                <a:gridCol w="1584356">
                  <a:extLst>
                    <a:ext uri="{9D8B030D-6E8A-4147-A177-3AD203B41FA5}">
                      <a16:colId xmlns:a16="http://schemas.microsoft.com/office/drawing/2014/main" val="673055784"/>
                    </a:ext>
                  </a:extLst>
                </a:gridCol>
                <a:gridCol w="579422">
                  <a:extLst>
                    <a:ext uri="{9D8B030D-6E8A-4147-A177-3AD203B41FA5}">
                      <a16:colId xmlns:a16="http://schemas.microsoft.com/office/drawing/2014/main" val="1961311432"/>
                    </a:ext>
                  </a:extLst>
                </a:gridCol>
              </a:tblGrid>
              <a:tr h="153328">
                <a:tc>
                  <a:txBody>
                    <a:bodyPr/>
                    <a:lstStyle/>
                    <a:p>
                      <a:pPr algn="l" rtl="0">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r>
                        <a:rPr lang="en-US" sz="1000" b="1" cap="all">
                          <a:effectLst/>
                          <a:latin typeface="Segoe UI" panose="020B0502040204020203" pitchFamily="34" charset="0"/>
                          <a:ea typeface="Calibri" panose="020F0502020204030204" pitchFamily="34" charset="0"/>
                          <a:cs typeface="Segoe UI" panose="020B0502040204020203" pitchFamily="34" charset="0"/>
                        </a:rPr>
                        <a:t>RATE OF THOSE…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pleaseD with their place of residence</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92.2</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87.1</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69.2</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pleased with their relationships with their neighbors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93.0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86.4</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88.0</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who believe people of different backgrounds get along well in their area of residence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90.2</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91.5</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61.6</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who volunteer</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38.3</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22.5</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7.6</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contributing households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75.8</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27.0</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7.6</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l" rtl="0">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Community and Social Life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0.99</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0.51</a:t>
                      </a:r>
                    </a:p>
                  </a:txBody>
                  <a:tcPr marL="68580" marR="68580" marT="0" marB="0">
                    <a:lnL>
                      <a:noFill/>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0.05</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Tree>
    <p:extLst>
      <p:ext uri="{BB962C8B-B14F-4D97-AF65-F5344CB8AC3E}">
        <p14:creationId xmlns:p14="http://schemas.microsoft.com/office/powerpoint/2010/main" val="1592805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33E06D-3D64-BC2B-9AF2-AEBA18546A18}"/>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a:solidFill>
                  <a:schemeClr val="bg1"/>
                </a:solidFill>
                <a:latin typeface="Tahoma" pitchFamily="34" charset="0"/>
                <a:ea typeface="Tahoma" pitchFamily="34" charset="0"/>
                <a:cs typeface="Tahoma" pitchFamily="34" charset="0"/>
              </a:rPr>
              <a:t>The Quality-of-Life Index of the Ultra-Orthodox Population in Israel – </a:t>
            </a:r>
            <a:r>
              <a:rPr lang="en-US" sz="2400" b="1">
                <a:solidFill>
                  <a:schemeClr val="bg1"/>
                </a:solidFill>
                <a:latin typeface="Tahoma" pitchFamily="34" charset="0"/>
                <a:ea typeface="Tahoma" pitchFamily="34" charset="0"/>
                <a:cs typeface="Tahoma" pitchFamily="34" charset="0"/>
              </a:rPr>
              <a:t>Health*</a:t>
            </a:r>
            <a:endParaRPr lang="he-IL" sz="24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B903D5A8-D64D-D64F-1C01-316063927219}"/>
              </a:ext>
            </a:extLst>
          </p:cNvPr>
          <p:cNvSpPr/>
          <p:nvPr/>
        </p:nvSpPr>
        <p:spPr>
          <a:xfrm>
            <a:off x="5836076" y="917172"/>
            <a:ext cx="5743364" cy="2314352"/>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In 2017, 94%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evaluated their health as good, a higher proportion than that of GJIs.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were similarly better off than GJIs regarding the proportion of people with BMI over 25, of households with supplemental or private health insurance, and of people who have foregone medical care due to financial difficulties. Moreover, it is evident that the rate of UOJI</a:t>
            </a:r>
            <a:r>
              <a:rPr lang="en-US" sz="1400">
                <a:solidFill>
                  <a:prstClr val="black"/>
                </a:solidFill>
                <a:latin typeface="Segoe UI" panose="020B0502040204020203" pitchFamily="34" charset="0"/>
                <a:cs typeface="Segoe UI" panose="020B0502040204020203" pitchFamily="34" charset="0"/>
              </a:rPr>
              <a:t>s </a:t>
            </a:r>
            <a:r>
              <a:rPr lang="en-US" sz="1400">
                <a:latin typeface="Segoe UI" panose="020B0502040204020203" pitchFamily="34" charset="0"/>
                <a:cs typeface="Segoe UI" panose="020B0502040204020203" pitchFamily="34" charset="0"/>
              </a:rPr>
              <a:t>who smoke is 50% lower than that of GJIs.</a:t>
            </a:r>
            <a:endParaRPr lang="he-IL" sz="1400">
              <a:latin typeface="Segoe UI" panose="020B0502040204020203" pitchFamily="34" charset="0"/>
              <a:cs typeface="Segoe UI" panose="020B0502040204020203" pitchFamily="34" charset="0"/>
            </a:endParaRPr>
          </a:p>
        </p:txBody>
      </p:sp>
      <p:sp>
        <p:nvSpPr>
          <p:cNvPr id="7" name="Rectangle 8">
            <a:extLst>
              <a:ext uri="{FF2B5EF4-FFF2-40B4-BE49-F238E27FC236}">
                <a16:creationId xmlns:a16="http://schemas.microsoft.com/office/drawing/2014/main" id="{6BD2635E-1BCD-4647-E579-20669253BF0D}"/>
              </a:ext>
            </a:extLst>
          </p:cNvPr>
          <p:cNvSpPr/>
          <p:nvPr/>
        </p:nvSpPr>
        <p:spPr>
          <a:xfrm>
            <a:off x="7670265" y="3257136"/>
            <a:ext cx="342513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Health Indexes, </a:t>
            </a:r>
            <a:r>
              <a:rPr lang="en-US" sz="1200">
                <a:latin typeface="Segoe UI" panose="020B0502040204020203" pitchFamily="34" charset="0"/>
                <a:cs typeface="Segoe UI" panose="020B0502040204020203" pitchFamily="34" charset="0"/>
              </a:rPr>
              <a:t>2012-2017</a:t>
            </a:r>
            <a:endParaRPr lang="he-IL" sz="1200">
              <a:latin typeface="Segoe UI" panose="020B0502040204020203" pitchFamily="34" charset="0"/>
              <a:cs typeface="Segoe UI" panose="020B0502040204020203" pitchFamily="34" charset="0"/>
            </a:endParaRPr>
          </a:p>
        </p:txBody>
      </p:sp>
      <p:sp>
        <p:nvSpPr>
          <p:cNvPr id="8" name="Rectangle 8">
            <a:extLst>
              <a:ext uri="{FF2B5EF4-FFF2-40B4-BE49-F238E27FC236}">
                <a16:creationId xmlns:a16="http://schemas.microsoft.com/office/drawing/2014/main" id="{65A51D83-2DBC-FB7D-72E1-35C28687AF15}"/>
              </a:ext>
            </a:extLst>
          </p:cNvPr>
          <p:cNvSpPr/>
          <p:nvPr/>
        </p:nvSpPr>
        <p:spPr>
          <a:xfrm>
            <a:off x="1841451" y="456968"/>
            <a:ext cx="413662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Health Indexes (Relative Index)</a:t>
            </a:r>
            <a:r>
              <a:rPr lang="en-US" sz="1200">
                <a:latin typeface="Segoe UI" panose="020B0502040204020203" pitchFamily="34" charset="0"/>
                <a:cs typeface="Segoe UI" panose="020B0502040204020203" pitchFamily="34" charset="0"/>
              </a:rPr>
              <a:t>, 2017</a:t>
            </a:r>
            <a:endParaRPr lang="he-IL" sz="1200">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09D65CB6-5C07-CEA2-99AE-6C091147AC41}"/>
              </a:ext>
            </a:extLst>
          </p:cNvPr>
          <p:cNvSpPr/>
          <p:nvPr/>
        </p:nvSpPr>
        <p:spPr>
          <a:xfrm>
            <a:off x="1173580" y="4513371"/>
            <a:ext cx="4935742" cy="698525"/>
          </a:xfrm>
          <a:prstGeom prst="rect">
            <a:avLst/>
          </a:prstGeom>
        </p:spPr>
        <p:txBody>
          <a:bodyPr wrap="square">
            <a:spAutoFit/>
          </a:bodyPr>
          <a:lstStyle/>
          <a:p>
            <a:pPr lvl="0"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There has been no significant change in the health indexes among Ultra Orthodox Jewish Israelis in recent years.</a:t>
            </a:r>
          </a:p>
        </p:txBody>
      </p:sp>
      <p:pic>
        <p:nvPicPr>
          <p:cNvPr id="12" name="תמונה 6">
            <a:extLst>
              <a:ext uri="{FF2B5EF4-FFF2-40B4-BE49-F238E27FC236}">
                <a16:creationId xmlns:a16="http://schemas.microsoft.com/office/drawing/2014/main" id="{5CDA2783-2743-456E-3AD6-E5D06ADB0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6656" y="3617648"/>
            <a:ext cx="4428744" cy="2200268"/>
          </a:xfrm>
          <a:prstGeom prst="rect">
            <a:avLst/>
          </a:prstGeom>
        </p:spPr>
      </p:pic>
      <p:sp>
        <p:nvSpPr>
          <p:cNvPr id="13" name="Rectangle 12">
            <a:extLst>
              <a:ext uri="{FF2B5EF4-FFF2-40B4-BE49-F238E27FC236}">
                <a16:creationId xmlns:a16="http://schemas.microsoft.com/office/drawing/2014/main" id="{67162CC9-3E11-90A9-BC15-A5B5BFF61195}"/>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graphicFrame>
        <p:nvGraphicFramePr>
          <p:cNvPr id="10" name="Table 9">
            <a:extLst>
              <a:ext uri="{FF2B5EF4-FFF2-40B4-BE49-F238E27FC236}">
                <a16:creationId xmlns:a16="http://schemas.microsoft.com/office/drawing/2014/main" id="{798941B1-873C-6DF1-AF8B-F4B4DDE67731}"/>
              </a:ext>
            </a:extLst>
          </p:cNvPr>
          <p:cNvGraphicFramePr>
            <a:graphicFrameLocks noGrp="1"/>
          </p:cNvGraphicFramePr>
          <p:nvPr>
            <p:extLst>
              <p:ext uri="{D42A27DB-BD31-4B8C-83A1-F6EECF244321}">
                <p14:modId xmlns:p14="http://schemas.microsoft.com/office/powerpoint/2010/main" val="2006765749"/>
              </p:ext>
            </p:extLst>
          </p:nvPr>
        </p:nvGraphicFramePr>
        <p:xfrm>
          <a:off x="605284" y="848138"/>
          <a:ext cx="4935742" cy="2515528"/>
        </p:xfrm>
        <a:graphic>
          <a:graphicData uri="http://schemas.openxmlformats.org/drawingml/2006/table">
            <a:tbl>
              <a:tblPr firstRow="1" firstCol="1" bandRow="1"/>
              <a:tblGrid>
                <a:gridCol w="1540693">
                  <a:extLst>
                    <a:ext uri="{9D8B030D-6E8A-4147-A177-3AD203B41FA5}">
                      <a16:colId xmlns:a16="http://schemas.microsoft.com/office/drawing/2014/main" val="3809574783"/>
                    </a:ext>
                  </a:extLst>
                </a:gridCol>
                <a:gridCol w="1231271">
                  <a:extLst>
                    <a:ext uri="{9D8B030D-6E8A-4147-A177-3AD203B41FA5}">
                      <a16:colId xmlns:a16="http://schemas.microsoft.com/office/drawing/2014/main" val="1966756516"/>
                    </a:ext>
                  </a:extLst>
                </a:gridCol>
                <a:gridCol w="1584356">
                  <a:extLst>
                    <a:ext uri="{9D8B030D-6E8A-4147-A177-3AD203B41FA5}">
                      <a16:colId xmlns:a16="http://schemas.microsoft.com/office/drawing/2014/main" val="673055784"/>
                    </a:ext>
                  </a:extLst>
                </a:gridCol>
                <a:gridCol w="579422">
                  <a:extLst>
                    <a:ext uri="{9D8B030D-6E8A-4147-A177-3AD203B41FA5}">
                      <a16:colId xmlns:a16="http://schemas.microsoft.com/office/drawing/2014/main" val="1961311432"/>
                    </a:ext>
                  </a:extLst>
                </a:gridCol>
              </a:tblGrid>
              <a:tr h="153328">
                <a:tc>
                  <a:txBody>
                    <a:bodyPr/>
                    <a:lstStyle/>
                    <a:p>
                      <a:pPr algn="l" rtl="0">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r>
                        <a:rPr lang="en-US" sz="1000" b="1" cap="all">
                          <a:effectLst/>
                          <a:latin typeface="Segoe UI" panose="020B0502040204020203" pitchFamily="34" charset="0"/>
                          <a:ea typeface="Calibri" panose="020F0502020204030204" pitchFamily="34" charset="0"/>
                          <a:cs typeface="Segoe UI" panose="020B0502040204020203" pitchFamily="34" charset="0"/>
                        </a:rPr>
                        <a:t>RATE OF THOSE…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who estimate their health as good</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93.8</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85.3</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77.4</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with </a:t>
                      </a:r>
                      <a:r>
                        <a:rPr lang="en-US" sz="900" kern="1200" cap="all" err="1">
                          <a:solidFill>
                            <a:srgbClr val="000000"/>
                          </a:solidFill>
                          <a:effectLst/>
                          <a:latin typeface="Segoe UI" panose="020B0502040204020203" pitchFamily="34" charset="0"/>
                          <a:ea typeface="Calibri" panose="020F0502020204030204" pitchFamily="34" charset="0"/>
                          <a:cs typeface="Segoe UI" panose="020B0502040204020203" pitchFamily="34" charset="0"/>
                        </a:rPr>
                        <a:t>bmi</a:t>
                      </a: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 higher than 25 (over-weight)</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50.1</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49.3</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58.4</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smokers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10.7</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22.0</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26.1</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household with private or supplementary health insurance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87.8</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92.3</a:t>
                      </a:r>
                    </a:p>
                  </a:txBody>
                  <a:tcPr marL="68580" marR="68580" marT="0" marB="0">
                    <a:lnL>
                      <a:noFill/>
                    </a:lnL>
                    <a:lnR>
                      <a:noFill/>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48.1</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who give up medical care due to economic difficulties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7.5</a:t>
                      </a:r>
                    </a:p>
                  </a:txBody>
                  <a:tcPr marL="68580" marR="68580" marT="0" marB="0">
                    <a:lnL>
                      <a:noFill/>
                    </a:lnL>
                    <a:lnR>
                      <a:noFill/>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15.9</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l" rtl="0">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health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0.95</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0.75</a:t>
                      </a:r>
                    </a:p>
                  </a:txBody>
                  <a:tcPr marL="68580" marR="68580" marT="0" marB="0">
                    <a:lnL>
                      <a:noFill/>
                    </a:lnL>
                    <a:lnR>
                      <a:noFill/>
                    </a:lnR>
                    <a:lnT>
                      <a:noFill/>
                    </a:lnT>
                    <a:lnB>
                      <a:noFill/>
                    </a:lnB>
                    <a:solidFill>
                      <a:srgbClr val="FFEEB7"/>
                    </a:solidFill>
                  </a:tcPr>
                </a:tc>
                <a:tc>
                  <a:txBody>
                    <a:bodyPr/>
                    <a:lstStyle/>
                    <a:p>
                      <a:pPr algn="ctr">
                        <a:lnSpc>
                          <a:spcPct val="100000"/>
                        </a:lnSpc>
                        <a:spcAft>
                          <a:spcPts val="0"/>
                        </a:spcAft>
                      </a:pPr>
                      <a:r>
                        <a:rPr lang="en-US" sz="9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0.00</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
        <p:nvSpPr>
          <p:cNvPr id="14" name="TextBox 13">
            <a:extLst>
              <a:ext uri="{FF2B5EF4-FFF2-40B4-BE49-F238E27FC236}">
                <a16:creationId xmlns:a16="http://schemas.microsoft.com/office/drawing/2014/main" id="{D0D66BAA-EDA2-E303-AF98-6F6CFAC9BDB1}"/>
              </a:ext>
            </a:extLst>
          </p:cNvPr>
          <p:cNvSpPr txBox="1"/>
          <p:nvPr/>
        </p:nvSpPr>
        <p:spPr>
          <a:xfrm>
            <a:off x="7014717" y="5658862"/>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15" name="TextBox 14">
            <a:extLst>
              <a:ext uri="{FF2B5EF4-FFF2-40B4-BE49-F238E27FC236}">
                <a16:creationId xmlns:a16="http://schemas.microsoft.com/office/drawing/2014/main" id="{D50F6670-4A50-1AAB-1B07-576AA0E910E8}"/>
              </a:ext>
            </a:extLst>
          </p:cNvPr>
          <p:cNvSpPr txBox="1"/>
          <p:nvPr/>
        </p:nvSpPr>
        <p:spPr>
          <a:xfrm>
            <a:off x="7825682" y="5661836"/>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16" name="TextBox 15">
            <a:extLst>
              <a:ext uri="{FF2B5EF4-FFF2-40B4-BE49-F238E27FC236}">
                <a16:creationId xmlns:a16="http://schemas.microsoft.com/office/drawing/2014/main" id="{337B32B3-4A10-43F9-C5F3-B5EB9E192C94}"/>
              </a:ext>
            </a:extLst>
          </p:cNvPr>
          <p:cNvSpPr txBox="1"/>
          <p:nvPr/>
        </p:nvSpPr>
        <p:spPr>
          <a:xfrm>
            <a:off x="8982740" y="5687293"/>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spTree>
    <p:extLst>
      <p:ext uri="{BB962C8B-B14F-4D97-AF65-F5344CB8AC3E}">
        <p14:creationId xmlns:p14="http://schemas.microsoft.com/office/powerpoint/2010/main" val="2573065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9CA922-F727-A328-B81B-6960927C8624}"/>
              </a:ext>
            </a:extLst>
          </p:cNvPr>
          <p:cNvSpPr txBox="1"/>
          <p:nvPr/>
        </p:nvSpPr>
        <p:spPr>
          <a:xfrm>
            <a:off x="2692" y="-29730"/>
            <a:ext cx="12192000" cy="461665"/>
          </a:xfrm>
          <a:prstGeom prst="rect">
            <a:avLst/>
          </a:prstGeom>
          <a:solidFill>
            <a:srgbClr val="36636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Safety in Public Space and the Home Among Haredi Israeli Children</a:t>
            </a:r>
            <a:endParaRPr kumimoji="0" lang="he-IL" sz="24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9" name="Rectangle 16">
            <a:extLst>
              <a:ext uri="{FF2B5EF4-FFF2-40B4-BE49-F238E27FC236}">
                <a16:creationId xmlns:a16="http://schemas.microsoft.com/office/drawing/2014/main" id="{FBCB753E-4089-BE3A-94FA-3558D5AF712B}"/>
              </a:ext>
            </a:extLst>
          </p:cNvPr>
          <p:cNvSpPr>
            <a:spLocks noChangeArrowheads="1"/>
          </p:cNvSpPr>
          <p:nvPr/>
        </p:nvSpPr>
        <p:spPr bwMode="auto">
          <a:xfrm>
            <a:off x="0" y="6211283"/>
            <a:ext cx="63769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a:t>
            </a:r>
            <a:r>
              <a:rPr lang="en-US" altLang="he-IL" sz="1000" err="1">
                <a:latin typeface="Segoe UI" panose="020B0502040204020203" pitchFamily="34" charset="0"/>
                <a:ea typeface="Calibri" panose="020F0502020204030204" pitchFamily="34" charset="0"/>
                <a:cs typeface="Segoe UI" panose="020B0502040204020203" pitchFamily="34" charset="0"/>
              </a:rPr>
              <a:t>Beterem</a:t>
            </a:r>
            <a:r>
              <a:rPr lang="en-US" altLang="he-IL" sz="1000">
                <a:latin typeface="Segoe UI" panose="020B0502040204020203" pitchFamily="34" charset="0"/>
                <a:ea typeface="Calibri" panose="020F0502020204030204" pitchFamily="34" charset="0"/>
                <a:cs typeface="Segoe UI" panose="020B0502040204020203" pitchFamily="34" charset="0"/>
              </a:rPr>
              <a:t> – Report on Child Mortality from Unintentional Injury for 2021. January 2022</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1" name="Rectangle 10">
            <a:extLst>
              <a:ext uri="{FF2B5EF4-FFF2-40B4-BE49-F238E27FC236}">
                <a16:creationId xmlns:a16="http://schemas.microsoft.com/office/drawing/2014/main" id="{A7C741D5-F993-E0AA-CE59-F2422CE58546}"/>
              </a:ext>
            </a:extLst>
          </p:cNvPr>
          <p:cNvSpPr/>
          <p:nvPr/>
        </p:nvSpPr>
        <p:spPr>
          <a:xfrm>
            <a:off x="632298" y="907281"/>
            <a:ext cx="4605012" cy="4576509"/>
          </a:xfrm>
          <a:prstGeom prst="rect">
            <a:avLst/>
          </a:prstGeom>
        </p:spPr>
        <p:txBody>
          <a:bodyPr wrap="square">
            <a:spAutoFit/>
          </a:bodyPr>
          <a:lstStyle/>
          <a:p>
            <a:pPr marR="0" lvl="0" algn="l" defTabSz="914400" rtl="0" eaLnBrk="0" fontAlgn="base" latinLnBrk="0" hangingPunct="0">
              <a:lnSpc>
                <a:spcPct val="150000"/>
              </a:lnSpc>
              <a:spcBef>
                <a:spcPct val="0"/>
              </a:spcBef>
              <a:spcAft>
                <a:spcPct val="0"/>
              </a:spcAft>
              <a:buClrTx/>
              <a:buSzTx/>
              <a:tabLst/>
            </a:pPr>
            <a:r>
              <a:rPr lang="en-US" sz="1400">
                <a:latin typeface="Segoe UI" panose="020B0502040204020203" pitchFamily="34" charset="0"/>
                <a:cs typeface="Segoe UI" panose="020B0502040204020203" pitchFamily="34" charset="0"/>
              </a:rPr>
              <a:t>During the past five years, the rate of child mortality from unintentional injuries is 1.4 times higher among Ultra Orthodox children than among GJI children: 3.6 cases per 100,000, compared to 2.5 cases per 100,000, accordingly.</a:t>
            </a:r>
            <a:endParaRPr lang="he-IL" sz="1400">
              <a:latin typeface="Segoe UI" panose="020B0502040204020203" pitchFamily="34" charset="0"/>
              <a:cs typeface="Segoe UI" panose="020B0502040204020203" pitchFamily="34" charset="0"/>
            </a:endParaRPr>
          </a:p>
          <a:p>
            <a:pPr marL="285750" marR="0" lvl="0" indent="-285750" defTabSz="914400" eaLnBrk="0" fontAlgn="base" latinLnBrk="0" hangingPunct="0">
              <a:lnSpc>
                <a:spcPct val="150000"/>
              </a:lnSpc>
              <a:spcBef>
                <a:spcPct val="0"/>
              </a:spcBef>
              <a:spcAft>
                <a:spcPct val="0"/>
              </a:spcAft>
              <a:buClrTx/>
              <a:buSzTx/>
              <a:buFont typeface="Wingdings" panose="05000000000000000000" pitchFamily="2" charset="2"/>
              <a:buChar char="§"/>
              <a:tabLst/>
            </a:pPr>
            <a:endParaRPr lang="he-IL" sz="1400">
              <a:latin typeface="Segoe UI" panose="020B0502040204020203" pitchFamily="34" charset="0"/>
              <a:cs typeface="Segoe UI" panose="020B0502040204020203" pitchFamily="34" charset="0"/>
            </a:endParaRPr>
          </a:p>
          <a:p>
            <a:pPr marL="285750" marR="0" lvl="0" indent="-285750" defTabSz="914400" eaLnBrk="0" fontAlgn="base" latinLnBrk="0" hangingPunct="0">
              <a:lnSpc>
                <a:spcPct val="150000"/>
              </a:lnSpc>
              <a:spcBef>
                <a:spcPct val="0"/>
              </a:spcBef>
              <a:spcAft>
                <a:spcPct val="0"/>
              </a:spcAft>
              <a:buClrTx/>
              <a:buSzTx/>
              <a:buFont typeface="Wingdings" panose="05000000000000000000" pitchFamily="2" charset="2"/>
              <a:buChar char="§"/>
              <a:tabLst/>
            </a:pPr>
            <a:endParaRPr lang="he-IL" sz="1400">
              <a:latin typeface="Segoe UI" panose="020B0502040204020203" pitchFamily="34" charset="0"/>
              <a:cs typeface="Segoe UI" panose="020B0502040204020203" pitchFamily="34" charset="0"/>
            </a:endParaRPr>
          </a:p>
          <a:p>
            <a:pPr marL="285750" marR="0" lvl="0" indent="-285750" defTabSz="914400" eaLnBrk="0" fontAlgn="base" latinLnBrk="0" hangingPunct="0">
              <a:lnSpc>
                <a:spcPct val="150000"/>
              </a:lnSpc>
              <a:spcBef>
                <a:spcPct val="0"/>
              </a:spcBef>
              <a:spcAft>
                <a:spcPct val="0"/>
              </a:spcAft>
              <a:buClrTx/>
              <a:buSzTx/>
              <a:buFont typeface="Wingdings" panose="05000000000000000000" pitchFamily="2" charset="2"/>
              <a:buChar char="§"/>
              <a:tabLst/>
            </a:pPr>
            <a:endParaRPr lang="he-IL" sz="1400">
              <a:latin typeface="Segoe UI" panose="020B0502040204020203" pitchFamily="34" charset="0"/>
              <a:cs typeface="Segoe UI" panose="020B0502040204020203" pitchFamily="34" charset="0"/>
            </a:endParaRPr>
          </a:p>
          <a:p>
            <a:pPr marR="0" lvl="0" defTabSz="914400" eaLnBrk="0" fontAlgn="base" latinLnBrk="0" hangingPunct="0">
              <a:lnSpc>
                <a:spcPct val="150000"/>
              </a:lnSpc>
              <a:spcBef>
                <a:spcPct val="0"/>
              </a:spcBef>
              <a:spcAft>
                <a:spcPct val="0"/>
              </a:spcAft>
              <a:buClrTx/>
              <a:buSzTx/>
              <a:tabLst/>
            </a:pPr>
            <a:endParaRPr lang="he-IL" sz="1400">
              <a:latin typeface="Segoe UI" panose="020B0502040204020203" pitchFamily="34" charset="0"/>
              <a:cs typeface="Segoe UI" panose="020B0502040204020203" pitchFamily="34" charset="0"/>
            </a:endParaRPr>
          </a:p>
          <a:p>
            <a:pPr marR="0" lvl="0" algn="l" defTabSz="914400" rtl="0" eaLnBrk="0" fontAlgn="base" latinLnBrk="0" hangingPunct="0">
              <a:lnSpc>
                <a:spcPct val="150000"/>
              </a:lnSpc>
              <a:spcBef>
                <a:spcPct val="0"/>
              </a:spcBef>
              <a:spcAft>
                <a:spcPct val="0"/>
              </a:spcAft>
              <a:buClrTx/>
              <a:buSzTx/>
              <a:tabLst/>
            </a:pPr>
            <a:r>
              <a:rPr lang="en-US" sz="1400">
                <a:latin typeface="Segoe UI" panose="020B0502040204020203" pitchFamily="34" charset="0"/>
                <a:cs typeface="Segoe UI" panose="020B0502040204020203" pitchFamily="34" charset="0"/>
              </a:rPr>
              <a:t>The relative weight of road accidents is lower among Ultra Orthodox children (25%) than GJI children (49%).</a:t>
            </a:r>
            <a:br>
              <a:rPr lang="en-US" sz="1400">
                <a:latin typeface="Segoe UI" panose="020B0502040204020203" pitchFamily="34" charset="0"/>
                <a:cs typeface="Segoe UI" panose="020B0502040204020203" pitchFamily="34" charset="0"/>
              </a:rPr>
            </a:br>
            <a:r>
              <a:rPr lang="en-US" sz="1400">
                <a:latin typeface="Segoe UI" panose="020B0502040204020203" pitchFamily="34" charset="0"/>
                <a:cs typeface="Segoe UI" panose="020B0502040204020203" pitchFamily="34" charset="0"/>
              </a:rPr>
              <a:t>However, </a:t>
            </a:r>
            <a:r>
              <a:rPr lang="en-US" sz="1400" b="1">
                <a:latin typeface="Segoe UI" panose="020B0502040204020203" pitchFamily="34" charset="0"/>
                <a:cs typeface="Segoe UI" panose="020B0502040204020203" pitchFamily="34" charset="0"/>
              </a:rPr>
              <a:t>30% of Ultra Orthodox child mortality cases occur in the home and public space</a:t>
            </a:r>
            <a:r>
              <a:rPr lang="en-US" sz="1400">
                <a:latin typeface="Segoe UI" panose="020B0502040204020203" pitchFamily="34" charset="0"/>
                <a:cs typeface="Segoe UI" panose="020B0502040204020203" pitchFamily="34" charset="0"/>
              </a:rPr>
              <a:t>, which is higher than among GJI children (22%).</a:t>
            </a:r>
            <a:endParaRPr lang="he-IL" altLang="he-IL" sz="1400">
              <a:latin typeface="Segoe UI" panose="020B0502040204020203" pitchFamily="34" charset="0"/>
              <a:cs typeface="Segoe UI" panose="020B0502040204020203" pitchFamily="34" charset="0"/>
            </a:endParaRPr>
          </a:p>
        </p:txBody>
      </p:sp>
      <p:sp>
        <p:nvSpPr>
          <p:cNvPr id="14" name="Rectangle 8">
            <a:extLst>
              <a:ext uri="{FF2B5EF4-FFF2-40B4-BE49-F238E27FC236}">
                <a16:creationId xmlns:a16="http://schemas.microsoft.com/office/drawing/2014/main" id="{C152A3AA-E592-116F-C923-DBA7711C37B0}"/>
              </a:ext>
            </a:extLst>
          </p:cNvPr>
          <p:cNvSpPr/>
          <p:nvPr/>
        </p:nvSpPr>
        <p:spPr>
          <a:xfrm>
            <a:off x="5612165" y="644523"/>
            <a:ext cx="6465536" cy="611899"/>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Distribution of </a:t>
            </a:r>
            <a:r>
              <a:rPr lang="en-US" sz="1200" b="1">
                <a:solidFill>
                  <a:prstClr val="black"/>
                </a:solidFill>
                <a:latin typeface="Segoe UI" panose="020B0502040204020203" pitchFamily="34" charset="0"/>
                <a:cs typeface="Segoe UI" panose="020B0502040204020203" pitchFamily="34" charset="0"/>
              </a:rPr>
              <a:t>Child Mortality Cases from Unintentional Injuries, </a:t>
            </a:r>
            <a:br>
              <a:rPr lang="en-US" sz="1200" b="1">
                <a:solidFill>
                  <a:prstClr val="black"/>
                </a:solidFill>
                <a:latin typeface="Segoe UI" panose="020B0502040204020203" pitchFamily="34" charset="0"/>
                <a:cs typeface="Segoe UI" panose="020B0502040204020203" pitchFamily="34" charset="0"/>
              </a:rPr>
            </a:br>
            <a:r>
              <a:rPr lang="en-US" sz="1200" b="1">
                <a:solidFill>
                  <a:prstClr val="black"/>
                </a:solidFill>
                <a:latin typeface="Segoe UI" panose="020B0502040204020203" pitchFamily="34" charset="0"/>
                <a:cs typeface="Segoe UI" panose="020B0502040204020203" pitchFamily="34" charset="0"/>
              </a:rPr>
              <a:t>by Sector among Jewish Israelis, </a:t>
            </a:r>
            <a:r>
              <a:rPr lang="en-US" sz="1200">
                <a:solidFill>
                  <a:prstClr val="black"/>
                </a:solidFill>
                <a:latin typeface="Segoe UI" panose="020B0502040204020203" pitchFamily="34" charset="0"/>
                <a:cs typeface="Segoe UI" panose="020B0502040204020203" pitchFamily="34" charset="0"/>
              </a:rPr>
              <a:t>2017-2021</a:t>
            </a:r>
            <a:endParaRPr kumimoji="0" lang="he-IL" sz="120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5" name="Rectangle 8">
            <a:extLst>
              <a:ext uri="{FF2B5EF4-FFF2-40B4-BE49-F238E27FC236}">
                <a16:creationId xmlns:a16="http://schemas.microsoft.com/office/drawing/2014/main" id="{3B594C76-A2DF-0BB6-F052-1889A0DEFDE2}"/>
              </a:ext>
            </a:extLst>
          </p:cNvPr>
          <p:cNvSpPr/>
          <p:nvPr/>
        </p:nvSpPr>
        <p:spPr>
          <a:xfrm>
            <a:off x="5497868" y="3242087"/>
            <a:ext cx="6694132" cy="611899"/>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lang="en-US" sz="1200" b="1">
                <a:solidFill>
                  <a:prstClr val="black"/>
                </a:solidFill>
                <a:latin typeface="Segoe UI" panose="020B0502040204020203" pitchFamily="34" charset="0"/>
                <a:cs typeface="Segoe UI" panose="020B0502040204020203" pitchFamily="34" charset="0"/>
              </a:rPr>
              <a:t>Distribution of Child Mortality Cases from Unintentional Injuries, </a:t>
            </a:r>
            <a:br>
              <a:rPr lang="en-US" sz="1200" b="1">
                <a:solidFill>
                  <a:prstClr val="black"/>
                </a:solidFill>
                <a:latin typeface="Segoe UI" panose="020B0502040204020203" pitchFamily="34" charset="0"/>
                <a:cs typeface="Segoe UI" panose="020B0502040204020203" pitchFamily="34" charset="0"/>
              </a:rPr>
            </a:br>
            <a:r>
              <a:rPr lang="en-US" sz="1200" b="1">
                <a:solidFill>
                  <a:prstClr val="black"/>
                </a:solidFill>
                <a:latin typeface="Segoe UI" panose="020B0502040204020203" pitchFamily="34" charset="0"/>
                <a:cs typeface="Segoe UI" panose="020B0502040204020203" pitchFamily="34" charset="0"/>
              </a:rPr>
              <a:t>by Injury Location and Sector among Jewish Israelis, </a:t>
            </a:r>
            <a:r>
              <a:rPr lang="en-US" sz="1200">
                <a:solidFill>
                  <a:prstClr val="black"/>
                </a:solidFill>
                <a:latin typeface="Segoe UI" panose="020B0502040204020203" pitchFamily="34" charset="0"/>
                <a:cs typeface="Segoe UI" panose="020B0502040204020203" pitchFamily="34" charset="0"/>
              </a:rPr>
              <a:t>2017-2021</a:t>
            </a:r>
            <a:endParaRPr lang="he-IL" sz="1200">
              <a:solidFill>
                <a:prstClr val="black"/>
              </a:solidFill>
              <a:latin typeface="Segoe UI" panose="020B0502040204020203" pitchFamily="34" charset="0"/>
              <a:cs typeface="Segoe UI" panose="020B0502040204020203" pitchFamily="34" charset="0"/>
            </a:endParaRPr>
          </a:p>
        </p:txBody>
      </p:sp>
      <p:graphicFrame>
        <p:nvGraphicFramePr>
          <p:cNvPr id="16" name="Table 15">
            <a:extLst>
              <a:ext uri="{FF2B5EF4-FFF2-40B4-BE49-F238E27FC236}">
                <a16:creationId xmlns:a16="http://schemas.microsoft.com/office/drawing/2014/main" id="{0757012C-C957-0322-7934-034ADCBC457C}"/>
              </a:ext>
            </a:extLst>
          </p:cNvPr>
          <p:cNvGraphicFramePr>
            <a:graphicFrameLocks noGrp="1"/>
          </p:cNvGraphicFramePr>
          <p:nvPr>
            <p:extLst>
              <p:ext uri="{D42A27DB-BD31-4B8C-83A1-F6EECF244321}">
                <p14:modId xmlns:p14="http://schemas.microsoft.com/office/powerpoint/2010/main" val="3675704315"/>
              </p:ext>
            </p:extLst>
          </p:nvPr>
        </p:nvGraphicFramePr>
        <p:xfrm>
          <a:off x="5552990" y="1374210"/>
          <a:ext cx="6293796" cy="1354236"/>
        </p:xfrm>
        <a:graphic>
          <a:graphicData uri="http://schemas.openxmlformats.org/drawingml/2006/table">
            <a:tbl>
              <a:tblPr firstRow="1" firstCol="1" bandRow="1"/>
              <a:tblGrid>
                <a:gridCol w="642985">
                  <a:extLst>
                    <a:ext uri="{9D8B030D-6E8A-4147-A177-3AD203B41FA5}">
                      <a16:colId xmlns:a16="http://schemas.microsoft.com/office/drawing/2014/main" val="3809574783"/>
                    </a:ext>
                  </a:extLst>
                </a:gridCol>
                <a:gridCol w="651753">
                  <a:extLst>
                    <a:ext uri="{9D8B030D-6E8A-4147-A177-3AD203B41FA5}">
                      <a16:colId xmlns:a16="http://schemas.microsoft.com/office/drawing/2014/main" val="1966756516"/>
                    </a:ext>
                  </a:extLst>
                </a:gridCol>
                <a:gridCol w="1692612">
                  <a:extLst>
                    <a:ext uri="{9D8B030D-6E8A-4147-A177-3AD203B41FA5}">
                      <a16:colId xmlns:a16="http://schemas.microsoft.com/office/drawing/2014/main" val="673055784"/>
                    </a:ext>
                  </a:extLst>
                </a:gridCol>
                <a:gridCol w="856035">
                  <a:extLst>
                    <a:ext uri="{9D8B030D-6E8A-4147-A177-3AD203B41FA5}">
                      <a16:colId xmlns:a16="http://schemas.microsoft.com/office/drawing/2014/main" val="1961311432"/>
                    </a:ext>
                  </a:extLst>
                </a:gridCol>
                <a:gridCol w="563245">
                  <a:extLst>
                    <a:ext uri="{9D8B030D-6E8A-4147-A177-3AD203B41FA5}">
                      <a16:colId xmlns:a16="http://schemas.microsoft.com/office/drawing/2014/main" val="2924087897"/>
                    </a:ext>
                  </a:extLst>
                </a:gridCol>
                <a:gridCol w="943583">
                  <a:extLst>
                    <a:ext uri="{9D8B030D-6E8A-4147-A177-3AD203B41FA5}">
                      <a16:colId xmlns:a16="http://schemas.microsoft.com/office/drawing/2014/main" val="539221731"/>
                    </a:ext>
                  </a:extLst>
                </a:gridCol>
                <a:gridCol w="943583">
                  <a:extLst>
                    <a:ext uri="{9D8B030D-6E8A-4147-A177-3AD203B41FA5}">
                      <a16:colId xmlns:a16="http://schemas.microsoft.com/office/drawing/2014/main" val="142742678"/>
                    </a:ext>
                  </a:extLst>
                </a:gridCol>
              </a:tblGrid>
              <a:tr h="153328">
                <a:tc rowSpan="2">
                  <a:txBody>
                    <a:bodyPr/>
                    <a:lstStyle/>
                    <a:p>
                      <a:pPr algn="ctr" rtl="0">
                        <a:lnSpc>
                          <a:spcPct val="107000"/>
                        </a:lnSpc>
                        <a:spcAft>
                          <a:spcPts val="800"/>
                        </a:spcAft>
                      </a:pPr>
                      <a:r>
                        <a:rPr lang="en-US" sz="1100" b="1">
                          <a:effectLst/>
                          <a:latin typeface="Segoe UI" panose="020B0502040204020203" pitchFamily="34" charset="0"/>
                          <a:ea typeface="Calibri" panose="020F0502020204030204" pitchFamily="34" charset="0"/>
                          <a:cs typeface="Segoe UI" panose="020B0502040204020203" pitchFamily="34" charset="0"/>
                        </a:rPr>
                        <a:t>Year</a:t>
                      </a:r>
                    </a:p>
                  </a:txBody>
                  <a:tcPr marL="68580" marR="68580" marT="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gridSpan="3">
                  <a:txBody>
                    <a:bodyPr/>
                    <a:lstStyle/>
                    <a:p>
                      <a:pPr algn="ctr">
                        <a:lnSpc>
                          <a:spcPct val="100000"/>
                        </a:lnSpc>
                        <a:spcAft>
                          <a:spcPts val="0"/>
                        </a:spcAft>
                      </a:pPr>
                      <a:r>
                        <a:rPr lang="en-US" sz="1100" b="1">
                          <a:solidFill>
                            <a:prstClr val="black"/>
                          </a:solidFill>
                          <a:latin typeface="Segoe UI" panose="020B0502040204020203" pitchFamily="34" charset="0"/>
                          <a:cs typeface="Segoe UI" panose="020B0502040204020203" pitchFamily="34" charset="0"/>
                        </a:rPr>
                        <a:t>Child Mortality Cases ages 0-17 from injuries</a:t>
                      </a: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hMerge="1">
                  <a:txBody>
                    <a:bodyPr/>
                    <a:lstStyle/>
                    <a:p>
                      <a:pPr>
                        <a:lnSpc>
                          <a:spcPct val="100000"/>
                        </a:lnSpc>
                        <a:spcAft>
                          <a:spcPts val="0"/>
                        </a:spcAft>
                      </a:pP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hMerge="1">
                  <a:txBody>
                    <a:bodyPr/>
                    <a:lstStyle/>
                    <a:p>
                      <a:pPr>
                        <a:lnSpc>
                          <a:spcPct val="100000"/>
                        </a:lnSpc>
                        <a:spcAft>
                          <a:spcPts val="0"/>
                        </a:spcAft>
                      </a:pP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chemeClr val="bg1"/>
                    </a:solidFill>
                  </a:tcPr>
                </a:tc>
                <a:tc rowSpan="2">
                  <a:txBody>
                    <a:bodyPr/>
                    <a:lstStyle/>
                    <a:p>
                      <a:pPr algn="ctr" rtl="0">
                        <a:lnSpc>
                          <a:spcPct val="100000"/>
                        </a:lnSpc>
                        <a:spcAft>
                          <a:spcPts val="0"/>
                        </a:spcAft>
                      </a:pPr>
                      <a:r>
                        <a:rPr lang="en-US" sz="1100" b="1">
                          <a:effectLst/>
                          <a:latin typeface="Segoe UI" panose="020B0502040204020203" pitchFamily="34" charset="0"/>
                          <a:ea typeface="Calibri" panose="020F0502020204030204" pitchFamily="34" charset="0"/>
                          <a:cs typeface="Segoe UI" panose="020B0502040204020203" pitchFamily="34" charset="0"/>
                        </a:rPr>
                        <a:t>UO%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rowSpan="2">
                  <a:txBody>
                    <a:bodyPr/>
                    <a:lstStyle/>
                    <a:p>
                      <a:pPr algn="ctr" rtl="0">
                        <a:lnSpc>
                          <a:spcPct val="100000"/>
                        </a:lnSpc>
                        <a:spcAft>
                          <a:spcPts val="0"/>
                        </a:spcAft>
                      </a:pPr>
                      <a:r>
                        <a:rPr lang="en-US" sz="1100" b="1">
                          <a:effectLst/>
                          <a:latin typeface="Segoe UI" panose="020B0502040204020203" pitchFamily="34" charset="0"/>
                          <a:ea typeface="Calibri" panose="020F0502020204030204" pitchFamily="34" charset="0"/>
                          <a:cs typeface="Segoe UI" panose="020B0502040204020203" pitchFamily="34" charset="0"/>
                        </a:rPr>
                        <a:t>% to 100K</a:t>
                      </a:r>
                    </a:p>
                    <a:p>
                      <a:pPr algn="ctr" rtl="0">
                        <a:lnSpc>
                          <a:spcPct val="100000"/>
                        </a:lnSpc>
                        <a:spcAft>
                          <a:spcPts val="0"/>
                        </a:spcAft>
                      </a:pPr>
                      <a:r>
                        <a:rPr lang="en-US" sz="1100" b="1">
                          <a:effectLst/>
                          <a:latin typeface="Segoe UI" panose="020B0502040204020203" pitchFamily="34" charset="0"/>
                          <a:ea typeface="Calibri" panose="020F0502020204030204" pitchFamily="34" charset="0"/>
                          <a:cs typeface="Segoe UI" panose="020B0502040204020203" pitchFamily="34" charset="0"/>
                        </a:rPr>
                        <a:t>Non UO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rowSpan="2">
                  <a:txBody>
                    <a:bodyPr/>
                    <a:lstStyle/>
                    <a:p>
                      <a:pPr algn="ctr" rtl="0">
                        <a:lnSpc>
                          <a:spcPct val="100000"/>
                        </a:lnSpc>
                        <a:spcAft>
                          <a:spcPts val="0"/>
                        </a:spcAft>
                      </a:pPr>
                      <a:r>
                        <a:rPr lang="en-US" sz="1100" b="1">
                          <a:effectLst/>
                          <a:latin typeface="Segoe UI" panose="020B0502040204020203" pitchFamily="34" charset="0"/>
                          <a:ea typeface="Calibri" panose="020F0502020204030204" pitchFamily="34" charset="0"/>
                          <a:cs typeface="Segoe UI" panose="020B0502040204020203" pitchFamily="34" charset="0"/>
                        </a:rPr>
                        <a:t>% to 100K UO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extLst>
                  <a:ext uri="{0D108BD9-81ED-4DB2-BD59-A6C34878D82A}">
                    <a16:rowId xmlns:a16="http://schemas.microsoft.com/office/drawing/2014/main" val="499698759"/>
                  </a:ext>
                </a:extLst>
              </a:tr>
              <a:tr h="153328">
                <a:tc vMerge="1">
                  <a:txBody>
                    <a:bodyPr/>
                    <a:lstStyle/>
                    <a:p>
                      <a:pPr algn="l" rtl="0">
                        <a:lnSpc>
                          <a:spcPct val="107000"/>
                        </a:lnSpc>
                        <a:spcAft>
                          <a:spcPts val="800"/>
                        </a:spcAft>
                      </a:pP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1" strike="noStrike">
                          <a:effectLst/>
                          <a:latin typeface="Segoe UI" panose="020B0502040204020203" pitchFamily="34" charset="0"/>
                          <a:ea typeface="Calibri" panose="020F0502020204030204" pitchFamily="34" charset="0"/>
                          <a:cs typeface="Segoe UI" panose="020B0502040204020203" pitchFamily="34" charset="0"/>
                        </a:rPr>
                        <a:t>Total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lnSpc>
                          <a:spcPct val="100000"/>
                        </a:lnSpc>
                        <a:spcAft>
                          <a:spcPts val="0"/>
                        </a:spcAft>
                      </a:pPr>
                      <a:r>
                        <a:rPr lang="en-US" sz="1100" b="1" strike="noStrike">
                          <a:effectLst/>
                          <a:latin typeface="Segoe UI" panose="020B0502040204020203" pitchFamily="34" charset="0"/>
                          <a:ea typeface="Calibri" panose="020F0502020204030204" pitchFamily="34" charset="0"/>
                          <a:cs typeface="Segoe UI" panose="020B0502040204020203" pitchFamily="34" charset="0"/>
                        </a:rPr>
                        <a:t>Jewish non-orthodox</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nSpc>
                          <a:spcPct val="100000"/>
                        </a:lnSpc>
                        <a:spcAft>
                          <a:spcPts val="0"/>
                        </a:spcAft>
                      </a:pPr>
                      <a:r>
                        <a:rPr lang="en-US" sz="1100" b="1">
                          <a:effectLst/>
                          <a:latin typeface="Segoe UI" panose="020B0502040204020203" pitchFamily="34" charset="0"/>
                          <a:ea typeface="Calibri" panose="020F0502020204030204" pitchFamily="34" charset="0"/>
                          <a:cs typeface="Segoe UI" panose="020B0502040204020203" pitchFamily="34" charset="0"/>
                        </a:rPr>
                        <a:t>Jewish UO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vMerge="1">
                  <a:txBody>
                    <a:bodyPr/>
                    <a:lstStyle/>
                    <a:p>
                      <a:pPr>
                        <a:lnSpc>
                          <a:spcPct val="100000"/>
                        </a:lnSpc>
                        <a:spcAft>
                          <a:spcPts val="0"/>
                        </a:spcAft>
                      </a:pP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solidFill>
                  </a:tcPr>
                </a:tc>
                <a:tc vMerge="1">
                  <a:txBody>
                    <a:bodyPr/>
                    <a:lstStyle/>
                    <a:p>
                      <a:pPr>
                        <a:lnSpc>
                          <a:spcPct val="100000"/>
                        </a:lnSpc>
                        <a:spcAft>
                          <a:spcPts val="0"/>
                        </a:spcAft>
                      </a:pP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solidFill>
                  </a:tcPr>
                </a:tc>
                <a:tc vMerge="1">
                  <a:txBody>
                    <a:bodyPr/>
                    <a:lstStyle/>
                    <a:p>
                      <a:pPr>
                        <a:lnSpc>
                          <a:spcPct val="100000"/>
                        </a:lnSpc>
                        <a:spcAft>
                          <a:spcPts val="0"/>
                        </a:spcAft>
                      </a:pP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2017</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60</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23.3%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2.9 (2.1-3.9)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2.7 (1.5-4.5)</a:t>
                      </a:r>
                    </a:p>
                  </a:txBody>
                  <a:tcPr marL="68580" marR="68580" marT="0" marB="0">
                    <a:lnL w="12700" cap="flat" cmpd="sng" algn="ctr">
                      <a:solidFill>
                        <a:schemeClr val="tx1"/>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2018</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84</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28.6%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3.7 (2.8-4.8)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4.4 (2.8-6.5)</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2019</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71</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33.8%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2.8 (2.1-3.8)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4.4 (2.8-6.5)</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2020</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33</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27.3%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1.4 (0.9-2.1)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1.5 (0.7-2.9)</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2021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60</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49.2%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1.8 (1.2-2.5)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4.9 (3.3-7.0)</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ctr" rtl="0">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total</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308</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101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32.6%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2.5 (2.2-2.9)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3.6 (2.9-4.4)</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graphicFrame>
        <p:nvGraphicFramePr>
          <p:cNvPr id="17" name="Table 16">
            <a:extLst>
              <a:ext uri="{FF2B5EF4-FFF2-40B4-BE49-F238E27FC236}">
                <a16:creationId xmlns:a16="http://schemas.microsoft.com/office/drawing/2014/main" id="{6DCBB4E6-E34E-C326-6400-2E4A9A315082}"/>
              </a:ext>
            </a:extLst>
          </p:cNvPr>
          <p:cNvGraphicFramePr>
            <a:graphicFrameLocks noGrp="1"/>
          </p:cNvGraphicFramePr>
          <p:nvPr>
            <p:extLst>
              <p:ext uri="{D42A27DB-BD31-4B8C-83A1-F6EECF244321}">
                <p14:modId xmlns:p14="http://schemas.microsoft.com/office/powerpoint/2010/main" val="3243838503"/>
              </p:ext>
            </p:extLst>
          </p:nvPr>
        </p:nvGraphicFramePr>
        <p:xfrm>
          <a:off x="5621779" y="4042803"/>
          <a:ext cx="6156219" cy="1574359"/>
        </p:xfrm>
        <a:graphic>
          <a:graphicData uri="http://schemas.openxmlformats.org/drawingml/2006/table">
            <a:tbl>
              <a:tblPr firstRow="1" firstCol="1" bandRow="1"/>
              <a:tblGrid>
                <a:gridCol w="1212227">
                  <a:extLst>
                    <a:ext uri="{9D8B030D-6E8A-4147-A177-3AD203B41FA5}">
                      <a16:colId xmlns:a16="http://schemas.microsoft.com/office/drawing/2014/main" val="3809574783"/>
                    </a:ext>
                  </a:extLst>
                </a:gridCol>
                <a:gridCol w="1102956">
                  <a:extLst>
                    <a:ext uri="{9D8B030D-6E8A-4147-A177-3AD203B41FA5}">
                      <a16:colId xmlns:a16="http://schemas.microsoft.com/office/drawing/2014/main" val="1966756516"/>
                    </a:ext>
                  </a:extLst>
                </a:gridCol>
                <a:gridCol w="515566">
                  <a:extLst>
                    <a:ext uri="{9D8B030D-6E8A-4147-A177-3AD203B41FA5}">
                      <a16:colId xmlns:a16="http://schemas.microsoft.com/office/drawing/2014/main" val="673055784"/>
                    </a:ext>
                  </a:extLst>
                </a:gridCol>
                <a:gridCol w="1089497">
                  <a:extLst>
                    <a:ext uri="{9D8B030D-6E8A-4147-A177-3AD203B41FA5}">
                      <a16:colId xmlns:a16="http://schemas.microsoft.com/office/drawing/2014/main" val="2924087897"/>
                    </a:ext>
                  </a:extLst>
                </a:gridCol>
                <a:gridCol w="515566">
                  <a:extLst>
                    <a:ext uri="{9D8B030D-6E8A-4147-A177-3AD203B41FA5}">
                      <a16:colId xmlns:a16="http://schemas.microsoft.com/office/drawing/2014/main" val="539221731"/>
                    </a:ext>
                  </a:extLst>
                </a:gridCol>
                <a:gridCol w="1060315">
                  <a:extLst>
                    <a:ext uri="{9D8B030D-6E8A-4147-A177-3AD203B41FA5}">
                      <a16:colId xmlns:a16="http://schemas.microsoft.com/office/drawing/2014/main" val="142742678"/>
                    </a:ext>
                  </a:extLst>
                </a:gridCol>
                <a:gridCol w="660092">
                  <a:extLst>
                    <a:ext uri="{9D8B030D-6E8A-4147-A177-3AD203B41FA5}">
                      <a16:colId xmlns:a16="http://schemas.microsoft.com/office/drawing/2014/main" val="2596182104"/>
                    </a:ext>
                  </a:extLst>
                </a:gridCol>
              </a:tblGrid>
              <a:tr h="220123">
                <a:tc rowSpan="2">
                  <a:txBody>
                    <a:bodyPr/>
                    <a:lstStyle/>
                    <a:p>
                      <a:pPr algn="ctr" rtl="0">
                        <a:lnSpc>
                          <a:spcPct val="107000"/>
                        </a:lnSpc>
                        <a:spcAft>
                          <a:spcPts val="800"/>
                        </a:spcAft>
                      </a:pPr>
                      <a:r>
                        <a:rPr lang="en-US" sz="1100" b="1" kern="1200">
                          <a:solidFill>
                            <a:schemeClr val="tx1"/>
                          </a:solidFill>
                          <a:effectLst/>
                          <a:latin typeface="Segoe UI" panose="020B0502040204020203" pitchFamily="34" charset="0"/>
                          <a:ea typeface="Calibri" panose="020F0502020204030204" pitchFamily="34" charset="0"/>
                          <a:cs typeface="Segoe UI" panose="020B0502040204020203" pitchFamily="34" charset="0"/>
                        </a:rPr>
                        <a:t>Injury location</a:t>
                      </a:r>
                    </a:p>
                  </a:txBody>
                  <a:tcPr marL="68580" marR="68580" marT="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gridSpan="2">
                  <a:txBody>
                    <a:bodyPr/>
                    <a:lstStyle/>
                    <a:p>
                      <a:pPr algn="ctr">
                        <a:lnSpc>
                          <a:spcPct val="100000"/>
                        </a:lnSpc>
                        <a:spcAft>
                          <a:spcPts val="0"/>
                        </a:spcAft>
                      </a:pPr>
                      <a:r>
                        <a:rPr lang="en-US" sz="1100" b="1" kern="1200">
                          <a:solidFill>
                            <a:schemeClr val="tx1"/>
                          </a:solidFill>
                          <a:effectLst/>
                          <a:latin typeface="Segoe UI" panose="020B0502040204020203" pitchFamily="34" charset="0"/>
                          <a:ea typeface="Calibri" panose="020F0502020204030204" pitchFamily="34" charset="0"/>
                          <a:cs typeface="Segoe UI" panose="020B0502040204020203" pitchFamily="34" charset="0"/>
                        </a:rPr>
                        <a:t>Ultra Orthodox Jewish</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hMerge="1">
                  <a:txBody>
                    <a:bodyPr/>
                    <a:lstStyle/>
                    <a:p>
                      <a:pPr>
                        <a:lnSpc>
                          <a:spcPct val="100000"/>
                        </a:lnSpc>
                        <a:spcAft>
                          <a:spcPts val="0"/>
                        </a:spcAft>
                      </a:pPr>
                      <a:endParaRPr lang="en-US" sz="1100" strike="noStrike">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gridSpan="2">
                  <a:txBody>
                    <a:bodyPr/>
                    <a:lstStyle/>
                    <a:p>
                      <a:pPr algn="ctr" rtl="0">
                        <a:lnSpc>
                          <a:spcPct val="100000"/>
                        </a:lnSpc>
                        <a:spcAft>
                          <a:spcPts val="0"/>
                        </a:spcAft>
                      </a:pPr>
                      <a:r>
                        <a:rPr lang="en-US" sz="1100" b="1" kern="1200">
                          <a:solidFill>
                            <a:schemeClr val="tx1"/>
                          </a:solidFill>
                          <a:effectLst/>
                          <a:latin typeface="Segoe UI" panose="020B0502040204020203" pitchFamily="34" charset="0"/>
                          <a:ea typeface="Calibri" panose="020F0502020204030204" pitchFamily="34" charset="0"/>
                          <a:cs typeface="Segoe UI" panose="020B0502040204020203" pitchFamily="34" charset="0"/>
                        </a:rPr>
                        <a:t>Non UO Jewish</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hMerge="1">
                  <a:txBody>
                    <a:bodyPr/>
                    <a:lstStyle/>
                    <a:p>
                      <a:pPr algn="ctr" rtl="0">
                        <a:lnSpc>
                          <a:spcPct val="100000"/>
                        </a:lnSpc>
                        <a:spcAft>
                          <a:spcPts val="0"/>
                        </a:spcAft>
                      </a:pPr>
                      <a:endParaRPr lang="en-US" sz="1100" b="1">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gridSpan="2">
                  <a:txBody>
                    <a:bodyPr/>
                    <a:lstStyle/>
                    <a:p>
                      <a:pPr algn="ctr" rtl="0">
                        <a:lnSpc>
                          <a:spcPct val="100000"/>
                        </a:lnSpc>
                        <a:spcAft>
                          <a:spcPts val="0"/>
                        </a:spcAft>
                      </a:pPr>
                      <a:r>
                        <a:rPr lang="en-US" sz="1100" b="1" kern="1200">
                          <a:solidFill>
                            <a:schemeClr val="tx1"/>
                          </a:solidFill>
                          <a:effectLst/>
                          <a:latin typeface="Segoe UI" panose="020B0502040204020203" pitchFamily="34" charset="0"/>
                          <a:ea typeface="Calibri" panose="020F0502020204030204" pitchFamily="34" charset="0"/>
                          <a:cs typeface="Segoe UI" panose="020B0502040204020203" pitchFamily="34" charset="0"/>
                        </a:rPr>
                        <a:t>Total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tc hMerge="1">
                  <a:txBody>
                    <a:bodyPr/>
                    <a:lstStyle/>
                    <a:p>
                      <a:pPr algn="ctr" rtl="0">
                        <a:lnSpc>
                          <a:spcPct val="100000"/>
                        </a:lnSpc>
                        <a:spcAft>
                          <a:spcPts val="0"/>
                        </a:spcAft>
                      </a:pPr>
                      <a:endParaRPr lang="en-US" sz="1100" b="1">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7F7F7F"/>
                      </a:solidFill>
                      <a:prstDash val="solid"/>
                      <a:round/>
                      <a:headEnd type="none" w="med" len="med"/>
                      <a:tailEnd type="none" w="med" len="med"/>
                    </a:lnB>
                    <a:solidFill>
                      <a:srgbClr val="FFEEB7"/>
                    </a:solidFill>
                  </a:tcPr>
                </a:tc>
                <a:extLst>
                  <a:ext uri="{0D108BD9-81ED-4DB2-BD59-A6C34878D82A}">
                    <a16:rowId xmlns:a16="http://schemas.microsoft.com/office/drawing/2014/main" val="499698759"/>
                  </a:ext>
                </a:extLst>
              </a:tr>
              <a:tr h="106406">
                <a:tc vMerge="1">
                  <a:txBody>
                    <a:bodyPr/>
                    <a:lstStyle/>
                    <a:p>
                      <a:endParaRPr lang="en-US"/>
                    </a:p>
                  </a:txBody>
                  <a:tcPr>
                    <a:lnT w="12700" cap="flat" cmpd="sng" algn="ctr">
                      <a:solidFill>
                        <a:srgbClr val="7F7F7F"/>
                      </a:solidFill>
                      <a:prstDash val="solid"/>
                      <a:round/>
                      <a:headEnd type="none" w="med" len="med"/>
                      <a:tailEnd type="none" w="med" len="med"/>
                    </a:lnT>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No. of cases 2017-2021</a:t>
                      </a:r>
                    </a:p>
                  </a:txBody>
                  <a:tcPr marL="68580" marR="68580" marT="0" marB="0">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rate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No. of cases 2017-2021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rate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No. of cases 2017-2021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tc>
                  <a:txBody>
                    <a:bodyPr/>
                    <a:lstStyle/>
                    <a:p>
                      <a:pPr algn="ctr"/>
                      <a:r>
                        <a:rPr lang="en-US" sz="1100" b="1" kern="1200">
                          <a:solidFill>
                            <a:schemeClr val="tx1"/>
                          </a:solidFill>
                          <a:effectLst/>
                          <a:latin typeface="Segoe UI" panose="020B0502040204020203" pitchFamily="34" charset="0"/>
                          <a:cs typeface="Segoe UI" panose="020B0502040204020203" pitchFamily="34" charset="0"/>
                        </a:rPr>
                        <a:t>rate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EEB7"/>
                    </a:solidFill>
                  </a:tcPr>
                </a:tc>
                <a:extLst>
                  <a:ext uri="{0D108BD9-81ED-4DB2-BD59-A6C34878D82A}">
                    <a16:rowId xmlns:a16="http://schemas.microsoft.com/office/drawing/2014/main" val="1592629211"/>
                  </a:ext>
                </a:extLst>
              </a:tr>
              <a:tr h="180756">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Home &amp; yard</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37</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36.6%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51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28.6%</a:t>
                      </a:r>
                    </a:p>
                  </a:txBody>
                  <a:tcPr marL="68580" marR="68580" marT="0" marB="0">
                    <a:lnL w="12700" cap="flat" cmpd="sng" algn="ctr">
                      <a:solidFill>
                        <a:schemeClr val="tx1"/>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Road</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25</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101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48.8%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126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40.9%</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educational institution</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9</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8.9%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19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2F2F2"/>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6.2%</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ctr" rtl="0">
                        <a:lnSpc>
                          <a:spcPct val="100000"/>
                        </a:lnSpc>
                        <a:spcAft>
                          <a:spcPts val="0"/>
                        </a:spcAft>
                      </a:pPr>
                      <a:r>
                        <a:rPr lang="en-US" sz="11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Public space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30</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29.7%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45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21.7%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75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a:lnSpc>
                          <a:spcPct val="100000"/>
                        </a:lnSpc>
                        <a:spcAft>
                          <a:spcPts val="0"/>
                        </a:spcAft>
                      </a:pPr>
                      <a:r>
                        <a:rPr lang="en-US" sz="1100">
                          <a:effectLst/>
                          <a:latin typeface="Segoe UI" panose="020B0502040204020203" pitchFamily="34" charset="0"/>
                          <a:ea typeface="Calibri" panose="020F0502020204030204" pitchFamily="34" charset="0"/>
                          <a:cs typeface="Segoe UI" panose="020B0502040204020203" pitchFamily="34" charset="0"/>
                        </a:rPr>
                        <a:t>24.4%</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3511325774"/>
                  </a:ext>
                </a:extLst>
              </a:tr>
              <a:tr h="0">
                <a:tc>
                  <a:txBody>
                    <a:bodyPr/>
                    <a:lstStyle/>
                    <a:p>
                      <a:pPr algn="ctr" rtl="0">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total</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101</a:t>
                      </a:r>
                    </a:p>
                  </a:txBody>
                  <a:tcPr marL="68580" marR="68580" marT="0" marB="0">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100%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207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100%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308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EEB7"/>
                    </a:solidFill>
                  </a:tcPr>
                </a:tc>
                <a:tc>
                  <a:txBody>
                    <a:bodyPr/>
                    <a:lstStyle/>
                    <a:p>
                      <a:pPr algn="ctr">
                        <a:lnSpc>
                          <a:spcPct val="100000"/>
                        </a:lnSpc>
                        <a:spcAft>
                          <a:spcPts val="0"/>
                        </a:spcAft>
                      </a:pPr>
                      <a:r>
                        <a:rPr lang="en-US" sz="1100" b="1"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100%</a:t>
                      </a:r>
                    </a:p>
                  </a:txBody>
                  <a:tcPr marL="68580" marR="68580" marT="0" marB="0">
                    <a:lnL w="12700" cap="flat" cmpd="sng" algn="ctr">
                      <a:solidFill>
                        <a:schemeClr val="tx1"/>
                      </a:solidFill>
                      <a:prstDash val="solid"/>
                      <a:round/>
                      <a:headEnd type="none" w="med" len="med"/>
                      <a:tailEnd type="none" w="med" len="med"/>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Tree>
    <p:extLst>
      <p:ext uri="{BB962C8B-B14F-4D97-AF65-F5344CB8AC3E}">
        <p14:creationId xmlns:p14="http://schemas.microsoft.com/office/powerpoint/2010/main" val="14221901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05;p1">
            <a:extLst>
              <a:ext uri="{FF2B5EF4-FFF2-40B4-BE49-F238E27FC236}">
                <a16:creationId xmlns:a16="http://schemas.microsoft.com/office/drawing/2014/main" id="{C48D1D32-6BAD-C548-1031-D456D9299C4D}"/>
              </a:ext>
            </a:extLst>
          </p:cNvPr>
          <p:cNvSpPr txBox="1">
            <a:spLocks noGrp="1"/>
          </p:cNvSpPr>
          <p:nvPr>
            <p:ph type="sldNum" idx="12"/>
          </p:nvPr>
        </p:nvSpPr>
        <p:spPr>
          <a:xfrm>
            <a:off x="8610600" y="6356350"/>
            <a:ext cx="34290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iw-IL"/>
              <a:t>15</a:t>
            </a:fld>
            <a:endParaRPr/>
          </a:p>
        </p:txBody>
      </p:sp>
      <p:sp>
        <p:nvSpPr>
          <p:cNvPr id="6" name="TextBox 5">
            <a:extLst>
              <a:ext uri="{FF2B5EF4-FFF2-40B4-BE49-F238E27FC236}">
                <a16:creationId xmlns:a16="http://schemas.microsoft.com/office/drawing/2014/main" id="{2FD951A4-9331-58DF-3C44-B5FBE77D93BF}"/>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Programs to Promote Early Childhood among Ultra Orthodox Israelis</a:t>
            </a:r>
            <a:endParaRPr lang="he-IL" sz="2400" b="1">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1C581CAD-2AA0-5453-1E23-140B0FE2A602}"/>
              </a:ext>
            </a:extLst>
          </p:cNvPr>
          <p:cNvSpPr/>
          <p:nvPr/>
        </p:nvSpPr>
        <p:spPr>
          <a:xfrm>
            <a:off x="311150" y="702705"/>
            <a:ext cx="7626620" cy="5043881"/>
          </a:xfrm>
          <a:prstGeom prst="rect">
            <a:avLst/>
          </a:prstGeom>
        </p:spPr>
        <p:txBody>
          <a:bodyPr wrap="square">
            <a:spAutoFit/>
          </a:bodyPr>
          <a:lstStyle/>
          <a:p>
            <a:pPr marL="285750" indent="-285750" algn="l" rtl="0" eaLnBrk="0" fontAlgn="base" hangingPunct="0">
              <a:lnSpc>
                <a:spcPct val="150000"/>
              </a:lnSpc>
              <a:spcBef>
                <a:spcPct val="0"/>
              </a:spcBef>
              <a:spcAft>
                <a:spcPct val="0"/>
              </a:spcAft>
              <a:buFont typeface="Arial" panose="020B0604020202020204" pitchFamily="34" charset="0"/>
              <a:buChar char="•"/>
            </a:pPr>
            <a:r>
              <a:rPr lang="en-US" sz="1200">
                <a:latin typeface="Segoe UI" panose="020B0502040204020203" pitchFamily="34" charset="0"/>
                <a:cs typeface="Segoe UI" panose="020B0502040204020203" pitchFamily="34" charset="0"/>
              </a:rPr>
              <a:t>Interventions to promote child development necessitate adaptation of programs to the social and cultural context in which they operate. Therefore, it is necessary to understand the social and cultural characteristics of Ultra Orthodox Jewish society. The groups that make up UOJ society have shared characteristics: reliance on rabbis in all fields of life, including children’s education; life in closed communities; developed community mechanisms, including mechanisms of mutual assistance and support for the poor; significant use of Yiddish, and of internal dialects and linguistic codes; division within UOJ society into subgroups with their own separate educational institutions; gender-based dress codes and behavioral norms; and segregation between men and women in various fields of life.</a:t>
            </a:r>
            <a:endParaRPr lang="he-IL" sz="1200">
              <a:latin typeface="Segoe UI" panose="020B0502040204020203" pitchFamily="34" charset="0"/>
              <a:cs typeface="Segoe UI" panose="020B0502040204020203" pitchFamily="34" charset="0"/>
            </a:endParaRPr>
          </a:p>
          <a:p>
            <a:pPr marL="285750" indent="-285750" algn="l" rtl="0" eaLnBrk="0" fontAlgn="base" hangingPunct="0">
              <a:lnSpc>
                <a:spcPct val="150000"/>
              </a:lnSpc>
              <a:spcBef>
                <a:spcPct val="0"/>
              </a:spcBef>
              <a:spcAft>
                <a:spcPct val="0"/>
              </a:spcAft>
              <a:buFont typeface="Arial" panose="020B0604020202020204" pitchFamily="34" charset="0"/>
              <a:buChar char="•"/>
            </a:pPr>
            <a:r>
              <a:rPr lang="en-US" sz="1200">
                <a:latin typeface="Segoe UI" panose="020B0502040204020203" pitchFamily="34" charset="0"/>
                <a:cs typeface="Segoe UI" panose="020B0502040204020203" pitchFamily="34" charset="0"/>
              </a:rPr>
              <a:t>Examples of interventions in the UOJ education system:</a:t>
            </a:r>
            <a:endParaRPr lang="he-IL" sz="1600">
              <a:latin typeface="Calibri" panose="020F0502020204030204" pitchFamily="34" charset="0"/>
              <a:ea typeface="Calibri" panose="020F0502020204030204" pitchFamily="34" charset="0"/>
              <a:cs typeface="David" panose="020E0502060401010101" pitchFamily="34" charset="-79"/>
            </a:endParaRPr>
          </a:p>
          <a:p>
            <a:pPr marL="285750" indent="-285750" algn="l" rtl="0" eaLnBrk="0" fontAlgn="base" hangingPunct="0">
              <a:lnSpc>
                <a:spcPct val="150000"/>
              </a:lnSpc>
              <a:spcBef>
                <a:spcPct val="0"/>
              </a:spcBef>
              <a:spcAft>
                <a:spcPct val="0"/>
              </a:spcAft>
              <a:buFont typeface="Wingdings" panose="05000000000000000000" pitchFamily="2" charset="2"/>
              <a:buChar char="ü"/>
            </a:pPr>
            <a:r>
              <a:rPr lang="en-US" sz="1200">
                <a:latin typeface="Segoe UI" panose="020B0502040204020203" pitchFamily="34" charset="0"/>
                <a:cs typeface="Segoe UI" panose="020B0502040204020203" pitchFamily="34" charset="0"/>
              </a:rPr>
              <a:t>The “active courtyard” intervention operated as part of the </a:t>
            </a:r>
            <a:r>
              <a:rPr lang="en-US" sz="1200" b="1">
                <a:latin typeface="Segoe UI" panose="020B0502040204020203" pitchFamily="34" charset="0"/>
                <a:cs typeface="Segoe UI" panose="020B0502040204020203" pitchFamily="34" charset="0"/>
              </a:rPr>
              <a:t>National Program for At-Risk Children and Youth</a:t>
            </a:r>
            <a:r>
              <a:rPr lang="en-US" sz="1200">
                <a:latin typeface="Segoe UI" panose="020B0502040204020203" pitchFamily="34" charset="0"/>
                <a:cs typeface="Segoe UI" panose="020B0502040204020203" pitchFamily="34" charset="0"/>
              </a:rPr>
              <a:t>. It aimed to enable early intervention among children suffering from developmental challenges. </a:t>
            </a:r>
            <a:br>
              <a:rPr lang="en-US" sz="1200">
                <a:latin typeface="Segoe UI" panose="020B0502040204020203" pitchFamily="34" charset="0"/>
                <a:cs typeface="Segoe UI" panose="020B0502040204020203" pitchFamily="34" charset="0"/>
              </a:rPr>
            </a:br>
            <a:r>
              <a:rPr lang="en-US" sz="1200">
                <a:latin typeface="Segoe UI" panose="020B0502040204020203" pitchFamily="34" charset="0"/>
                <a:cs typeface="Segoe UI" panose="020B0502040204020203" pitchFamily="34" charset="0"/>
              </a:rPr>
              <a:t>The program included training for preschool teachers and other teachers to increase their awareness and ability to identify children expressing developmental challenges and refer them to further treatment.</a:t>
            </a:r>
          </a:p>
          <a:p>
            <a:pPr marL="285750" indent="-285750" algn="l" rtl="0" eaLnBrk="0" fontAlgn="base" hangingPunct="0">
              <a:lnSpc>
                <a:spcPct val="150000"/>
              </a:lnSpc>
              <a:spcBef>
                <a:spcPct val="0"/>
              </a:spcBef>
              <a:spcAft>
                <a:spcPct val="0"/>
              </a:spcAft>
              <a:buFont typeface="Wingdings" panose="05000000000000000000" pitchFamily="2" charset="2"/>
              <a:buChar char="ü"/>
            </a:pPr>
            <a:r>
              <a:rPr lang="en-US" sz="1200">
                <a:latin typeface="Segoe UI" panose="020B0502040204020203" pitchFamily="34" charset="0"/>
                <a:cs typeface="Segoe UI" panose="020B0502040204020203" pitchFamily="34" charset="0"/>
              </a:rPr>
              <a:t>As part of the </a:t>
            </a:r>
            <a:r>
              <a:rPr lang="en-US" sz="1200" b="1">
                <a:latin typeface="Segoe UI" panose="020B0502040204020203" pitchFamily="34" charset="0"/>
                <a:cs typeface="Segoe UI" panose="020B0502040204020203" pitchFamily="34" charset="0"/>
              </a:rPr>
              <a:t>Program for Developing Language Skills Among Preschoolers,</a:t>
            </a:r>
            <a:r>
              <a:rPr lang="en-US" sz="1200">
                <a:latin typeface="Segoe UI" panose="020B0502040204020203" pitchFamily="34" charset="0"/>
                <a:cs typeface="Segoe UI" panose="020B0502040204020203" pitchFamily="34" charset="0"/>
              </a:rPr>
              <a:t> an intervention operated aimed at influencing the linguistic environment in the classroom to promote an atmosphere of discussion, to create opportunities for broader discussions, and to build vocabulary through mediated instruction. </a:t>
            </a:r>
            <a:br>
              <a:rPr lang="en-US" sz="1200">
                <a:latin typeface="Segoe UI" panose="020B0502040204020203" pitchFamily="34" charset="0"/>
                <a:cs typeface="Segoe UI" panose="020B0502040204020203" pitchFamily="34" charset="0"/>
              </a:rPr>
            </a:br>
            <a:r>
              <a:rPr lang="en-US" sz="1200">
                <a:latin typeface="Segoe UI" panose="020B0502040204020203" pitchFamily="34" charset="0"/>
                <a:cs typeface="Segoe UI" panose="020B0502040204020203" pitchFamily="34" charset="0"/>
              </a:rPr>
              <a:t>The intervention included training for teachers and preschool teachers with a special emphasis on cultural and linguistic adaptation for the target population in UOJ society.</a:t>
            </a:r>
            <a:endParaRPr lang="he-IL" sz="1200">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id="{8AA02DFC-C162-268E-A05C-DC5513FC922F}"/>
              </a:ext>
            </a:extLst>
          </p:cNvPr>
          <p:cNvSpPr>
            <a:spLocks noChangeArrowheads="1"/>
          </p:cNvSpPr>
          <p:nvPr/>
        </p:nvSpPr>
        <p:spPr bwMode="auto">
          <a:xfrm>
            <a:off x="554476" y="6165023"/>
            <a:ext cx="946335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*Source: Evaluation of Programs Aimed at Promoting Early Childhood Education: Literature Review, Center for Educational Technology, April 2016</a:t>
            </a:r>
            <a:endParaRPr lang="he-IL" altLang="he-IL" sz="1000">
              <a:latin typeface="Segoe UI" panose="020B0502040204020203" pitchFamily="34" charset="0"/>
              <a:cs typeface="Segoe UI" panose="020B0502040204020203" pitchFamily="34" charset="0"/>
            </a:endParaRPr>
          </a:p>
        </p:txBody>
      </p:sp>
      <p:pic>
        <p:nvPicPr>
          <p:cNvPr id="13" name="Picture 2" descr="פרזנטציה בריבוע | המרגישונים - פרזנטציה בריבוע">
            <a:extLst>
              <a:ext uri="{FF2B5EF4-FFF2-40B4-BE49-F238E27FC236}">
                <a16:creationId xmlns:a16="http://schemas.microsoft.com/office/drawing/2014/main" id="{AE2AFED7-77C1-0634-CCB5-76E6D4D60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3435" y="3507893"/>
            <a:ext cx="3517416" cy="23110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החברה החרדית">
            <a:extLst>
              <a:ext uri="{FF2B5EF4-FFF2-40B4-BE49-F238E27FC236}">
                <a16:creationId xmlns:a16="http://schemas.microsoft.com/office/drawing/2014/main" id="{89CA62FF-B325-7EB9-D0B1-9CC13DF1CF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3435" y="795196"/>
            <a:ext cx="3517415" cy="2383597"/>
          </a:xfrm>
          <a:prstGeom prst="rect">
            <a:avLst/>
          </a:prstGeom>
          <a:noFill/>
          <a:extLst>
            <a:ext uri="{909E8E84-426E-40DD-AFC4-6F175D3DCCD1}">
              <a14:hiddenFill xmlns:a14="http://schemas.microsoft.com/office/drawing/2010/main">
                <a:solidFill>
                  <a:srgbClr val="FFFFFF"/>
                </a:solidFill>
              </a14:hiddenFill>
            </a:ext>
          </a:extLst>
        </p:spPr>
      </p:pic>
      <p:sp>
        <p:nvSpPr>
          <p:cNvPr id="15" name="תיבת טקסט 1">
            <a:extLst>
              <a:ext uri="{FF2B5EF4-FFF2-40B4-BE49-F238E27FC236}">
                <a16:creationId xmlns:a16="http://schemas.microsoft.com/office/drawing/2014/main" id="{D0185811-2A93-DBB3-8DB1-DF58398F6D2F}"/>
              </a:ext>
            </a:extLst>
          </p:cNvPr>
          <p:cNvSpPr txBox="1"/>
          <p:nvPr/>
        </p:nvSpPr>
        <p:spPr>
          <a:xfrm>
            <a:off x="9018896" y="3124338"/>
            <a:ext cx="2861954" cy="246221"/>
          </a:xfrm>
          <a:prstGeom prst="rect">
            <a:avLst/>
          </a:prstGeom>
          <a:noFill/>
        </p:spPr>
        <p:txBody>
          <a:bodyPr wrap="square" rtlCol="1">
            <a:spAutoFit/>
          </a:bodyPr>
          <a:lstStyle/>
          <a:p>
            <a:pPr algn="l" rtl="0"/>
            <a:r>
              <a:rPr lang="en-US" altLang="he-IL" sz="1000">
                <a:latin typeface="Segoe UI" panose="020B0502040204020203" pitchFamily="34" charset="0"/>
                <a:ea typeface="Calibri" panose="020F0502020204030204" pitchFamily="34" charset="0"/>
                <a:cs typeface="Segoe UI" panose="020B0502040204020203" pitchFamily="34" charset="0"/>
              </a:rPr>
              <a:t>The Haredi Institute for Public Affairs </a:t>
            </a:r>
            <a:endParaRPr lang="he-IL" altLang="he-IL" sz="1000">
              <a:latin typeface="Segoe UI" panose="020B0502040204020203" pitchFamily="34" charset="0"/>
              <a:cs typeface="Segoe UI" panose="020B0502040204020203" pitchFamily="34" charset="0"/>
            </a:endParaRPr>
          </a:p>
        </p:txBody>
      </p:sp>
      <p:sp>
        <p:nvSpPr>
          <p:cNvPr id="16" name="תיבת טקסט 13">
            <a:extLst>
              <a:ext uri="{FF2B5EF4-FFF2-40B4-BE49-F238E27FC236}">
                <a16:creationId xmlns:a16="http://schemas.microsoft.com/office/drawing/2014/main" id="{9A766E80-6A73-A2C3-2BB5-24A8F8FB4B14}"/>
              </a:ext>
            </a:extLst>
          </p:cNvPr>
          <p:cNvSpPr txBox="1"/>
          <p:nvPr/>
        </p:nvSpPr>
        <p:spPr>
          <a:xfrm>
            <a:off x="9018897" y="5826469"/>
            <a:ext cx="2861954" cy="338554"/>
          </a:xfrm>
          <a:prstGeom prst="rect">
            <a:avLst/>
          </a:prstGeom>
          <a:noFill/>
        </p:spPr>
        <p:txBody>
          <a:bodyPr wrap="square" rtlCol="1">
            <a:spAutoFit/>
          </a:bodyPr>
          <a:lstStyle/>
          <a:p>
            <a:pPr algn="l" rtl="0"/>
            <a:r>
              <a:rPr lang="en-US" sz="800"/>
              <a:t>CET – The Center for Educational Technology</a:t>
            </a:r>
            <a:br>
              <a:rPr lang="en-US" sz="800"/>
            </a:br>
            <a:r>
              <a:rPr lang="en-US" sz="800"/>
              <a:t>The Israel Teachers’ Union Fund for Professional Advancement</a:t>
            </a:r>
          </a:p>
        </p:txBody>
      </p:sp>
    </p:spTree>
    <p:extLst>
      <p:ext uri="{BB962C8B-B14F-4D97-AF65-F5344CB8AC3E}">
        <p14:creationId xmlns:p14="http://schemas.microsoft.com/office/powerpoint/2010/main" val="4004740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A6AB2B1-45A6-6025-DFCF-9A8824C493DE}"/>
              </a:ext>
            </a:extLst>
          </p:cNvPr>
          <p:cNvSpPr txBox="1"/>
          <p:nvPr/>
        </p:nvSpPr>
        <p:spPr>
          <a:xfrm>
            <a:off x="0" y="-5646"/>
            <a:ext cx="12191999"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Beit Shemesh: Socioeconomic Status</a:t>
            </a:r>
            <a:endParaRPr lang="he-IL" sz="24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D40639D3-1F98-DFBE-9F77-687DB86A95AC}"/>
              </a:ext>
            </a:extLst>
          </p:cNvPr>
          <p:cNvSpPr>
            <a:spLocks noChangeArrowheads="1"/>
          </p:cNvSpPr>
          <p:nvPr/>
        </p:nvSpPr>
        <p:spPr bwMode="auto">
          <a:xfrm>
            <a:off x="853154" y="5544700"/>
            <a:ext cx="63672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Mapping of Human Capital in Beit Shemesh. Eitan Regev, </a:t>
            </a:r>
            <a:r>
              <a:rPr lang="en-US" altLang="he-IL" sz="1000" err="1">
                <a:latin typeface="Segoe UI" panose="020B0502040204020203" pitchFamily="34" charset="0"/>
                <a:ea typeface="Calibri" panose="020F0502020204030204" pitchFamily="34" charset="0"/>
                <a:cs typeface="Segoe UI" panose="020B0502040204020203" pitchFamily="34" charset="0"/>
              </a:rPr>
              <a:t>Itzik</a:t>
            </a:r>
            <a:r>
              <a:rPr lang="en-US" altLang="he-IL" sz="1000">
                <a:latin typeface="Segoe UI" panose="020B0502040204020203" pitchFamily="34" charset="0"/>
                <a:ea typeface="Calibri" panose="020F0502020204030204" pitchFamily="34" charset="0"/>
                <a:cs typeface="Segoe UI" panose="020B0502040204020203" pitchFamily="34" charset="0"/>
              </a:rPr>
              <a:t> Crombie, and Shani </a:t>
            </a:r>
            <a:r>
              <a:rPr lang="en-US" altLang="he-IL" sz="1000" err="1">
                <a:latin typeface="Segoe UI" panose="020B0502040204020203" pitchFamily="34" charset="0"/>
                <a:ea typeface="Calibri" panose="020F0502020204030204" pitchFamily="34" charset="0"/>
                <a:cs typeface="Segoe UI" panose="020B0502040204020203" pitchFamily="34" charset="0"/>
              </a:rPr>
              <a:t>Zusman</a:t>
            </a:r>
            <a:r>
              <a:rPr lang="en-US" altLang="he-IL" sz="1000">
                <a:latin typeface="Segoe UI" panose="020B0502040204020203" pitchFamily="34" charset="0"/>
                <a:ea typeface="Calibri" panose="020F0502020204030204" pitchFamily="34" charset="0"/>
                <a:cs typeface="Segoe UI" panose="020B0502040204020203" pitchFamily="34" charset="0"/>
              </a:rPr>
              <a:t>-Efrati. The Haredi Institute for Public Affairs and Beit Shemesh Municipality. October 2021.</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graphicFrame>
        <p:nvGraphicFramePr>
          <p:cNvPr id="7" name="Table 6">
            <a:extLst>
              <a:ext uri="{FF2B5EF4-FFF2-40B4-BE49-F238E27FC236}">
                <a16:creationId xmlns:a16="http://schemas.microsoft.com/office/drawing/2014/main" id="{CEF7C880-CB02-6A82-700E-888D6D42CAB7}"/>
              </a:ext>
            </a:extLst>
          </p:cNvPr>
          <p:cNvGraphicFramePr>
            <a:graphicFrameLocks noGrp="1"/>
          </p:cNvGraphicFramePr>
          <p:nvPr>
            <p:extLst>
              <p:ext uri="{D42A27DB-BD31-4B8C-83A1-F6EECF244321}">
                <p14:modId xmlns:p14="http://schemas.microsoft.com/office/powerpoint/2010/main" val="1253013484"/>
              </p:ext>
            </p:extLst>
          </p:nvPr>
        </p:nvGraphicFramePr>
        <p:xfrm>
          <a:off x="585686" y="977057"/>
          <a:ext cx="7162799" cy="4031847"/>
        </p:xfrm>
        <a:graphic>
          <a:graphicData uri="http://schemas.openxmlformats.org/drawingml/2006/table">
            <a:tbl>
              <a:tblPr rtl="1" firstRow="1" bandRow="1">
                <a:tableStyleId>{5940675A-B579-460E-94D1-54222C63F5DA}</a:tableStyleId>
              </a:tblPr>
              <a:tblGrid>
                <a:gridCol w="2799488">
                  <a:extLst>
                    <a:ext uri="{9D8B030D-6E8A-4147-A177-3AD203B41FA5}">
                      <a16:colId xmlns:a16="http://schemas.microsoft.com/office/drawing/2014/main" val="3675287082"/>
                    </a:ext>
                  </a:extLst>
                </a:gridCol>
                <a:gridCol w="1767826">
                  <a:extLst>
                    <a:ext uri="{9D8B030D-6E8A-4147-A177-3AD203B41FA5}">
                      <a16:colId xmlns:a16="http://schemas.microsoft.com/office/drawing/2014/main" val="3709993030"/>
                    </a:ext>
                  </a:extLst>
                </a:gridCol>
                <a:gridCol w="2595485">
                  <a:extLst>
                    <a:ext uri="{9D8B030D-6E8A-4147-A177-3AD203B41FA5}">
                      <a16:colId xmlns:a16="http://schemas.microsoft.com/office/drawing/2014/main" val="2535749957"/>
                    </a:ext>
                  </a:extLst>
                </a:gridCol>
              </a:tblGrid>
              <a:tr h="1164011">
                <a:tc>
                  <a:txBody>
                    <a:bodyPr/>
                    <a:lstStyle/>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lang="en-US" altLang="he-IL" sz="1600" kern="1200" noProof="0">
                          <a:solidFill>
                            <a:srgbClr val="36636F"/>
                          </a:solidFill>
                          <a:latin typeface="Segoe UI" panose="020B0502040204020203" pitchFamily="34" charset="0"/>
                          <a:ea typeface="+mn-ea"/>
                          <a:cs typeface="Segoe UI" panose="020B0502040204020203" pitchFamily="34" charset="0"/>
                        </a:rPr>
                        <a:t>Municipal jurisdiction</a:t>
                      </a: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lang="he-IL" altLang="he-IL" sz="1600" b="1" kern="1200" noProof="0">
                          <a:solidFill>
                            <a:srgbClr val="36636F"/>
                          </a:solidFill>
                          <a:latin typeface="Segoe UI" panose="020B0502040204020203" pitchFamily="34" charset="0"/>
                          <a:ea typeface="+mn-ea"/>
                          <a:cs typeface="Segoe UI" panose="020B0502040204020203" pitchFamily="34" charset="0"/>
                        </a:rPr>
                        <a:t>38,670</a:t>
                      </a:r>
                      <a:r>
                        <a:rPr lang="en-US" altLang="he-IL" sz="1600" b="1" kern="1200" noProof="0">
                          <a:solidFill>
                            <a:srgbClr val="36636F"/>
                          </a:solidFill>
                          <a:latin typeface="Segoe UI" panose="020B0502040204020203" pitchFamily="34" charset="0"/>
                          <a:ea typeface="+mn-ea"/>
                          <a:cs typeface="Segoe UI" panose="020B0502040204020203" pitchFamily="34" charset="0"/>
                        </a:rPr>
                        <a:t> dunam (9555.5651 acres)</a:t>
                      </a:r>
                      <a:endParaRPr lang="en-US" altLang="he-IL" sz="1600" kern="1200" noProof="0">
                        <a:solidFill>
                          <a:srgbClr val="36636F"/>
                        </a:solidFill>
                        <a:latin typeface="Segoe UI" panose="020B0502040204020203" pitchFamily="34" charset="0"/>
                        <a:ea typeface="+mn-ea"/>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a:txBody>
                    <a:bodyPr/>
                    <a:lstStyle/>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lang="en-US" altLang="he-IL" sz="1800" b="1" kern="1200" noProof="0">
                          <a:solidFill>
                            <a:srgbClr val="36636F"/>
                          </a:solidFill>
                          <a:latin typeface="Segoe UI" panose="020B0502040204020203" pitchFamily="34" charset="0"/>
                          <a:ea typeface="+mn-ea"/>
                          <a:cs typeface="Segoe UI" panose="020B0502040204020203" pitchFamily="34" charset="0"/>
                        </a:rPr>
                        <a:t>132,544</a:t>
                      </a:r>
                      <a:br>
                        <a:rPr lang="en-US" altLang="he-IL" sz="1800" b="1" kern="1200" noProof="0">
                          <a:solidFill>
                            <a:srgbClr val="36636F"/>
                          </a:solidFill>
                          <a:latin typeface="Segoe UI" panose="020B0502040204020203" pitchFamily="34" charset="0"/>
                          <a:ea typeface="+mn-ea"/>
                          <a:cs typeface="Segoe UI" panose="020B0502040204020203" pitchFamily="34" charset="0"/>
                        </a:rPr>
                      </a:br>
                      <a:r>
                        <a:rPr lang="en-US" altLang="he-IL" sz="1800" b="0" kern="1200" noProof="0">
                          <a:solidFill>
                            <a:srgbClr val="36636F"/>
                          </a:solidFill>
                          <a:latin typeface="Segoe UI" panose="020B0502040204020203" pitchFamily="34" charset="0"/>
                          <a:ea typeface="+mn-ea"/>
                          <a:cs typeface="Segoe UI" panose="020B0502040204020203" pitchFamily="34" charset="0"/>
                        </a:rPr>
                        <a:t>residents </a:t>
                      </a:r>
                      <a:br>
                        <a:rPr lang="en-US" altLang="he-IL" sz="1800" b="0" kern="1200" noProof="0">
                          <a:solidFill>
                            <a:srgbClr val="36636F"/>
                          </a:solidFill>
                          <a:latin typeface="Segoe UI" panose="020B0502040204020203" pitchFamily="34" charset="0"/>
                          <a:ea typeface="+mn-ea"/>
                          <a:cs typeface="Segoe UI" panose="020B0502040204020203" pitchFamily="34" charset="0"/>
                        </a:rPr>
                      </a:br>
                      <a:r>
                        <a:rPr lang="en-US" altLang="he-IL" sz="1800" b="0" kern="1200" noProof="0">
                          <a:solidFill>
                            <a:srgbClr val="36636F"/>
                          </a:solidFill>
                          <a:latin typeface="Segoe UI" panose="020B0502040204020203" pitchFamily="34" charset="0"/>
                          <a:ea typeface="+mn-ea"/>
                          <a:cs typeface="Segoe UI" panose="020B0502040204020203" pitchFamily="34" charset="0"/>
                        </a:rPr>
                        <a:t>(as of 2020)</a:t>
                      </a:r>
                      <a:endParaRPr lang="en-US" altLang="he-IL" sz="1800" b="1" kern="1200" noProof="0">
                        <a:solidFill>
                          <a:srgbClr val="36636F"/>
                        </a:solidFill>
                        <a:latin typeface="Segoe UI" panose="020B0502040204020203" pitchFamily="34" charset="0"/>
                        <a:ea typeface="+mn-ea"/>
                        <a:cs typeface="Segoe UI" panose="020B0502040204020203" pitchFamily="34" charset="0"/>
                      </a:endParaRPr>
                    </a:p>
                    <a:p>
                      <a:pPr marL="0" marR="0" lvl="0" indent="0" algn="r" defTabSz="914400" rtl="1" eaLnBrk="0" fontAlgn="base" latinLnBrk="0" hangingPunct="0">
                        <a:lnSpc>
                          <a:spcPct val="100000"/>
                        </a:lnSpc>
                        <a:spcBef>
                          <a:spcPts val="0"/>
                        </a:spcBef>
                        <a:spcAft>
                          <a:spcPct val="0"/>
                        </a:spcAft>
                        <a:buClrTx/>
                        <a:buSzTx/>
                        <a:buFont typeface="Arial" panose="020B0604020202020204" pitchFamily="34" charset="0"/>
                        <a:buNone/>
                        <a:tabLst/>
                        <a:defRPr/>
                      </a:pPr>
                      <a:endParaRPr lang="he-IL" altLang="he-IL" sz="1600">
                        <a:solidFill>
                          <a:srgbClr val="36636F"/>
                        </a:solidFill>
                        <a:latin typeface="Segoe UI" panose="020B0502040204020203" pitchFamily="34" charset="0"/>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rgbClr val="36636F"/>
                          </a:solidFill>
                          <a:latin typeface="Segoe UI" panose="020B0502040204020203" pitchFamily="34" charset="0"/>
                          <a:ea typeface="+mn-ea"/>
                          <a:cs typeface="Segoe UI" panose="020B0502040204020203" pitchFamily="34" charset="0"/>
                        </a:rPr>
                        <a:t>23,061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a:solidFill>
                            <a:srgbClr val="36636F"/>
                          </a:solidFill>
                          <a:latin typeface="Segoe UI" panose="020B0502040204020203" pitchFamily="34" charset="0"/>
                          <a:ea typeface="+mn-ea"/>
                          <a:cs typeface="Segoe UI" panose="020B0502040204020203" pitchFamily="34" charset="0"/>
                        </a:rPr>
                        <a:t>children aged 0-4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rgbClr val="36636F"/>
                          </a:solidFill>
                          <a:latin typeface="Segoe UI" panose="020B0502040204020203" pitchFamily="34" charset="0"/>
                          <a:ea typeface="+mn-ea"/>
                          <a:cs typeface="Segoe UI" panose="020B0502040204020203" pitchFamily="34" charset="0"/>
                        </a:rPr>
                        <a:t>52%</a:t>
                      </a:r>
                      <a:r>
                        <a:rPr lang="en-US" sz="1800" b="0" kern="1200">
                          <a:solidFill>
                            <a:srgbClr val="36636F"/>
                          </a:solidFill>
                          <a:latin typeface="Segoe UI" panose="020B0502040204020203" pitchFamily="34" charset="0"/>
                          <a:ea typeface="+mn-ea"/>
                          <a:cs typeface="Segoe UI" panose="020B0502040204020203" pitchFamily="34" charset="0"/>
                        </a:rPr>
                        <a:t> of the population are children aged 0-12</a:t>
                      </a:r>
                      <a:endParaRPr lang="en-US" sz="1800" b="1" kern="1200">
                        <a:solidFill>
                          <a:srgbClr val="36636F"/>
                        </a:solidFill>
                        <a:latin typeface="Segoe UI" panose="020B0502040204020203" pitchFamily="34" charset="0"/>
                        <a:ea typeface="+mn-ea"/>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255945531"/>
                  </a:ext>
                </a:extLst>
              </a:tr>
              <a:tr h="11057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600">
                          <a:solidFill>
                            <a:srgbClr val="36636F"/>
                          </a:solidFill>
                          <a:latin typeface="Segoe UI" panose="020B0502040204020203" pitchFamily="34" charset="0"/>
                          <a:cs typeface="Segoe UI" panose="020B0502040204020203" pitchFamily="34" charset="0"/>
                        </a:rPr>
                        <a:t>Beit Shemesh is in</a:t>
                      </a:r>
                      <a:br>
                        <a:rPr lang="en-US" altLang="he-IL" sz="1600">
                          <a:solidFill>
                            <a:srgbClr val="36636F"/>
                          </a:solidFill>
                          <a:latin typeface="Segoe UI" panose="020B0502040204020203" pitchFamily="34" charset="0"/>
                          <a:cs typeface="Segoe UI" panose="020B0502040204020203" pitchFamily="34" charset="0"/>
                        </a:rPr>
                      </a:br>
                      <a:r>
                        <a:rPr lang="en-US" altLang="he-IL" sz="1600" b="1">
                          <a:solidFill>
                            <a:srgbClr val="36636F"/>
                          </a:solidFill>
                          <a:latin typeface="Segoe UI" panose="020B0502040204020203" pitchFamily="34" charset="0"/>
                          <a:cs typeface="Segoe UI" panose="020B0502040204020203" pitchFamily="34" charset="0"/>
                        </a:rPr>
                        <a:t>Socioeconomic Cluster 2 </a:t>
                      </a:r>
                      <a:r>
                        <a:rPr lang="en-US" altLang="he-IL" sz="1600" b="0">
                          <a:solidFill>
                            <a:srgbClr val="36636F"/>
                          </a:solidFill>
                          <a:latin typeface="Segoe UI" panose="020B0502040204020203" pitchFamily="34" charset="0"/>
                          <a:cs typeface="Segoe UI" panose="020B0502040204020203" pitchFamily="34" charset="0"/>
                        </a:rPr>
                        <a:t>(2017)</a:t>
                      </a:r>
                      <a:endParaRPr lang="en-US" altLang="he-IL" sz="1600">
                        <a:solidFill>
                          <a:srgbClr val="36636F"/>
                        </a:solidFill>
                        <a:latin typeface="Segoe UI" panose="020B0502040204020203" pitchFamily="34" charset="0"/>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600">
                          <a:solidFill>
                            <a:srgbClr val="36636F"/>
                          </a:solidFill>
                          <a:latin typeface="Segoe UI" panose="020B0502040204020203" pitchFamily="34" charset="0"/>
                          <a:cs typeface="Segoe UI" panose="020B0502040204020203" pitchFamily="34" charset="0"/>
                        </a:rPr>
                        <a:t>Average # of persons per family: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600" b="1">
                          <a:solidFill>
                            <a:srgbClr val="36636F"/>
                          </a:solidFill>
                          <a:latin typeface="Segoe UI" panose="020B0502040204020203" pitchFamily="34" charset="0"/>
                          <a:cs typeface="Segoe UI" panose="020B0502040204020203" pitchFamily="34" charset="0"/>
                        </a:rPr>
                        <a:t>5.04</a:t>
                      </a:r>
                      <a:r>
                        <a:rPr lang="en-US" altLang="he-IL" sz="1600" b="0">
                          <a:solidFill>
                            <a:srgbClr val="36636F"/>
                          </a:solidFill>
                          <a:latin typeface="Segoe UI" panose="020B0502040204020203" pitchFamily="34" charset="0"/>
                          <a:cs typeface="Segoe UI" panose="020B0502040204020203" pitchFamily="34" charset="0"/>
                        </a:rPr>
                        <a:t> (2019)</a:t>
                      </a:r>
                      <a:endParaRPr lang="en-US" altLang="he-IL" sz="1600" b="1">
                        <a:solidFill>
                          <a:srgbClr val="36636F"/>
                        </a:solidFill>
                        <a:latin typeface="Segoe UI" panose="020B0502040204020203" pitchFamily="34" charset="0"/>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600">
                          <a:solidFill>
                            <a:srgbClr val="36636F"/>
                          </a:solidFill>
                          <a:latin typeface="Segoe UI" panose="020B0502040204020203" pitchFamily="34" charset="0"/>
                          <a:cs typeface="Segoe UI" panose="020B0502040204020203" pitchFamily="34" charset="0"/>
                        </a:rPr>
                        <a:t>Annual population growth rate: </a:t>
                      </a:r>
                      <a:r>
                        <a:rPr lang="en-US" altLang="he-IL" sz="1600" b="1">
                          <a:solidFill>
                            <a:srgbClr val="36636F"/>
                          </a:solidFill>
                          <a:latin typeface="Segoe UI" panose="020B0502040204020203" pitchFamily="34" charset="0"/>
                          <a:cs typeface="Segoe UI" panose="020B0502040204020203" pitchFamily="34" charset="0"/>
                        </a:rPr>
                        <a:t>7.1%</a:t>
                      </a:r>
                      <a:endParaRPr lang="en-US" altLang="he-IL" sz="1600">
                        <a:solidFill>
                          <a:srgbClr val="36636F"/>
                        </a:solidFill>
                        <a:latin typeface="Segoe UI" panose="020B0502040204020203" pitchFamily="34" charset="0"/>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650059573"/>
                  </a:ext>
                </a:extLst>
              </a:tr>
              <a:tr h="1396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0" kern="1200">
                          <a:solidFill>
                            <a:srgbClr val="36636F"/>
                          </a:solidFill>
                          <a:latin typeface="Segoe UI" panose="020B0502040204020203" pitchFamily="34" charset="0"/>
                          <a:ea typeface="+mn-ea"/>
                          <a:cs typeface="Segoe UI" panose="020B0502040204020203" pitchFamily="34" charset="0"/>
                        </a:rPr>
                        <a:t>The employment rate is </a:t>
                      </a:r>
                      <a:r>
                        <a:rPr lang="en-US" altLang="he-IL" sz="1800" b="1" kern="1200">
                          <a:solidFill>
                            <a:srgbClr val="36636F"/>
                          </a:solidFill>
                          <a:latin typeface="Segoe UI" panose="020B0502040204020203" pitchFamily="34" charset="0"/>
                          <a:ea typeface="+mn-ea"/>
                          <a:cs typeface="Segoe UI" panose="020B0502040204020203" pitchFamily="34" charset="0"/>
                        </a:rPr>
                        <a:t>57%</a:t>
                      </a:r>
                      <a:r>
                        <a:rPr lang="en-US" altLang="he-IL" sz="1800" b="0" kern="1200">
                          <a:solidFill>
                            <a:srgbClr val="36636F"/>
                          </a:solidFill>
                          <a:latin typeface="Segoe UI" panose="020B0502040204020203" pitchFamily="34" charset="0"/>
                          <a:ea typeface="+mn-ea"/>
                          <a:cs typeface="Segoe UI" panose="020B0502040204020203" pitchFamily="34" charset="0"/>
                        </a:rPr>
                        <a:t> in Beit Shemesh, lower than the UOJ population nationally (62%) and the national average (85%)</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600">
                          <a:solidFill>
                            <a:srgbClr val="36636F"/>
                          </a:solidFill>
                          <a:latin typeface="Segoe UI" panose="020B0502040204020203" pitchFamily="34" charset="0"/>
                          <a:cs typeface="Segoe UI" panose="020B0502040204020203" pitchFamily="34" charset="0"/>
                        </a:rPr>
                        <a:t>The average monthly salary among the UOJ population in Beit Shemesh is </a:t>
                      </a:r>
                      <a:r>
                        <a:rPr lang="en-US" altLang="he-IL" sz="1600" b="1">
                          <a:solidFill>
                            <a:srgbClr val="36636F"/>
                          </a:solidFill>
                          <a:latin typeface="Segoe UI" panose="020B0502040204020203" pitchFamily="34" charset="0"/>
                          <a:cs typeface="Segoe UI" panose="020B0502040204020203" pitchFamily="34" charset="0"/>
                        </a:rPr>
                        <a:t>NIS 6,926 </a:t>
                      </a:r>
                      <a:r>
                        <a:rPr lang="en-US" altLang="he-IL" sz="1600" b="0">
                          <a:solidFill>
                            <a:srgbClr val="36636F"/>
                          </a:solidFill>
                          <a:latin typeface="Segoe UI" panose="020B0502040204020203" pitchFamily="34" charset="0"/>
                          <a:cs typeface="Segoe UI" panose="020B0502040204020203" pitchFamily="34" charset="0"/>
                        </a:rPr>
                        <a:t>(compared to NIS 7,892 among UOJ nationally and NIS 13,382 among NUOJIs [non-Ultra Orthodox Jewish Israelis]).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tc hMerge="1">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he-IL" altLang="he-IL" sz="14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3684670190"/>
                  </a:ext>
                </a:extLst>
              </a:tr>
            </a:tbl>
          </a:graphicData>
        </a:graphic>
      </p:graphicFrame>
      <p:sp>
        <p:nvSpPr>
          <p:cNvPr id="8" name="Rectangle 16">
            <a:extLst>
              <a:ext uri="{FF2B5EF4-FFF2-40B4-BE49-F238E27FC236}">
                <a16:creationId xmlns:a16="http://schemas.microsoft.com/office/drawing/2014/main" id="{6F7F6C24-E0B4-87E1-5183-6C3E734F355C}"/>
              </a:ext>
            </a:extLst>
          </p:cNvPr>
          <p:cNvSpPr>
            <a:spLocks noChangeArrowheads="1"/>
          </p:cNvSpPr>
          <p:nvPr/>
        </p:nvSpPr>
        <p:spPr bwMode="auto">
          <a:xfrm>
            <a:off x="846989" y="5365890"/>
            <a:ext cx="637336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Introduction and Opening Meeting – Urban 95 Beit Shemesh, Feb. 15, 2021</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0" name="Rectangle 16">
            <a:extLst>
              <a:ext uri="{FF2B5EF4-FFF2-40B4-BE49-F238E27FC236}">
                <a16:creationId xmlns:a16="http://schemas.microsoft.com/office/drawing/2014/main" id="{03695BEE-A808-5907-47DA-8547D58ECC06}"/>
              </a:ext>
            </a:extLst>
          </p:cNvPr>
          <p:cNvSpPr>
            <a:spLocks noChangeArrowheads="1"/>
          </p:cNvSpPr>
          <p:nvPr/>
        </p:nvSpPr>
        <p:spPr bwMode="auto">
          <a:xfrm>
            <a:off x="846989" y="4982208"/>
            <a:ext cx="637336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Central Bureau of Statistics (CBS). General Data – 2020.</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1" name="תיבת טקסט 14">
            <a:extLst>
              <a:ext uri="{FF2B5EF4-FFF2-40B4-BE49-F238E27FC236}">
                <a16:creationId xmlns:a16="http://schemas.microsoft.com/office/drawing/2014/main" id="{362F04E5-2434-D2A6-B573-19D239E39AC0}"/>
              </a:ext>
            </a:extLst>
          </p:cNvPr>
          <p:cNvSpPr txBox="1"/>
          <p:nvPr/>
        </p:nvSpPr>
        <p:spPr>
          <a:xfrm>
            <a:off x="853154" y="5179198"/>
            <a:ext cx="6373368" cy="246221"/>
          </a:xfrm>
          <a:prstGeom prst="rect">
            <a:avLst/>
          </a:prstGeom>
          <a:noFill/>
        </p:spPr>
        <p:txBody>
          <a:bodyPr wrap="square">
            <a:spAutoFit/>
          </a:bodyPr>
          <a:lstStyle/>
          <a:p>
            <a:pPr algn="l" rtl="0"/>
            <a:r>
              <a:rPr lang="en-US" sz="1000">
                <a:latin typeface="Segoe UI" panose="020B0502040204020203" pitchFamily="34" charset="0"/>
                <a:cs typeface="Segoe UI" panose="020B0502040204020203" pitchFamily="34" charset="0"/>
              </a:rPr>
              <a:t>* Source: CBS, Families in Israel – Data in Honor of Family Day, 2021</a:t>
            </a:r>
            <a:endParaRPr lang="he-IL" sz="1000">
              <a:latin typeface="Segoe UI" panose="020B0502040204020203" pitchFamily="34" charset="0"/>
              <a:cs typeface="Segoe UI" panose="020B0502040204020203" pitchFamily="34" charset="0"/>
            </a:endParaRPr>
          </a:p>
        </p:txBody>
      </p:sp>
      <p:pic>
        <p:nvPicPr>
          <p:cNvPr id="13" name="תמונה 3">
            <a:extLst>
              <a:ext uri="{FF2B5EF4-FFF2-40B4-BE49-F238E27FC236}">
                <a16:creationId xmlns:a16="http://schemas.microsoft.com/office/drawing/2014/main" id="{97783538-7BBD-79AB-1C02-4AD462B1DB45}"/>
              </a:ext>
            </a:extLst>
          </p:cNvPr>
          <p:cNvPicPr>
            <a:picLocks noChangeAspect="1"/>
          </p:cNvPicPr>
          <p:nvPr/>
        </p:nvPicPr>
        <p:blipFill>
          <a:blip r:embed="rId3"/>
          <a:stretch>
            <a:fillRect/>
          </a:stretch>
        </p:blipFill>
        <p:spPr>
          <a:xfrm>
            <a:off x="7919124" y="977057"/>
            <a:ext cx="4090962" cy="5268479"/>
          </a:xfrm>
          <a:prstGeom prst="rect">
            <a:avLst/>
          </a:prstGeom>
        </p:spPr>
      </p:pic>
      <p:sp>
        <p:nvSpPr>
          <p:cNvPr id="14" name="תיבת טקסט 1">
            <a:extLst>
              <a:ext uri="{FF2B5EF4-FFF2-40B4-BE49-F238E27FC236}">
                <a16:creationId xmlns:a16="http://schemas.microsoft.com/office/drawing/2014/main" id="{C178B430-F0FF-2389-336D-00C2EFE65707}"/>
              </a:ext>
            </a:extLst>
          </p:cNvPr>
          <p:cNvSpPr txBox="1"/>
          <p:nvPr/>
        </p:nvSpPr>
        <p:spPr>
          <a:xfrm>
            <a:off x="7919125" y="498487"/>
            <a:ext cx="4090962" cy="523220"/>
          </a:xfrm>
          <a:prstGeom prst="rect">
            <a:avLst/>
          </a:prstGeom>
          <a:noFill/>
        </p:spPr>
        <p:txBody>
          <a:bodyPr wrap="square" rtlCol="1">
            <a:spAutoFit/>
          </a:bodyPr>
          <a:lstStyle/>
          <a:p>
            <a:pPr algn="ctr" rtl="0"/>
            <a:r>
              <a:rPr lang="en-US" sz="1400" b="1">
                <a:latin typeface="Segoe UI" panose="020B0502040204020203" pitchFamily="34" charset="0"/>
                <a:cs typeface="Segoe UI" panose="020B0502040204020203" pitchFamily="34" charset="0"/>
              </a:rPr>
              <a:t>Concentration of UO Population in Beit Shemesh, </a:t>
            </a:r>
            <a:r>
              <a:rPr lang="en-US" altLang="he-IL" sz="1400">
                <a:latin typeface="Segoe UI" panose="020B0502040204020203" pitchFamily="34" charset="0"/>
                <a:ea typeface="Calibri" panose="020F0502020204030204" pitchFamily="34" charset="0"/>
                <a:cs typeface="Segoe UI" panose="020B0502040204020203" pitchFamily="34" charset="0"/>
              </a:rPr>
              <a:t>The Haredi Institute for Public Affairs</a:t>
            </a:r>
            <a:endParaRPr lang="he-IL" sz="140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41914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58E93C-FCE0-09F3-4158-D1B2C1BE6F18}"/>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Beit Shemesh: General Data*</a:t>
            </a:r>
            <a:endParaRPr lang="he-IL" sz="24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E3BE1DC7-3DDE-07F6-74D4-C2DBF8F69CC3}"/>
              </a:ext>
            </a:extLst>
          </p:cNvPr>
          <p:cNvSpPr/>
          <p:nvPr/>
        </p:nvSpPr>
        <p:spPr>
          <a:xfrm>
            <a:off x="628792" y="702406"/>
            <a:ext cx="6608587" cy="4831002"/>
          </a:xfrm>
          <a:prstGeom prst="rect">
            <a:avLst/>
          </a:prstGeom>
        </p:spPr>
        <p:txBody>
          <a:bodyPr wrap="square">
            <a:spAutoFit/>
          </a:bodyPr>
          <a:lstStyle/>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Beit Shemesh is a </a:t>
            </a:r>
            <a:r>
              <a:rPr lang="en-US" sz="1200" b="1">
                <a:latin typeface="Segoe UI" panose="020B0502040204020203" pitchFamily="34" charset="0"/>
                <a:cs typeface="Segoe UI" panose="020B0502040204020203" pitchFamily="34" charset="0"/>
              </a:rPr>
              <a:t>focal point</a:t>
            </a:r>
            <a:r>
              <a:rPr lang="en-US" sz="1200">
                <a:latin typeface="Segoe UI" panose="020B0502040204020203" pitchFamily="34" charset="0"/>
                <a:cs typeface="Segoe UI" panose="020B0502040204020203" pitchFamily="34" charset="0"/>
              </a:rPr>
              <a:t> that connects the Jerusalem area to the </a:t>
            </a:r>
            <a:r>
              <a:rPr lang="en-US" sz="1200" err="1">
                <a:latin typeface="Segoe UI" panose="020B0502040204020203" pitchFamily="34" charset="0"/>
                <a:cs typeface="Segoe UI" panose="020B0502040204020203" pitchFamily="34" charset="0"/>
              </a:rPr>
              <a:t>Bnei</a:t>
            </a:r>
            <a:r>
              <a:rPr lang="en-US" sz="1200">
                <a:latin typeface="Segoe UI" panose="020B0502040204020203" pitchFamily="34" charset="0"/>
                <a:cs typeface="Segoe UI" panose="020B0502040204020203" pitchFamily="34" charset="0"/>
              </a:rPr>
              <a:t> </a:t>
            </a:r>
            <a:r>
              <a:rPr lang="en-US" sz="1200" err="1">
                <a:latin typeface="Segoe UI" panose="020B0502040204020203" pitchFamily="34" charset="0"/>
                <a:cs typeface="Segoe UI" panose="020B0502040204020203" pitchFamily="34" charset="0"/>
              </a:rPr>
              <a:t>Brak</a:t>
            </a:r>
            <a:r>
              <a:rPr lang="en-US" sz="1200">
                <a:latin typeface="Segoe UI" panose="020B0502040204020203" pitchFamily="34" charset="0"/>
                <a:cs typeface="Segoe UI" panose="020B0502040204020203" pitchFamily="34" charset="0"/>
              </a:rPr>
              <a:t> area and central Israel.</a:t>
            </a:r>
          </a:p>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Veteran Beit Shemesh is in the northern part of the city, around which additional neighborhoods grew. The city expanded south, and there is currently a </a:t>
            </a:r>
            <a:r>
              <a:rPr lang="en-US" sz="1200" b="1">
                <a:latin typeface="Segoe UI" panose="020B0502040204020203" pitchFamily="34" charset="0"/>
                <a:cs typeface="Segoe UI" panose="020B0502040204020203" pitchFamily="34" charset="0"/>
              </a:rPr>
              <a:t>huge building trend</a:t>
            </a:r>
            <a:r>
              <a:rPr lang="en-US" sz="1200">
                <a:latin typeface="Segoe UI" panose="020B0502040204020203" pitchFamily="34" charset="0"/>
                <a:cs typeface="Segoe UI" panose="020B0502040204020203" pitchFamily="34" charset="0"/>
              </a:rPr>
              <a:t> that will transform Beit Shemesh from a city of 150,000 to a city of 250,000 </a:t>
            </a:r>
            <a:br>
              <a:rPr lang="en-US" sz="1200">
                <a:latin typeface="Segoe UI" panose="020B0502040204020203" pitchFamily="34" charset="0"/>
                <a:cs typeface="Segoe UI" panose="020B0502040204020203" pitchFamily="34" charset="0"/>
              </a:rPr>
            </a:br>
            <a:r>
              <a:rPr lang="en-US" sz="1200">
                <a:latin typeface="Segoe UI" panose="020B0502040204020203" pitchFamily="34" charset="0"/>
                <a:cs typeface="Segoe UI" panose="020B0502040204020203" pitchFamily="34" charset="0"/>
              </a:rPr>
              <a:t>residents in three years.</a:t>
            </a:r>
          </a:p>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Beit Shemesh is divided into ten main areas which were settled in several waves.</a:t>
            </a:r>
            <a:endParaRPr lang="he-IL" sz="1200">
              <a:latin typeface="Segoe UI" panose="020B0502040204020203" pitchFamily="34" charset="0"/>
              <a:cs typeface="Segoe UI" panose="020B0502040204020203" pitchFamily="34" charset="0"/>
            </a:endParaRPr>
          </a:p>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The city has a diverse social-cultural fabric (Ultra Orthodox Jewish majority </a:t>
            </a:r>
            <a:br>
              <a:rPr lang="en-US" sz="1200">
                <a:latin typeface="Segoe UI" panose="020B0502040204020203" pitchFamily="34" charset="0"/>
                <a:cs typeface="Segoe UI" panose="020B0502040204020203" pitchFamily="34" charset="0"/>
              </a:rPr>
            </a:br>
            <a:r>
              <a:rPr lang="en-US" sz="1200">
                <a:latin typeface="Segoe UI" panose="020B0502040204020203" pitchFamily="34" charset="0"/>
                <a:cs typeface="Segoe UI" panose="020B0502040204020203" pitchFamily="34" charset="0"/>
              </a:rPr>
              <a:t>neighborhoods and mixed neighborhoods), a result of the city’s having developed and been populated over time. Today </a:t>
            </a:r>
            <a:r>
              <a:rPr lang="en-US" sz="1200" b="1">
                <a:latin typeface="Segoe UI" panose="020B0502040204020203" pitchFamily="34" charset="0"/>
                <a:cs typeface="Segoe UI" panose="020B0502040204020203" pitchFamily="34" charset="0"/>
              </a:rPr>
              <a:t>over half the city’s residents are UOJ</a:t>
            </a:r>
            <a:r>
              <a:rPr lang="en-US" sz="1200">
                <a:latin typeface="Segoe UI" panose="020B0502040204020203" pitchFamily="34" charset="0"/>
                <a:cs typeface="Segoe UI" panose="020B0502040204020203" pitchFamily="34" charset="0"/>
              </a:rPr>
              <a:t> and belong to various religious streams.</a:t>
            </a:r>
          </a:p>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UOJ residents live in communities, surrounding public buildings, specifically synagogues. There are several streams: Hassidic/Lithuanian/Sephardic, and there are several sects in each stream – each sect has external distinguishing markers and different public needs.</a:t>
            </a:r>
            <a:endParaRPr lang="he-IL" sz="1200">
              <a:latin typeface="Segoe UI" panose="020B0502040204020203" pitchFamily="34" charset="0"/>
              <a:cs typeface="Segoe UI" panose="020B0502040204020203" pitchFamily="34" charset="0"/>
            </a:endParaRPr>
          </a:p>
          <a:p>
            <a:pPr marL="285750" indent="-285750" algn="l" rtl="0">
              <a:lnSpc>
                <a:spcPct val="150000"/>
              </a:lnSpc>
              <a:spcBef>
                <a:spcPts val="95"/>
              </a:spcBef>
              <a:buFont typeface="Wingdings" panose="05000000000000000000" pitchFamily="2" charset="2"/>
              <a:buChar char="§"/>
            </a:pPr>
            <a:r>
              <a:rPr lang="en-US" sz="1200">
                <a:latin typeface="Segoe UI" panose="020B0502040204020203" pitchFamily="34" charset="0"/>
                <a:cs typeface="Segoe UI" panose="020B0502040204020203" pitchFamily="34" charset="0"/>
              </a:rPr>
              <a:t>The variety of religious and Ultra Orthodox streams in the city and the very high proportion of children necessitate tools that appropriately address the lack of public space and public buildings.</a:t>
            </a:r>
            <a:endParaRPr lang="he-IL" sz="1200">
              <a:latin typeface="Segoe UI" panose="020B0502040204020203" pitchFamily="34" charset="0"/>
              <a:cs typeface="Segoe UI" panose="020B0502040204020203" pitchFamily="34" charset="0"/>
            </a:endParaRPr>
          </a:p>
        </p:txBody>
      </p:sp>
      <p:sp>
        <p:nvSpPr>
          <p:cNvPr id="7" name="Rectangle 16">
            <a:extLst>
              <a:ext uri="{FF2B5EF4-FFF2-40B4-BE49-F238E27FC236}">
                <a16:creationId xmlns:a16="http://schemas.microsoft.com/office/drawing/2014/main" id="{5BE7451A-BAF9-BFD6-43C5-44994F95DF0D}"/>
              </a:ext>
            </a:extLst>
          </p:cNvPr>
          <p:cNvSpPr>
            <a:spLocks noChangeArrowheads="1"/>
          </p:cNvSpPr>
          <p:nvPr/>
        </p:nvSpPr>
        <p:spPr bwMode="auto">
          <a:xfrm>
            <a:off x="151000" y="5670398"/>
            <a:ext cx="833151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Beit Shemesh Overall Master Plan, Planning Division, Construction and Housing Ministry, Armon Architects and Kaiser, December 2020.</a:t>
            </a:r>
            <a:endParaRPr lang="he-IL" altLang="he-IL" sz="1000">
              <a:latin typeface="Segoe UI" panose="020B0502040204020203" pitchFamily="34" charset="0"/>
              <a:cs typeface="Segoe UI" panose="020B0502040204020203" pitchFamily="34" charset="0"/>
            </a:endParaRPr>
          </a:p>
        </p:txBody>
      </p:sp>
      <p:sp>
        <p:nvSpPr>
          <p:cNvPr id="8" name="Rectangle 16">
            <a:extLst>
              <a:ext uri="{FF2B5EF4-FFF2-40B4-BE49-F238E27FC236}">
                <a16:creationId xmlns:a16="http://schemas.microsoft.com/office/drawing/2014/main" id="{A3A0446F-9B82-51E3-8277-53F39E976DDA}"/>
              </a:ext>
            </a:extLst>
          </p:cNvPr>
          <p:cNvSpPr>
            <a:spLocks noChangeArrowheads="1"/>
          </p:cNvSpPr>
          <p:nvPr/>
        </p:nvSpPr>
        <p:spPr bwMode="auto">
          <a:xfrm>
            <a:off x="151000" y="6126671"/>
            <a:ext cx="535445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000">
                <a:latin typeface="Segoe UI" panose="020B0502040204020203" pitchFamily="34" charset="0"/>
                <a:ea typeface="Calibri" panose="020F0502020204030204" pitchFamily="34" charset="0"/>
                <a:cs typeface="Segoe UI" panose="020B0502040204020203" pitchFamily="34" charset="0"/>
              </a:rPr>
              <a:t>* Source: Introduction and Opening Meeting – Urban 95 Beit Shemesh, Feb. 15, 2021</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9" name="Rectangle 16">
            <a:extLst>
              <a:ext uri="{FF2B5EF4-FFF2-40B4-BE49-F238E27FC236}">
                <a16:creationId xmlns:a16="http://schemas.microsoft.com/office/drawing/2014/main" id="{C8B7C69C-245F-1558-9063-8499386CAFB4}"/>
              </a:ext>
            </a:extLst>
          </p:cNvPr>
          <p:cNvSpPr>
            <a:spLocks noChangeArrowheads="1"/>
          </p:cNvSpPr>
          <p:nvPr/>
        </p:nvSpPr>
        <p:spPr bwMode="auto">
          <a:xfrm>
            <a:off x="151000" y="5909373"/>
            <a:ext cx="65927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Summary of Beit Shemesh Steering Committee, Apr. 28, 2021</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pic>
        <p:nvPicPr>
          <p:cNvPr id="11" name="תמונה 2">
            <a:extLst>
              <a:ext uri="{FF2B5EF4-FFF2-40B4-BE49-F238E27FC236}">
                <a16:creationId xmlns:a16="http://schemas.microsoft.com/office/drawing/2014/main" id="{363AC85B-519A-FFE6-DDD5-EA2E260A5208}"/>
              </a:ext>
            </a:extLst>
          </p:cNvPr>
          <p:cNvPicPr>
            <a:picLocks noChangeAspect="1"/>
          </p:cNvPicPr>
          <p:nvPr/>
        </p:nvPicPr>
        <p:blipFill>
          <a:blip r:embed="rId3"/>
          <a:stretch>
            <a:fillRect/>
          </a:stretch>
        </p:blipFill>
        <p:spPr>
          <a:xfrm>
            <a:off x="7297851" y="1826446"/>
            <a:ext cx="4894149" cy="2909300"/>
          </a:xfrm>
          <a:prstGeom prst="rect">
            <a:avLst/>
          </a:prstGeom>
        </p:spPr>
      </p:pic>
    </p:spTree>
    <p:extLst>
      <p:ext uri="{BB962C8B-B14F-4D97-AF65-F5344CB8AC3E}">
        <p14:creationId xmlns:p14="http://schemas.microsoft.com/office/powerpoint/2010/main" val="2571456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2B08B23-0206-081A-B0B2-C461C37D369A}"/>
              </a:ext>
            </a:extLst>
          </p:cNvPr>
          <p:cNvSpPr txBox="1"/>
          <p:nvPr/>
        </p:nvSpPr>
        <p:spPr>
          <a:xfrm>
            <a:off x="0" y="39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Beit Shemesh: Public Buildings, Transit, and Mobility*</a:t>
            </a:r>
            <a:endParaRPr lang="he-IL" sz="2400" b="1">
              <a:solidFill>
                <a:schemeClr val="bg1"/>
              </a:solidFill>
              <a:latin typeface="Tahoma" pitchFamily="34" charset="0"/>
              <a:ea typeface="Tahoma" pitchFamily="34" charset="0"/>
              <a:cs typeface="Tahoma" pitchFamily="34" charset="0"/>
            </a:endParaRPr>
          </a:p>
        </p:txBody>
      </p:sp>
      <p:graphicFrame>
        <p:nvGraphicFramePr>
          <p:cNvPr id="6" name="Table 5">
            <a:extLst>
              <a:ext uri="{FF2B5EF4-FFF2-40B4-BE49-F238E27FC236}">
                <a16:creationId xmlns:a16="http://schemas.microsoft.com/office/drawing/2014/main" id="{AA283053-18D1-D07A-E156-EC3E13108E8E}"/>
              </a:ext>
            </a:extLst>
          </p:cNvPr>
          <p:cNvGraphicFramePr>
            <a:graphicFrameLocks noGrp="1"/>
          </p:cNvGraphicFramePr>
          <p:nvPr>
            <p:extLst>
              <p:ext uri="{D42A27DB-BD31-4B8C-83A1-F6EECF244321}">
                <p14:modId xmlns:p14="http://schemas.microsoft.com/office/powerpoint/2010/main" val="3840691498"/>
              </p:ext>
            </p:extLst>
          </p:nvPr>
        </p:nvGraphicFramePr>
        <p:xfrm>
          <a:off x="463294" y="932831"/>
          <a:ext cx="6303548" cy="4605420"/>
        </p:xfrm>
        <a:graphic>
          <a:graphicData uri="http://schemas.openxmlformats.org/drawingml/2006/table">
            <a:tbl>
              <a:tblPr rtl="1" firstRow="1" bandRow="1">
                <a:tableStyleId>{5940675A-B579-460E-94D1-54222C63F5DA}</a:tableStyleId>
              </a:tblPr>
              <a:tblGrid>
                <a:gridCol w="6303548">
                  <a:extLst>
                    <a:ext uri="{9D8B030D-6E8A-4147-A177-3AD203B41FA5}">
                      <a16:colId xmlns:a16="http://schemas.microsoft.com/office/drawing/2014/main" val="3675287082"/>
                    </a:ext>
                  </a:extLst>
                </a:gridCol>
              </a:tblGrid>
              <a:tr h="7953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he-IL" sz="1400" b="1">
                          <a:solidFill>
                            <a:srgbClr val="36636F"/>
                          </a:solidFill>
                          <a:latin typeface="Segoe UI" panose="020B0502040204020203" pitchFamily="34" charset="0"/>
                          <a:cs typeface="Segoe UI" panose="020B0502040204020203" pitchFamily="34" charset="0"/>
                        </a:rPr>
                        <a:t>Given the city’s rapid growth, public buildings are lacking in some neighborhoods</a:t>
                      </a:r>
                      <a:r>
                        <a:rPr lang="en-US" altLang="he-IL" sz="1400" b="0">
                          <a:solidFill>
                            <a:srgbClr val="36636F"/>
                          </a:solidFill>
                          <a:latin typeface="Segoe UI" panose="020B0502040204020203" pitchFamily="34" charset="0"/>
                          <a:cs typeface="Segoe UI" panose="020B0502040204020203" pitchFamily="34" charset="0"/>
                        </a:rPr>
                        <a:t> (specifically family health centers and sports &amp; leisure buildings).</a:t>
                      </a:r>
                      <a:endParaRPr lang="he-IL" altLang="he-IL" sz="1400" b="0">
                        <a:solidFill>
                          <a:srgbClr val="36636F"/>
                        </a:solidFill>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650059573"/>
                  </a:ext>
                </a:extLst>
              </a:tr>
              <a:tr h="5200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he-IL" sz="1400" b="1">
                          <a:solidFill>
                            <a:srgbClr val="36636F"/>
                          </a:solidFill>
                          <a:latin typeface="Segoe UI" panose="020B0502040204020203" pitchFamily="34" charset="0"/>
                          <a:cs typeface="Segoe UI" panose="020B0502040204020203" pitchFamily="34" charset="0"/>
                        </a:rPr>
                        <a:t>There are 4 community centers in the veteran neighborhoods, and 3 centers are currently being built </a:t>
                      </a:r>
                      <a:r>
                        <a:rPr lang="en-US" altLang="he-IL" sz="1400" b="0">
                          <a:solidFill>
                            <a:srgbClr val="36636F"/>
                          </a:solidFill>
                          <a:latin typeface="Segoe UI" panose="020B0502040204020203" pitchFamily="34" charset="0"/>
                          <a:cs typeface="Segoe UI" panose="020B0502040204020203" pitchFamily="34" charset="0"/>
                        </a:rPr>
                        <a:t>(between C1 and C2, in </a:t>
                      </a:r>
                      <a:r>
                        <a:rPr lang="en-US" altLang="he-IL" sz="1400" b="0" err="1">
                          <a:solidFill>
                            <a:srgbClr val="36636F"/>
                          </a:solidFill>
                          <a:latin typeface="Segoe UI" panose="020B0502040204020203" pitchFamily="34" charset="0"/>
                          <a:cs typeface="Segoe UI" panose="020B0502040204020203" pitchFamily="34" charset="0"/>
                        </a:rPr>
                        <a:t>Naveh</a:t>
                      </a:r>
                      <a:r>
                        <a:rPr lang="en-US" altLang="he-IL" sz="1400" b="0">
                          <a:solidFill>
                            <a:srgbClr val="36636F"/>
                          </a:solidFill>
                          <a:latin typeface="Segoe UI" panose="020B0502040204020203" pitchFamily="34" charset="0"/>
                          <a:cs typeface="Segoe UI" panose="020B0502040204020203" pitchFamily="34" charset="0"/>
                        </a:rPr>
                        <a:t> Shamir, and in Ramah D).</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3173894394"/>
                  </a:ext>
                </a:extLst>
              </a:tr>
              <a:tr h="7953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he-IL" sz="1400" b="1">
                          <a:solidFill>
                            <a:srgbClr val="36636F"/>
                          </a:solidFill>
                          <a:latin typeface="Segoe UI" panose="020B0502040204020203" pitchFamily="34" charset="0"/>
                          <a:cs typeface="Segoe UI" panose="020B0502040204020203" pitchFamily="34" charset="0"/>
                        </a:rPr>
                        <a:t>Also, given the rapid growth, there are many temporary and portable public buildings </a:t>
                      </a:r>
                      <a:r>
                        <a:rPr lang="en-US" altLang="he-IL" sz="1400" b="0">
                          <a:solidFill>
                            <a:srgbClr val="36636F"/>
                          </a:solidFill>
                          <a:latin typeface="Segoe UI" panose="020B0502040204020203" pitchFamily="34" charset="0"/>
                          <a:cs typeface="Segoe UI" panose="020B0502040204020203" pitchFamily="34" charset="0"/>
                        </a:rPr>
                        <a:t>(used as synagogues, preschools, and schools)</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3992144056"/>
                  </a:ext>
                </a:extLst>
              </a:tr>
              <a:tr h="4516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he-IL" sz="1400" b="1">
                          <a:solidFill>
                            <a:srgbClr val="36636F"/>
                          </a:solidFill>
                          <a:latin typeface="Segoe UI" panose="020B0502040204020203" pitchFamily="34" charset="0"/>
                          <a:cs typeface="Segoe UI" panose="020B0502040204020203" pitchFamily="34" charset="0"/>
                        </a:rPr>
                        <a:t>There is a disparity between the city’s educational needs and the facilities in place (a lack of approx. 1,000 classrooms)</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1379712500"/>
                  </a:ext>
                </a:extLst>
              </a:tr>
              <a:tr h="4516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The lack of parking spaces adjacent to the preschools creates an </a:t>
                      </a:r>
                      <a:r>
                        <a:rPr kumimoji="0" lang="en-US" altLang="he-IL" sz="14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unsafe environment—</a:t>
                      </a: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frequent movement of cars during drop-off and pick-up times</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3209232502"/>
                  </a:ext>
                </a:extLst>
              </a:tr>
              <a:tr h="4516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The city lacks about 15 </a:t>
                      </a:r>
                      <a:r>
                        <a:rPr kumimoji="0" lang="en-US" altLang="he-IL" sz="14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bus stops</a:t>
                      </a: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 and needs additional </a:t>
                      </a:r>
                      <a:r>
                        <a:rPr kumimoji="0" lang="en-US" altLang="he-IL" sz="14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inter-city bus lines.</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2530091240"/>
                  </a:ext>
                </a:extLst>
              </a:tr>
              <a:tr h="7953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Most residents travel </a:t>
                      </a:r>
                      <a:r>
                        <a:rPr kumimoji="0" lang="en-US" altLang="he-IL" sz="14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by bus (80-90%)</a:t>
                      </a:r>
                      <a:r>
                        <a:rPr kumimoji="0" lang="en-US"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 Beit Shemesh has 143 cars per 1,000 residents (nat’l avg. - 335)</a:t>
                      </a:r>
                      <a:endParaRPr kumimoji="0" lang="he-IL" altLang="he-IL" sz="14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8E7A7"/>
                    </a:solidFill>
                  </a:tcPr>
                </a:tc>
                <a:extLst>
                  <a:ext uri="{0D108BD9-81ED-4DB2-BD59-A6C34878D82A}">
                    <a16:rowId xmlns:a16="http://schemas.microsoft.com/office/drawing/2014/main" val="747857914"/>
                  </a:ext>
                </a:extLst>
              </a:tr>
            </a:tbl>
          </a:graphicData>
        </a:graphic>
      </p:graphicFrame>
      <p:sp>
        <p:nvSpPr>
          <p:cNvPr id="7" name="Rectangle 16">
            <a:extLst>
              <a:ext uri="{FF2B5EF4-FFF2-40B4-BE49-F238E27FC236}">
                <a16:creationId xmlns:a16="http://schemas.microsoft.com/office/drawing/2014/main" id="{7F76D4E8-44BD-E6FC-AB72-6CE00B38966A}"/>
              </a:ext>
            </a:extLst>
          </p:cNvPr>
          <p:cNvSpPr>
            <a:spLocks noChangeArrowheads="1"/>
          </p:cNvSpPr>
          <p:nvPr/>
        </p:nvSpPr>
        <p:spPr bwMode="auto">
          <a:xfrm>
            <a:off x="8215872" y="6228031"/>
            <a:ext cx="42680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Steering Committee Meeting #4 Summary, Aug. 9, 2021</a:t>
            </a:r>
          </a:p>
        </p:txBody>
      </p:sp>
      <p:sp>
        <p:nvSpPr>
          <p:cNvPr id="8" name="Rectangle 16">
            <a:extLst>
              <a:ext uri="{FF2B5EF4-FFF2-40B4-BE49-F238E27FC236}">
                <a16:creationId xmlns:a16="http://schemas.microsoft.com/office/drawing/2014/main" id="{5B816EB2-1874-61BB-ADC0-782D777F792D}"/>
              </a:ext>
            </a:extLst>
          </p:cNvPr>
          <p:cNvSpPr>
            <a:spLocks noChangeArrowheads="1"/>
          </p:cNvSpPr>
          <p:nvPr/>
        </p:nvSpPr>
        <p:spPr bwMode="auto">
          <a:xfrm>
            <a:off x="142279" y="5986905"/>
            <a:ext cx="54610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Introduction and Opening Meeting – Urban 95 Beit Shemesh, Feb. 15, 2021</a:t>
            </a:r>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pic>
        <p:nvPicPr>
          <p:cNvPr id="10" name="Graphic 9" descr="Deciduous tree">
            <a:extLst>
              <a:ext uri="{FF2B5EF4-FFF2-40B4-BE49-F238E27FC236}">
                <a16:creationId xmlns:a16="http://schemas.microsoft.com/office/drawing/2014/main" id="{61DA4AC6-740A-43A7-D673-3497C41C6C2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8581" y="2177367"/>
            <a:ext cx="914400" cy="914400"/>
          </a:xfrm>
          <a:prstGeom prst="rect">
            <a:avLst/>
          </a:prstGeom>
        </p:spPr>
      </p:pic>
      <p:sp>
        <p:nvSpPr>
          <p:cNvPr id="12" name="Rectangle 16">
            <a:extLst>
              <a:ext uri="{FF2B5EF4-FFF2-40B4-BE49-F238E27FC236}">
                <a16:creationId xmlns:a16="http://schemas.microsoft.com/office/drawing/2014/main" id="{61E3F5A6-2040-160A-CE80-2B48D72564E6}"/>
              </a:ext>
            </a:extLst>
          </p:cNvPr>
          <p:cNvSpPr>
            <a:spLocks noChangeArrowheads="1"/>
          </p:cNvSpPr>
          <p:nvPr/>
        </p:nvSpPr>
        <p:spPr bwMode="auto">
          <a:xfrm>
            <a:off x="5070466" y="5985207"/>
            <a:ext cx="491389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000">
                <a:latin typeface="Segoe UI" panose="020B0502040204020203" pitchFamily="34" charset="0"/>
                <a:ea typeface="Calibri" panose="020F0502020204030204" pitchFamily="34" charset="0"/>
                <a:cs typeface="Segoe UI" panose="020B0502040204020203" pitchFamily="34" charset="0"/>
              </a:rPr>
              <a:t>* Source: Steering Committee Meeting in Beit Shemesh Summary, Apr. 28, 2021</a:t>
            </a:r>
          </a:p>
        </p:txBody>
      </p:sp>
      <p:sp>
        <p:nvSpPr>
          <p:cNvPr id="13" name="Rectangle 16">
            <a:extLst>
              <a:ext uri="{FF2B5EF4-FFF2-40B4-BE49-F238E27FC236}">
                <a16:creationId xmlns:a16="http://schemas.microsoft.com/office/drawing/2014/main" id="{8AA79885-44D5-0DE8-8A73-16B5AA522EDF}"/>
              </a:ext>
            </a:extLst>
          </p:cNvPr>
          <p:cNvSpPr>
            <a:spLocks noChangeArrowheads="1"/>
          </p:cNvSpPr>
          <p:nvPr/>
        </p:nvSpPr>
        <p:spPr bwMode="auto">
          <a:xfrm>
            <a:off x="142279" y="6229729"/>
            <a:ext cx="82281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*Source: Beit Shemesh Overall Master Plan, Planning Division, Construction and Housing Ministry, Armon Architects and Kaiser, December 2020</a:t>
            </a:r>
          </a:p>
        </p:txBody>
      </p:sp>
      <p:graphicFrame>
        <p:nvGraphicFramePr>
          <p:cNvPr id="14" name="Table 13">
            <a:extLst>
              <a:ext uri="{FF2B5EF4-FFF2-40B4-BE49-F238E27FC236}">
                <a16:creationId xmlns:a16="http://schemas.microsoft.com/office/drawing/2014/main" id="{EDCD90D8-C6AF-3835-73B9-1070E030DF9E}"/>
              </a:ext>
            </a:extLst>
          </p:cNvPr>
          <p:cNvGraphicFramePr>
            <a:graphicFrameLocks noGrp="1"/>
          </p:cNvGraphicFramePr>
          <p:nvPr>
            <p:extLst>
              <p:ext uri="{D42A27DB-BD31-4B8C-83A1-F6EECF244321}">
                <p14:modId xmlns:p14="http://schemas.microsoft.com/office/powerpoint/2010/main" val="828808132"/>
              </p:ext>
            </p:extLst>
          </p:nvPr>
        </p:nvGraphicFramePr>
        <p:xfrm>
          <a:off x="7745401" y="916714"/>
          <a:ext cx="3983305" cy="4621537"/>
        </p:xfrm>
        <a:graphic>
          <a:graphicData uri="http://schemas.openxmlformats.org/drawingml/2006/table">
            <a:tbl>
              <a:tblPr rtl="1" firstRow="1" bandRow="1">
                <a:tableStyleId>{5940675A-B579-460E-94D1-54222C63F5DA}</a:tableStyleId>
              </a:tblPr>
              <a:tblGrid>
                <a:gridCol w="3983305">
                  <a:extLst>
                    <a:ext uri="{9D8B030D-6E8A-4147-A177-3AD203B41FA5}">
                      <a16:colId xmlns:a16="http://schemas.microsoft.com/office/drawing/2014/main" val="3675287082"/>
                    </a:ext>
                  </a:extLst>
                </a:gridCol>
              </a:tblGrid>
              <a:tr h="1055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The city has a new master plan and an approved urban building scheme (which will add 8,000 housing units).</a:t>
                      </a:r>
                      <a:endParaRPr kumimoji="0" lang="he-IL"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650059573"/>
                  </a:ext>
                </a:extLst>
              </a:tr>
              <a:tr h="11046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Part of the </a:t>
                      </a:r>
                      <a:r>
                        <a:rPr kumimoji="0" lang="en-US"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master plan’s</a:t>
                      </a:r>
                      <a:r>
                        <a:rPr kumimoji="0" lang="en-US"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 goal is to create pedestrian contiguity, addressing the </a:t>
                      </a:r>
                      <a:r>
                        <a:rPr kumimoji="0" lang="en-US"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hilly terrain</a:t>
                      </a:r>
                      <a:r>
                        <a:rPr kumimoji="0" lang="en-US"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 which challenges travel by foot.</a:t>
                      </a:r>
                      <a:endParaRPr kumimoji="0" lang="he-IL" altLang="he-IL" sz="1800" b="0"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1377563724"/>
                  </a:ext>
                </a:extLst>
              </a:tr>
              <a:tr h="11046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As part of the umbrella agreement, the construction of family health centers in the new neighborhoods was defined as a condition in the urban building scheme.</a:t>
                      </a:r>
                      <a:endParaRPr kumimoji="0" lang="he-IL"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173894394"/>
                  </a:ext>
                </a:extLst>
              </a:tr>
              <a:tr h="7966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Health clinic buildings and courtyards have potential as space for children’s activities.</a:t>
                      </a:r>
                      <a:endParaRPr kumimoji="0" lang="he-IL" altLang="he-IL" sz="1800" b="1" i="0" u="none" strike="noStrike" cap="none" normalizeH="0" baseline="0">
                        <a:ln>
                          <a:noFill/>
                        </a:ln>
                        <a:solidFill>
                          <a:srgbClr val="36636F"/>
                        </a:solidFill>
                        <a:effectLst/>
                        <a:latin typeface="Segoe UI" panose="020B0502040204020203" pitchFamily="34" charset="0"/>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992144056"/>
                  </a:ext>
                </a:extLst>
              </a:tr>
            </a:tbl>
          </a:graphicData>
        </a:graphic>
      </p:graphicFrame>
      <p:pic>
        <p:nvPicPr>
          <p:cNvPr id="11" name="Graphic 10" descr="Deciduous tree">
            <a:extLst>
              <a:ext uri="{FF2B5EF4-FFF2-40B4-BE49-F238E27FC236}">
                <a16:creationId xmlns:a16="http://schemas.microsoft.com/office/drawing/2014/main" id="{D6393409-7E46-70D9-5B3B-793213E7AD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00560" y="4352419"/>
            <a:ext cx="790333" cy="790333"/>
          </a:xfrm>
          <a:prstGeom prst="rect">
            <a:avLst/>
          </a:prstGeom>
        </p:spPr>
      </p:pic>
    </p:spTree>
    <p:extLst>
      <p:ext uri="{BB962C8B-B14F-4D97-AF65-F5344CB8AC3E}">
        <p14:creationId xmlns:p14="http://schemas.microsoft.com/office/powerpoint/2010/main" val="3794480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98A25C0-8EFB-6B0C-353D-C90D180A92F7}"/>
              </a:ext>
            </a:extLst>
          </p:cNvPr>
          <p:cNvSpPr txBox="1"/>
          <p:nvPr/>
        </p:nvSpPr>
        <p:spPr>
          <a:xfrm>
            <a:off x="0" y="-5646"/>
            <a:ext cx="12191999"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Beit Shemesh: Public Space – Ramat Avraham and Ramat Beit Shemesh C1*</a:t>
            </a:r>
          </a:p>
        </p:txBody>
      </p:sp>
      <p:graphicFrame>
        <p:nvGraphicFramePr>
          <p:cNvPr id="6" name="Table 5">
            <a:extLst>
              <a:ext uri="{FF2B5EF4-FFF2-40B4-BE49-F238E27FC236}">
                <a16:creationId xmlns:a16="http://schemas.microsoft.com/office/drawing/2014/main" id="{925521CD-AC66-21B9-A40D-40C33B40AF34}"/>
              </a:ext>
            </a:extLst>
          </p:cNvPr>
          <p:cNvGraphicFramePr>
            <a:graphicFrameLocks noGrp="1"/>
          </p:cNvGraphicFramePr>
          <p:nvPr>
            <p:extLst>
              <p:ext uri="{D42A27DB-BD31-4B8C-83A1-F6EECF244321}">
                <p14:modId xmlns:p14="http://schemas.microsoft.com/office/powerpoint/2010/main" val="2650922349"/>
              </p:ext>
            </p:extLst>
          </p:nvPr>
        </p:nvGraphicFramePr>
        <p:xfrm>
          <a:off x="554771" y="773565"/>
          <a:ext cx="4849079" cy="5120018"/>
        </p:xfrm>
        <a:graphic>
          <a:graphicData uri="http://schemas.openxmlformats.org/drawingml/2006/table">
            <a:tbl>
              <a:tblPr rtl="1" firstRow="1" bandRow="1">
                <a:tableStyleId>{5940675A-B579-460E-94D1-54222C63F5DA}</a:tableStyleId>
              </a:tblPr>
              <a:tblGrid>
                <a:gridCol w="4849079">
                  <a:extLst>
                    <a:ext uri="{9D8B030D-6E8A-4147-A177-3AD203B41FA5}">
                      <a16:colId xmlns:a16="http://schemas.microsoft.com/office/drawing/2014/main" val="3675287082"/>
                    </a:ext>
                  </a:extLst>
                </a:gridCol>
              </a:tblGrid>
              <a:tr h="6831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600" b="1" i="0" u="none" strike="noStrike" cap="none" normalizeH="0" baseline="0">
                          <a:ln>
                            <a:noFill/>
                          </a:ln>
                          <a:solidFill>
                            <a:schemeClr val="bg1"/>
                          </a:solidFill>
                          <a:effectLst/>
                          <a:latin typeface="Segoe UI" panose="020B0502040204020203" pitchFamily="34" charset="0"/>
                          <a:cs typeface="Segoe UI" panose="020B0502040204020203" pitchFamily="34" charset="0"/>
                        </a:rPr>
                        <a:t>The master plan includes the construction of 20-30–story residential buildings – there is opposition among residents.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650059573"/>
                  </a:ext>
                </a:extLst>
              </a:tr>
              <a:tr h="5145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normalizeH="0" baseline="0">
                          <a:ln>
                            <a:noFill/>
                          </a:ln>
                          <a:solidFill>
                            <a:schemeClr val="bg1"/>
                          </a:solidFill>
                          <a:effectLst/>
                          <a:latin typeface="Segoe UI" panose="020B0502040204020203" pitchFamily="34" charset="0"/>
                          <a:ea typeface="+mn-ea"/>
                          <a:cs typeface="Segoe UI" panose="020B0502040204020203" pitchFamily="34" charset="0"/>
                        </a:rPr>
                        <a:t>There is a lack of public space, shade, and trees alongside the sidewalks (primarily in new neighborhoods).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3173894394"/>
                  </a:ext>
                </a:extLst>
              </a:tr>
              <a:tr h="61505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600" b="1" i="0" u="none" strike="noStrike" cap="none" normalizeH="0" baseline="0">
                          <a:ln>
                            <a:noFill/>
                          </a:ln>
                          <a:solidFill>
                            <a:schemeClr val="bg1"/>
                          </a:solidFill>
                          <a:effectLst/>
                          <a:latin typeface="Segoe UI" panose="020B0502040204020203" pitchFamily="34" charset="0"/>
                          <a:cs typeface="Segoe UI" panose="020B0502040204020203" pitchFamily="34" charset="0"/>
                        </a:rPr>
                        <a:t>There is a lack of pocket gardens (primarily in new neighborhoods).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3992144056"/>
                  </a:ext>
                </a:extLst>
              </a:tr>
              <a:tr h="57049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600" b="1" i="0" u="none" strike="noStrike" cap="none" normalizeH="0" baseline="0">
                          <a:ln>
                            <a:noFill/>
                          </a:ln>
                          <a:solidFill>
                            <a:schemeClr val="bg1"/>
                          </a:solidFill>
                          <a:effectLst/>
                          <a:latin typeface="Segoe UI" panose="020B0502040204020203" pitchFamily="34" charset="0"/>
                          <a:cs typeface="Segoe UI" panose="020B0502040204020203" pitchFamily="34" charset="0"/>
                        </a:rPr>
                        <a:t>The existing public parks are not appropriate to the population types and to various ages.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2583581284"/>
                  </a:ext>
                </a:extLst>
              </a:tr>
              <a:tr h="54849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e-IL" altLang="he-IL" sz="1600" b="1" i="0" u="none" strike="noStrike" kern="1200" cap="none" normalizeH="0" baseline="0">
                        <a:ln>
                          <a:noFill/>
                        </a:ln>
                        <a:solidFill>
                          <a:schemeClr val="bg1"/>
                        </a:solidFill>
                        <a:effectLst/>
                        <a:latin typeface="Segoe UI" panose="020B0502040204020203" pitchFamily="34" charset="0"/>
                        <a:ea typeface="+mn-ea"/>
                        <a:cs typeface="Segoe UI" panose="020B0502040204020203"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41357164"/>
                  </a:ext>
                </a:extLst>
              </a:tr>
              <a:tr h="908467">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altLang="he-IL" sz="1600" b="1">
                          <a:solidFill>
                            <a:srgbClr val="36636F"/>
                          </a:solidFill>
                          <a:latin typeface="Segoe UI" panose="020B0502040204020203" pitchFamily="34" charset="0"/>
                          <a:cs typeface="Segoe UI" panose="020B0502040204020203" pitchFamily="34" charset="0"/>
                        </a:rPr>
                        <a:t>Encouraging culturally adapted mixed-use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he-IL" sz="1600" b="0">
                          <a:solidFill>
                            <a:srgbClr val="36636F"/>
                          </a:solidFill>
                          <a:latin typeface="Segoe UI" panose="020B0502040204020203" pitchFamily="34" charset="0"/>
                          <a:cs typeface="Segoe UI" panose="020B0502040204020203" pitchFamily="34" charset="0"/>
                        </a:rPr>
                        <a:t>(e.g., dedicating public buildings for double use – synagogue/school), mikveh / family health center)</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245478384"/>
                  </a:ext>
                </a:extLst>
              </a:tr>
              <a:tr h="6988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600" b="1" i="0" u="none" strike="noStrike" cap="none" normalizeH="0" baseline="0">
                          <a:ln>
                            <a:noFill/>
                          </a:ln>
                          <a:solidFill>
                            <a:srgbClr val="36636F"/>
                          </a:solidFill>
                          <a:effectLst/>
                          <a:latin typeface="Segoe UI" panose="020B0502040204020203" pitchFamily="34" charset="0"/>
                          <a:cs typeface="Segoe UI" panose="020B0502040204020203" pitchFamily="34" charset="0"/>
                        </a:rPr>
                        <a:t>Ensuring public space is culturally-adapted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he-IL" sz="1600" b="0" i="0" u="none" strike="noStrike" cap="none" normalizeH="0" baseline="0">
                          <a:ln>
                            <a:noFill/>
                          </a:ln>
                          <a:solidFill>
                            <a:srgbClr val="36636F"/>
                          </a:solidFill>
                          <a:effectLst/>
                          <a:latin typeface="Segoe UI" panose="020B0502040204020203" pitchFamily="34" charset="0"/>
                          <a:cs typeface="Segoe UI" panose="020B0502040204020203" pitchFamily="34" charset="0"/>
                        </a:rPr>
                        <a:t>(e.g., locating street benches not facing buildings, locating playgrounds not near mikvehs)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4075506331"/>
                  </a:ext>
                </a:extLst>
              </a:tr>
            </a:tbl>
          </a:graphicData>
        </a:graphic>
      </p:graphicFrame>
      <p:sp>
        <p:nvSpPr>
          <p:cNvPr id="7" name="Rectangle 16">
            <a:extLst>
              <a:ext uri="{FF2B5EF4-FFF2-40B4-BE49-F238E27FC236}">
                <a16:creationId xmlns:a16="http://schemas.microsoft.com/office/drawing/2014/main" id="{9727D2AB-C7EB-C117-6355-69C1A3FED6A4}"/>
              </a:ext>
            </a:extLst>
          </p:cNvPr>
          <p:cNvSpPr>
            <a:spLocks noChangeArrowheads="1"/>
          </p:cNvSpPr>
          <p:nvPr/>
        </p:nvSpPr>
        <p:spPr bwMode="auto">
          <a:xfrm>
            <a:off x="4545622" y="6194672"/>
            <a:ext cx="621681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Introduction and Opening Meeting – Urban 95 Beit Shemesh, Feb. 15, 2021</a:t>
            </a:r>
          </a:p>
        </p:txBody>
      </p:sp>
      <p:sp>
        <p:nvSpPr>
          <p:cNvPr id="8" name="Rectangle 16">
            <a:extLst>
              <a:ext uri="{FF2B5EF4-FFF2-40B4-BE49-F238E27FC236}">
                <a16:creationId xmlns:a16="http://schemas.microsoft.com/office/drawing/2014/main" id="{6FA082DA-398F-8AEE-55E7-E05CBE5FF123}"/>
              </a:ext>
            </a:extLst>
          </p:cNvPr>
          <p:cNvSpPr>
            <a:spLocks noChangeArrowheads="1"/>
          </p:cNvSpPr>
          <p:nvPr/>
        </p:nvSpPr>
        <p:spPr bwMode="auto">
          <a:xfrm>
            <a:off x="12532" y="6211130"/>
            <a:ext cx="539131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 Source: Steering Committee Meeting in Beit Shemesh Summary, Apr. 28, 2021</a:t>
            </a:r>
          </a:p>
        </p:txBody>
      </p:sp>
      <p:pic>
        <p:nvPicPr>
          <p:cNvPr id="10" name="תמונה 2">
            <a:extLst>
              <a:ext uri="{FF2B5EF4-FFF2-40B4-BE49-F238E27FC236}">
                <a16:creationId xmlns:a16="http://schemas.microsoft.com/office/drawing/2014/main" id="{483A3BA0-D9AF-47DD-3CCB-0FCBB90636B6}"/>
              </a:ext>
            </a:extLst>
          </p:cNvPr>
          <p:cNvPicPr>
            <a:picLocks noChangeAspect="1"/>
          </p:cNvPicPr>
          <p:nvPr/>
        </p:nvPicPr>
        <p:blipFill>
          <a:blip r:embed="rId3"/>
          <a:stretch>
            <a:fillRect/>
          </a:stretch>
        </p:blipFill>
        <p:spPr>
          <a:xfrm>
            <a:off x="5893433" y="1308065"/>
            <a:ext cx="5657595" cy="4241870"/>
          </a:xfrm>
          <a:prstGeom prst="rect">
            <a:avLst/>
          </a:prstGeom>
        </p:spPr>
      </p:pic>
    </p:spTree>
    <p:extLst>
      <p:ext uri="{BB962C8B-B14F-4D97-AF65-F5344CB8AC3E}">
        <p14:creationId xmlns:p14="http://schemas.microsoft.com/office/powerpoint/2010/main" val="2450667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CEDE24A8-272D-9C44-6EC2-3F17E6AE19C0}"/>
              </a:ext>
            </a:extLst>
          </p:cNvPr>
          <p:cNvSpPr txBox="1"/>
          <p:nvPr/>
        </p:nvSpPr>
        <p:spPr>
          <a:xfrm>
            <a:off x="1" y="0"/>
            <a:ext cx="12191999"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Research Team</a:t>
            </a:r>
            <a:endParaRPr lang="he-IL" sz="2400" b="1">
              <a:solidFill>
                <a:schemeClr val="bg1"/>
              </a:solidFill>
              <a:latin typeface="Tahoma" pitchFamily="34" charset="0"/>
              <a:ea typeface="Tahoma" pitchFamily="34" charset="0"/>
              <a:cs typeface="Tahoma" pitchFamily="34" charset="0"/>
            </a:endParaRPr>
          </a:p>
        </p:txBody>
      </p:sp>
      <p:pic>
        <p:nvPicPr>
          <p:cNvPr id="11" name="Picture 2">
            <a:extLst>
              <a:ext uri="{FF2B5EF4-FFF2-40B4-BE49-F238E27FC236}">
                <a16:creationId xmlns:a16="http://schemas.microsoft.com/office/drawing/2014/main" id="{18A01AA4-2034-8C16-3836-62EA1BD0B3F4}"/>
              </a:ext>
            </a:extLst>
          </p:cNvPr>
          <p:cNvPicPr>
            <a:picLocks noChangeAspect="1"/>
          </p:cNvPicPr>
          <p:nvPr/>
        </p:nvPicPr>
        <p:blipFill rotWithShape="1">
          <a:blip r:embed="rId2"/>
          <a:srcRect b="33430"/>
          <a:stretch/>
        </p:blipFill>
        <p:spPr>
          <a:xfrm>
            <a:off x="1443191" y="1161283"/>
            <a:ext cx="1720200" cy="1398209"/>
          </a:xfrm>
          <a:prstGeom prst="ellipse">
            <a:avLst/>
          </a:prstGeom>
          <a:ln>
            <a:noFill/>
          </a:ln>
          <a:effectLst>
            <a:outerShdw blurRad="50800" dist="50800" dir="5400000" algn="ctr" rotWithShape="0">
              <a:schemeClr val="bg1"/>
            </a:outerShdw>
            <a:softEdge rad="112500"/>
          </a:effectLst>
        </p:spPr>
      </p:pic>
      <p:pic>
        <p:nvPicPr>
          <p:cNvPr id="13" name="Picture 2">
            <a:extLst>
              <a:ext uri="{FF2B5EF4-FFF2-40B4-BE49-F238E27FC236}">
                <a16:creationId xmlns:a16="http://schemas.microsoft.com/office/drawing/2014/main" id="{E3F56686-7AC4-C28C-79BE-1F2B61B19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9972" y="2727472"/>
            <a:ext cx="1283834" cy="128383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FE33CEC9-A8A2-F4C1-6BDB-A1989DC53491}"/>
              </a:ext>
            </a:extLst>
          </p:cNvPr>
          <p:cNvSpPr txBox="1"/>
          <p:nvPr/>
        </p:nvSpPr>
        <p:spPr>
          <a:xfrm>
            <a:off x="8143325" y="1487800"/>
            <a:ext cx="1970283" cy="738664"/>
          </a:xfrm>
          <a:prstGeom prst="rect">
            <a:avLst/>
          </a:prstGeom>
          <a:noFill/>
        </p:spPr>
        <p:txBody>
          <a:bodyPr wrap="none" rtlCol="1">
            <a:spAutoFit/>
          </a:bodyPr>
          <a:lstStyle/>
          <a:p>
            <a:pPr algn="l" rtl="0"/>
            <a:r>
              <a:rPr lang="en-US" sz="1400" b="1">
                <a:solidFill>
                  <a:schemeClr val="tx1">
                    <a:lumMod val="75000"/>
                    <a:lumOff val="25000"/>
                  </a:schemeClr>
                </a:solidFill>
                <a:latin typeface="Segoe UI" panose="020B0502040204020203" pitchFamily="34" charset="0"/>
                <a:ea typeface="Tahoma"/>
                <a:cs typeface="Segoe UI" panose="020B0502040204020203" pitchFamily="34" charset="0"/>
              </a:rPr>
              <a:t>Alona </a:t>
            </a:r>
            <a:r>
              <a:rPr lang="en-US" sz="1400" b="1" err="1">
                <a:solidFill>
                  <a:schemeClr val="tx1">
                    <a:lumMod val="75000"/>
                    <a:lumOff val="25000"/>
                  </a:schemeClr>
                </a:solidFill>
                <a:latin typeface="Segoe UI" panose="020B0502040204020203" pitchFamily="34" charset="0"/>
                <a:ea typeface="Tahoma"/>
                <a:cs typeface="Segoe UI" panose="020B0502040204020203" pitchFamily="34" charset="0"/>
              </a:rPr>
              <a:t>Tsirulnikov</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Researcher &amp;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Evaluator </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pic>
        <p:nvPicPr>
          <p:cNvPr id="24" name="Picture 5">
            <a:extLst>
              <a:ext uri="{FF2B5EF4-FFF2-40B4-BE49-F238E27FC236}">
                <a16:creationId xmlns:a16="http://schemas.microsoft.com/office/drawing/2014/main" id="{A80C37E2-BA2B-5E74-A69E-8C5827B84166}"/>
              </a:ext>
            </a:extLst>
          </p:cNvPr>
          <p:cNvPicPr>
            <a:picLocks/>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774427" y="1158768"/>
            <a:ext cx="1283834" cy="1283834"/>
          </a:xfrm>
          <a:prstGeom prst="ellipse">
            <a:avLst/>
          </a:prstGeom>
          <a:ln>
            <a:noFill/>
          </a:ln>
          <a:effectLst>
            <a:outerShdw blurRad="50800" dist="50800" dir="5400000" algn="ctr" rotWithShape="0">
              <a:schemeClr val="bg1"/>
            </a:outerShdw>
            <a:softEdge rad="112500"/>
          </a:effectLst>
        </p:spPr>
      </p:pic>
      <p:pic>
        <p:nvPicPr>
          <p:cNvPr id="26" name="Picture 5">
            <a:extLst>
              <a:ext uri="{FF2B5EF4-FFF2-40B4-BE49-F238E27FC236}">
                <a16:creationId xmlns:a16="http://schemas.microsoft.com/office/drawing/2014/main" id="{5D511F77-EC6D-0516-B688-2E000CDE8EDD}"/>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1663134" y="4242159"/>
            <a:ext cx="1283835" cy="1398208"/>
          </a:xfrm>
          <a:prstGeom prst="ellipse">
            <a:avLst/>
          </a:prstGeom>
          <a:ln>
            <a:noFill/>
          </a:ln>
          <a:effectLst>
            <a:outerShdw blurRad="50800" dist="50800" dir="5400000" algn="ctr" rotWithShape="0">
              <a:schemeClr val="bg1"/>
            </a:outerShdw>
            <a:softEdge rad="112500"/>
          </a:effectLst>
        </p:spPr>
      </p:pic>
      <p:sp>
        <p:nvSpPr>
          <p:cNvPr id="27" name="Rectangle 26">
            <a:extLst>
              <a:ext uri="{FF2B5EF4-FFF2-40B4-BE49-F238E27FC236}">
                <a16:creationId xmlns:a16="http://schemas.microsoft.com/office/drawing/2014/main" id="{0F303D8A-2274-6645-6E72-16DA70907CD3}"/>
              </a:ext>
            </a:extLst>
          </p:cNvPr>
          <p:cNvSpPr/>
          <p:nvPr/>
        </p:nvSpPr>
        <p:spPr>
          <a:xfrm>
            <a:off x="3277575" y="4492806"/>
            <a:ext cx="2301399" cy="738664"/>
          </a:xfrm>
          <a:prstGeom prst="rect">
            <a:avLst/>
          </a:prstGeom>
        </p:spPr>
        <p:txBody>
          <a:bodyPr wrap="none">
            <a:spAutoFit/>
          </a:bodyPr>
          <a:lstStyle/>
          <a:p>
            <a:pPr algn="l" rtl="0"/>
            <a:r>
              <a:rPr lang="en-US" sz="1400" b="1">
                <a:solidFill>
                  <a:schemeClr val="tx1">
                    <a:lumMod val="75000"/>
                    <a:lumOff val="25000"/>
                  </a:schemeClr>
                </a:solidFill>
                <a:latin typeface="Segoe UI" panose="020B0502040204020203" pitchFamily="34" charset="0"/>
                <a:ea typeface="Tahoma"/>
                <a:cs typeface="Segoe UI" panose="020B0502040204020203" pitchFamily="34" charset="0"/>
              </a:rPr>
              <a:t>Tal Mishaan Spiegel, PhD</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Director of the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Evaluation Unit</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
        <p:nvSpPr>
          <p:cNvPr id="28" name="TextBox 35">
            <a:extLst>
              <a:ext uri="{FF2B5EF4-FFF2-40B4-BE49-F238E27FC236}">
                <a16:creationId xmlns:a16="http://schemas.microsoft.com/office/drawing/2014/main" id="{E275DE00-1229-104F-9FBA-30EE0C3846B3}"/>
              </a:ext>
            </a:extLst>
          </p:cNvPr>
          <p:cNvSpPr txBox="1"/>
          <p:nvPr/>
        </p:nvSpPr>
        <p:spPr>
          <a:xfrm>
            <a:off x="8143325" y="3098025"/>
            <a:ext cx="1912703" cy="523220"/>
          </a:xfrm>
          <a:prstGeom prst="rect">
            <a:avLst/>
          </a:prstGeom>
          <a:noFill/>
        </p:spPr>
        <p:txBody>
          <a:bodyPr wrap="none" lIns="91440" tIns="45720" rIns="91440" bIns="45720" rtlCol="1" anchor="t">
            <a:spAutoFit/>
          </a:bodyPr>
          <a:lstStyle/>
          <a:p>
            <a:pPr algn="l" rtl="0"/>
            <a:r>
              <a:rPr lang="en-US" sz="1400" b="1">
                <a:solidFill>
                  <a:schemeClr val="tx1">
                    <a:lumMod val="75000"/>
                    <a:lumOff val="25000"/>
                  </a:schemeClr>
                </a:solidFill>
                <a:latin typeface="Segoe UI"/>
                <a:ea typeface="Tahoma"/>
                <a:cs typeface="Segoe UI"/>
              </a:rPr>
              <a:t>Noit Kadosh </a:t>
            </a:r>
            <a:r>
              <a:rPr lang="en-US" sz="1400" b="1" err="1">
                <a:solidFill>
                  <a:schemeClr val="tx1">
                    <a:lumMod val="75000"/>
                    <a:lumOff val="25000"/>
                  </a:schemeClr>
                </a:solidFill>
                <a:latin typeface="Segoe UI"/>
                <a:ea typeface="Tahoma"/>
                <a:cs typeface="Segoe UI"/>
              </a:rPr>
              <a:t>Maman</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 Coordinator</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pic>
        <p:nvPicPr>
          <p:cNvPr id="29" name="תמונה 5">
            <a:extLst>
              <a:ext uri="{FF2B5EF4-FFF2-40B4-BE49-F238E27FC236}">
                <a16:creationId xmlns:a16="http://schemas.microsoft.com/office/drawing/2014/main" id="{4449F7D8-A97C-9B7C-A291-52D71AB96C4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1579603" y="2708581"/>
            <a:ext cx="1283835" cy="1283835"/>
          </a:xfrm>
          <a:prstGeom prst="ellipse">
            <a:avLst/>
          </a:prstGeom>
          <a:ln>
            <a:noFill/>
          </a:ln>
          <a:effectLst>
            <a:outerShdw blurRad="50800" dist="50800" dir="5400000" algn="ctr" rotWithShape="0">
              <a:schemeClr val="bg1"/>
            </a:outerShdw>
            <a:softEdge rad="112500"/>
          </a:effectLst>
        </p:spPr>
      </p:pic>
      <p:sp>
        <p:nvSpPr>
          <p:cNvPr id="30" name="TextBox 29">
            <a:extLst>
              <a:ext uri="{FF2B5EF4-FFF2-40B4-BE49-F238E27FC236}">
                <a16:creationId xmlns:a16="http://schemas.microsoft.com/office/drawing/2014/main" id="{65FE689E-758F-803A-E0D9-CF04C47E387C}"/>
              </a:ext>
            </a:extLst>
          </p:cNvPr>
          <p:cNvSpPr txBox="1"/>
          <p:nvPr/>
        </p:nvSpPr>
        <p:spPr>
          <a:xfrm>
            <a:off x="3277575" y="1529164"/>
            <a:ext cx="2551479" cy="738664"/>
          </a:xfrm>
          <a:prstGeom prst="rect">
            <a:avLst/>
          </a:prstGeom>
          <a:noFill/>
        </p:spPr>
        <p:txBody>
          <a:bodyPr wrap="square" rtlCol="1">
            <a:spAutoFit/>
          </a:bodyPr>
          <a:lstStyle/>
          <a:p>
            <a:pPr algn="l" rtl="0"/>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Reoute </a:t>
            </a:r>
            <a:r>
              <a:rPr lang="en-GB" sz="1400" b="1" err="1">
                <a:solidFill>
                  <a:schemeClr val="tx1">
                    <a:lumMod val="75000"/>
                    <a:lumOff val="25000"/>
                  </a:schemeClr>
                </a:solidFill>
                <a:latin typeface="Segoe UI" panose="020B0502040204020203" pitchFamily="34" charset="0"/>
                <a:ea typeface="Tahoma"/>
                <a:cs typeface="Segoe UI" panose="020B0502040204020203" pitchFamily="34" charset="0"/>
              </a:rPr>
              <a:t>Diamend</a:t>
            </a:r>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 PhD</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Researcher &amp;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Evaluator </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
        <p:nvSpPr>
          <p:cNvPr id="31" name="TextBox 30">
            <a:extLst>
              <a:ext uri="{FF2B5EF4-FFF2-40B4-BE49-F238E27FC236}">
                <a16:creationId xmlns:a16="http://schemas.microsoft.com/office/drawing/2014/main" id="{96450052-4FB5-E5D5-B3D6-406FEE0E4A88}"/>
              </a:ext>
            </a:extLst>
          </p:cNvPr>
          <p:cNvSpPr txBox="1"/>
          <p:nvPr/>
        </p:nvSpPr>
        <p:spPr>
          <a:xfrm>
            <a:off x="8143325" y="4492806"/>
            <a:ext cx="2551479" cy="738664"/>
          </a:xfrm>
          <a:prstGeom prst="rect">
            <a:avLst/>
          </a:prstGeom>
          <a:noFill/>
        </p:spPr>
        <p:txBody>
          <a:bodyPr wrap="square" rtlCol="1">
            <a:spAutoFit/>
          </a:bodyPr>
          <a:lstStyle/>
          <a:p>
            <a:pPr algn="l" rtl="0"/>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Hava Newman, PhD</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Head of Measurement &amp; Evaluation Administration</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pic>
        <p:nvPicPr>
          <p:cNvPr id="32" name="Picture 31">
            <a:extLst>
              <a:ext uri="{FF2B5EF4-FFF2-40B4-BE49-F238E27FC236}">
                <a16:creationId xmlns:a16="http://schemas.microsoft.com/office/drawing/2014/main" id="{91D58A5E-0499-E8DC-8721-113E9C5DED5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19405" y="4106487"/>
            <a:ext cx="1831489" cy="1552759"/>
          </a:xfrm>
          <a:prstGeom prst="ellipse">
            <a:avLst/>
          </a:prstGeom>
          <a:ln>
            <a:noFill/>
          </a:ln>
          <a:effectLst>
            <a:outerShdw blurRad="50800" dist="50800" dir="5400000" algn="ctr" rotWithShape="0">
              <a:schemeClr val="bg1"/>
            </a:outerShdw>
            <a:softEdge rad="112500"/>
          </a:effectLst>
        </p:spPr>
      </p:pic>
      <p:sp>
        <p:nvSpPr>
          <p:cNvPr id="33" name="TextBox 32">
            <a:extLst>
              <a:ext uri="{FF2B5EF4-FFF2-40B4-BE49-F238E27FC236}">
                <a16:creationId xmlns:a16="http://schemas.microsoft.com/office/drawing/2014/main" id="{29584E9A-426E-A915-DE21-5420840B9573}"/>
              </a:ext>
            </a:extLst>
          </p:cNvPr>
          <p:cNvSpPr txBox="1"/>
          <p:nvPr/>
        </p:nvSpPr>
        <p:spPr>
          <a:xfrm>
            <a:off x="3277575" y="2936132"/>
            <a:ext cx="2551479" cy="738664"/>
          </a:xfrm>
          <a:prstGeom prst="rect">
            <a:avLst/>
          </a:prstGeom>
          <a:noFill/>
        </p:spPr>
        <p:txBody>
          <a:bodyPr wrap="square" rtlCol="1">
            <a:spAutoFit/>
          </a:bodyPr>
          <a:lstStyle/>
          <a:p>
            <a:pPr algn="l" rtl="0"/>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David Ben </a:t>
            </a:r>
            <a:r>
              <a:rPr lang="en-GB" sz="1400" b="1" err="1">
                <a:solidFill>
                  <a:schemeClr val="tx1">
                    <a:lumMod val="75000"/>
                    <a:lumOff val="25000"/>
                  </a:schemeClr>
                </a:solidFill>
                <a:latin typeface="Segoe UI" panose="020B0502040204020203" pitchFamily="34" charset="0"/>
                <a:ea typeface="Tahoma"/>
                <a:cs typeface="Segoe UI" panose="020B0502040204020203" pitchFamily="34" charset="0"/>
              </a:rPr>
              <a:t>Shitrit</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Researcher &amp;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Evaluator </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Tree>
    <p:extLst>
      <p:ext uri="{BB962C8B-B14F-4D97-AF65-F5344CB8AC3E}">
        <p14:creationId xmlns:p14="http://schemas.microsoft.com/office/powerpoint/2010/main" val="443344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מלבן מעוגל 10"/>
          <p:cNvSpPr/>
          <p:nvPr/>
        </p:nvSpPr>
        <p:spPr>
          <a:xfrm rot="4329447">
            <a:off x="6553814" y="425222"/>
            <a:ext cx="486344" cy="571968"/>
          </a:xfrm>
          <a:prstGeom prst="roundRect">
            <a:avLst/>
          </a:prstGeom>
          <a:solidFill>
            <a:schemeClr val="accent4">
              <a:lumMod val="60000"/>
              <a:lumOff val="4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2" name="מלבן מעוגל 1"/>
          <p:cNvSpPr/>
          <p:nvPr/>
        </p:nvSpPr>
        <p:spPr>
          <a:xfrm rot="4329447">
            <a:off x="209946" y="352760"/>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9" name="מלבן מעוגל 8"/>
          <p:cNvSpPr/>
          <p:nvPr/>
        </p:nvSpPr>
        <p:spPr>
          <a:xfrm rot="4329447">
            <a:off x="209946" y="507242"/>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8" name="מלבן 7"/>
          <p:cNvSpPr/>
          <p:nvPr/>
        </p:nvSpPr>
        <p:spPr>
          <a:xfrm>
            <a:off x="-124585" y="1383991"/>
            <a:ext cx="5818255" cy="3606115"/>
          </a:xfrm>
          <a:prstGeom prst="rect">
            <a:avLst/>
          </a:prstGeom>
        </p:spPr>
        <p:txBody>
          <a:bodyPr wrap="square" lIns="91440" tIns="45720" rIns="91440" bIns="45720" anchor="t">
            <a:spAutoFit/>
          </a:bodyPr>
          <a:lstStyle/>
          <a:p>
            <a:pPr algn="ctr" rtl="0">
              <a:spcBef>
                <a:spcPts val="1000"/>
              </a:spcBef>
            </a:pPr>
            <a:r>
              <a:rPr lang="en-US" sz="4400" b="1">
                <a:solidFill>
                  <a:schemeClr val="bg1"/>
                </a:solidFill>
                <a:latin typeface="Segoe UI" panose="020B0502040204020203" pitchFamily="34" charset="0"/>
                <a:ea typeface="Tahoma" panose="020B0604030504040204" pitchFamily="34" charset="0"/>
                <a:cs typeface="Segoe UI" panose="020B0502040204020203" pitchFamily="34" charset="0"/>
              </a:rPr>
              <a:t>Evaluation Research Goals</a:t>
            </a:r>
          </a:p>
          <a:p>
            <a:pPr algn="ctr" rtl="0">
              <a:spcBef>
                <a:spcPts val="1000"/>
              </a:spcBef>
            </a:pPr>
            <a:r>
              <a:rPr lang="en-US" sz="4400" b="1">
                <a:solidFill>
                  <a:schemeClr val="bg1"/>
                </a:solidFill>
                <a:latin typeface="Segoe UI" panose="020B0502040204020203" pitchFamily="34" charset="0"/>
                <a:ea typeface="Tahoma" panose="020B0604030504040204" pitchFamily="34" charset="0"/>
                <a:cs typeface="Segoe UI" panose="020B0502040204020203" pitchFamily="34" charset="0"/>
              </a:rPr>
              <a:t> for the Urban95 Program in Beit Shemesh</a:t>
            </a:r>
            <a:endParaRPr lang="he-IL">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2" name="מלבן מעוגל 10">
            <a:extLst>
              <a:ext uri="{FF2B5EF4-FFF2-40B4-BE49-F238E27FC236}">
                <a16:creationId xmlns:a16="http://schemas.microsoft.com/office/drawing/2014/main" id="{61BAFF39-2973-4BA8-BFB9-9FC1935AF2C9}"/>
              </a:ext>
            </a:extLst>
          </p:cNvPr>
          <p:cNvSpPr/>
          <p:nvPr/>
        </p:nvSpPr>
        <p:spPr>
          <a:xfrm rot="4329447">
            <a:off x="6555482" y="2823293"/>
            <a:ext cx="488364" cy="565689"/>
          </a:xfrm>
          <a:prstGeom prst="roundRect">
            <a:avLst/>
          </a:prstGeom>
          <a:solidFill>
            <a:schemeClr val="accent4">
              <a:lumMod val="60000"/>
              <a:lumOff val="4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13" name="מלבן מעוגל 10">
            <a:extLst>
              <a:ext uri="{FF2B5EF4-FFF2-40B4-BE49-F238E27FC236}">
                <a16:creationId xmlns:a16="http://schemas.microsoft.com/office/drawing/2014/main" id="{CC05D165-7BFD-4AD4-B8C3-13F93CD0D070}"/>
              </a:ext>
            </a:extLst>
          </p:cNvPr>
          <p:cNvSpPr/>
          <p:nvPr/>
        </p:nvSpPr>
        <p:spPr>
          <a:xfrm rot="4329447">
            <a:off x="6624496" y="3897495"/>
            <a:ext cx="487651" cy="567909"/>
          </a:xfrm>
          <a:prstGeom prst="roundRect">
            <a:avLst/>
          </a:prstGeom>
          <a:solidFill>
            <a:schemeClr val="accent4">
              <a:lumMod val="60000"/>
              <a:lumOff val="4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26" name="Rectangle 25">
            <a:extLst>
              <a:ext uri="{FF2B5EF4-FFF2-40B4-BE49-F238E27FC236}">
                <a16:creationId xmlns:a16="http://schemas.microsoft.com/office/drawing/2014/main" id="{0A8ADD37-10A5-4F62-996D-D3D080783177}"/>
              </a:ext>
            </a:extLst>
          </p:cNvPr>
          <p:cNvSpPr/>
          <p:nvPr/>
        </p:nvSpPr>
        <p:spPr>
          <a:xfrm>
            <a:off x="7143722" y="336509"/>
            <a:ext cx="4647785" cy="5842946"/>
          </a:xfrm>
          <a:prstGeom prst="rect">
            <a:avLst/>
          </a:prstGeom>
        </p:spPr>
        <p:txBody>
          <a:bodyPr wrap="square">
            <a:spAutoFit/>
          </a:bodyPr>
          <a:lstStyle/>
          <a:p>
            <a:pPr marL="0" lvl="1" algn="l" rtl="0">
              <a:lnSpc>
                <a:spcPct val="150000"/>
              </a:lnSpc>
              <a:spcBef>
                <a:spcPts val="1000"/>
              </a:spcBef>
            </a:pPr>
            <a:r>
              <a:rPr lang="en-US" sz="1600" b="1">
                <a:solidFill>
                  <a:srgbClr val="36636F"/>
                </a:solidFill>
                <a:latin typeface="Segoe UI" panose="020B0502040204020203" pitchFamily="34" charset="0"/>
                <a:ea typeface="Segoe UI Black" panose="020B0A02040204020203" pitchFamily="34" charset="0"/>
                <a:cs typeface="Segoe UI" panose="020B0502040204020203" pitchFamily="34" charset="0"/>
              </a:rPr>
              <a:t>Outlining the evaluation research for the Urban95 program in Beit Shemesh</a:t>
            </a:r>
            <a: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t>, including developing a primary logic model for the program and a separate one for Beit Shemesh, including mapping and formulating evaluation indicators aligned with BvLF indicators.</a:t>
            </a:r>
            <a:endParaRPr lang="en-US" sz="1400">
              <a:solidFill>
                <a:srgbClr val="36636F"/>
              </a:solidFill>
              <a:latin typeface="Segoe UI" panose="020B0502040204020203" pitchFamily="34" charset="0"/>
              <a:ea typeface="Segoe UI Black" panose="020B0A02040204020203" pitchFamily="34" charset="0"/>
              <a:cs typeface="Segoe UI" panose="020B0502040204020203" pitchFamily="34" charset="0"/>
            </a:endParaRPr>
          </a:p>
          <a:p>
            <a:pPr marL="0" lvl="1" algn="l" rtl="0">
              <a:lnSpc>
                <a:spcPct val="150000"/>
              </a:lnSpc>
              <a:spcBef>
                <a:spcPts val="1000"/>
              </a:spcBef>
            </a:pPr>
            <a:r>
              <a:rPr lang="en-US" sz="1600" b="1">
                <a:solidFill>
                  <a:srgbClr val="36636F"/>
                </a:solidFill>
                <a:latin typeface="Segoe UI" panose="020B0502040204020203" pitchFamily="34" charset="0"/>
                <a:ea typeface="Segoe UI Black" panose="020B0A02040204020203" pitchFamily="34" charset="0"/>
                <a:cs typeface="Segoe UI" panose="020B0502040204020203" pitchFamily="34" charset="0"/>
              </a:rPr>
              <a:t>Accompanying evaluation research: </a:t>
            </a:r>
            <a: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t>Research to map needs, in order to examine possible interventions for Beit Shemesh.</a:t>
            </a:r>
          </a:p>
          <a:p>
            <a:pPr marL="0" lvl="1" algn="l" rtl="0">
              <a:lnSpc>
                <a:spcPct val="150000"/>
              </a:lnSpc>
              <a:spcBef>
                <a:spcPts val="1000"/>
              </a:spcBef>
            </a:pPr>
            <a:r>
              <a:rPr lang="en-US" sz="1600" b="1">
                <a:solidFill>
                  <a:srgbClr val="36636F"/>
                </a:solidFill>
                <a:latin typeface="Segoe UI" panose="020B0502040204020203" pitchFamily="34" charset="0"/>
                <a:ea typeface="Segoe UI Black" panose="020B0A02040204020203" pitchFamily="34" charset="0"/>
                <a:cs typeface="Segoe UI" panose="020B0502040204020203" pitchFamily="34" charset="0"/>
              </a:rPr>
              <a:t>Formative evaluation research:</a:t>
            </a:r>
            <a: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t> Conducting </a:t>
            </a:r>
            <a:b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br>
            <a: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t>pre-intervention measurements as part of a range of pilot programs in Beit Shemesh, in order to refine intervention processes and solutions based on the needs of the target audience and examine </a:t>
            </a:r>
            <a:b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br>
            <a:r>
              <a:rPr lang="en-US" sz="1600">
                <a:solidFill>
                  <a:srgbClr val="36636F"/>
                </a:solidFill>
                <a:latin typeface="Segoe UI" panose="020B0502040204020203" pitchFamily="34" charset="0"/>
                <a:ea typeface="Segoe UI Black" panose="020B0A02040204020203" pitchFamily="34" charset="0"/>
                <a:cs typeface="Segoe UI" panose="020B0502040204020203" pitchFamily="34" charset="0"/>
              </a:rPr>
              <a:t>the effect post-intervention. </a:t>
            </a:r>
            <a:endParaRPr lang="en-US" sz="1400">
              <a:solidFill>
                <a:srgbClr val="36636F"/>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18" name="Google Shape;105;p1">
            <a:extLst>
              <a:ext uri="{FF2B5EF4-FFF2-40B4-BE49-F238E27FC236}">
                <a16:creationId xmlns:a16="http://schemas.microsoft.com/office/drawing/2014/main" id="{617C84F7-D7F1-7D48-90A1-2FF573691242}"/>
              </a:ext>
            </a:extLst>
          </p:cNvPr>
          <p:cNvSpPr txBox="1">
            <a:spLocks noGrp="1"/>
          </p:cNvSpPr>
          <p:nvPr>
            <p:ph type="sldNum" idx="12"/>
          </p:nvPr>
        </p:nvSpPr>
        <p:spPr>
          <a:xfrm>
            <a:off x="8603280" y="6487093"/>
            <a:ext cx="34290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17</a:t>
            </a:r>
            <a:endParaRPr/>
          </a:p>
        </p:txBody>
      </p:sp>
    </p:spTree>
    <p:extLst>
      <p:ext uri="{BB962C8B-B14F-4D97-AF65-F5344CB8AC3E}">
        <p14:creationId xmlns:p14="http://schemas.microsoft.com/office/powerpoint/2010/main" val="4068145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
          <p:cNvSpPr txBox="1">
            <a:spLocks noGrp="1"/>
          </p:cNvSpPr>
          <p:nvPr>
            <p:ph type="sldNum" idx="12"/>
          </p:nvPr>
        </p:nvSpPr>
        <p:spPr>
          <a:xfrm>
            <a:off x="8603280" y="6487093"/>
            <a:ext cx="34290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18</a:t>
            </a:r>
            <a:endParaRPr/>
          </a:p>
        </p:txBody>
      </p:sp>
      <p:sp>
        <p:nvSpPr>
          <p:cNvPr id="12" name="TextBox 11">
            <a:extLst>
              <a:ext uri="{FF2B5EF4-FFF2-40B4-BE49-F238E27FC236}">
                <a16:creationId xmlns:a16="http://schemas.microsoft.com/office/drawing/2014/main" id="{419D4D5E-3B3D-4BB0-99C5-728C7C9B1C25}"/>
              </a:ext>
            </a:extLst>
          </p:cNvPr>
          <p:cNvSpPr txBox="1"/>
          <p:nvPr/>
        </p:nvSpPr>
        <p:spPr>
          <a:xfrm>
            <a:off x="0" y="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Research Design </a:t>
            </a:r>
            <a:endParaRPr lang="he-IL" sz="2400" b="1">
              <a:solidFill>
                <a:schemeClr val="bg1"/>
              </a:solidFill>
              <a:latin typeface="Tahoma" pitchFamily="34" charset="0"/>
              <a:ea typeface="Tahoma" pitchFamily="34" charset="0"/>
              <a:cs typeface="Tahoma" pitchFamily="34" charset="0"/>
            </a:endParaRPr>
          </a:p>
        </p:txBody>
      </p:sp>
      <p:sp>
        <p:nvSpPr>
          <p:cNvPr id="14" name="TextBox 13">
            <a:extLst>
              <a:ext uri="{FF2B5EF4-FFF2-40B4-BE49-F238E27FC236}">
                <a16:creationId xmlns:a16="http://schemas.microsoft.com/office/drawing/2014/main" id="{84C81FE9-86AE-4DDA-B2D2-8F9BD8AD4E95}"/>
              </a:ext>
            </a:extLst>
          </p:cNvPr>
          <p:cNvSpPr txBox="1"/>
          <p:nvPr/>
        </p:nvSpPr>
        <p:spPr>
          <a:xfrm>
            <a:off x="2680075" y="1613655"/>
            <a:ext cx="2835941" cy="677108"/>
          </a:xfrm>
          <a:prstGeom prst="rect">
            <a:avLst/>
          </a:prstGeom>
          <a:noFill/>
        </p:spPr>
        <p:txBody>
          <a:bodyPr wrap="square" rtlCol="0">
            <a:spAutoFit/>
          </a:bodyPr>
          <a:lstStyle/>
          <a:p>
            <a:pPr algn="ctr" rtl="0"/>
            <a:r>
              <a:rPr lang="en-US" sz="1900" b="1">
                <a:solidFill>
                  <a:srgbClr val="36636F"/>
                </a:solidFill>
                <a:latin typeface="Segoe UI" panose="020B0502040204020203" pitchFamily="34" charset="0"/>
                <a:cs typeface="Segoe UI" panose="020B0502040204020203" pitchFamily="34" charset="0"/>
              </a:rPr>
              <a:t>Baseline Evaluation </a:t>
            </a:r>
            <a:r>
              <a:rPr lang="en-US" sz="1900">
                <a:solidFill>
                  <a:srgbClr val="36636F"/>
                </a:solidFill>
                <a:latin typeface="Segoe UI" panose="020B0502040204020203" pitchFamily="34" charset="0"/>
                <a:cs typeface="Segoe UI" panose="020B0502040204020203" pitchFamily="34" charset="0"/>
              </a:rPr>
              <a:t>Municipal Stakeholders</a:t>
            </a:r>
          </a:p>
        </p:txBody>
      </p:sp>
      <p:sp>
        <p:nvSpPr>
          <p:cNvPr id="15" name="TextBox 14">
            <a:extLst>
              <a:ext uri="{FF2B5EF4-FFF2-40B4-BE49-F238E27FC236}">
                <a16:creationId xmlns:a16="http://schemas.microsoft.com/office/drawing/2014/main" id="{A9BBA472-69FF-4F51-A4AD-FC834678198A}"/>
              </a:ext>
            </a:extLst>
          </p:cNvPr>
          <p:cNvSpPr txBox="1"/>
          <p:nvPr/>
        </p:nvSpPr>
        <p:spPr>
          <a:xfrm>
            <a:off x="9982628" y="1609649"/>
            <a:ext cx="2079246" cy="969496"/>
          </a:xfrm>
          <a:prstGeom prst="rect">
            <a:avLst/>
          </a:prstGeom>
          <a:noFill/>
        </p:spPr>
        <p:txBody>
          <a:bodyPr wrap="square" rtlCol="0">
            <a:spAutoFit/>
          </a:bodyPr>
          <a:lstStyle/>
          <a:p>
            <a:pPr algn="ctr" rtl="0"/>
            <a:r>
              <a:rPr lang="en-GB" sz="1900" b="1">
                <a:solidFill>
                  <a:srgbClr val="36636F"/>
                </a:solidFill>
                <a:latin typeface="Segoe UI" panose="020B0502040204020203" pitchFamily="34" charset="0"/>
                <a:cs typeface="Segoe UI" panose="020B0502040204020203" pitchFamily="34" charset="0"/>
              </a:rPr>
              <a:t>Pilot Programs - Formative Evaluation </a:t>
            </a:r>
            <a:endParaRPr lang="en-US" sz="1900" b="1">
              <a:solidFill>
                <a:srgbClr val="36636F"/>
              </a:solidFill>
              <a:latin typeface="Segoe UI" panose="020B0502040204020203" pitchFamily="34" charset="0"/>
              <a:cs typeface="Segoe UI" panose="020B0502040204020203" pitchFamily="34" charset="0"/>
            </a:endParaRPr>
          </a:p>
        </p:txBody>
      </p:sp>
      <p:sp>
        <p:nvSpPr>
          <p:cNvPr id="16" name="TextBox 15">
            <a:extLst>
              <a:ext uri="{FF2B5EF4-FFF2-40B4-BE49-F238E27FC236}">
                <a16:creationId xmlns:a16="http://schemas.microsoft.com/office/drawing/2014/main" id="{14379B0F-CEA9-450A-9EBC-6EB3D963B17F}"/>
              </a:ext>
            </a:extLst>
          </p:cNvPr>
          <p:cNvSpPr txBox="1"/>
          <p:nvPr/>
        </p:nvSpPr>
        <p:spPr>
          <a:xfrm>
            <a:off x="8245073" y="1628248"/>
            <a:ext cx="1436983" cy="677108"/>
          </a:xfrm>
          <a:prstGeom prst="rect">
            <a:avLst/>
          </a:prstGeom>
          <a:noFill/>
        </p:spPr>
        <p:txBody>
          <a:bodyPr wrap="square" rtlCol="0">
            <a:spAutoFit/>
          </a:bodyPr>
          <a:lstStyle/>
          <a:p>
            <a:pPr algn="ctr" rtl="0"/>
            <a:r>
              <a:rPr lang="en-US" sz="1900" b="1">
                <a:solidFill>
                  <a:srgbClr val="36636F"/>
                </a:solidFill>
                <a:latin typeface="Segoe UI" panose="020B0502040204020203" pitchFamily="34" charset="0"/>
                <a:cs typeface="Segoe UI" panose="020B0502040204020203" pitchFamily="34" charset="0"/>
              </a:rPr>
              <a:t>T</a:t>
            </a:r>
            <a:r>
              <a:rPr lang="en-GB" sz="1900" b="1">
                <a:solidFill>
                  <a:srgbClr val="36636F"/>
                </a:solidFill>
                <a:latin typeface="Segoe UI" panose="020B0502040204020203" pitchFamily="34" charset="0"/>
                <a:cs typeface="Segoe UI" panose="020B0502040204020203" pitchFamily="34" charset="0"/>
              </a:rPr>
              <a:t>raining Evaluation</a:t>
            </a:r>
            <a:endParaRPr lang="en-US" sz="1900" b="1">
              <a:solidFill>
                <a:srgbClr val="36636F"/>
              </a:solidFill>
              <a:latin typeface="Segoe UI" panose="020B0502040204020203" pitchFamily="34" charset="0"/>
              <a:cs typeface="Segoe UI" panose="020B0502040204020203" pitchFamily="34" charset="0"/>
            </a:endParaRPr>
          </a:p>
        </p:txBody>
      </p:sp>
      <p:sp>
        <p:nvSpPr>
          <p:cNvPr id="23" name="TextBox 22">
            <a:extLst>
              <a:ext uri="{FF2B5EF4-FFF2-40B4-BE49-F238E27FC236}">
                <a16:creationId xmlns:a16="http://schemas.microsoft.com/office/drawing/2014/main" id="{544BE279-2399-4446-A9B5-37436E94C76F}"/>
              </a:ext>
            </a:extLst>
          </p:cNvPr>
          <p:cNvSpPr txBox="1"/>
          <p:nvPr/>
        </p:nvSpPr>
        <p:spPr>
          <a:xfrm>
            <a:off x="406125" y="1625585"/>
            <a:ext cx="1710712" cy="677108"/>
          </a:xfrm>
          <a:prstGeom prst="rect">
            <a:avLst/>
          </a:prstGeom>
          <a:noFill/>
        </p:spPr>
        <p:txBody>
          <a:bodyPr wrap="square" rtlCol="0">
            <a:spAutoFit/>
          </a:bodyPr>
          <a:lstStyle/>
          <a:p>
            <a:pPr algn="ctr" rtl="0"/>
            <a:r>
              <a:rPr lang="en-US" sz="1900" b="1">
                <a:solidFill>
                  <a:srgbClr val="36636F"/>
                </a:solidFill>
                <a:latin typeface="Segoe UI" panose="020B0502040204020203" pitchFamily="34" charset="0"/>
                <a:cs typeface="Segoe UI" panose="020B0502040204020203" pitchFamily="34" charset="0"/>
              </a:rPr>
              <a:t>Learning and Planning</a:t>
            </a:r>
          </a:p>
        </p:txBody>
      </p:sp>
      <p:sp>
        <p:nvSpPr>
          <p:cNvPr id="24" name="Rectangle: Rounded Corners 23">
            <a:extLst>
              <a:ext uri="{FF2B5EF4-FFF2-40B4-BE49-F238E27FC236}">
                <a16:creationId xmlns:a16="http://schemas.microsoft.com/office/drawing/2014/main" id="{0DE3E50A-BC70-4F47-9853-077B74E195DD}"/>
              </a:ext>
            </a:extLst>
          </p:cNvPr>
          <p:cNvSpPr/>
          <p:nvPr/>
        </p:nvSpPr>
        <p:spPr>
          <a:xfrm>
            <a:off x="103796" y="2743154"/>
            <a:ext cx="2575611" cy="2137190"/>
          </a:xfrm>
          <a:prstGeom prst="roundRect">
            <a:avLst/>
          </a:prstGeom>
          <a:solidFill>
            <a:srgbClr val="92D050">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t" anchorCtr="0"/>
          <a:lstStyle/>
          <a:p>
            <a:pPr marL="285750" indent="-285750" algn="l" rtl="0">
              <a:buFont typeface="Courier New" panose="02070309020205020404" pitchFamily="49" charset="0"/>
              <a:buChar char="o"/>
            </a:pPr>
            <a:r>
              <a:rPr lang="en-US" sz="1600">
                <a:solidFill>
                  <a:schemeClr val="tx1"/>
                </a:solidFill>
                <a:latin typeface="Segoe UI" panose="020B0502040204020203" pitchFamily="34" charset="0"/>
                <a:cs typeface="Segoe UI" panose="020B0502040204020203" pitchFamily="34" charset="0"/>
              </a:rPr>
              <a:t>8 learning interviews to identify needs &amp; align expectations with Key stakeholders in Beit Shemesh municipality. </a:t>
            </a:r>
            <a:endParaRPr lang="he-IL" sz="1600">
              <a:solidFill>
                <a:schemeClr val="tx1"/>
              </a:solidFill>
              <a:latin typeface="Segoe UI" panose="020B0502040204020203" pitchFamily="34" charset="0"/>
              <a:cs typeface="Segoe UI" panose="020B0502040204020203" pitchFamily="34" charset="0"/>
            </a:endParaRPr>
          </a:p>
        </p:txBody>
      </p:sp>
      <p:sp>
        <p:nvSpPr>
          <p:cNvPr id="25" name="Rectangle: Rounded Corners 24">
            <a:extLst>
              <a:ext uri="{FF2B5EF4-FFF2-40B4-BE49-F238E27FC236}">
                <a16:creationId xmlns:a16="http://schemas.microsoft.com/office/drawing/2014/main" id="{B7A369F8-0526-44B1-BA90-5A91BA7E78C5}"/>
              </a:ext>
            </a:extLst>
          </p:cNvPr>
          <p:cNvSpPr/>
          <p:nvPr/>
        </p:nvSpPr>
        <p:spPr>
          <a:xfrm>
            <a:off x="5777670" y="2739537"/>
            <a:ext cx="2170101" cy="1608906"/>
          </a:xfrm>
          <a:prstGeom prst="roundRect">
            <a:avLst/>
          </a:prstGeom>
          <a:solidFill>
            <a:srgbClr val="36636F">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t" anchorCtr="0"/>
          <a:lstStyle/>
          <a:p>
            <a:pPr marL="285750" indent="-285750" algn="l" rtl="0">
              <a:buFont typeface="Courier New" panose="02070309020205020404" pitchFamily="49" charset="0"/>
              <a:buChar char="o"/>
            </a:pPr>
            <a:r>
              <a:rPr lang="en-GB" sz="1600">
                <a:solidFill>
                  <a:schemeClr val="tx1"/>
                </a:solidFill>
                <a:latin typeface="Segoe UI" panose="020B0502040204020203" pitchFamily="34" charset="0"/>
                <a:cs typeface="Segoe UI" panose="020B0502040204020203" pitchFamily="34" charset="0"/>
              </a:rPr>
              <a:t>3 focus groups with residents</a:t>
            </a:r>
            <a:endParaRPr lang="he-IL" sz="1600">
              <a:solidFill>
                <a:schemeClr val="tx1"/>
              </a:solidFill>
              <a:latin typeface="Segoe UI" panose="020B0502040204020203" pitchFamily="34" charset="0"/>
              <a:cs typeface="Segoe UI" panose="020B0502040204020203" pitchFamily="34" charset="0"/>
            </a:endParaRPr>
          </a:p>
          <a:p>
            <a:pPr marL="285750" indent="-285750" algn="l" rtl="0">
              <a:buFont typeface="Courier New" panose="02070309020205020404" pitchFamily="49" charset="0"/>
              <a:buChar char="o"/>
            </a:pPr>
            <a:r>
              <a:rPr lang="en-GB" sz="1600">
                <a:solidFill>
                  <a:schemeClr val="tx1"/>
                </a:solidFill>
                <a:latin typeface="Segoe UI" panose="020B0502040204020203" pitchFamily="34" charset="0"/>
                <a:cs typeface="Segoe UI" panose="020B0502040204020203" pitchFamily="34" charset="0"/>
              </a:rPr>
              <a:t>Residents’ survey</a:t>
            </a:r>
            <a:endParaRPr lang="he-IL" sz="1600">
              <a:solidFill>
                <a:schemeClr val="tx1"/>
              </a:solidFill>
              <a:latin typeface="Segoe UI" panose="020B0502040204020203" pitchFamily="34" charset="0"/>
              <a:cs typeface="Segoe UI" panose="020B0502040204020203" pitchFamily="34" charset="0"/>
            </a:endParaRPr>
          </a:p>
          <a:p>
            <a:pPr marL="285750" indent="-285750" algn="l" rtl="0">
              <a:buFont typeface="Courier New" panose="02070309020205020404" pitchFamily="49" charset="0"/>
              <a:buChar char="o"/>
            </a:pPr>
            <a:endParaRPr lang="en-US" sz="1600">
              <a:solidFill>
                <a:schemeClr val="tx1"/>
              </a:solidFill>
              <a:latin typeface="Segoe UI" panose="020B0502040204020203" pitchFamily="34" charset="0"/>
              <a:cs typeface="Segoe UI" panose="020B0502040204020203" pitchFamily="34" charset="0"/>
            </a:endParaRPr>
          </a:p>
        </p:txBody>
      </p:sp>
      <p:sp>
        <p:nvSpPr>
          <p:cNvPr id="26" name="Rectangle: Rounded Corners 25">
            <a:extLst>
              <a:ext uri="{FF2B5EF4-FFF2-40B4-BE49-F238E27FC236}">
                <a16:creationId xmlns:a16="http://schemas.microsoft.com/office/drawing/2014/main" id="{336E546A-62AF-441C-A2EC-CB196BC6CAFB}"/>
              </a:ext>
            </a:extLst>
          </p:cNvPr>
          <p:cNvSpPr/>
          <p:nvPr/>
        </p:nvSpPr>
        <p:spPr>
          <a:xfrm>
            <a:off x="8001261" y="2652209"/>
            <a:ext cx="1801958" cy="2854962"/>
          </a:xfrm>
          <a:prstGeom prst="roundRect">
            <a:avLst/>
          </a:prstGeom>
          <a:solidFill>
            <a:srgbClr val="FFDC72">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t" anchorCtr="0"/>
          <a:lstStyle/>
          <a:p>
            <a:pPr marL="285750" indent="-285750" algn="l" rtl="0">
              <a:buFont typeface="Courier New" panose="02070309020205020404" pitchFamily="49" charset="0"/>
              <a:buChar char="o"/>
            </a:pPr>
            <a:r>
              <a:rPr lang="en-GB" sz="1600">
                <a:solidFill>
                  <a:schemeClr val="tx1"/>
                </a:solidFill>
                <a:latin typeface="Segoe UI"/>
                <a:cs typeface="Segoe UI"/>
              </a:rPr>
              <a:t>Feedback survey to assess team training sessions</a:t>
            </a:r>
            <a:endParaRPr lang="he-IL" sz="1600">
              <a:solidFill>
                <a:schemeClr val="tx1"/>
              </a:solidFill>
              <a:latin typeface="Segoe UI"/>
              <a:cs typeface="Segoe UI"/>
            </a:endParaRPr>
          </a:p>
          <a:p>
            <a:pPr marL="285750" indent="-285750" algn="l" rtl="0">
              <a:buFont typeface="Courier New" panose="02070309020205020404" pitchFamily="49" charset="0"/>
              <a:buChar char="o"/>
            </a:pPr>
            <a:r>
              <a:rPr lang="en-GB" sz="1600">
                <a:solidFill>
                  <a:schemeClr val="tx1"/>
                </a:solidFill>
                <a:latin typeface="Segoe UI"/>
                <a:cs typeface="Segoe UI"/>
              </a:rPr>
              <a:t>Focus group with the leading municipal team</a:t>
            </a:r>
            <a:endParaRPr lang="he-IL" sz="1600">
              <a:solidFill>
                <a:schemeClr val="tx1"/>
              </a:solidFill>
              <a:latin typeface="Segoe UI" panose="020B0502040204020203" pitchFamily="34" charset="0"/>
              <a:cs typeface="Segoe UI" panose="020B0502040204020203" pitchFamily="34" charset="0"/>
            </a:endParaRPr>
          </a:p>
        </p:txBody>
      </p:sp>
      <p:sp>
        <p:nvSpPr>
          <p:cNvPr id="27" name="Rectangle: Rounded Corners 26">
            <a:extLst>
              <a:ext uri="{FF2B5EF4-FFF2-40B4-BE49-F238E27FC236}">
                <a16:creationId xmlns:a16="http://schemas.microsoft.com/office/drawing/2014/main" id="{030F2AC4-BC4C-4E68-A942-4344EA775CE5}"/>
              </a:ext>
            </a:extLst>
          </p:cNvPr>
          <p:cNvSpPr/>
          <p:nvPr/>
        </p:nvSpPr>
        <p:spPr>
          <a:xfrm>
            <a:off x="9856710" y="2652209"/>
            <a:ext cx="2226856" cy="2472684"/>
          </a:xfrm>
          <a:prstGeom prst="roundRect">
            <a:avLst/>
          </a:prstGeom>
          <a:solidFill>
            <a:srgbClr val="FFDC72">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t" anchorCtr="0"/>
          <a:lstStyle/>
          <a:p>
            <a:pPr marL="285750" indent="-285750" algn="l" rtl="0">
              <a:buFont typeface="Courier New" panose="02070309020205020404" pitchFamily="49" charset="0"/>
              <a:buChar char="o"/>
            </a:pPr>
            <a:r>
              <a:rPr lang="en-GB" sz="1600">
                <a:solidFill>
                  <a:schemeClr val="tx1"/>
                </a:solidFill>
                <a:latin typeface="Segoe UI"/>
                <a:cs typeface="Segoe UI"/>
              </a:rPr>
              <a:t>7 observations on the ground pre-intervention:</a:t>
            </a:r>
          </a:p>
          <a:p>
            <a:pPr marL="285750" indent="-285750" algn="l" rtl="0">
              <a:buFont typeface="Wingdings" panose="05000000000000000000" pitchFamily="2" charset="2"/>
              <a:buChar char="§"/>
            </a:pPr>
            <a:r>
              <a:rPr lang="en-GB" sz="1400">
                <a:solidFill>
                  <a:schemeClr val="tx1"/>
                </a:solidFill>
                <a:latin typeface="Segoe UI"/>
                <a:cs typeface="Segoe UI"/>
              </a:rPr>
              <a:t>4 activity observations</a:t>
            </a:r>
          </a:p>
          <a:p>
            <a:pPr marL="285750" indent="-285750" algn="l" rtl="0">
              <a:buFont typeface="Wingdings" panose="05000000000000000000" pitchFamily="2" charset="2"/>
              <a:buChar char="§"/>
            </a:pPr>
            <a:r>
              <a:rPr lang="en-GB" sz="1400">
                <a:solidFill>
                  <a:schemeClr val="tx1"/>
                </a:solidFill>
                <a:latin typeface="Segoe UI"/>
                <a:cs typeface="Segoe UI"/>
              </a:rPr>
              <a:t>2 Xplore observations</a:t>
            </a:r>
          </a:p>
          <a:p>
            <a:pPr marL="285750" indent="-285750" algn="l" rtl="0">
              <a:buFont typeface="Wingdings" panose="05000000000000000000" pitchFamily="2" charset="2"/>
              <a:buChar char="§"/>
            </a:pPr>
            <a:r>
              <a:rPr lang="en-GB" sz="1400">
                <a:solidFill>
                  <a:schemeClr val="tx1"/>
                </a:solidFill>
                <a:latin typeface="Segoe UI"/>
                <a:cs typeface="Segoe UI"/>
              </a:rPr>
              <a:t>1 Fathers &amp; children tour observation</a:t>
            </a:r>
            <a:endParaRPr lang="he-IL" sz="1200">
              <a:solidFill>
                <a:schemeClr val="tx1"/>
              </a:solidFill>
              <a:latin typeface="Segoe UI"/>
              <a:cs typeface="Segoe UI"/>
            </a:endParaRPr>
          </a:p>
        </p:txBody>
      </p:sp>
      <p:sp>
        <p:nvSpPr>
          <p:cNvPr id="28" name="Rectangle: Rounded Corners 27">
            <a:extLst>
              <a:ext uri="{FF2B5EF4-FFF2-40B4-BE49-F238E27FC236}">
                <a16:creationId xmlns:a16="http://schemas.microsoft.com/office/drawing/2014/main" id="{E382AF5E-C31D-44CF-B8B1-3E623186D0A8}"/>
              </a:ext>
            </a:extLst>
          </p:cNvPr>
          <p:cNvSpPr/>
          <p:nvPr/>
        </p:nvSpPr>
        <p:spPr>
          <a:xfrm>
            <a:off x="2763153" y="2742676"/>
            <a:ext cx="2931440" cy="3107921"/>
          </a:xfrm>
          <a:prstGeom prst="roundRect">
            <a:avLst/>
          </a:prstGeom>
          <a:solidFill>
            <a:srgbClr val="92D050">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t" anchorCtr="0"/>
          <a:lstStyle/>
          <a:p>
            <a:pPr marL="285750" indent="-285750" algn="l" rtl="0">
              <a:buFont typeface="Courier New" panose="02070309020205020404" pitchFamily="49" charset="0"/>
              <a:buChar char="o"/>
            </a:pPr>
            <a:r>
              <a:rPr lang="en-US" sz="1600">
                <a:solidFill>
                  <a:schemeClr val="tx1"/>
                </a:solidFill>
                <a:latin typeface="Segoe UI" panose="020B0502040204020203" pitchFamily="34" charset="0"/>
                <a:cs typeface="Segoe UI" panose="020B0502040204020203" pitchFamily="34" charset="0"/>
              </a:rPr>
              <a:t>Logic model workshop on October 17</a:t>
            </a:r>
            <a:r>
              <a:rPr lang="en-US" sz="1600" baseline="30000">
                <a:solidFill>
                  <a:schemeClr val="tx1"/>
                </a:solidFill>
                <a:latin typeface="Segoe UI" panose="020B0502040204020203" pitchFamily="34" charset="0"/>
                <a:cs typeface="Segoe UI" panose="020B0502040204020203" pitchFamily="34" charset="0"/>
              </a:rPr>
              <a:t>th</a:t>
            </a:r>
            <a:r>
              <a:rPr lang="en-US" sz="1600">
                <a:solidFill>
                  <a:schemeClr val="tx1"/>
                </a:solidFill>
                <a:latin typeface="Segoe UI" panose="020B0502040204020203" pitchFamily="34" charset="0"/>
                <a:cs typeface="Segoe UI" panose="020B0502040204020203" pitchFamily="34" charset="0"/>
              </a:rPr>
              <a:t> 2021 with key participants:</a:t>
            </a:r>
            <a:endParaRPr lang="he-IL" sz="1600">
              <a:solidFill>
                <a:schemeClr val="tx1"/>
              </a:solidFill>
              <a:latin typeface="Segoe UI" panose="020B0502040204020203" pitchFamily="34" charset="0"/>
              <a:cs typeface="Segoe UI" panose="020B0502040204020203" pitchFamily="34" charset="0"/>
            </a:endParaRPr>
          </a:p>
          <a:p>
            <a:pPr marL="285750" indent="-285750" algn="l" rtl="0">
              <a:buFont typeface="Wingdings" panose="05000000000000000000" pitchFamily="2" charset="2"/>
              <a:buChar char="§"/>
            </a:pPr>
            <a:r>
              <a:rPr lang="en-US" sz="1400">
                <a:solidFill>
                  <a:schemeClr val="tx1"/>
                </a:solidFill>
                <a:latin typeface="Segoe UI" panose="020B0502040204020203" pitchFamily="34" charset="0"/>
                <a:cs typeface="Segoe UI" panose="020B0502040204020203" pitchFamily="34" charset="0"/>
              </a:rPr>
              <a:t>The BvLF team</a:t>
            </a:r>
            <a:endParaRPr lang="he-IL" sz="1400">
              <a:solidFill>
                <a:schemeClr val="tx1"/>
              </a:solidFill>
              <a:latin typeface="Segoe UI" panose="020B0502040204020203" pitchFamily="34" charset="0"/>
              <a:cs typeface="Segoe UI" panose="020B0502040204020203" pitchFamily="34" charset="0"/>
            </a:endParaRPr>
          </a:p>
          <a:p>
            <a:pPr marL="285750" indent="-285750" algn="l" rtl="0">
              <a:buFont typeface="Wingdings" panose="05000000000000000000" pitchFamily="2" charset="2"/>
              <a:buChar char="§"/>
            </a:pPr>
            <a:r>
              <a:rPr lang="en-US" sz="1400">
                <a:solidFill>
                  <a:schemeClr val="tx1"/>
                </a:solidFill>
                <a:latin typeface="Segoe UI" panose="020B0502040204020203" pitchFamily="34" charset="0"/>
                <a:cs typeface="Segoe UI" panose="020B0502040204020203" pitchFamily="34" charset="0"/>
              </a:rPr>
              <a:t>The ILGBC team</a:t>
            </a:r>
            <a:endParaRPr lang="he-IL" sz="1400">
              <a:solidFill>
                <a:schemeClr val="tx1"/>
              </a:solidFill>
              <a:latin typeface="Segoe UI" panose="020B0502040204020203" pitchFamily="34" charset="0"/>
              <a:cs typeface="Segoe UI" panose="020B0502040204020203" pitchFamily="34" charset="0"/>
            </a:endParaRPr>
          </a:p>
          <a:p>
            <a:pPr marL="285750" indent="-285750" algn="l" rtl="0">
              <a:buFont typeface="Wingdings" panose="05000000000000000000" pitchFamily="2" charset="2"/>
              <a:buChar char="§"/>
            </a:pPr>
            <a:r>
              <a:rPr lang="en-GB" sz="1400">
                <a:solidFill>
                  <a:schemeClr val="tx1"/>
                </a:solidFill>
                <a:latin typeface="Segoe UI" panose="020B0502040204020203" pitchFamily="34" charset="0"/>
                <a:cs typeface="Segoe UI" panose="020B0502040204020203" pitchFamily="34" charset="0"/>
              </a:rPr>
              <a:t>Various key officials from Beit Shemesh municipality. </a:t>
            </a:r>
            <a:endParaRPr lang="he-IL" sz="1400">
              <a:solidFill>
                <a:schemeClr val="tx1"/>
              </a:solidFill>
              <a:latin typeface="Segoe UI" panose="020B0502040204020203" pitchFamily="34" charset="0"/>
              <a:cs typeface="Segoe UI" panose="020B0502040204020203" pitchFamily="34" charset="0"/>
            </a:endParaRPr>
          </a:p>
          <a:p>
            <a:pPr marL="285750" indent="-285750" algn="l" rtl="0">
              <a:buFont typeface="Courier New" panose="02070309020205020404" pitchFamily="49" charset="0"/>
              <a:buChar char="o"/>
            </a:pPr>
            <a:r>
              <a:rPr lang="en-GB" sz="1600">
                <a:solidFill>
                  <a:schemeClr val="tx1"/>
                </a:solidFill>
                <a:latin typeface="Segoe UI" panose="020B0502040204020203" pitchFamily="34" charset="0"/>
                <a:cs typeface="Segoe UI" panose="020B0502040204020203" pitchFamily="34" charset="0"/>
              </a:rPr>
              <a:t>Evaluation indicators were defined.</a:t>
            </a:r>
            <a:endParaRPr lang="en-US" sz="1600">
              <a:solidFill>
                <a:schemeClr val="tx1"/>
              </a:solidFill>
              <a:latin typeface="Segoe UI" panose="020B0502040204020203" pitchFamily="34" charset="0"/>
              <a:cs typeface="Segoe UI" panose="020B0502040204020203" pitchFamily="34" charset="0"/>
            </a:endParaRPr>
          </a:p>
        </p:txBody>
      </p:sp>
      <p:sp>
        <p:nvSpPr>
          <p:cNvPr id="29" name="TextBox 28">
            <a:extLst>
              <a:ext uri="{FF2B5EF4-FFF2-40B4-BE49-F238E27FC236}">
                <a16:creationId xmlns:a16="http://schemas.microsoft.com/office/drawing/2014/main" id="{4975ED30-A321-413D-91ED-6CA208E1AF5F}"/>
              </a:ext>
            </a:extLst>
          </p:cNvPr>
          <p:cNvSpPr txBox="1"/>
          <p:nvPr/>
        </p:nvSpPr>
        <p:spPr>
          <a:xfrm>
            <a:off x="5619900" y="1615029"/>
            <a:ext cx="2521290" cy="677108"/>
          </a:xfrm>
          <a:prstGeom prst="rect">
            <a:avLst/>
          </a:prstGeom>
          <a:noFill/>
        </p:spPr>
        <p:txBody>
          <a:bodyPr wrap="square" rtlCol="0">
            <a:spAutoFit/>
          </a:bodyPr>
          <a:lstStyle/>
          <a:p>
            <a:pPr algn="ctr" rtl="0"/>
            <a:r>
              <a:rPr lang="en-GB" sz="1900" b="1">
                <a:solidFill>
                  <a:srgbClr val="36636F"/>
                </a:solidFill>
                <a:latin typeface="Segoe UI" panose="020B0502040204020203" pitchFamily="34" charset="0"/>
                <a:cs typeface="Segoe UI" panose="020B0502040204020203" pitchFamily="34" charset="0"/>
              </a:rPr>
              <a:t>Baseline Evaluation</a:t>
            </a:r>
          </a:p>
          <a:p>
            <a:pPr algn="ctr" rtl="0"/>
            <a:r>
              <a:rPr lang="en-GB" sz="1900">
                <a:solidFill>
                  <a:srgbClr val="36636F"/>
                </a:solidFill>
                <a:latin typeface="Segoe UI" panose="020B0502040204020203" pitchFamily="34" charset="0"/>
                <a:cs typeface="Segoe UI" panose="020B0502040204020203" pitchFamily="34" charset="0"/>
              </a:rPr>
              <a:t>Residents</a:t>
            </a:r>
            <a:endParaRPr lang="en-US" sz="1900">
              <a:solidFill>
                <a:srgbClr val="36636F"/>
              </a:solidFill>
              <a:latin typeface="Segoe UI" panose="020B0502040204020203" pitchFamily="34" charset="0"/>
              <a:cs typeface="Segoe UI" panose="020B0502040204020203" pitchFamily="34" charset="0"/>
            </a:endParaRPr>
          </a:p>
        </p:txBody>
      </p:sp>
      <p:sp>
        <p:nvSpPr>
          <p:cNvPr id="30" name="Rectangle 29">
            <a:extLst>
              <a:ext uri="{FF2B5EF4-FFF2-40B4-BE49-F238E27FC236}">
                <a16:creationId xmlns:a16="http://schemas.microsoft.com/office/drawing/2014/main" id="{33BEAE9F-90F0-4D00-8393-343DAE7DB8A5}"/>
              </a:ext>
            </a:extLst>
          </p:cNvPr>
          <p:cNvSpPr/>
          <p:nvPr/>
        </p:nvSpPr>
        <p:spPr>
          <a:xfrm>
            <a:off x="476250" y="713489"/>
            <a:ext cx="11193780" cy="451406"/>
          </a:xfrm>
          <a:prstGeom prst="rect">
            <a:avLst/>
          </a:prstGeom>
        </p:spPr>
        <p:txBody>
          <a:bodyPr wrap="square" lIns="91440" tIns="45720" rIns="91440" bIns="45720" anchor="t">
            <a:spAutoFit/>
          </a:bodyPr>
          <a:lstStyle/>
          <a:p>
            <a:pPr algn="l" rtl="0">
              <a:lnSpc>
                <a:spcPct val="150000"/>
              </a:lnSpc>
              <a:spcAft>
                <a:spcPts val="600"/>
              </a:spcAft>
            </a:pPr>
            <a:r>
              <a:rPr lang="en-US" b="1">
                <a:solidFill>
                  <a:srgbClr val="36636F"/>
                </a:solidFill>
                <a:latin typeface="Tahoma"/>
                <a:ea typeface="Tahoma"/>
                <a:cs typeface="Tahoma"/>
              </a:rPr>
              <a:t>Evaluation Period – Stage 1 of the Urban95 Program in Beit Shemesh, June 2021-May 2022</a:t>
            </a:r>
            <a:endParaRPr lang="he-IL" b="1">
              <a:solidFill>
                <a:srgbClr val="36636F"/>
              </a:solidFill>
              <a:latin typeface="Tahoma"/>
              <a:ea typeface="Tahoma"/>
              <a:cs typeface="Tahoma"/>
            </a:endParaRPr>
          </a:p>
        </p:txBody>
      </p:sp>
    </p:spTree>
    <p:extLst>
      <p:ext uri="{BB962C8B-B14F-4D97-AF65-F5344CB8AC3E}">
        <p14:creationId xmlns:p14="http://schemas.microsoft.com/office/powerpoint/2010/main" val="428575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3" grpId="0"/>
      <p:bldP spid="24" grpId="0" animBg="1"/>
      <p:bldP spid="25" grpId="0" animBg="1"/>
      <p:bldP spid="26" grpId="0" animBg="1"/>
      <p:bldP spid="27" grpId="0" animBg="1"/>
      <p:bldP spid="28" grpId="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356D64AA-95D5-FAE4-1043-A171D5FBD956}"/>
              </a:ext>
            </a:extLst>
          </p:cNvPr>
          <p:cNvGraphicFramePr>
            <a:graphicFrameLocks noGrp="1"/>
          </p:cNvGraphicFramePr>
          <p:nvPr>
            <p:extLst>
              <p:ext uri="{D42A27DB-BD31-4B8C-83A1-F6EECF244321}">
                <p14:modId xmlns:p14="http://schemas.microsoft.com/office/powerpoint/2010/main" val="320125085"/>
              </p:ext>
            </p:extLst>
          </p:nvPr>
        </p:nvGraphicFramePr>
        <p:xfrm>
          <a:off x="547175" y="670560"/>
          <a:ext cx="11097650" cy="5516880"/>
        </p:xfrm>
        <a:graphic>
          <a:graphicData uri="http://schemas.openxmlformats.org/drawingml/2006/table">
            <a:tbl>
              <a:tblPr rtl="1" firstRow="1" bandRow="1">
                <a:tableStyleId>{F5AB1C69-6EDB-4FF4-983F-18BD219EF322}</a:tableStyleId>
              </a:tblPr>
              <a:tblGrid>
                <a:gridCol w="6878272">
                  <a:extLst>
                    <a:ext uri="{9D8B030D-6E8A-4147-A177-3AD203B41FA5}">
                      <a16:colId xmlns:a16="http://schemas.microsoft.com/office/drawing/2014/main" val="3206700243"/>
                    </a:ext>
                  </a:extLst>
                </a:gridCol>
                <a:gridCol w="4219378">
                  <a:extLst>
                    <a:ext uri="{9D8B030D-6E8A-4147-A177-3AD203B41FA5}">
                      <a16:colId xmlns:a16="http://schemas.microsoft.com/office/drawing/2014/main" val="2478209956"/>
                    </a:ext>
                  </a:extLst>
                </a:gridCol>
              </a:tblGrid>
              <a:tr h="152746">
                <a:tc>
                  <a:txBody>
                    <a:bodyPr/>
                    <a:lstStyle/>
                    <a:p>
                      <a:pPr marL="0" marR="0" algn="ctr" rtl="0">
                        <a:lnSpc>
                          <a:spcPct val="100000"/>
                        </a:lnSpc>
                        <a:spcBef>
                          <a:spcPts val="0"/>
                        </a:spcBef>
                        <a:spcAft>
                          <a:spcPts val="0"/>
                        </a:spcAft>
                      </a:pPr>
                      <a:r>
                        <a:rPr lang="en-US" sz="1400" b="1">
                          <a:effectLst/>
                          <a:latin typeface="Segoe UI" panose="020B0502040204020203" pitchFamily="34" charset="0"/>
                          <a:ea typeface="Calibri" panose="020F0502020204030204" pitchFamily="34" charset="0"/>
                          <a:cs typeface="Segoe UI" panose="020B0502040204020203" pitchFamily="34" charset="0"/>
                        </a:rPr>
                        <a:t>Outputs and Results at the End of the 2021 Activity Year</a:t>
                      </a:r>
                      <a:endParaRPr lang="en-US" sz="1400">
                        <a:effectLst/>
                        <a:latin typeface="Segoe UI" panose="020B0502040204020203" pitchFamily="34" charset="0"/>
                        <a:ea typeface="Calibri" panose="020F0502020204030204" pitchFamily="34" charset="0"/>
                        <a:cs typeface="Segoe UI" panose="020B0502040204020203" pitchFamily="34" charset="0"/>
                      </a:endParaRPr>
                    </a:p>
                  </a:txBody>
                  <a:tcPr>
                    <a:solidFill>
                      <a:schemeClr val="bg1">
                        <a:lumMod val="50000"/>
                      </a:schemeClr>
                    </a:solidFill>
                  </a:tcPr>
                </a:tc>
                <a:tc>
                  <a:txBody>
                    <a:bodyPr/>
                    <a:lstStyle/>
                    <a:p>
                      <a:pPr marL="0" marR="0" algn="l" rtl="0">
                        <a:lnSpc>
                          <a:spcPct val="150000"/>
                        </a:lnSpc>
                        <a:spcBef>
                          <a:spcPts val="0"/>
                        </a:spcBef>
                        <a:spcAft>
                          <a:spcPts val="0"/>
                        </a:spcAft>
                      </a:pPr>
                      <a:r>
                        <a:rPr lang="en-US" sz="1400" b="1" kern="1200">
                          <a:solidFill>
                            <a:schemeClr val="lt1"/>
                          </a:solidFill>
                          <a:effectLst/>
                          <a:latin typeface="Segoe UI" panose="020B0502040204020203" pitchFamily="34" charset="0"/>
                          <a:ea typeface="Calibri" panose="020F0502020204030204" pitchFamily="34" charset="0"/>
                          <a:cs typeface="Segoe UI" panose="020B0502040204020203" pitchFamily="34" charset="0"/>
                        </a:rPr>
                        <a:t>Goals and Inputs</a:t>
                      </a:r>
                    </a:p>
                  </a:txBody>
                  <a:tcPr marL="68580" marR="68580" marT="0" marB="0">
                    <a:solidFill>
                      <a:schemeClr val="bg1">
                        <a:lumMod val="50000"/>
                      </a:schemeClr>
                    </a:solidFill>
                  </a:tcPr>
                </a:tc>
                <a:extLst>
                  <a:ext uri="{0D108BD9-81ED-4DB2-BD59-A6C34878D82A}">
                    <a16:rowId xmlns:a16="http://schemas.microsoft.com/office/drawing/2014/main" val="390141773"/>
                  </a:ext>
                </a:extLst>
              </a:tr>
              <a:tr h="510694">
                <a:tc>
                  <a:txBody>
                    <a:bodyPr/>
                    <a:lstStyle/>
                    <a:p>
                      <a:pPr marL="285750" indent="-285750" algn="l" rtl="0">
                        <a:buFont typeface="Arial" panose="020B0604020202020204" pitchFamily="34" charset="0"/>
                        <a:buChar char="•"/>
                      </a:pPr>
                      <a:r>
                        <a:rPr lang="en-US" sz="1200" kern="1200" baseline="0">
                          <a:solidFill>
                            <a:schemeClr val="tx1"/>
                          </a:solidFill>
                          <a:latin typeface="Segoe UI"/>
                          <a:ea typeface="Tahoma"/>
                          <a:cs typeface="Segoe UI"/>
                        </a:rPr>
                        <a:t>Training program for city staff: Study day in Holon on early childhood development and study day in Tel Aviv-Jaffa on playgrounds and public space.</a:t>
                      </a:r>
                    </a:p>
                    <a:p>
                      <a:pPr marL="285750" indent="-285750" algn="l" rtl="0">
                        <a:buFont typeface="Arial" panose="020B0604020202020204" pitchFamily="34" charset="0"/>
                        <a:buChar char="•"/>
                      </a:pPr>
                      <a:r>
                        <a:rPr lang="en-US" sz="1200" kern="1200" baseline="0">
                          <a:solidFill>
                            <a:schemeClr val="tx1"/>
                          </a:solidFill>
                          <a:latin typeface="Segoe UI"/>
                          <a:ea typeface="Tahoma"/>
                          <a:cs typeface="Segoe UI"/>
                        </a:rPr>
                        <a:t>High satisfaction among participants in the training sessions.</a:t>
                      </a:r>
                    </a:p>
                  </a:txBody>
                  <a:tcPr/>
                </a:tc>
                <a:tc>
                  <a:txBody>
                    <a:bodyPr/>
                    <a:lstStyle/>
                    <a:p>
                      <a:pPr marL="0" marR="0" algn="l" rtl="0">
                        <a:lnSpc>
                          <a:spcPct val="100000"/>
                        </a:lnSpc>
                        <a:spcBef>
                          <a:spcPts val="0"/>
                        </a:spcBef>
                        <a:spcAft>
                          <a:spcPts val="0"/>
                        </a:spcAft>
                      </a:pPr>
                      <a:r>
                        <a:rPr lang="en-US" sz="1200">
                          <a:effectLst/>
                          <a:latin typeface="Segoe UI" panose="020B0502040204020203" pitchFamily="34" charset="0"/>
                          <a:ea typeface="Calibri" panose="020F0502020204030204" pitchFamily="34" charset="0"/>
                          <a:cs typeface="Segoe UI" panose="020B0502040204020203" pitchFamily="34" charset="0"/>
                        </a:rPr>
                        <a:t>Training and seminars for acquiring knowledge and tools to raise awareness of the importance of addressing early childhood needs in all areas of life</a:t>
                      </a:r>
                    </a:p>
                  </a:txBody>
                  <a:tcPr marL="68580" marR="68580" marT="0" marB="0"/>
                </a:tc>
                <a:extLst>
                  <a:ext uri="{0D108BD9-81ED-4DB2-BD59-A6C34878D82A}">
                    <a16:rowId xmlns:a16="http://schemas.microsoft.com/office/drawing/2014/main" val="3577188547"/>
                  </a:ext>
                </a:extLst>
              </a:tr>
              <a:tr h="874561">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Learning interviews were held to identify needs and adjust expectations.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The activities, goals, impact, and target audiences of the program in Beit Shemesh were defined through the logic model.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Focus groups were held with residents and a survey was distributed among residents.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A feedback survey was distributed regarding the training sessions for the professional staff.</a:t>
                      </a:r>
                    </a:p>
                  </a:txBody>
                  <a:tcPr/>
                </a:tc>
                <a:tc>
                  <a:txBody>
                    <a:bodyPr/>
                    <a:lstStyle/>
                    <a:p>
                      <a:pPr marL="0" marR="0" algn="l" rtl="0">
                        <a:lnSpc>
                          <a:spcPct val="100000"/>
                        </a:lnSpc>
                        <a:spcBef>
                          <a:spcPts val="0"/>
                        </a:spcBef>
                        <a:spcAft>
                          <a:spcPts val="0"/>
                        </a:spcAft>
                      </a:pPr>
                      <a:r>
                        <a:rPr lang="en-US" sz="1200">
                          <a:effectLst/>
                          <a:latin typeface="Segoe UI" panose="020B0502040204020203" pitchFamily="34" charset="0"/>
                          <a:ea typeface="Calibri" panose="020F0502020204030204" pitchFamily="34" charset="0"/>
                          <a:cs typeface="Segoe UI" panose="020B0502040204020203" pitchFamily="34" charset="0"/>
                        </a:rPr>
                        <a:t>Mapping needs and identifying opportunities for creating accessible content for young children and their caregivers, to support interventions in the municipality’s urban environment</a:t>
                      </a:r>
                    </a:p>
                  </a:txBody>
                  <a:tcPr marL="68580" marR="68580" marT="0" marB="0"/>
                </a:tc>
                <a:extLst>
                  <a:ext uri="{0D108BD9-81ED-4DB2-BD59-A6C34878D82A}">
                    <a16:rowId xmlns:a16="http://schemas.microsoft.com/office/drawing/2014/main" val="1281333324"/>
                  </a:ext>
                </a:extLst>
              </a:tr>
              <a:tr h="550804">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solidFill>
                            <a:schemeClr val="tx1"/>
                          </a:solidFill>
                          <a:latin typeface="Segoe UI"/>
                          <a:ea typeface="Tahoma"/>
                          <a:cs typeface="Segoe UI"/>
                        </a:rPr>
                        <a:t>A meeting with the city staff and mothers who are Beit Shemesh residents + a tour.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solidFill>
                            <a:schemeClr val="tx1"/>
                          </a:solidFill>
                          <a:latin typeface="Segoe UI"/>
                          <a:ea typeface="Tahoma"/>
                          <a:cs typeface="Segoe UI"/>
                        </a:rPr>
                        <a:t>2 meetings of the mayor, the municipal program manager, and influential women from various neighborhoods and sectors in the city.</a:t>
                      </a:r>
                    </a:p>
                  </a:txBody>
                  <a:tcPr/>
                </a:tc>
                <a:tc>
                  <a:txBody>
                    <a:bodyPr/>
                    <a:lstStyle/>
                    <a:p>
                      <a:pPr marL="0" marR="0" algn="l" rtl="0">
                        <a:lnSpc>
                          <a:spcPct val="100000"/>
                        </a:lnSpc>
                        <a:spcBef>
                          <a:spcPts val="0"/>
                        </a:spcBef>
                        <a:spcAft>
                          <a:spcPts val="0"/>
                        </a:spcAft>
                      </a:pPr>
                      <a:r>
                        <a:rPr lang="en-US" sz="1200">
                          <a:effectLst/>
                          <a:latin typeface="Segoe UI" panose="020B0502040204020203" pitchFamily="34" charset="0"/>
                          <a:ea typeface="Calibri" panose="020F0502020204030204" pitchFamily="34" charset="0"/>
                          <a:cs typeface="Segoe UI" panose="020B0502040204020203" pitchFamily="34" charset="0"/>
                        </a:rPr>
                        <a:t>Engaging various municipality officials with the Urban95 vision, with a focus on senior officials</a:t>
                      </a:r>
                    </a:p>
                  </a:txBody>
                  <a:tcPr marL="68580" marR="68580" marT="0" marB="0"/>
                </a:tc>
                <a:extLst>
                  <a:ext uri="{0D108BD9-81ED-4DB2-BD59-A6C34878D82A}">
                    <a16:rowId xmlns:a16="http://schemas.microsoft.com/office/drawing/2014/main" val="3512843570"/>
                  </a:ext>
                </a:extLst>
              </a:tr>
              <a:tr h="874561">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Zaira activities - A set of 3 sessions for young children (early childhood) and their mothers in public space close to the home, which were held in 2 rounds, in 2 neighborhoods in the city (Ramat Avraham and Ramat Beit Shemesh C1).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2 guided tours were held for fathers and their children in nature near the home.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The program’s municipal and national managers took part in forming a group of Ultra Orthodox activists, encouraged them to submit initiatives to the urban hackathon, and assisted them during it. Since then, efforts have continued to advance the initiatives.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A contact list was created of activist mothers in Ramat Avraham and Ramat Beit Shemesh C1.</a:t>
                      </a:r>
                    </a:p>
                  </a:txBody>
                  <a:tcPr/>
                </a:tc>
                <a:tc>
                  <a:txBody>
                    <a:bodyPr/>
                    <a:lstStyle/>
                    <a:p>
                      <a:pPr marL="0" marR="0" algn="l" rtl="0">
                        <a:lnSpc>
                          <a:spcPct val="100000"/>
                        </a:lnSpc>
                        <a:spcBef>
                          <a:spcPts val="0"/>
                        </a:spcBef>
                        <a:spcAft>
                          <a:spcPts val="0"/>
                        </a:spcAft>
                      </a:pPr>
                      <a:r>
                        <a:rPr lang="en-US" sz="1200">
                          <a:effectLst/>
                          <a:latin typeface="Segoe UI" panose="020B0502040204020203" pitchFamily="34" charset="0"/>
                          <a:ea typeface="Calibri" panose="020F0502020204030204" pitchFamily="34" charset="0"/>
                          <a:cs typeface="Segoe UI" panose="020B0502040204020203" pitchFamily="34" charset="0"/>
                        </a:rPr>
                        <a:t>Initiating pilot programs that include an array of accompanying content in the municipality’s physical environment</a:t>
                      </a:r>
                    </a:p>
                  </a:txBody>
                  <a:tcPr marL="68580" marR="68580" marT="0" marB="0"/>
                </a:tc>
                <a:extLst>
                  <a:ext uri="{0D108BD9-81ED-4DB2-BD59-A6C34878D82A}">
                    <a16:rowId xmlns:a16="http://schemas.microsoft.com/office/drawing/2014/main" val="1911541314"/>
                  </a:ext>
                </a:extLst>
              </a:tr>
              <a:tr h="874561">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An inter-departmental municipal work team was created and holds regular meetings to promote initiatives as part of the program (regular monthly meetings and additional meetings between the program’s manager with municipality officials as needed).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Connections were made between municipality officials and activist residents of Ramat Avraham to encourage creating intimate public space in private open space (in unused parking spaces).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Segoe UI"/>
                          <a:ea typeface="Tahoma"/>
                          <a:cs typeface="Segoe UI"/>
                        </a:rPr>
                        <a:t>Collaboration was initiated between the municipality, on the one hand, and Ultra Orthodox early childhood entrepreneurs and experts who are Beit Shemesh residents, on the other hand. </a:t>
                      </a:r>
                    </a:p>
                  </a:txBody>
                  <a:tcPr/>
                </a:tc>
                <a:tc>
                  <a:txBody>
                    <a:bodyPr/>
                    <a:lstStyle/>
                    <a:p>
                      <a:pPr marL="0" marR="0" algn="l" rtl="0">
                        <a:lnSpc>
                          <a:spcPct val="100000"/>
                        </a:lnSpc>
                        <a:spcBef>
                          <a:spcPts val="0"/>
                        </a:spcBef>
                        <a:spcAft>
                          <a:spcPts val="0"/>
                        </a:spcAft>
                      </a:pPr>
                      <a:r>
                        <a:rPr lang="en-US" sz="1200">
                          <a:effectLst/>
                          <a:latin typeface="Segoe UI" panose="020B0502040204020203" pitchFamily="34" charset="0"/>
                          <a:ea typeface="Calibri" panose="020F0502020204030204" pitchFamily="34" charset="0"/>
                          <a:cs typeface="Segoe UI" panose="020B0502040204020203" pitchFamily="34" charset="0"/>
                        </a:rPr>
                        <a:t>Building a work team in the municipality and forming collaborations inside and outside the municipality</a:t>
                      </a:r>
                    </a:p>
                  </a:txBody>
                  <a:tcPr marL="68580" marR="68580" marT="0" marB="0"/>
                </a:tc>
                <a:extLst>
                  <a:ext uri="{0D108BD9-81ED-4DB2-BD59-A6C34878D82A}">
                    <a16:rowId xmlns:a16="http://schemas.microsoft.com/office/drawing/2014/main" val="2425931641"/>
                  </a:ext>
                </a:extLst>
              </a:tr>
            </a:tbl>
          </a:graphicData>
        </a:graphic>
      </p:graphicFrame>
      <p:sp>
        <p:nvSpPr>
          <p:cNvPr id="7" name="TextBox 6">
            <a:extLst>
              <a:ext uri="{FF2B5EF4-FFF2-40B4-BE49-F238E27FC236}">
                <a16:creationId xmlns:a16="http://schemas.microsoft.com/office/drawing/2014/main" id="{D19EE599-3300-D896-E067-971E582BD297}"/>
              </a:ext>
            </a:extLst>
          </p:cNvPr>
          <p:cNvSpPr txBox="1"/>
          <p:nvPr/>
        </p:nvSpPr>
        <p:spPr>
          <a:xfrm>
            <a:off x="1918" y="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Inputs &amp; Outputs</a:t>
            </a:r>
            <a:endParaRPr lang="he-IL" sz="2400" b="1">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805318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מעוגל 1">
            <a:extLst>
              <a:ext uri="{FF2B5EF4-FFF2-40B4-BE49-F238E27FC236}">
                <a16:creationId xmlns:a16="http://schemas.microsoft.com/office/drawing/2014/main" id="{4949C743-377F-1331-C3E3-EC58D4FA3704}"/>
              </a:ext>
            </a:extLst>
          </p:cNvPr>
          <p:cNvSpPr/>
          <p:nvPr/>
        </p:nvSpPr>
        <p:spPr>
          <a:xfrm rot="4329447">
            <a:off x="6290631" y="61291"/>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 name="Google Shape;105;p1">
            <a:extLst>
              <a:ext uri="{FF2B5EF4-FFF2-40B4-BE49-F238E27FC236}">
                <a16:creationId xmlns:a16="http://schemas.microsoft.com/office/drawing/2014/main" id="{57CBF518-02CC-B2BB-6A49-DFCC11402229}"/>
              </a:ext>
            </a:extLst>
          </p:cNvPr>
          <p:cNvSpPr txBox="1">
            <a:spLocks noGrp="1"/>
          </p:cNvSpPr>
          <p:nvPr>
            <p:ph type="sldNum" idx="12"/>
          </p:nvPr>
        </p:nvSpPr>
        <p:spPr>
          <a:xfrm>
            <a:off x="8610600" y="6356350"/>
            <a:ext cx="34290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iw-IL"/>
              <a:t>23</a:t>
            </a:fld>
            <a:endParaRPr/>
          </a:p>
        </p:txBody>
      </p:sp>
      <p:sp>
        <p:nvSpPr>
          <p:cNvPr id="8" name="מלבן מעוגל 8">
            <a:extLst>
              <a:ext uri="{FF2B5EF4-FFF2-40B4-BE49-F238E27FC236}">
                <a16:creationId xmlns:a16="http://schemas.microsoft.com/office/drawing/2014/main" id="{0B18A670-944B-CAEC-180E-7E3E4C49A1A9}"/>
              </a:ext>
            </a:extLst>
          </p:cNvPr>
          <p:cNvSpPr/>
          <p:nvPr/>
        </p:nvSpPr>
        <p:spPr>
          <a:xfrm rot="4329447">
            <a:off x="6572798" y="244402"/>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9" name="תמונה 2">
            <a:extLst>
              <a:ext uri="{FF2B5EF4-FFF2-40B4-BE49-F238E27FC236}">
                <a16:creationId xmlns:a16="http://schemas.microsoft.com/office/drawing/2014/main" id="{87D634ED-149D-2392-2C88-D14936D36D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447" y="166121"/>
            <a:ext cx="5344817" cy="2720997"/>
          </a:xfrm>
          <a:prstGeom prst="rect">
            <a:avLst/>
          </a:prstGeom>
        </p:spPr>
      </p:pic>
      <p:pic>
        <p:nvPicPr>
          <p:cNvPr id="10" name="תמונה 4">
            <a:extLst>
              <a:ext uri="{FF2B5EF4-FFF2-40B4-BE49-F238E27FC236}">
                <a16:creationId xmlns:a16="http://schemas.microsoft.com/office/drawing/2014/main" id="{7F68C0A9-1DD5-3C3C-3F9C-43B1E8030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640" y="2943772"/>
            <a:ext cx="5344818" cy="3438499"/>
          </a:xfrm>
          <a:prstGeom prst="rect">
            <a:avLst/>
          </a:prstGeom>
        </p:spPr>
      </p:pic>
      <p:sp>
        <p:nvSpPr>
          <p:cNvPr id="11" name="מלבן 7">
            <a:extLst>
              <a:ext uri="{FF2B5EF4-FFF2-40B4-BE49-F238E27FC236}">
                <a16:creationId xmlns:a16="http://schemas.microsoft.com/office/drawing/2014/main" id="{53120004-7D04-5E37-7193-E623558F8666}"/>
              </a:ext>
            </a:extLst>
          </p:cNvPr>
          <p:cNvSpPr/>
          <p:nvPr/>
        </p:nvSpPr>
        <p:spPr>
          <a:xfrm>
            <a:off x="6485789" y="771382"/>
            <a:ext cx="5374645" cy="4344779"/>
          </a:xfrm>
          <a:prstGeom prst="rect">
            <a:avLst/>
          </a:prstGeom>
        </p:spPr>
        <p:txBody>
          <a:bodyPr wrap="square">
            <a:spAutoFit/>
          </a:bodyPr>
          <a:lstStyle/>
          <a:p>
            <a:pPr algn="ctr" rtl="0">
              <a:spcBef>
                <a:spcPts val="1000"/>
              </a:spcBef>
            </a:pPr>
            <a:r>
              <a:rPr lang="en-US" sz="4800" b="1">
                <a:solidFill>
                  <a:schemeClr val="bg1"/>
                </a:solidFill>
                <a:latin typeface="Segoe UI" panose="020B0502040204020203" pitchFamily="34" charset="0"/>
                <a:ea typeface="Tahoma" panose="020B0604030504040204" pitchFamily="34" charset="0"/>
                <a:cs typeface="Segoe UI" panose="020B0502040204020203" pitchFamily="34" charset="0"/>
              </a:rPr>
              <a:t>Chapter A</a:t>
            </a:r>
            <a:endParaRPr lang="he-IL" sz="4800" b="1">
              <a:solidFill>
                <a:schemeClr val="bg1"/>
              </a:solidFill>
              <a:latin typeface="Segoe UI" panose="020B0502040204020203" pitchFamily="34" charset="0"/>
              <a:ea typeface="Tahoma" panose="020B0604030504040204" pitchFamily="34" charset="0"/>
              <a:cs typeface="Segoe UI" panose="020B0502040204020203" pitchFamily="34" charset="0"/>
            </a:endParaRPr>
          </a:p>
          <a:p>
            <a:pPr algn="ctr" rtl="0">
              <a:spcBef>
                <a:spcPts val="1000"/>
              </a:spcBef>
            </a:pPr>
            <a:r>
              <a:rPr lang="en-US" sz="4400">
                <a:solidFill>
                  <a:schemeClr val="bg1"/>
                </a:solidFill>
                <a:latin typeface="Segoe UI" panose="020B0502040204020203" pitchFamily="34" charset="0"/>
                <a:ea typeface="Tahoma" panose="020B0604030504040204" pitchFamily="34" charset="0"/>
                <a:cs typeface="Segoe UI" panose="020B0502040204020203" pitchFamily="34" charset="0"/>
              </a:rPr>
              <a:t>Target Audience – Officials and Decision Makers in Beit Shemesh Municipality</a:t>
            </a:r>
            <a:endParaRPr lang="he-IL">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463413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47B7206-6C69-3966-0A29-789EE84F378F}"/>
              </a:ext>
            </a:extLst>
          </p:cNvPr>
          <p:cNvSpPr txBox="1"/>
          <p:nvPr/>
        </p:nvSpPr>
        <p:spPr>
          <a:xfrm>
            <a:off x="0" y="390"/>
            <a:ext cx="12192000" cy="338554"/>
          </a:xfrm>
          <a:prstGeom prst="rect">
            <a:avLst/>
          </a:prstGeom>
          <a:solidFill>
            <a:srgbClr val="36636F"/>
          </a:solidFill>
        </p:spPr>
        <p:txBody>
          <a:bodyPr wrap="square" rtlCol="0">
            <a:spAutoFit/>
          </a:bodyPr>
          <a:lstStyle/>
          <a:p>
            <a:pPr algn="l"/>
            <a:r>
              <a:rPr lang="en-US" sz="1600" b="1">
                <a:solidFill>
                  <a:schemeClr val="bg1"/>
                </a:solidFill>
                <a:latin typeface="Tahoma" pitchFamily="34" charset="0"/>
                <a:ea typeface="Tahoma" pitchFamily="34" charset="0"/>
                <a:cs typeface="Tahoma" pitchFamily="34" charset="0"/>
              </a:rPr>
              <a:t>Logic Model for Beit Shemesh Municipality: the Urban95 Program in Israel’s Social and Geographical Periphery</a:t>
            </a:r>
            <a:endParaRPr lang="he-IL" sz="1600" b="1">
              <a:solidFill>
                <a:schemeClr val="bg1"/>
              </a:solidFill>
              <a:latin typeface="Tahoma" pitchFamily="34" charset="0"/>
              <a:ea typeface="Tahoma" pitchFamily="34" charset="0"/>
              <a:cs typeface="Tahoma" pitchFamily="34" charset="0"/>
            </a:endParaRPr>
          </a:p>
        </p:txBody>
      </p:sp>
      <p:graphicFrame>
        <p:nvGraphicFramePr>
          <p:cNvPr id="9" name="Table 8">
            <a:extLst>
              <a:ext uri="{FF2B5EF4-FFF2-40B4-BE49-F238E27FC236}">
                <a16:creationId xmlns:a16="http://schemas.microsoft.com/office/drawing/2014/main" id="{35ACEF5B-4508-F27A-D9C1-C6E6FF4E33B0}"/>
              </a:ext>
            </a:extLst>
          </p:cNvPr>
          <p:cNvGraphicFramePr>
            <a:graphicFrameLocks noGrp="1"/>
          </p:cNvGraphicFramePr>
          <p:nvPr>
            <p:extLst>
              <p:ext uri="{D42A27DB-BD31-4B8C-83A1-F6EECF244321}">
                <p14:modId xmlns:p14="http://schemas.microsoft.com/office/powerpoint/2010/main" val="381862789"/>
              </p:ext>
            </p:extLst>
          </p:nvPr>
        </p:nvGraphicFramePr>
        <p:xfrm>
          <a:off x="605144" y="598453"/>
          <a:ext cx="11005831" cy="5712206"/>
        </p:xfrm>
        <a:graphic>
          <a:graphicData uri="http://schemas.openxmlformats.org/drawingml/2006/table">
            <a:tbl>
              <a:tblPr firstRow="1" bandRow="1"/>
              <a:tblGrid>
                <a:gridCol w="957507">
                  <a:extLst>
                    <a:ext uri="{9D8B030D-6E8A-4147-A177-3AD203B41FA5}">
                      <a16:colId xmlns:a16="http://schemas.microsoft.com/office/drawing/2014/main" val="1893885690"/>
                    </a:ext>
                  </a:extLst>
                </a:gridCol>
                <a:gridCol w="898074">
                  <a:extLst>
                    <a:ext uri="{9D8B030D-6E8A-4147-A177-3AD203B41FA5}">
                      <a16:colId xmlns:a16="http://schemas.microsoft.com/office/drawing/2014/main" val="3533259415"/>
                    </a:ext>
                  </a:extLst>
                </a:gridCol>
                <a:gridCol w="2377261">
                  <a:extLst>
                    <a:ext uri="{9D8B030D-6E8A-4147-A177-3AD203B41FA5}">
                      <a16:colId xmlns:a16="http://schemas.microsoft.com/office/drawing/2014/main" val="3794661334"/>
                    </a:ext>
                  </a:extLst>
                </a:gridCol>
                <a:gridCol w="2119723">
                  <a:extLst>
                    <a:ext uri="{9D8B030D-6E8A-4147-A177-3AD203B41FA5}">
                      <a16:colId xmlns:a16="http://schemas.microsoft.com/office/drawing/2014/main" val="3279598799"/>
                    </a:ext>
                  </a:extLst>
                </a:gridCol>
                <a:gridCol w="2055890">
                  <a:extLst>
                    <a:ext uri="{9D8B030D-6E8A-4147-A177-3AD203B41FA5}">
                      <a16:colId xmlns:a16="http://schemas.microsoft.com/office/drawing/2014/main" val="2890831349"/>
                    </a:ext>
                  </a:extLst>
                </a:gridCol>
                <a:gridCol w="1670686">
                  <a:extLst>
                    <a:ext uri="{9D8B030D-6E8A-4147-A177-3AD203B41FA5}">
                      <a16:colId xmlns:a16="http://schemas.microsoft.com/office/drawing/2014/main" val="2748191987"/>
                    </a:ext>
                  </a:extLst>
                </a:gridCol>
                <a:gridCol w="926690">
                  <a:extLst>
                    <a:ext uri="{9D8B030D-6E8A-4147-A177-3AD203B41FA5}">
                      <a16:colId xmlns:a16="http://schemas.microsoft.com/office/drawing/2014/main" val="1045297153"/>
                    </a:ext>
                  </a:extLst>
                </a:gridCol>
              </a:tblGrid>
              <a:tr h="275761">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Target Audience</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Inputs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Actions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Outputs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Short to Mid-Term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(up to 3 years from program’s onset)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0">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Long 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a:t>
                      </a:r>
                      <a:r>
                        <a:rPr lang="he-IL" sz="900">
                          <a:solidFill>
                            <a:srgbClr val="FFFFFF"/>
                          </a:solidFill>
                          <a:effectLst/>
                          <a:latin typeface="Calibri" panose="020F0502020204030204" pitchFamily="34" charset="0"/>
                          <a:ea typeface="Calibri" panose="020F0502020204030204" pitchFamily="34" charset="0"/>
                          <a:cs typeface="Calibri" panose="020F0502020204030204" pitchFamily="34" charset="0"/>
                        </a:rPr>
                        <a:t>3-5 </a:t>
                      </a: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Years)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Impact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extLst>
                  <a:ext uri="{0D108BD9-81ED-4DB2-BD59-A6C34878D82A}">
                    <a16:rowId xmlns:a16="http://schemas.microsoft.com/office/drawing/2014/main" val="1490778271"/>
                  </a:ext>
                </a:extLst>
              </a:tr>
              <a:tr h="4075577">
                <a:tc>
                  <a:txBody>
                    <a:bodyPr/>
                    <a:lstStyle/>
                    <a:p>
                      <a:pPr marL="0" marR="0" algn="just" rtl="1">
                        <a:lnSpc>
                          <a:spcPct val="115000"/>
                        </a:lnSpc>
                        <a:spcBef>
                          <a:spcPts val="0"/>
                        </a:spcBef>
                        <a:spcAft>
                          <a:spcPts val="1000"/>
                        </a:spcAft>
                      </a:pPr>
                      <a:r>
                        <a:rPr lang="he-IL" sz="900">
                          <a:solidFill>
                            <a:srgbClr val="000000"/>
                          </a:solidFill>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a:solidFill>
                            <a:srgbClr val="000000"/>
                          </a:solidFill>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900" b="1">
                          <a:solidFill>
                            <a:srgbClr val="000000"/>
                          </a:solidFill>
                          <a:effectLst/>
                          <a:latin typeface="Tahoma" panose="020B0604030504040204" pitchFamily="34" charset="0"/>
                          <a:ea typeface="Calibri" panose="020F0502020204030204" pitchFamily="34" charset="0"/>
                          <a:cs typeface="Arial" panose="020B0604020202020204" pitchFamily="34" charset="0"/>
                        </a:rPr>
                        <a:t>Officials &amp; municipal decision makers, and professionals in the field</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0"/>
                        </a:spcAft>
                      </a:pPr>
                      <a:r>
                        <a:rPr lang="en-US" sz="1000" b="1">
                          <a:solidFill>
                            <a:srgbClr val="000000"/>
                          </a:solidFill>
                          <a:effectLst/>
                          <a:latin typeface="Calibri" panose="020F0502020204030204" pitchFamily="34" charset="0"/>
                          <a:ea typeface="Calibri" panose="020F0502020204030204" pitchFamily="34" charset="0"/>
                          <a:cs typeface="Calibri" panose="020F0502020204030204" pitchFamily="34" charset="0"/>
                        </a:rPr>
                        <a:t>Personnel</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ILGBC team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Anchor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manager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Municipal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officials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External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consultants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partners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(inside and</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outside of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Previous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knowledge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experience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from BvLF,</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ILGBC, Urban95</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TLV and at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national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roundtable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Projects’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funding</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Measurement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evaluation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Participation in meetings and committees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to promote early childhood development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(ECD)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Participation in trainings &amp; seminars to acquire knowledge and tools and to raise awareness for ECD importance in all aspects of life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Mapping of potential interventions</a:t>
                      </a:r>
                      <a:r>
                        <a:rPr lang="en-US" sz="1000">
                          <a:solidFill>
                            <a:srgbClr val="000000"/>
                          </a:solidFill>
                          <a:effectLst/>
                          <a:latin typeface="Tahoma" panose="020B0604030504040204" pitchFamily="34" charset="0"/>
                          <a:ea typeface="Calibri" panose="020F0502020204030204" pitchFamily="34" charset="0"/>
                          <a:cs typeface="Arial" panose="020B0604020202020204" pitchFamily="34" charset="0"/>
                        </a:rPr>
                        <a:t> </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 public space and mobility domains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Mapping needs and identifying opportunities to provide relevant contents for young children and their caregivers, supporting the interventions in the urban environment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Engaging municipal stakeholders in pilots’ implementation</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Arial" panose="020B0604020202020204" pitchFamily="34" charset="0"/>
                        </a:rPr>
                        <a:t>Connecting with external partners for resources’ utilization and expending opportunities for additional collaborations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pilots in the urban environment, including providing accompanying contents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The municipal program manager will support interventions’ implementation and accompany municipal stakeholders in assimilating inter-administrative collaborative work models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 permanent seat for program leaders at the anchor municipality’s decision-making table, to examine possible touching points between the early childhood domain and the municipality’s ongoing work-plans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municipal officials who have participated in seminars for acquiring local and international knowledge and tools regarding early childhood</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Satisfaction of trainings’ participants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new partners’ engagement and inter-department collaborations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Identification of well-defined and differentiated intervention locations, to implement pilots in the domains of public space and mobility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pilots’ implementation while defining inter-departmental division of labor and engaging relevant officials from in and outside of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data-based work: using knowledge and experience accumulated from the program’s partners network, the program’s website, and peer learning</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Early childhood is permanently present on the municipal agenda</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knowledgeable and understanding of early childhood needs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using work mechanisms and new management practices, along with inter-department collaborations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Collaborations between municipal officials and external partners, while utilizing resources dedicated to promoting early childhood Beit Shemesh</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Pilots’ implementation in the mobility and public space domains: adjusting them for young children and their caregivers’ use, and providing contents for young children and caregivers to support these interventions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Promotion of municipal investment in adjusting the urban environment for safe and accessible stay, use and mobility of multiple young children and their caregivers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constitutes a source for peer learning to other municipalities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implementing acquired knowledge &amp; understanding of ECD needs for decision making and for promoting solutions for young children and their caregivers’ benefit</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Young children &amp; caregivers’ P</a:t>
                      </a:r>
                      <a:r>
                        <a:rPr lang="he-IL"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a:t>
                      </a:r>
                      <a:r>
                        <a:rPr lang="he-IL"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V is considered when planning public spaces suitable for multiple participants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number of public spaces and infrastructures renovated and adjusted for the use of caregivers and their children, by the Urban95 principles &amp; standards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municipality is utilizing external resources and acts independently to promote ECD needs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The anchor municipal urban planning, that is based on Urban95 principles, is recognized as a “success story” and echoes in other municipalities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900" b="1">
                          <a:solidFill>
                            <a:srgbClr val="000000"/>
                          </a:solidFill>
                          <a:effectLst/>
                          <a:latin typeface="Tahoma" panose="020B0604030504040204" pitchFamily="34" charset="0"/>
                          <a:ea typeface="Calibri" panose="020F0502020204030204" pitchFamily="34" charset="0"/>
                          <a:cs typeface="Arial" panose="020B0604020202020204" pitchFamily="34" charset="0"/>
                        </a:rPr>
                        <a:t>A policy for promoting an urban environment that is adjusted for optimal development of early childhood is properly and sustainably embedded in all of Beit-Shemesh’s municipal administrations, that are acting in full coordination and collaboration</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DA70"/>
                    </a:solidFill>
                  </a:tcPr>
                </a:tc>
                <a:extLst>
                  <a:ext uri="{0D108BD9-81ED-4DB2-BD59-A6C34878D82A}">
                    <a16:rowId xmlns:a16="http://schemas.microsoft.com/office/drawing/2014/main" val="2130311909"/>
                  </a:ext>
                </a:extLst>
              </a:tr>
            </a:tbl>
          </a:graphicData>
        </a:graphic>
      </p:graphicFrame>
    </p:spTree>
    <p:extLst>
      <p:ext uri="{BB962C8B-B14F-4D97-AF65-F5344CB8AC3E}">
        <p14:creationId xmlns:p14="http://schemas.microsoft.com/office/powerpoint/2010/main" val="1769461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טבלה 2">
            <a:extLst>
              <a:ext uri="{FF2B5EF4-FFF2-40B4-BE49-F238E27FC236}">
                <a16:creationId xmlns:a16="http://schemas.microsoft.com/office/drawing/2014/main" id="{D1BBD02D-3D58-76CA-712A-F50952A40E35}"/>
              </a:ext>
            </a:extLst>
          </p:cNvPr>
          <p:cNvGraphicFramePr>
            <a:graphicFrameLocks noGrp="1"/>
          </p:cNvGraphicFramePr>
          <p:nvPr>
            <p:extLst>
              <p:ext uri="{D42A27DB-BD31-4B8C-83A1-F6EECF244321}">
                <p14:modId xmlns:p14="http://schemas.microsoft.com/office/powerpoint/2010/main" val="3092174213"/>
              </p:ext>
            </p:extLst>
          </p:nvPr>
        </p:nvGraphicFramePr>
        <p:xfrm>
          <a:off x="1160115" y="1193792"/>
          <a:ext cx="9383176" cy="4470416"/>
        </p:xfrm>
        <a:graphic>
          <a:graphicData uri="http://schemas.openxmlformats.org/drawingml/2006/table">
            <a:tbl>
              <a:tblPr firstRow="1" bandRow="1">
                <a:tableStyleId>{F5AB1C69-6EDB-4FF4-983F-18BD219EF322}</a:tableStyleId>
              </a:tblPr>
              <a:tblGrid>
                <a:gridCol w="5731497">
                  <a:extLst>
                    <a:ext uri="{9D8B030D-6E8A-4147-A177-3AD203B41FA5}">
                      <a16:colId xmlns:a16="http://schemas.microsoft.com/office/drawing/2014/main" val="2468084921"/>
                    </a:ext>
                  </a:extLst>
                </a:gridCol>
                <a:gridCol w="961534">
                  <a:extLst>
                    <a:ext uri="{9D8B030D-6E8A-4147-A177-3AD203B41FA5}">
                      <a16:colId xmlns:a16="http://schemas.microsoft.com/office/drawing/2014/main" val="825580163"/>
                    </a:ext>
                  </a:extLst>
                </a:gridCol>
                <a:gridCol w="923827">
                  <a:extLst>
                    <a:ext uri="{9D8B030D-6E8A-4147-A177-3AD203B41FA5}">
                      <a16:colId xmlns:a16="http://schemas.microsoft.com/office/drawing/2014/main" val="4024818684"/>
                    </a:ext>
                  </a:extLst>
                </a:gridCol>
                <a:gridCol w="737618">
                  <a:extLst>
                    <a:ext uri="{9D8B030D-6E8A-4147-A177-3AD203B41FA5}">
                      <a16:colId xmlns:a16="http://schemas.microsoft.com/office/drawing/2014/main" val="3847747870"/>
                    </a:ext>
                  </a:extLst>
                </a:gridCol>
                <a:gridCol w="1028700">
                  <a:extLst>
                    <a:ext uri="{9D8B030D-6E8A-4147-A177-3AD203B41FA5}">
                      <a16:colId xmlns:a16="http://schemas.microsoft.com/office/drawing/2014/main" val="3305612486"/>
                    </a:ext>
                  </a:extLst>
                </a:gridCol>
              </a:tblGrid>
              <a:tr h="910278">
                <a:tc>
                  <a:txBody>
                    <a:bodyPr/>
                    <a:lstStyle/>
                    <a:p>
                      <a:pPr algn="ctr" rtl="1">
                        <a:lnSpc>
                          <a:spcPct val="115000"/>
                        </a:lnSpc>
                        <a:spcAft>
                          <a:spcPts val="1000"/>
                        </a:spcAft>
                      </a:pPr>
                      <a:r>
                        <a:rPr lang="he-IL" sz="1400">
                          <a:effectLst/>
                          <a:latin typeface="Segoe UI" panose="020B0502040204020203" pitchFamily="34" charset="0"/>
                          <a:cs typeface="Segoe UI" panose="020B0502040204020203" pitchFamily="34" charset="0"/>
                        </a:rPr>
                        <a:t> </a:t>
                      </a:r>
                      <a:endParaRPr lang="en-US" sz="1400">
                        <a:effectLst/>
                        <a:latin typeface="Segoe UI" panose="020B0502040204020203" pitchFamily="34" charset="0"/>
                        <a:cs typeface="Segoe UI" panose="020B0502040204020203" pitchFamily="34" charset="0"/>
                      </a:endParaRPr>
                    </a:p>
                    <a:p>
                      <a:pPr marL="0" marR="0" algn="ctr" rtl="1">
                        <a:lnSpc>
                          <a:spcPct val="115000"/>
                        </a:lnSpc>
                        <a:spcBef>
                          <a:spcPts val="0"/>
                        </a:spcBef>
                        <a:spcAft>
                          <a:spcPts val="0"/>
                        </a:spcAft>
                      </a:pPr>
                      <a:r>
                        <a:rPr lang="en-US" sz="1400">
                          <a:effectLst/>
                        </a:rPr>
                        <a:t>Indicator / Tool</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1918" marR="61918"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Data</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Review &amp;</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Analysis </a:t>
                      </a:r>
                    </a:p>
                  </a:txBody>
                  <a:tcPr marL="68580" marR="68580" marT="0" marB="0"/>
                </a:tc>
                <a:tc>
                  <a:txBody>
                    <a:bodyPr/>
                    <a:lstStyle/>
                    <a:p>
                      <a:pPr marL="0" marR="0" algn="ctr" rtl="0">
                        <a:lnSpc>
                          <a:spcPct val="115000"/>
                        </a:lnSpc>
                        <a:spcBef>
                          <a:spcPts val="0"/>
                        </a:spcBef>
                        <a:spcAft>
                          <a:spcPts val="0"/>
                        </a:spcAft>
                      </a:pPr>
                      <a:r>
                        <a:rPr lang="en-US" sz="1400" b="1" kern="1200">
                          <a:solidFill>
                            <a:schemeClr val="lt1"/>
                          </a:solidFill>
                          <a:effectLst/>
                          <a:latin typeface="+mn-lt"/>
                          <a:ea typeface="+mn-ea"/>
                          <a:cs typeface="+mn-cs"/>
                        </a:rPr>
                        <a:t>In-depth</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Interviews </a:t>
                      </a:r>
                    </a:p>
                  </a:txBody>
                  <a:tcPr marL="68580" marR="68580"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Focus</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Groups </a:t>
                      </a:r>
                    </a:p>
                  </a:txBody>
                  <a:tcPr marL="68580" marR="68580"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Trainings’</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Participants</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Feedback</a:t>
                      </a:r>
                    </a:p>
                  </a:txBody>
                  <a:tcPr marL="68580" marR="68580" marT="0" marB="0"/>
                </a:tc>
                <a:extLst>
                  <a:ext uri="{0D108BD9-81ED-4DB2-BD59-A6C34878D82A}">
                    <a16:rowId xmlns:a16="http://schemas.microsoft.com/office/drawing/2014/main" val="485848201"/>
                  </a:ext>
                </a:extLst>
              </a:tr>
              <a:tr h="261654">
                <a:tc>
                  <a:txBody>
                    <a:bodyPr/>
                    <a:lstStyle/>
                    <a:p>
                      <a:pPr marL="0" marR="0" algn="l" rtl="0">
                        <a:lnSpc>
                          <a:spcPct val="115000"/>
                        </a:lnSpc>
                        <a:spcBef>
                          <a:spcPts val="0"/>
                        </a:spcBef>
                        <a:spcAft>
                          <a:spcPts val="0"/>
                        </a:spcAft>
                      </a:pPr>
                      <a:r>
                        <a:rPr lang="en-US" sz="1000"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ECD is on the municipal agenda</a:t>
                      </a: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1697264759"/>
                  </a:ext>
                </a:extLst>
              </a:tr>
              <a:tr h="261654">
                <a:tc>
                  <a:txBody>
                    <a:bodyPr/>
                    <a:lstStyle/>
                    <a:p>
                      <a:pPr marL="0" marR="0" algn="l" rtl="0">
                        <a:lnSpc>
                          <a:spcPct val="115000"/>
                        </a:lnSpc>
                        <a:spcBef>
                          <a:spcPts val="0"/>
                        </a:spcBef>
                        <a:spcAft>
                          <a:spcPts val="0"/>
                        </a:spcAft>
                      </a:pPr>
                      <a:r>
                        <a:rPr lang="en-US" sz="1000"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Officials poses knowledge in and understanding of ECD needs</a:t>
                      </a: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3916459438"/>
                  </a:ext>
                </a:extLst>
              </a:tr>
              <a:tr h="261654">
                <a:tc>
                  <a:txBody>
                    <a:bodyPr/>
                    <a:lstStyle/>
                    <a:p>
                      <a:pPr marL="0" marR="0" algn="l" rtl="0">
                        <a:lnSpc>
                          <a:spcPct val="115000"/>
                        </a:lnSpc>
                        <a:spcBef>
                          <a:spcPts val="0"/>
                        </a:spcBef>
                        <a:spcAft>
                          <a:spcPts val="0"/>
                        </a:spcAft>
                      </a:pPr>
                      <a:r>
                        <a:rPr lang="en-US" sz="1000">
                          <a:effectLst/>
                          <a:latin typeface="Segoe UI" panose="020B0502040204020203" pitchFamily="34" charset="0"/>
                          <a:ea typeface="Calibri" panose="020F0502020204030204" pitchFamily="34" charset="0"/>
                          <a:cs typeface="Segoe UI" panose="020B0502040204020203" pitchFamily="34" charset="0"/>
                        </a:rPr>
                        <a:t>Using inter-administrative practices and collaboration mechanisms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1332417162"/>
                  </a:ext>
                </a:extLst>
              </a:tr>
              <a:tr h="261654">
                <a:tc>
                  <a:txBody>
                    <a:bodyPr/>
                    <a:lstStyle/>
                    <a:p>
                      <a:pPr marL="0" marR="0" algn="l" rtl="0">
                        <a:lnSpc>
                          <a:spcPct val="115000"/>
                        </a:lnSpc>
                        <a:spcBef>
                          <a:spcPts val="0"/>
                        </a:spcBef>
                        <a:spcAft>
                          <a:spcPts val="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Initiating collaborations with external partners, including resource utalization for ECD</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70274742"/>
                  </a:ext>
                </a:extLst>
              </a:tr>
              <a:tr h="415784">
                <a:tc>
                  <a:txBody>
                    <a:bodyPr/>
                    <a:lstStyle/>
                    <a:p>
                      <a:pPr marL="0" marR="0" algn="l" rtl="0">
                        <a:lnSpc>
                          <a:spcPct val="115000"/>
                        </a:lnSpc>
                        <a:spcBef>
                          <a:spcPts val="0"/>
                        </a:spcBef>
                        <a:spcAft>
                          <a:spcPts val="0"/>
                        </a:spcAft>
                      </a:pPr>
                      <a:r>
                        <a:rPr lang="en-US" sz="1000" dirty="0">
                          <a:effectLst/>
                          <a:latin typeface="Segoe UI" panose="020B0502040204020203" pitchFamily="34" charset="0"/>
                          <a:ea typeface="Calibri" panose="020F0502020204030204" pitchFamily="34" charset="0"/>
                          <a:cs typeface="Segoe UI" panose="020B0502040204020203" pitchFamily="34" charset="0"/>
                        </a:rPr>
                        <a:t>Public space &amp; mobility pilots’ initiation close to home, including accompanying contents </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1263730567"/>
                  </a:ext>
                </a:extLst>
              </a:tr>
              <a:tr h="261654">
                <a:tc>
                  <a:txBody>
                    <a:bodyPr/>
                    <a:lstStyle/>
                    <a:p>
                      <a:pPr marL="0" marR="0" algn="l" rtl="0">
                        <a:lnSpc>
                          <a:spcPct val="115000"/>
                        </a:lnSpc>
                        <a:spcBef>
                          <a:spcPts val="0"/>
                        </a:spcBef>
                        <a:spcAft>
                          <a:spcPts val="0"/>
                        </a:spcAft>
                      </a:pPr>
                      <a:r>
                        <a:rPr lang="en-US" sz="10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Allocating positions &amp; budgets to promote physical space adjustments for ECD needs</a:t>
                      </a:r>
                      <a:endParaRPr lang="en-US" sz="11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1106627332"/>
                  </a:ext>
                </a:extLst>
              </a:tr>
              <a:tr h="261654">
                <a:tc>
                  <a:txBody>
                    <a:bodyPr/>
                    <a:lstStyle/>
                    <a:p>
                      <a:pPr marL="0" marR="0" algn="l" rtl="0">
                        <a:lnSpc>
                          <a:spcPct val="115000"/>
                        </a:lnSpc>
                        <a:spcBef>
                          <a:spcPts val="0"/>
                        </a:spcBef>
                        <a:spcAft>
                          <a:spcPts val="0"/>
                        </a:spcAft>
                      </a:pPr>
                      <a:r>
                        <a:rPr lang="en-US" sz="1000">
                          <a:effectLst/>
                          <a:latin typeface="Segoe UI" panose="020B0502040204020203" pitchFamily="34" charset="0"/>
                          <a:ea typeface="Calibri" panose="020F0502020204030204" pitchFamily="34" charset="0"/>
                          <a:cs typeface="Segoe UI" panose="020B0502040204020203" pitchFamily="34" charset="0"/>
                        </a:rPr>
                        <a:t>Beit Shemesh as peer-learning source to other municipalities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4042137279"/>
                  </a:ext>
                </a:extLst>
              </a:tr>
              <a:tr h="261654">
                <a:tc>
                  <a:txBody>
                    <a:bodyPr/>
                    <a:lstStyle/>
                    <a:p>
                      <a:pPr marL="0" marR="0" algn="l" rtl="0">
                        <a:lnSpc>
                          <a:spcPct val="115000"/>
                        </a:lnSpc>
                        <a:spcBef>
                          <a:spcPts val="0"/>
                        </a:spcBef>
                        <a:spcAft>
                          <a:spcPts val="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Data driven decision making, to promote solutions for young children and their caregivers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3347932646"/>
                  </a:ext>
                </a:extLst>
              </a:tr>
              <a:tr h="384490">
                <a:tc>
                  <a:txBody>
                    <a:bodyPr/>
                    <a:lstStyle/>
                    <a:p>
                      <a:pPr marL="0" marR="0" algn="l" rtl="0">
                        <a:lnSpc>
                          <a:spcPct val="115000"/>
                        </a:lnSpc>
                        <a:spcBef>
                          <a:spcPts val="0"/>
                        </a:spcBef>
                        <a:spcAft>
                          <a:spcPts val="0"/>
                        </a:spcAft>
                      </a:pPr>
                      <a:r>
                        <a:rPr lang="en-US" sz="1000">
                          <a:effectLst/>
                          <a:latin typeface="Segoe UI" panose="020B0502040204020203" pitchFamily="34" charset="0"/>
                          <a:ea typeface="Calibri" panose="020F0502020204030204" pitchFamily="34" charset="0"/>
                          <a:cs typeface="Segoe UI" panose="020B0502040204020203" pitchFamily="34" charset="0"/>
                        </a:rPr>
                        <a:t>Considering young children &amp; caregivers’ P.O.V in planning suitable, close to home, public spaces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2571756617"/>
                  </a:ext>
                </a:extLst>
              </a:tr>
              <a:tr h="274194">
                <a:tc>
                  <a:txBody>
                    <a:bodyPr/>
                    <a:lstStyle/>
                    <a:p>
                      <a:pPr marL="0" marR="0" algn="l" rtl="0">
                        <a:lnSpc>
                          <a:spcPct val="115000"/>
                        </a:lnSpc>
                        <a:spcBef>
                          <a:spcPts val="0"/>
                        </a:spcBef>
                        <a:spcAft>
                          <a:spcPts val="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Implementing projects to adjust public spaces by Urban95 principles, on a municipal scale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 </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2140619932"/>
                  </a:ext>
                </a:extLst>
              </a:tr>
              <a:tr h="261654">
                <a:tc>
                  <a:txBody>
                    <a:bodyPr/>
                    <a:lstStyle/>
                    <a:p>
                      <a:pPr marL="0" marR="0" algn="l" rtl="0">
                        <a:lnSpc>
                          <a:spcPct val="115000"/>
                        </a:lnSpc>
                        <a:spcBef>
                          <a:spcPts val="0"/>
                        </a:spcBef>
                        <a:spcAft>
                          <a:spcPts val="0"/>
                        </a:spcAft>
                      </a:pPr>
                      <a:r>
                        <a:rPr lang="en-US" sz="1000">
                          <a:effectLst/>
                          <a:latin typeface="Segoe UI" panose="020B0502040204020203" pitchFamily="34" charset="0"/>
                          <a:ea typeface="Calibri" panose="020F0502020204030204" pitchFamily="34" charset="0"/>
                          <a:cs typeface="Segoe UI" panose="020B0502040204020203" pitchFamily="34" charset="0"/>
                        </a:rPr>
                        <a:t>Beit Shemesh municipality independently promotes urban initiatives to advance ECD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 </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1536696117"/>
                  </a:ext>
                </a:extLst>
              </a:tr>
              <a:tr h="392438">
                <a:tc>
                  <a:txBody>
                    <a:bodyPr/>
                    <a:lstStyle/>
                    <a:p>
                      <a:pPr marL="0" marR="0" algn="l" rtl="0">
                        <a:lnSpc>
                          <a:spcPct val="115000"/>
                        </a:lnSpc>
                        <a:spcBef>
                          <a:spcPts val="0"/>
                        </a:spcBef>
                        <a:spcAft>
                          <a:spcPts val="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The Urban95 program in Beit Shemesh is recognized as a “success story”, which echoes in other municipalities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a:effectLst/>
                          <a:latin typeface="Segoe UI" panose="020B0502040204020203" pitchFamily="34" charset="0"/>
                          <a:cs typeface="Segoe UI" panose="020B0502040204020203" pitchFamily="34" charset="0"/>
                        </a:rPr>
                        <a:t>V</a:t>
                      </a:r>
                      <a:endParaRPr lang="en-US" sz="120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tc>
                  <a:txBody>
                    <a:bodyPr/>
                    <a:lstStyle/>
                    <a:p>
                      <a:pPr algn="ctr" rtl="1">
                        <a:lnSpc>
                          <a:spcPct val="115000"/>
                        </a:lnSpc>
                        <a:spcAft>
                          <a:spcPts val="1000"/>
                        </a:spcAft>
                      </a:pPr>
                      <a:r>
                        <a:rPr lang="en-US" sz="1200" dirty="0">
                          <a:effectLst/>
                          <a:latin typeface="Segoe UI" panose="020B0502040204020203" pitchFamily="34" charset="0"/>
                          <a:cs typeface="Segoe UI" panose="020B0502040204020203" pitchFamily="34" charset="0"/>
                        </a:rPr>
                        <a:t>V</a:t>
                      </a:r>
                      <a:endParaRPr lang="en-US" sz="1200" dirty="0">
                        <a:effectLst/>
                        <a:latin typeface="Segoe UI" panose="020B0502040204020203" pitchFamily="34" charset="0"/>
                        <a:ea typeface="Calibri" panose="020F0502020204030204" pitchFamily="34" charset="0"/>
                        <a:cs typeface="Segoe UI" panose="020B0502040204020203" pitchFamily="34" charset="0"/>
                      </a:endParaRPr>
                    </a:p>
                  </a:txBody>
                  <a:tcPr marL="61918" marR="61918" marT="0" marB="0"/>
                </a:tc>
                <a:extLst>
                  <a:ext uri="{0D108BD9-81ED-4DB2-BD59-A6C34878D82A}">
                    <a16:rowId xmlns:a16="http://schemas.microsoft.com/office/drawing/2014/main" val="549526421"/>
                  </a:ext>
                </a:extLst>
              </a:tr>
            </a:tbl>
          </a:graphicData>
        </a:graphic>
      </p:graphicFrame>
      <p:sp>
        <p:nvSpPr>
          <p:cNvPr id="7" name="TextBox 6">
            <a:extLst>
              <a:ext uri="{FF2B5EF4-FFF2-40B4-BE49-F238E27FC236}">
                <a16:creationId xmlns:a16="http://schemas.microsoft.com/office/drawing/2014/main" id="{B17A684B-D018-540F-2738-C40AC8451460}"/>
              </a:ext>
            </a:extLst>
          </p:cNvPr>
          <p:cNvSpPr txBox="1"/>
          <p:nvPr/>
        </p:nvSpPr>
        <p:spPr>
          <a:xfrm>
            <a:off x="0" y="390"/>
            <a:ext cx="12192000" cy="461665"/>
          </a:xfrm>
          <a:prstGeom prst="rect">
            <a:avLst/>
          </a:prstGeom>
          <a:solidFill>
            <a:srgbClr val="36636F"/>
          </a:solidFill>
        </p:spPr>
        <p:txBody>
          <a:bodyPr wrap="square" rtlCol="0">
            <a:spAutoFit/>
          </a:bodyPr>
          <a:lstStyle/>
          <a:p>
            <a:pPr algn="l"/>
            <a:r>
              <a:rPr lang="en-US" sz="2400" b="1">
                <a:solidFill>
                  <a:schemeClr val="bg1"/>
                </a:solidFill>
                <a:latin typeface="Tahoma" pitchFamily="34" charset="0"/>
                <a:ea typeface="Tahoma" pitchFamily="34" charset="0"/>
                <a:cs typeface="Tahoma" pitchFamily="34" charset="0"/>
              </a:rPr>
              <a:t>Indexes</a:t>
            </a:r>
            <a:endParaRPr lang="he-IL" sz="2400" b="1">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169239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603C8A6-C86D-384D-781E-43ECE046FB2D}"/>
              </a:ext>
            </a:extLst>
          </p:cNvPr>
          <p:cNvSpPr/>
          <p:nvPr/>
        </p:nvSpPr>
        <p:spPr>
          <a:xfrm>
            <a:off x="607660" y="1208737"/>
            <a:ext cx="4683185" cy="4661951"/>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Rectangle 7">
            <a:extLst>
              <a:ext uri="{FF2B5EF4-FFF2-40B4-BE49-F238E27FC236}">
                <a16:creationId xmlns:a16="http://schemas.microsoft.com/office/drawing/2014/main" id="{1AFAEEB0-3AA1-58DA-DF25-80179E09E70B}"/>
              </a:ext>
            </a:extLst>
          </p:cNvPr>
          <p:cNvSpPr/>
          <p:nvPr/>
        </p:nvSpPr>
        <p:spPr>
          <a:xfrm>
            <a:off x="1013526" y="1514327"/>
            <a:ext cx="4116792" cy="4109138"/>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Municipal officers dealt with issues pertaining to early childhood before Urban95 entered Beit Shemesh. The city has an early childhood department and an early childhood forum.</a:t>
            </a:r>
          </a:p>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However, before Urban95 entered the city, the topic of early childhood was insufficiently considered in planning public space (including preschools and playgrounds), primarily in the new neighborhoods.</a:t>
            </a:r>
          </a:p>
        </p:txBody>
      </p:sp>
      <p:sp>
        <p:nvSpPr>
          <p:cNvPr id="9" name="TextBox 8">
            <a:extLst>
              <a:ext uri="{FF2B5EF4-FFF2-40B4-BE49-F238E27FC236}">
                <a16:creationId xmlns:a16="http://schemas.microsoft.com/office/drawing/2014/main" id="{FE576FB6-5D98-4F27-FACF-D5D2C406FA8A}"/>
              </a:ext>
            </a:extLst>
          </p:cNvPr>
          <p:cNvSpPr txBox="1"/>
          <p:nvPr/>
        </p:nvSpPr>
        <p:spPr>
          <a:xfrm>
            <a:off x="0" y="390"/>
            <a:ext cx="12192000" cy="584775"/>
          </a:xfrm>
          <a:prstGeom prst="rect">
            <a:avLst/>
          </a:prstGeom>
          <a:solidFill>
            <a:srgbClr val="36636F"/>
          </a:solidFill>
        </p:spPr>
        <p:txBody>
          <a:bodyPr wrap="square" rtlCol="0">
            <a:spAutoFit/>
          </a:bodyPr>
          <a:lstStyle/>
          <a:p>
            <a:pPr algn="l" defTabSz="937443" rtl="0"/>
            <a:r>
              <a:rPr lang="en-US" sz="1600" b="1">
                <a:solidFill>
                  <a:schemeClr val="bg1"/>
                </a:solidFill>
                <a:latin typeface="Tahoma" panose="020B0604030504040204" pitchFamily="34" charset="0"/>
                <a:ea typeface="Tahoma" panose="020B0604030504040204" pitchFamily="34" charset="0"/>
                <a:cs typeface="Tahoma" panose="020B0604030504040204" pitchFamily="34" charset="0"/>
              </a:rPr>
              <a:t>Extent to which Early Childhood is on the Municipality’s Agenda and Integration of the Child and Caregiver’s Point of View in Planning Appropriate Public Spaces</a:t>
            </a:r>
            <a:endParaRPr lang="he-IL" sz="16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83C8F8E1-2070-F70B-3CFA-8574E4FE054E}"/>
              </a:ext>
            </a:extLst>
          </p:cNvPr>
          <p:cNvSpPr txBox="1"/>
          <p:nvPr/>
        </p:nvSpPr>
        <p:spPr>
          <a:xfrm>
            <a:off x="5701745" y="1123666"/>
            <a:ext cx="5882595" cy="4616648"/>
          </a:xfrm>
          <a:prstGeom prst="rect">
            <a:avLst/>
          </a:prstGeom>
          <a:noFill/>
        </p:spPr>
        <p:txBody>
          <a:bodyPr wrap="square" rtlCol="1">
            <a:spAutoFit/>
          </a:bodyPr>
          <a:lstStyle/>
          <a:p>
            <a:pPr algn="l" rtl="0"/>
            <a:r>
              <a:rPr lang="en-US" sz="1400" dirty="0">
                <a:latin typeface="Segoe UI" panose="020B0502040204020203" pitchFamily="34" charset="0"/>
                <a:ea typeface="Tahoma" panose="020B0604030504040204" pitchFamily="34" charset="0"/>
                <a:cs typeface="Segoe UI" panose="020B0502040204020203" pitchFamily="34" charset="0"/>
              </a:rPr>
              <a:t>“There is a statement the mayor is promoting. She puts early childhood in our focus and therefore we have a department that gives services for early childhood.”</a:t>
            </a:r>
          </a:p>
          <a:p>
            <a:pPr algn="l" rtl="0"/>
            <a:endParaRPr lang="en-US" sz="1400" dirty="0">
              <a:latin typeface="Segoe UI" panose="020B0502040204020203" pitchFamily="34" charset="0"/>
              <a:ea typeface="Tahoma" panose="020B0604030504040204" pitchFamily="34" charset="0"/>
              <a:cs typeface="Segoe UI" panose="020B0502040204020203" pitchFamily="34" charset="0"/>
            </a:endParaRPr>
          </a:p>
          <a:p>
            <a:pPr algn="l" rtl="0"/>
            <a:r>
              <a:rPr lang="en-US" sz="1400" dirty="0">
                <a:latin typeface="Segoe UI" panose="020B0502040204020203" pitchFamily="34" charset="0"/>
                <a:ea typeface="Tahoma" panose="020B0604030504040204" pitchFamily="34" charset="0"/>
                <a:cs typeface="Segoe UI" panose="020B0502040204020203" pitchFamily="34" charset="0"/>
              </a:rPr>
              <a:t>“We also have the early childhood forum that is present and starting to be active. There are responses for young parents, even for adolescents, support groups for women after birth.”</a:t>
            </a:r>
            <a:br>
              <a:rPr lang="en-US" sz="1400" dirty="0">
                <a:latin typeface="Segoe UI" panose="020B0502040204020203" pitchFamily="34" charset="0"/>
                <a:ea typeface="Tahoma" panose="020B0604030504040204" pitchFamily="34" charset="0"/>
                <a:cs typeface="Segoe UI" panose="020B0502040204020203" pitchFamily="34" charset="0"/>
              </a:rPr>
            </a:br>
            <a:endParaRPr lang="en-US" sz="1400" dirty="0">
              <a:latin typeface="Segoe UI" panose="020B0502040204020203" pitchFamily="34" charset="0"/>
              <a:ea typeface="Tahoma" panose="020B0604030504040204" pitchFamily="34" charset="0"/>
              <a:cs typeface="Segoe UI" panose="020B0502040204020203" pitchFamily="34" charset="0"/>
            </a:endParaRPr>
          </a:p>
          <a:p>
            <a:pPr algn="l" rtl="0"/>
            <a:r>
              <a:rPr lang="en-US" sz="1400" dirty="0">
                <a:latin typeface="Segoe UI" panose="020B0502040204020203" pitchFamily="34" charset="0"/>
                <a:ea typeface="Tahoma" panose="020B0604030504040204" pitchFamily="34" charset="0"/>
                <a:cs typeface="Segoe UI" panose="020B0502040204020203" pitchFamily="34" charset="0"/>
              </a:rPr>
              <a:t>“Early childhood is always in discussions but…it is not so much part of the public space. Rather, more in ensuring that buildings are built in advance of the construction of new neighborhoods, and it means taking them into account numerically.”</a:t>
            </a:r>
          </a:p>
          <a:p>
            <a:pPr algn="l" rtl="0"/>
            <a:endParaRPr lang="en-US" sz="1400" dirty="0">
              <a:latin typeface="Segoe UI" panose="020B0502040204020203" pitchFamily="34" charset="0"/>
              <a:ea typeface="Tahoma" panose="020B0604030504040204" pitchFamily="34" charset="0"/>
              <a:cs typeface="Segoe UI" panose="020B0502040204020203" pitchFamily="34" charset="0"/>
            </a:endParaRPr>
          </a:p>
          <a:p>
            <a:pPr algn="l" rtl="0"/>
            <a:r>
              <a:rPr lang="en-US" sz="1400" dirty="0">
                <a:latin typeface="Segoe UI" panose="020B0502040204020203" pitchFamily="34" charset="0"/>
                <a:ea typeface="Tahoma" panose="020B0604030504040204" pitchFamily="34" charset="0"/>
                <a:cs typeface="Segoe UI" panose="020B0502040204020203" pitchFamily="34" charset="0"/>
              </a:rPr>
              <a:t>“Most solutions were provided up to now to the veteran part of Beit Shemesh. There are many new neighborhoods that were built, and they barely have services. They barely have family health centers, there are no community centers, and even basic things like preschools.”</a:t>
            </a:r>
          </a:p>
          <a:p>
            <a:pPr algn="l" rtl="0"/>
            <a:endParaRPr lang="en-US" sz="1400" dirty="0">
              <a:latin typeface="Segoe UI" panose="020B0502040204020203" pitchFamily="34" charset="0"/>
              <a:ea typeface="Tahoma" panose="020B0604030504040204" pitchFamily="34" charset="0"/>
              <a:cs typeface="Segoe UI" panose="020B0502040204020203" pitchFamily="34" charset="0"/>
            </a:endParaRPr>
          </a:p>
          <a:p>
            <a:pPr algn="l" rtl="0"/>
            <a:r>
              <a:rPr lang="en-US" sz="1400" dirty="0">
                <a:latin typeface="Segoe UI" panose="020B0502040204020203" pitchFamily="34" charset="0"/>
                <a:ea typeface="Tahoma" panose="020B0604030504040204" pitchFamily="34" charset="0"/>
                <a:cs typeface="Segoe UI" panose="020B0502040204020203" pitchFamily="34" charset="0"/>
              </a:rPr>
              <a:t>“I was happy about Urban95 that it will enable us to stop putting out fires and think deeper. It is a bonus because we are so busy with the basics and construction.”</a:t>
            </a:r>
          </a:p>
        </p:txBody>
      </p:sp>
    </p:spTree>
    <p:extLst>
      <p:ext uri="{BB962C8B-B14F-4D97-AF65-F5344CB8AC3E}">
        <p14:creationId xmlns:p14="http://schemas.microsoft.com/office/powerpoint/2010/main" val="3695474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648AC1B-07EE-5854-28A7-E3E9417FC7CB}"/>
              </a:ext>
            </a:extLst>
          </p:cNvPr>
          <p:cNvSpPr/>
          <p:nvPr/>
        </p:nvSpPr>
        <p:spPr>
          <a:xfrm>
            <a:off x="339286" y="3838051"/>
            <a:ext cx="4135437" cy="2319899"/>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tx1"/>
              </a:solidFill>
            </a:endParaRPr>
          </a:p>
        </p:txBody>
      </p:sp>
      <p:sp>
        <p:nvSpPr>
          <p:cNvPr id="8" name="Rectangle: Rounded Corners 7">
            <a:extLst>
              <a:ext uri="{FF2B5EF4-FFF2-40B4-BE49-F238E27FC236}">
                <a16:creationId xmlns:a16="http://schemas.microsoft.com/office/drawing/2014/main" id="{5BC35C22-9DA5-8F8B-AF21-21C124A9E499}"/>
              </a:ext>
            </a:extLst>
          </p:cNvPr>
          <p:cNvSpPr/>
          <p:nvPr/>
        </p:nvSpPr>
        <p:spPr>
          <a:xfrm>
            <a:off x="339286" y="699464"/>
            <a:ext cx="4135437" cy="2843166"/>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Rectangle 8">
            <a:extLst>
              <a:ext uri="{FF2B5EF4-FFF2-40B4-BE49-F238E27FC236}">
                <a16:creationId xmlns:a16="http://schemas.microsoft.com/office/drawing/2014/main" id="{55DE1270-0B68-32BB-A38C-ED6D0B084EA6}"/>
              </a:ext>
            </a:extLst>
          </p:cNvPr>
          <p:cNvSpPr/>
          <p:nvPr/>
        </p:nvSpPr>
        <p:spPr>
          <a:xfrm>
            <a:off x="554838" y="3854182"/>
            <a:ext cx="3854025" cy="2262479"/>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Officials express commitment to the program and promoting early childhood needs in that they make sure to participate in Urban95’s professional training sessions despite their regular workload:</a:t>
            </a:r>
            <a:endParaRPr lang="he-IL" sz="1600">
              <a:solidFill>
                <a:srgbClr val="36636F"/>
              </a:solidFill>
              <a:latin typeface="Segoe UI" panose="020B0502040204020203" pitchFamily="34" charset="0"/>
              <a:ea typeface="Tahoma" panose="020B0604030504040204" pitchFamily="34" charset="0"/>
              <a:cs typeface="Segoe UI" panose="020B0502040204020203" pitchFamily="34" charset="0"/>
            </a:endParaRPr>
          </a:p>
        </p:txBody>
      </p:sp>
      <p:sp>
        <p:nvSpPr>
          <p:cNvPr id="10" name="Rectangle 9">
            <a:extLst>
              <a:ext uri="{FF2B5EF4-FFF2-40B4-BE49-F238E27FC236}">
                <a16:creationId xmlns:a16="http://schemas.microsoft.com/office/drawing/2014/main" id="{5B9E73D7-B7C6-9FC1-2AF8-34894B4259AD}"/>
              </a:ext>
            </a:extLst>
          </p:cNvPr>
          <p:cNvSpPr/>
          <p:nvPr/>
        </p:nvSpPr>
        <p:spPr>
          <a:xfrm>
            <a:off x="625838" y="805141"/>
            <a:ext cx="3717421" cy="2631811"/>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Officials recognize the needs of early childhood and are aware of the disparities in the field, such as the lack of public buildings and services for early childhood and their caregivers near the home, and the issue of road safety and adapting public space:</a:t>
            </a:r>
          </a:p>
        </p:txBody>
      </p:sp>
      <p:sp>
        <p:nvSpPr>
          <p:cNvPr id="13" name="TextBox 12">
            <a:extLst>
              <a:ext uri="{FF2B5EF4-FFF2-40B4-BE49-F238E27FC236}">
                <a16:creationId xmlns:a16="http://schemas.microsoft.com/office/drawing/2014/main" id="{6C209A66-2477-056F-4D0D-7EB24D7B83DE}"/>
              </a:ext>
            </a:extLst>
          </p:cNvPr>
          <p:cNvSpPr txBox="1"/>
          <p:nvPr/>
        </p:nvSpPr>
        <p:spPr>
          <a:xfrm>
            <a:off x="0" y="0"/>
            <a:ext cx="12192000" cy="346826"/>
          </a:xfrm>
          <a:prstGeom prst="rect">
            <a:avLst/>
          </a:prstGeom>
          <a:solidFill>
            <a:srgbClr val="36636F"/>
          </a:solidFill>
        </p:spPr>
        <p:txBody>
          <a:bodyPr wrap="square" rtlCol="0">
            <a:spAutoFit/>
          </a:bodyPr>
          <a:lstStyle/>
          <a:p>
            <a:pPr algn="l" rtl="0">
              <a:lnSpc>
                <a:spcPct val="115000"/>
              </a:lnSpc>
              <a:spcAft>
                <a:spcPts val="1000"/>
              </a:spcAft>
            </a:pPr>
            <a:r>
              <a:rPr lang="en-US" sz="1600" b="1">
                <a:solidFill>
                  <a:schemeClr val="bg1"/>
                </a:solidFill>
                <a:effectLst/>
                <a:latin typeface="Tahoma" panose="020B0604030504040204" pitchFamily="34" charset="0"/>
                <a:ea typeface="Tahoma" panose="020B0604030504040204" pitchFamily="34" charset="0"/>
                <a:cs typeface="Tahoma" panose="020B0604030504040204" pitchFamily="34" charset="0"/>
              </a:rPr>
              <a:t>Extent to which Municipal Officials Are Knowledgeable and Have an Understanding of Early Childhood Needs </a:t>
            </a:r>
          </a:p>
        </p:txBody>
      </p:sp>
      <p:sp>
        <p:nvSpPr>
          <p:cNvPr id="14" name="TextBox 13">
            <a:extLst>
              <a:ext uri="{FF2B5EF4-FFF2-40B4-BE49-F238E27FC236}">
                <a16:creationId xmlns:a16="http://schemas.microsoft.com/office/drawing/2014/main" id="{822FB525-CBC0-61CE-8670-E6F62218E606}"/>
              </a:ext>
            </a:extLst>
          </p:cNvPr>
          <p:cNvSpPr txBox="1"/>
          <p:nvPr/>
        </p:nvSpPr>
        <p:spPr>
          <a:xfrm>
            <a:off x="4615440" y="529854"/>
            <a:ext cx="7286017" cy="3323987"/>
          </a:xfrm>
          <a:prstGeom prst="rect">
            <a:avLst/>
          </a:prstGeom>
          <a:noFill/>
        </p:spPr>
        <p:txBody>
          <a:bodyPr wrap="square" rtlCol="1">
            <a:spAutoFit/>
          </a:bodyPr>
          <a:lstStyle/>
          <a:p>
            <a:pPr algn="l" rtl="0"/>
            <a:r>
              <a:rPr lang="en-US" sz="1400">
                <a:latin typeface="Segoe UI" panose="020B0502040204020203" pitchFamily="34" charset="0"/>
                <a:ea typeface="Tahoma" panose="020B0604030504040204" pitchFamily="34" charset="0"/>
                <a:cs typeface="Segoe UI" panose="020B0502040204020203" pitchFamily="34" charset="0"/>
              </a:rPr>
              <a:t> “Regarding public space and young children, the challenges are lack of space, preschools, parks, and places to spend time. There are very large parks, but one must travel to them.”</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“Today many mothers don’t come for treatment because they cannot leave all their children at home and travel with one child to the veteran part of Beit Shemesh, while </a:t>
            </a:r>
            <a:br>
              <a:rPr lang="en-US" sz="1400">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they live in a different neighborhood without services.”</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“In the playgrounds in the city there is no attention given to the fact that a mother </a:t>
            </a:r>
            <a:br>
              <a:rPr lang="en-US" sz="1400">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needs to sit and be able to see all the children, or that the facilities are for older </a:t>
            </a:r>
            <a:br>
              <a:rPr lang="en-US" sz="1400">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children and there are not enough facilities for young children.”</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“Street infrastructure with garbage cans on sidewalks…in some places, parents walk on </a:t>
            </a:r>
            <a:br>
              <a:rPr lang="en-US" sz="1400">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the road with strollers because the sidewalk is impassable.”</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“There are issues of road safety. Several times children were hit by cars in recent years.”</a:t>
            </a:r>
          </a:p>
        </p:txBody>
      </p:sp>
      <p:sp>
        <p:nvSpPr>
          <p:cNvPr id="15" name="תיבת טקסט 12">
            <a:extLst>
              <a:ext uri="{FF2B5EF4-FFF2-40B4-BE49-F238E27FC236}">
                <a16:creationId xmlns:a16="http://schemas.microsoft.com/office/drawing/2014/main" id="{35AA3544-57BE-0303-B45E-36F05C7C2612}"/>
              </a:ext>
            </a:extLst>
          </p:cNvPr>
          <p:cNvSpPr txBox="1"/>
          <p:nvPr/>
        </p:nvSpPr>
        <p:spPr>
          <a:xfrm>
            <a:off x="4615440" y="4325096"/>
            <a:ext cx="6973082" cy="738664"/>
          </a:xfrm>
          <a:prstGeom prst="rect">
            <a:avLst/>
          </a:prstGeom>
          <a:noFill/>
        </p:spPr>
        <p:txBody>
          <a:bodyPr wrap="square" rtlCol="1">
            <a:spAutoFit/>
          </a:bodyPr>
          <a:lstStyle/>
          <a:p>
            <a:pPr algn="l" rtl="0"/>
            <a:r>
              <a:rPr lang="en-US" sz="1400">
                <a:latin typeface="Segoe UI" panose="020B0502040204020203" pitchFamily="34" charset="0"/>
                <a:ea typeface="Tahoma" panose="020B0604030504040204" pitchFamily="34" charset="0"/>
                <a:cs typeface="Segoe UI" panose="020B0502040204020203" pitchFamily="34" charset="0"/>
              </a:rPr>
              <a:t>On a tour, I saw a different city and learned what can be improved in my city and I received inspiration. In Tel Aviv we saw a place that has sand and water, which is something that really enters my heart, and already entered my task list.”</a:t>
            </a:r>
          </a:p>
        </p:txBody>
      </p:sp>
      <p:sp>
        <p:nvSpPr>
          <p:cNvPr id="16" name="תיבת טקסט 13">
            <a:extLst>
              <a:ext uri="{FF2B5EF4-FFF2-40B4-BE49-F238E27FC236}">
                <a16:creationId xmlns:a16="http://schemas.microsoft.com/office/drawing/2014/main" id="{C0A0C2DF-DBFF-FA54-1A99-49354FF1AE81}"/>
              </a:ext>
            </a:extLst>
          </p:cNvPr>
          <p:cNvSpPr txBox="1"/>
          <p:nvPr/>
        </p:nvSpPr>
        <p:spPr>
          <a:xfrm>
            <a:off x="4615440" y="5246788"/>
            <a:ext cx="6973082" cy="523220"/>
          </a:xfrm>
          <a:prstGeom prst="rect">
            <a:avLst/>
          </a:prstGeom>
          <a:noFill/>
        </p:spPr>
        <p:txBody>
          <a:bodyPr wrap="square" rtlCol="1">
            <a:spAutoFit/>
          </a:bodyPr>
          <a:lstStyle/>
          <a:p>
            <a:pPr algn="l" rtl="0"/>
            <a:r>
              <a:rPr lang="en-US" sz="1400">
                <a:latin typeface="Segoe UI" panose="020B0502040204020203" pitchFamily="34" charset="0"/>
                <a:ea typeface="Tahoma" panose="020B0604030504040204" pitchFamily="34" charset="0"/>
                <a:cs typeface="Segoe UI" panose="020B0502040204020203" pitchFamily="34" charset="0"/>
              </a:rPr>
              <a:t>“We are very busy, and you will need to lessen and not add to our load, but rather the more you can simplify, so that all the relevant entities stay in the picture.</a:t>
            </a:r>
          </a:p>
        </p:txBody>
      </p:sp>
    </p:spTree>
    <p:extLst>
      <p:ext uri="{BB962C8B-B14F-4D97-AF65-F5344CB8AC3E}">
        <p14:creationId xmlns:p14="http://schemas.microsoft.com/office/powerpoint/2010/main" val="1027259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C391D6A1-BB6A-063F-08CA-99A0CF0EEB1B}"/>
              </a:ext>
            </a:extLst>
          </p:cNvPr>
          <p:cNvSpPr/>
          <p:nvPr/>
        </p:nvSpPr>
        <p:spPr>
          <a:xfrm>
            <a:off x="623103" y="1463390"/>
            <a:ext cx="4857958" cy="3931219"/>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Rectangle 7">
            <a:extLst>
              <a:ext uri="{FF2B5EF4-FFF2-40B4-BE49-F238E27FC236}">
                <a16:creationId xmlns:a16="http://schemas.microsoft.com/office/drawing/2014/main" id="{4221F42C-00EA-109A-B3AC-0EC0B658D66F}"/>
              </a:ext>
            </a:extLst>
          </p:cNvPr>
          <p:cNvSpPr/>
          <p:nvPr/>
        </p:nvSpPr>
        <p:spPr>
          <a:xfrm>
            <a:off x="878697" y="1756112"/>
            <a:ext cx="4346770" cy="3370474"/>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There are several collaborations in Beit Shemesh between departments on behalf of joint projects (such as a school for parenting).</a:t>
            </a:r>
          </a:p>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the learning interviews, officials expressed understanding of the importance of the collaborative work (despite the workload and intensiveness of their work), and spoke of potential collaborations that can advance the Urban95 program in the city:</a:t>
            </a:r>
          </a:p>
        </p:txBody>
      </p:sp>
      <p:sp>
        <p:nvSpPr>
          <p:cNvPr id="9" name="TextBox 8">
            <a:extLst>
              <a:ext uri="{FF2B5EF4-FFF2-40B4-BE49-F238E27FC236}">
                <a16:creationId xmlns:a16="http://schemas.microsoft.com/office/drawing/2014/main" id="{F269113D-48F0-7279-245F-FD536A079BAE}"/>
              </a:ext>
            </a:extLst>
          </p:cNvPr>
          <p:cNvSpPr txBox="1"/>
          <p:nvPr/>
        </p:nvSpPr>
        <p:spPr>
          <a:xfrm>
            <a:off x="0" y="390"/>
            <a:ext cx="12192000" cy="378693"/>
          </a:xfrm>
          <a:prstGeom prst="rect">
            <a:avLst/>
          </a:prstGeom>
          <a:solidFill>
            <a:srgbClr val="36636F"/>
          </a:solidFill>
        </p:spPr>
        <p:txBody>
          <a:bodyPr wrap="square" rtlCol="0">
            <a:spAutoFit/>
          </a:bodyPr>
          <a:lstStyle/>
          <a:p>
            <a:pPr algn="l" rtl="0">
              <a:lnSpc>
                <a:spcPct val="115000"/>
              </a:lnSpc>
              <a:spcAft>
                <a:spcPts val="1000"/>
              </a:spcAft>
            </a:pPr>
            <a:r>
              <a:rPr lang="en-US" b="1">
                <a:solidFill>
                  <a:schemeClr val="bg1"/>
                </a:solidFill>
                <a:effectLst/>
                <a:latin typeface="Tahoma" panose="020B0604030504040204" pitchFamily="34" charset="0"/>
                <a:ea typeface="Tahoma" panose="020B0604030504040204" pitchFamily="34" charset="0"/>
                <a:cs typeface="Tahoma" panose="020B0604030504040204" pitchFamily="34" charset="0"/>
              </a:rPr>
              <a:t>Extent to which Officials Make Use of Inter-Administration Collaboration Practices and Mechanisms</a:t>
            </a:r>
            <a:endParaRPr lang="he-IL"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8BD02F28-EFC9-E6CE-B011-CCE5393062C1}"/>
              </a:ext>
            </a:extLst>
          </p:cNvPr>
          <p:cNvSpPr txBox="1"/>
          <p:nvPr/>
        </p:nvSpPr>
        <p:spPr>
          <a:xfrm>
            <a:off x="5796643" y="1424291"/>
            <a:ext cx="5772254" cy="3970318"/>
          </a:xfrm>
          <a:prstGeom prst="rect">
            <a:avLst/>
          </a:prstGeom>
          <a:noFill/>
        </p:spPr>
        <p:txBody>
          <a:bodyPr wrap="square" lIns="91440" tIns="45720" rIns="91440" bIns="45720" rtlCol="1" anchor="t">
            <a:spAutoFit/>
          </a:bodyPr>
          <a:lstStyle/>
          <a:p>
            <a:pPr algn="l" rtl="0"/>
            <a:r>
              <a:rPr lang="en-US" sz="1400">
                <a:latin typeface="Segoe UI"/>
                <a:ea typeface="Tahoma"/>
                <a:cs typeface="Segoe UI"/>
              </a:rPr>
              <a:t>“The school for parenting in the community opened last January at the request of the mayor. Most of the departments are significant partners in this process. For example, the education, youth, and community administration in all the departments, 360 program, the psychological service, the early childhood department, the youth department, and the welfare wing.”</a:t>
            </a:r>
            <a:br>
              <a:rPr lang="en-US" sz="1400">
                <a:latin typeface="Segoe UI"/>
                <a:ea typeface="Tahoma"/>
                <a:cs typeface="Segoe UI"/>
              </a:rPr>
            </a:br>
            <a:endParaRPr lang="en-US" sz="1400">
              <a:latin typeface="Segoe UI"/>
              <a:ea typeface="Tahoma"/>
              <a:cs typeface="Segoe UI"/>
            </a:endParaRPr>
          </a:p>
          <a:p>
            <a:pPr algn="l" rtl="0"/>
            <a:r>
              <a:rPr lang="en-US" sz="1400">
                <a:latin typeface="Segoe UI"/>
                <a:ea typeface="Tahoma"/>
                <a:cs typeface="Segoe UI"/>
              </a:rPr>
              <a:t>“We have a welfare wing that is less engaged with the community niche and even if it pertains to community, it is referred for specific welfare-focused families. We in the education administration have the community and youth wing, and work in amazing collaboration.”</a:t>
            </a:r>
          </a:p>
          <a:p>
            <a:pPr algn="l" rtl="0"/>
            <a:endParaRPr lang="en-US" sz="1400">
              <a:latin typeface="Segoe UI"/>
              <a:ea typeface="Tahoma"/>
              <a:cs typeface="Segoe UI"/>
            </a:endParaRPr>
          </a:p>
          <a:p>
            <a:pPr algn="l" rtl="0"/>
            <a:r>
              <a:rPr lang="en-US" sz="1400">
                <a:latin typeface="Segoe UI"/>
                <a:ea typeface="Tahoma"/>
                <a:cs typeface="Segoe UI"/>
              </a:rPr>
              <a:t>“It will be difficult to recruit them because of availability, but when we succeed it will be a double benefit. In terms of collaboration everyone wants it, but also when I send an email to the city beautification department, I add a WhatsApp message along with the email because it receives dozens of emails a day and will not be received otherwise, and everyone does this.</a:t>
            </a:r>
          </a:p>
        </p:txBody>
      </p:sp>
    </p:spTree>
    <p:extLst>
      <p:ext uri="{BB962C8B-B14F-4D97-AF65-F5344CB8AC3E}">
        <p14:creationId xmlns:p14="http://schemas.microsoft.com/office/powerpoint/2010/main" val="1883497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315ADEC-0176-2BD0-E22C-EF6017E95553}"/>
              </a:ext>
            </a:extLst>
          </p:cNvPr>
          <p:cNvSpPr txBox="1"/>
          <p:nvPr/>
        </p:nvSpPr>
        <p:spPr>
          <a:xfrm>
            <a:off x="5113461" y="1626083"/>
            <a:ext cx="6496473" cy="4401205"/>
          </a:xfrm>
          <a:prstGeom prst="rect">
            <a:avLst/>
          </a:prstGeom>
          <a:noFill/>
        </p:spPr>
        <p:txBody>
          <a:bodyPr wrap="square" lIns="91440" tIns="45720" rIns="91440" bIns="45720" rtlCol="1" anchor="t">
            <a:spAutoFit/>
          </a:bodyPr>
          <a:lstStyle/>
          <a:p>
            <a:pPr algn="l" rtl="0"/>
            <a:r>
              <a:rPr lang="en-US" sz="1400">
                <a:latin typeface="Segoe UI"/>
                <a:ea typeface="Tahoma"/>
                <a:cs typeface="Segoe UI"/>
              </a:rPr>
              <a:t>“The 360 program is a collaboration of 5 government ministries. The early childhood department (education administration) and I work very closely together. The programs that operate here currently are programs the municipality chose. In early childhood we also have the Developmental Unit, Locating and Sorting, Play as a Tool at the family health centers, the Or program in preschools which works on language, there is also Paths to Parenthood, there is Open Door which provides consulting for parents of preschool-age children, and now we are starting an enrichment center for preschool children.”</a:t>
            </a:r>
          </a:p>
          <a:p>
            <a:pPr algn="l" rtl="0"/>
            <a:endParaRPr lang="en-US" sz="1400">
              <a:latin typeface="Segoe UI"/>
              <a:ea typeface="Tahoma"/>
              <a:cs typeface="Segoe UI"/>
            </a:endParaRPr>
          </a:p>
          <a:p>
            <a:pPr algn="l" rtl="0"/>
            <a:r>
              <a:rPr lang="en-US" sz="1400">
                <a:latin typeface="Segoe UI"/>
                <a:ea typeface="Tahoma"/>
                <a:cs typeface="Segoe UI"/>
              </a:rPr>
              <a:t>“In the world of city beautification and operations, there is at least twice a year an urban cleaning day when we connect the residents to education and responsibility - going out with us to deal with public and private space. We see a trend through the scale of participants in the cleaning days, both in the amount and in the sectors.”</a:t>
            </a:r>
          </a:p>
          <a:p>
            <a:pPr algn="l" rtl="0"/>
            <a:endParaRPr lang="en-US" sz="1400">
              <a:latin typeface="Segoe UI"/>
              <a:ea typeface="Tahoma"/>
              <a:cs typeface="Segoe UI"/>
            </a:endParaRPr>
          </a:p>
          <a:p>
            <a:pPr algn="l" rtl="0"/>
            <a:r>
              <a:rPr lang="en-US" sz="1400">
                <a:latin typeface="Segoe UI"/>
                <a:ea typeface="Tahoma"/>
                <a:cs typeface="Segoe UI"/>
              </a:rPr>
              <a:t>“In the hackathon that was held to involve residents in initiatives (led by the education administration), there were almost 100 teams that proposed initiatives to influence public space from various disciplines. 3-4 initiatives were chosen, and the city is investing resources in them. This also serves as a database to understand where the painful problems are.”</a:t>
            </a:r>
          </a:p>
        </p:txBody>
      </p:sp>
      <p:sp>
        <p:nvSpPr>
          <p:cNvPr id="9" name="TextBox 8">
            <a:extLst>
              <a:ext uri="{FF2B5EF4-FFF2-40B4-BE49-F238E27FC236}">
                <a16:creationId xmlns:a16="http://schemas.microsoft.com/office/drawing/2014/main" id="{FECD210F-F924-AA08-50AF-D7185D18AA74}"/>
              </a:ext>
            </a:extLst>
          </p:cNvPr>
          <p:cNvSpPr txBox="1"/>
          <p:nvPr/>
        </p:nvSpPr>
        <p:spPr>
          <a:xfrm>
            <a:off x="0" y="390"/>
            <a:ext cx="12192000" cy="913135"/>
          </a:xfrm>
          <a:prstGeom prst="rect">
            <a:avLst/>
          </a:prstGeom>
          <a:solidFill>
            <a:srgbClr val="36636F"/>
          </a:solidFill>
        </p:spPr>
        <p:txBody>
          <a:bodyPr wrap="square" rtlCol="0">
            <a:spAutoFit/>
          </a:bodyPr>
          <a:lstStyle/>
          <a:p>
            <a:pPr algn="l" rtl="0">
              <a:lnSpc>
                <a:spcPct val="115000"/>
              </a:lnSpc>
              <a:spcAft>
                <a:spcPts val="1000"/>
              </a:spcAft>
            </a:pPr>
            <a:r>
              <a:rPr lang="en-US" sz="1600" b="1">
                <a:solidFill>
                  <a:schemeClr val="bg1"/>
                </a:solidFill>
                <a:effectLst/>
                <a:latin typeface="Tahoma" panose="020B0604030504040204" pitchFamily="34" charset="0"/>
                <a:ea typeface="Tahoma" panose="020B0604030504040204" pitchFamily="34" charset="0"/>
                <a:cs typeface="Tahoma" panose="020B0604030504040204" pitchFamily="34" charset="0"/>
              </a:rPr>
              <a:t>Scope of Collaborations Initiated with External Entities, Including for Pooling Dedicated Resources to Promoting Young Children and Allocating Positions and Budgets to Promote Adaptation of the Urban Environment to Meet Early Childhood Needs</a:t>
            </a:r>
            <a:endParaRPr lang="he-IL" sz="16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6" name="Rectangle: Rounded Corners 5">
            <a:extLst>
              <a:ext uri="{FF2B5EF4-FFF2-40B4-BE49-F238E27FC236}">
                <a16:creationId xmlns:a16="http://schemas.microsoft.com/office/drawing/2014/main" id="{01D3AA13-352E-F45E-0895-284E3D45D0EF}"/>
              </a:ext>
            </a:extLst>
          </p:cNvPr>
          <p:cNvSpPr/>
          <p:nvPr/>
        </p:nvSpPr>
        <p:spPr>
          <a:xfrm>
            <a:off x="629995" y="1995236"/>
            <a:ext cx="4162542" cy="3647053"/>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Rectangle 9">
            <a:extLst>
              <a:ext uri="{FF2B5EF4-FFF2-40B4-BE49-F238E27FC236}">
                <a16:creationId xmlns:a16="http://schemas.microsoft.com/office/drawing/2014/main" id="{683FC80A-A0CA-9F94-8523-1C11116E5456}"/>
              </a:ext>
            </a:extLst>
          </p:cNvPr>
          <p:cNvSpPr/>
          <p:nvPr/>
        </p:nvSpPr>
        <p:spPr>
          <a:xfrm>
            <a:off x="859585" y="2133525"/>
            <a:ext cx="4010773" cy="3370474"/>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addition to the early childhood forum and the role of early childhood coordinator in the education administration, there are several collaborations in the city with external entities (such as the 360 program). </a:t>
            </a:r>
            <a:b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b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It is evident that the city involves residents with the various initiatives (hackathon, urban cleaning day).</a:t>
            </a:r>
          </a:p>
        </p:txBody>
      </p:sp>
    </p:spTree>
    <p:extLst>
      <p:ext uri="{BB962C8B-B14F-4D97-AF65-F5344CB8AC3E}">
        <p14:creationId xmlns:p14="http://schemas.microsoft.com/office/powerpoint/2010/main" val="257594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B40D546-5C4A-B70B-4CE3-BFC94FC3FCB6}"/>
              </a:ext>
            </a:extLst>
          </p:cNvPr>
          <p:cNvSpPr txBox="1"/>
          <p:nvPr/>
        </p:nvSpPr>
        <p:spPr>
          <a:xfrm>
            <a:off x="1" y="0"/>
            <a:ext cx="12191999"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Table of Contents</a:t>
            </a:r>
            <a:endParaRPr lang="he-IL" sz="2400" b="1">
              <a:solidFill>
                <a:schemeClr val="bg1"/>
              </a:solidFill>
              <a:latin typeface="Tahoma" pitchFamily="34" charset="0"/>
              <a:ea typeface="Tahoma" pitchFamily="34" charset="0"/>
              <a:cs typeface="Tahoma" pitchFamily="34" charset="0"/>
            </a:endParaRPr>
          </a:p>
        </p:txBody>
      </p:sp>
      <p:sp>
        <p:nvSpPr>
          <p:cNvPr id="8" name="Rectangle 7">
            <a:extLst>
              <a:ext uri="{FF2B5EF4-FFF2-40B4-BE49-F238E27FC236}">
                <a16:creationId xmlns:a16="http://schemas.microsoft.com/office/drawing/2014/main" id="{C273EAB8-4DCD-395C-5994-855FFD8B7913}"/>
              </a:ext>
            </a:extLst>
          </p:cNvPr>
          <p:cNvSpPr/>
          <p:nvPr/>
        </p:nvSpPr>
        <p:spPr>
          <a:xfrm>
            <a:off x="1538783" y="641323"/>
            <a:ext cx="9141054" cy="5597879"/>
          </a:xfrm>
          <a:prstGeom prst="rect">
            <a:avLst/>
          </a:prstGeom>
        </p:spPr>
        <p:txBody>
          <a:bodyPr wrap="square" lIns="91440" tIns="45720" rIns="91440" bIns="45720" anchor="t">
            <a:spAutoFit/>
          </a:bodyPr>
          <a:lstStyle/>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Background…</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 4-19</a:t>
            </a:r>
            <a:endParaRPr lang="he-IL"/>
          </a:p>
          <a:p>
            <a:pPr marL="565150" lvl="1" algn="l" rtl="0">
              <a:lnSpc>
                <a:spcPct val="150000"/>
              </a:lnSpc>
            </a:pPr>
            <a:r>
              <a:rPr lang="en-US" sz="1200">
                <a:latin typeface="Segoe UI"/>
                <a:ea typeface="Tahoma"/>
                <a:cs typeface="Segoe UI"/>
              </a:rPr>
              <a:t>Young Children and Their Caregivers in Ultra-Orthodox Society in Israel………..……………………………………………….…….….</a:t>
            </a:r>
            <a:r>
              <a:rPr lang="he-IL" sz="1200">
                <a:latin typeface="Segoe UI"/>
                <a:ea typeface="Tahoma"/>
                <a:cs typeface="Segoe UI"/>
              </a:rPr>
              <a:t>4-14</a:t>
            </a:r>
            <a:endParaRPr lang="he-IL" sz="1200">
              <a:latin typeface="Segoe UI" panose="020B0502040204020203" pitchFamily="34" charset="0"/>
              <a:ea typeface="Tahoma" pitchFamily="34" charset="0"/>
              <a:cs typeface="Segoe UI" panose="020B0502040204020203" pitchFamily="34" charset="0"/>
            </a:endParaRPr>
          </a:p>
          <a:p>
            <a:pPr marL="565150" lvl="1" algn="l" rtl="0">
              <a:lnSpc>
                <a:spcPct val="150000"/>
              </a:lnSpc>
            </a:pPr>
            <a:r>
              <a:rPr lang="en-US" sz="1200">
                <a:latin typeface="Segoe UI" panose="020B0502040204020203" pitchFamily="34" charset="0"/>
                <a:ea typeface="Tahoma" pitchFamily="34" charset="0"/>
                <a:cs typeface="Segoe UI" panose="020B0502040204020203" pitchFamily="34" charset="0"/>
              </a:rPr>
              <a:t>Data from Beit Shemesh Pertaining to Young Children and Their Caregivers…………………………………………...…………..…..</a:t>
            </a:r>
            <a:r>
              <a:rPr lang="he-IL" sz="1200">
                <a:latin typeface="Segoe UI" panose="020B0502040204020203" pitchFamily="34" charset="0"/>
                <a:ea typeface="Tahoma" pitchFamily="34" charset="0"/>
                <a:cs typeface="Segoe UI" panose="020B0502040204020203" pitchFamily="34" charset="0"/>
              </a:rPr>
              <a:t>15-19</a:t>
            </a: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Research Goals…..……</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20</a:t>
            </a: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Research Design……</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21</a:t>
            </a: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Inputs and Outputs……………………………………………………………………………………………………………………………..</a:t>
            </a:r>
            <a:r>
              <a:rPr lang="he-IL" sz="1200" b="1">
                <a:latin typeface="Segoe UI" panose="020B0502040204020203" pitchFamily="34" charset="0"/>
                <a:ea typeface="Tahoma" pitchFamily="34" charset="0"/>
                <a:cs typeface="Segoe UI" panose="020B0502040204020203" pitchFamily="34" charset="0"/>
              </a:rPr>
              <a:t>22</a:t>
            </a:r>
            <a:endParaRPr lang="en-US" sz="1200" b="1">
              <a:latin typeface="Segoe UI" panose="020B0502040204020203" pitchFamily="34" charset="0"/>
              <a:ea typeface="Tahoma" pitchFamily="34" charset="0"/>
              <a:cs typeface="Segoe UI" panose="020B0502040204020203" pitchFamily="34" charset="0"/>
            </a:endParaRP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Chapter A: Target Audience – Officials and Decision Makers in Beit Shemesh’s Municipality………………………….….</a:t>
            </a:r>
            <a:r>
              <a:rPr lang="he-IL" sz="1200" b="1">
                <a:latin typeface="Segoe UI" panose="020B0502040204020203" pitchFamily="34" charset="0"/>
                <a:ea typeface="Tahoma" pitchFamily="34" charset="0"/>
                <a:cs typeface="Segoe UI" panose="020B0502040204020203" pitchFamily="34" charset="0"/>
              </a:rPr>
              <a:t>23-31</a:t>
            </a:r>
          </a:p>
          <a:p>
            <a:pPr marL="565150" lvl="1" algn="l" rtl="0">
              <a:lnSpc>
                <a:spcPct val="150000"/>
              </a:lnSpc>
            </a:pPr>
            <a:r>
              <a:rPr lang="en-US" sz="1200">
                <a:latin typeface="Segoe UI"/>
                <a:ea typeface="Tahoma"/>
                <a:cs typeface="Segoe UI"/>
              </a:rPr>
              <a:t>Perceptions and Expectations (Based on Learning Interviews, Steering Committees and Workshops)………….…….……</a:t>
            </a:r>
            <a:r>
              <a:rPr lang="he-IL" sz="1200">
                <a:latin typeface="Segoe UI"/>
                <a:ea typeface="Tahoma"/>
                <a:cs typeface="Segoe UI"/>
              </a:rPr>
              <a:t>23-30</a:t>
            </a:r>
          </a:p>
          <a:p>
            <a:pPr marL="565150" lvl="1" algn="l" rtl="0">
              <a:lnSpc>
                <a:spcPct val="150000"/>
              </a:lnSpc>
            </a:pPr>
            <a:r>
              <a:rPr lang="en-US" sz="1200">
                <a:latin typeface="Segoe UI" panose="020B0502040204020203" pitchFamily="34" charset="0"/>
                <a:ea typeface="Tahoma" pitchFamily="34" charset="0"/>
                <a:cs typeface="Segoe UI" panose="020B0502040204020203" pitchFamily="34" charset="0"/>
              </a:rPr>
              <a:t>Summary and Recommendations</a:t>
            </a:r>
            <a:r>
              <a:rPr lang="en-US" sz="1200">
                <a:latin typeface="Segoe UI"/>
                <a:ea typeface="Tahoma"/>
                <a:cs typeface="Segoe UI"/>
              </a:rPr>
              <a:t>……………………………………………………………………………………………………………………………….</a:t>
            </a:r>
            <a:r>
              <a:rPr lang="he-IL" sz="1200">
                <a:latin typeface="Segoe UI"/>
                <a:ea typeface="Tahoma"/>
                <a:cs typeface="Segoe UI"/>
              </a:rPr>
              <a:t>31</a:t>
            </a:r>
            <a:endParaRPr lang="he-IL" sz="1200">
              <a:latin typeface="Segoe UI" panose="020B0502040204020203" pitchFamily="34" charset="0"/>
              <a:ea typeface="Tahoma" pitchFamily="34" charset="0"/>
              <a:cs typeface="Segoe UI" panose="020B0502040204020203" pitchFamily="34" charset="0"/>
            </a:endParaRP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Chapter B: Target Audience – Beit Shemesh Residents: Parents and Their 0–6-Year-Old Children……………..………...</a:t>
            </a:r>
            <a:r>
              <a:rPr lang="he-IL" sz="1200" b="1">
                <a:latin typeface="Segoe UI" panose="020B0502040204020203" pitchFamily="34" charset="0"/>
                <a:ea typeface="Tahoma" pitchFamily="34" charset="0"/>
                <a:cs typeface="Segoe UI" panose="020B0502040204020203" pitchFamily="34" charset="0"/>
              </a:rPr>
              <a:t>32-45</a:t>
            </a:r>
            <a:endParaRPr lang="en-US" sz="1200" b="1">
              <a:latin typeface="Segoe UI" panose="020B0502040204020203" pitchFamily="34" charset="0"/>
              <a:ea typeface="Tahoma" pitchFamily="34" charset="0"/>
              <a:cs typeface="Segoe UI" panose="020B0502040204020203" pitchFamily="34" charset="0"/>
            </a:endParaRPr>
          </a:p>
          <a:p>
            <a:pPr marL="565150" lvl="1" algn="l" rtl="0">
              <a:lnSpc>
                <a:spcPct val="150000"/>
              </a:lnSpc>
            </a:pPr>
            <a:r>
              <a:rPr lang="en-US" sz="1200">
                <a:latin typeface="Segoe UI"/>
                <a:ea typeface="Tahoma"/>
                <a:cs typeface="Segoe UI"/>
              </a:rPr>
              <a:t>Needs and Obstacles (Based on Focus Groups, a Resident Survey and Field Observations)………………………….………….</a:t>
            </a:r>
            <a:r>
              <a:rPr lang="he-IL" sz="1200">
                <a:latin typeface="Segoe UI"/>
                <a:ea typeface="Tahoma"/>
                <a:cs typeface="Segoe UI"/>
              </a:rPr>
              <a:t>32-44</a:t>
            </a:r>
            <a:endParaRPr lang="en-US" sz="1200">
              <a:latin typeface="Segoe UI"/>
              <a:ea typeface="Tahoma"/>
              <a:cs typeface="Segoe UI"/>
            </a:endParaRPr>
          </a:p>
          <a:p>
            <a:pPr marL="565150" lvl="1" algn="l" rtl="0">
              <a:lnSpc>
                <a:spcPct val="150000"/>
              </a:lnSpc>
            </a:pPr>
            <a:r>
              <a:rPr lang="en-US" sz="1200">
                <a:latin typeface="Segoe UI" panose="020B0502040204020203" pitchFamily="34" charset="0"/>
                <a:ea typeface="Tahoma" pitchFamily="34" charset="0"/>
                <a:cs typeface="Segoe UI" panose="020B0502040204020203" pitchFamily="34" charset="0"/>
              </a:rPr>
              <a:t>Summary and Recommendations</a:t>
            </a:r>
            <a:r>
              <a:rPr lang="en-US" sz="1200">
                <a:latin typeface="Segoe UI"/>
                <a:ea typeface="Tahoma"/>
                <a:cs typeface="Segoe UI"/>
              </a:rPr>
              <a:t>…………………………………………………………………………………………………………………..…………..</a:t>
            </a:r>
            <a:r>
              <a:rPr lang="he-IL" sz="1200">
                <a:latin typeface="Segoe UI"/>
                <a:ea typeface="Tahoma"/>
                <a:cs typeface="Segoe UI"/>
              </a:rPr>
              <a:t>45</a:t>
            </a:r>
            <a:endParaRPr lang="he-IL" sz="1200">
              <a:latin typeface="Segoe UI" panose="020B0502040204020203" pitchFamily="34" charset="0"/>
              <a:ea typeface="Tahoma" pitchFamily="34" charset="0"/>
              <a:cs typeface="Segoe UI" panose="020B0502040204020203" pitchFamily="34" charset="0"/>
            </a:endParaRPr>
          </a:p>
          <a:p>
            <a:pPr marL="107950" algn="l" rtl="0">
              <a:lnSpc>
                <a:spcPct val="150000"/>
              </a:lnSpc>
            </a:pPr>
            <a:r>
              <a:rPr lang="en-US" sz="1200" b="1">
                <a:latin typeface="Segoe UI" panose="020B0502040204020203" pitchFamily="34" charset="0"/>
                <a:ea typeface="Tahoma" pitchFamily="34" charset="0"/>
                <a:cs typeface="Segoe UI" panose="020B0502040204020203" pitchFamily="34" charset="0"/>
              </a:rPr>
              <a:t>Chapter C: Hinds of Change in Beit Shemesh…………</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46-56</a:t>
            </a: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The Perceptual Shift among Municipal Officials</a:t>
            </a:r>
            <a:r>
              <a:rPr lang="he-IL" sz="1200">
                <a:latin typeface="Segoe UI" panose="020B0502040204020203" pitchFamily="34" charset="0"/>
                <a:ea typeface="Tahoma" pitchFamily="34" charset="0"/>
                <a:cs typeface="Segoe UI" panose="020B0502040204020203" pitchFamily="34" charset="0"/>
              </a:rPr>
              <a:t> </a:t>
            </a:r>
            <a:r>
              <a:rPr lang="en-US" sz="1200">
                <a:latin typeface="Segoe UI" panose="020B0502040204020203" pitchFamily="34" charset="0"/>
                <a:ea typeface="Tahoma" pitchFamily="34" charset="0"/>
                <a:cs typeface="Segoe UI" panose="020B0502040204020203" pitchFamily="34" charset="0"/>
              </a:rPr>
              <a:t>.....………………..</a:t>
            </a:r>
            <a:r>
              <a:rPr lang="he-IL" sz="1200">
                <a:latin typeface="Segoe UI" panose="020B0502040204020203" pitchFamily="34" charset="0"/>
                <a:ea typeface="Tahoma" pitchFamily="34" charset="0"/>
                <a:cs typeface="Segoe UI" panose="020B0502040204020203" pitchFamily="34" charset="0"/>
              </a:rPr>
              <a:t>.............................................................................................................</a:t>
            </a:r>
            <a:r>
              <a:rPr lang="en-US" sz="1200">
                <a:latin typeface="Segoe UI" panose="020B0502040204020203" pitchFamily="34" charset="0"/>
                <a:ea typeface="Tahoma" pitchFamily="34" charset="0"/>
                <a:cs typeface="Segoe UI" panose="020B0502040204020203" pitchFamily="34" charset="0"/>
              </a:rPr>
              <a:t>47-50</a:t>
            </a:r>
            <a:endParaRPr lang="he-IL" sz="1200">
              <a:latin typeface="Segoe UI" panose="020B0502040204020203" pitchFamily="34" charset="0"/>
              <a:ea typeface="Tahoma" pitchFamily="34" charset="0"/>
              <a:cs typeface="Segoe UI" panose="020B0502040204020203" pitchFamily="34" charset="0"/>
            </a:endParaRP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Case Study – Zaira Parents’ &amp; Children Activities in the Public Space………………………..…………………………………………..........51-56</a:t>
            </a:r>
            <a:endParaRPr lang="he-IL" sz="1200">
              <a:latin typeface="Segoe UI" panose="020B0502040204020203" pitchFamily="34" charset="0"/>
              <a:ea typeface="Tahoma" pitchFamily="34" charset="0"/>
              <a:cs typeface="Segoe UI" panose="020B0502040204020203" pitchFamily="34" charset="0"/>
            </a:endParaRPr>
          </a:p>
          <a:p>
            <a:pPr marL="107950" algn="just" rtl="0">
              <a:lnSpc>
                <a:spcPct val="150000"/>
              </a:lnSpc>
            </a:pPr>
            <a:r>
              <a:rPr lang="en-US" sz="1200" b="1">
                <a:latin typeface="Segoe UI" panose="020B0502040204020203" pitchFamily="34" charset="0"/>
                <a:ea typeface="Tahoma" pitchFamily="34" charset="0"/>
                <a:cs typeface="Segoe UI" panose="020B0502040204020203" pitchFamily="34" charset="0"/>
              </a:rPr>
              <a:t>Appendixes.……………………………………………………………………………………………………..............</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a:t>
            </a:r>
            <a:r>
              <a:rPr lang="he-IL" sz="1200" b="1">
                <a:latin typeface="Segoe UI" panose="020B0502040204020203" pitchFamily="34" charset="0"/>
                <a:ea typeface="Tahoma" pitchFamily="34" charset="0"/>
                <a:cs typeface="Segoe UI" panose="020B0502040204020203" pitchFamily="34" charset="0"/>
              </a:rPr>
              <a:t>.........</a:t>
            </a:r>
            <a:r>
              <a:rPr lang="en-US" sz="1200" b="1">
                <a:latin typeface="Segoe UI" panose="020B0502040204020203" pitchFamily="34" charset="0"/>
                <a:ea typeface="Tahoma" pitchFamily="34" charset="0"/>
                <a:cs typeface="Segoe UI" panose="020B0502040204020203" pitchFamily="34" charset="0"/>
              </a:rPr>
              <a:t>.................57-70</a:t>
            </a:r>
            <a:endParaRPr lang="he-IL" sz="1200" b="1">
              <a:latin typeface="Segoe UI" panose="020B0502040204020203" pitchFamily="34" charset="0"/>
              <a:ea typeface="Tahoma" pitchFamily="34" charset="0"/>
              <a:cs typeface="Segoe UI" panose="020B0502040204020203" pitchFamily="34" charset="0"/>
            </a:endParaRP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Bibliography – List of References and Documents…………………………………………………………………………………...……………………58</a:t>
            </a:r>
            <a:endParaRPr lang="he-IL" sz="1200">
              <a:latin typeface="Segoe UI" panose="020B0502040204020203" pitchFamily="34" charset="0"/>
              <a:ea typeface="Tahoma" pitchFamily="34" charset="0"/>
              <a:cs typeface="Segoe UI" panose="020B0502040204020203" pitchFamily="34" charset="0"/>
            </a:endParaRP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List of Interviewees …………………………………...……………………………………………………………………………………………………….………….59</a:t>
            </a:r>
            <a:endParaRPr lang="he-IL" sz="1200">
              <a:latin typeface="Segoe UI" panose="020B0502040204020203" pitchFamily="34" charset="0"/>
              <a:ea typeface="Tahoma" pitchFamily="34" charset="0"/>
              <a:cs typeface="Segoe UI" panose="020B0502040204020203" pitchFamily="34" charset="0"/>
            </a:endParaRP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Need Mapping Survey Questionnaire among Beit Shemesh Residents – Parents of Young Children ……………………...….60-65</a:t>
            </a:r>
            <a:endParaRPr lang="he-IL" sz="1200">
              <a:latin typeface="Segoe UI" panose="020B0502040204020203" pitchFamily="34" charset="0"/>
              <a:ea typeface="Tahoma" pitchFamily="34" charset="0"/>
              <a:cs typeface="Segoe UI" panose="020B0502040204020203" pitchFamily="34" charset="0"/>
            </a:endParaRPr>
          </a:p>
          <a:p>
            <a:pPr lvl="1" algn="l" rtl="0">
              <a:lnSpc>
                <a:spcPct val="150000"/>
              </a:lnSpc>
            </a:pPr>
            <a:r>
              <a:rPr lang="en-US" sz="1200">
                <a:latin typeface="Segoe UI" panose="020B0502040204020203" pitchFamily="34" charset="0"/>
                <a:ea typeface="Tahoma" pitchFamily="34" charset="0"/>
                <a:cs typeface="Segoe UI" panose="020B0502040204020203" pitchFamily="34" charset="0"/>
              </a:rPr>
              <a:t>Example of an Activity Observation Layout …………………………………………………………………………………………….………………..……66-69</a:t>
            </a:r>
            <a:endParaRPr lang="he-IL" sz="1200">
              <a:latin typeface="Segoe UI" panose="020B0502040204020203" pitchFamily="34" charset="0"/>
              <a:ea typeface="Tahoma" pitchFamily="34" charset="0"/>
              <a:cs typeface="Segoe UI" panose="020B0502040204020203" pitchFamily="34" charset="0"/>
            </a:endParaRPr>
          </a:p>
        </p:txBody>
      </p:sp>
    </p:spTree>
    <p:extLst>
      <p:ext uri="{BB962C8B-B14F-4D97-AF65-F5344CB8AC3E}">
        <p14:creationId xmlns:p14="http://schemas.microsoft.com/office/powerpoint/2010/main" val="3699876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9A2C0C8-5E42-B88B-50EE-1E7F0D91916C}"/>
              </a:ext>
            </a:extLst>
          </p:cNvPr>
          <p:cNvSpPr/>
          <p:nvPr/>
        </p:nvSpPr>
        <p:spPr>
          <a:xfrm>
            <a:off x="330740" y="749030"/>
            <a:ext cx="5765260" cy="5338017"/>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Rectangle 7">
            <a:extLst>
              <a:ext uri="{FF2B5EF4-FFF2-40B4-BE49-F238E27FC236}">
                <a16:creationId xmlns:a16="http://schemas.microsoft.com/office/drawing/2014/main" id="{4FF5C13C-A6AC-3BC3-882B-E5F0E2E8B3E3}"/>
              </a:ext>
            </a:extLst>
          </p:cNvPr>
          <p:cNvSpPr/>
          <p:nvPr/>
        </p:nvSpPr>
        <p:spPr>
          <a:xfrm>
            <a:off x="563568" y="994137"/>
            <a:ext cx="5436952" cy="4847802"/>
          </a:xfrm>
          <a:prstGeom prst="rect">
            <a:avLst/>
          </a:prstGeom>
        </p:spPr>
        <p:txBody>
          <a:bodyPr wrap="square">
            <a:spAutoFit/>
          </a:bodyPr>
          <a:lstStyle/>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the learning interviews held with municipal officials, various pilot programs were proposed that match Urban95’s principles, such as:</a:t>
            </a:r>
          </a:p>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the field of </a:t>
            </a:r>
            <a: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t>accompanying content to promote parental welfare</a:t>
            </a: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 it was proposed to promote community strength and the parent-child relation by connecting among women through joint play with their children.</a:t>
            </a:r>
          </a:p>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the field of </a:t>
            </a:r>
            <a: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t>public space, </a:t>
            </a: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ideas were raised to improve playgrounds such as adapting facilities to various ages and placing signs as a source of developmental information.</a:t>
            </a:r>
          </a:p>
          <a:p>
            <a:pPr algn="l" rtl="0">
              <a:lnSpc>
                <a:spcPct val="150000"/>
              </a:lnSpc>
            </a:pP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In the field of </a:t>
            </a:r>
            <a: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t>mobility,</a:t>
            </a:r>
            <a:r>
              <a:rPr lang="en-US" sz="1600">
                <a:solidFill>
                  <a:srgbClr val="36636F"/>
                </a:solidFill>
                <a:latin typeface="Segoe UI" panose="020B0502040204020203" pitchFamily="34" charset="0"/>
                <a:ea typeface="Tahoma" panose="020B0604030504040204" pitchFamily="34" charset="0"/>
                <a:cs typeface="Segoe UI" panose="020B0502040204020203" pitchFamily="34" charset="0"/>
              </a:rPr>
              <a:t> it was proposed to create a new mothers and nursing-mothers path that enables safe and pleasant passage for parents with strollers.</a:t>
            </a:r>
          </a:p>
        </p:txBody>
      </p:sp>
      <p:sp>
        <p:nvSpPr>
          <p:cNvPr id="9" name="TextBox 8">
            <a:extLst>
              <a:ext uri="{FF2B5EF4-FFF2-40B4-BE49-F238E27FC236}">
                <a16:creationId xmlns:a16="http://schemas.microsoft.com/office/drawing/2014/main" id="{18D26405-5CA0-AF28-93AB-D18A4797F7ED}"/>
              </a:ext>
            </a:extLst>
          </p:cNvPr>
          <p:cNvSpPr txBox="1"/>
          <p:nvPr/>
        </p:nvSpPr>
        <p:spPr>
          <a:xfrm>
            <a:off x="0" y="390"/>
            <a:ext cx="12192000" cy="346826"/>
          </a:xfrm>
          <a:prstGeom prst="rect">
            <a:avLst/>
          </a:prstGeom>
          <a:solidFill>
            <a:srgbClr val="36636F"/>
          </a:solidFill>
        </p:spPr>
        <p:txBody>
          <a:bodyPr wrap="square" rtlCol="0">
            <a:spAutoFit/>
          </a:bodyPr>
          <a:lstStyle/>
          <a:p>
            <a:pPr algn="l" rtl="0">
              <a:lnSpc>
                <a:spcPct val="115000"/>
              </a:lnSpc>
              <a:spcAft>
                <a:spcPts val="1000"/>
              </a:spcAft>
            </a:pPr>
            <a:r>
              <a:rPr lang="en-GB" sz="1600" b="1">
                <a:solidFill>
                  <a:schemeClr val="bg1"/>
                </a:solidFill>
                <a:effectLst/>
                <a:latin typeface="Tahoma" panose="020B0604030504040204" pitchFamily="34" charset="0"/>
                <a:ea typeface="Tahoma" panose="020B0604030504040204" pitchFamily="34" charset="0"/>
                <a:cs typeface="Tahoma" panose="020B0604030504040204" pitchFamily="34" charset="0"/>
              </a:rPr>
              <a:t>Scope of Pilot Programs Initiation in the Fields of Mobility and Public Spaces, Including Accompanying Content</a:t>
            </a:r>
            <a:endParaRPr lang="he-IL" sz="16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8AE2AB70-5947-2310-0644-DF2EAC70F2FC}"/>
              </a:ext>
            </a:extLst>
          </p:cNvPr>
          <p:cNvSpPr txBox="1"/>
          <p:nvPr/>
        </p:nvSpPr>
        <p:spPr>
          <a:xfrm>
            <a:off x="6301728" y="730132"/>
            <a:ext cx="5355888" cy="5262979"/>
          </a:xfrm>
          <a:prstGeom prst="rect">
            <a:avLst/>
          </a:prstGeom>
          <a:noFill/>
        </p:spPr>
        <p:txBody>
          <a:bodyPr wrap="square" rtlCol="1">
            <a:spAutoFit/>
          </a:bodyPr>
          <a:lstStyle/>
          <a:p>
            <a:pPr algn="l" rtl="0"/>
            <a:r>
              <a:rPr lang="en-US" sz="1400">
                <a:latin typeface="Segoe UI" panose="020B0502040204020203" pitchFamily="34" charset="0"/>
                <a:ea typeface="Tahoma" panose="020B0604030504040204" pitchFamily="34" charset="0"/>
                <a:cs typeface="Segoe UI" panose="020B0502040204020203" pitchFamily="34" charset="0"/>
              </a:rPr>
              <a:t>“If something can be done to connect mothers, something that creates bonding with them, in the form of a joint and enjoyable game, so that not only the child goes alone, but rather partnerships are created through enjoyment rather than obligation.”</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“Regarding playground facilities, the playgrounds need to be dedicated to different populations. For example, the height of the water fountain.”</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playground can be a place that provides information… think about how through the playground facilities and through some explanation at the playground… signs with information such as </a:t>
            </a:r>
            <a:br>
              <a:rPr lang="en-US" sz="1400">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“at age 3 a child should know how to climb ladders”…Something that enables making information accessible through the playgrounds.”</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“Create a board with information or facilities that encourage thinking about babies’ development.”</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“Maybe a new mothers and nursing-mothers path should be made, to make the physical space accessible. Assume that I want to go out for two hours with a baby, or want to exercise on the path with a stroller, there are no nursing corners.”</a:t>
            </a:r>
          </a:p>
        </p:txBody>
      </p:sp>
    </p:spTree>
    <p:extLst>
      <p:ext uri="{BB962C8B-B14F-4D97-AF65-F5344CB8AC3E}">
        <p14:creationId xmlns:p14="http://schemas.microsoft.com/office/powerpoint/2010/main" val="470729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442D2D51-A670-8938-AEE8-FA81805389AD}"/>
              </a:ext>
            </a:extLst>
          </p:cNvPr>
          <p:cNvGraphicFramePr>
            <a:graphicFrameLocks noGrp="1"/>
          </p:cNvGraphicFramePr>
          <p:nvPr>
            <p:extLst>
              <p:ext uri="{D42A27DB-BD31-4B8C-83A1-F6EECF244321}">
                <p14:modId xmlns:p14="http://schemas.microsoft.com/office/powerpoint/2010/main" val="3736182103"/>
              </p:ext>
            </p:extLst>
          </p:nvPr>
        </p:nvGraphicFramePr>
        <p:xfrm>
          <a:off x="202572" y="639203"/>
          <a:ext cx="11786856" cy="5492369"/>
        </p:xfrm>
        <a:graphic>
          <a:graphicData uri="http://schemas.openxmlformats.org/drawingml/2006/table">
            <a:tbl>
              <a:tblPr firstRow="1" bandRow="1">
                <a:tableStyleId>{5940675A-B579-460E-94D1-54222C63F5DA}</a:tableStyleId>
              </a:tblPr>
              <a:tblGrid>
                <a:gridCol w="2946714">
                  <a:extLst>
                    <a:ext uri="{9D8B030D-6E8A-4147-A177-3AD203B41FA5}">
                      <a16:colId xmlns:a16="http://schemas.microsoft.com/office/drawing/2014/main" val="900124159"/>
                    </a:ext>
                  </a:extLst>
                </a:gridCol>
                <a:gridCol w="3150961">
                  <a:extLst>
                    <a:ext uri="{9D8B030D-6E8A-4147-A177-3AD203B41FA5}">
                      <a16:colId xmlns:a16="http://schemas.microsoft.com/office/drawing/2014/main" val="2232404127"/>
                    </a:ext>
                  </a:extLst>
                </a:gridCol>
                <a:gridCol w="2436284">
                  <a:extLst>
                    <a:ext uri="{9D8B030D-6E8A-4147-A177-3AD203B41FA5}">
                      <a16:colId xmlns:a16="http://schemas.microsoft.com/office/drawing/2014/main" val="2101772589"/>
                    </a:ext>
                  </a:extLst>
                </a:gridCol>
                <a:gridCol w="3252897">
                  <a:extLst>
                    <a:ext uri="{9D8B030D-6E8A-4147-A177-3AD203B41FA5}">
                      <a16:colId xmlns:a16="http://schemas.microsoft.com/office/drawing/2014/main" val="3675287082"/>
                    </a:ext>
                  </a:extLst>
                </a:gridCol>
              </a:tblGrid>
              <a:tr h="1528073">
                <a:tc>
                  <a:txBody>
                    <a:bodyPr/>
                    <a:lstStyle/>
                    <a:p>
                      <a:pPr marL="91440" algn="l" rtl="0">
                        <a:lnSpc>
                          <a:spcPct val="150000"/>
                        </a:lnSpc>
                      </a:pPr>
                      <a:r>
                        <a:rPr lang="en-US" sz="1400" b="1" kern="1200">
                          <a:solidFill>
                            <a:schemeClr val="bg1"/>
                          </a:solidFill>
                          <a:latin typeface="Segoe UI" panose="020B0502040204020203" pitchFamily="34" charset="0"/>
                          <a:ea typeface="+mn-ea"/>
                          <a:cs typeface="Segoe UI" panose="020B0502040204020203" pitchFamily="34" charset="0"/>
                        </a:rPr>
                        <a:t>Municipal officials dealt with issues pertaining to early childhood before Urban95’s entry. </a:t>
                      </a:r>
                      <a:br>
                        <a:rPr lang="en-US" sz="1400" b="1" kern="1200">
                          <a:solidFill>
                            <a:schemeClr val="bg1"/>
                          </a:solidFill>
                          <a:latin typeface="Segoe UI" panose="020B0502040204020203" pitchFamily="34" charset="0"/>
                          <a:ea typeface="+mn-ea"/>
                          <a:cs typeface="Segoe UI" panose="020B0502040204020203" pitchFamily="34" charset="0"/>
                        </a:rPr>
                      </a:br>
                      <a:r>
                        <a:rPr lang="en-US" sz="1400" b="1" kern="1200">
                          <a:solidFill>
                            <a:schemeClr val="bg1"/>
                          </a:solidFill>
                          <a:latin typeface="Segoe UI" panose="020B0502040204020203" pitchFamily="34" charset="0"/>
                          <a:ea typeface="+mn-ea"/>
                          <a:cs typeface="Segoe UI" panose="020B0502040204020203" pitchFamily="34" charset="0"/>
                        </a:rPr>
                        <a:t>Nevertheless, the point of view of early childhood has not yet been inculcated in the public space planning context.</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50000"/>
                        </a:lnSpc>
                        <a:spcBef>
                          <a:spcPts val="0"/>
                        </a:spcBef>
                        <a:spcAft>
                          <a:spcPts val="0"/>
                        </a:spcAft>
                        <a:buClrTx/>
                        <a:buSzTx/>
                        <a:buFontTx/>
                        <a:buNone/>
                        <a:tabLst/>
                        <a:defRPr/>
                      </a:pPr>
                      <a:r>
                        <a:rPr lang="en-US" sz="1400" b="1" kern="1200">
                          <a:solidFill>
                            <a:schemeClr val="bg1"/>
                          </a:solidFill>
                          <a:latin typeface="Segoe UI" panose="020B0502040204020203" pitchFamily="34" charset="0"/>
                          <a:ea typeface="+mn-ea"/>
                          <a:cs typeface="Segoe UI" panose="020B0502040204020203" pitchFamily="34" charset="0"/>
                        </a:rPr>
                        <a:t>Municipal officials recognize early childhood needs and are aware of the disparities between what the municipality currently provides and residents’ needs, in making services accessible, institutions, and space.</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50000"/>
                        </a:lnSpc>
                        <a:spcBef>
                          <a:spcPts val="0"/>
                        </a:spcBef>
                        <a:spcAft>
                          <a:spcPts val="0"/>
                        </a:spcAft>
                        <a:buClrTx/>
                        <a:buSzTx/>
                        <a:buFontTx/>
                        <a:buNone/>
                        <a:tabLst/>
                        <a:defRPr/>
                      </a:pPr>
                      <a:r>
                        <a:rPr lang="en-US" altLang="he-IL" sz="1400" b="1" kern="1200">
                          <a:solidFill>
                            <a:schemeClr val="bg1"/>
                          </a:solidFill>
                          <a:latin typeface="Segoe UI" panose="020B0502040204020203" pitchFamily="34" charset="0"/>
                          <a:ea typeface="+mn-ea"/>
                          <a:cs typeface="Segoe UI" panose="020B0502040204020203" pitchFamily="34" charset="0"/>
                        </a:rPr>
                        <a:t>There are currently several collaborations among the various departments in the municipality, but they are limited.</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50000"/>
                        </a:lnSpc>
                        <a:spcBef>
                          <a:spcPts val="0"/>
                        </a:spcBef>
                        <a:spcAft>
                          <a:spcPts val="0"/>
                        </a:spcAft>
                        <a:buClrTx/>
                        <a:buSzTx/>
                        <a:buFontTx/>
                        <a:buNone/>
                        <a:tabLst/>
                        <a:defRPr/>
                      </a:pPr>
                      <a:r>
                        <a:rPr lang="en-US" altLang="he-IL" sz="1400" b="1" kern="1200">
                          <a:solidFill>
                            <a:schemeClr val="bg1"/>
                          </a:solidFill>
                          <a:latin typeface="Segoe UI" panose="020B0502040204020203" pitchFamily="34" charset="0"/>
                          <a:ea typeface="+mn-ea"/>
                          <a:cs typeface="Segoe UI" panose="020B0502040204020203" pitchFamily="34" charset="0"/>
                        </a:rPr>
                        <a:t>There is a high potential of collaboration with various external entities such as the 360 program.</a:t>
                      </a:r>
                    </a:p>
                    <a:p>
                      <a:pPr marL="144000" marR="0" lvl="0" indent="0" algn="l" defTabSz="914400" rtl="0" eaLnBrk="1" fontAlgn="auto" latinLnBrk="0" hangingPunct="1">
                        <a:lnSpc>
                          <a:spcPct val="150000"/>
                        </a:lnSpc>
                        <a:spcBef>
                          <a:spcPts val="0"/>
                        </a:spcBef>
                        <a:spcAft>
                          <a:spcPts val="0"/>
                        </a:spcAft>
                        <a:buClrTx/>
                        <a:buSzTx/>
                        <a:buFontTx/>
                        <a:buNone/>
                        <a:tabLst/>
                        <a:defRPr/>
                      </a:pPr>
                      <a:r>
                        <a:rPr lang="en-US" altLang="he-IL" sz="1400" b="1" kern="1200">
                          <a:solidFill>
                            <a:schemeClr val="bg1"/>
                          </a:solidFill>
                          <a:latin typeface="Segoe UI" panose="020B0502040204020203" pitchFamily="34" charset="0"/>
                          <a:ea typeface="+mn-ea"/>
                          <a:cs typeface="Segoe UI" panose="020B0502040204020203" pitchFamily="34" charset="0"/>
                        </a:rPr>
                        <a:t>Additionally, it is important to ensure continued practices of involving the public to engage residents, build trust, and develop community.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650059573"/>
                  </a:ext>
                </a:extLst>
              </a:tr>
              <a:tr h="1093055">
                <a:tc>
                  <a:txBody>
                    <a:bodyPr/>
                    <a:lstStyle/>
                    <a:p>
                      <a:pPr marL="429750" marR="0" lvl="0" indent="-285750" algn="r" defTabSz="914400" rtl="1" eaLnBrk="1" fontAlgn="auto" latinLnBrk="0" hangingPunct="1">
                        <a:lnSpc>
                          <a:spcPct val="100000"/>
                        </a:lnSpc>
                        <a:spcBef>
                          <a:spcPts val="600"/>
                        </a:spcBef>
                        <a:spcAft>
                          <a:spcPts val="0"/>
                        </a:spcAft>
                        <a:buClrTx/>
                        <a:buSzTx/>
                        <a:buFont typeface="Wingdings" panose="05000000000000000000" pitchFamily="2" charset="2"/>
                        <a:buChar char="§"/>
                        <a:tabLst/>
                        <a:defRPr/>
                      </a:pPr>
                      <a:endParaRPr lang="he-IL" sz="1200" kern="12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27432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Accordingly, some of the content in the professional training sessions should deal with tools and practices of integrating early childhood needs in planning and engineering, so they are relevant to the officials in their work.</a:t>
                      </a:r>
                    </a:p>
                    <a:p>
                      <a:pPr marL="27432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Additionally, it is recommended to continue and strengthen per-learning channel in dealing with similar challenges (inspiration from other Urban95 cities in Israel and worldwide).</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285750" indent="-285750" algn="r">
                        <a:spcBef>
                          <a:spcPts val="600"/>
                        </a:spcBef>
                        <a:buFont typeface="Wingdings" panose="05000000000000000000" pitchFamily="2" charset="2"/>
                        <a:buChar char="§"/>
                      </a:pPr>
                      <a:endParaRPr lang="he-IL" sz="1200" kern="12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285750" indent="-285750" algn="l" rtl="0">
                        <a:spcBef>
                          <a:spcPts val="600"/>
                        </a:spcBef>
                        <a:buFont typeface="Wingdings" panose="05000000000000000000" pitchFamily="2" charset="2"/>
                        <a:buChar cha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recommended to promote discourse about ways of providing quick responses to various needs (Tactical Urbanism) to raise the sense of self-efficacy among officials to act to narrow disparities.</a:t>
                      </a:r>
                    </a:p>
                    <a:p>
                      <a:pPr marL="285750" indent="-285750" algn="l" rtl="0">
                        <a:spcBef>
                          <a:spcPts val="600"/>
                        </a:spcBef>
                        <a:buFont typeface="Wingdings" panose="05000000000000000000" pitchFamily="2" charset="2"/>
                        <a:buChar cha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Additionally, it is desirable to leverage the sense of commitment by officials to act to implement the solutions, through emphasizing their contribution to changes already occurring in the field and their public echoes.</a:t>
                      </a:r>
                    </a:p>
                    <a:p>
                      <a:pPr marL="0" indent="0" algn="r">
                        <a:spcBef>
                          <a:spcPts val="600"/>
                        </a:spcBef>
                        <a:buFont typeface="Wingdings" panose="05000000000000000000" pitchFamily="2" charset="2"/>
                        <a:buNone/>
                      </a:pPr>
                      <a:endParaRPr lang="he-IL" sz="1200" kern="1200">
                        <a:solidFill>
                          <a:srgbClr val="36636F"/>
                        </a:solidFill>
                        <a:latin typeface="Segoe UI" panose="020B0502040204020203" pitchFamily="34" charset="0"/>
                        <a:ea typeface="Tahoma" panose="020B0604030504040204" pitchFamily="34" charset="0"/>
                        <a:cs typeface="Segoe UI" panose="020B0502040204020203"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429750" marR="0" lvl="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he-IL" sz="12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429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a:solidFill>
                            <a:srgbClr val="36636F"/>
                          </a:solidFill>
                          <a:latin typeface="Segoe UI" panose="020B0502040204020203" pitchFamily="34" charset="0"/>
                          <a:ea typeface="Tahoma" panose="020B0604030504040204" pitchFamily="34" charset="0"/>
                          <a:cs typeface="Segoe UI" panose="020B0502040204020203" pitchFamily="34" charset="0"/>
                        </a:rPr>
                        <a:t>It is worthwhile to emphasize the success of the limited collaborations in order to develop practices and mechanisms of collaboration among administrations as part of the routine of municipal work.</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285750" indent="-285750" algn="r" defTabSz="914400" rtl="1" eaLnBrk="1" latinLnBrk="0" hangingPunct="1">
                        <a:spcBef>
                          <a:spcPts val="600"/>
                        </a:spcBef>
                        <a:buFont typeface="Wingdings" panose="05000000000000000000" pitchFamily="2" charset="2"/>
                        <a:buChar char="§"/>
                      </a:pPr>
                      <a:endParaRPr lang="he-IL" sz="1200" kern="1200">
                        <a:solidFill>
                          <a:srgbClr val="FF0000"/>
                        </a:solidFill>
                        <a:latin typeface="Segoe UI" panose="020B0502040204020203" pitchFamily="34" charset="0"/>
                        <a:ea typeface="Tahoma" panose="020B0604030504040204" pitchFamily="34" charset="0"/>
                        <a:cs typeface="Segoe UI" panose="020B0502040204020203" pitchFamily="34" charset="0"/>
                      </a:endParaRPr>
                    </a:p>
                    <a:p>
                      <a:pPr marL="285750" indent="-285750" algn="l" defTabSz="914400" rtl="0" eaLnBrk="1" latinLnBrk="0" hangingPunct="1">
                        <a:spcBef>
                          <a:spcPts val="600"/>
                        </a:spcBef>
                        <a:buFont typeface="Wingdings" panose="05000000000000000000" pitchFamily="2" charset="2"/>
                        <a:buChar cha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recommended to promote initiatives to affiliate partners in ventures with joint interest and potential among external entities.</a:t>
                      </a:r>
                    </a:p>
                    <a:p>
                      <a:pPr marL="285750" indent="-285750" algn="l" defTabSz="914400" rtl="0" eaLnBrk="1" latinLnBrk="0" hangingPunct="1">
                        <a:spcBef>
                          <a:spcPts val="600"/>
                        </a:spcBef>
                        <a:buFont typeface="Wingdings" panose="05000000000000000000" pitchFamily="2" charset="2"/>
                        <a:buChar char="§"/>
                      </a:pPr>
                      <a:r>
                        <a:rPr lang="en-US" sz="1200" kern="1200">
                          <a:solidFill>
                            <a:srgbClr val="36636F"/>
                          </a:solidFill>
                          <a:latin typeface="Segoe UI" panose="020B0502040204020203" pitchFamily="34" charset="0"/>
                          <a:ea typeface="Tahoma" panose="020B0604030504040204" pitchFamily="34" charset="0"/>
                          <a:cs typeface="Segoe UI" panose="020B0502040204020203" pitchFamily="34" charset="0"/>
                        </a:rPr>
                        <a:t>Additionally, activity should be continued to connect residents, which contributes to building trust with municipal officials and establishing an active and entrepreneurial residents' community.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extLst>
                  <a:ext uri="{0D108BD9-81ED-4DB2-BD59-A6C34878D82A}">
                    <a16:rowId xmlns:a16="http://schemas.microsoft.com/office/drawing/2014/main" val="3173894394"/>
                  </a:ext>
                </a:extLst>
              </a:tr>
            </a:tbl>
          </a:graphicData>
        </a:graphic>
      </p:graphicFrame>
      <p:sp>
        <p:nvSpPr>
          <p:cNvPr id="7" name="TextBox 6">
            <a:extLst>
              <a:ext uri="{FF2B5EF4-FFF2-40B4-BE49-F238E27FC236}">
                <a16:creationId xmlns:a16="http://schemas.microsoft.com/office/drawing/2014/main" id="{C4875CA0-97DB-C401-AA2C-607D6A7380E0}"/>
              </a:ext>
            </a:extLst>
          </p:cNvPr>
          <p:cNvSpPr txBox="1"/>
          <p:nvPr/>
        </p:nvSpPr>
        <p:spPr>
          <a:xfrm>
            <a:off x="0" y="390"/>
            <a:ext cx="12192000" cy="410433"/>
          </a:xfrm>
          <a:prstGeom prst="rect">
            <a:avLst/>
          </a:prstGeom>
          <a:solidFill>
            <a:srgbClr val="36636F"/>
          </a:solidFill>
        </p:spPr>
        <p:txBody>
          <a:bodyPr wrap="square" rtlCol="0">
            <a:spAutoFit/>
          </a:bodyPr>
          <a:lstStyle/>
          <a:p>
            <a:pPr algn="l" rtl="0">
              <a:lnSpc>
                <a:spcPct val="115000"/>
              </a:lnSpc>
              <a:spcAft>
                <a:spcPts val="1000"/>
              </a:spcAft>
            </a:pPr>
            <a:r>
              <a:rPr lang="en-US" sz="2000" b="1">
                <a:solidFill>
                  <a:schemeClr val="bg1"/>
                </a:solidFill>
                <a:effectLst/>
                <a:latin typeface="Tahoma" panose="020B0604030504040204" pitchFamily="34" charset="0"/>
                <a:ea typeface="Tahoma" panose="020B0604030504040204" pitchFamily="34" charset="0"/>
                <a:cs typeface="Tahoma" panose="020B0604030504040204" pitchFamily="34" charset="0"/>
              </a:rPr>
              <a:t>Summary of Chapter A - Target Audience: Municipal Officials</a:t>
            </a:r>
            <a:endParaRPr lang="he-IL" sz="20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00623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12">
            <a:extLst>
              <a:ext uri="{FF2B5EF4-FFF2-40B4-BE49-F238E27FC236}">
                <a16:creationId xmlns:a16="http://schemas.microsoft.com/office/drawing/2014/main" id="{2985E717-0007-141C-3C16-752934684012}"/>
              </a:ext>
            </a:extLst>
          </p:cNvPr>
          <p:cNvPicPr>
            <a:picLocks noChangeAspect="1"/>
          </p:cNvPicPr>
          <p:nvPr/>
        </p:nvPicPr>
        <p:blipFill>
          <a:blip r:embed="rId2"/>
          <a:stretch>
            <a:fillRect/>
          </a:stretch>
        </p:blipFill>
        <p:spPr>
          <a:xfrm>
            <a:off x="4280333" y="3167313"/>
            <a:ext cx="2675061" cy="3265542"/>
          </a:xfrm>
          <a:prstGeom prst="rect">
            <a:avLst/>
          </a:prstGeom>
        </p:spPr>
      </p:pic>
      <p:pic>
        <p:nvPicPr>
          <p:cNvPr id="6" name="תמונה 1">
            <a:extLst>
              <a:ext uri="{FF2B5EF4-FFF2-40B4-BE49-F238E27FC236}">
                <a16:creationId xmlns:a16="http://schemas.microsoft.com/office/drawing/2014/main" id="{A63A8225-FAA5-6A93-94D7-1146503C9F93}"/>
              </a:ext>
            </a:extLst>
          </p:cNvPr>
          <p:cNvPicPr>
            <a:picLocks noChangeAspect="1"/>
          </p:cNvPicPr>
          <p:nvPr/>
        </p:nvPicPr>
        <p:blipFill>
          <a:blip r:embed="rId3"/>
          <a:stretch>
            <a:fillRect/>
          </a:stretch>
        </p:blipFill>
        <p:spPr>
          <a:xfrm>
            <a:off x="0" y="0"/>
            <a:ext cx="4283964" cy="3345244"/>
          </a:xfrm>
          <a:prstGeom prst="rect">
            <a:avLst/>
          </a:prstGeom>
        </p:spPr>
      </p:pic>
      <p:pic>
        <p:nvPicPr>
          <p:cNvPr id="7" name="תמונה 6">
            <a:extLst>
              <a:ext uri="{FF2B5EF4-FFF2-40B4-BE49-F238E27FC236}">
                <a16:creationId xmlns:a16="http://schemas.microsoft.com/office/drawing/2014/main" id="{433857AA-E10F-412F-8B23-9F87B1CBD425}"/>
              </a:ext>
            </a:extLst>
          </p:cNvPr>
          <p:cNvPicPr>
            <a:picLocks noChangeAspect="1"/>
          </p:cNvPicPr>
          <p:nvPr/>
        </p:nvPicPr>
        <p:blipFill>
          <a:blip r:embed="rId4"/>
          <a:stretch>
            <a:fillRect/>
          </a:stretch>
        </p:blipFill>
        <p:spPr>
          <a:xfrm>
            <a:off x="0" y="3311023"/>
            <a:ext cx="4358391" cy="3130265"/>
          </a:xfrm>
          <a:prstGeom prst="rect">
            <a:avLst/>
          </a:prstGeom>
        </p:spPr>
      </p:pic>
      <p:pic>
        <p:nvPicPr>
          <p:cNvPr id="8" name="תמונה 10">
            <a:extLst>
              <a:ext uri="{FF2B5EF4-FFF2-40B4-BE49-F238E27FC236}">
                <a16:creationId xmlns:a16="http://schemas.microsoft.com/office/drawing/2014/main" id="{8397CB14-89C1-A9A9-180C-2D658AC738B0}"/>
              </a:ext>
            </a:extLst>
          </p:cNvPr>
          <p:cNvPicPr>
            <a:picLocks noChangeAspect="1"/>
          </p:cNvPicPr>
          <p:nvPr/>
        </p:nvPicPr>
        <p:blipFill>
          <a:blip r:embed="rId5"/>
          <a:stretch>
            <a:fillRect/>
          </a:stretch>
        </p:blipFill>
        <p:spPr>
          <a:xfrm>
            <a:off x="4283964" y="0"/>
            <a:ext cx="2742003" cy="3345244"/>
          </a:xfrm>
          <a:prstGeom prst="rect">
            <a:avLst/>
          </a:prstGeom>
        </p:spPr>
      </p:pic>
      <p:sp>
        <p:nvSpPr>
          <p:cNvPr id="9" name="מלבן מעוגל 1">
            <a:extLst>
              <a:ext uri="{FF2B5EF4-FFF2-40B4-BE49-F238E27FC236}">
                <a16:creationId xmlns:a16="http://schemas.microsoft.com/office/drawing/2014/main" id="{59029131-9650-0B74-FC11-3B3D565533BF}"/>
              </a:ext>
            </a:extLst>
          </p:cNvPr>
          <p:cNvSpPr/>
          <p:nvPr/>
        </p:nvSpPr>
        <p:spPr>
          <a:xfrm rot="4329447">
            <a:off x="6585906" y="61291"/>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1" name="מלבן מעוגל 8">
            <a:extLst>
              <a:ext uri="{FF2B5EF4-FFF2-40B4-BE49-F238E27FC236}">
                <a16:creationId xmlns:a16="http://schemas.microsoft.com/office/drawing/2014/main" id="{5BC8577E-5467-1988-91C6-053D9EEC375C}"/>
              </a:ext>
            </a:extLst>
          </p:cNvPr>
          <p:cNvSpPr/>
          <p:nvPr/>
        </p:nvSpPr>
        <p:spPr>
          <a:xfrm rot="4329447">
            <a:off x="6868073" y="244402"/>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cxnSp>
        <p:nvCxnSpPr>
          <p:cNvPr id="12" name="Straight Connector 11">
            <a:extLst>
              <a:ext uri="{FF2B5EF4-FFF2-40B4-BE49-F238E27FC236}">
                <a16:creationId xmlns:a16="http://schemas.microsoft.com/office/drawing/2014/main" id="{22AB9614-CB64-7442-A129-65A5E6B522AF}"/>
              </a:ext>
            </a:extLst>
          </p:cNvPr>
          <p:cNvCxnSpPr/>
          <p:nvPr/>
        </p:nvCxnSpPr>
        <p:spPr>
          <a:xfrm>
            <a:off x="0" y="3345244"/>
            <a:ext cx="6583680" cy="0"/>
          </a:xfrm>
          <a:prstGeom prst="line">
            <a:avLst/>
          </a:prstGeom>
          <a:ln w="76200">
            <a:solidFill>
              <a:srgbClr val="A6D86E"/>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DB5A5063-BF20-BAB9-FE2D-7D65879F1B39}"/>
              </a:ext>
            </a:extLst>
          </p:cNvPr>
          <p:cNvCxnSpPr>
            <a:cxnSpLocks/>
          </p:cNvCxnSpPr>
          <p:nvPr/>
        </p:nvCxnSpPr>
        <p:spPr>
          <a:xfrm rot="5400000">
            <a:off x="975744" y="3150531"/>
            <a:ext cx="6583680" cy="0"/>
          </a:xfrm>
          <a:prstGeom prst="line">
            <a:avLst/>
          </a:prstGeom>
          <a:ln w="76200">
            <a:solidFill>
              <a:srgbClr val="A6D86E"/>
            </a:solidFill>
          </a:ln>
        </p:spPr>
        <p:style>
          <a:lnRef idx="3">
            <a:schemeClr val="accent3"/>
          </a:lnRef>
          <a:fillRef idx="0">
            <a:schemeClr val="accent3"/>
          </a:fillRef>
          <a:effectRef idx="2">
            <a:schemeClr val="accent3"/>
          </a:effectRef>
          <a:fontRef idx="minor">
            <a:schemeClr val="tx1"/>
          </a:fontRef>
        </p:style>
      </p:cxnSp>
      <p:sp>
        <p:nvSpPr>
          <p:cNvPr id="14" name="מלבן 7">
            <a:extLst>
              <a:ext uri="{FF2B5EF4-FFF2-40B4-BE49-F238E27FC236}">
                <a16:creationId xmlns:a16="http://schemas.microsoft.com/office/drawing/2014/main" id="{DEFA7800-315A-71E0-F8D0-7BC2148F61A1}"/>
              </a:ext>
            </a:extLst>
          </p:cNvPr>
          <p:cNvSpPr/>
          <p:nvPr/>
        </p:nvSpPr>
        <p:spPr>
          <a:xfrm>
            <a:off x="7033451" y="1015431"/>
            <a:ext cx="5374645" cy="4103688"/>
          </a:xfrm>
          <a:prstGeom prst="rect">
            <a:avLst/>
          </a:prstGeom>
        </p:spPr>
        <p:txBody>
          <a:bodyPr wrap="square">
            <a:spAutoFit/>
          </a:bodyPr>
          <a:lstStyle/>
          <a:p>
            <a:pPr algn="ctr" rtl="0">
              <a:spcBef>
                <a:spcPts val="1000"/>
              </a:spcBef>
            </a:pPr>
            <a:r>
              <a:rPr lang="en-US" sz="4400" b="1">
                <a:solidFill>
                  <a:schemeClr val="bg1"/>
                </a:solidFill>
                <a:latin typeface="Segoe UI" panose="020B0502040204020203" pitchFamily="34" charset="0"/>
                <a:ea typeface="Tahoma" panose="020B0604030504040204" pitchFamily="34" charset="0"/>
                <a:cs typeface="Segoe UI" panose="020B0502040204020203" pitchFamily="34" charset="0"/>
              </a:rPr>
              <a:t>Chapter B</a:t>
            </a:r>
            <a:endParaRPr lang="he-IL" sz="4400" b="1">
              <a:solidFill>
                <a:schemeClr val="bg1"/>
              </a:solidFill>
              <a:latin typeface="Segoe UI" panose="020B0502040204020203" pitchFamily="34" charset="0"/>
              <a:ea typeface="Tahoma" panose="020B0604030504040204" pitchFamily="34" charset="0"/>
              <a:cs typeface="Segoe UI" panose="020B0502040204020203" pitchFamily="34" charset="0"/>
            </a:endParaRPr>
          </a:p>
          <a:p>
            <a:pPr algn="ctr" rtl="0">
              <a:spcBef>
                <a:spcPts val="1000"/>
              </a:spcBef>
            </a:pPr>
            <a:r>
              <a:rPr lang="en-US" sz="4000">
                <a:solidFill>
                  <a:schemeClr val="bg1"/>
                </a:solidFill>
                <a:latin typeface="Segoe UI" panose="020B0502040204020203" pitchFamily="34" charset="0"/>
                <a:ea typeface="Tahoma" panose="020B0604030504040204" pitchFamily="34" charset="0"/>
                <a:cs typeface="Segoe UI" panose="020B0502040204020203" pitchFamily="34" charset="0"/>
              </a:rPr>
              <a:t>Target Audience </a:t>
            </a:r>
          </a:p>
          <a:p>
            <a:pPr algn="ctr" rtl="0">
              <a:spcBef>
                <a:spcPts val="1000"/>
              </a:spcBef>
            </a:pPr>
            <a:r>
              <a:rPr lang="en-US" sz="4000">
                <a:solidFill>
                  <a:schemeClr val="bg1"/>
                </a:solidFill>
                <a:latin typeface="Segoe UI" panose="020B0502040204020203" pitchFamily="34" charset="0"/>
                <a:ea typeface="Tahoma" panose="020B0604030504040204" pitchFamily="34" charset="0"/>
                <a:cs typeface="Segoe UI" panose="020B0502040204020203" pitchFamily="34" charset="0"/>
              </a:rPr>
              <a:t>Beit Shemesh Residents: Parents &amp; their 0-6-Year-Old Children</a:t>
            </a:r>
            <a:endParaRPr lang="he-IL">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1355948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A3E0EAE8-2ABE-9F67-3ECC-12EE8C92EC0F}"/>
              </a:ext>
            </a:extLst>
          </p:cNvPr>
          <p:cNvGraphicFramePr>
            <a:graphicFrameLocks noGrp="1"/>
          </p:cNvGraphicFramePr>
          <p:nvPr>
            <p:extLst>
              <p:ext uri="{D42A27DB-BD31-4B8C-83A1-F6EECF244321}">
                <p14:modId xmlns:p14="http://schemas.microsoft.com/office/powerpoint/2010/main" val="4186569840"/>
              </p:ext>
            </p:extLst>
          </p:nvPr>
        </p:nvGraphicFramePr>
        <p:xfrm>
          <a:off x="259882" y="474829"/>
          <a:ext cx="11569565" cy="5940822"/>
        </p:xfrm>
        <a:graphic>
          <a:graphicData uri="http://schemas.openxmlformats.org/drawingml/2006/table">
            <a:tbl>
              <a:tblPr firstRow="1" bandRow="1"/>
              <a:tblGrid>
                <a:gridCol w="842264">
                  <a:extLst>
                    <a:ext uri="{9D8B030D-6E8A-4147-A177-3AD203B41FA5}">
                      <a16:colId xmlns:a16="http://schemas.microsoft.com/office/drawing/2014/main" val="1673393512"/>
                    </a:ext>
                  </a:extLst>
                </a:gridCol>
                <a:gridCol w="983413">
                  <a:extLst>
                    <a:ext uri="{9D8B030D-6E8A-4147-A177-3AD203B41FA5}">
                      <a16:colId xmlns:a16="http://schemas.microsoft.com/office/drawing/2014/main" val="2410019771"/>
                    </a:ext>
                  </a:extLst>
                </a:gridCol>
                <a:gridCol w="3065934">
                  <a:extLst>
                    <a:ext uri="{9D8B030D-6E8A-4147-A177-3AD203B41FA5}">
                      <a16:colId xmlns:a16="http://schemas.microsoft.com/office/drawing/2014/main" val="2669473647"/>
                    </a:ext>
                  </a:extLst>
                </a:gridCol>
                <a:gridCol w="1326309">
                  <a:extLst>
                    <a:ext uri="{9D8B030D-6E8A-4147-A177-3AD203B41FA5}">
                      <a16:colId xmlns:a16="http://schemas.microsoft.com/office/drawing/2014/main" val="4056154871"/>
                    </a:ext>
                  </a:extLst>
                </a:gridCol>
                <a:gridCol w="2829827">
                  <a:extLst>
                    <a:ext uri="{9D8B030D-6E8A-4147-A177-3AD203B41FA5}">
                      <a16:colId xmlns:a16="http://schemas.microsoft.com/office/drawing/2014/main" val="3413438199"/>
                    </a:ext>
                  </a:extLst>
                </a:gridCol>
                <a:gridCol w="1597794">
                  <a:extLst>
                    <a:ext uri="{9D8B030D-6E8A-4147-A177-3AD203B41FA5}">
                      <a16:colId xmlns:a16="http://schemas.microsoft.com/office/drawing/2014/main" val="753845373"/>
                    </a:ext>
                  </a:extLst>
                </a:gridCol>
                <a:gridCol w="924024">
                  <a:extLst>
                    <a:ext uri="{9D8B030D-6E8A-4147-A177-3AD203B41FA5}">
                      <a16:colId xmlns:a16="http://schemas.microsoft.com/office/drawing/2014/main" val="1952526030"/>
                    </a:ext>
                  </a:extLst>
                </a:gridCol>
              </a:tblGrid>
              <a:tr h="237219">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Target Audience</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Inputs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Actions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Outputs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Short to Mid-Term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(up to 3 years from program’s onset)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0">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Long 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a:t>
                      </a:r>
                      <a:r>
                        <a:rPr lang="he-IL" sz="900">
                          <a:solidFill>
                            <a:srgbClr val="FFFFFF"/>
                          </a:solidFill>
                          <a:effectLst/>
                          <a:latin typeface="Calibri" panose="020F0502020204030204" pitchFamily="34" charset="0"/>
                          <a:ea typeface="Calibri" panose="020F0502020204030204" pitchFamily="34" charset="0"/>
                          <a:cs typeface="Calibri" panose="020F0502020204030204" pitchFamily="34" charset="0"/>
                        </a:rPr>
                        <a:t>3-5 </a:t>
                      </a: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Years)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Impact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extLst>
                  <a:ext uri="{0D108BD9-81ED-4DB2-BD59-A6C34878D82A}">
                    <a16:rowId xmlns:a16="http://schemas.microsoft.com/office/drawing/2014/main" val="1376020779"/>
                  </a:ext>
                </a:extLst>
              </a:tr>
              <a:tr h="4114119">
                <a:tc>
                  <a:txBody>
                    <a:bodyPr/>
                    <a:lstStyle/>
                    <a:p>
                      <a:pPr marL="0" marR="0" algn="l" rtl="0">
                        <a:lnSpc>
                          <a:spcPct val="115000"/>
                        </a:lnSpc>
                        <a:spcBef>
                          <a:spcPts val="0"/>
                        </a:spcBef>
                        <a:spcAft>
                          <a:spcPts val="1000"/>
                        </a:spcAft>
                      </a:pPr>
                      <a: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t>Beit -Shemesh’s</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residents -</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children</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from birth</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to the age</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of 6 and</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their parents and</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caregivers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0"/>
                        </a:spcAft>
                      </a:pPr>
                      <a:r>
                        <a:rPr lang="en-US" sz="1000" b="1">
                          <a:solidFill>
                            <a:srgbClr val="000000"/>
                          </a:solidFill>
                          <a:effectLst/>
                          <a:latin typeface="Calibri" panose="020F0502020204030204" pitchFamily="34" charset="0"/>
                          <a:ea typeface="Calibri" panose="020F0502020204030204" pitchFamily="34" charset="0"/>
                          <a:cs typeface="Calibri" panose="020F0502020204030204" pitchFamily="34" charset="0"/>
                        </a:rPr>
                        <a:t>Personnel</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ILGBC team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Anchor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manager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Municipal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officials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External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consultants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partners (inside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outside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Previous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knowledge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experience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from BvLF,</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ILGBC, Urban95</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TLV and at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national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roundtable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Projects’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funding</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Measurement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evaluation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Identifying and characterizing needs and barriers among city residents of all sectors, regarding</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adjustment of the build environment in their neighborhoods for suitable and accessible use.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Identifying and characterizing the needs of city residents of all sectors, and their young children, to develop accompanying contents, promoting a</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sense of parental welfare.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Engaging partners to pilots’ implementation (inter-municipality and cross-sectional), including partners among city residents.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public space pilots (including accompanying contents), to promote accessible knowledge appropriate to all sectors, especially in weakened neighborhoods (topics of security, safety from harm, parental coaching, etc.).</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establishment of playgrounds or play areas close to home, based on Urban95 principles, across the city.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Development of accompanying contents for municipal services and urban space interventions, to strengthen parental welfare and parental capabilities, and promote community ties, while characterizing and adjusting services and contents to weakened populations.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Promoting processes of public participation as part of pilots’ ’implementation.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mobility and accessibility pilots, to promote walking and bicycling, including the promotion of security and safety issues as part of the interventions (safe driving for residents and professional workers, etc.).</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implemented interventions, adapted for various communities, and specifically for the ultra-orthodox sector.</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parental coaching activities, suitable for the ultra-orthodox sector, and accessible for weakened populations.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activities and events for young children and their caregivers, taking place in the city.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residents, parents of young children, are aware of and familiar with the program, and its actions and activities.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residents, parents to young children, who are involved in public participation processes. </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post-intervention public spaces are suitable for safe use and stay of young children.</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contents and services consumption (provided as part of the program’s interventions) by caregivers of young children (dealing with parental coaching, promoting parent-child relation and ECD), across the city and especially by weakened neighborhoods.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High satisfaction of caregivers and their young children, from the contents and services consumption (provided as part of the program’s interventions).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the extent of caregivers, parents and young children staying in post-intervention playgrounds or public space play areas.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Young children’s caregivers report more joint play and encouraging independent play (exploration and discovery), when using and staying at post-intervention public spaces.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the extent of caregivers, older siblings, and young children safely getting around by foot or by bicycles, maintaining awareness of road safety rules, around post-intervention public spaces.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number of young children and caregivers participating in activities in tactic intervention areas (place making) on city streets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sense of community belonging among city residents of different sectors, parents of young children.</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City residents of different sectors are satisfied with the living-life experience, in terms of use, stay and safe mobility in public spaces suitable for young children’s needs.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Residents and their young children frequently spend time in public spaces, which were adjusted to their needs and designed by the Urban95 principles.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 strong sense of safety among young children and their caregivers when staying in and mobilizing through post-intervention urban space.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Strengthening sense of community and belonging to the city, and extended social interactions among city residents of different sectors, parents and their young children (including between children)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Sense of parental welfare improved among city residents, parents of young children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fontAlgn="base">
                        <a:lnSpc>
                          <a:spcPct val="115000"/>
                        </a:lnSpc>
                        <a:spcBef>
                          <a:spcPts val="0"/>
                        </a:spcBef>
                        <a:spcAft>
                          <a:spcPts val="0"/>
                        </a:spcAft>
                      </a:pPr>
                      <a:r>
                        <a:rPr lang="en-US" sz="900" b="1" dirty="0">
                          <a:effectLst/>
                          <a:latin typeface="Tahoma" panose="020B0604030504040204" pitchFamily="34" charset="0"/>
                          <a:ea typeface="Times New Roman" panose="02020603050405020304" pitchFamily="18" charset="0"/>
                          <a:cs typeface="Arial" panose="020B0604020202020204" pitchFamily="34" charset="0"/>
                        </a:rPr>
                        <a:t>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algn="l" fontAlgn="base">
                        <a:lnSpc>
                          <a:spcPct val="115000"/>
                        </a:lnSpc>
                        <a:spcBef>
                          <a:spcPts val="0"/>
                        </a:spcBef>
                        <a:spcAft>
                          <a:spcPts val="0"/>
                        </a:spcAft>
                      </a:pPr>
                      <a:r>
                        <a:rPr lang="en-US" sz="900" b="1" dirty="0">
                          <a:effectLst/>
                          <a:latin typeface="Tahoma" panose="020B0604030504040204" pitchFamily="34" charset="0"/>
                          <a:ea typeface="Times New Roman" panose="02020603050405020304" pitchFamily="18" charset="0"/>
                          <a:cs typeface="Arial" panose="020B0604020202020204" pitchFamily="34" charset="0"/>
                        </a:rPr>
                        <a:t>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algn="l" fontAlgn="base">
                        <a:lnSpc>
                          <a:spcPct val="115000"/>
                        </a:lnSpc>
                        <a:spcBef>
                          <a:spcPts val="0"/>
                        </a:spcBef>
                        <a:spcAft>
                          <a:spcPts val="0"/>
                        </a:spcAft>
                      </a:pPr>
                      <a:r>
                        <a:rPr lang="en-US" sz="900" b="1" dirty="0">
                          <a:solidFill>
                            <a:srgbClr val="000000"/>
                          </a:solidFill>
                          <a:effectLst/>
                          <a:latin typeface="Tahoma" panose="020B0604030504040204" pitchFamily="34" charset="0"/>
                          <a:ea typeface="Times New Roman" panose="02020603050405020304" pitchFamily="18" charset="0"/>
                          <a:cs typeface="Arial" panose="020B0604020202020204" pitchFamily="34" charset="0"/>
                        </a:rPr>
                        <a:t>An urban environment with equality, that optimally promotes early childhood development and parental welfare in the city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DA70"/>
                    </a:solidFill>
                  </a:tcPr>
                </a:tc>
                <a:extLst>
                  <a:ext uri="{0D108BD9-81ED-4DB2-BD59-A6C34878D82A}">
                    <a16:rowId xmlns:a16="http://schemas.microsoft.com/office/drawing/2014/main" val="2931841279"/>
                  </a:ext>
                </a:extLst>
              </a:tr>
            </a:tbl>
          </a:graphicData>
        </a:graphic>
      </p:graphicFrame>
      <p:sp>
        <p:nvSpPr>
          <p:cNvPr id="9" name="TextBox 8">
            <a:extLst>
              <a:ext uri="{FF2B5EF4-FFF2-40B4-BE49-F238E27FC236}">
                <a16:creationId xmlns:a16="http://schemas.microsoft.com/office/drawing/2014/main" id="{1FF21A34-889C-D2B8-EEEA-899130BE97CC}"/>
              </a:ext>
            </a:extLst>
          </p:cNvPr>
          <p:cNvSpPr txBox="1"/>
          <p:nvPr/>
        </p:nvSpPr>
        <p:spPr>
          <a:xfrm>
            <a:off x="0" y="390"/>
            <a:ext cx="12192000" cy="338554"/>
          </a:xfrm>
          <a:prstGeom prst="rect">
            <a:avLst/>
          </a:prstGeom>
          <a:solidFill>
            <a:srgbClr val="36636F"/>
          </a:solidFill>
        </p:spPr>
        <p:txBody>
          <a:bodyPr wrap="square" rtlCol="0">
            <a:spAutoFit/>
          </a:bodyPr>
          <a:lstStyle/>
          <a:p>
            <a:pPr algn="l"/>
            <a:r>
              <a:rPr lang="en-US" sz="1600" b="1">
                <a:solidFill>
                  <a:schemeClr val="bg1"/>
                </a:solidFill>
                <a:latin typeface="Tahoma" pitchFamily="34" charset="0"/>
                <a:ea typeface="Tahoma" pitchFamily="34" charset="0"/>
                <a:cs typeface="Tahoma" pitchFamily="34" charset="0"/>
              </a:rPr>
              <a:t>Logic Model for Beit Shemesh Municipality: the Urban95 Program in Israel’s Social and Geographical Periphery</a:t>
            </a:r>
            <a:endParaRPr lang="he-IL" sz="1600" b="1">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143649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טבלה 2">
            <a:extLst>
              <a:ext uri="{FF2B5EF4-FFF2-40B4-BE49-F238E27FC236}">
                <a16:creationId xmlns:a16="http://schemas.microsoft.com/office/drawing/2014/main" id="{214EE7B7-2D67-F50A-ED19-16B402C7F9F7}"/>
              </a:ext>
            </a:extLst>
          </p:cNvPr>
          <p:cNvGraphicFramePr>
            <a:graphicFrameLocks noGrp="1"/>
          </p:cNvGraphicFramePr>
          <p:nvPr>
            <p:extLst>
              <p:ext uri="{D42A27DB-BD31-4B8C-83A1-F6EECF244321}">
                <p14:modId xmlns:p14="http://schemas.microsoft.com/office/powerpoint/2010/main" val="4166873830"/>
              </p:ext>
            </p:extLst>
          </p:nvPr>
        </p:nvGraphicFramePr>
        <p:xfrm>
          <a:off x="617189" y="1618206"/>
          <a:ext cx="10231786" cy="3739699"/>
        </p:xfrm>
        <a:graphic>
          <a:graphicData uri="http://schemas.openxmlformats.org/drawingml/2006/table">
            <a:tbl>
              <a:tblPr firstRow="1" bandRow="1">
                <a:tableStyleId>{F5AB1C69-6EDB-4FF4-983F-18BD219EF322}</a:tableStyleId>
              </a:tblPr>
              <a:tblGrid>
                <a:gridCol w="6384729">
                  <a:extLst>
                    <a:ext uri="{9D8B030D-6E8A-4147-A177-3AD203B41FA5}">
                      <a16:colId xmlns:a16="http://schemas.microsoft.com/office/drawing/2014/main" val="2468084921"/>
                    </a:ext>
                  </a:extLst>
                </a:gridCol>
                <a:gridCol w="951457">
                  <a:extLst>
                    <a:ext uri="{9D8B030D-6E8A-4147-A177-3AD203B41FA5}">
                      <a16:colId xmlns:a16="http://schemas.microsoft.com/office/drawing/2014/main" val="4024818684"/>
                    </a:ext>
                  </a:extLst>
                </a:gridCol>
                <a:gridCol w="1162050">
                  <a:extLst>
                    <a:ext uri="{9D8B030D-6E8A-4147-A177-3AD203B41FA5}">
                      <a16:colId xmlns:a16="http://schemas.microsoft.com/office/drawing/2014/main" val="4066204134"/>
                    </a:ext>
                  </a:extLst>
                </a:gridCol>
                <a:gridCol w="762000">
                  <a:extLst>
                    <a:ext uri="{9D8B030D-6E8A-4147-A177-3AD203B41FA5}">
                      <a16:colId xmlns:a16="http://schemas.microsoft.com/office/drawing/2014/main" val="3847747870"/>
                    </a:ext>
                  </a:extLst>
                </a:gridCol>
                <a:gridCol w="971550">
                  <a:extLst>
                    <a:ext uri="{9D8B030D-6E8A-4147-A177-3AD203B41FA5}">
                      <a16:colId xmlns:a16="http://schemas.microsoft.com/office/drawing/2014/main" val="582560906"/>
                    </a:ext>
                  </a:extLst>
                </a:gridCol>
              </a:tblGrid>
              <a:tr h="544355">
                <a:tc>
                  <a:txBody>
                    <a:bodyPr/>
                    <a:lstStyle/>
                    <a:p>
                      <a:pPr marL="0" marR="0" algn="ctr" rtl="1">
                        <a:lnSpc>
                          <a:spcPct val="115000"/>
                        </a:lnSpc>
                        <a:spcBef>
                          <a:spcPts val="0"/>
                        </a:spcBef>
                        <a:spcAft>
                          <a:spcPts val="0"/>
                        </a:spcAft>
                      </a:pPr>
                      <a:br>
                        <a:rPr lang="en-US" sz="1400" b="1" strike="noStrike" kern="1200">
                          <a:solidFill>
                            <a:schemeClr val="lt1"/>
                          </a:solidFill>
                          <a:effectLst/>
                          <a:latin typeface="+mn-lt"/>
                          <a:ea typeface="+mn-ea"/>
                          <a:cs typeface="+mn-cs"/>
                        </a:rPr>
                      </a:br>
                      <a:r>
                        <a:rPr lang="en-US" sz="1400" b="1" strike="noStrike" kern="1200">
                          <a:solidFill>
                            <a:schemeClr val="lt1"/>
                          </a:solidFill>
                          <a:effectLst/>
                          <a:latin typeface="+mn-lt"/>
                          <a:ea typeface="+mn-ea"/>
                          <a:cs typeface="+mn-cs"/>
                        </a:rPr>
                        <a:t>Indicator / Tool</a:t>
                      </a:r>
                    </a:p>
                  </a:txBody>
                  <a:tcPr marL="61918" marR="61918" marT="0" marB="0"/>
                </a:tc>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en-US" sz="1400" b="1" kern="1200">
                          <a:solidFill>
                            <a:schemeClr val="lt1"/>
                          </a:solidFill>
                          <a:effectLst/>
                          <a:latin typeface="+mn-lt"/>
                          <a:ea typeface="+mn-ea"/>
                          <a:cs typeface="+mn-cs"/>
                        </a:rPr>
                        <a:t>In-depth</a:t>
                      </a:r>
                      <a:br>
                        <a:rPr lang="en-US" sz="1400" b="1" kern="1200">
                          <a:solidFill>
                            <a:schemeClr val="lt1"/>
                          </a:solidFill>
                          <a:effectLst/>
                          <a:latin typeface="+mn-lt"/>
                          <a:ea typeface="+mn-ea"/>
                          <a:cs typeface="+mn-cs"/>
                        </a:rPr>
                      </a:br>
                      <a:r>
                        <a:rPr lang="en-US" sz="1400" b="1" kern="1200">
                          <a:solidFill>
                            <a:schemeClr val="lt1"/>
                          </a:solidFill>
                          <a:effectLst/>
                          <a:latin typeface="+mn-lt"/>
                          <a:ea typeface="+mn-ea"/>
                          <a:cs typeface="+mn-cs"/>
                        </a:rPr>
                        <a:t>Interviews</a:t>
                      </a:r>
                    </a:p>
                  </a:txBody>
                  <a:tcPr marL="68580" marR="68580"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Field Observations</a:t>
                      </a:r>
                    </a:p>
                  </a:txBody>
                  <a:tcPr marL="65664" marR="65664"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Focus Groups</a:t>
                      </a:r>
                    </a:p>
                  </a:txBody>
                  <a:tcPr marL="65664" marR="65664" marT="0" marB="0"/>
                </a:tc>
                <a:tc>
                  <a:txBody>
                    <a:bodyPr/>
                    <a:lstStyle/>
                    <a:p>
                      <a:pPr marL="0" marR="0" algn="ctr" rtl="1">
                        <a:lnSpc>
                          <a:spcPct val="115000"/>
                        </a:lnSpc>
                        <a:spcBef>
                          <a:spcPts val="0"/>
                        </a:spcBef>
                        <a:spcAft>
                          <a:spcPts val="0"/>
                        </a:spcAft>
                      </a:pPr>
                      <a:r>
                        <a:rPr lang="en-US" sz="1400" b="1" kern="1200">
                          <a:solidFill>
                            <a:schemeClr val="lt1"/>
                          </a:solidFill>
                          <a:effectLst/>
                          <a:latin typeface="+mn-lt"/>
                          <a:ea typeface="+mn-ea"/>
                          <a:cs typeface="+mn-cs"/>
                        </a:rPr>
                        <a:t>Caregivers’ Surveys</a:t>
                      </a:r>
                    </a:p>
                  </a:txBody>
                  <a:tcPr marL="65664" marR="65664" marT="0" marB="0"/>
                </a:tc>
                <a:extLst>
                  <a:ext uri="{0D108BD9-81ED-4DB2-BD59-A6C34878D82A}">
                    <a16:rowId xmlns:a16="http://schemas.microsoft.com/office/drawing/2014/main" val="485848201"/>
                  </a:ext>
                </a:extLst>
              </a:tr>
              <a:tr h="369916">
                <a:tc>
                  <a:txBody>
                    <a:bodyPr/>
                    <a:lstStyle/>
                    <a:p>
                      <a:pPr marL="0" marR="0" algn="l" rtl="0">
                        <a:lnSpc>
                          <a:spcPct val="115000"/>
                        </a:lnSpc>
                        <a:spcBef>
                          <a:spcPts val="0"/>
                        </a:spcBef>
                        <a:spcAft>
                          <a:spcPts val="0"/>
                        </a:spcAft>
                      </a:pPr>
                      <a:r>
                        <a:rPr lang="en-US" sz="1200" strike="noStrike" kern="1200">
                          <a:solidFill>
                            <a:schemeClr val="dk1"/>
                          </a:solidFill>
                          <a:effectLst/>
                          <a:latin typeface="Segoe UI" panose="020B0502040204020203" pitchFamily="34" charset="0"/>
                          <a:ea typeface="+mn-ea"/>
                          <a:cs typeface="Segoe UI" panose="020B0502040204020203" pitchFamily="34" charset="0"/>
                        </a:rPr>
                        <a:t>Using suitable infrastructures and staying at an urban space adjusted for young children and their caregivers</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1697264759"/>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Consuming services provided as part of </a:t>
                      </a:r>
                      <a:r>
                        <a:rPr lang="en-US" sz="1200" strike="noStrike" kern="1200">
                          <a:solidFill>
                            <a:schemeClr val="dk1"/>
                          </a:solidFill>
                          <a:effectLst/>
                          <a:latin typeface="Segoe UI" panose="020B0502040204020203" pitchFamily="34" charset="0"/>
                          <a:ea typeface="+mn-ea"/>
                          <a:cs typeface="Segoe UI" panose="020B0502040204020203" pitchFamily="34" charset="0"/>
                        </a:rPr>
                        <a:t>the ‘accompanying contents</a:t>
                      </a:r>
                      <a:r>
                        <a:rPr lang="en-US" sz="1200" kern="1200">
                          <a:solidFill>
                            <a:schemeClr val="dk1"/>
                          </a:solidFill>
                          <a:effectLst/>
                          <a:latin typeface="Segoe UI" panose="020B0502040204020203" pitchFamily="34" charset="0"/>
                          <a:ea typeface="+mn-ea"/>
                          <a:cs typeface="Segoe UI" panose="020B0502040204020203" pitchFamily="34" charset="0"/>
                        </a:rPr>
                        <a:t>’ (including satisfaction)</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3916459438"/>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Extent and frequency of parent-child joint play, independent exploration &amp; discovery games, among young children in post-intervention public spaces</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1332417162"/>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Extent and frequency of using, staying at, and being satisfied with playground equipment and play areas in public space</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70274742"/>
                  </a:ext>
                </a:extLst>
              </a:tr>
              <a:tr h="41578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Extent of participation in Urban95 activities in tactical intervention areas (including satisfaction) </a:t>
                      </a:r>
                    </a:p>
                  </a:txBody>
                  <a:tcPr marL="68580" marR="6858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1263730567"/>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Mobility by foot and by bicycles </a:t>
                      </a:r>
                      <a:r>
                        <a:rPr lang="en-US" sz="1200" strike="noStrike" kern="1200">
                          <a:solidFill>
                            <a:schemeClr val="dk1"/>
                          </a:solidFill>
                          <a:effectLst/>
                          <a:latin typeface="Segoe UI" panose="020B0502040204020203" pitchFamily="34" charset="0"/>
                          <a:ea typeface="+mn-ea"/>
                          <a:cs typeface="Segoe UI" panose="020B0502040204020203" pitchFamily="34" charset="0"/>
                        </a:rPr>
                        <a:t>through an adjusted </a:t>
                      </a:r>
                      <a:r>
                        <a:rPr lang="en-US" sz="1200" kern="1200">
                          <a:solidFill>
                            <a:schemeClr val="dk1"/>
                          </a:solidFill>
                          <a:effectLst/>
                          <a:latin typeface="Segoe UI" panose="020B0502040204020203" pitchFamily="34" charset="0"/>
                          <a:ea typeface="+mn-ea"/>
                          <a:cs typeface="Segoe UI" panose="020B0502040204020203" pitchFamily="34" charset="0"/>
                        </a:rPr>
                        <a:t>public space</a:t>
                      </a:r>
                    </a:p>
                  </a:txBody>
                  <a:tcPr marL="68580" marR="6858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0">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1106627332"/>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High sense of security in </a:t>
                      </a:r>
                      <a:r>
                        <a:rPr lang="en-US" sz="1200" kern="1200">
                          <a:solidFill>
                            <a:schemeClr val="dk1"/>
                          </a:solidFill>
                          <a:effectLst>
                            <a:outerShdw blurRad="38100" dist="38100" dir="2700000" algn="tl">
                              <a:srgbClr val="000000">
                                <a:alpha val="43137"/>
                              </a:srgbClr>
                            </a:outerShdw>
                          </a:effectLst>
                          <a:latin typeface="Segoe UI" panose="020B0502040204020203" pitchFamily="34" charset="0"/>
                          <a:ea typeface="+mn-ea"/>
                          <a:cs typeface="Segoe UI" panose="020B0502040204020203" pitchFamily="34" charset="0"/>
                        </a:rPr>
                        <a:t>the</a:t>
                      </a:r>
                      <a:r>
                        <a:rPr lang="en-US" sz="1200" kern="1200">
                          <a:solidFill>
                            <a:schemeClr val="dk1"/>
                          </a:solidFill>
                          <a:effectLst/>
                          <a:latin typeface="Segoe UI" panose="020B0502040204020203" pitchFamily="34" charset="0"/>
                          <a:ea typeface="+mn-ea"/>
                          <a:cs typeface="Segoe UI" panose="020B0502040204020203" pitchFamily="34" charset="0"/>
                        </a:rPr>
                        <a:t> public space</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4042137279"/>
                  </a:ext>
                </a:extLst>
              </a:tr>
              <a:tr h="261654">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A sense of community among parents, social interaction, and a sense of belonging to the city of Beit Shemesh </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3347932646"/>
                  </a:ext>
                </a:extLst>
              </a:tr>
              <a:tr h="384490">
                <a:tc>
                  <a:txBody>
                    <a:bodyPr/>
                    <a:lstStyle/>
                    <a:p>
                      <a:pPr marL="0" marR="0" algn="l" rtl="0">
                        <a:lnSpc>
                          <a:spcPct val="115000"/>
                        </a:lnSpc>
                        <a:spcBef>
                          <a:spcPts val="0"/>
                        </a:spcBef>
                        <a:spcAft>
                          <a:spcPts val="0"/>
                        </a:spcAft>
                      </a:pPr>
                      <a:r>
                        <a:rPr lang="en-US" sz="1200" kern="1200">
                          <a:solidFill>
                            <a:schemeClr val="dk1"/>
                          </a:solidFill>
                          <a:effectLst/>
                          <a:latin typeface="Segoe UI" panose="020B0502040204020203" pitchFamily="34" charset="0"/>
                          <a:ea typeface="+mn-ea"/>
                          <a:cs typeface="Segoe UI" panose="020B0502040204020203" pitchFamily="34" charset="0"/>
                        </a:rPr>
                        <a:t>Improvement in parental welfare and city life experience</a:t>
                      </a:r>
                    </a:p>
                  </a:txBody>
                  <a:tcPr marL="68580" marR="6858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 </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tc>
                  <a:txBody>
                    <a:bodyPr/>
                    <a:lstStyle/>
                    <a:p>
                      <a:pPr algn="ctr" rtl="1">
                        <a:lnSpc>
                          <a:spcPct val="115000"/>
                        </a:lnSpc>
                        <a:spcAft>
                          <a:spcPts val="1000"/>
                        </a:spcAft>
                      </a:pPr>
                      <a:r>
                        <a:rPr lang="en-US" sz="1200" kern="1200">
                          <a:solidFill>
                            <a:schemeClr val="dk1"/>
                          </a:solidFill>
                          <a:effectLst/>
                          <a:latin typeface="Segoe UI" panose="020B0502040204020203" pitchFamily="34" charset="0"/>
                          <a:ea typeface="+mn-ea"/>
                          <a:cs typeface="Segoe UI" panose="020B0502040204020203" pitchFamily="34" charset="0"/>
                        </a:rPr>
                        <a:t>V</a:t>
                      </a:r>
                    </a:p>
                  </a:txBody>
                  <a:tcPr marL="50320" marR="50320" marT="0" marB="0"/>
                </a:tc>
                <a:extLst>
                  <a:ext uri="{0D108BD9-81ED-4DB2-BD59-A6C34878D82A}">
                    <a16:rowId xmlns:a16="http://schemas.microsoft.com/office/drawing/2014/main" val="2571756617"/>
                  </a:ext>
                </a:extLst>
              </a:tr>
            </a:tbl>
          </a:graphicData>
        </a:graphic>
      </p:graphicFrame>
      <p:sp>
        <p:nvSpPr>
          <p:cNvPr id="7" name="TextBox 6">
            <a:extLst>
              <a:ext uri="{FF2B5EF4-FFF2-40B4-BE49-F238E27FC236}">
                <a16:creationId xmlns:a16="http://schemas.microsoft.com/office/drawing/2014/main" id="{C339AE07-ABCC-6FDC-4477-18BBD4AE4F6E}"/>
              </a:ext>
            </a:extLst>
          </p:cNvPr>
          <p:cNvSpPr txBox="1"/>
          <p:nvPr/>
        </p:nvSpPr>
        <p:spPr>
          <a:xfrm>
            <a:off x="0" y="390"/>
            <a:ext cx="12192000" cy="461665"/>
          </a:xfrm>
          <a:prstGeom prst="rect">
            <a:avLst/>
          </a:prstGeom>
          <a:solidFill>
            <a:srgbClr val="36636F"/>
          </a:solidFill>
        </p:spPr>
        <p:txBody>
          <a:bodyPr wrap="square" rtlCol="0">
            <a:spAutoFit/>
          </a:bodyPr>
          <a:lstStyle/>
          <a:p>
            <a:pPr algn="l"/>
            <a:r>
              <a:rPr lang="en-US" sz="2400" b="1">
                <a:solidFill>
                  <a:schemeClr val="bg1"/>
                </a:solidFill>
                <a:latin typeface="Tahoma" pitchFamily="34" charset="0"/>
                <a:ea typeface="Tahoma" pitchFamily="34" charset="0"/>
                <a:cs typeface="Tahoma" pitchFamily="34" charset="0"/>
              </a:rPr>
              <a:t>Indexes</a:t>
            </a:r>
            <a:endParaRPr lang="he-IL" sz="2400" b="1">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742089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טבלה 4">
            <a:extLst>
              <a:ext uri="{FF2B5EF4-FFF2-40B4-BE49-F238E27FC236}">
                <a16:creationId xmlns:a16="http://schemas.microsoft.com/office/drawing/2014/main" id="{334D74ED-9209-005D-7FE0-CB675F91E7DB}"/>
              </a:ext>
            </a:extLst>
          </p:cNvPr>
          <p:cNvGraphicFramePr>
            <a:graphicFrameLocks noGrp="1"/>
          </p:cNvGraphicFramePr>
          <p:nvPr>
            <p:extLst>
              <p:ext uri="{D42A27DB-BD31-4B8C-83A1-F6EECF244321}">
                <p14:modId xmlns:p14="http://schemas.microsoft.com/office/powerpoint/2010/main" val="2137606975"/>
              </p:ext>
            </p:extLst>
          </p:nvPr>
        </p:nvGraphicFramePr>
        <p:xfrm>
          <a:off x="170985" y="1143497"/>
          <a:ext cx="11850030" cy="5111527"/>
        </p:xfrm>
        <a:graphic>
          <a:graphicData uri="http://schemas.openxmlformats.org/drawingml/2006/table">
            <a:tbl>
              <a:tblPr firstRow="1">
                <a:tableStyleId>{5C22544A-7EE6-4342-B048-85BDC9FD1C3A}</a:tableStyleId>
              </a:tblPr>
              <a:tblGrid>
                <a:gridCol w="2051824">
                  <a:extLst>
                    <a:ext uri="{9D8B030D-6E8A-4147-A177-3AD203B41FA5}">
                      <a16:colId xmlns:a16="http://schemas.microsoft.com/office/drawing/2014/main" val="2769490323"/>
                    </a:ext>
                  </a:extLst>
                </a:gridCol>
                <a:gridCol w="2596995">
                  <a:extLst>
                    <a:ext uri="{9D8B030D-6E8A-4147-A177-3AD203B41FA5}">
                      <a16:colId xmlns:a16="http://schemas.microsoft.com/office/drawing/2014/main" val="3463623537"/>
                    </a:ext>
                  </a:extLst>
                </a:gridCol>
                <a:gridCol w="1820659">
                  <a:extLst>
                    <a:ext uri="{9D8B030D-6E8A-4147-A177-3AD203B41FA5}">
                      <a16:colId xmlns:a16="http://schemas.microsoft.com/office/drawing/2014/main" val="449200645"/>
                    </a:ext>
                  </a:extLst>
                </a:gridCol>
                <a:gridCol w="728264">
                  <a:extLst>
                    <a:ext uri="{9D8B030D-6E8A-4147-A177-3AD203B41FA5}">
                      <a16:colId xmlns:a16="http://schemas.microsoft.com/office/drawing/2014/main" val="870145940"/>
                    </a:ext>
                  </a:extLst>
                </a:gridCol>
                <a:gridCol w="1061067">
                  <a:extLst>
                    <a:ext uri="{9D8B030D-6E8A-4147-A177-3AD203B41FA5}">
                      <a16:colId xmlns:a16="http://schemas.microsoft.com/office/drawing/2014/main" val="3458080991"/>
                    </a:ext>
                  </a:extLst>
                </a:gridCol>
                <a:gridCol w="2040330">
                  <a:extLst>
                    <a:ext uri="{9D8B030D-6E8A-4147-A177-3AD203B41FA5}">
                      <a16:colId xmlns:a16="http://schemas.microsoft.com/office/drawing/2014/main" val="2484569437"/>
                    </a:ext>
                  </a:extLst>
                </a:gridCol>
                <a:gridCol w="1550891">
                  <a:extLst>
                    <a:ext uri="{9D8B030D-6E8A-4147-A177-3AD203B41FA5}">
                      <a16:colId xmlns:a16="http://schemas.microsoft.com/office/drawing/2014/main" val="3861126820"/>
                    </a:ext>
                  </a:extLst>
                </a:gridCol>
              </a:tblGrid>
              <a:tr h="525804">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Research Tool</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Quantity</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No. of Participants/ Respondents</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Gender</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Age</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Area</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Data Collection Date</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7F7F7F"/>
                    </a:solidFill>
                  </a:tcPr>
                </a:tc>
                <a:extLst>
                  <a:ext uri="{0D108BD9-81ED-4DB2-BD59-A6C34878D82A}">
                    <a16:rowId xmlns:a16="http://schemas.microsoft.com/office/drawing/2014/main" val="382680078"/>
                  </a:ext>
                </a:extLst>
              </a:tr>
              <a:tr h="885720">
                <a:tc>
                  <a:txBody>
                    <a:bodyPr/>
                    <a:lstStyle/>
                    <a:p>
                      <a:pPr marL="0" marR="0" algn="l" rtl="0">
                        <a:lnSpc>
                          <a:spcPct val="150000"/>
                        </a:lnSpc>
                        <a:spcBef>
                          <a:spcPts val="0"/>
                        </a:spcBef>
                        <a:spcAft>
                          <a:spcPts val="0"/>
                        </a:spcAft>
                      </a:pPr>
                      <a:r>
                        <a:rPr lang="en-US" sz="1000" b="1">
                          <a:effectLst/>
                          <a:latin typeface="Segoe UI" panose="020B0502040204020203" pitchFamily="34" charset="0"/>
                          <a:ea typeface="Calibri" panose="020F0502020204030204" pitchFamily="34" charset="0"/>
                          <a:cs typeface="Segoe UI" panose="020B0502040204020203" pitchFamily="34" charset="0"/>
                        </a:rPr>
                        <a:t>Activity observations</a:t>
                      </a:r>
                      <a:endParaRPr lang="en-US" sz="10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solidFill>
                      <a:srgbClr val="E1E1E1"/>
                    </a:solidFill>
                  </a:tcPr>
                </a:tc>
                <a:tc>
                  <a:txBody>
                    <a:bodyPr/>
                    <a:lstStyle/>
                    <a:p>
                      <a:pPr marL="0" indent="0" algn="l" rtl="0" fontAlgn="t">
                        <a:buFontTx/>
                        <a:buNone/>
                      </a:pPr>
                      <a:r>
                        <a:rPr lang="en-US" sz="1200" b="1" u="none" strike="noStrike">
                          <a:effectLst/>
                          <a:latin typeface="Segoe UI" panose="020B0502040204020203" pitchFamily="34" charset="0"/>
                          <a:cs typeface="Segoe UI" panose="020B0502040204020203" pitchFamily="34" charset="0"/>
                        </a:rPr>
                        <a:t>7 field observations before &amp; during interventions</a:t>
                      </a:r>
                    </a:p>
                    <a:p>
                      <a:pPr marL="0" indent="0" algn="l" rtl="0" fontAlgn="t">
                        <a:buFontTx/>
                        <a:buNone/>
                      </a:pPr>
                      <a:r>
                        <a:rPr lang="en-US" sz="1200" b="0" u="none" strike="noStrike">
                          <a:effectLst/>
                          <a:latin typeface="Segoe UI" panose="020B0502040204020203" pitchFamily="34" charset="0"/>
                          <a:cs typeface="Segoe UI" panose="020B0502040204020203" pitchFamily="34" charset="0"/>
                        </a:rPr>
                        <a:t>4 observation on Zaira activities</a:t>
                      </a:r>
                    </a:p>
                    <a:p>
                      <a:pPr marL="0" indent="0" algn="l" rtl="0" fontAlgn="t">
                        <a:buFontTx/>
                        <a:buNone/>
                      </a:pPr>
                      <a:r>
                        <a:rPr lang="en-US" sz="1200" b="0" u="none" strike="noStrike">
                          <a:effectLst/>
                          <a:latin typeface="Segoe UI" panose="020B0502040204020203" pitchFamily="34" charset="0"/>
                          <a:cs typeface="Segoe UI" panose="020B0502040204020203" pitchFamily="34" charset="0"/>
                        </a:rPr>
                        <a:t>2 Xplore observations</a:t>
                      </a:r>
                    </a:p>
                    <a:p>
                      <a:pPr marL="0" indent="0" algn="l" rtl="0" fontAlgn="t">
                        <a:buFontTx/>
                        <a:buNone/>
                      </a:pPr>
                      <a:r>
                        <a:rPr lang="en-US" sz="1200" b="0" u="none" strike="noStrike">
                          <a:effectLst/>
                          <a:latin typeface="Segoe UI" panose="020B0502040204020203" pitchFamily="34" charset="0"/>
                          <a:cs typeface="Segoe UI" panose="020B0502040204020203" pitchFamily="34" charset="0"/>
                        </a:rPr>
                        <a:t>1 field-trip observation</a:t>
                      </a:r>
                      <a:endParaRPr lang="he-IL" sz="1200" b="0" u="none" strike="noStrike">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l" rtl="0" fontAlgn="t"/>
                      <a:r>
                        <a:rPr lang="en-US" sz="1200" b="0" i="0" u="none" strike="noStrike">
                          <a:solidFill>
                            <a:srgbClr val="000000"/>
                          </a:solidFill>
                          <a:effectLst/>
                          <a:latin typeface="Segoe UI" panose="020B0502040204020203" pitchFamily="34" charset="0"/>
                          <a:cs typeface="Segoe UI" panose="020B0502040204020203" pitchFamily="34" charset="0"/>
                        </a:rPr>
                        <a:t>Parents of young children</a:t>
                      </a:r>
                      <a:endParaRPr lang="he-IL" sz="1200" b="0" i="0" u="none" strike="noStrike">
                        <a:solidFill>
                          <a:srgbClr val="000000"/>
                        </a:solidFill>
                        <a:effectLst/>
                        <a:latin typeface="Segoe UI" panose="020B0502040204020203" pitchFamily="34" charset="0"/>
                        <a:cs typeface="Segoe UI" panose="020B0502040204020203" pitchFamily="34" charset="0"/>
                      </a:endParaRPr>
                    </a:p>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Segoe UI" panose="020B0502040204020203" pitchFamily="34" charset="0"/>
                          <a:cs typeface="Segoe UI" panose="020B0502040204020203" pitchFamily="34" charset="0"/>
                        </a:rPr>
                        <a:t>Ramat Beit Shemesh C’1</a:t>
                      </a:r>
                      <a:endParaRPr kumimoji="0" lang="he-IL"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p>
                      <a:pPr algn="l" rtl="0" fontAlgn="t"/>
                      <a:r>
                        <a:rPr lang="en-US" sz="1200" u="none" strike="noStrike">
                          <a:effectLst/>
                          <a:latin typeface="Segoe UI" panose="020B0502040204020203" pitchFamily="34" charset="0"/>
                          <a:cs typeface="Segoe UI" panose="020B0502040204020203" pitchFamily="34" charset="0"/>
                        </a:rPr>
                        <a:t>Ramat Avraham</a:t>
                      </a:r>
                      <a:endParaRPr lang="he-IL" sz="1200" u="none" strike="noStrike">
                        <a:effectLst/>
                        <a:latin typeface="Segoe UI" panose="020B0502040204020203" pitchFamily="34" charset="0"/>
                        <a:cs typeface="Segoe UI" panose="020B0502040204020203" pitchFamily="34" charset="0"/>
                      </a:endParaRPr>
                    </a:p>
                    <a:p>
                      <a:pPr algn="l" rtl="0"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rowSpan="2">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January-May 2022</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extLst>
                  <a:ext uri="{0D108BD9-81ED-4DB2-BD59-A6C34878D82A}">
                    <a16:rowId xmlns:a16="http://schemas.microsoft.com/office/drawing/2014/main" val="2369637225"/>
                  </a:ext>
                </a:extLst>
              </a:tr>
              <a:tr h="477597">
                <a:tc>
                  <a:txBody>
                    <a:bodyPr/>
                    <a:lstStyle/>
                    <a:p>
                      <a:pPr marL="0" marR="0" algn="l" rtl="0">
                        <a:lnSpc>
                          <a:spcPct val="150000"/>
                        </a:lnSpc>
                        <a:spcBef>
                          <a:spcPts val="0"/>
                        </a:spcBef>
                        <a:spcAft>
                          <a:spcPts val="0"/>
                        </a:spcAft>
                      </a:pPr>
                      <a:r>
                        <a:rPr lang="en-US" sz="1000" b="1" kern="1200">
                          <a:solidFill>
                            <a:schemeClr val="dk1"/>
                          </a:solidFill>
                          <a:effectLst/>
                          <a:latin typeface="Segoe UI" panose="020B0502040204020203" pitchFamily="34" charset="0"/>
                          <a:ea typeface="Calibri" panose="020F0502020204030204" pitchFamily="34" charset="0"/>
                          <a:cs typeface="Segoe UI" panose="020B0502040204020203" pitchFamily="34" charset="0"/>
                        </a:rPr>
                        <a:t>Interviews with activity participants (as part of the observations)</a:t>
                      </a:r>
                    </a:p>
                  </a:txBody>
                  <a:tcPr marL="68580" marR="68580" marT="0" marB="0">
                    <a:solidFill>
                      <a:srgbClr val="E1E1E1"/>
                    </a:solidFill>
                  </a:tcPr>
                </a:tc>
                <a:tc>
                  <a:txBody>
                    <a:bodyPr/>
                    <a:lstStyle/>
                    <a:p>
                      <a:pPr marL="0" marR="0" lvl="0" indent="0" algn="ctr" defTabSz="914400" rtl="1" eaLnBrk="1" fontAlgn="t" latinLnBrk="0" hangingPunct="1">
                        <a:lnSpc>
                          <a:spcPct val="100000"/>
                        </a:lnSpc>
                        <a:spcBef>
                          <a:spcPts val="0"/>
                        </a:spcBef>
                        <a:spcAft>
                          <a:spcPts val="0"/>
                        </a:spcAft>
                        <a:buClrTx/>
                        <a:buSzTx/>
                        <a:buFont typeface="Wingdings" panose="05000000000000000000" pitchFamily="2" charset="2"/>
                        <a:buNone/>
                        <a:tabLst/>
                        <a:defRPr/>
                      </a:pPr>
                      <a:r>
                        <a:rPr lang="en-US" sz="1200" b="0" i="0" u="none" strike="noStrike">
                          <a:solidFill>
                            <a:srgbClr val="000000"/>
                          </a:solidFill>
                          <a:effectLst/>
                          <a:latin typeface="Segoe UI" panose="020B0502040204020203" pitchFamily="34" charset="0"/>
                          <a:cs typeface="Segoe UI" panose="020B0502040204020203" pitchFamily="34" charset="0"/>
                        </a:rPr>
                        <a:t>22 interviews with residents</a:t>
                      </a:r>
                      <a:endParaRPr lang="he-IL" sz="1200" b="0" i="0" u="none" strike="noStrike">
                        <a:solidFill>
                          <a:srgbClr val="000000"/>
                        </a:solidFill>
                        <a:effectLst/>
                        <a:latin typeface="Segoe UI" panose="020B0502040204020203" pitchFamily="34" charset="0"/>
                        <a:cs typeface="Segoe UI" panose="020B0502040204020203" pitchFamily="34" charset="0"/>
                      </a:endParaRPr>
                    </a:p>
                    <a:p>
                      <a:pPr marL="0" marR="0" lvl="0" indent="0" algn="ctr" defTabSz="914400" rtl="1" eaLnBrk="1" fontAlgn="t" latinLnBrk="0" hangingPunct="1">
                        <a:lnSpc>
                          <a:spcPct val="100000"/>
                        </a:lnSpc>
                        <a:spcBef>
                          <a:spcPts val="0"/>
                        </a:spcBef>
                        <a:spcAft>
                          <a:spcPts val="0"/>
                        </a:spcAft>
                        <a:buClrTx/>
                        <a:buSzTx/>
                        <a:buFont typeface="Wingdings" panose="05000000000000000000" pitchFamily="2" charset="2"/>
                        <a:buNone/>
                        <a:tabLst/>
                        <a:defRPr/>
                      </a:pPr>
                      <a:r>
                        <a:rPr lang="en-US" sz="1200" b="0" i="0" u="none" strike="noStrike">
                          <a:solidFill>
                            <a:srgbClr val="000000"/>
                          </a:solidFill>
                          <a:effectLst/>
                          <a:latin typeface="Segoe UI" panose="020B0502040204020203" pitchFamily="34" charset="0"/>
                          <a:cs typeface="Segoe UI" panose="020B0502040204020203" pitchFamily="34" charset="0"/>
                        </a:rPr>
                        <a:t>8 interviews with officials</a:t>
                      </a:r>
                      <a:endParaRPr lang="he-IL"/>
                    </a:p>
                  </a:txBody>
                  <a:tcPr marL="4459" marR="4459" marT="4459" marB="0">
                    <a:solidFill>
                      <a:srgbClr val="E1E1E1"/>
                    </a:solidFill>
                  </a:tcPr>
                </a:tc>
                <a:tc>
                  <a:txBody>
                    <a:bodyPr/>
                    <a:lstStyle/>
                    <a:p>
                      <a:pPr algn="ctr" rtl="1" fontAlgn="t"/>
                      <a:r>
                        <a:rPr lang="en-US" sz="1200" u="none" strike="noStrike">
                          <a:effectLst/>
                          <a:latin typeface="Segoe UI" panose="020B0502040204020203" pitchFamily="34" charset="0"/>
                          <a:cs typeface="Segoe UI" panose="020B0502040204020203" pitchFamily="34" charset="0"/>
                        </a:rPr>
                        <a:t>30 interviews</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rtl="1"/>
                      <a:endParaRPr lang="he-IL"/>
                    </a:p>
                  </a:txBody>
                  <a:tcPr marL="4459" marR="4459" marT="4459" marB="0">
                    <a:solidFill>
                      <a:srgbClr val="E1E1E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Segoe UI" panose="020B0502040204020203" pitchFamily="34" charset="0"/>
                          <a:cs typeface="Segoe UI" panose="020B0502040204020203" pitchFamily="34" charset="0"/>
                        </a:rPr>
                        <a:t>Ramat Beit Shemesh C’1</a:t>
                      </a:r>
                      <a:endParaRPr kumimoji="0" lang="he-IL"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p>
                      <a:pPr algn="l" rtl="0" fontAlgn="t"/>
                      <a:r>
                        <a:rPr lang="en-US" sz="1200" u="none" strike="noStrike">
                          <a:effectLst/>
                          <a:latin typeface="Segoe UI" panose="020B0502040204020203" pitchFamily="34" charset="0"/>
                          <a:cs typeface="Segoe UI" panose="020B0502040204020203" pitchFamily="34" charset="0"/>
                        </a:rPr>
                        <a:t>Ramat Avraham</a:t>
                      </a:r>
                      <a:endParaRPr lang="he-IL" sz="1200" u="none" strike="noStrike">
                        <a:effectLst/>
                        <a:latin typeface="Segoe UI" panose="020B0502040204020203" pitchFamily="34" charset="0"/>
                        <a:cs typeface="Segoe UI" panose="020B0502040204020203" pitchFamily="34" charset="0"/>
                      </a:endParaRPr>
                    </a:p>
                  </a:txBody>
                  <a:tcPr marL="4459" marR="4459" marT="4459" marB="0">
                    <a:solidFill>
                      <a:srgbClr val="E1E1E1"/>
                    </a:solidFill>
                  </a:tcPr>
                </a:tc>
                <a:tc vMerge="1">
                  <a:txBody>
                    <a:bodyPr/>
                    <a:lstStyle/>
                    <a:p>
                      <a:pPr rtl="1"/>
                      <a:endParaRPr lang="he-IL"/>
                    </a:p>
                  </a:txBody>
                  <a:tcPr/>
                </a:tc>
                <a:extLst>
                  <a:ext uri="{0D108BD9-81ED-4DB2-BD59-A6C34878D82A}">
                    <a16:rowId xmlns:a16="http://schemas.microsoft.com/office/drawing/2014/main" val="4253836944"/>
                  </a:ext>
                </a:extLst>
              </a:tr>
              <a:tr h="506528">
                <a:tc rowSpan="3">
                  <a:txBody>
                    <a:bodyPr/>
                    <a:lstStyle/>
                    <a:p>
                      <a:pPr marL="0" marR="0" algn="l" rtl="0">
                        <a:lnSpc>
                          <a:spcPct val="150000"/>
                        </a:lnSpc>
                        <a:spcBef>
                          <a:spcPts val="0"/>
                        </a:spcBef>
                        <a:spcAft>
                          <a:spcPts val="0"/>
                        </a:spcAft>
                      </a:pPr>
                      <a:r>
                        <a:rPr lang="en-US" sz="1000" b="1" kern="1200">
                          <a:solidFill>
                            <a:schemeClr val="dk1"/>
                          </a:solidFill>
                          <a:effectLst/>
                          <a:latin typeface="Segoe UI" panose="020B0502040204020203" pitchFamily="34" charset="0"/>
                          <a:ea typeface="Calibri" panose="020F0502020204030204" pitchFamily="34" charset="0"/>
                          <a:cs typeface="Segoe UI" panose="020B0502040204020203" pitchFamily="34" charset="0"/>
                        </a:rPr>
                        <a:t>Discussion groups</a:t>
                      </a:r>
                    </a:p>
                  </a:txBody>
                  <a:tcPr marL="68580" marR="68580" marT="0" marB="0">
                    <a:solidFill>
                      <a:srgbClr val="F0F0F0"/>
                    </a:solidFill>
                  </a:tcPr>
                </a:tc>
                <a:tc>
                  <a:txBody>
                    <a:bodyPr/>
                    <a:lstStyle/>
                    <a:p>
                      <a:pPr algn="l" rtl="0" fontAlgn="t"/>
                      <a:r>
                        <a:rPr lang="en-US" sz="1200" u="none" strike="noStrike">
                          <a:effectLst/>
                          <a:latin typeface="Segoe UI" panose="020B0502040204020203" pitchFamily="34" charset="0"/>
                          <a:cs typeface="Segoe UI" panose="020B0502040204020203" pitchFamily="34" charset="0"/>
                        </a:rPr>
                        <a:t>Fathers’ group</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6 men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l" rtl="0" fontAlgn="t"/>
                      <a:r>
                        <a:rPr lang="en-US" sz="1200" b="0" i="0" u="none" strike="noStrike" kern="1200">
                          <a:solidFill>
                            <a:srgbClr val="000000"/>
                          </a:solidFill>
                          <a:effectLst/>
                          <a:latin typeface="Segoe UI" panose="020B0502040204020203" pitchFamily="34" charset="0"/>
                          <a:ea typeface="+mn-ea"/>
                          <a:cs typeface="Segoe UI" panose="020B0502040204020203" pitchFamily="34" charset="0"/>
                        </a:rPr>
                        <a:t>men</a:t>
                      </a:r>
                      <a:endParaRPr lang="he-IL" sz="1200" b="0" i="0" u="none" strike="noStrike" kern="1200">
                        <a:solidFill>
                          <a:srgbClr val="000000"/>
                        </a:solidFill>
                        <a:effectLst/>
                        <a:latin typeface="Segoe UI" panose="020B0502040204020203" pitchFamily="34" charset="0"/>
                        <a:ea typeface="+mn-ea"/>
                        <a:cs typeface="Segoe UI" panose="020B0502040204020203" pitchFamily="34" charset="0"/>
                      </a:endParaRPr>
                    </a:p>
                  </a:txBody>
                  <a:tcPr marL="4459" marR="4459" marT="4459" marB="0">
                    <a:solidFill>
                      <a:srgbClr val="F0F0F0"/>
                    </a:solidFill>
                  </a:tcPr>
                </a:tc>
                <a:tc rowSpan="3">
                  <a:txBody>
                    <a:bodyPr/>
                    <a:lstStyle/>
                    <a:p>
                      <a:pPr algn="l" rtl="0" fontAlgn="t"/>
                      <a:r>
                        <a:rPr lang="en-US" sz="1200" b="0" i="0" u="none" strike="noStrike">
                          <a:solidFill>
                            <a:srgbClr val="000000"/>
                          </a:solidFill>
                          <a:effectLst/>
                          <a:latin typeface="Segoe UI" panose="020B0502040204020203" pitchFamily="34" charset="0"/>
                          <a:cs typeface="Segoe UI" panose="020B0502040204020203" pitchFamily="34" charset="0"/>
                        </a:rPr>
                        <a:t>Parents of young children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u="none" strike="noStrike">
                          <a:effectLst/>
                          <a:latin typeface="Segoe UI" panose="020B0502040204020203" pitchFamily="34" charset="0"/>
                          <a:cs typeface="Segoe UI" panose="020B0502040204020203" pitchFamily="34" charset="0"/>
                        </a:rPr>
                        <a:t>Ramat Avraham</a:t>
                      </a:r>
                      <a:br>
                        <a:rPr lang="en-US" sz="1100" b="0" i="0" u="none" strike="noStrike">
                          <a:solidFill>
                            <a:srgbClr val="000000"/>
                          </a:solidFill>
                          <a:effectLst/>
                          <a:latin typeface="Segoe UI" panose="020B0502040204020203" pitchFamily="34" charset="0"/>
                          <a:cs typeface="Segoe UI" panose="020B0502040204020203" pitchFamily="34" charset="0"/>
                        </a:rPr>
                      </a:br>
                      <a:r>
                        <a:rPr lang="en-US" sz="1100" b="0" i="0" u="none" strike="noStrike">
                          <a:solidFill>
                            <a:srgbClr val="000000"/>
                          </a:solidFill>
                          <a:effectLst/>
                          <a:latin typeface="Segoe UI" panose="020B0502040204020203" pitchFamily="34" charset="0"/>
                          <a:cs typeface="Segoe UI" panose="020B0502040204020203" pitchFamily="34" charset="0"/>
                        </a:rPr>
                        <a:t>Ramat Beit Shemesh C’1</a:t>
                      </a:r>
                      <a:endParaRPr kumimoji="0" lang="he-IL" sz="11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p>
                      <a:pPr algn="l" rtl="0" fontAlgn="t"/>
                      <a:endParaRPr lang="he-IL" sz="11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marL="0" marR="0" lvl="0" indent="0" algn="ctr" defTabSz="914400" rtl="1" eaLnBrk="1" fontAlgn="t" latinLnBrk="0" hangingPunct="1">
                        <a:lnSpc>
                          <a:spcPct val="100000"/>
                        </a:lnSpc>
                        <a:spcBef>
                          <a:spcPts val="0"/>
                        </a:spcBef>
                        <a:spcAft>
                          <a:spcPts val="0"/>
                        </a:spcAft>
                        <a:buClrTx/>
                        <a:buSzTx/>
                        <a:buFontTx/>
                        <a:buNone/>
                        <a:tabLst/>
                        <a:defRPr/>
                      </a:pPr>
                      <a:r>
                        <a:rPr kumimoji="0" lang="he-IL"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23.12.2021</a:t>
                      </a:r>
                    </a:p>
                  </a:txBody>
                  <a:tcPr marL="4459" marR="4459" marT="4459" marB="0">
                    <a:solidFill>
                      <a:srgbClr val="F0F0F0"/>
                    </a:solidFill>
                  </a:tcPr>
                </a:tc>
                <a:extLst>
                  <a:ext uri="{0D108BD9-81ED-4DB2-BD59-A6C34878D82A}">
                    <a16:rowId xmlns:a16="http://schemas.microsoft.com/office/drawing/2014/main" val="1895245552"/>
                  </a:ext>
                </a:extLst>
              </a:tr>
              <a:tr h="538315">
                <a:tc vMerge="1">
                  <a:txBody>
                    <a:bodyPr/>
                    <a:lstStyle/>
                    <a:p>
                      <a:pPr algn="l" rtl="0"/>
                      <a:endParaRPr lang="en-US" sz="1000" b="1" kern="1200">
                        <a:solidFill>
                          <a:schemeClr val="dk1"/>
                        </a:solidFill>
                        <a:effectLst/>
                        <a:latin typeface="Segoe UI" panose="020B0502040204020203" pitchFamily="34" charset="0"/>
                        <a:cs typeface="Segoe UI" panose="020B0502040204020203" pitchFamily="34" charset="0"/>
                      </a:endParaRPr>
                    </a:p>
                  </a:txBody>
                  <a:tcPr/>
                </a:tc>
                <a:tc>
                  <a:txBody>
                    <a:bodyPr/>
                    <a:lstStyle/>
                    <a:p>
                      <a:pPr algn="l" rtl="0" fontAlgn="t"/>
                      <a:r>
                        <a:rPr lang="en-US" sz="1200" u="none" strike="noStrike">
                          <a:effectLst/>
                          <a:latin typeface="Segoe UI" panose="020B0502040204020203" pitchFamily="34" charset="0"/>
                          <a:cs typeface="Segoe UI" panose="020B0502040204020203" pitchFamily="34" charset="0"/>
                        </a:rPr>
                        <a:t>High sociodemographic mothers’ group</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8 women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l" rtl="0"/>
                      <a:r>
                        <a:rPr lang="en-US" sz="1200" b="0" i="0" u="none" strike="noStrike" kern="1200">
                          <a:solidFill>
                            <a:srgbClr val="000000"/>
                          </a:solidFill>
                          <a:effectLst/>
                          <a:latin typeface="Segoe UI" panose="020B0502040204020203" pitchFamily="34" charset="0"/>
                          <a:ea typeface="+mn-ea"/>
                          <a:cs typeface="Segoe UI" panose="020B0502040204020203" pitchFamily="34" charset="0"/>
                        </a:rPr>
                        <a:t>women</a:t>
                      </a:r>
                      <a:endParaRPr lang="he-IL" sz="1200" b="0" i="0" u="none" strike="noStrike" kern="1200">
                        <a:solidFill>
                          <a:srgbClr val="000000"/>
                        </a:solidFill>
                        <a:effectLst/>
                        <a:latin typeface="Segoe UI" panose="020B0502040204020203" pitchFamily="34" charset="0"/>
                        <a:ea typeface="+mn-ea"/>
                        <a:cs typeface="Segoe UI" panose="020B0502040204020203" pitchFamily="34" charset="0"/>
                      </a:endParaRPr>
                    </a:p>
                  </a:txBody>
                  <a:tcPr marL="4459" marR="4459" marT="4459" marB="0">
                    <a:solidFill>
                      <a:srgbClr val="F0F0F0"/>
                    </a:solidFill>
                  </a:tcPr>
                </a:tc>
                <a:tc vMerge="1">
                  <a:txBody>
                    <a:bodyPr/>
                    <a:lstStyle/>
                    <a:p>
                      <a:pPr rtl="1"/>
                      <a:endParaRPr lang="he-IL"/>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Ramat Avraham</a:t>
                      </a:r>
                      <a:endParaRPr kumimoji="0" lang="he-IL" sz="11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txBody>
                  <a:tcPr marL="4459" marR="4459" marT="4459" marB="0">
                    <a:solidFill>
                      <a:srgbClr val="F0F0F0"/>
                    </a:solidFill>
                  </a:tcPr>
                </a:tc>
                <a:tc>
                  <a:txBody>
                    <a:bodyPr/>
                    <a:lstStyle/>
                    <a:p>
                      <a:pPr marL="0" marR="0" lvl="0" indent="0" algn="ctr" defTabSz="914400" rtl="1" eaLnBrk="1" fontAlgn="t" latinLnBrk="0" hangingPunct="1">
                        <a:lnSpc>
                          <a:spcPct val="100000"/>
                        </a:lnSpc>
                        <a:spcBef>
                          <a:spcPts val="0"/>
                        </a:spcBef>
                        <a:spcAft>
                          <a:spcPts val="0"/>
                        </a:spcAft>
                        <a:buClrTx/>
                        <a:buSzTx/>
                        <a:buFontTx/>
                        <a:buNone/>
                        <a:tabLst/>
                        <a:defRPr/>
                      </a:pPr>
                      <a:r>
                        <a:rPr kumimoji="0" lang="he-IL"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14.11.2021</a:t>
                      </a:r>
                    </a:p>
                  </a:txBody>
                  <a:tcPr marL="4459" marR="4459" marT="4459" marB="0">
                    <a:solidFill>
                      <a:srgbClr val="F0F0F0"/>
                    </a:solidFill>
                  </a:tcPr>
                </a:tc>
                <a:extLst>
                  <a:ext uri="{0D108BD9-81ED-4DB2-BD59-A6C34878D82A}">
                    <a16:rowId xmlns:a16="http://schemas.microsoft.com/office/drawing/2014/main" val="1934535104"/>
                  </a:ext>
                </a:extLst>
              </a:tr>
              <a:tr h="431172">
                <a:tc vMerge="1">
                  <a:txBody>
                    <a:bodyPr/>
                    <a:lstStyle/>
                    <a:p>
                      <a:pPr algn="l" rtl="0"/>
                      <a:endParaRPr lang="en-US" sz="1000" b="1" kern="1200">
                        <a:solidFill>
                          <a:schemeClr val="dk1"/>
                        </a:solidFill>
                        <a:effectLst/>
                        <a:latin typeface="Segoe UI" panose="020B0502040204020203" pitchFamily="34" charset="0"/>
                        <a:cs typeface="Segoe UI" panose="020B0502040204020203" pitchFamily="34" charset="0"/>
                      </a:endParaRPr>
                    </a:p>
                  </a:txBody>
                  <a:tcPr/>
                </a:tc>
                <a:tc>
                  <a:txBody>
                    <a:bodyPr/>
                    <a:lstStyle/>
                    <a:p>
                      <a:pPr algn="l" rtl="0" fontAlgn="t"/>
                      <a:r>
                        <a:rPr lang="en-US" sz="1200" u="none" strike="noStrike">
                          <a:effectLst/>
                          <a:latin typeface="Segoe UI" panose="020B0502040204020203" pitchFamily="34" charset="0"/>
                          <a:cs typeface="Segoe UI" panose="020B0502040204020203" pitchFamily="34" charset="0"/>
                        </a:rPr>
                        <a:t>Low sociodemographic mothers’ group</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6 women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tc>
                  <a:txBody>
                    <a:bodyPr/>
                    <a:lstStyle/>
                    <a:p>
                      <a:pPr algn="l" rtl="0"/>
                      <a:r>
                        <a:rPr lang="en-US" sz="1200" b="0" i="0" u="none" strike="noStrike" kern="1200">
                          <a:solidFill>
                            <a:srgbClr val="000000"/>
                          </a:solidFill>
                          <a:effectLst/>
                          <a:latin typeface="Segoe UI" panose="020B0502040204020203" pitchFamily="34" charset="0"/>
                          <a:ea typeface="+mn-ea"/>
                          <a:cs typeface="Segoe UI" panose="020B0502040204020203" pitchFamily="34" charset="0"/>
                        </a:rPr>
                        <a:t>women</a:t>
                      </a:r>
                      <a:endParaRPr lang="he-IL" sz="1200" b="0" i="0" u="none" strike="noStrike" kern="1200">
                        <a:solidFill>
                          <a:srgbClr val="000000"/>
                        </a:solidFill>
                        <a:effectLst/>
                        <a:latin typeface="Segoe UI" panose="020B0502040204020203" pitchFamily="34" charset="0"/>
                        <a:ea typeface="+mn-ea"/>
                        <a:cs typeface="Segoe UI" panose="020B0502040204020203" pitchFamily="34" charset="0"/>
                      </a:endParaRPr>
                    </a:p>
                  </a:txBody>
                  <a:tcPr marL="4459" marR="4459" marT="4459" marB="0">
                    <a:solidFill>
                      <a:srgbClr val="F0F0F0"/>
                    </a:solidFill>
                  </a:tcPr>
                </a:tc>
                <a:tc vMerge="1">
                  <a:txBody>
                    <a:bodyPr/>
                    <a:lstStyle/>
                    <a:p>
                      <a:pPr rtl="1"/>
                      <a:endParaRPr lang="he-IL"/>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a:solidFill>
                            <a:srgbClr val="000000"/>
                          </a:solidFill>
                          <a:effectLst/>
                          <a:latin typeface="Segoe UI" panose="020B0502040204020203" pitchFamily="34" charset="0"/>
                          <a:cs typeface="Segoe UI" panose="020B0502040204020203" pitchFamily="34" charset="0"/>
                        </a:rPr>
                        <a:t>Ramat Beit Shemesh C’1</a:t>
                      </a:r>
                      <a:endParaRPr kumimoji="0" lang="he-IL" sz="11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txBody>
                  <a:tcPr marL="4459" marR="4459" marT="4459" marB="0">
                    <a:solidFill>
                      <a:srgbClr val="F0F0F0"/>
                    </a:solidFill>
                  </a:tcPr>
                </a:tc>
                <a:tc>
                  <a:txBody>
                    <a:bodyPr/>
                    <a:lstStyle/>
                    <a:p>
                      <a:pPr marL="0" marR="0" lvl="0" indent="0" algn="ctr" defTabSz="914400" rtl="1" eaLnBrk="1" fontAlgn="t" latinLnBrk="0" hangingPunct="1">
                        <a:lnSpc>
                          <a:spcPct val="100000"/>
                        </a:lnSpc>
                        <a:spcBef>
                          <a:spcPts val="0"/>
                        </a:spcBef>
                        <a:spcAft>
                          <a:spcPts val="0"/>
                        </a:spcAft>
                        <a:buClrTx/>
                        <a:buSzTx/>
                        <a:buFontTx/>
                        <a:buNone/>
                        <a:tabLst/>
                        <a:defRPr/>
                      </a:pPr>
                      <a:r>
                        <a:rPr kumimoji="0" lang="he-IL"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24.11.2021</a:t>
                      </a:r>
                    </a:p>
                    <a:p>
                      <a:pPr algn="ct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F0F0F0"/>
                    </a:solidFill>
                  </a:tcPr>
                </a:tc>
                <a:extLst>
                  <a:ext uri="{0D108BD9-81ED-4DB2-BD59-A6C34878D82A}">
                    <a16:rowId xmlns:a16="http://schemas.microsoft.com/office/drawing/2014/main" val="4270247955"/>
                  </a:ext>
                </a:extLst>
              </a:tr>
              <a:tr h="430843">
                <a:tc>
                  <a:txBody>
                    <a:bodyPr/>
                    <a:lstStyle/>
                    <a:p>
                      <a:pPr marL="0" marR="0" algn="l" rtl="0">
                        <a:lnSpc>
                          <a:spcPct val="150000"/>
                        </a:lnSpc>
                        <a:spcBef>
                          <a:spcPts val="0"/>
                        </a:spcBef>
                        <a:spcAft>
                          <a:spcPts val="0"/>
                        </a:spcAft>
                      </a:pPr>
                      <a:r>
                        <a:rPr lang="en-US" sz="1000" b="1" kern="1200">
                          <a:solidFill>
                            <a:schemeClr val="dk1"/>
                          </a:solidFill>
                          <a:effectLst/>
                          <a:latin typeface="Segoe UI" panose="020B0502040204020203" pitchFamily="34" charset="0"/>
                          <a:ea typeface="Calibri" panose="020F0502020204030204" pitchFamily="34" charset="0"/>
                          <a:cs typeface="Segoe UI" panose="020B0502040204020203" pitchFamily="34" charset="0"/>
                        </a:rPr>
                        <a:t>Parent survey among Tira residents</a:t>
                      </a:r>
                    </a:p>
                  </a:txBody>
                  <a:tcPr marL="68580" marR="68580" marT="0" marB="0">
                    <a:solidFill>
                      <a:srgbClr val="E1E1E1"/>
                    </a:solidFill>
                  </a:tcPr>
                </a:tc>
                <a:tc>
                  <a:txBody>
                    <a:bodyPr/>
                    <a:lstStyle/>
                    <a:p>
                      <a:pPr marL="0" algn="r" defTabSz="914400" rtl="1" eaLnBrk="1" fontAlgn="t" latinLnBrk="0" hangingPunct="1"/>
                      <a:r>
                        <a:rPr lang="he-IL" sz="1200" b="1" u="none" strike="noStrike" kern="1200">
                          <a:solidFill>
                            <a:schemeClr val="dk1"/>
                          </a:solidFill>
                          <a:effectLst/>
                          <a:latin typeface="Segoe UI" panose="020B0502040204020203" pitchFamily="34" charset="0"/>
                          <a:ea typeface="+mn-ea"/>
                          <a:cs typeface="Segoe UI" panose="020B0502040204020203" pitchFamily="34" charset="0"/>
                        </a:rPr>
                        <a:t> </a:t>
                      </a:r>
                    </a:p>
                  </a:txBody>
                  <a:tcPr marL="4459" marR="4459" marT="4459" marB="0">
                    <a:solidFill>
                      <a:srgbClr val="E1E1E1"/>
                    </a:solidFill>
                  </a:tcPr>
                </a:tc>
                <a:tc>
                  <a:txBody>
                    <a:bodyPr/>
                    <a:lstStyle/>
                    <a:p>
                      <a:pPr algn="ctr" rtl="1" fontAlgn="t"/>
                      <a:r>
                        <a:rPr lang="en-US" sz="1200" u="none" strike="noStrike">
                          <a:effectLst/>
                          <a:latin typeface="Segoe UI" panose="020B0502040204020203" pitchFamily="34" charset="0"/>
                          <a:cs typeface="Segoe UI" panose="020B0502040204020203" pitchFamily="34" charset="0"/>
                        </a:rPr>
                        <a:t>155 respondents</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l" rtl="0" fontAlgn="t"/>
                      <a:r>
                        <a:rPr lang="en-US" sz="1200" u="none" strike="noStrike">
                          <a:effectLst/>
                          <a:latin typeface="Segoe UI" panose="020B0502040204020203" pitchFamily="34" charset="0"/>
                          <a:cs typeface="Segoe UI" panose="020B0502040204020203" pitchFamily="34" charset="0"/>
                        </a:rPr>
                        <a:t>71 women</a:t>
                      </a:r>
                    </a:p>
                    <a:p>
                      <a:pPr algn="l" rtl="0" fontAlgn="t"/>
                      <a:r>
                        <a:rPr lang="en-US" sz="1200" b="0" i="0" u="none" strike="noStrike">
                          <a:solidFill>
                            <a:srgbClr val="000000"/>
                          </a:solidFill>
                          <a:effectLst/>
                          <a:latin typeface="Segoe UI" panose="020B0502040204020203" pitchFamily="34" charset="0"/>
                          <a:cs typeface="Segoe UI" panose="020B0502040204020203" pitchFamily="34" charset="0"/>
                        </a:rPr>
                        <a:t>84 men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r>
                        <a:rPr lang="he-IL" sz="1200" u="none" strike="noStrike">
                          <a:effectLst/>
                          <a:latin typeface="Segoe UI" panose="020B0502040204020203" pitchFamily="34" charset="0"/>
                          <a:cs typeface="Segoe UI" panose="020B0502040204020203" pitchFamily="34" charset="0"/>
                        </a:rPr>
                        <a:t> </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ctr" rtl="1" fontAlgn="t"/>
                      <a:r>
                        <a:rPr lang="en-US" sz="1200" u="none" strike="noStrike">
                          <a:effectLst/>
                          <a:latin typeface="Segoe UI" panose="020B0502040204020203" pitchFamily="34" charset="0"/>
                          <a:cs typeface="Segoe UI" panose="020B0502040204020203" pitchFamily="34" charset="0"/>
                        </a:rPr>
                        <a:t>April 2022</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extLst>
                  <a:ext uri="{0D108BD9-81ED-4DB2-BD59-A6C34878D82A}">
                    <a16:rowId xmlns:a16="http://schemas.microsoft.com/office/drawing/2014/main" val="2597124721"/>
                  </a:ext>
                </a:extLst>
              </a:tr>
              <a:tr h="636998">
                <a:tc>
                  <a:txBody>
                    <a:bodyPr/>
                    <a:lstStyle/>
                    <a:p>
                      <a:pPr marL="0" marR="0" lvl="0" indent="0" algn="l" defTabSz="914400" rtl="0" eaLnBrk="1" fontAlgn="t" latinLnBrk="0" hangingPunct="1">
                        <a:lnSpc>
                          <a:spcPct val="150000"/>
                        </a:lnSpc>
                        <a:spcBef>
                          <a:spcPts val="0"/>
                        </a:spcBef>
                        <a:spcAft>
                          <a:spcPts val="0"/>
                        </a:spcAft>
                        <a:buClrTx/>
                        <a:buSzTx/>
                        <a:buFontTx/>
                        <a:buNone/>
                        <a:tabLst/>
                        <a:defRPr/>
                      </a:pPr>
                      <a:r>
                        <a:rPr lang="en-US" sz="1000" b="1" kern="1200">
                          <a:solidFill>
                            <a:schemeClr val="dk1"/>
                          </a:solidFill>
                          <a:effectLst/>
                          <a:latin typeface="Segoe UI" panose="020B0502040204020203" pitchFamily="34" charset="0"/>
                          <a:ea typeface="+mn-ea"/>
                          <a:cs typeface="Segoe UI" panose="020B0502040204020203" pitchFamily="34" charset="0"/>
                        </a:rPr>
                        <a:t> Trainings’ Participants</a:t>
                      </a:r>
                      <a:br>
                        <a:rPr lang="en-US" sz="1000" b="1" kern="1200">
                          <a:solidFill>
                            <a:schemeClr val="dk1"/>
                          </a:solidFill>
                          <a:effectLst/>
                          <a:latin typeface="Segoe UI" panose="020B0502040204020203" pitchFamily="34" charset="0"/>
                          <a:ea typeface="+mn-ea"/>
                          <a:cs typeface="Segoe UI" panose="020B0502040204020203" pitchFamily="34" charset="0"/>
                        </a:rPr>
                      </a:br>
                      <a:r>
                        <a:rPr lang="en-US" sz="1000" b="1" kern="1200">
                          <a:solidFill>
                            <a:schemeClr val="dk1"/>
                          </a:solidFill>
                          <a:effectLst/>
                          <a:latin typeface="Segoe UI" panose="020B0502040204020203" pitchFamily="34" charset="0"/>
                          <a:ea typeface="+mn-ea"/>
                          <a:cs typeface="Segoe UI" panose="020B0502040204020203" pitchFamily="34" charset="0"/>
                        </a:rPr>
                        <a:t> Feedback</a:t>
                      </a:r>
                    </a:p>
                    <a:p>
                      <a:pPr marL="0" algn="l" defTabSz="914400" rtl="0" eaLnBrk="1" fontAlgn="t" latinLnBrk="0" hangingPunct="1"/>
                      <a:endParaRPr lang="he-IL" sz="1000" b="1" kern="1200">
                        <a:solidFill>
                          <a:schemeClr val="dk1"/>
                        </a:solidFill>
                        <a:effectLst/>
                        <a:latin typeface="Segoe UI" panose="020B0502040204020203" pitchFamily="34" charset="0"/>
                        <a:ea typeface="+mn-ea"/>
                        <a:cs typeface="Segoe UI" panose="020B0502040204020203" pitchFamily="34" charset="0"/>
                      </a:endParaRPr>
                    </a:p>
                  </a:txBody>
                  <a:tcPr marL="4459" marR="4459" marT="4459" marB="0">
                    <a:solidFill>
                      <a:srgbClr val="E1E1E1"/>
                    </a:solidFill>
                  </a:tcPr>
                </a:tc>
                <a:tc>
                  <a:txBody>
                    <a:bodyPr/>
                    <a:lstStyle/>
                    <a:p>
                      <a:pPr marL="0" algn="ctr" defTabSz="914400" rtl="1" eaLnBrk="1" fontAlgn="t" latinLnBrk="0" hangingPunct="1"/>
                      <a:r>
                        <a:rPr lang="en-US" sz="1200" u="none" strike="noStrike" kern="1200">
                          <a:solidFill>
                            <a:schemeClr val="dk1"/>
                          </a:solidFill>
                          <a:effectLst/>
                          <a:latin typeface="Segoe UI" panose="020B0502040204020203" pitchFamily="34" charset="0"/>
                          <a:ea typeface="+mn-ea"/>
                          <a:cs typeface="Segoe UI" panose="020B0502040204020203" pitchFamily="34" charset="0"/>
                        </a:rPr>
                        <a:t>2 training</a:t>
                      </a:r>
                      <a:endParaRPr lang="he-IL" sz="1200" u="none" strike="noStrike" kern="1200">
                        <a:solidFill>
                          <a:schemeClr val="dk1"/>
                        </a:solidFill>
                        <a:effectLst/>
                        <a:latin typeface="Segoe UI" panose="020B0502040204020203" pitchFamily="34" charset="0"/>
                        <a:ea typeface="+mn-ea"/>
                        <a:cs typeface="Segoe UI" panose="020B0502040204020203" pitchFamily="34" charset="0"/>
                      </a:endParaRPr>
                    </a:p>
                  </a:txBody>
                  <a:tcPr marL="4459" marR="4459" marT="4459" marB="0">
                    <a:solidFill>
                      <a:srgbClr val="E1E1E1"/>
                    </a:solidFill>
                  </a:tcPr>
                </a:tc>
                <a:tc>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14 respondents</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l" rtl="1" fontAlgn="t"/>
                      <a:r>
                        <a:rPr lang="en-US" sz="1200" b="0" i="0" u="none" strike="noStrike">
                          <a:solidFill>
                            <a:srgbClr val="000000"/>
                          </a:solidFill>
                          <a:effectLst/>
                          <a:latin typeface="Segoe UI" panose="020B0502040204020203" pitchFamily="34" charset="0"/>
                          <a:cs typeface="Segoe UI" panose="020B0502040204020203" pitchFamily="34" charset="0"/>
                        </a:rPr>
                        <a:t>9 women</a:t>
                      </a:r>
                    </a:p>
                    <a:p>
                      <a:pPr algn="l" rtl="1" fontAlgn="t"/>
                      <a:r>
                        <a:rPr lang="en-US" sz="1200" b="0" i="0" u="none" strike="noStrike">
                          <a:solidFill>
                            <a:srgbClr val="000000"/>
                          </a:solidFill>
                          <a:effectLst/>
                          <a:latin typeface="Segoe UI" panose="020B0502040204020203" pitchFamily="34" charset="0"/>
                          <a:cs typeface="Segoe UI" panose="020B0502040204020203" pitchFamily="34" charset="0"/>
                        </a:rPr>
                        <a:t>5 men</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r" rtl="1" fontAlgn="t"/>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l" rtl="0" fontAlgn="t"/>
                      <a:r>
                        <a:rPr lang="en-US" sz="1200" b="0" i="0" u="none" strike="noStrike">
                          <a:solidFill>
                            <a:srgbClr val="000000"/>
                          </a:solidFill>
                          <a:effectLst/>
                          <a:latin typeface="Segoe UI" panose="020B0502040204020203" pitchFamily="34" charset="0"/>
                          <a:cs typeface="Segoe UI" panose="020B0502040204020203" pitchFamily="34" charset="0"/>
                        </a:rPr>
                        <a:t>Seminar in Holon on early childhood development</a:t>
                      </a:r>
                      <a:endParaRPr lang="he-IL" sz="1200" kern="1200" baseline="0">
                        <a:solidFill>
                          <a:schemeClr val="tx1"/>
                        </a:solidFill>
                        <a:latin typeface="Segoe UI"/>
                        <a:ea typeface="Tahoma"/>
                        <a:cs typeface="Segoe UI"/>
                      </a:endParaRPr>
                    </a:p>
                    <a:p>
                      <a:pPr algn="l" rtl="0" fontAlgn="t"/>
                      <a:r>
                        <a:rPr lang="he-IL" sz="1200" kern="1200" baseline="0">
                          <a:solidFill>
                            <a:schemeClr val="tx1"/>
                          </a:solidFill>
                          <a:latin typeface="Segoe UI"/>
                          <a:ea typeface="Tahoma"/>
                          <a:cs typeface="Segoe UI"/>
                        </a:rPr>
                        <a:t> </a:t>
                      </a:r>
                      <a:r>
                        <a:rPr lang="he-IL" sz="1200" b="0" i="0" u="none" strike="noStrike">
                          <a:solidFill>
                            <a:srgbClr val="000000"/>
                          </a:solidFill>
                          <a:effectLst/>
                          <a:latin typeface="Segoe UI" panose="020B0502040204020203" pitchFamily="34" charset="0"/>
                          <a:cs typeface="Segoe UI" panose="020B0502040204020203" pitchFamily="34" charset="0"/>
                        </a:rPr>
                        <a:t> </a:t>
                      </a:r>
                    </a:p>
                    <a:p>
                      <a:pPr algn="l" rtl="0" fontAlgn="t"/>
                      <a:r>
                        <a:rPr lang="en-US" sz="1200" b="0" i="0" u="none" strike="noStrike">
                          <a:solidFill>
                            <a:srgbClr val="000000"/>
                          </a:solidFill>
                          <a:effectLst/>
                          <a:latin typeface="Segoe UI" panose="020B0502040204020203" pitchFamily="34" charset="0"/>
                          <a:cs typeface="Segoe UI" panose="020B0502040204020203" pitchFamily="34" charset="0"/>
                        </a:rPr>
                        <a:t>Tour in Tel Aviv Jaffa on playgrounds and the public space</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tc>
                  <a:txBody>
                    <a:bodyPr/>
                    <a:lstStyle/>
                    <a:p>
                      <a:pPr algn="ctr" rtl="1" fontAlgn="t"/>
                      <a:r>
                        <a:rPr lang="en-US" sz="1200" b="0" i="0" u="none" strike="noStrike">
                          <a:solidFill>
                            <a:srgbClr val="000000"/>
                          </a:solidFill>
                          <a:effectLst/>
                          <a:latin typeface="Segoe UI" panose="020B0502040204020203" pitchFamily="34" charset="0"/>
                          <a:cs typeface="Segoe UI" panose="020B0502040204020203" pitchFamily="34" charset="0"/>
                        </a:rPr>
                        <a:t>May 2022</a:t>
                      </a:r>
                      <a:endParaRPr lang="he-IL" sz="1200" b="0" i="0" u="none" strike="noStrike">
                        <a:solidFill>
                          <a:srgbClr val="000000"/>
                        </a:solidFill>
                        <a:effectLst/>
                        <a:latin typeface="Segoe UI" panose="020B0502040204020203" pitchFamily="34" charset="0"/>
                        <a:cs typeface="Segoe UI" panose="020B0502040204020203" pitchFamily="34" charset="0"/>
                      </a:endParaRPr>
                    </a:p>
                  </a:txBody>
                  <a:tcPr marL="4459" marR="4459" marT="4459" marB="0">
                    <a:solidFill>
                      <a:srgbClr val="E1E1E1"/>
                    </a:solidFill>
                  </a:tcPr>
                </a:tc>
                <a:extLst>
                  <a:ext uri="{0D108BD9-81ED-4DB2-BD59-A6C34878D82A}">
                    <a16:rowId xmlns:a16="http://schemas.microsoft.com/office/drawing/2014/main" val="1895468077"/>
                  </a:ext>
                </a:extLst>
              </a:tr>
            </a:tbl>
          </a:graphicData>
        </a:graphic>
      </p:graphicFrame>
      <p:sp>
        <p:nvSpPr>
          <p:cNvPr id="8" name="TextBox 7">
            <a:extLst>
              <a:ext uri="{FF2B5EF4-FFF2-40B4-BE49-F238E27FC236}">
                <a16:creationId xmlns:a16="http://schemas.microsoft.com/office/drawing/2014/main" id="{CBB90539-F00A-610A-505D-3F6B999CC097}"/>
              </a:ext>
            </a:extLst>
          </p:cNvPr>
          <p:cNvSpPr txBox="1"/>
          <p:nvPr/>
        </p:nvSpPr>
        <p:spPr>
          <a:xfrm>
            <a:off x="0" y="39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Research Design – Evaluation Actions</a:t>
            </a:r>
            <a:endParaRPr lang="he-IL" sz="2400" b="1">
              <a:solidFill>
                <a:schemeClr val="bg1"/>
              </a:solidFill>
              <a:latin typeface="Tahoma" pitchFamily="34" charset="0"/>
              <a:ea typeface="Tahoma" pitchFamily="34" charset="0"/>
              <a:cs typeface="Tahoma" pitchFamily="34" charset="0"/>
            </a:endParaRPr>
          </a:p>
        </p:txBody>
      </p:sp>
      <p:sp>
        <p:nvSpPr>
          <p:cNvPr id="9" name="Rectangle 8">
            <a:extLst>
              <a:ext uri="{FF2B5EF4-FFF2-40B4-BE49-F238E27FC236}">
                <a16:creationId xmlns:a16="http://schemas.microsoft.com/office/drawing/2014/main" id="{0AA957AD-3037-EC5C-579D-9FCAACB90129}"/>
              </a:ext>
            </a:extLst>
          </p:cNvPr>
          <p:cNvSpPr/>
          <p:nvPr/>
        </p:nvSpPr>
        <p:spPr>
          <a:xfrm>
            <a:off x="616174" y="585183"/>
            <a:ext cx="7589128" cy="345159"/>
          </a:xfrm>
          <a:prstGeom prst="rect">
            <a:avLst/>
          </a:prstGeom>
        </p:spPr>
        <p:txBody>
          <a:bodyPr wrap="square" anchor="t">
            <a:spAutoFit/>
          </a:bodyPr>
          <a:lstStyle/>
          <a:p>
            <a:pPr algn="l" rtl="0">
              <a:lnSpc>
                <a:spcPts val="2300"/>
              </a:lnSpc>
              <a:spcAft>
                <a:spcPts val="1000"/>
              </a:spcAft>
            </a:pPr>
            <a:r>
              <a:rPr lang="en-US" sz="1200" b="1">
                <a:latin typeface="Segoe UI" panose="020B0502040204020203" pitchFamily="34" charset="0"/>
                <a:ea typeface="Tahoma" pitchFamily="34" charset="0"/>
                <a:cs typeface="Segoe UI" panose="020B0502040204020203" pitchFamily="34" charset="0"/>
              </a:rPr>
              <a:t>The research actions took place between November 2021 to May 2022:</a:t>
            </a:r>
            <a:endParaRPr lang="he-IL" sz="1200" b="1">
              <a:latin typeface="Segoe UI" panose="020B0502040204020203" pitchFamily="34" charset="0"/>
              <a:ea typeface="Tahoma" pitchFamily="34" charset="0"/>
              <a:cs typeface="Segoe UI" panose="020B0502040204020203" pitchFamily="34" charset="0"/>
            </a:endParaRPr>
          </a:p>
        </p:txBody>
      </p:sp>
    </p:spTree>
    <p:extLst>
      <p:ext uri="{BB962C8B-B14F-4D97-AF65-F5344CB8AC3E}">
        <p14:creationId xmlns:p14="http://schemas.microsoft.com/office/powerpoint/2010/main" val="3276213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תרשים 41">
            <a:extLst>
              <a:ext uri="{FF2B5EF4-FFF2-40B4-BE49-F238E27FC236}">
                <a16:creationId xmlns:a16="http://schemas.microsoft.com/office/drawing/2014/main" id="{26439F55-9E35-BAFB-C6B7-E59408B2C605}"/>
              </a:ext>
            </a:extLst>
          </p:cNvPr>
          <p:cNvGraphicFramePr>
            <a:graphicFrameLocks/>
          </p:cNvGraphicFramePr>
          <p:nvPr>
            <p:extLst>
              <p:ext uri="{D42A27DB-BD31-4B8C-83A1-F6EECF244321}">
                <p14:modId xmlns:p14="http://schemas.microsoft.com/office/powerpoint/2010/main" val="4243502150"/>
              </p:ext>
            </p:extLst>
          </p:nvPr>
        </p:nvGraphicFramePr>
        <p:xfrm>
          <a:off x="0" y="1418923"/>
          <a:ext cx="4032452" cy="3765216"/>
        </p:xfrm>
        <a:graphic>
          <a:graphicData uri="http://schemas.openxmlformats.org/drawingml/2006/chart">
            <c:chart xmlns:c="http://schemas.openxmlformats.org/drawingml/2006/chart" xmlns:r="http://schemas.openxmlformats.org/officeDocument/2006/relationships" r:id="rId2"/>
          </a:graphicData>
        </a:graphic>
      </p:graphicFrame>
      <p:sp>
        <p:nvSpPr>
          <p:cNvPr id="7" name="מלבן 3">
            <a:extLst>
              <a:ext uri="{FF2B5EF4-FFF2-40B4-BE49-F238E27FC236}">
                <a16:creationId xmlns:a16="http://schemas.microsoft.com/office/drawing/2014/main" id="{B613FAC0-AB66-1E5C-9C46-0D8793E53606}"/>
              </a:ext>
            </a:extLst>
          </p:cNvPr>
          <p:cNvSpPr/>
          <p:nvPr/>
        </p:nvSpPr>
        <p:spPr>
          <a:xfrm>
            <a:off x="536944" y="693955"/>
            <a:ext cx="5279810" cy="886708"/>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l" rtl="0" eaLnBrk="0" fontAlgn="base" hangingPunct="0">
              <a:spcBef>
                <a:spcPct val="0"/>
              </a:spcBef>
              <a:spcAft>
                <a:spcPts val="800"/>
              </a:spcAft>
            </a:pPr>
            <a:r>
              <a:rPr lang="he-IL" sz="3600" b="1">
                <a:solidFill>
                  <a:srgbClr val="36636F"/>
                </a:solidFill>
                <a:latin typeface="Segoe UI" panose="020B0502040204020203" pitchFamily="34" charset="0"/>
                <a:cs typeface="Segoe UI" panose="020B0502040204020203" pitchFamily="34" charset="0"/>
              </a:rPr>
              <a:t>155</a:t>
            </a:r>
            <a:r>
              <a:rPr lang="en-US" sz="2400">
                <a:solidFill>
                  <a:srgbClr val="36636F"/>
                </a:solidFill>
                <a:latin typeface="Segoe UI" panose="020B0502040204020203" pitchFamily="34" charset="0"/>
                <a:cs typeface="Segoe UI" panose="020B0502040204020203" pitchFamily="34" charset="0"/>
              </a:rPr>
              <a:t> parents to children aged 0-6,</a:t>
            </a:r>
          </a:p>
          <a:p>
            <a:pPr algn="l" rtl="0" eaLnBrk="0" fontAlgn="base" hangingPunct="0">
              <a:spcBef>
                <a:spcPct val="0"/>
              </a:spcBef>
              <a:spcAft>
                <a:spcPts val="800"/>
              </a:spcAft>
            </a:pPr>
            <a:r>
              <a:rPr lang="en-US" sz="2400">
                <a:solidFill>
                  <a:srgbClr val="36636F"/>
                </a:solidFill>
                <a:latin typeface="Segoe UI" panose="020B0502040204020203" pitchFamily="34" charset="0"/>
                <a:cs typeface="Segoe UI" panose="020B0502040204020203" pitchFamily="34" charset="0"/>
              </a:rPr>
              <a:t>Beit Shemesh residents</a:t>
            </a:r>
            <a:endParaRPr lang="he-IL" sz="2400">
              <a:solidFill>
                <a:srgbClr val="36636F"/>
              </a:solidFill>
              <a:latin typeface="Segoe UI" panose="020B0502040204020203" pitchFamily="34" charset="0"/>
              <a:cs typeface="Segoe UI" panose="020B0502040204020203" pitchFamily="34" charset="0"/>
            </a:endParaRPr>
          </a:p>
        </p:txBody>
      </p:sp>
      <p:sp>
        <p:nvSpPr>
          <p:cNvPr id="8" name="מלבן 3">
            <a:extLst>
              <a:ext uri="{FF2B5EF4-FFF2-40B4-BE49-F238E27FC236}">
                <a16:creationId xmlns:a16="http://schemas.microsoft.com/office/drawing/2014/main" id="{73CAD5E7-64CE-5834-CE4D-891524CED343}"/>
              </a:ext>
            </a:extLst>
          </p:cNvPr>
          <p:cNvSpPr/>
          <p:nvPr/>
        </p:nvSpPr>
        <p:spPr>
          <a:xfrm>
            <a:off x="1397841" y="3107772"/>
            <a:ext cx="973884" cy="304823"/>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n-US" b="1">
                <a:solidFill>
                  <a:srgbClr val="36636F"/>
                </a:solidFill>
                <a:latin typeface="Segoe UI" panose="020B0502040204020203" pitchFamily="34" charset="0"/>
                <a:cs typeface="Segoe UI" panose="020B0502040204020203" pitchFamily="34" charset="0"/>
              </a:rPr>
              <a:t>Gender</a:t>
            </a:r>
            <a:endParaRPr lang="he-IL" sz="1200" b="1">
              <a:solidFill>
                <a:srgbClr val="36636F"/>
              </a:solidFill>
              <a:latin typeface="Segoe UI" panose="020B0502040204020203" pitchFamily="34" charset="0"/>
              <a:cs typeface="Segoe UI" panose="020B0502040204020203" pitchFamily="34" charset="0"/>
            </a:endParaRPr>
          </a:p>
        </p:txBody>
      </p:sp>
      <p:pic>
        <p:nvPicPr>
          <p:cNvPr id="11" name="Graphic 10" descr="Woman">
            <a:extLst>
              <a:ext uri="{FF2B5EF4-FFF2-40B4-BE49-F238E27FC236}">
                <a16:creationId xmlns:a16="http://schemas.microsoft.com/office/drawing/2014/main" id="{1F0EEE97-88A9-6F91-0296-E618DB91166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30626" y="2338794"/>
            <a:ext cx="629665" cy="629665"/>
          </a:xfrm>
          <a:prstGeom prst="rect">
            <a:avLst/>
          </a:prstGeom>
        </p:spPr>
      </p:pic>
      <p:pic>
        <p:nvPicPr>
          <p:cNvPr id="12" name="Graphic 11" descr="Man">
            <a:extLst>
              <a:ext uri="{FF2B5EF4-FFF2-40B4-BE49-F238E27FC236}">
                <a16:creationId xmlns:a16="http://schemas.microsoft.com/office/drawing/2014/main" id="{ABEA321B-B89E-FC33-1571-065890ABF35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73307" y="3600450"/>
            <a:ext cx="629665" cy="629665"/>
          </a:xfrm>
          <a:prstGeom prst="rect">
            <a:avLst/>
          </a:prstGeom>
        </p:spPr>
      </p:pic>
      <p:graphicFrame>
        <p:nvGraphicFramePr>
          <p:cNvPr id="16" name="תרשים 44">
            <a:extLst>
              <a:ext uri="{FF2B5EF4-FFF2-40B4-BE49-F238E27FC236}">
                <a16:creationId xmlns:a16="http://schemas.microsoft.com/office/drawing/2014/main" id="{DD3A56FE-8F54-D2BC-9267-9316D9CD2B94}"/>
              </a:ext>
            </a:extLst>
          </p:cNvPr>
          <p:cNvGraphicFramePr>
            <a:graphicFrameLocks/>
          </p:cNvGraphicFramePr>
          <p:nvPr>
            <p:extLst>
              <p:ext uri="{D42A27DB-BD31-4B8C-83A1-F6EECF244321}">
                <p14:modId xmlns:p14="http://schemas.microsoft.com/office/powerpoint/2010/main" val="1537327793"/>
              </p:ext>
            </p:extLst>
          </p:nvPr>
        </p:nvGraphicFramePr>
        <p:xfrm>
          <a:off x="2095501" y="3445407"/>
          <a:ext cx="4924424" cy="3193518"/>
        </p:xfrm>
        <a:graphic>
          <a:graphicData uri="http://schemas.openxmlformats.org/drawingml/2006/chart">
            <c:chart xmlns:c="http://schemas.openxmlformats.org/drawingml/2006/chart" xmlns:r="http://schemas.openxmlformats.org/officeDocument/2006/relationships" r:id="rId7"/>
          </a:graphicData>
        </a:graphic>
      </p:graphicFrame>
      <p:sp>
        <p:nvSpPr>
          <p:cNvPr id="18" name="TextBox 17">
            <a:extLst>
              <a:ext uri="{FF2B5EF4-FFF2-40B4-BE49-F238E27FC236}">
                <a16:creationId xmlns:a16="http://schemas.microsoft.com/office/drawing/2014/main" id="{6F4A8C10-B161-8BE7-DAB8-8DCC144F74F1}"/>
              </a:ext>
            </a:extLst>
          </p:cNvPr>
          <p:cNvSpPr txBox="1"/>
          <p:nvPr/>
        </p:nvSpPr>
        <p:spPr>
          <a:xfrm>
            <a:off x="0" y="390"/>
            <a:ext cx="12192000" cy="517065"/>
          </a:xfrm>
          <a:prstGeom prst="rect">
            <a:avLst/>
          </a:prstGeom>
          <a:solidFill>
            <a:srgbClr val="36636F"/>
          </a:solidFill>
        </p:spPr>
        <p:txBody>
          <a:bodyPr wrap="square" rtlCol="0">
            <a:spAutoFit/>
          </a:bodyPr>
          <a:lstStyle/>
          <a:p>
            <a:pPr algn="l" rtl="0">
              <a:lnSpc>
                <a:spcPct val="115000"/>
              </a:lnSpc>
              <a:spcAft>
                <a:spcPts val="1000"/>
              </a:spcAft>
            </a:pPr>
            <a:r>
              <a:rPr lang="en-US" sz="2400" b="1">
                <a:solidFill>
                  <a:schemeClr val="bg1"/>
                </a:solidFill>
                <a:effectLst/>
                <a:latin typeface="Tahoma" panose="020B0604030504040204" pitchFamily="34" charset="0"/>
                <a:ea typeface="Tahoma" panose="020B0604030504040204" pitchFamily="34" charset="0"/>
                <a:cs typeface="Tahoma" panose="020B0604030504040204" pitchFamily="34" charset="0"/>
              </a:rPr>
              <a:t>Demographic Profile of Survey Respondents</a:t>
            </a:r>
            <a:endParaRPr lang="he-IL" sz="24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מלבן 3">
            <a:extLst>
              <a:ext uri="{FF2B5EF4-FFF2-40B4-BE49-F238E27FC236}">
                <a16:creationId xmlns:a16="http://schemas.microsoft.com/office/drawing/2014/main" id="{B5D20F95-250A-D1FE-C9DC-1793749967FF}"/>
              </a:ext>
            </a:extLst>
          </p:cNvPr>
          <p:cNvSpPr/>
          <p:nvPr/>
        </p:nvSpPr>
        <p:spPr>
          <a:xfrm>
            <a:off x="6233405" y="1677158"/>
            <a:ext cx="1352550" cy="529477"/>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l" rtl="0" eaLnBrk="0" fontAlgn="base" hangingPunct="0">
              <a:spcBef>
                <a:spcPct val="0"/>
              </a:spcBef>
              <a:spcAft>
                <a:spcPts val="800"/>
              </a:spcAft>
            </a:pPr>
            <a:r>
              <a:rPr lang="en-US" b="1">
                <a:solidFill>
                  <a:srgbClr val="36636F"/>
                </a:solidFill>
                <a:latin typeface="Segoe UI" panose="020B0502040204020203" pitchFamily="34" charset="0"/>
                <a:cs typeface="Segoe UI" panose="020B0502040204020203" pitchFamily="34" charset="0"/>
              </a:rPr>
              <a:t>Children’s Age</a:t>
            </a:r>
            <a:endParaRPr lang="he-IL" sz="1200" b="1">
              <a:solidFill>
                <a:srgbClr val="36636F"/>
              </a:solidFill>
              <a:latin typeface="Segoe UI" panose="020B0502040204020203" pitchFamily="34" charset="0"/>
              <a:cs typeface="Segoe UI" panose="020B0502040204020203" pitchFamily="34" charset="0"/>
            </a:endParaRPr>
          </a:p>
        </p:txBody>
      </p:sp>
      <p:sp>
        <p:nvSpPr>
          <p:cNvPr id="20" name="מלבן 3">
            <a:extLst>
              <a:ext uri="{FF2B5EF4-FFF2-40B4-BE49-F238E27FC236}">
                <a16:creationId xmlns:a16="http://schemas.microsoft.com/office/drawing/2014/main" id="{22094497-DF1C-38C5-3C6B-CC6C56136FBC}"/>
              </a:ext>
            </a:extLst>
          </p:cNvPr>
          <p:cNvSpPr/>
          <p:nvPr/>
        </p:nvSpPr>
        <p:spPr>
          <a:xfrm>
            <a:off x="7038765" y="4318882"/>
            <a:ext cx="1370150" cy="927592"/>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l" rtl="0" eaLnBrk="0" fontAlgn="base" hangingPunct="0">
              <a:spcBef>
                <a:spcPct val="0"/>
              </a:spcBef>
              <a:spcAft>
                <a:spcPts val="800"/>
              </a:spcAft>
            </a:pPr>
            <a:r>
              <a:rPr lang="en-US" b="1">
                <a:solidFill>
                  <a:srgbClr val="36636F"/>
                </a:solidFill>
                <a:latin typeface="Segoe UI" panose="020B0502040204020203" pitchFamily="34" charset="0"/>
                <a:cs typeface="Segoe UI" panose="020B0502040204020203" pitchFamily="34" charset="0"/>
              </a:rPr>
              <a:t>Number of Children in Family</a:t>
            </a:r>
            <a:endParaRPr lang="he-IL" b="1">
              <a:solidFill>
                <a:srgbClr val="36636F"/>
              </a:solidFill>
              <a:latin typeface="Segoe UI" panose="020B0502040204020203" pitchFamily="34" charset="0"/>
              <a:cs typeface="Segoe UI" panose="020B0502040204020203" pitchFamily="34" charset="0"/>
            </a:endParaRPr>
          </a:p>
        </p:txBody>
      </p:sp>
      <p:sp>
        <p:nvSpPr>
          <p:cNvPr id="21" name="מלבן 3">
            <a:extLst>
              <a:ext uri="{FF2B5EF4-FFF2-40B4-BE49-F238E27FC236}">
                <a16:creationId xmlns:a16="http://schemas.microsoft.com/office/drawing/2014/main" id="{D992DF9C-6043-CA95-6019-A099C065DBEA}"/>
              </a:ext>
            </a:extLst>
          </p:cNvPr>
          <p:cNvSpPr/>
          <p:nvPr/>
        </p:nvSpPr>
        <p:spPr>
          <a:xfrm>
            <a:off x="11310056" y="2753853"/>
            <a:ext cx="638122" cy="365125"/>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ctr" eaLnBrk="0" fontAlgn="base" hangingPunct="0">
              <a:spcBef>
                <a:spcPct val="0"/>
              </a:spcBef>
              <a:spcAft>
                <a:spcPts val="800"/>
              </a:spcAft>
            </a:pPr>
            <a:r>
              <a:rPr lang="he-IL" sz="1600" b="1">
                <a:solidFill>
                  <a:schemeClr val="bg1"/>
                </a:solidFill>
                <a:latin typeface="Segoe UI" panose="020B0502040204020203" pitchFamily="34" charset="0"/>
                <a:cs typeface="Segoe UI" panose="020B0502040204020203" pitchFamily="34" charset="0"/>
              </a:rPr>
              <a:t>3-4</a:t>
            </a:r>
            <a:endParaRPr lang="he-IL" sz="1100" b="1">
              <a:solidFill>
                <a:schemeClr val="bg1"/>
              </a:solidFill>
              <a:latin typeface="Segoe UI" panose="020B0502040204020203" pitchFamily="34" charset="0"/>
              <a:cs typeface="Segoe UI" panose="020B0502040204020203" pitchFamily="34" charset="0"/>
            </a:endParaRPr>
          </a:p>
        </p:txBody>
      </p:sp>
      <p:sp>
        <p:nvSpPr>
          <p:cNvPr id="22" name="מלבן 3">
            <a:extLst>
              <a:ext uri="{FF2B5EF4-FFF2-40B4-BE49-F238E27FC236}">
                <a16:creationId xmlns:a16="http://schemas.microsoft.com/office/drawing/2014/main" id="{2FD6F488-DF35-410A-AE18-410C882EF098}"/>
              </a:ext>
            </a:extLst>
          </p:cNvPr>
          <p:cNvSpPr/>
          <p:nvPr/>
        </p:nvSpPr>
        <p:spPr>
          <a:xfrm>
            <a:off x="10952064" y="1377047"/>
            <a:ext cx="638122" cy="365125"/>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ctr" eaLnBrk="0" fontAlgn="base" hangingPunct="0">
              <a:spcBef>
                <a:spcPct val="0"/>
              </a:spcBef>
              <a:spcAft>
                <a:spcPts val="800"/>
              </a:spcAft>
            </a:pPr>
            <a:r>
              <a:rPr lang="he-IL" sz="1600" b="1">
                <a:solidFill>
                  <a:schemeClr val="bg1"/>
                </a:solidFill>
                <a:latin typeface="Segoe UI" panose="020B0502040204020203" pitchFamily="34" charset="0"/>
                <a:cs typeface="Segoe UI" panose="020B0502040204020203" pitchFamily="34" charset="0"/>
              </a:rPr>
              <a:t>5+</a:t>
            </a:r>
            <a:endParaRPr lang="he-IL" sz="1100" b="1">
              <a:solidFill>
                <a:schemeClr val="bg1"/>
              </a:solidFill>
              <a:latin typeface="Segoe UI" panose="020B0502040204020203" pitchFamily="34" charset="0"/>
              <a:cs typeface="Segoe UI" panose="020B0502040204020203" pitchFamily="34" charset="0"/>
            </a:endParaRPr>
          </a:p>
        </p:txBody>
      </p:sp>
      <p:graphicFrame>
        <p:nvGraphicFramePr>
          <p:cNvPr id="23" name="תרשים 39">
            <a:extLst>
              <a:ext uri="{FF2B5EF4-FFF2-40B4-BE49-F238E27FC236}">
                <a16:creationId xmlns:a16="http://schemas.microsoft.com/office/drawing/2014/main" id="{4E1BF262-E90D-E11A-6C30-93140B9BCFA1}"/>
              </a:ext>
            </a:extLst>
          </p:cNvPr>
          <p:cNvGraphicFramePr>
            <a:graphicFrameLocks/>
          </p:cNvGraphicFramePr>
          <p:nvPr>
            <p:extLst>
              <p:ext uri="{D42A27DB-BD31-4B8C-83A1-F6EECF244321}">
                <p14:modId xmlns:p14="http://schemas.microsoft.com/office/powerpoint/2010/main" val="4002714899"/>
              </p:ext>
            </p:extLst>
          </p:nvPr>
        </p:nvGraphicFramePr>
        <p:xfrm>
          <a:off x="8427755" y="3118978"/>
          <a:ext cx="3337488" cy="31750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4" name="תרשים 47">
            <a:extLst>
              <a:ext uri="{FF2B5EF4-FFF2-40B4-BE49-F238E27FC236}">
                <a16:creationId xmlns:a16="http://schemas.microsoft.com/office/drawing/2014/main" id="{ED4E6DD7-FF6C-573D-4669-E9E83CAE4A86}"/>
              </a:ext>
            </a:extLst>
          </p:cNvPr>
          <p:cNvGraphicFramePr>
            <a:graphicFrameLocks/>
          </p:cNvGraphicFramePr>
          <p:nvPr>
            <p:extLst>
              <p:ext uri="{D42A27DB-BD31-4B8C-83A1-F6EECF244321}">
                <p14:modId xmlns:p14="http://schemas.microsoft.com/office/powerpoint/2010/main" val="2497689797"/>
              </p:ext>
            </p:extLst>
          </p:nvPr>
        </p:nvGraphicFramePr>
        <p:xfrm>
          <a:off x="7747354" y="939185"/>
          <a:ext cx="4572000" cy="2235746"/>
        </p:xfrm>
        <a:graphic>
          <a:graphicData uri="http://schemas.openxmlformats.org/drawingml/2006/chart">
            <c:chart xmlns:c="http://schemas.openxmlformats.org/drawingml/2006/chart" xmlns:r="http://schemas.openxmlformats.org/officeDocument/2006/relationships" r:id="rId9"/>
          </a:graphicData>
        </a:graphic>
      </p:graphicFrame>
      <p:sp>
        <p:nvSpPr>
          <p:cNvPr id="2" name="TextBox 1">
            <a:extLst>
              <a:ext uri="{FF2B5EF4-FFF2-40B4-BE49-F238E27FC236}">
                <a16:creationId xmlns:a16="http://schemas.microsoft.com/office/drawing/2014/main" id="{4399F356-E67A-5929-9355-9AF5D8435C2C}"/>
              </a:ext>
            </a:extLst>
          </p:cNvPr>
          <p:cNvSpPr txBox="1"/>
          <p:nvPr/>
        </p:nvSpPr>
        <p:spPr>
          <a:xfrm>
            <a:off x="7581900" y="2561863"/>
            <a:ext cx="822960" cy="365760"/>
          </a:xfrm>
          <a:prstGeom prst="rect">
            <a:avLst/>
          </a:prstGeom>
          <a:solidFill>
            <a:schemeClr val="bg1"/>
          </a:solidFill>
        </p:spPr>
        <p:txBody>
          <a:bodyPr wrap="square" rtlCol="0">
            <a:spAutoFit/>
          </a:bodyPr>
          <a:lstStyle/>
          <a:p>
            <a:pPr algn="l" rtl="0"/>
            <a:r>
              <a:rPr lang="en-US" sz="1400" b="1"/>
              <a:t>Ages 0-2</a:t>
            </a:r>
          </a:p>
        </p:txBody>
      </p:sp>
      <p:sp>
        <p:nvSpPr>
          <p:cNvPr id="25" name="TextBox 24">
            <a:extLst>
              <a:ext uri="{FF2B5EF4-FFF2-40B4-BE49-F238E27FC236}">
                <a16:creationId xmlns:a16="http://schemas.microsoft.com/office/drawing/2014/main" id="{22606853-6A6F-6E82-FAB8-2F0EBEEA28E5}"/>
              </a:ext>
            </a:extLst>
          </p:cNvPr>
          <p:cNvSpPr txBox="1"/>
          <p:nvPr/>
        </p:nvSpPr>
        <p:spPr>
          <a:xfrm>
            <a:off x="7585955" y="1898858"/>
            <a:ext cx="822960" cy="307777"/>
          </a:xfrm>
          <a:prstGeom prst="rect">
            <a:avLst/>
          </a:prstGeom>
          <a:solidFill>
            <a:schemeClr val="bg1"/>
          </a:solidFill>
        </p:spPr>
        <p:txBody>
          <a:bodyPr wrap="square" rtlCol="0">
            <a:spAutoFit/>
          </a:bodyPr>
          <a:lstStyle/>
          <a:p>
            <a:pPr algn="l" rtl="0"/>
            <a:r>
              <a:rPr lang="en-US" sz="1400" b="1"/>
              <a:t>Ages 3-4</a:t>
            </a:r>
          </a:p>
        </p:txBody>
      </p:sp>
      <p:sp>
        <p:nvSpPr>
          <p:cNvPr id="26" name="TextBox 25">
            <a:extLst>
              <a:ext uri="{FF2B5EF4-FFF2-40B4-BE49-F238E27FC236}">
                <a16:creationId xmlns:a16="http://schemas.microsoft.com/office/drawing/2014/main" id="{DAA4653F-6234-E9C1-A74F-C0E83DCCF633}"/>
              </a:ext>
            </a:extLst>
          </p:cNvPr>
          <p:cNvSpPr txBox="1"/>
          <p:nvPr/>
        </p:nvSpPr>
        <p:spPr>
          <a:xfrm>
            <a:off x="7606700" y="1164773"/>
            <a:ext cx="822960" cy="523220"/>
          </a:xfrm>
          <a:prstGeom prst="rect">
            <a:avLst/>
          </a:prstGeom>
          <a:solidFill>
            <a:schemeClr val="bg1"/>
          </a:solidFill>
        </p:spPr>
        <p:txBody>
          <a:bodyPr wrap="square" rtlCol="0">
            <a:spAutoFit/>
          </a:bodyPr>
          <a:lstStyle/>
          <a:p>
            <a:pPr algn="r"/>
            <a:r>
              <a:rPr lang="en-US" sz="1400" b="1"/>
              <a:t>Age 5 or older</a:t>
            </a:r>
          </a:p>
        </p:txBody>
      </p:sp>
      <p:sp>
        <p:nvSpPr>
          <p:cNvPr id="27" name="TextBox 26">
            <a:extLst>
              <a:ext uri="{FF2B5EF4-FFF2-40B4-BE49-F238E27FC236}">
                <a16:creationId xmlns:a16="http://schemas.microsoft.com/office/drawing/2014/main" id="{79E781EB-09B9-8C4E-B7D3-3935D0A96ECE}"/>
              </a:ext>
            </a:extLst>
          </p:cNvPr>
          <p:cNvSpPr txBox="1"/>
          <p:nvPr/>
        </p:nvSpPr>
        <p:spPr>
          <a:xfrm>
            <a:off x="9418860" y="4099160"/>
            <a:ext cx="1201516" cy="1328569"/>
          </a:xfrm>
          <a:prstGeom prst="rect">
            <a:avLst/>
          </a:prstGeom>
          <a:solidFill>
            <a:schemeClr val="bg1"/>
          </a:solidFill>
        </p:spPr>
        <p:txBody>
          <a:bodyPr wrap="square" rtlCol="0">
            <a:spAutoFit/>
          </a:bodyPr>
          <a:lstStyle/>
          <a:p>
            <a:pPr algn="l" rtl="0">
              <a:spcAft>
                <a:spcPts val="200"/>
              </a:spcAft>
            </a:pPr>
            <a:r>
              <a:rPr lang="en-US" sz="1200"/>
              <a:t>1 child</a:t>
            </a:r>
          </a:p>
          <a:p>
            <a:pPr algn="l" rtl="0">
              <a:spcAft>
                <a:spcPts val="200"/>
              </a:spcAft>
            </a:pPr>
            <a:r>
              <a:rPr lang="en-US" sz="1200"/>
              <a:t>2 children</a:t>
            </a:r>
          </a:p>
          <a:p>
            <a:pPr algn="l" rtl="0">
              <a:spcAft>
                <a:spcPts val="200"/>
              </a:spcAft>
            </a:pPr>
            <a:r>
              <a:rPr lang="en-US" sz="1200"/>
              <a:t>3 children</a:t>
            </a:r>
          </a:p>
          <a:p>
            <a:pPr algn="l" rtl="0">
              <a:spcAft>
                <a:spcPts val="200"/>
              </a:spcAft>
            </a:pPr>
            <a:r>
              <a:rPr lang="en-US" sz="1200"/>
              <a:t>4 children</a:t>
            </a:r>
          </a:p>
          <a:p>
            <a:pPr algn="l" rtl="0">
              <a:spcAft>
                <a:spcPts val="200"/>
              </a:spcAft>
            </a:pPr>
            <a:r>
              <a:rPr lang="en-US" sz="1200"/>
              <a:t>5 children</a:t>
            </a:r>
          </a:p>
          <a:p>
            <a:pPr algn="l" rtl="0">
              <a:spcAft>
                <a:spcPts val="200"/>
              </a:spcAft>
            </a:pPr>
            <a:r>
              <a:rPr lang="en-US" sz="1200"/>
              <a:t>6 children +</a:t>
            </a:r>
          </a:p>
        </p:txBody>
      </p:sp>
      <p:sp>
        <p:nvSpPr>
          <p:cNvPr id="29" name="TextBox 28">
            <a:extLst>
              <a:ext uri="{FF2B5EF4-FFF2-40B4-BE49-F238E27FC236}">
                <a16:creationId xmlns:a16="http://schemas.microsoft.com/office/drawing/2014/main" id="{D47BFFEE-955A-E2B8-3054-0F2D7D55B474}"/>
              </a:ext>
            </a:extLst>
          </p:cNvPr>
          <p:cNvSpPr txBox="1"/>
          <p:nvPr/>
        </p:nvSpPr>
        <p:spPr>
          <a:xfrm>
            <a:off x="4070552" y="4608423"/>
            <a:ext cx="1187248" cy="1075231"/>
          </a:xfrm>
          <a:prstGeom prst="rect">
            <a:avLst/>
          </a:prstGeom>
          <a:solidFill>
            <a:schemeClr val="bg1"/>
          </a:solidFill>
        </p:spPr>
        <p:txBody>
          <a:bodyPr wrap="square">
            <a:spAutoFit/>
          </a:bodyPr>
          <a:lstStyle/>
          <a:p>
            <a:pPr marR="0" lvl="0" algn="l" defTabSz="914400" rtl="0" eaLnBrk="1" fontAlgn="auto" latinLnBrk="0" hangingPunct="1">
              <a:lnSpc>
                <a:spcPct val="150000"/>
              </a:lnSpc>
              <a:spcBef>
                <a:spcPts val="0"/>
              </a:spcBef>
              <a:spcAft>
                <a:spcPts val="100"/>
              </a:spcAft>
              <a:buClrTx/>
              <a:buSzTx/>
              <a:tabLst/>
              <a:defRPr/>
            </a:pPr>
            <a:r>
              <a:rPr kumimoji="0" lang="en-US" sz="1050" b="0" i="0" u="none" strike="noStrike" kern="1200" cap="none" spc="0" normalizeH="0" baseline="0" noProof="0">
                <a:ln>
                  <a:noFill/>
                </a:ln>
                <a:solidFill>
                  <a:prstClr val="black"/>
                </a:solidFill>
                <a:effectLst/>
                <a:uLnTx/>
                <a:uFillTx/>
                <a:ea typeface="Tahoma" panose="020B0604030504040204" pitchFamily="34" charset="0"/>
                <a:cs typeface="Segoe UI" panose="020B0502040204020203" pitchFamily="34" charset="0"/>
              </a:rPr>
              <a:t>Hassidic</a:t>
            </a:r>
          </a:p>
          <a:p>
            <a:pPr marR="0" lvl="0" algn="l" defTabSz="914400" rtl="0" eaLnBrk="1" fontAlgn="auto" latinLnBrk="0" hangingPunct="1">
              <a:lnSpc>
                <a:spcPct val="150000"/>
              </a:lnSpc>
              <a:spcBef>
                <a:spcPts val="0"/>
              </a:spcBef>
              <a:spcAft>
                <a:spcPts val="100"/>
              </a:spcAft>
              <a:buClrTx/>
              <a:buSzTx/>
              <a:tabLst/>
              <a:defRPr/>
            </a:pPr>
            <a:r>
              <a:rPr kumimoji="0" lang="en-US" sz="1050" b="0" i="0" u="none" strike="noStrike" kern="1200" cap="none" spc="0" normalizeH="0" baseline="0" noProof="0">
                <a:ln>
                  <a:noFill/>
                </a:ln>
                <a:solidFill>
                  <a:prstClr val="black"/>
                </a:solidFill>
                <a:effectLst/>
                <a:uLnTx/>
                <a:uFillTx/>
                <a:ea typeface="Tahoma" panose="020B0604030504040204" pitchFamily="34" charset="0"/>
                <a:cs typeface="Segoe UI" panose="020B0502040204020203" pitchFamily="34" charset="0"/>
              </a:rPr>
              <a:t>Lithuanian</a:t>
            </a:r>
          </a:p>
          <a:p>
            <a:pPr marR="0" lvl="0" algn="l" defTabSz="914400" rtl="0" eaLnBrk="1" fontAlgn="auto" latinLnBrk="0" hangingPunct="1">
              <a:lnSpc>
                <a:spcPct val="150000"/>
              </a:lnSpc>
              <a:spcBef>
                <a:spcPts val="0"/>
              </a:spcBef>
              <a:spcAft>
                <a:spcPts val="100"/>
              </a:spcAft>
              <a:buClrTx/>
              <a:buSzTx/>
              <a:tabLst/>
              <a:defRPr/>
            </a:pPr>
            <a:r>
              <a:rPr kumimoji="0" lang="en-US" sz="1050" b="0" i="0" u="none" strike="noStrike" kern="1200" cap="none" spc="0" normalizeH="0" baseline="0" noProof="0">
                <a:ln>
                  <a:noFill/>
                </a:ln>
                <a:solidFill>
                  <a:prstClr val="black"/>
                </a:solidFill>
                <a:effectLst/>
                <a:uLnTx/>
                <a:uFillTx/>
                <a:ea typeface="Tahoma" panose="020B0604030504040204" pitchFamily="34" charset="0"/>
                <a:cs typeface="Segoe UI" panose="020B0502040204020203" pitchFamily="34" charset="0"/>
              </a:rPr>
              <a:t>Sephardic</a:t>
            </a:r>
          </a:p>
          <a:p>
            <a:pPr marR="0" lvl="0" algn="l" defTabSz="914400" rtl="0" eaLnBrk="1" fontAlgn="auto" latinLnBrk="0" hangingPunct="1">
              <a:lnSpc>
                <a:spcPct val="150000"/>
              </a:lnSpc>
              <a:spcBef>
                <a:spcPts val="0"/>
              </a:spcBef>
              <a:spcAft>
                <a:spcPts val="100"/>
              </a:spcAft>
              <a:buClrTx/>
              <a:buSzTx/>
              <a:tabLst/>
              <a:defRPr/>
            </a:pPr>
            <a:r>
              <a:rPr kumimoji="0" lang="en-US" sz="1050" b="0" i="0" u="none" strike="noStrike" kern="1200" cap="none" spc="0" normalizeH="0" baseline="0" noProof="0">
                <a:ln>
                  <a:noFill/>
                </a:ln>
                <a:solidFill>
                  <a:prstClr val="black"/>
                </a:solidFill>
                <a:effectLst/>
                <a:uLnTx/>
                <a:uFillTx/>
                <a:ea typeface="Tahoma" panose="020B0604030504040204" pitchFamily="34" charset="0"/>
                <a:cs typeface="Segoe UI" panose="020B0502040204020203" pitchFamily="34" charset="0"/>
              </a:rPr>
              <a:t>National-Religious</a:t>
            </a:r>
          </a:p>
        </p:txBody>
      </p:sp>
    </p:spTree>
    <p:extLst>
      <p:ext uri="{BB962C8B-B14F-4D97-AF65-F5344CB8AC3E}">
        <p14:creationId xmlns:p14="http://schemas.microsoft.com/office/powerpoint/2010/main" val="2423928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BE08F3-A471-B6A2-B890-02AE331C3C94}"/>
              </a:ext>
            </a:extLst>
          </p:cNvPr>
          <p:cNvSpPr>
            <a:spLocks noGrp="1"/>
          </p:cNvSpPr>
          <p:nvPr>
            <p:ph type="sldNum" sz="quarter" idx="12"/>
          </p:nvPr>
        </p:nvSpPr>
        <p:spPr/>
        <p:txBody>
          <a:bodyPr/>
          <a:lstStyle/>
          <a:p>
            <a:fld id="{199E282D-D310-42D8-B8FF-78ED45A44D81}" type="slidenum">
              <a:rPr lang="he-IL" smtClean="0"/>
              <a:t>37</a:t>
            </a:fld>
            <a:endParaRPr lang="he-IL"/>
          </a:p>
        </p:txBody>
      </p:sp>
      <p:sp>
        <p:nvSpPr>
          <p:cNvPr id="5" name="Slide Number Placeholder 1">
            <a:extLst>
              <a:ext uri="{FF2B5EF4-FFF2-40B4-BE49-F238E27FC236}">
                <a16:creationId xmlns:a16="http://schemas.microsoft.com/office/drawing/2014/main" id="{1AB502B1-17DA-D98C-64FB-717B1B805814}"/>
              </a:ext>
            </a:extLst>
          </p:cNvPr>
          <p:cNvSpPr txBox="1">
            <a:spLocks/>
          </p:cNvSpPr>
          <p:nvPr/>
        </p:nvSpPr>
        <p:spPr>
          <a:xfrm>
            <a:off x="11298730" y="6267302"/>
            <a:ext cx="638122" cy="365125"/>
          </a:xfrm>
          <a:prstGeom prst="rect">
            <a:avLst/>
          </a:prstGeom>
        </p:spPr>
        <p:txBody>
          <a:bodyPr vert="horz" lIns="91440" tIns="45720" rIns="91440" bIns="45720" rtlCol="1" anchor="ctr"/>
          <a:lstStyle>
            <a:defPPr>
              <a:defRPr lang="he-IL"/>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F2736200-3204-44C4-A5EC-985817706BA3}" type="slidenum">
              <a:rPr lang="en-US" sz="1400" smtClean="0"/>
              <a:pPr/>
              <a:t>37</a:t>
            </a:fld>
            <a:endParaRPr lang="en-US" sz="1400"/>
          </a:p>
        </p:txBody>
      </p:sp>
      <p:sp>
        <p:nvSpPr>
          <p:cNvPr id="7" name="מלבן 3">
            <a:extLst>
              <a:ext uri="{FF2B5EF4-FFF2-40B4-BE49-F238E27FC236}">
                <a16:creationId xmlns:a16="http://schemas.microsoft.com/office/drawing/2014/main" id="{CA6AD36D-C600-EBED-52F4-E260C5089FC7}"/>
              </a:ext>
            </a:extLst>
          </p:cNvPr>
          <p:cNvSpPr/>
          <p:nvPr/>
        </p:nvSpPr>
        <p:spPr>
          <a:xfrm>
            <a:off x="9080071" y="1198318"/>
            <a:ext cx="1870753" cy="419522"/>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ctr" eaLnBrk="0" fontAlgn="base" hangingPunct="0">
              <a:spcBef>
                <a:spcPct val="0"/>
              </a:spcBef>
              <a:spcAft>
                <a:spcPts val="800"/>
              </a:spcAft>
            </a:pPr>
            <a:r>
              <a:rPr lang="en-US" b="1">
                <a:solidFill>
                  <a:srgbClr val="36636F"/>
                </a:solidFill>
                <a:latin typeface="Segoe UI" panose="020B0502040204020203" pitchFamily="34" charset="0"/>
                <a:cs typeface="Segoe UI" panose="020B0502040204020203" pitchFamily="34" charset="0"/>
              </a:rPr>
              <a:t>Education </a:t>
            </a:r>
            <a:endParaRPr lang="he-IL" sz="1200" b="1">
              <a:solidFill>
                <a:srgbClr val="36636F"/>
              </a:solidFill>
              <a:latin typeface="Segoe UI" panose="020B0502040204020203" pitchFamily="34" charset="0"/>
              <a:cs typeface="Segoe UI" panose="020B0502040204020203" pitchFamily="34" charset="0"/>
            </a:endParaRPr>
          </a:p>
        </p:txBody>
      </p:sp>
      <p:sp>
        <p:nvSpPr>
          <p:cNvPr id="8" name="מלבן 3">
            <a:extLst>
              <a:ext uri="{FF2B5EF4-FFF2-40B4-BE49-F238E27FC236}">
                <a16:creationId xmlns:a16="http://schemas.microsoft.com/office/drawing/2014/main" id="{55CF4110-3002-01F2-B0A5-D08AF5EDA585}"/>
              </a:ext>
            </a:extLst>
          </p:cNvPr>
          <p:cNvSpPr/>
          <p:nvPr/>
        </p:nvSpPr>
        <p:spPr>
          <a:xfrm>
            <a:off x="977126" y="2405557"/>
            <a:ext cx="1870753" cy="419522"/>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ctr" eaLnBrk="0" fontAlgn="base" hangingPunct="0">
              <a:spcBef>
                <a:spcPct val="0"/>
              </a:spcBef>
              <a:spcAft>
                <a:spcPts val="800"/>
              </a:spcAft>
            </a:pPr>
            <a:r>
              <a:rPr lang="en-US" sz="2000" b="1">
                <a:solidFill>
                  <a:srgbClr val="36636F"/>
                </a:solidFill>
                <a:latin typeface="Segoe UI" panose="020B0502040204020203" pitchFamily="34" charset="0"/>
                <a:cs typeface="Segoe UI" panose="020B0502040204020203" pitchFamily="34" charset="0"/>
              </a:rPr>
              <a:t>Spouse</a:t>
            </a:r>
            <a:br>
              <a:rPr lang="en-US" sz="2000" b="1">
                <a:solidFill>
                  <a:srgbClr val="36636F"/>
                </a:solidFill>
                <a:latin typeface="Segoe UI" panose="020B0502040204020203" pitchFamily="34" charset="0"/>
                <a:cs typeface="Segoe UI" panose="020B0502040204020203" pitchFamily="34" charset="0"/>
              </a:rPr>
            </a:br>
            <a:r>
              <a:rPr lang="en-US" sz="2000" b="1">
                <a:solidFill>
                  <a:srgbClr val="36636F"/>
                </a:solidFill>
                <a:latin typeface="Segoe UI" panose="020B0502040204020203" pitchFamily="34" charset="0"/>
                <a:cs typeface="Segoe UI" panose="020B0502040204020203" pitchFamily="34" charset="0"/>
              </a:rPr>
              <a:t>Employment</a:t>
            </a:r>
            <a:endParaRPr lang="he-IL" sz="1400" b="1">
              <a:solidFill>
                <a:srgbClr val="36636F"/>
              </a:solidFill>
              <a:latin typeface="Segoe UI" panose="020B0502040204020203" pitchFamily="34" charset="0"/>
              <a:cs typeface="Segoe UI" panose="020B0502040204020203" pitchFamily="34" charset="0"/>
            </a:endParaRPr>
          </a:p>
        </p:txBody>
      </p:sp>
      <p:sp>
        <p:nvSpPr>
          <p:cNvPr id="9" name="מלבן 3">
            <a:extLst>
              <a:ext uri="{FF2B5EF4-FFF2-40B4-BE49-F238E27FC236}">
                <a16:creationId xmlns:a16="http://schemas.microsoft.com/office/drawing/2014/main" id="{1E5ADD5F-FC75-F4EF-DC97-D614A8EF9A2A}"/>
              </a:ext>
            </a:extLst>
          </p:cNvPr>
          <p:cNvSpPr/>
          <p:nvPr/>
        </p:nvSpPr>
        <p:spPr>
          <a:xfrm>
            <a:off x="3698662" y="1155797"/>
            <a:ext cx="1870753" cy="419522"/>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algn="ctr" eaLnBrk="0" fontAlgn="base" hangingPunct="0">
              <a:spcBef>
                <a:spcPct val="0"/>
              </a:spcBef>
              <a:spcAft>
                <a:spcPts val="800"/>
              </a:spcAft>
            </a:pPr>
            <a:r>
              <a:rPr lang="en-US" b="1">
                <a:solidFill>
                  <a:srgbClr val="36636F"/>
                </a:solidFill>
                <a:latin typeface="Segoe UI" panose="020B0502040204020203" pitchFamily="34" charset="0"/>
                <a:cs typeface="Segoe UI" panose="020B0502040204020203" pitchFamily="34" charset="0"/>
              </a:rPr>
              <a:t>Employment </a:t>
            </a:r>
            <a:endParaRPr lang="he-IL" sz="1200" b="1">
              <a:solidFill>
                <a:srgbClr val="36636F"/>
              </a:solidFill>
              <a:latin typeface="Segoe UI" panose="020B0502040204020203" pitchFamily="34" charset="0"/>
              <a:cs typeface="Segoe UI" panose="020B0502040204020203" pitchFamily="34" charset="0"/>
            </a:endParaRPr>
          </a:p>
        </p:txBody>
      </p:sp>
      <p:graphicFrame>
        <p:nvGraphicFramePr>
          <p:cNvPr id="11" name="תרשים 21">
            <a:extLst>
              <a:ext uri="{FF2B5EF4-FFF2-40B4-BE49-F238E27FC236}">
                <a16:creationId xmlns:a16="http://schemas.microsoft.com/office/drawing/2014/main" id="{9D3F0FC0-F25D-BBC6-FE87-B9DF1CF427F9}"/>
              </a:ext>
            </a:extLst>
          </p:cNvPr>
          <p:cNvGraphicFramePr>
            <a:graphicFrameLocks/>
          </p:cNvGraphicFramePr>
          <p:nvPr>
            <p:extLst>
              <p:ext uri="{D42A27DB-BD31-4B8C-83A1-F6EECF244321}">
                <p14:modId xmlns:p14="http://schemas.microsoft.com/office/powerpoint/2010/main" val="2543379812"/>
              </p:ext>
            </p:extLst>
          </p:nvPr>
        </p:nvGraphicFramePr>
        <p:xfrm>
          <a:off x="-314119" y="3215046"/>
          <a:ext cx="4244392" cy="3044594"/>
        </p:xfrm>
        <a:graphic>
          <a:graphicData uri="http://schemas.openxmlformats.org/drawingml/2006/chart">
            <c:chart xmlns:c="http://schemas.openxmlformats.org/drawingml/2006/chart" xmlns:r="http://schemas.openxmlformats.org/officeDocument/2006/relationships" r:id="rId2"/>
          </a:graphicData>
        </a:graphic>
      </p:graphicFrame>
      <p:sp>
        <p:nvSpPr>
          <p:cNvPr id="12" name="מלבן 3">
            <a:extLst>
              <a:ext uri="{FF2B5EF4-FFF2-40B4-BE49-F238E27FC236}">
                <a16:creationId xmlns:a16="http://schemas.microsoft.com/office/drawing/2014/main" id="{8A1025DE-C385-D6D1-1216-CC340F3FE9AF}"/>
              </a:ext>
            </a:extLst>
          </p:cNvPr>
          <p:cNvSpPr/>
          <p:nvPr/>
        </p:nvSpPr>
        <p:spPr>
          <a:xfrm>
            <a:off x="6107195" y="2615318"/>
            <a:ext cx="2026032" cy="668806"/>
          </a:xfrm>
          <a:prstGeom prst="rect">
            <a:avLst/>
          </a:prstGeom>
          <a:noFill/>
          <a:ln>
            <a:no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eaLnBrk="0" fontAlgn="base" hangingPunct="0">
              <a:spcBef>
                <a:spcPct val="0"/>
              </a:spcBef>
              <a:spcAft>
                <a:spcPts val="800"/>
              </a:spcAft>
            </a:pPr>
            <a:r>
              <a:rPr lang="en-US" sz="2000" b="1">
                <a:solidFill>
                  <a:srgbClr val="36636F"/>
                </a:solidFill>
                <a:latin typeface="Segoe UI" panose="020B0502040204020203" pitchFamily="34" charset="0"/>
                <a:cs typeface="Segoe UI" panose="020B0502040204020203" pitchFamily="34" charset="0"/>
              </a:rPr>
              <a:t>Neighborhood</a:t>
            </a:r>
            <a:endParaRPr lang="he-IL" sz="1400" b="1">
              <a:solidFill>
                <a:srgbClr val="36636F"/>
              </a:solidFill>
              <a:latin typeface="Segoe UI" panose="020B0502040204020203" pitchFamily="34" charset="0"/>
              <a:cs typeface="Segoe UI" panose="020B0502040204020203" pitchFamily="34" charset="0"/>
            </a:endParaRPr>
          </a:p>
        </p:txBody>
      </p:sp>
      <p:graphicFrame>
        <p:nvGraphicFramePr>
          <p:cNvPr id="13" name="תרשים 46">
            <a:extLst>
              <a:ext uri="{FF2B5EF4-FFF2-40B4-BE49-F238E27FC236}">
                <a16:creationId xmlns:a16="http://schemas.microsoft.com/office/drawing/2014/main" id="{CAC210D4-9117-379D-114B-73AFF2BF28E5}"/>
              </a:ext>
            </a:extLst>
          </p:cNvPr>
          <p:cNvGraphicFramePr>
            <a:graphicFrameLocks/>
          </p:cNvGraphicFramePr>
          <p:nvPr>
            <p:extLst>
              <p:ext uri="{D42A27DB-BD31-4B8C-83A1-F6EECF244321}">
                <p14:modId xmlns:p14="http://schemas.microsoft.com/office/powerpoint/2010/main" val="3970365152"/>
              </p:ext>
            </p:extLst>
          </p:nvPr>
        </p:nvGraphicFramePr>
        <p:xfrm>
          <a:off x="5353365" y="2851755"/>
          <a:ext cx="3726706" cy="3686175"/>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F0411674-00AA-ACB5-6A61-4C43EB4C3165}"/>
              </a:ext>
            </a:extLst>
          </p:cNvPr>
          <p:cNvSpPr txBox="1"/>
          <p:nvPr/>
        </p:nvSpPr>
        <p:spPr>
          <a:xfrm>
            <a:off x="0" y="390"/>
            <a:ext cx="12192000" cy="474041"/>
          </a:xfrm>
          <a:prstGeom prst="rect">
            <a:avLst/>
          </a:prstGeom>
          <a:solidFill>
            <a:srgbClr val="36636F"/>
          </a:solidFill>
        </p:spPr>
        <p:txBody>
          <a:bodyPr wrap="square" rtlCol="0">
            <a:spAutoFit/>
          </a:bodyPr>
          <a:lstStyle/>
          <a:p>
            <a:pPr algn="l" rtl="0">
              <a:lnSpc>
                <a:spcPct val="115000"/>
              </a:lnSpc>
              <a:spcAft>
                <a:spcPts val="1000"/>
              </a:spcAft>
            </a:pPr>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Socio-economic Profile of Survey Respondents</a:t>
            </a:r>
            <a:endParaRPr lang="he-IL" sz="24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6" name="תרשים 15">
            <a:extLst>
              <a:ext uri="{FF2B5EF4-FFF2-40B4-BE49-F238E27FC236}">
                <a16:creationId xmlns:a16="http://schemas.microsoft.com/office/drawing/2014/main" id="{925CB3A6-4E48-48B4-FA90-900BF6F580B7}"/>
              </a:ext>
            </a:extLst>
          </p:cNvPr>
          <p:cNvGraphicFramePr>
            <a:graphicFrameLocks/>
          </p:cNvGraphicFramePr>
          <p:nvPr>
            <p:extLst>
              <p:ext uri="{D42A27DB-BD31-4B8C-83A1-F6EECF244321}">
                <p14:modId xmlns:p14="http://schemas.microsoft.com/office/powerpoint/2010/main" val="3461843260"/>
              </p:ext>
            </p:extLst>
          </p:nvPr>
        </p:nvGraphicFramePr>
        <p:xfrm>
          <a:off x="7356261" y="404079"/>
          <a:ext cx="6373981" cy="35317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תרשים 20">
            <a:extLst>
              <a:ext uri="{FF2B5EF4-FFF2-40B4-BE49-F238E27FC236}">
                <a16:creationId xmlns:a16="http://schemas.microsoft.com/office/drawing/2014/main" id="{F3DE238F-65AD-A96D-1965-E23E2176E202}"/>
              </a:ext>
            </a:extLst>
          </p:cNvPr>
          <p:cNvGraphicFramePr>
            <a:graphicFrameLocks/>
          </p:cNvGraphicFramePr>
          <p:nvPr>
            <p:extLst>
              <p:ext uri="{D42A27DB-BD31-4B8C-83A1-F6EECF244321}">
                <p14:modId xmlns:p14="http://schemas.microsoft.com/office/powerpoint/2010/main" val="780853300"/>
              </p:ext>
            </p:extLst>
          </p:nvPr>
        </p:nvGraphicFramePr>
        <p:xfrm>
          <a:off x="2309634" y="348307"/>
          <a:ext cx="4395143" cy="3531701"/>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17">
            <a:extLst>
              <a:ext uri="{FF2B5EF4-FFF2-40B4-BE49-F238E27FC236}">
                <a16:creationId xmlns:a16="http://schemas.microsoft.com/office/drawing/2014/main" id="{FD5112B7-ACBE-71CE-1C71-BF0DBF16E1A0}"/>
              </a:ext>
            </a:extLst>
          </p:cNvPr>
          <p:cNvSpPr txBox="1"/>
          <p:nvPr/>
        </p:nvSpPr>
        <p:spPr>
          <a:xfrm>
            <a:off x="4079818" y="1523186"/>
            <a:ext cx="1201516" cy="1585049"/>
          </a:xfrm>
          <a:prstGeom prst="rect">
            <a:avLst/>
          </a:prstGeom>
          <a:solidFill>
            <a:schemeClr val="bg1"/>
          </a:solidFill>
        </p:spPr>
        <p:txBody>
          <a:bodyPr wrap="square" rtlCol="0">
            <a:spAutoFit/>
          </a:bodyPr>
          <a:lstStyle/>
          <a:p>
            <a:pPr algn="l" rtl="0">
              <a:spcAft>
                <a:spcPts val="600"/>
              </a:spcAft>
            </a:pPr>
            <a:r>
              <a:rPr lang="en-US" sz="1200"/>
              <a:t>Part-time</a:t>
            </a:r>
          </a:p>
          <a:p>
            <a:pPr algn="l" rtl="0">
              <a:spcAft>
                <a:spcPts val="600"/>
              </a:spcAft>
            </a:pPr>
            <a:r>
              <a:rPr lang="en-US" sz="1200"/>
              <a:t>Self-employed</a:t>
            </a:r>
          </a:p>
          <a:p>
            <a:pPr algn="l" rtl="0">
              <a:spcAft>
                <a:spcPts val="600"/>
              </a:spcAft>
            </a:pPr>
            <a:r>
              <a:rPr lang="en-US" sz="1200"/>
              <a:t>Unemployed</a:t>
            </a:r>
          </a:p>
          <a:p>
            <a:pPr algn="l" rtl="0">
              <a:spcAft>
                <a:spcPts val="600"/>
              </a:spcAft>
            </a:pPr>
            <a:r>
              <a:rPr lang="en-US" sz="1200"/>
              <a:t>Student</a:t>
            </a:r>
          </a:p>
          <a:p>
            <a:pPr algn="l" rtl="0">
              <a:spcAft>
                <a:spcPts val="600"/>
              </a:spcAft>
            </a:pPr>
            <a:r>
              <a:rPr lang="en-US" sz="1200"/>
              <a:t>Full time parent</a:t>
            </a:r>
          </a:p>
          <a:p>
            <a:pPr algn="l" rtl="0">
              <a:spcAft>
                <a:spcPts val="600"/>
              </a:spcAft>
            </a:pPr>
            <a:r>
              <a:rPr lang="en-US" sz="1200"/>
              <a:t>Other </a:t>
            </a:r>
          </a:p>
        </p:txBody>
      </p:sp>
      <p:sp>
        <p:nvSpPr>
          <p:cNvPr id="19" name="TextBox 18">
            <a:extLst>
              <a:ext uri="{FF2B5EF4-FFF2-40B4-BE49-F238E27FC236}">
                <a16:creationId xmlns:a16="http://schemas.microsoft.com/office/drawing/2014/main" id="{BFAFC2BE-52C4-C83B-60BB-7AF86C20039E}"/>
              </a:ext>
            </a:extLst>
          </p:cNvPr>
          <p:cNvSpPr txBox="1"/>
          <p:nvPr/>
        </p:nvSpPr>
        <p:spPr>
          <a:xfrm>
            <a:off x="1489018" y="3930422"/>
            <a:ext cx="1201516" cy="1585049"/>
          </a:xfrm>
          <a:prstGeom prst="rect">
            <a:avLst/>
          </a:prstGeom>
          <a:solidFill>
            <a:schemeClr val="bg1"/>
          </a:solidFill>
        </p:spPr>
        <p:txBody>
          <a:bodyPr wrap="square" rtlCol="0">
            <a:spAutoFit/>
          </a:bodyPr>
          <a:lstStyle/>
          <a:p>
            <a:pPr algn="l" rtl="0">
              <a:spcAft>
                <a:spcPts val="600"/>
              </a:spcAft>
            </a:pPr>
            <a:r>
              <a:rPr lang="en-US" sz="1200"/>
              <a:t>Part-time</a:t>
            </a:r>
          </a:p>
          <a:p>
            <a:pPr algn="l" rtl="0">
              <a:spcAft>
                <a:spcPts val="600"/>
              </a:spcAft>
            </a:pPr>
            <a:r>
              <a:rPr lang="en-US" sz="1200"/>
              <a:t>Self-employed</a:t>
            </a:r>
          </a:p>
          <a:p>
            <a:pPr algn="l" rtl="0">
              <a:spcAft>
                <a:spcPts val="600"/>
              </a:spcAft>
            </a:pPr>
            <a:r>
              <a:rPr lang="en-US" sz="1200"/>
              <a:t>Unemployed</a:t>
            </a:r>
          </a:p>
          <a:p>
            <a:pPr algn="l" rtl="0">
              <a:spcAft>
                <a:spcPts val="600"/>
              </a:spcAft>
            </a:pPr>
            <a:r>
              <a:rPr lang="en-US" sz="1200"/>
              <a:t>Student</a:t>
            </a:r>
          </a:p>
          <a:p>
            <a:pPr algn="l" rtl="0">
              <a:spcAft>
                <a:spcPts val="600"/>
              </a:spcAft>
            </a:pPr>
            <a:r>
              <a:rPr lang="en-US" sz="1200"/>
              <a:t>Full time parent</a:t>
            </a:r>
          </a:p>
          <a:p>
            <a:pPr algn="l" rtl="0">
              <a:spcAft>
                <a:spcPts val="600"/>
              </a:spcAft>
            </a:pPr>
            <a:r>
              <a:rPr lang="en-US" sz="1200"/>
              <a:t>Other </a:t>
            </a:r>
          </a:p>
        </p:txBody>
      </p:sp>
      <p:sp>
        <p:nvSpPr>
          <p:cNvPr id="20" name="TextBox 19">
            <a:extLst>
              <a:ext uri="{FF2B5EF4-FFF2-40B4-BE49-F238E27FC236}">
                <a16:creationId xmlns:a16="http://schemas.microsoft.com/office/drawing/2014/main" id="{5D07E8CA-017F-B2CC-E777-E0826A3D69B6}"/>
              </a:ext>
            </a:extLst>
          </p:cNvPr>
          <p:cNvSpPr txBox="1"/>
          <p:nvPr/>
        </p:nvSpPr>
        <p:spPr>
          <a:xfrm>
            <a:off x="6704777" y="3757587"/>
            <a:ext cx="1201516" cy="1959511"/>
          </a:xfrm>
          <a:prstGeom prst="rect">
            <a:avLst/>
          </a:prstGeom>
          <a:solidFill>
            <a:schemeClr val="bg1"/>
          </a:solidFill>
        </p:spPr>
        <p:txBody>
          <a:bodyPr wrap="square" rtlCol="0">
            <a:spAutoFit/>
          </a:bodyPr>
          <a:lstStyle/>
          <a:p>
            <a:pPr algn="l" rtl="0">
              <a:spcAft>
                <a:spcPts val="200"/>
              </a:spcAft>
            </a:pPr>
            <a:r>
              <a:rPr lang="en-US" sz="1200"/>
              <a:t>UO Region</a:t>
            </a:r>
            <a:endParaRPr lang="he-IL" sz="1200"/>
          </a:p>
          <a:p>
            <a:pPr algn="l" rtl="0">
              <a:spcAft>
                <a:spcPts val="200"/>
              </a:spcAft>
            </a:pPr>
            <a:r>
              <a:rPr lang="en-US" sz="1200"/>
              <a:t>Veteran Region</a:t>
            </a:r>
          </a:p>
          <a:p>
            <a:pPr algn="l" rtl="0">
              <a:spcAft>
                <a:spcPts val="200"/>
              </a:spcAft>
            </a:pPr>
            <a:r>
              <a:rPr lang="en-US" sz="1200"/>
              <a:t>Rama B</a:t>
            </a:r>
          </a:p>
          <a:p>
            <a:pPr algn="l" rtl="0">
              <a:spcAft>
                <a:spcPts val="200"/>
              </a:spcAft>
            </a:pPr>
            <a:r>
              <a:rPr lang="en-US" sz="1200"/>
              <a:t>Rama A</a:t>
            </a:r>
          </a:p>
          <a:p>
            <a:pPr algn="l" rtl="0">
              <a:spcAft>
                <a:spcPts val="200"/>
              </a:spcAft>
            </a:pPr>
            <a:r>
              <a:rPr lang="en-US" sz="1200"/>
              <a:t>Rama C’1</a:t>
            </a:r>
          </a:p>
          <a:p>
            <a:pPr algn="l" rtl="0">
              <a:spcAft>
                <a:spcPts val="200"/>
              </a:spcAft>
            </a:pPr>
            <a:r>
              <a:rPr lang="en-US" sz="1200"/>
              <a:t>Rama C’2</a:t>
            </a:r>
          </a:p>
          <a:p>
            <a:pPr algn="l" rtl="0">
              <a:spcAft>
                <a:spcPts val="200"/>
              </a:spcAft>
            </a:pPr>
            <a:r>
              <a:rPr lang="en-US" sz="1200"/>
              <a:t>Rama D</a:t>
            </a:r>
          </a:p>
          <a:p>
            <a:pPr algn="l" rtl="0">
              <a:spcAft>
                <a:spcPts val="200"/>
              </a:spcAft>
            </a:pPr>
            <a:r>
              <a:rPr lang="en-US" sz="1200" err="1"/>
              <a:t>Newe</a:t>
            </a:r>
            <a:r>
              <a:rPr lang="en-US" sz="1200"/>
              <a:t> Shamir</a:t>
            </a:r>
          </a:p>
          <a:p>
            <a:pPr algn="l" rtl="0">
              <a:spcAft>
                <a:spcPts val="200"/>
              </a:spcAft>
            </a:pPr>
            <a:r>
              <a:rPr lang="en-US" sz="1200"/>
              <a:t>Ramat Avraham</a:t>
            </a:r>
          </a:p>
        </p:txBody>
      </p:sp>
      <p:sp>
        <p:nvSpPr>
          <p:cNvPr id="21" name="TextBox 20">
            <a:extLst>
              <a:ext uri="{FF2B5EF4-FFF2-40B4-BE49-F238E27FC236}">
                <a16:creationId xmlns:a16="http://schemas.microsoft.com/office/drawing/2014/main" id="{38519FB3-85CE-8DFB-929F-7543441E1385}"/>
              </a:ext>
            </a:extLst>
          </p:cNvPr>
          <p:cNvSpPr txBox="1"/>
          <p:nvPr/>
        </p:nvSpPr>
        <p:spPr>
          <a:xfrm>
            <a:off x="9497545" y="1566409"/>
            <a:ext cx="1585422" cy="1692771"/>
          </a:xfrm>
          <a:prstGeom prst="rect">
            <a:avLst/>
          </a:prstGeom>
          <a:solidFill>
            <a:schemeClr val="bg1"/>
          </a:solidFill>
        </p:spPr>
        <p:txBody>
          <a:bodyPr wrap="square">
            <a:spAutoFit/>
          </a:bodyPr>
          <a:lstStyle/>
          <a:p>
            <a:pPr algn="l" rtl="0">
              <a:spcAft>
                <a:spcPts val="400"/>
              </a:spcAft>
            </a:pPr>
            <a:r>
              <a:rPr lang="en-US" sz="1200">
                <a:ea typeface="Tahoma" panose="020B0604030504040204" pitchFamily="34" charset="0"/>
                <a:cs typeface="Segoe UI" panose="020B0502040204020203" pitchFamily="34" charset="0"/>
              </a:rPr>
              <a:t>Elementary</a:t>
            </a:r>
            <a:endParaRPr lang="he-IL" sz="1200">
              <a:ea typeface="Tahoma" panose="020B0604030504040204" pitchFamily="34" charset="0"/>
              <a:cs typeface="Segoe UI" panose="020B0502040204020203" pitchFamily="34" charset="0"/>
            </a:endParaRPr>
          </a:p>
          <a:p>
            <a:pPr algn="l" rtl="0">
              <a:spcAft>
                <a:spcPts val="400"/>
              </a:spcAft>
            </a:pPr>
            <a:r>
              <a:rPr lang="en-US" sz="1200">
                <a:ea typeface="Tahoma" panose="020B0604030504040204" pitchFamily="34" charset="0"/>
                <a:cs typeface="Segoe UI" panose="020B0502040204020203" pitchFamily="34" charset="0"/>
              </a:rPr>
              <a:t>Partial high school</a:t>
            </a:r>
            <a:endParaRPr lang="he-IL" sz="1200">
              <a:ea typeface="Tahoma" panose="020B0604030504040204" pitchFamily="34" charset="0"/>
              <a:cs typeface="Segoe UI" panose="020B0502040204020203" pitchFamily="34" charset="0"/>
            </a:endParaRPr>
          </a:p>
          <a:p>
            <a:pPr algn="l" rtl="0">
              <a:spcAft>
                <a:spcPts val="400"/>
              </a:spcAft>
            </a:pPr>
            <a:r>
              <a:rPr lang="en-US" sz="1200">
                <a:ea typeface="Tahoma" panose="020B0604030504040204" pitchFamily="34" charset="0"/>
                <a:cs typeface="Segoe UI" panose="020B0502040204020203" pitchFamily="34" charset="0"/>
              </a:rPr>
              <a:t>High school </a:t>
            </a:r>
          </a:p>
          <a:p>
            <a:pPr algn="l" rtl="0">
              <a:spcAft>
                <a:spcPts val="400"/>
              </a:spcAft>
            </a:pPr>
            <a:r>
              <a:rPr lang="en-US" sz="1200">
                <a:ea typeface="Tahoma" panose="020B0604030504040204" pitchFamily="34" charset="0"/>
                <a:cs typeface="Segoe UI" panose="020B0502040204020203" pitchFamily="34" charset="0"/>
              </a:rPr>
              <a:t>Tertiary / diploma </a:t>
            </a:r>
          </a:p>
          <a:p>
            <a:pPr algn="l" rtl="0">
              <a:spcAft>
                <a:spcPts val="400"/>
              </a:spcAft>
            </a:pPr>
            <a:r>
              <a:rPr lang="en-US" sz="1200">
                <a:ea typeface="Tahoma" panose="020B0604030504040204" pitchFamily="34" charset="0"/>
                <a:cs typeface="Segoe UI" panose="020B0502040204020203" pitchFamily="34" charset="0"/>
              </a:rPr>
              <a:t>Torah education</a:t>
            </a:r>
            <a:endParaRPr lang="he-IL" sz="1200">
              <a:ea typeface="Tahoma" panose="020B0604030504040204" pitchFamily="34" charset="0"/>
              <a:cs typeface="Segoe UI" panose="020B0502040204020203" pitchFamily="34" charset="0"/>
            </a:endParaRPr>
          </a:p>
          <a:p>
            <a:pPr algn="l" rtl="0">
              <a:spcAft>
                <a:spcPts val="400"/>
              </a:spcAft>
            </a:pPr>
            <a:r>
              <a:rPr lang="en-US" sz="1200">
                <a:ea typeface="Tahoma" panose="020B0604030504040204" pitchFamily="34" charset="0"/>
                <a:cs typeface="Segoe UI" panose="020B0502040204020203" pitchFamily="34" charset="0"/>
              </a:rPr>
              <a:t>B.A</a:t>
            </a:r>
            <a:endParaRPr lang="he-IL" sz="1200">
              <a:ea typeface="Tahoma" panose="020B0604030504040204" pitchFamily="34" charset="0"/>
              <a:cs typeface="Segoe UI" panose="020B0502040204020203" pitchFamily="34" charset="0"/>
            </a:endParaRPr>
          </a:p>
          <a:p>
            <a:pPr algn="l" rtl="0">
              <a:spcAft>
                <a:spcPts val="400"/>
              </a:spcAft>
            </a:pPr>
            <a:r>
              <a:rPr lang="en-US" sz="1200">
                <a:ea typeface="Tahoma" panose="020B0604030504040204" pitchFamily="34" charset="0"/>
                <a:cs typeface="Segoe UI" panose="020B0502040204020203" pitchFamily="34" charset="0"/>
              </a:rPr>
              <a:t>M.A or higher</a:t>
            </a:r>
            <a:endParaRPr lang="he-IL" sz="120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11092705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0CDA56-1782-3933-5602-88700B356C0F}"/>
              </a:ext>
            </a:extLst>
          </p:cNvPr>
          <p:cNvSpPr txBox="1"/>
          <p:nvPr/>
        </p:nvSpPr>
        <p:spPr>
          <a:xfrm>
            <a:off x="912642" y="3104518"/>
            <a:ext cx="5564775" cy="892552"/>
          </a:xfrm>
          <a:prstGeom prst="rect">
            <a:avLst/>
          </a:prstGeom>
          <a:noFill/>
        </p:spPr>
        <p:txBody>
          <a:bodyPr wrap="square">
            <a:spAutoFit/>
          </a:bodyPr>
          <a:lstStyle/>
          <a:p>
            <a:pPr algn="l" rtl="0"/>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travel </a:t>
            </a: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by foot </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with children on the way to or from school</a:t>
            </a:r>
          </a:p>
          <a:p>
            <a:pPr algn="l" rtl="0"/>
            <a:endPar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endParaRPr>
          </a:p>
          <a:p>
            <a:pPr algn="l" rtl="0"/>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travel in the afternoon </a:t>
            </a: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by foot </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a:t>
            </a: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80%</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 of women and </a:t>
            </a: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63%</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 of men, </a:t>
            </a:r>
            <a:b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b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91%</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 of Ramat C1 residents) and </a:t>
            </a:r>
            <a:r>
              <a:rPr lang="en-US" sz="1600" b="1">
                <a:solidFill>
                  <a:srgbClr val="404040"/>
                </a:solidFill>
                <a:latin typeface="Segoe UI" panose="020B0502040204020203" pitchFamily="34" charset="0"/>
                <a:ea typeface="Times New Roman" panose="02020603050405020304" pitchFamily="18" charset="0"/>
                <a:cs typeface="Segoe UI" panose="020B0502040204020203" pitchFamily="34" charset="0"/>
              </a:rPr>
              <a:t>52%</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 by bus </a:t>
            </a:r>
            <a:r>
              <a:rPr lang="en-US" sz="1200" b="1">
                <a:solidFill>
                  <a:srgbClr val="404040"/>
                </a:solidFill>
                <a:latin typeface="Segoe UI" panose="020B0502040204020203" pitchFamily="34" charset="0"/>
                <a:ea typeface="Times New Roman" panose="02020603050405020304" pitchFamily="18" charset="0"/>
                <a:cs typeface="Segoe UI" panose="020B0502040204020203" pitchFamily="34" charset="0"/>
              </a:rPr>
              <a:t>(18%</a:t>
            </a:r>
            <a:r>
              <a:rPr lang="en-US" sz="1200">
                <a:solidFill>
                  <a:srgbClr val="404040"/>
                </a:solidFill>
                <a:latin typeface="Segoe UI" panose="020B0502040204020203" pitchFamily="34" charset="0"/>
                <a:ea typeface="Times New Roman" panose="02020603050405020304" pitchFamily="18" charset="0"/>
                <a:cs typeface="Segoe UI" panose="020B0502040204020203" pitchFamily="34" charset="0"/>
              </a:rPr>
              <a:t> of C1 residents)</a:t>
            </a:r>
          </a:p>
        </p:txBody>
      </p:sp>
      <p:sp>
        <p:nvSpPr>
          <p:cNvPr id="10" name="TextBox 9">
            <a:extLst>
              <a:ext uri="{FF2B5EF4-FFF2-40B4-BE49-F238E27FC236}">
                <a16:creationId xmlns:a16="http://schemas.microsoft.com/office/drawing/2014/main" id="{07C3E928-62F6-CD4A-B804-1B1A0F379E54}"/>
              </a:ext>
            </a:extLst>
          </p:cNvPr>
          <p:cNvSpPr txBox="1"/>
          <p:nvPr/>
        </p:nvSpPr>
        <p:spPr>
          <a:xfrm>
            <a:off x="853432" y="1700319"/>
            <a:ext cx="4464974" cy="646331"/>
          </a:xfrm>
          <a:prstGeom prst="rect">
            <a:avLst/>
          </a:prstGeom>
          <a:noFill/>
        </p:spPr>
        <p:txBody>
          <a:bodyPr wrap="square">
            <a:spAutoFit/>
          </a:bodyPr>
          <a:lstStyle/>
          <a:p>
            <a:pPr algn="l" rtl="0"/>
            <a:r>
              <a:rPr lang="en-US" sz="1200">
                <a:solidFill>
                  <a:srgbClr val="404040"/>
                </a:solidFill>
                <a:latin typeface="Segoe UI" panose="020B0502040204020203" pitchFamily="34" charset="0"/>
                <a:cs typeface="Segoe UI" panose="020B0502040204020203" pitchFamily="34" charset="0"/>
              </a:rPr>
              <a:t>think the neighborhood streets and public spaces are </a:t>
            </a:r>
            <a:r>
              <a:rPr lang="en-US" sz="1200" b="1">
                <a:solidFill>
                  <a:srgbClr val="404040"/>
                </a:solidFill>
                <a:latin typeface="Segoe UI" panose="020B0502040204020203" pitchFamily="34" charset="0"/>
                <a:cs typeface="Segoe UI" panose="020B0502040204020203" pitchFamily="34" charset="0"/>
              </a:rPr>
              <a:t>unsafe</a:t>
            </a:r>
            <a:r>
              <a:rPr lang="en-US" sz="1200">
                <a:solidFill>
                  <a:srgbClr val="404040"/>
                </a:solidFill>
                <a:latin typeface="Segoe UI" panose="020B0502040204020203" pitchFamily="34" charset="0"/>
                <a:cs typeface="Segoe UI" panose="020B0502040204020203" pitchFamily="34" charset="0"/>
              </a:rPr>
              <a:t> for young children (early childhood) (</a:t>
            </a:r>
            <a:r>
              <a:rPr lang="en-US" sz="1200" b="1">
                <a:solidFill>
                  <a:srgbClr val="404040"/>
                </a:solidFill>
                <a:latin typeface="Segoe UI" panose="020B0502040204020203" pitchFamily="34" charset="0"/>
                <a:cs typeface="Segoe UI" panose="020B0502040204020203" pitchFamily="34" charset="0"/>
              </a:rPr>
              <a:t>50%</a:t>
            </a:r>
            <a:r>
              <a:rPr lang="en-US" sz="1200">
                <a:solidFill>
                  <a:srgbClr val="404040"/>
                </a:solidFill>
                <a:latin typeface="Segoe UI" panose="020B0502040204020203" pitchFamily="34" charset="0"/>
                <a:cs typeface="Segoe UI" panose="020B0502040204020203" pitchFamily="34" charset="0"/>
              </a:rPr>
              <a:t> among parents to children aged 0-3)</a:t>
            </a:r>
          </a:p>
        </p:txBody>
      </p:sp>
      <p:sp>
        <p:nvSpPr>
          <p:cNvPr id="11" name="TextBox 10">
            <a:extLst>
              <a:ext uri="{FF2B5EF4-FFF2-40B4-BE49-F238E27FC236}">
                <a16:creationId xmlns:a16="http://schemas.microsoft.com/office/drawing/2014/main" id="{8A0E6818-0A18-123A-4F20-4C867B9A1885}"/>
              </a:ext>
            </a:extLst>
          </p:cNvPr>
          <p:cNvSpPr txBox="1"/>
          <p:nvPr/>
        </p:nvSpPr>
        <p:spPr>
          <a:xfrm>
            <a:off x="-11684" y="1677876"/>
            <a:ext cx="944635" cy="461665"/>
          </a:xfrm>
          <a:prstGeom prst="rect">
            <a:avLst/>
          </a:prstGeom>
          <a:noFill/>
        </p:spPr>
        <p:txBody>
          <a:bodyPr wrap="square">
            <a:spAutoFit/>
          </a:bodyPr>
          <a:lstStyle/>
          <a:p>
            <a:r>
              <a:rPr lang="he-IL" sz="2400" b="1">
                <a:solidFill>
                  <a:srgbClr val="404040"/>
                </a:solidFill>
                <a:latin typeface="Segoe UI" panose="020B0502040204020203" pitchFamily="34" charset="0"/>
                <a:cs typeface="Segoe UI" panose="020B0502040204020203" pitchFamily="34" charset="0"/>
              </a:rPr>
              <a:t>42%</a:t>
            </a:r>
            <a:endParaRPr lang="he-IL" sz="2400" b="1">
              <a:latin typeface="Segoe UI" panose="020B0502040204020203" pitchFamily="34" charset="0"/>
              <a:cs typeface="Segoe UI" panose="020B0502040204020203" pitchFamily="34" charset="0"/>
            </a:endParaRPr>
          </a:p>
        </p:txBody>
      </p:sp>
      <p:sp>
        <p:nvSpPr>
          <p:cNvPr id="12" name="Rectangle 11">
            <a:extLst>
              <a:ext uri="{FF2B5EF4-FFF2-40B4-BE49-F238E27FC236}">
                <a16:creationId xmlns:a16="http://schemas.microsoft.com/office/drawing/2014/main" id="{625F2F6C-458A-71AA-18AB-0F0856CF1A4D}"/>
              </a:ext>
            </a:extLst>
          </p:cNvPr>
          <p:cNvSpPr/>
          <p:nvPr/>
        </p:nvSpPr>
        <p:spPr>
          <a:xfrm>
            <a:off x="-2529" y="4633528"/>
            <a:ext cx="6457312" cy="1752753"/>
          </a:xfrm>
          <a:prstGeom prst="rect">
            <a:avLst/>
          </a:prstGeom>
          <a:solidFill>
            <a:srgbClr val="9A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he-IL" sz="16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pic>
        <p:nvPicPr>
          <p:cNvPr id="15" name="Picture 14">
            <a:extLst>
              <a:ext uri="{FF2B5EF4-FFF2-40B4-BE49-F238E27FC236}">
                <a16:creationId xmlns:a16="http://schemas.microsoft.com/office/drawing/2014/main" id="{B26EEF6C-56BF-2B39-DA84-3FA7A996B96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9234" r="90541">
                        <a14:foregroundMark x1="46622" y1="62609" x2="46622" y2="62609"/>
                        <a14:foregroundMark x1="77477" y1="64783" x2="77477" y2="64783"/>
                        <a14:foregroundMark x1="90541" y1="55652" x2="90541" y2="55652"/>
                        <a14:foregroundMark x1="19369" y1="66957" x2="19369" y2="66957"/>
                        <a14:foregroundMark x1="9234" y1="39130" x2="9234" y2="39130"/>
                        <a14:foregroundMark x1="27928" y1="17391" x2="27928" y2="17391"/>
                        <a14:foregroundMark x1="50901" y1="18261" x2="50901" y2="18261"/>
                      </a14:backgroundRemoval>
                    </a14:imgEffect>
                  </a14:imgLayer>
                </a14:imgProps>
              </a:ext>
            </a:extLst>
          </a:blip>
          <a:stretch>
            <a:fillRect/>
          </a:stretch>
        </p:blipFill>
        <p:spPr>
          <a:xfrm>
            <a:off x="5438016" y="3285846"/>
            <a:ext cx="971965" cy="503495"/>
          </a:xfrm>
          <a:prstGeom prst="rect">
            <a:avLst/>
          </a:prstGeom>
        </p:spPr>
      </p:pic>
      <p:sp>
        <p:nvSpPr>
          <p:cNvPr id="16" name="TextBox 15">
            <a:extLst>
              <a:ext uri="{FF2B5EF4-FFF2-40B4-BE49-F238E27FC236}">
                <a16:creationId xmlns:a16="http://schemas.microsoft.com/office/drawing/2014/main" id="{7FB88582-BB36-F27A-27D2-2E1B4FB00340}"/>
              </a:ext>
            </a:extLst>
          </p:cNvPr>
          <p:cNvSpPr txBox="1"/>
          <p:nvPr/>
        </p:nvSpPr>
        <p:spPr>
          <a:xfrm>
            <a:off x="885281" y="4072552"/>
            <a:ext cx="4901331" cy="461665"/>
          </a:xfrm>
          <a:prstGeom prst="rect">
            <a:avLst/>
          </a:prstGeom>
          <a:noFill/>
        </p:spPr>
        <p:txBody>
          <a:bodyPr wrap="square">
            <a:spAutoFit/>
          </a:bodyPr>
          <a:lstStyle/>
          <a:p>
            <a:pPr algn="l" rtl="0"/>
            <a:r>
              <a:rPr lang="en-US" sz="120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of residents are interested in using subsidized transportation services to and from school for their children.</a:t>
            </a:r>
          </a:p>
        </p:txBody>
      </p:sp>
      <p:sp>
        <p:nvSpPr>
          <p:cNvPr id="17" name="TextBox 16">
            <a:extLst>
              <a:ext uri="{FF2B5EF4-FFF2-40B4-BE49-F238E27FC236}">
                <a16:creationId xmlns:a16="http://schemas.microsoft.com/office/drawing/2014/main" id="{763BDD83-EF49-32BC-C713-6ACDE0124A3A}"/>
              </a:ext>
            </a:extLst>
          </p:cNvPr>
          <p:cNvSpPr txBox="1"/>
          <p:nvPr/>
        </p:nvSpPr>
        <p:spPr>
          <a:xfrm>
            <a:off x="3420479" y="4840336"/>
            <a:ext cx="2864137" cy="1446550"/>
          </a:xfrm>
          <a:prstGeom prst="rect">
            <a:avLst/>
          </a:prstGeom>
          <a:noFill/>
        </p:spPr>
        <p:txBody>
          <a:bodyPr wrap="square" rtlCol="1">
            <a:spAutoFit/>
          </a:bodyPr>
          <a:lstStyle/>
          <a:p>
            <a:endParaRPr lang="he-IL" sz="1200">
              <a:latin typeface="Segoe UI" panose="020B0502040204020203" pitchFamily="34" charset="0"/>
              <a:ea typeface="Tahoma" panose="020B0604030504040204" pitchFamily="34" charset="0"/>
              <a:cs typeface="Segoe UI" panose="020B0502040204020203" pitchFamily="34" charset="0"/>
            </a:endParaRPr>
          </a:p>
          <a:p>
            <a:pPr algn="l" rtl="0"/>
            <a:r>
              <a:rPr lang="en-US" sz="1200">
                <a:latin typeface="Segoe UI" panose="020B0502040204020203" pitchFamily="34" charset="0"/>
                <a:ea typeface="Tahoma" panose="020B0604030504040204" pitchFamily="34" charset="0"/>
                <a:cs typeface="Segoe UI" panose="020B0502040204020203" pitchFamily="34" charset="0"/>
              </a:rPr>
              <a:t>“If it’s close to home then by foot, and if far then by car. With three children, biking isn’t relevant.”</a:t>
            </a:r>
          </a:p>
          <a:p>
            <a:pPr algn="l" rtl="0"/>
            <a:endParaRPr lang="he-IL" sz="200">
              <a:latin typeface="Segoe UI" panose="020B0502040204020203" pitchFamily="34" charset="0"/>
              <a:ea typeface="Tahoma" panose="020B0604030504040204" pitchFamily="34" charset="0"/>
              <a:cs typeface="Segoe UI" panose="020B0502040204020203" pitchFamily="34" charset="0"/>
            </a:endParaRPr>
          </a:p>
          <a:p>
            <a:pPr algn="l" rtl="0"/>
            <a:endParaRPr lang="he-IL" sz="200">
              <a:solidFill>
                <a:srgbClr val="FF0000"/>
              </a:solidFill>
              <a:latin typeface="Segoe UI" panose="020B0502040204020203" pitchFamily="34" charset="0"/>
              <a:ea typeface="Tahoma" panose="020B0604030504040204" pitchFamily="34" charset="0"/>
              <a:cs typeface="Segoe UI" panose="020B0502040204020203" pitchFamily="34" charset="0"/>
            </a:endParaRPr>
          </a:p>
          <a:p>
            <a:pPr algn="l" rtl="0"/>
            <a:r>
              <a:rPr lang="en-US" sz="1200">
                <a:latin typeface="Segoe UI" panose="020B0502040204020203" pitchFamily="34" charset="0"/>
                <a:ea typeface="Tahoma" panose="020B0604030504040204" pitchFamily="34" charset="0"/>
                <a:cs typeface="Segoe UI" panose="020B0502040204020203" pitchFamily="34" charset="0"/>
              </a:rPr>
              <a:t>“For far places it is hard to walk with the children, there are mountains and hills in the neighborhood.”</a:t>
            </a:r>
            <a:endParaRPr lang="he-IL" sz="1200">
              <a:solidFill>
                <a:srgbClr val="FF000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a:extLst>
              <a:ext uri="{FF2B5EF4-FFF2-40B4-BE49-F238E27FC236}">
                <a16:creationId xmlns:a16="http://schemas.microsoft.com/office/drawing/2014/main" id="{7D3145BC-68B7-B98D-A87F-9A9438692153}"/>
              </a:ext>
            </a:extLst>
          </p:cNvPr>
          <p:cNvSpPr txBox="1"/>
          <p:nvPr/>
        </p:nvSpPr>
        <p:spPr>
          <a:xfrm>
            <a:off x="137216" y="5036791"/>
            <a:ext cx="3280794" cy="1246495"/>
          </a:xfrm>
          <a:prstGeom prst="rect">
            <a:avLst/>
          </a:prstGeom>
          <a:noFill/>
        </p:spPr>
        <p:txBody>
          <a:bodyPr wrap="square">
            <a:spAutoFit/>
          </a:bodyPr>
          <a:lstStyle/>
          <a:p>
            <a:pPr algn="l" rtl="0">
              <a:spcAft>
                <a:spcPts val="600"/>
              </a:spcAft>
            </a:pPr>
            <a:r>
              <a:rPr lang="en-US" sz="1200">
                <a:latin typeface="Segoe UI" panose="020B0502040204020203" pitchFamily="34" charset="0"/>
                <a:ea typeface="Tahoma" panose="020B0604030504040204" pitchFamily="34" charset="0"/>
                <a:cs typeface="Segoe UI" panose="020B0502040204020203" pitchFamily="34" charset="0"/>
              </a:rPr>
              <a:t>“Also for religious reasons”</a:t>
            </a:r>
          </a:p>
          <a:p>
            <a:pPr algn="l" rtl="0">
              <a:spcAft>
                <a:spcPts val="600"/>
              </a:spcAft>
            </a:pPr>
            <a:r>
              <a:rPr lang="en-US" sz="1200">
                <a:latin typeface="Segoe UI" panose="020B0502040204020203" pitchFamily="34" charset="0"/>
                <a:ea typeface="Tahoma" panose="020B0604030504040204" pitchFamily="34" charset="0"/>
                <a:cs typeface="Segoe UI" panose="020B0502040204020203" pitchFamily="34" charset="0"/>
              </a:rPr>
              <a:t>“It is close to the road and unsafe. </a:t>
            </a:r>
            <a:br>
              <a:rPr lang="en-US" sz="1200">
                <a:latin typeface="Segoe UI" panose="020B0502040204020203" pitchFamily="34" charset="0"/>
                <a:ea typeface="Tahoma" panose="020B0604030504040204" pitchFamily="34" charset="0"/>
                <a:cs typeface="Segoe UI" panose="020B0502040204020203" pitchFamily="34" charset="0"/>
              </a:rPr>
            </a:br>
            <a:r>
              <a:rPr lang="en-US" sz="1200">
                <a:latin typeface="Segoe UI" panose="020B0502040204020203" pitchFamily="34" charset="0"/>
                <a:ea typeface="Tahoma" panose="020B0604030504040204" pitchFamily="34" charset="0"/>
                <a:cs typeface="Segoe UI" panose="020B0502040204020203" pitchFamily="34" charset="0"/>
              </a:rPr>
              <a:t>There are no safe places to bike ride.”</a:t>
            </a:r>
          </a:p>
          <a:p>
            <a:pPr algn="l" rtl="0">
              <a:spcAft>
                <a:spcPts val="600"/>
              </a:spcAft>
            </a:pPr>
            <a:r>
              <a:rPr lang="en-US" sz="1200">
                <a:latin typeface="Segoe UI" panose="020B0502040204020203" pitchFamily="34" charset="0"/>
                <a:ea typeface="Tahoma" panose="020B0604030504040204" pitchFamily="34" charset="0"/>
                <a:cs typeface="Segoe UI" panose="020B0502040204020203" pitchFamily="34" charset="0"/>
              </a:rPr>
              <a:t>“We don’t have a bike.”</a:t>
            </a:r>
          </a:p>
          <a:p>
            <a:pPr algn="l" rtl="0">
              <a:spcAft>
                <a:spcPts val="600"/>
              </a:spcAft>
            </a:pPr>
            <a:r>
              <a:rPr lang="en-US" sz="1200">
                <a:latin typeface="Segoe UI" panose="020B0502040204020203" pitchFamily="34" charset="0"/>
                <a:ea typeface="Tahoma" panose="020B0604030504040204" pitchFamily="34" charset="0"/>
                <a:cs typeface="Segoe UI" panose="020B0502040204020203" pitchFamily="34" charset="0"/>
              </a:rPr>
              <a:t>“The girls are still too young to bike.”</a:t>
            </a:r>
          </a:p>
        </p:txBody>
      </p:sp>
      <p:sp>
        <p:nvSpPr>
          <p:cNvPr id="19" name="TextBox 18">
            <a:extLst>
              <a:ext uri="{FF2B5EF4-FFF2-40B4-BE49-F238E27FC236}">
                <a16:creationId xmlns:a16="http://schemas.microsoft.com/office/drawing/2014/main" id="{48574F55-172B-0612-E7E1-072EC1E002FC}"/>
              </a:ext>
            </a:extLst>
          </p:cNvPr>
          <p:cNvSpPr txBox="1"/>
          <p:nvPr/>
        </p:nvSpPr>
        <p:spPr>
          <a:xfrm>
            <a:off x="165909" y="4711352"/>
            <a:ext cx="5377549" cy="307777"/>
          </a:xfrm>
          <a:prstGeom prst="rect">
            <a:avLst/>
          </a:prstGeom>
          <a:noFill/>
        </p:spPr>
        <p:txBody>
          <a:bodyPr wrap="square">
            <a:spAutoFit/>
          </a:bodyPr>
          <a:lstStyle/>
          <a:p>
            <a:pPr algn="l" rtl="0"/>
            <a:r>
              <a:rPr lang="en-US" sz="1400" b="1">
                <a:solidFill>
                  <a:schemeClr val="bg1"/>
                </a:solidFill>
                <a:latin typeface="Segoe UI" panose="020B0502040204020203" pitchFamily="34" charset="0"/>
                <a:ea typeface="Tahoma" panose="020B0604030504040204" pitchFamily="34" charset="0"/>
                <a:cs typeface="Segoe UI" panose="020B0502040204020203" pitchFamily="34" charset="0"/>
              </a:rPr>
              <a:t>Why don’t you travel by foot or bicycle? </a:t>
            </a:r>
            <a:r>
              <a:rPr lang="en-US" sz="1200">
                <a:solidFill>
                  <a:schemeClr val="bg1"/>
                </a:solidFill>
                <a:latin typeface="Segoe UI" panose="020B0502040204020203" pitchFamily="34" charset="0"/>
                <a:ea typeface="Tahoma" panose="020B0604030504040204" pitchFamily="34" charset="0"/>
                <a:cs typeface="Segoe UI" panose="020B0502040204020203" pitchFamily="34" charset="0"/>
              </a:rPr>
              <a:t>(Survey of Residents)</a:t>
            </a:r>
          </a:p>
        </p:txBody>
      </p:sp>
      <p:grpSp>
        <p:nvGrpSpPr>
          <p:cNvPr id="21" name="Group 20">
            <a:extLst>
              <a:ext uri="{FF2B5EF4-FFF2-40B4-BE49-F238E27FC236}">
                <a16:creationId xmlns:a16="http://schemas.microsoft.com/office/drawing/2014/main" id="{D4A378B8-59A8-0A65-8832-02C731504521}"/>
              </a:ext>
            </a:extLst>
          </p:cNvPr>
          <p:cNvGrpSpPr/>
          <p:nvPr/>
        </p:nvGrpSpPr>
        <p:grpSpPr>
          <a:xfrm>
            <a:off x="5063677" y="1670602"/>
            <a:ext cx="1040154" cy="782267"/>
            <a:chOff x="6370670" y="1483003"/>
            <a:chExt cx="1408637" cy="960549"/>
          </a:xfrm>
        </p:grpSpPr>
        <p:pic>
          <p:nvPicPr>
            <p:cNvPr id="22" name="Picture 21">
              <a:extLst>
                <a:ext uri="{FF2B5EF4-FFF2-40B4-BE49-F238E27FC236}">
                  <a16:creationId xmlns:a16="http://schemas.microsoft.com/office/drawing/2014/main" id="{8148C8CE-5B6D-4E7A-230B-0DDBE6794E20}"/>
                </a:ext>
              </a:extLst>
            </p:cNvPr>
            <p:cNvPicPr>
              <a:picLocks noChangeAspect="1"/>
            </p:cNvPicPr>
            <p:nvPr/>
          </p:nvPicPr>
          <p:blipFill>
            <a:blip r:embed="rId5"/>
            <a:stretch>
              <a:fillRect/>
            </a:stretch>
          </p:blipFill>
          <p:spPr>
            <a:xfrm>
              <a:off x="6888048" y="1483003"/>
              <a:ext cx="461665" cy="461665"/>
            </a:xfrm>
            <a:prstGeom prst="rect">
              <a:avLst/>
            </a:prstGeom>
          </p:spPr>
        </p:pic>
        <p:pic>
          <p:nvPicPr>
            <p:cNvPr id="23" name="Graphic 22" descr="Woman with stroller">
              <a:extLst>
                <a:ext uri="{FF2B5EF4-FFF2-40B4-BE49-F238E27FC236}">
                  <a16:creationId xmlns:a16="http://schemas.microsoft.com/office/drawing/2014/main" id="{846CA8D3-70F4-E329-D61B-52D537BDA87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70670" y="1716652"/>
              <a:ext cx="663643" cy="663643"/>
            </a:xfrm>
            <a:prstGeom prst="rect">
              <a:avLst/>
            </a:prstGeom>
          </p:spPr>
        </p:pic>
        <p:pic>
          <p:nvPicPr>
            <p:cNvPr id="24" name="Graphic 23" descr="Cycling">
              <a:extLst>
                <a:ext uri="{FF2B5EF4-FFF2-40B4-BE49-F238E27FC236}">
                  <a16:creationId xmlns:a16="http://schemas.microsoft.com/office/drawing/2014/main" id="{3E0E22ED-0BA3-AD0E-7308-BC4EEA2FEE1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115663" y="1779908"/>
              <a:ext cx="663644" cy="663644"/>
            </a:xfrm>
            <a:prstGeom prst="rect">
              <a:avLst/>
            </a:prstGeom>
          </p:spPr>
        </p:pic>
        <p:pic>
          <p:nvPicPr>
            <p:cNvPr id="25" name="Graphic 24" descr="Close with solid fill">
              <a:extLst>
                <a:ext uri="{FF2B5EF4-FFF2-40B4-BE49-F238E27FC236}">
                  <a16:creationId xmlns:a16="http://schemas.microsoft.com/office/drawing/2014/main" id="{41410CBE-655B-C7E1-CF30-67DE1858DE0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48014" y="1677431"/>
              <a:ext cx="677513" cy="677513"/>
            </a:xfrm>
            <a:prstGeom prst="rect">
              <a:avLst/>
            </a:prstGeom>
          </p:spPr>
        </p:pic>
      </p:grpSp>
      <p:sp>
        <p:nvSpPr>
          <p:cNvPr id="26" name="Rectangle 25">
            <a:extLst>
              <a:ext uri="{FF2B5EF4-FFF2-40B4-BE49-F238E27FC236}">
                <a16:creationId xmlns:a16="http://schemas.microsoft.com/office/drawing/2014/main" id="{09B54D96-0771-02BA-D70D-FA2269E56E1E}"/>
              </a:ext>
            </a:extLst>
          </p:cNvPr>
          <p:cNvSpPr/>
          <p:nvPr/>
        </p:nvSpPr>
        <p:spPr>
          <a:xfrm>
            <a:off x="165909" y="2988693"/>
            <a:ext cx="805029" cy="461665"/>
          </a:xfrm>
          <a:prstGeom prst="rect">
            <a:avLst/>
          </a:prstGeom>
        </p:spPr>
        <p:txBody>
          <a:bodyPr wrap="none">
            <a:spAutoFit/>
          </a:bodyPr>
          <a:lstStyle/>
          <a:p>
            <a:r>
              <a:rPr lang="he-IL" sz="2400" b="1">
                <a:solidFill>
                  <a:srgbClr val="404040"/>
                </a:solidFill>
                <a:latin typeface="Segoe UI" panose="020B0502040204020203" pitchFamily="34" charset="0"/>
                <a:cs typeface="Segoe UI" panose="020B0502040204020203" pitchFamily="34" charset="0"/>
              </a:rPr>
              <a:t>57%</a:t>
            </a:r>
            <a:endParaRPr lang="he-IL" sz="2400" b="1"/>
          </a:p>
        </p:txBody>
      </p:sp>
      <p:sp>
        <p:nvSpPr>
          <p:cNvPr id="27" name="Rectangle 26">
            <a:extLst>
              <a:ext uri="{FF2B5EF4-FFF2-40B4-BE49-F238E27FC236}">
                <a16:creationId xmlns:a16="http://schemas.microsoft.com/office/drawing/2014/main" id="{A71FA08D-83D8-C8AD-AB0E-CD22C1B11DC1}"/>
              </a:ext>
            </a:extLst>
          </p:cNvPr>
          <p:cNvSpPr/>
          <p:nvPr/>
        </p:nvSpPr>
        <p:spPr>
          <a:xfrm>
            <a:off x="177311" y="3494758"/>
            <a:ext cx="805029" cy="461665"/>
          </a:xfrm>
          <a:prstGeom prst="rect">
            <a:avLst/>
          </a:prstGeom>
        </p:spPr>
        <p:txBody>
          <a:bodyPr wrap="none">
            <a:spAutoFit/>
          </a:bodyPr>
          <a:lstStyle/>
          <a:p>
            <a:r>
              <a:rPr lang="he-IL" sz="2400" b="1">
                <a:solidFill>
                  <a:srgbClr val="404040"/>
                </a:solidFill>
                <a:latin typeface="Segoe UI" panose="020B0502040204020203" pitchFamily="34" charset="0"/>
                <a:ea typeface="Times New Roman" panose="02020603050405020304" pitchFamily="18" charset="0"/>
                <a:cs typeface="Segoe UI" panose="020B0502040204020203" pitchFamily="34" charset="0"/>
              </a:rPr>
              <a:t>71%</a:t>
            </a:r>
            <a:endParaRPr lang="he-IL" sz="2400" b="1"/>
          </a:p>
        </p:txBody>
      </p:sp>
      <p:sp>
        <p:nvSpPr>
          <p:cNvPr id="28" name="Rectangle 27">
            <a:extLst>
              <a:ext uri="{FF2B5EF4-FFF2-40B4-BE49-F238E27FC236}">
                <a16:creationId xmlns:a16="http://schemas.microsoft.com/office/drawing/2014/main" id="{A6CD5EC9-BAC9-0426-6B2B-B1A8AF1F4F01}"/>
              </a:ext>
            </a:extLst>
          </p:cNvPr>
          <p:cNvSpPr/>
          <p:nvPr/>
        </p:nvSpPr>
        <p:spPr>
          <a:xfrm>
            <a:off x="350573" y="4072552"/>
            <a:ext cx="628698" cy="461665"/>
          </a:xfrm>
          <a:prstGeom prst="rect">
            <a:avLst/>
          </a:prstGeom>
        </p:spPr>
        <p:txBody>
          <a:bodyPr wrap="none">
            <a:spAutoFit/>
          </a:bodyPr>
          <a:lstStyle/>
          <a:p>
            <a:r>
              <a:rPr lang="he-IL" sz="2400" b="1">
                <a:solidFill>
                  <a:srgbClr val="404040"/>
                </a:solidFill>
                <a:latin typeface="Segoe UI" panose="020B0502040204020203" pitchFamily="34" charset="0"/>
                <a:cs typeface="Segoe UI" panose="020B0502040204020203" pitchFamily="34" charset="0"/>
              </a:rPr>
              <a:t>8%</a:t>
            </a:r>
            <a:endParaRPr lang="he-IL" sz="2400" b="1"/>
          </a:p>
        </p:txBody>
      </p:sp>
      <p:sp>
        <p:nvSpPr>
          <p:cNvPr id="33" name="TextBox 14">
            <a:extLst>
              <a:ext uri="{FF2B5EF4-FFF2-40B4-BE49-F238E27FC236}">
                <a16:creationId xmlns:a16="http://schemas.microsoft.com/office/drawing/2014/main" id="{6B3D84C7-89AF-D68C-4368-F29560093333}"/>
              </a:ext>
            </a:extLst>
          </p:cNvPr>
          <p:cNvSpPr txBox="1"/>
          <p:nvPr/>
        </p:nvSpPr>
        <p:spPr>
          <a:xfrm>
            <a:off x="926666" y="2520158"/>
            <a:ext cx="5122405" cy="461665"/>
          </a:xfrm>
          <a:prstGeom prst="rect">
            <a:avLst/>
          </a:prstGeom>
          <a:noFill/>
        </p:spPr>
        <p:txBody>
          <a:bodyPr wrap="square">
            <a:spAutoFit/>
          </a:bodyPr>
          <a:lstStyle/>
          <a:p>
            <a:pPr algn="l" rtl="0"/>
            <a:r>
              <a:rPr lang="en-US" sz="1200">
                <a:solidFill>
                  <a:srgbClr val="404040"/>
                </a:solidFill>
                <a:latin typeface="Segoe UI" panose="020B0502040204020203" pitchFamily="34" charset="0"/>
                <a:cs typeface="Segoe UI" panose="020B0502040204020203" pitchFamily="34" charset="0"/>
              </a:rPr>
              <a:t>think the neighborhood streets and public spaces are </a:t>
            </a:r>
            <a:r>
              <a:rPr lang="en-US" sz="1200" b="1">
                <a:solidFill>
                  <a:srgbClr val="404040"/>
                </a:solidFill>
                <a:latin typeface="Segoe UI" panose="020B0502040204020203" pitchFamily="34" charset="0"/>
                <a:cs typeface="Segoe UI" panose="020B0502040204020203" pitchFamily="34" charset="0"/>
              </a:rPr>
              <a:t>not fit for hanging out </a:t>
            </a:r>
            <a:r>
              <a:rPr lang="en-US" sz="1200">
                <a:solidFill>
                  <a:srgbClr val="404040"/>
                </a:solidFill>
                <a:latin typeface="Segoe UI" panose="020B0502040204020203" pitchFamily="34" charset="0"/>
                <a:cs typeface="Segoe UI" panose="020B0502040204020203" pitchFamily="34" charset="0"/>
              </a:rPr>
              <a:t>for young children (</a:t>
            </a:r>
            <a:r>
              <a:rPr lang="en-US" sz="1200" b="1">
                <a:solidFill>
                  <a:srgbClr val="404040"/>
                </a:solidFill>
                <a:latin typeface="Segoe UI" panose="020B0502040204020203" pitchFamily="34" charset="0"/>
                <a:cs typeface="Segoe UI" panose="020B0502040204020203" pitchFamily="34" charset="0"/>
              </a:rPr>
              <a:t>41% among </a:t>
            </a:r>
            <a:r>
              <a:rPr lang="en-US" sz="1200">
                <a:solidFill>
                  <a:srgbClr val="404040"/>
                </a:solidFill>
                <a:latin typeface="Segoe UI" panose="020B0502040204020203" pitchFamily="34" charset="0"/>
                <a:cs typeface="Segoe UI" panose="020B0502040204020203" pitchFamily="34" charset="0"/>
              </a:rPr>
              <a:t>parents to children aged 0-3)</a:t>
            </a:r>
          </a:p>
        </p:txBody>
      </p:sp>
      <p:sp>
        <p:nvSpPr>
          <p:cNvPr id="34" name="TextBox 33">
            <a:extLst>
              <a:ext uri="{FF2B5EF4-FFF2-40B4-BE49-F238E27FC236}">
                <a16:creationId xmlns:a16="http://schemas.microsoft.com/office/drawing/2014/main" id="{35A03438-49C0-C854-B8D5-D46DC26F78AF}"/>
              </a:ext>
            </a:extLst>
          </p:cNvPr>
          <p:cNvSpPr txBox="1"/>
          <p:nvPr/>
        </p:nvSpPr>
        <p:spPr>
          <a:xfrm>
            <a:off x="37705" y="2497667"/>
            <a:ext cx="944635" cy="461665"/>
          </a:xfrm>
          <a:prstGeom prst="rect">
            <a:avLst/>
          </a:prstGeom>
          <a:noFill/>
        </p:spPr>
        <p:txBody>
          <a:bodyPr wrap="square">
            <a:spAutoFit/>
          </a:bodyPr>
          <a:lstStyle/>
          <a:p>
            <a:r>
              <a:rPr lang="he-IL" sz="2400" b="1">
                <a:solidFill>
                  <a:srgbClr val="404040"/>
                </a:solidFill>
                <a:latin typeface="Segoe UI" panose="020B0502040204020203" pitchFamily="34" charset="0"/>
                <a:cs typeface="Segoe UI" panose="020B0502040204020203" pitchFamily="34" charset="0"/>
              </a:rPr>
              <a:t>36%</a:t>
            </a:r>
            <a:endParaRPr lang="he-IL" sz="2400" b="1">
              <a:latin typeface="Segoe UI" panose="020B0502040204020203" pitchFamily="34" charset="0"/>
              <a:cs typeface="Segoe UI" panose="020B0502040204020203" pitchFamily="34" charset="0"/>
            </a:endParaRPr>
          </a:p>
        </p:txBody>
      </p:sp>
      <p:sp>
        <p:nvSpPr>
          <p:cNvPr id="36" name="TextBox 35">
            <a:extLst>
              <a:ext uri="{FF2B5EF4-FFF2-40B4-BE49-F238E27FC236}">
                <a16:creationId xmlns:a16="http://schemas.microsoft.com/office/drawing/2014/main" id="{5F5CFEDD-035F-F7A5-8A43-70E4EDDECFFE}"/>
              </a:ext>
            </a:extLst>
          </p:cNvPr>
          <p:cNvSpPr txBox="1"/>
          <p:nvPr/>
        </p:nvSpPr>
        <p:spPr>
          <a:xfrm>
            <a:off x="-2529" y="-586"/>
            <a:ext cx="12192000" cy="410433"/>
          </a:xfrm>
          <a:prstGeom prst="rect">
            <a:avLst/>
          </a:prstGeom>
          <a:solidFill>
            <a:srgbClr val="36636F"/>
          </a:solidFill>
        </p:spPr>
        <p:txBody>
          <a:bodyPr wrap="square" rtlCol="0">
            <a:spAutoFit/>
          </a:bodyPr>
          <a:lstStyle/>
          <a:p>
            <a:pPr algn="l" rtl="0">
              <a:lnSpc>
                <a:spcPct val="115000"/>
              </a:lnSpc>
              <a:spcAft>
                <a:spcPts val="1000"/>
              </a:spcAft>
            </a:pPr>
            <a:r>
              <a:rPr lang="en-GB" sz="2000" b="1">
                <a:solidFill>
                  <a:schemeClr val="bg1"/>
                </a:solidFill>
                <a:latin typeface="Tahoma" panose="020B0604030504040204" pitchFamily="34" charset="0"/>
                <a:ea typeface="Tahoma" panose="020B0604030504040204" pitchFamily="34" charset="0"/>
                <a:cs typeface="Tahoma" panose="020B0604030504040204" pitchFamily="34" charset="0"/>
              </a:rPr>
              <a:t>Findings                                                          </a:t>
            </a:r>
            <a:r>
              <a:rPr lang="en-GB" b="1">
                <a:solidFill>
                  <a:schemeClr val="bg1"/>
                </a:solidFill>
                <a:latin typeface="Tahoma" panose="020B0604030504040204" pitchFamily="34" charset="0"/>
                <a:ea typeface="Tahoma" panose="020B0604030504040204" pitchFamily="34" charset="0"/>
                <a:cs typeface="Tahoma" panose="020B0604030504040204" pitchFamily="34" charset="0"/>
              </a:rPr>
              <a:t>Adjusting the Urban Environment to Ensure Safe Mobility</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a:extLst>
              <a:ext uri="{FF2B5EF4-FFF2-40B4-BE49-F238E27FC236}">
                <a16:creationId xmlns:a16="http://schemas.microsoft.com/office/drawing/2014/main" id="{E75CAEAD-F9E1-4930-3781-1B0D05C64EB3}"/>
              </a:ext>
            </a:extLst>
          </p:cNvPr>
          <p:cNvSpPr/>
          <p:nvPr/>
        </p:nvSpPr>
        <p:spPr>
          <a:xfrm>
            <a:off x="6456083" y="1367200"/>
            <a:ext cx="5868027" cy="50190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latin typeface="Segoe UI" panose="020B0502040204020203" pitchFamily="34" charset="0"/>
              <a:cs typeface="Segoe UI" panose="020B0502040204020203" pitchFamily="34" charset="0"/>
            </a:endParaRPr>
          </a:p>
        </p:txBody>
      </p:sp>
      <p:sp>
        <p:nvSpPr>
          <p:cNvPr id="30" name="TextBox 29">
            <a:extLst>
              <a:ext uri="{FF2B5EF4-FFF2-40B4-BE49-F238E27FC236}">
                <a16:creationId xmlns:a16="http://schemas.microsoft.com/office/drawing/2014/main" id="{723008C1-A654-09D8-D0B3-9647DA72AFD8}"/>
              </a:ext>
            </a:extLst>
          </p:cNvPr>
          <p:cNvSpPr txBox="1"/>
          <p:nvPr/>
        </p:nvSpPr>
        <p:spPr>
          <a:xfrm>
            <a:off x="6594528" y="4278221"/>
            <a:ext cx="5563175" cy="2092881"/>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(Focus group, fathers)</a:t>
            </a:r>
          </a:p>
          <a:p>
            <a:pPr algn="l" rtl="0"/>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spcAft>
                <a:spcPts val="6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“We need a place the children can go out to outside the building, and there’s nothing in the building. There is no space for the children to be outside the building.”</a:t>
            </a:r>
          </a:p>
          <a:p>
            <a:pPr algn="l" rtl="0">
              <a:spcAft>
                <a:spcPts val="6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“Because there is no park in the neighborhood, we use the car. If not for me, they don’t go to the park.”</a:t>
            </a:r>
          </a:p>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 live on a one-way street in C and there is a roundabout [where children play] and several children have already been hit by cars there. We asked to put a speed bump…”</a:t>
            </a:r>
          </a:p>
        </p:txBody>
      </p:sp>
      <p:pic>
        <p:nvPicPr>
          <p:cNvPr id="31" name="Picture 2" descr="Business team staff icon Royalty Free Vector Image">
            <a:extLst>
              <a:ext uri="{FF2B5EF4-FFF2-40B4-BE49-F238E27FC236}">
                <a16:creationId xmlns:a16="http://schemas.microsoft.com/office/drawing/2014/main" id="{1DA3BCD5-8107-59EF-348C-103526E63DE3}"/>
              </a:ext>
            </a:extLst>
          </p:cNvPr>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8215176" y="1514317"/>
            <a:ext cx="700567" cy="54627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Business team staff icon Royalty Free Vector Image">
            <a:extLst>
              <a:ext uri="{FF2B5EF4-FFF2-40B4-BE49-F238E27FC236}">
                <a16:creationId xmlns:a16="http://schemas.microsoft.com/office/drawing/2014/main" id="{A60E014F-53AA-ECBD-730C-4B68DD9A6994}"/>
              </a:ext>
            </a:extLst>
          </p:cNvPr>
          <p:cNvPicPr>
            <a:picLocks noChangeAspect="1" noChangeArrowheads="1"/>
          </p:cNvPicPr>
          <p:nvPr/>
        </p:nvPicPr>
        <p:blipFill rotWithShape="1">
          <a:blip r:embed="rId14" cstate="print">
            <a:extLst>
              <a:ext uri="{BEBA8EAE-BF5A-486C-A8C5-ECC9F3942E4B}">
                <a14:imgProps xmlns:a14="http://schemas.microsoft.com/office/drawing/2010/main">
                  <a14:imgLayer r:embed="rId13">
                    <a14:imgEffect>
                      <a14:backgroundRemoval t="25556" b="41204" l="704" r="28744">
                        <a14:foregroundMark x1="24422" y1="30093" x2="24422" y2="30093"/>
                        <a14:foregroundMark x1="28744" y1="37593" x2="28744" y2="37593"/>
                        <a14:foregroundMark x1="2111" y1="32500" x2="2111" y2="32500"/>
                        <a14:foregroundMark x1="704" y1="38333" x2="704" y2="38333"/>
                      </a14:backgroundRemoval>
                    </a14:imgEffect>
                  </a14:imgLayer>
                </a14:imgProps>
              </a:ext>
              <a:ext uri="{28A0092B-C50C-407E-A947-70E740481C1C}">
                <a14:useLocalDpi xmlns:a14="http://schemas.microsoft.com/office/drawing/2010/main" val="0"/>
              </a:ext>
            </a:extLst>
          </a:blip>
          <a:srcRect t="23750" r="68543" b="56806"/>
          <a:stretch/>
        </p:blipFill>
        <p:spPr bwMode="auto">
          <a:xfrm>
            <a:off x="8174349" y="4143426"/>
            <a:ext cx="814211" cy="546276"/>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0E2E618B-FC32-1DA4-CD99-4B2D92A8686D}"/>
              </a:ext>
            </a:extLst>
          </p:cNvPr>
          <p:cNvSpPr txBox="1"/>
          <p:nvPr/>
        </p:nvSpPr>
        <p:spPr>
          <a:xfrm>
            <a:off x="6578115" y="1655513"/>
            <a:ext cx="5645297" cy="2462213"/>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(Focus groups, women)</a:t>
            </a:r>
          </a:p>
          <a:p>
            <a:pPr algn="l" rtl="0"/>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spcAft>
                <a:spcPts val="6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“My children don’t go out alone. In general, this needs to be dealt with more, maybe to introduce it to the schools and preschools. Four-year-</a:t>
            </a:r>
            <a:r>
              <a:rPr lang="en-US" sz="1200" err="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olds</a:t>
            </a: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cross the street and don’t understand the dangers.”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Beit Shemesh C1)</a:t>
            </a:r>
          </a:p>
          <a:p>
            <a:pPr algn="l" rtl="0">
              <a:spcAft>
                <a:spcPts val="6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“My children are young, but I am not in favor of sending children alone on public transit, partly because of safety concerns at crosswalks. There is also an issue of keeping them safe from strangers. This scares me personally.”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(C1)</a:t>
            </a:r>
          </a:p>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“It bothers me greatly in terms of accessibility that on the path between streets they only made steps. I go with my babies to the grocery store and must go all the way around to get there. And also, there is no way for a disabled child to live in the neighborhood and enjoy the playgrounds.”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Avraham)</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7" name="TextBox 6">
            <a:extLst>
              <a:ext uri="{FF2B5EF4-FFF2-40B4-BE49-F238E27FC236}">
                <a16:creationId xmlns:a16="http://schemas.microsoft.com/office/drawing/2014/main" id="{21015C9A-91E6-C1D3-148C-58424D2659AC}"/>
              </a:ext>
            </a:extLst>
          </p:cNvPr>
          <p:cNvSpPr txBox="1"/>
          <p:nvPr/>
        </p:nvSpPr>
        <p:spPr>
          <a:xfrm>
            <a:off x="1" y="413351"/>
            <a:ext cx="12193214" cy="1138773"/>
          </a:xfrm>
          <a:prstGeom prst="rect">
            <a:avLst/>
          </a:prstGeom>
          <a:solidFill>
            <a:srgbClr val="FFDC72"/>
          </a:solidFill>
        </p:spPr>
        <p:txBody>
          <a:bodyPr wrap="square" rtlCol="0">
            <a:spAutoFit/>
          </a:bodyPr>
          <a:lstStyle/>
          <a:p>
            <a:pPr marL="182880" algn="l" rtl="0"/>
            <a:r>
              <a:rPr lang="en-US" sz="1600" b="1">
                <a:solidFill>
                  <a:srgbClr val="36636F"/>
                </a:solidFill>
                <a:latin typeface="Segoe UI" panose="020B0502040204020203" pitchFamily="34" charset="0"/>
                <a:cs typeface="Segoe UI" panose="020B0502040204020203" pitchFamily="34" charset="0"/>
              </a:rPr>
              <a:t>Most Beit Shemesh residents travel with their children on foot throughout the day. </a:t>
            </a:r>
            <a:r>
              <a:rPr lang="en-US" sz="1200" b="1">
                <a:solidFill>
                  <a:srgbClr val="36636F"/>
                </a:solidFill>
                <a:latin typeface="Segoe UI" panose="020B0502040204020203" pitchFamily="34" charset="0"/>
                <a:cs typeface="Segoe UI" panose="020B0502040204020203" pitchFamily="34" charset="0"/>
              </a:rPr>
              <a:t>Research findings point at the following reasons:</a:t>
            </a:r>
            <a:endParaRPr lang="en-US" sz="1600" b="1">
              <a:solidFill>
                <a:srgbClr val="36636F"/>
              </a:solidFill>
              <a:latin typeface="Segoe UI" panose="020B0502040204020203" pitchFamily="34" charset="0"/>
              <a:cs typeface="Segoe UI" panose="020B0502040204020203" pitchFamily="34" charset="0"/>
            </a:endParaRPr>
          </a:p>
          <a:p>
            <a:pPr marL="742950" lvl="1" indent="-285750" algn="l" rtl="0">
              <a:spcBef>
                <a:spcPts val="1200"/>
              </a:spcBef>
              <a:buClr>
                <a:schemeClr val="bg1"/>
              </a:buClr>
              <a:buFont typeface="Wingdings" panose="05000000000000000000" pitchFamily="2" charset="2"/>
              <a:buChar char="§"/>
            </a:pPr>
            <a:r>
              <a:rPr lang="en-US" sz="1400" b="1">
                <a:solidFill>
                  <a:srgbClr val="36636F"/>
                </a:solidFill>
                <a:latin typeface="Segoe UI" panose="020B0502040204020203" pitchFamily="34" charset="0"/>
                <a:cs typeface="Segoe UI" panose="020B0502040204020203" pitchFamily="34" charset="0"/>
              </a:rPr>
              <a:t>Cultural reasons</a:t>
            </a:r>
            <a:endParaRPr lang="he-IL" sz="1400" b="1">
              <a:solidFill>
                <a:srgbClr val="36636F"/>
              </a:solidFill>
              <a:latin typeface="Segoe UI" panose="020B0502040204020203" pitchFamily="34" charset="0"/>
              <a:cs typeface="Segoe UI" panose="020B0502040204020203" pitchFamily="34" charset="0"/>
            </a:endParaRPr>
          </a:p>
          <a:p>
            <a:pPr marL="742950" lvl="1" indent="-285750" algn="l" rtl="0">
              <a:buClr>
                <a:schemeClr val="bg1"/>
              </a:buClr>
              <a:buFont typeface="Wingdings" panose="05000000000000000000" pitchFamily="2" charset="2"/>
              <a:buChar char="§"/>
            </a:pPr>
            <a:r>
              <a:rPr lang="en-US" sz="1400" b="1">
                <a:solidFill>
                  <a:srgbClr val="36636F"/>
                </a:solidFill>
                <a:latin typeface="Segoe UI" panose="020B0502040204020203" pitchFamily="34" charset="0"/>
                <a:cs typeface="Segoe UI" panose="020B0502040204020203" pitchFamily="34" charset="0"/>
              </a:rPr>
              <a:t>Lack of safety in public space</a:t>
            </a:r>
          </a:p>
          <a:p>
            <a:pPr marL="742950" lvl="1" indent="-285750" algn="l" rtl="0">
              <a:buClr>
                <a:schemeClr val="bg1"/>
              </a:buClr>
              <a:buFont typeface="Wingdings" panose="05000000000000000000" pitchFamily="2" charset="2"/>
              <a:buChar char="§"/>
            </a:pPr>
            <a:r>
              <a:rPr lang="en-US" sz="1400" b="1">
                <a:solidFill>
                  <a:srgbClr val="36636F"/>
                </a:solidFill>
                <a:latin typeface="Segoe UI" panose="020B0502040204020203" pitchFamily="34" charset="0"/>
                <a:cs typeface="Segoe UI" panose="020B0502040204020203" pitchFamily="34" charset="0"/>
              </a:rPr>
              <a:t>Mobility difficulties (long distances and the city’s topography)</a:t>
            </a:r>
            <a:endParaRPr lang="he-IL" sz="1400" b="1">
              <a:solidFill>
                <a:srgbClr val="36636F"/>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633746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96F52F-D1EC-147D-A5D2-363EAD697158}"/>
              </a:ext>
            </a:extLst>
          </p:cNvPr>
          <p:cNvSpPr/>
          <p:nvPr/>
        </p:nvSpPr>
        <p:spPr>
          <a:xfrm>
            <a:off x="0" y="400110"/>
            <a:ext cx="7809894" cy="2649844"/>
          </a:xfrm>
          <a:prstGeom prst="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he-IL">
              <a:latin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D1AA547E-2C62-31AF-5158-43D5B6E5C264}"/>
              </a:ext>
            </a:extLst>
          </p:cNvPr>
          <p:cNvSpPr txBox="1"/>
          <p:nvPr/>
        </p:nvSpPr>
        <p:spPr>
          <a:xfrm>
            <a:off x="204867" y="1028154"/>
            <a:ext cx="3291685" cy="2031325"/>
          </a:xfrm>
          <a:prstGeom prst="rect">
            <a:avLst/>
          </a:prstGeom>
          <a:noFill/>
        </p:spPr>
        <p:txBody>
          <a:bodyPr wrap="square" rtlCol="1">
            <a:spAutoFit/>
          </a:bodyPr>
          <a:lstStyle/>
          <a:p>
            <a:pPr algn="l" rtl="0"/>
            <a:r>
              <a:rPr lang="en-US" sz="1400" u="sng">
                <a:solidFill>
                  <a:srgbClr val="36636F"/>
                </a:solidFill>
                <a:latin typeface="Segoe UI" panose="020B0502040204020203" pitchFamily="34" charset="0"/>
                <a:ea typeface="Tahoma" panose="020B0604030504040204" pitchFamily="34" charset="0"/>
                <a:cs typeface="Segoe UI" panose="020B0502040204020203" pitchFamily="34" charset="0"/>
              </a:rPr>
              <a:t>Ramat Avraham:</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Lack of safe places to spend time with young children</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The neighborhood’s spaces primarily serve for moving between points</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Lack of points of </a:t>
            </a:r>
            <a:r>
              <a:rPr lang="en-US" sz="1400" err="1">
                <a:solidFill>
                  <a:srgbClr val="36636F"/>
                </a:solidFill>
                <a:latin typeface="Segoe UI" panose="020B0502040204020203" pitchFamily="34" charset="0"/>
                <a:ea typeface="Tahoma" panose="020B0604030504040204" pitchFamily="34" charset="0"/>
                <a:cs typeface="Segoe UI" panose="020B0502040204020203" pitchFamily="34" charset="0"/>
              </a:rPr>
              <a:t>intrest</a:t>
            </a: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 places to sit, and shade</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Obstacles to mobility (construction sites, non-fenced land)</a:t>
            </a:r>
          </a:p>
        </p:txBody>
      </p:sp>
      <p:pic>
        <p:nvPicPr>
          <p:cNvPr id="8" name="Picture 6" descr="Search Icon - Download Search Icon 176556 | Noun Project">
            <a:extLst>
              <a:ext uri="{FF2B5EF4-FFF2-40B4-BE49-F238E27FC236}">
                <a16:creationId xmlns:a16="http://schemas.microsoft.com/office/drawing/2014/main" id="{F2C4458D-D4A7-AD8C-0EF5-2AC3E567CBF1}"/>
              </a:ext>
            </a:extLst>
          </p:cNvPr>
          <p:cNvPicPr>
            <a:picLocks noChangeAspect="1" noChangeArrowheads="1"/>
          </p:cNvPicPr>
          <p:nvPr/>
        </p:nvPicPr>
        <p:blipFill>
          <a:blip r:embed="rId3" cstate="print">
            <a:duotone>
              <a:prstClr val="black"/>
              <a:srgbClr val="36636F">
                <a:tint val="45000"/>
                <a:satMod val="400000"/>
              </a:srgbClr>
            </a:duotone>
            <a:extLst>
              <a:ext uri="{28A0092B-C50C-407E-A947-70E740481C1C}">
                <a14:useLocalDpi xmlns:a14="http://schemas.microsoft.com/office/drawing/2010/main" val="0"/>
              </a:ext>
            </a:extLst>
          </a:blip>
          <a:srcRect/>
          <a:stretch>
            <a:fillRect/>
          </a:stretch>
        </p:blipFill>
        <p:spPr bwMode="auto">
          <a:xfrm flipH="1">
            <a:off x="7025777" y="305592"/>
            <a:ext cx="704881" cy="7048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F7D8A51-0E82-6620-FCC4-9FB86609774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5574" b="83500" l="69760" r="91840">
                        <a14:foregroundMark x1="78600" y1="69630" x2="78600" y2="69630"/>
                        <a14:foregroundMark x1="75800" y1="77778" x2="75800" y2="77778"/>
                        <a14:foregroundMark x1="73000" y1="77037" x2="73000" y2="77037"/>
                      </a14:backgroundRemoval>
                    </a14:imgEffect>
                  </a14:imgLayer>
                </a14:imgProps>
              </a:ext>
            </a:extLst>
          </a:blip>
          <a:srcRect l="67000" t="63333" r="5400" b="14259"/>
          <a:stretch/>
        </p:blipFill>
        <p:spPr>
          <a:xfrm>
            <a:off x="6965702" y="2976733"/>
            <a:ext cx="942726" cy="826593"/>
          </a:xfrm>
          <a:prstGeom prst="rect">
            <a:avLst/>
          </a:prstGeom>
        </p:spPr>
      </p:pic>
      <p:sp>
        <p:nvSpPr>
          <p:cNvPr id="21" name="תיבת טקסט 2">
            <a:extLst>
              <a:ext uri="{FF2B5EF4-FFF2-40B4-BE49-F238E27FC236}">
                <a16:creationId xmlns:a16="http://schemas.microsoft.com/office/drawing/2014/main" id="{A5054492-A50A-3EAC-0420-674CF7251336}"/>
              </a:ext>
            </a:extLst>
          </p:cNvPr>
          <p:cNvSpPr txBox="1"/>
          <p:nvPr/>
        </p:nvSpPr>
        <p:spPr>
          <a:xfrm>
            <a:off x="641526" y="458640"/>
            <a:ext cx="6872240" cy="584775"/>
          </a:xfrm>
          <a:prstGeom prst="rect">
            <a:avLst/>
          </a:prstGeom>
          <a:noFill/>
        </p:spPr>
        <p:txBody>
          <a:bodyPr wrap="square" rtlCol="1">
            <a:spAutoFit/>
          </a:bodyPr>
          <a:lstStyle/>
          <a:p>
            <a:pPr algn="l" rtl="0"/>
            <a: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t>The XPLORE observations revealed differences between </a:t>
            </a:r>
            <a:b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br>
            <a:r>
              <a:rPr lang="en-US" sz="1600" b="1">
                <a:solidFill>
                  <a:srgbClr val="36636F"/>
                </a:solidFill>
                <a:latin typeface="Segoe UI" panose="020B0502040204020203" pitchFamily="34" charset="0"/>
                <a:ea typeface="Tahoma" panose="020B0604030504040204" pitchFamily="34" charset="0"/>
                <a:cs typeface="Segoe UI" panose="020B0502040204020203" pitchFamily="34" charset="0"/>
              </a:rPr>
              <a:t>the Ramat Avraham and C1 neighborhoods</a:t>
            </a:r>
          </a:p>
        </p:txBody>
      </p:sp>
      <p:sp>
        <p:nvSpPr>
          <p:cNvPr id="23" name="TextBox 22">
            <a:extLst>
              <a:ext uri="{FF2B5EF4-FFF2-40B4-BE49-F238E27FC236}">
                <a16:creationId xmlns:a16="http://schemas.microsoft.com/office/drawing/2014/main" id="{50FAEABA-BB13-0A73-4867-8A7BA0820816}"/>
              </a:ext>
            </a:extLst>
          </p:cNvPr>
          <p:cNvSpPr txBox="1"/>
          <p:nvPr/>
        </p:nvSpPr>
        <p:spPr>
          <a:xfrm>
            <a:off x="156092" y="3199516"/>
            <a:ext cx="2741791" cy="1038746"/>
          </a:xfrm>
          <a:prstGeom prst="rect">
            <a:avLst/>
          </a:prstGeom>
          <a:noFill/>
        </p:spPr>
        <p:txBody>
          <a:bodyPr wrap="square">
            <a:spAutoFit/>
          </a:bodyPr>
          <a:lstStyle/>
          <a:p>
            <a:pPr algn="l" rtl="0">
              <a:lnSpc>
                <a:spcPct val="150000"/>
              </a:lnSpc>
            </a:pPr>
            <a:r>
              <a:rPr lang="en-US" sz="1200" u="sng">
                <a:solidFill>
                  <a:srgbClr val="000000"/>
                </a:solidFill>
                <a:effectLst/>
                <a:latin typeface="Segoe UI" panose="020B0502040204020203" pitchFamily="34" charset="0"/>
                <a:cs typeface="Segoe UI" panose="020B0502040204020203" pitchFamily="34" charset="0"/>
              </a:rPr>
              <a:t>Ramat Avraham</a:t>
            </a:r>
          </a:p>
          <a:p>
            <a:pPr algn="l" rtl="0">
              <a:lnSpc>
                <a:spcPct val="150000"/>
              </a:lnSpc>
            </a:pPr>
            <a:endParaRPr lang="he-IL" sz="500" u="sng">
              <a:solidFill>
                <a:srgbClr val="000000"/>
              </a:solidFill>
              <a:latin typeface="Segoe UI" panose="020B0502040204020203" pitchFamily="34" charset="0"/>
              <a:cs typeface="Segoe UI" panose="020B0502040204020203" pitchFamily="34" charset="0"/>
            </a:endParaRPr>
          </a:p>
          <a:p>
            <a:pPr algn="l" rtl="0"/>
            <a:r>
              <a:rPr lang="en-US" sz="1200" b="0">
                <a:solidFill>
                  <a:srgbClr val="000000"/>
                </a:solidFill>
                <a:effectLst/>
                <a:latin typeface="Segoe UI" panose="020B0502040204020203" pitchFamily="34" charset="0"/>
                <a:cs typeface="Segoe UI" panose="020B0502040204020203" pitchFamily="34" charset="0"/>
              </a:rPr>
              <a:t>“[People] generally don’t spend time in the public space because of the lack of safety.”</a:t>
            </a:r>
          </a:p>
        </p:txBody>
      </p:sp>
      <p:sp>
        <p:nvSpPr>
          <p:cNvPr id="24" name="TextBox 23">
            <a:extLst>
              <a:ext uri="{FF2B5EF4-FFF2-40B4-BE49-F238E27FC236}">
                <a16:creationId xmlns:a16="http://schemas.microsoft.com/office/drawing/2014/main" id="{D5F08408-77D9-55D4-55AD-2029624863A8}"/>
              </a:ext>
            </a:extLst>
          </p:cNvPr>
          <p:cNvSpPr txBox="1"/>
          <p:nvPr/>
        </p:nvSpPr>
        <p:spPr>
          <a:xfrm>
            <a:off x="2798576" y="3227475"/>
            <a:ext cx="4309164" cy="1277273"/>
          </a:xfrm>
          <a:prstGeom prst="rect">
            <a:avLst/>
          </a:prstGeom>
          <a:noFill/>
        </p:spPr>
        <p:txBody>
          <a:bodyPr wrap="square">
            <a:spAutoFit/>
          </a:bodyPr>
          <a:lstStyle/>
          <a:p>
            <a:pPr algn="l" rtl="0"/>
            <a:r>
              <a:rPr lang="en-US" sz="1200" u="sng">
                <a:solidFill>
                  <a:srgbClr val="000000"/>
                </a:solidFill>
                <a:latin typeface="Segoe UI" panose="020B0502040204020203" pitchFamily="34" charset="0"/>
                <a:cs typeface="Segoe UI" panose="020B0502040204020203" pitchFamily="34" charset="0"/>
              </a:rPr>
              <a:t>C1</a:t>
            </a:r>
            <a:endParaRPr lang="he-IL" sz="1200" u="sng">
              <a:solidFill>
                <a:srgbClr val="000000"/>
              </a:solidFill>
              <a:latin typeface="Segoe UI" panose="020B0502040204020203" pitchFamily="34" charset="0"/>
              <a:cs typeface="Segoe UI" panose="020B0502040204020203" pitchFamily="34" charset="0"/>
            </a:endParaRPr>
          </a:p>
          <a:p>
            <a:endParaRPr lang="he-IL" sz="1200" u="sng">
              <a:solidFill>
                <a:srgbClr val="000000"/>
              </a:solidFill>
              <a:latin typeface="Segoe UI" panose="020B0502040204020203" pitchFamily="34" charset="0"/>
              <a:cs typeface="Segoe UI" panose="020B0502040204020203" pitchFamily="34" charset="0"/>
            </a:endParaRPr>
          </a:p>
          <a:p>
            <a:pPr algn="l" rtl="0">
              <a:spcAft>
                <a:spcPts val="600"/>
              </a:spcAft>
            </a:pPr>
            <a:r>
              <a:rPr lang="en-US" sz="1200">
                <a:solidFill>
                  <a:srgbClr val="000000"/>
                </a:solidFill>
                <a:latin typeface="Segoe UI" panose="020B0502040204020203" pitchFamily="34" charset="0"/>
                <a:cs typeface="Segoe UI" panose="020B0502040204020203" pitchFamily="34" charset="0"/>
              </a:rPr>
              <a:t>“There are many crosswalks and safety guardrails; we feel safe to walk on the street and in the public parks.”</a:t>
            </a:r>
          </a:p>
          <a:p>
            <a:pPr algn="l" rtl="0">
              <a:spcAft>
                <a:spcPts val="600"/>
              </a:spcAft>
            </a:pPr>
            <a:r>
              <a:rPr lang="en-US" sz="1200">
                <a:solidFill>
                  <a:srgbClr val="000000"/>
                </a:solidFill>
                <a:latin typeface="Segoe UI" panose="020B0502040204020203" pitchFamily="34" charset="0"/>
                <a:cs typeface="Segoe UI" panose="020B0502040204020203" pitchFamily="34" charset="0"/>
              </a:rPr>
              <a:t>“It is easy to move around by foot in the neighborhood; there is access to everything; bike riders keep to the bike paths.”</a:t>
            </a:r>
          </a:p>
        </p:txBody>
      </p:sp>
      <p:sp>
        <p:nvSpPr>
          <p:cNvPr id="25" name="TextBox 24">
            <a:extLst>
              <a:ext uri="{FF2B5EF4-FFF2-40B4-BE49-F238E27FC236}">
                <a16:creationId xmlns:a16="http://schemas.microsoft.com/office/drawing/2014/main" id="{D9ED589E-33FD-1E0C-B317-DF84CF0DE006}"/>
              </a:ext>
            </a:extLst>
          </p:cNvPr>
          <p:cNvSpPr txBox="1"/>
          <p:nvPr/>
        </p:nvSpPr>
        <p:spPr>
          <a:xfrm>
            <a:off x="153809" y="4475948"/>
            <a:ext cx="3971790" cy="1877437"/>
          </a:xfrm>
          <a:prstGeom prst="rect">
            <a:avLst/>
          </a:prstGeom>
          <a:noFill/>
        </p:spPr>
        <p:txBody>
          <a:bodyPr wrap="square">
            <a:spAutoFit/>
          </a:bodyPr>
          <a:lstStyle/>
          <a:p>
            <a:pPr algn="r">
              <a:lnSpc>
                <a:spcPct val="150000"/>
              </a:lnSpc>
            </a:pPr>
            <a:r>
              <a:rPr lang="en-US" sz="1400" b="1">
                <a:solidFill>
                  <a:srgbClr val="000000"/>
                </a:solidFill>
                <a:effectLst/>
                <a:latin typeface="Segoe UI" panose="020B0502040204020203" pitchFamily="34" charset="0"/>
                <a:cs typeface="Segoe UI" panose="020B0502040204020203" pitchFamily="34" charset="0"/>
              </a:rPr>
              <a:t>Unmet needs/requests</a:t>
            </a:r>
          </a:p>
          <a:p>
            <a:pPr algn="l" rtl="0">
              <a:lnSpc>
                <a:spcPct val="150000"/>
              </a:lnSpc>
            </a:pPr>
            <a:r>
              <a:rPr lang="en-US" sz="1200" u="sng">
                <a:solidFill>
                  <a:srgbClr val="000000"/>
                </a:solidFill>
                <a:effectLst/>
                <a:latin typeface="Segoe UI" panose="020B0502040204020203" pitchFamily="34" charset="0"/>
                <a:cs typeface="Segoe UI" panose="020B0502040204020203" pitchFamily="34" charset="0"/>
              </a:rPr>
              <a:t>Ramat Avraham</a:t>
            </a:r>
          </a:p>
          <a:p>
            <a:pPr algn="l" rtl="0">
              <a:spcAft>
                <a:spcPts val="600"/>
              </a:spcAft>
            </a:pPr>
            <a:r>
              <a:rPr lang="en-US" sz="1200">
                <a:solidFill>
                  <a:srgbClr val="000000"/>
                </a:solidFill>
                <a:latin typeface="Segoe UI" panose="020B0502040204020203" pitchFamily="34" charset="0"/>
                <a:cs typeface="Segoe UI" panose="020B0502040204020203" pitchFamily="34" charset="0"/>
              </a:rPr>
              <a:t>“Build a safe space for bikes and scooters. Facilities where kids can ‘get out their energy.’”</a:t>
            </a:r>
          </a:p>
          <a:p>
            <a:pPr algn="l" rtl="0">
              <a:spcAft>
                <a:spcPts val="600"/>
              </a:spcAft>
            </a:pPr>
            <a:r>
              <a:rPr lang="en-US" sz="1200">
                <a:solidFill>
                  <a:srgbClr val="000000"/>
                </a:solidFill>
                <a:latin typeface="Segoe UI" panose="020B0502040204020203" pitchFamily="34" charset="0"/>
                <a:cs typeface="Segoe UI" panose="020B0502040204020203" pitchFamily="34" charset="0"/>
              </a:rPr>
              <a:t>“Primarily, improve safety pertaining to parking spots and cars. Add exercise equipment, places to play basketball or soccer. Build shopping centers. Increase the frequency of public transit lines.”</a:t>
            </a:r>
          </a:p>
        </p:txBody>
      </p:sp>
      <p:sp>
        <p:nvSpPr>
          <p:cNvPr id="26" name="TextBox 25">
            <a:extLst>
              <a:ext uri="{FF2B5EF4-FFF2-40B4-BE49-F238E27FC236}">
                <a16:creationId xmlns:a16="http://schemas.microsoft.com/office/drawing/2014/main" id="{8788CEDD-EE97-A8F8-858C-B9F0E7231CD6}"/>
              </a:ext>
            </a:extLst>
          </p:cNvPr>
          <p:cNvSpPr txBox="1"/>
          <p:nvPr/>
        </p:nvSpPr>
        <p:spPr>
          <a:xfrm>
            <a:off x="3904947" y="4875985"/>
            <a:ext cx="3722649" cy="1461939"/>
          </a:xfrm>
          <a:prstGeom prst="rect">
            <a:avLst/>
          </a:prstGeom>
          <a:noFill/>
        </p:spPr>
        <p:txBody>
          <a:bodyPr wrap="square">
            <a:spAutoFit/>
          </a:bodyPr>
          <a:lstStyle/>
          <a:p>
            <a:pPr algn="l" rtl="0"/>
            <a:r>
              <a:rPr lang="en-US" sz="1200" u="sng">
                <a:solidFill>
                  <a:srgbClr val="000000"/>
                </a:solidFill>
                <a:latin typeface="Segoe UI" panose="020B0502040204020203" pitchFamily="34" charset="0"/>
                <a:cs typeface="Segoe UI" panose="020B0502040204020203" pitchFamily="34" charset="0"/>
              </a:rPr>
              <a:t>C1</a:t>
            </a:r>
            <a:endParaRPr lang="he-IL" sz="1200" u="sng">
              <a:solidFill>
                <a:srgbClr val="000000"/>
              </a:solidFill>
              <a:latin typeface="Segoe UI" panose="020B0502040204020203" pitchFamily="34" charset="0"/>
              <a:cs typeface="Segoe UI" panose="020B0502040204020203" pitchFamily="34" charset="0"/>
            </a:endParaRPr>
          </a:p>
          <a:p>
            <a:pPr algn="l" rtl="0">
              <a:spcAft>
                <a:spcPts val="600"/>
              </a:spcAft>
            </a:pPr>
            <a:r>
              <a:rPr lang="en-US" sz="1200">
                <a:solidFill>
                  <a:srgbClr val="000000"/>
                </a:solidFill>
                <a:latin typeface="Segoe UI" panose="020B0502040204020203" pitchFamily="34" charset="0"/>
                <a:cs typeface="Segoe UI" panose="020B0502040204020203" pitchFamily="34" charset="0"/>
              </a:rPr>
              <a:t>“There are no activities for children / parents and children in the neighborhood, there is no gym—for everything one must travel outside the neighborhood, but public transit is infrequent and there are traffic jams at the neighborhood’s exit.”</a:t>
            </a:r>
          </a:p>
          <a:p>
            <a:pPr algn="l" rtl="0">
              <a:spcAft>
                <a:spcPts val="600"/>
              </a:spcAft>
            </a:pPr>
            <a:r>
              <a:rPr lang="en-US" sz="1200">
                <a:solidFill>
                  <a:srgbClr val="000000"/>
                </a:solidFill>
                <a:latin typeface="Segoe UI" panose="020B0502040204020203" pitchFamily="34" charset="0"/>
                <a:cs typeface="Segoe UI" panose="020B0502040204020203" pitchFamily="34" charset="0"/>
              </a:rPr>
              <a:t>“We would want there to be more activities here.”</a:t>
            </a:r>
          </a:p>
        </p:txBody>
      </p:sp>
      <p:sp>
        <p:nvSpPr>
          <p:cNvPr id="27" name="TextBox 26">
            <a:extLst>
              <a:ext uri="{FF2B5EF4-FFF2-40B4-BE49-F238E27FC236}">
                <a16:creationId xmlns:a16="http://schemas.microsoft.com/office/drawing/2014/main" id="{44F4A719-BAB9-2F5E-D655-B13BE6753EE5}"/>
              </a:ext>
            </a:extLst>
          </p:cNvPr>
          <p:cNvSpPr txBox="1"/>
          <p:nvPr/>
        </p:nvSpPr>
        <p:spPr>
          <a:xfrm>
            <a:off x="1" y="0"/>
            <a:ext cx="12192000" cy="400110"/>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Observations &amp; Pictures from the Ground 	         </a:t>
            </a:r>
            <a:r>
              <a:rPr lang="en-US" b="1">
                <a:solidFill>
                  <a:schemeClr val="bg1"/>
                </a:solidFill>
                <a:latin typeface="Tahoma" panose="020B0604030504040204" pitchFamily="34" charset="0"/>
                <a:ea typeface="Tahoma" panose="020B0604030504040204" pitchFamily="34" charset="0"/>
                <a:cs typeface="Tahoma" panose="020B0604030504040204" pitchFamily="34" charset="0"/>
              </a:rPr>
              <a:t>Adjusting the Urban Environment for Safe Mobility</a:t>
            </a:r>
            <a:r>
              <a:rPr lang="en-US" sz="1400" b="1">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28" name="Group 27">
            <a:extLst>
              <a:ext uri="{FF2B5EF4-FFF2-40B4-BE49-F238E27FC236}">
                <a16:creationId xmlns:a16="http://schemas.microsoft.com/office/drawing/2014/main" id="{651174BA-DBDF-CD76-4A48-6C2BEA06EE67}"/>
              </a:ext>
            </a:extLst>
          </p:cNvPr>
          <p:cNvGrpSpPr/>
          <p:nvPr/>
        </p:nvGrpSpPr>
        <p:grpSpPr>
          <a:xfrm>
            <a:off x="7782516" y="400110"/>
            <a:ext cx="4412670" cy="4273915"/>
            <a:chOff x="65451" y="524938"/>
            <a:chExt cx="4412670" cy="4273915"/>
          </a:xfrm>
        </p:grpSpPr>
        <p:sp>
          <p:nvSpPr>
            <p:cNvPr id="29" name="TextBox 28">
              <a:extLst>
                <a:ext uri="{FF2B5EF4-FFF2-40B4-BE49-F238E27FC236}">
                  <a16:creationId xmlns:a16="http://schemas.microsoft.com/office/drawing/2014/main" id="{91E415B6-A893-E1CC-7705-FFB0757A1653}"/>
                </a:ext>
              </a:extLst>
            </p:cNvPr>
            <p:cNvSpPr txBox="1"/>
            <p:nvPr/>
          </p:nvSpPr>
          <p:spPr>
            <a:xfrm>
              <a:off x="65451" y="524938"/>
              <a:ext cx="4409484" cy="338554"/>
            </a:xfrm>
            <a:prstGeom prst="rect">
              <a:avLst/>
            </a:prstGeom>
            <a:solidFill>
              <a:schemeClr val="bg1">
                <a:lumMod val="65000"/>
              </a:schemeClr>
            </a:solidFill>
            <a:ln>
              <a:noFill/>
            </a:ln>
          </p:spPr>
          <p:txBody>
            <a:bodyPr wrap="square" rtlCol="1">
              <a:spAutoFit/>
            </a:bodyPr>
            <a:lstStyle/>
            <a:p>
              <a:pPr algn="ctr"/>
              <a:r>
                <a:rPr lang="en-US" sz="1600" b="1">
                  <a:solidFill>
                    <a:schemeClr val="bg1"/>
                  </a:solidFill>
                  <a:latin typeface="Segoe UI" panose="020B0502040204020203" pitchFamily="34" charset="0"/>
                  <a:ea typeface="Tahoma" panose="020B0604030504040204" pitchFamily="34" charset="0"/>
                  <a:cs typeface="Segoe UI" panose="020B0502040204020203" pitchFamily="34" charset="0"/>
                </a:rPr>
                <a:t>Ramat Avraham—The Green Roundabout</a:t>
              </a:r>
            </a:p>
          </p:txBody>
        </p:sp>
        <p:sp>
          <p:nvSpPr>
            <p:cNvPr id="30" name="TextBox 29">
              <a:extLst>
                <a:ext uri="{FF2B5EF4-FFF2-40B4-BE49-F238E27FC236}">
                  <a16:creationId xmlns:a16="http://schemas.microsoft.com/office/drawing/2014/main" id="{53BC0145-BD0A-76BD-CE83-AFC3AD6594D2}"/>
                </a:ext>
              </a:extLst>
            </p:cNvPr>
            <p:cNvSpPr txBox="1"/>
            <p:nvPr/>
          </p:nvSpPr>
          <p:spPr>
            <a:xfrm>
              <a:off x="75411" y="4460299"/>
              <a:ext cx="4402710" cy="338554"/>
            </a:xfrm>
            <a:prstGeom prst="rect">
              <a:avLst/>
            </a:prstGeom>
            <a:solidFill>
              <a:schemeClr val="bg1">
                <a:lumMod val="65000"/>
              </a:schemeClr>
            </a:solidFill>
            <a:ln>
              <a:noFill/>
            </a:ln>
          </p:spPr>
          <p:txBody>
            <a:bodyPr wrap="square" rtlCol="1">
              <a:spAutoFit/>
            </a:bodyPr>
            <a:lstStyle/>
            <a:p>
              <a:pPr algn="ctr" rtl="0"/>
              <a:r>
                <a:rPr lang="en-US" sz="1600" b="1">
                  <a:solidFill>
                    <a:schemeClr val="bg1"/>
                  </a:solidFill>
                  <a:latin typeface="Segoe UI" panose="020B0502040204020203" pitchFamily="34" charset="0"/>
                  <a:ea typeface="Tahoma" panose="020B0604030504040204" pitchFamily="34" charset="0"/>
                  <a:cs typeface="Segoe UI" panose="020B0502040204020203" pitchFamily="34" charset="0"/>
                </a:rPr>
                <a:t>C1—The Letters Park &amp; </a:t>
              </a:r>
              <a:r>
                <a:rPr lang="en-US" sz="1600" b="1" err="1">
                  <a:solidFill>
                    <a:schemeClr val="bg1"/>
                  </a:solidFill>
                  <a:latin typeface="Segoe UI" panose="020B0502040204020203" pitchFamily="34" charset="0"/>
                  <a:ea typeface="Tahoma" panose="020B0604030504040204" pitchFamily="34" charset="0"/>
                  <a:cs typeface="Segoe UI" panose="020B0502040204020203" pitchFamily="34" charset="0"/>
                </a:rPr>
                <a:t>Ahiya</a:t>
              </a:r>
              <a:r>
                <a:rPr lang="en-US" sz="1600" b="1">
                  <a:solidFill>
                    <a:schemeClr val="bg1"/>
                  </a:solidFill>
                  <a:latin typeface="Segoe UI" panose="020B0502040204020203" pitchFamily="34" charset="0"/>
                  <a:ea typeface="Tahoma" panose="020B0604030504040204" pitchFamily="34" charset="0"/>
                  <a:cs typeface="Segoe UI" panose="020B0502040204020203" pitchFamily="34" charset="0"/>
                </a:rPr>
                <a:t> </a:t>
              </a:r>
              <a:r>
                <a:rPr lang="en-US" sz="1600" b="1" err="1">
                  <a:solidFill>
                    <a:schemeClr val="bg1"/>
                  </a:solidFill>
                  <a:latin typeface="Segoe UI" panose="020B0502040204020203" pitchFamily="34" charset="0"/>
                  <a:ea typeface="Tahoma" panose="020B0604030504040204" pitchFamily="34" charset="0"/>
                  <a:cs typeface="Segoe UI" panose="020B0502040204020203" pitchFamily="34" charset="0"/>
                </a:rPr>
                <a:t>HaShiloni</a:t>
              </a:r>
              <a:r>
                <a:rPr lang="en-US" sz="1600" b="1">
                  <a:solidFill>
                    <a:schemeClr val="bg1"/>
                  </a:solidFill>
                  <a:latin typeface="Segoe UI" panose="020B0502040204020203" pitchFamily="34" charset="0"/>
                  <a:ea typeface="Tahoma" panose="020B0604030504040204" pitchFamily="34" charset="0"/>
                  <a:cs typeface="Segoe UI" panose="020B0502040204020203" pitchFamily="34" charset="0"/>
                </a:rPr>
                <a:t> St.</a:t>
              </a:r>
            </a:p>
          </p:txBody>
        </p:sp>
        <p:sp>
          <p:nvSpPr>
            <p:cNvPr id="31" name="TextBox 20">
              <a:extLst>
                <a:ext uri="{FF2B5EF4-FFF2-40B4-BE49-F238E27FC236}">
                  <a16:creationId xmlns:a16="http://schemas.microsoft.com/office/drawing/2014/main" id="{1741545E-E6B3-3B23-9696-CAEC32B87250}"/>
                </a:ext>
              </a:extLst>
            </p:cNvPr>
            <p:cNvSpPr txBox="1"/>
            <p:nvPr/>
          </p:nvSpPr>
          <p:spPr>
            <a:xfrm>
              <a:off x="74385" y="2350725"/>
              <a:ext cx="4400550" cy="338554"/>
            </a:xfrm>
            <a:prstGeom prst="rect">
              <a:avLst/>
            </a:prstGeom>
            <a:solidFill>
              <a:schemeClr val="bg1">
                <a:lumMod val="65000"/>
              </a:schemeClr>
            </a:solidFill>
            <a:ln>
              <a:noFill/>
            </a:ln>
          </p:spPr>
          <p:txBody>
            <a:bodyPr wrap="square" rtlCol="1">
              <a:spAutoFit/>
            </a:bodyPr>
            <a:lstStyle/>
            <a:p>
              <a:pPr algn="ctr" rtl="0"/>
              <a:r>
                <a:rPr lang="en-US" sz="1600" b="1">
                  <a:solidFill>
                    <a:schemeClr val="bg1"/>
                  </a:solidFill>
                  <a:latin typeface="Segoe UI" panose="020B0502040204020203" pitchFamily="34" charset="0"/>
                  <a:ea typeface="Tahoma" panose="020B0604030504040204" pitchFamily="34" charset="0"/>
                  <a:cs typeface="Segoe UI" panose="020B0502040204020203" pitchFamily="34" charset="0"/>
                </a:rPr>
                <a:t>Ramat Avraham—Grossman Street</a:t>
              </a:r>
            </a:p>
          </p:txBody>
        </p:sp>
      </p:grpSp>
      <p:pic>
        <p:nvPicPr>
          <p:cNvPr id="32" name="Picture 2">
            <a:extLst>
              <a:ext uri="{FF2B5EF4-FFF2-40B4-BE49-F238E27FC236}">
                <a16:creationId xmlns:a16="http://schemas.microsoft.com/office/drawing/2014/main" id="{BBCFDCF0-7950-CECF-083C-AAD7421A735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787698" y="721929"/>
            <a:ext cx="3112921" cy="151710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a:extLst>
              <a:ext uri="{FF2B5EF4-FFF2-40B4-BE49-F238E27FC236}">
                <a16:creationId xmlns:a16="http://schemas.microsoft.com/office/drawing/2014/main" id="{1519BDAA-2BF1-3C1A-FA18-D513B54F2E5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b="37053"/>
          <a:stretch>
            <a:fillRect/>
          </a:stretch>
        </p:blipFill>
        <p:spPr bwMode="auto">
          <a:xfrm>
            <a:off x="7793261" y="2551445"/>
            <a:ext cx="1533707" cy="178757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a:extLst>
              <a:ext uri="{FF2B5EF4-FFF2-40B4-BE49-F238E27FC236}">
                <a16:creationId xmlns:a16="http://schemas.microsoft.com/office/drawing/2014/main" id="{46A8965E-293D-40D6-9BC3-078A73976A2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l="284" b="39807"/>
          <a:stretch>
            <a:fillRect/>
          </a:stretch>
        </p:blipFill>
        <p:spPr bwMode="auto">
          <a:xfrm>
            <a:off x="9326968" y="2557713"/>
            <a:ext cx="1574831" cy="177177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7">
            <a:extLst>
              <a:ext uri="{FF2B5EF4-FFF2-40B4-BE49-F238E27FC236}">
                <a16:creationId xmlns:a16="http://schemas.microsoft.com/office/drawing/2014/main" id="{AB39CE47-3B77-DA97-6C36-6E84993E4B4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 b="-324"/>
          <a:stretch/>
        </p:blipFill>
        <p:spPr bwMode="auto">
          <a:xfrm>
            <a:off x="10095431" y="721387"/>
            <a:ext cx="2099535" cy="1517101"/>
          </a:xfrm>
          <a:prstGeom prst="rect">
            <a:avLst/>
          </a:prstGeom>
          <a:noFill/>
          <a:ln>
            <a:noFill/>
          </a:ln>
          <a:extLst>
            <a:ext uri="{53640926-AAD7-44D8-BBD7-CCE9431645EC}">
              <a14:shadowObscured xmlns:a14="http://schemas.microsoft.com/office/drawing/2010/main"/>
            </a:ext>
          </a:extLst>
        </p:spPr>
      </p:pic>
      <p:pic>
        <p:nvPicPr>
          <p:cNvPr id="36" name="Picture 2">
            <a:extLst>
              <a:ext uri="{FF2B5EF4-FFF2-40B4-BE49-F238E27FC236}">
                <a16:creationId xmlns:a16="http://schemas.microsoft.com/office/drawing/2014/main" id="{BBDA12E1-6DB0-1338-B5A0-6DC41F55D3E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902796" y="2564175"/>
            <a:ext cx="1289204" cy="1771777"/>
          </a:xfrm>
          <a:prstGeom prst="rect">
            <a:avLst/>
          </a:prstGeom>
          <a:noFill/>
          <a:extLst>
            <a:ext uri="{909E8E84-426E-40DD-AFC4-6F175D3DCCD1}">
              <a14:hiddenFill xmlns:a14="http://schemas.microsoft.com/office/drawing/2010/main">
                <a:solidFill>
                  <a:srgbClr val="FFFFFF"/>
                </a:solidFill>
              </a14:hiddenFill>
            </a:ext>
          </a:extLst>
        </p:spPr>
      </p:pic>
      <p:pic>
        <p:nvPicPr>
          <p:cNvPr id="37" name="תמונה 3">
            <a:extLst>
              <a:ext uri="{FF2B5EF4-FFF2-40B4-BE49-F238E27FC236}">
                <a16:creationId xmlns:a16="http://schemas.microsoft.com/office/drawing/2014/main" id="{7E6C1D18-16AE-15F1-8FC4-86A88C09EC31}"/>
              </a:ext>
            </a:extLst>
          </p:cNvPr>
          <p:cNvPicPr>
            <a:picLocks noChangeAspect="1"/>
          </p:cNvPicPr>
          <p:nvPr/>
        </p:nvPicPr>
        <p:blipFill>
          <a:blip r:embed="rId11"/>
          <a:stretch>
            <a:fillRect/>
          </a:stretch>
        </p:blipFill>
        <p:spPr>
          <a:xfrm>
            <a:off x="7799447" y="4674468"/>
            <a:ext cx="1999441" cy="1708881"/>
          </a:xfrm>
          <a:prstGeom prst="rect">
            <a:avLst/>
          </a:prstGeom>
        </p:spPr>
      </p:pic>
      <p:pic>
        <p:nvPicPr>
          <p:cNvPr id="38" name="Picture 36">
            <a:extLst>
              <a:ext uri="{FF2B5EF4-FFF2-40B4-BE49-F238E27FC236}">
                <a16:creationId xmlns:a16="http://schemas.microsoft.com/office/drawing/2014/main" id="{05E2F54E-AB9B-8024-D1AD-E24288A33581}"/>
              </a:ext>
            </a:extLst>
          </p:cNvPr>
          <p:cNvPicPr>
            <a:picLocks noChangeAspect="1"/>
          </p:cNvPicPr>
          <p:nvPr/>
        </p:nvPicPr>
        <p:blipFill rotWithShape="1">
          <a:blip r:embed="rId12">
            <a:extLst>
              <a:ext uri="{28A0092B-C50C-407E-A947-70E740481C1C}">
                <a14:useLocalDpi xmlns:a14="http://schemas.microsoft.com/office/drawing/2010/main" val="0"/>
              </a:ext>
            </a:extLst>
          </a:blip>
          <a:srcRect t="22439" r="37391" b="35476"/>
          <a:stretch/>
        </p:blipFill>
        <p:spPr bwMode="auto">
          <a:xfrm>
            <a:off x="9799229" y="4677658"/>
            <a:ext cx="2395616" cy="1702503"/>
          </a:xfrm>
          <a:prstGeom prst="rect">
            <a:avLst/>
          </a:prstGeom>
          <a:noFill/>
          <a:ln>
            <a:noFill/>
          </a:ln>
          <a:extLst>
            <a:ext uri="{53640926-AAD7-44D8-BBD7-CCE9431645EC}">
              <a14:shadowObscured xmlns:a14="http://schemas.microsoft.com/office/drawing/2010/main"/>
            </a:ext>
          </a:extLst>
        </p:spPr>
      </p:pic>
      <p:sp>
        <p:nvSpPr>
          <p:cNvPr id="39" name="TextBox 38">
            <a:extLst>
              <a:ext uri="{FF2B5EF4-FFF2-40B4-BE49-F238E27FC236}">
                <a16:creationId xmlns:a16="http://schemas.microsoft.com/office/drawing/2014/main" id="{167E7DBC-D4CD-D903-67E4-595A8F5E7EAD}"/>
              </a:ext>
            </a:extLst>
          </p:cNvPr>
          <p:cNvSpPr txBox="1"/>
          <p:nvPr/>
        </p:nvSpPr>
        <p:spPr>
          <a:xfrm>
            <a:off x="1794636" y="2976733"/>
            <a:ext cx="1101288" cy="375359"/>
          </a:xfrm>
          <a:prstGeom prst="rect">
            <a:avLst/>
          </a:prstGeom>
          <a:noFill/>
        </p:spPr>
        <p:txBody>
          <a:bodyPr wrap="square">
            <a:spAutoFit/>
          </a:bodyPr>
          <a:lstStyle/>
          <a:p>
            <a:pPr rtl="0">
              <a:lnSpc>
                <a:spcPct val="150000"/>
              </a:lnSpc>
            </a:pPr>
            <a:r>
              <a:rPr lang="en-US" sz="1400" b="1">
                <a:solidFill>
                  <a:srgbClr val="000000"/>
                </a:solidFill>
                <a:effectLst/>
                <a:latin typeface="Segoe UI" panose="020B0502040204020203" pitchFamily="34" charset="0"/>
                <a:cs typeface="Segoe UI" panose="020B0502040204020203" pitchFamily="34" charset="0"/>
              </a:rPr>
              <a:t>Mobility</a:t>
            </a:r>
          </a:p>
        </p:txBody>
      </p:sp>
      <p:sp>
        <p:nvSpPr>
          <p:cNvPr id="40" name="תיבת טקסט 4">
            <a:extLst>
              <a:ext uri="{FF2B5EF4-FFF2-40B4-BE49-F238E27FC236}">
                <a16:creationId xmlns:a16="http://schemas.microsoft.com/office/drawing/2014/main" id="{EBE311A7-2B12-07C9-4A3E-CD288D07FCAB}"/>
              </a:ext>
            </a:extLst>
          </p:cNvPr>
          <p:cNvSpPr txBox="1"/>
          <p:nvPr/>
        </p:nvSpPr>
        <p:spPr>
          <a:xfrm>
            <a:off x="3446109" y="1005788"/>
            <a:ext cx="4331133" cy="2031325"/>
          </a:xfrm>
          <a:prstGeom prst="rect">
            <a:avLst/>
          </a:prstGeom>
          <a:noFill/>
        </p:spPr>
        <p:txBody>
          <a:bodyPr wrap="square" rtlCol="1">
            <a:spAutoFit/>
          </a:bodyPr>
          <a:lstStyle/>
          <a:p>
            <a:pPr algn="l" rtl="0"/>
            <a:r>
              <a:rPr lang="en-US" sz="1400" u="sng">
                <a:solidFill>
                  <a:srgbClr val="36636F"/>
                </a:solidFill>
                <a:latin typeface="Segoe UI" panose="020B0502040204020203" pitchFamily="34" charset="0"/>
                <a:ea typeface="Tahoma" panose="020B0604030504040204" pitchFamily="34" charset="0"/>
                <a:cs typeface="Segoe UI" panose="020B0502040204020203" pitchFamily="34" charset="0"/>
              </a:rPr>
              <a:t>C1:</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Has safe places to spend time with young children</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Has many play areas, permanent public buildings</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Clean public space, well-maintained, and almost no obstacles</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Mobility is mostly by foot despite the topography; few residents own cars and buses are infrequent.</a:t>
            </a:r>
          </a:p>
          <a:p>
            <a:pPr marL="171450" indent="-171450" algn="l" rtl="0">
              <a:buFont typeface="Arial" panose="020B0604020202020204" pitchFamily="34" charset="0"/>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Lack of activities for parents and children (who generally spend afternoons at home)</a:t>
            </a:r>
          </a:p>
        </p:txBody>
      </p:sp>
    </p:spTree>
    <p:extLst>
      <p:ext uri="{BB962C8B-B14F-4D97-AF65-F5344CB8AC3E}">
        <p14:creationId xmlns:p14="http://schemas.microsoft.com/office/powerpoint/2010/main" val="200166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7C27200-63FC-4C08-9E0E-7EC101E39F11}"/>
              </a:ext>
            </a:extLst>
          </p:cNvPr>
          <p:cNvSpPr/>
          <p:nvPr/>
        </p:nvSpPr>
        <p:spPr>
          <a:xfrm>
            <a:off x="690466" y="1204417"/>
            <a:ext cx="5996084" cy="3283848"/>
          </a:xfrm>
          <a:prstGeom prst="rect">
            <a:avLst/>
          </a:prstGeom>
        </p:spPr>
        <p:txBody>
          <a:bodyPr wrap="square">
            <a:spAutoFit/>
          </a:bodyPr>
          <a:lstStyle/>
          <a:p>
            <a:pPr marL="0" lvl="1" algn="l" rtl="0">
              <a:lnSpc>
                <a:spcPct val="150000"/>
              </a:lnSpc>
              <a:spcBef>
                <a:spcPts val="1000"/>
              </a:spcBef>
            </a:pPr>
            <a:r>
              <a:rPr lang="en-US" sz="1400">
                <a:solidFill>
                  <a:schemeClr val="tx1">
                    <a:lumMod val="75000"/>
                    <a:lumOff val="25000"/>
                  </a:schemeClr>
                </a:solidFill>
                <a:latin typeface="Segoe UI" panose="020B0502040204020203" pitchFamily="34" charset="0"/>
                <a:ea typeface="Segoe UI Black" panose="020B0A02040204020203" pitchFamily="34" charset="0"/>
                <a:cs typeface="Segoe UI" panose="020B0502040204020203" pitchFamily="34" charset="0"/>
              </a:rPr>
              <a:t>The Urban95 program </a:t>
            </a:r>
            <a:r>
              <a:rPr lang="en-US" sz="1400">
                <a:latin typeface="Segoe UI" panose="020B0502040204020203" pitchFamily="34" charset="0"/>
                <a:ea typeface="Segoe UI Black" panose="020B0A02040204020203" pitchFamily="34" charset="0"/>
                <a:cs typeface="Segoe UI" panose="020B0502040204020203" pitchFamily="34" charset="0"/>
              </a:rPr>
              <a:t>in the social and geographic periphery of Israel is a joint initiative funded by the Bernard Van Leer Foundation (BvLF) and operated by the Israeli Green Building </a:t>
            </a:r>
            <a:r>
              <a:rPr lang="en-US" sz="1400">
                <a:solidFill>
                  <a:schemeClr val="tx1">
                    <a:lumMod val="75000"/>
                    <a:lumOff val="25000"/>
                  </a:schemeClr>
                </a:solidFill>
                <a:latin typeface="Segoe UI" panose="020B0502040204020203" pitchFamily="34" charset="0"/>
                <a:ea typeface="Segoe UI Black" panose="020B0A02040204020203" pitchFamily="34" charset="0"/>
                <a:cs typeface="Segoe UI" panose="020B0502040204020203" pitchFamily="34" charset="0"/>
              </a:rPr>
              <a:t>Council (ILGBC). In the first stage, the program operates in the two “anchor” municipalities of Tira and Beit Shemesh. In the second stage it will operate in a third municipality located in the social and geographic periphery of Israel. The program’s activity in the three municipalities will serve as a model for other cities for promoting early childhood needs. In the third stage of the program, interventions of a more limited scope are intended to be implemented in 9-12 additional satellite municipal councils. </a:t>
            </a:r>
            <a:endParaRPr lang="he-IL" sz="1400">
              <a:solidFill>
                <a:schemeClr val="tx1">
                  <a:lumMod val="75000"/>
                  <a:lumOff val="25000"/>
                </a:schemeClr>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6" name="Rectangle 5">
            <a:extLst>
              <a:ext uri="{FF2B5EF4-FFF2-40B4-BE49-F238E27FC236}">
                <a16:creationId xmlns:a16="http://schemas.microsoft.com/office/drawing/2014/main" id="{2BFB2428-598D-49AA-97DC-771A9DDE7F67}"/>
              </a:ext>
            </a:extLst>
          </p:cNvPr>
          <p:cNvSpPr/>
          <p:nvPr/>
        </p:nvSpPr>
        <p:spPr>
          <a:xfrm>
            <a:off x="594361" y="4892512"/>
            <a:ext cx="10927080" cy="1287212"/>
          </a:xfrm>
          <a:prstGeom prst="rect">
            <a:avLst/>
          </a:prstGeom>
        </p:spPr>
        <p:txBody>
          <a:bodyPr wrap="square">
            <a:spAutoFit/>
          </a:bodyPr>
          <a:lstStyle/>
          <a:p>
            <a:pPr marL="0" lvl="1" algn="l" rtl="0">
              <a:lnSpc>
                <a:spcPct val="150000"/>
              </a:lnSpc>
              <a:spcBef>
                <a:spcPts val="1000"/>
              </a:spcBef>
            </a:pPr>
            <a:r>
              <a:rPr lang="en-US" b="1">
                <a:solidFill>
                  <a:srgbClr val="36636F"/>
                </a:solidFill>
                <a:latin typeface="Segoe UI" panose="020B0502040204020203" pitchFamily="34" charset="0"/>
                <a:ea typeface="Segoe UI Black" panose="020B0A02040204020203" pitchFamily="34" charset="0"/>
                <a:cs typeface="Segoe UI" panose="020B0502040204020203" pitchFamily="34" charset="0"/>
              </a:rPr>
              <a:t>The following report focuses on the findings of the evaluation conducted at the start of the program’s activity in the Beit Shemesh municipality and describes the state of the city prior to implementing the interventions on the ground. </a:t>
            </a:r>
          </a:p>
        </p:txBody>
      </p:sp>
      <p:sp>
        <p:nvSpPr>
          <p:cNvPr id="19" name="TextBox 18">
            <a:extLst>
              <a:ext uri="{FF2B5EF4-FFF2-40B4-BE49-F238E27FC236}">
                <a16:creationId xmlns:a16="http://schemas.microsoft.com/office/drawing/2014/main" id="{F6895AE6-6D54-43A4-8DD6-464E9131A33A}"/>
              </a:ext>
            </a:extLst>
          </p:cNvPr>
          <p:cNvSpPr txBox="1"/>
          <p:nvPr/>
        </p:nvSpPr>
        <p:spPr>
          <a:xfrm>
            <a:off x="1" y="0"/>
            <a:ext cx="12191999"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Background – Urban95 in the Social &amp; Geographic Periphery of Israel</a:t>
            </a:r>
            <a:endParaRPr lang="he-IL" sz="2400" b="1">
              <a:solidFill>
                <a:schemeClr val="bg1"/>
              </a:solidFill>
              <a:latin typeface="Tahoma" pitchFamily="34" charset="0"/>
              <a:ea typeface="Tahoma" pitchFamily="34" charset="0"/>
              <a:cs typeface="Tahoma" pitchFamily="34" charset="0"/>
            </a:endParaRPr>
          </a:p>
        </p:txBody>
      </p:sp>
      <p:sp>
        <p:nvSpPr>
          <p:cNvPr id="4" name="Slide Number Placeholder 3">
            <a:extLst>
              <a:ext uri="{FF2B5EF4-FFF2-40B4-BE49-F238E27FC236}">
                <a16:creationId xmlns:a16="http://schemas.microsoft.com/office/drawing/2014/main" id="{6417CE16-95C8-4362-883D-96BE42289BDD}"/>
              </a:ext>
            </a:extLst>
          </p:cNvPr>
          <p:cNvSpPr>
            <a:spLocks noGrp="1"/>
          </p:cNvSpPr>
          <p:nvPr>
            <p:ph type="sldNum" sz="quarter" idx="12"/>
          </p:nvPr>
        </p:nvSpPr>
        <p:spPr>
          <a:xfrm>
            <a:off x="9445945" y="6503439"/>
            <a:ext cx="2743200" cy="365125"/>
          </a:xfrm>
        </p:spPr>
        <p:txBody>
          <a:bodyPr/>
          <a:lstStyle/>
          <a:p>
            <a:pPr algn="r" rtl="0"/>
            <a:fld id="{199E282D-D310-42D8-B8FF-78ED45A44D81}" type="slidenum">
              <a:rPr lang="he-IL" smtClean="0"/>
              <a:pPr algn="r" rtl="0"/>
              <a:t>4</a:t>
            </a:fld>
            <a:endParaRPr lang="he-IL"/>
          </a:p>
        </p:txBody>
      </p:sp>
      <p:sp>
        <p:nvSpPr>
          <p:cNvPr id="16" name="Rectangle: Rounded Corners 15">
            <a:extLst>
              <a:ext uri="{FF2B5EF4-FFF2-40B4-BE49-F238E27FC236}">
                <a16:creationId xmlns:a16="http://schemas.microsoft.com/office/drawing/2014/main" id="{A8EFD40B-CDD3-6B0B-9D3C-BE0B1744481D}"/>
              </a:ext>
            </a:extLst>
          </p:cNvPr>
          <p:cNvSpPr/>
          <p:nvPr/>
        </p:nvSpPr>
        <p:spPr>
          <a:xfrm>
            <a:off x="6871296" y="1338738"/>
            <a:ext cx="4758691" cy="2813860"/>
          </a:xfrm>
          <a:prstGeom prst="round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a:p>
        </p:txBody>
      </p:sp>
      <p:sp>
        <p:nvSpPr>
          <p:cNvPr id="17" name="Rectangle 16">
            <a:extLst>
              <a:ext uri="{FF2B5EF4-FFF2-40B4-BE49-F238E27FC236}">
                <a16:creationId xmlns:a16="http://schemas.microsoft.com/office/drawing/2014/main" id="{70F28F50-C7DF-59EC-24F5-EAF5A67D0112}"/>
              </a:ext>
            </a:extLst>
          </p:cNvPr>
          <p:cNvSpPr/>
          <p:nvPr/>
        </p:nvSpPr>
        <p:spPr>
          <a:xfrm>
            <a:off x="7072783" y="1460815"/>
            <a:ext cx="4557204" cy="2585323"/>
          </a:xfrm>
          <a:prstGeom prst="rect">
            <a:avLst/>
          </a:prstGeom>
        </p:spPr>
        <p:txBody>
          <a:bodyPr wrap="square">
            <a:spAutoFit/>
          </a:bodyPr>
          <a:lstStyle/>
          <a:p>
            <a:pPr marL="0" lvl="1" algn="l" rtl="0">
              <a:lnSpc>
                <a:spcPct val="150000"/>
              </a:lnSpc>
              <a:spcBef>
                <a:spcPts val="1000"/>
              </a:spcBef>
            </a:pPr>
            <a:r>
              <a:rPr lang="en-US" b="1">
                <a:solidFill>
                  <a:srgbClr val="36636F"/>
                </a:solidFill>
                <a:latin typeface="Segoe UI" panose="020B0502040204020203" pitchFamily="34" charset="0"/>
                <a:ea typeface="Segoe UI Black" panose="020B0A02040204020203" pitchFamily="34" charset="0"/>
                <a:cs typeface="Segoe UI" panose="020B0502040204020203" pitchFamily="34" charset="0"/>
              </a:rPr>
              <a:t>The goal of the Urban95 program</a:t>
            </a:r>
            <a:r>
              <a:rPr lang="en-US">
                <a:solidFill>
                  <a:srgbClr val="36636F"/>
                </a:solidFill>
                <a:latin typeface="Segoe UI" panose="020B0502040204020203" pitchFamily="34" charset="0"/>
                <a:ea typeface="Segoe UI Black" panose="020B0A02040204020203" pitchFamily="34" charset="0"/>
                <a:cs typeface="Segoe UI" panose="020B0502040204020203" pitchFamily="34" charset="0"/>
              </a:rPr>
              <a:t> is to promote the development of a supportive urban-communal environment that provides equal opportunity regarding raising and nurturing young children and regarding the welfare of their caregivers.</a:t>
            </a:r>
            <a:endParaRPr lang="he-IL" b="1">
              <a:solidFill>
                <a:srgbClr val="36636F"/>
              </a:solidFill>
              <a:latin typeface="Segoe UI" panose="020B0502040204020203" pitchFamily="34" charset="0"/>
              <a:ea typeface="Segoe UI Black" panose="020B0A02040204020203" pitchFamily="34" charset="0"/>
              <a:cs typeface="Segoe UI" panose="020B0502040204020203" pitchFamily="34" charset="0"/>
            </a:endParaRPr>
          </a:p>
        </p:txBody>
      </p:sp>
    </p:spTree>
    <p:extLst>
      <p:ext uri="{BB962C8B-B14F-4D97-AF65-F5344CB8AC3E}">
        <p14:creationId xmlns:p14="http://schemas.microsoft.com/office/powerpoint/2010/main" val="348968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D3D06D4-EB04-4827-BDFA-68D6321ACF46}"/>
              </a:ext>
            </a:extLst>
          </p:cNvPr>
          <p:cNvSpPr/>
          <p:nvPr/>
        </p:nvSpPr>
        <p:spPr>
          <a:xfrm>
            <a:off x="6977150" y="735498"/>
            <a:ext cx="5221358" cy="5703183"/>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he-IL"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6" name="TextBox 5">
            <a:extLst>
              <a:ext uri="{FF2B5EF4-FFF2-40B4-BE49-F238E27FC236}">
                <a16:creationId xmlns:a16="http://schemas.microsoft.com/office/drawing/2014/main" id="{0EF3164B-B57B-6AB4-1F1B-09EEE23C959C}"/>
              </a:ext>
            </a:extLst>
          </p:cNvPr>
          <p:cNvSpPr txBox="1"/>
          <p:nvPr/>
        </p:nvSpPr>
        <p:spPr>
          <a:xfrm>
            <a:off x="-1" y="335388"/>
            <a:ext cx="12192000" cy="705258"/>
          </a:xfrm>
          <a:prstGeom prst="rect">
            <a:avLst/>
          </a:prstGeom>
          <a:solidFill>
            <a:srgbClr val="C8E7A7"/>
          </a:solidFill>
        </p:spPr>
        <p:txBody>
          <a:bodyPr wrap="square" rtlCol="0">
            <a:spAutoFit/>
          </a:bodyPr>
          <a:lstStyle/>
          <a:p>
            <a:pPr algn="l" rtl="0">
              <a:lnSpc>
                <a:spcPct val="150000"/>
              </a:lnSpc>
            </a:pPr>
            <a:r>
              <a:rPr lang="en-US" sz="1400" b="1">
                <a:solidFill>
                  <a:srgbClr val="36636F"/>
                </a:solidFill>
                <a:cs typeface="Tahoma" panose="020B0604030504040204" pitchFamily="34" charset="0"/>
              </a:rPr>
              <a:t>Most residents do not spend time in the city’s public space / playgrounds because of a lack of parks in the neighborhoods, of play facilities that fit children of various ages, lack of safety, and cultural reasons (discomfort by men because children are mostly accompanied by women).</a:t>
            </a:r>
          </a:p>
        </p:txBody>
      </p:sp>
      <p:sp>
        <p:nvSpPr>
          <p:cNvPr id="7" name="TextBox 6">
            <a:extLst>
              <a:ext uri="{FF2B5EF4-FFF2-40B4-BE49-F238E27FC236}">
                <a16:creationId xmlns:a16="http://schemas.microsoft.com/office/drawing/2014/main" id="{52C45AA9-16AA-76FF-69CD-15E15D66CA61}"/>
              </a:ext>
            </a:extLst>
          </p:cNvPr>
          <p:cNvSpPr txBox="1"/>
          <p:nvPr/>
        </p:nvSpPr>
        <p:spPr>
          <a:xfrm>
            <a:off x="98499" y="1617114"/>
            <a:ext cx="6784770" cy="830997"/>
          </a:xfrm>
          <a:prstGeom prst="rect">
            <a:avLst/>
          </a:prstGeom>
          <a:noFill/>
        </p:spPr>
        <p:txBody>
          <a:bodyPr wrap="square">
            <a:spAutoFit/>
          </a:bodyPr>
          <a:lstStyle/>
          <a:p>
            <a:pPr algn="l" rtl="0"/>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Only </a:t>
            </a:r>
            <a:r>
              <a:rPr lang="he-IL" sz="20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30%</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think the city’s nature areas are adapted for young children, primarily because they are insufficiently safe and lack sitting facilities (benches, picnic tables)</a:t>
            </a:r>
          </a:p>
          <a:p>
            <a:pPr algn="l" rtl="0"/>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t>
            </a:r>
            <a:r>
              <a:rPr lang="he-IL" sz="12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20%</a:t>
            </a:r>
            <a:r>
              <a:rPr lang="en-US" sz="12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among parents of children aged 0-3)</a:t>
            </a:r>
            <a:endPar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9" name="TextBox 8">
            <a:extLst>
              <a:ext uri="{FF2B5EF4-FFF2-40B4-BE49-F238E27FC236}">
                <a16:creationId xmlns:a16="http://schemas.microsoft.com/office/drawing/2014/main" id="{53CFD4E7-5B71-17F5-4F6F-A2191D6DAE26}"/>
              </a:ext>
            </a:extLst>
          </p:cNvPr>
          <p:cNvSpPr txBox="1"/>
          <p:nvPr/>
        </p:nvSpPr>
        <p:spPr>
          <a:xfrm>
            <a:off x="144295" y="1040646"/>
            <a:ext cx="6627538" cy="865750"/>
          </a:xfrm>
          <a:prstGeom prst="rect">
            <a:avLst/>
          </a:prstGeom>
          <a:noFill/>
        </p:spPr>
        <p:txBody>
          <a:bodyPr wrap="square">
            <a:spAutoFit/>
          </a:bodyPr>
          <a:lstStyle/>
          <a:p>
            <a:pPr lvl="0" algn="l" rtl="0">
              <a:lnSpc>
                <a:spcPct val="107000"/>
              </a:lnSpc>
            </a:pPr>
            <a:r>
              <a:rPr lang="he-IL" sz="20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43%</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reported that they spend time with their children in public space / playgrounds outside of school/preschool hours.</a:t>
            </a:r>
          </a:p>
          <a:p>
            <a:pPr lvl="0" algn="l" rtl="0">
              <a:lnSpc>
                <a:spcPct val="107000"/>
              </a:lnSpc>
            </a:pPr>
            <a:endPar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827CDF-ACAC-BCA7-DF81-4FA5AD1321DC}"/>
              </a:ext>
            </a:extLst>
          </p:cNvPr>
          <p:cNvSpPr txBox="1"/>
          <p:nvPr/>
        </p:nvSpPr>
        <p:spPr>
          <a:xfrm>
            <a:off x="737" y="4645105"/>
            <a:ext cx="6978926" cy="1714637"/>
          </a:xfrm>
          <a:prstGeom prst="rect">
            <a:avLst/>
          </a:prstGeom>
          <a:solidFill>
            <a:srgbClr val="9AB1B7"/>
          </a:solidFill>
        </p:spPr>
        <p:txBody>
          <a:bodyPr wrap="square" rtlCol="1">
            <a:spAutoFit/>
          </a:bodyPr>
          <a:lstStyle/>
          <a:p>
            <a:pPr algn="l" rtl="0">
              <a:lnSpc>
                <a:spcPts val="2000"/>
              </a:lnSpc>
            </a:pPr>
            <a:r>
              <a:rPr lang="en-US" sz="1200">
                <a:latin typeface="Segoe UI" panose="020B0502040204020203" pitchFamily="34" charset="0"/>
                <a:cs typeface="Segoe UI" panose="020B0502040204020203" pitchFamily="34" charset="0"/>
              </a:rPr>
              <a:t>An observation conducted in the </a:t>
            </a:r>
            <a:r>
              <a:rPr lang="en-US" sz="1200" b="1">
                <a:latin typeface="Segoe UI" panose="020B0502040204020203" pitchFamily="34" charset="0"/>
                <a:cs typeface="Segoe UI" panose="020B0502040204020203" pitchFamily="34" charset="0"/>
              </a:rPr>
              <a:t>Ramat Avraham</a:t>
            </a:r>
            <a:r>
              <a:rPr lang="en-US" sz="1200">
                <a:latin typeface="Segoe UI" panose="020B0502040204020203" pitchFamily="34" charset="0"/>
                <a:cs typeface="Segoe UI" panose="020B0502040204020203" pitchFamily="34" charset="0"/>
              </a:rPr>
              <a:t> </a:t>
            </a:r>
            <a:r>
              <a:rPr lang="en-US" sz="1200" b="1">
                <a:latin typeface="Segoe UI" panose="020B0502040204020203" pitchFamily="34" charset="0"/>
                <a:cs typeface="Segoe UI" panose="020B0502040204020203" pitchFamily="34" charset="0"/>
              </a:rPr>
              <a:t>neighborhood </a:t>
            </a:r>
            <a:r>
              <a:rPr lang="en-US" sz="1200">
                <a:latin typeface="Segoe UI" panose="020B0502040204020203" pitchFamily="34" charset="0"/>
                <a:cs typeface="Segoe UI" panose="020B0502040204020203" pitchFamily="34" charset="0"/>
              </a:rPr>
              <a:t>revealed several public spaces in the neighborhood, that may have </a:t>
            </a:r>
            <a:r>
              <a:rPr lang="en-US" sz="1200" u="sng">
                <a:latin typeface="Segoe UI" panose="020B0502040204020203" pitchFamily="34" charset="0"/>
                <a:cs typeface="Segoe UI" panose="020B0502040204020203" pitchFamily="34" charset="0"/>
              </a:rPr>
              <a:t>potential for intervention </a:t>
            </a:r>
            <a:r>
              <a:rPr lang="en-US" sz="1200">
                <a:latin typeface="Segoe UI" panose="020B0502040204020203" pitchFamily="34" charset="0"/>
                <a:cs typeface="Segoe UI" panose="020B0502040204020203" pitchFamily="34" charset="0"/>
              </a:rPr>
              <a:t>/ can serve as temporary spaces for play and spending time:</a:t>
            </a:r>
          </a:p>
          <a:p>
            <a:pPr marL="342900" lvl="0" indent="-342900" algn="l" rtl="0">
              <a:lnSpc>
                <a:spcPct val="107000"/>
              </a:lnSpc>
              <a:spcBef>
                <a:spcPts val="600"/>
              </a:spcBef>
              <a:buFont typeface="Symbol" panose="05050102010706020507" pitchFamily="18" charset="2"/>
              <a:buChar char=""/>
            </a:pPr>
            <a:r>
              <a:rPr lang="en-US" sz="1200">
                <a:latin typeface="Segoe UI" panose="020B0502040204020203" pitchFamily="34" charset="0"/>
                <a:cs typeface="Segoe UI" panose="020B0502040204020203" pitchFamily="34" charset="0"/>
              </a:rPr>
              <a:t>The back road between the </a:t>
            </a:r>
            <a:r>
              <a:rPr lang="en-US" sz="1200" err="1">
                <a:latin typeface="Segoe UI" panose="020B0502040204020203" pitchFamily="34" charset="0"/>
                <a:cs typeface="Segoe UI" panose="020B0502040204020203" pitchFamily="34" charset="0"/>
              </a:rPr>
              <a:t>Nof</a:t>
            </a:r>
            <a:r>
              <a:rPr lang="en-US" sz="1200">
                <a:latin typeface="Segoe UI" panose="020B0502040204020203" pitchFamily="34" charset="0"/>
                <a:cs typeface="Segoe UI" panose="020B0502040204020203" pitchFamily="34" charset="0"/>
              </a:rPr>
              <a:t> </a:t>
            </a:r>
            <a:r>
              <a:rPr lang="en-US" sz="1200" err="1">
                <a:latin typeface="Segoe UI" panose="020B0502040204020203" pitchFamily="34" charset="0"/>
                <a:cs typeface="Segoe UI" panose="020B0502040204020203" pitchFamily="34" charset="0"/>
              </a:rPr>
              <a:t>Tzurim</a:t>
            </a:r>
            <a:r>
              <a:rPr lang="en-US" sz="1200">
                <a:latin typeface="Segoe UI" panose="020B0502040204020203" pitchFamily="34" charset="0"/>
                <a:cs typeface="Segoe UI" panose="020B0502040204020203" pitchFamily="34" charset="0"/>
              </a:rPr>
              <a:t> and the Ramat Hasidim buildings, which is adjacent to nature that is close to home (for outdoor activities or guided nature walks).</a:t>
            </a:r>
          </a:p>
          <a:p>
            <a:pPr marL="342900" lvl="0" indent="-342900" algn="l" rtl="0">
              <a:lnSpc>
                <a:spcPct val="107000"/>
              </a:lnSpc>
              <a:spcAft>
                <a:spcPts val="0"/>
              </a:spcAft>
              <a:buFont typeface="Symbol" panose="05050102010706020507" pitchFamily="18" charset="2"/>
              <a:buChar char=""/>
            </a:pPr>
            <a:r>
              <a:rPr lang="en-US" sz="1200">
                <a:latin typeface="Segoe UI" panose="020B0502040204020203" pitchFamily="34" charset="0"/>
                <a:cs typeface="Segoe UI" panose="020B0502040204020203" pitchFamily="34" charset="0"/>
              </a:rPr>
              <a:t>The paths with public benches adjacent to the stairway between Grossman and Edelstein streets.</a:t>
            </a:r>
          </a:p>
          <a:p>
            <a:pPr marL="342900" lvl="0" indent="-342900" algn="l" rtl="0">
              <a:lnSpc>
                <a:spcPct val="107000"/>
              </a:lnSpc>
              <a:spcAft>
                <a:spcPts val="0"/>
              </a:spcAft>
              <a:buFont typeface="Symbol" panose="05050102010706020507" pitchFamily="18" charset="2"/>
              <a:buChar char=""/>
            </a:pPr>
            <a:r>
              <a:rPr lang="en-US" sz="1200">
                <a:latin typeface="Segoe UI" panose="020B0502040204020203" pitchFamily="34" charset="0"/>
                <a:cs typeface="Segoe UI" panose="020B0502040204020203" pitchFamily="34" charset="0"/>
              </a:rPr>
              <a:t>The archaeological site on a hill at the neighborhood’s entrance.</a:t>
            </a:r>
          </a:p>
        </p:txBody>
      </p:sp>
      <p:sp>
        <p:nvSpPr>
          <p:cNvPr id="17" name="TextBox 39">
            <a:extLst>
              <a:ext uri="{FF2B5EF4-FFF2-40B4-BE49-F238E27FC236}">
                <a16:creationId xmlns:a16="http://schemas.microsoft.com/office/drawing/2014/main" id="{7BFAD21F-A0E3-66E6-03FC-61542460B941}"/>
              </a:ext>
            </a:extLst>
          </p:cNvPr>
          <p:cNvSpPr txBox="1"/>
          <p:nvPr/>
        </p:nvSpPr>
        <p:spPr>
          <a:xfrm>
            <a:off x="1420" y="2456801"/>
            <a:ext cx="6978243" cy="2109873"/>
          </a:xfrm>
          <a:prstGeom prst="rect">
            <a:avLst/>
          </a:prstGeom>
          <a:solidFill>
            <a:srgbClr val="9AB1B7"/>
          </a:solidFill>
        </p:spPr>
        <p:txBody>
          <a:bodyPr wrap="square" rtlCol="1">
            <a:spAutoFit/>
          </a:bodyPr>
          <a:lstStyle/>
          <a:p>
            <a:pPr algn="l" rtl="0">
              <a:lnSpc>
                <a:spcPts val="2000"/>
              </a:lnSpc>
            </a:pPr>
            <a:r>
              <a:rPr lang="en-US" sz="1200">
                <a:latin typeface="Segoe UI" panose="020B0502040204020203" pitchFamily="34" charset="0"/>
                <a:cs typeface="Segoe UI" panose="020B0502040204020203" pitchFamily="34" charset="0"/>
              </a:rPr>
              <a:t>An observation conducted in the </a:t>
            </a:r>
            <a:r>
              <a:rPr lang="en-US" sz="1200" b="1">
                <a:latin typeface="Segoe UI" panose="020B0502040204020203" pitchFamily="34" charset="0"/>
                <a:cs typeface="Segoe UI" panose="020B0502040204020203" pitchFamily="34" charset="0"/>
              </a:rPr>
              <a:t>C1 neighborhood </a:t>
            </a:r>
            <a:r>
              <a:rPr lang="en-US" sz="1200">
                <a:latin typeface="Segoe UI" panose="020B0502040204020203" pitchFamily="34" charset="0"/>
                <a:cs typeface="Segoe UI" panose="020B0502040204020203" pitchFamily="34" charset="0"/>
              </a:rPr>
              <a:t>revealed several public spaces, besides the Letters Park and the commercial center square, that may have </a:t>
            </a:r>
            <a:r>
              <a:rPr lang="en-US" sz="1200" u="sng">
                <a:latin typeface="Segoe UI" panose="020B0502040204020203" pitchFamily="34" charset="0"/>
                <a:cs typeface="Segoe UI" panose="020B0502040204020203" pitchFamily="34" charset="0"/>
              </a:rPr>
              <a:t>potential for intervention</a:t>
            </a:r>
            <a:r>
              <a:rPr lang="en-US" sz="1200">
                <a:latin typeface="Segoe UI" panose="020B0502040204020203" pitchFamily="34" charset="0"/>
                <a:cs typeface="Segoe UI" panose="020B0502040204020203" pitchFamily="34" charset="0"/>
              </a:rPr>
              <a:t> / can serve as temporary spaces for play and spending time:</a:t>
            </a:r>
            <a:endParaRPr lang="he-IL" sz="1200">
              <a:latin typeface="Segoe UI" panose="020B0502040204020203" pitchFamily="34" charset="0"/>
              <a:cs typeface="Segoe UI" panose="020B0502040204020203" pitchFamily="34" charset="0"/>
            </a:endParaRPr>
          </a:p>
          <a:p>
            <a:pPr marL="342900" indent="-342900" algn="l" rtl="0">
              <a:lnSpc>
                <a:spcPct val="107000"/>
              </a:lnSpc>
              <a:spcBef>
                <a:spcPts val="600"/>
              </a:spcBef>
              <a:buFont typeface="Symbol" panose="05050102010706020507" pitchFamily="18" charset="2"/>
              <a:buChar char=""/>
            </a:pPr>
            <a:r>
              <a:rPr lang="en-US" sz="1200">
                <a:latin typeface="Segoe UI" panose="020B0502040204020203" pitchFamily="34" charset="0"/>
                <a:cs typeface="Segoe UI" panose="020B0502040204020203" pitchFamily="34" charset="0"/>
              </a:rPr>
              <a:t>At the lower level of the pocket garden adjacent to </a:t>
            </a:r>
            <a:r>
              <a:rPr lang="en-US" sz="1200" err="1">
                <a:latin typeface="Segoe UI" panose="020B0502040204020203" pitchFamily="34" charset="0"/>
                <a:cs typeface="Segoe UI" panose="020B0502040204020203" pitchFamily="34" charset="0"/>
              </a:rPr>
              <a:t>Ahiya</a:t>
            </a:r>
            <a:r>
              <a:rPr lang="en-US" sz="1200">
                <a:latin typeface="Segoe UI" panose="020B0502040204020203" pitchFamily="34" charset="0"/>
                <a:cs typeface="Segoe UI" panose="020B0502040204020203" pitchFamily="34" charset="0"/>
              </a:rPr>
              <a:t> </a:t>
            </a:r>
            <a:r>
              <a:rPr lang="en-US" sz="1200" err="1">
                <a:latin typeface="Segoe UI" panose="020B0502040204020203" pitchFamily="34" charset="0"/>
                <a:cs typeface="Segoe UI" panose="020B0502040204020203" pitchFamily="34" charset="0"/>
              </a:rPr>
              <a:t>HaShiloni</a:t>
            </a:r>
            <a:r>
              <a:rPr lang="en-US" sz="1200">
                <a:latin typeface="Segoe UI" panose="020B0502040204020203" pitchFamily="34" charset="0"/>
                <a:cs typeface="Segoe UI" panose="020B0502040204020203" pitchFamily="34" charset="0"/>
              </a:rPr>
              <a:t> 16, there is a pleasant, fenced grass area with several benches and picnic tables.</a:t>
            </a:r>
          </a:p>
          <a:p>
            <a:pPr marL="342900" indent="-342900" algn="l" rtl="0">
              <a:lnSpc>
                <a:spcPct val="107000"/>
              </a:lnSpc>
              <a:buFont typeface="Symbol" panose="05050102010706020507" pitchFamily="18" charset="2"/>
              <a:buChar char=""/>
            </a:pPr>
            <a:r>
              <a:rPr lang="en-US" sz="1200">
                <a:latin typeface="Segoe UI" panose="020B0502040204020203" pitchFamily="34" charset="0"/>
                <a:cs typeface="Segoe UI" panose="020B0502040204020203" pitchFamily="34" charset="0"/>
              </a:rPr>
              <a:t>At the lower level of the playground on Elisha St, and in the alley facing Volunteer House- a dead end alley, the buildings’ parking lot, paved with integrated pavestones. well shaded and lit.</a:t>
            </a:r>
          </a:p>
          <a:p>
            <a:pPr marL="342900" indent="-342900" algn="l" rtl="0">
              <a:lnSpc>
                <a:spcPct val="107000"/>
              </a:lnSpc>
              <a:buFont typeface="Symbol" panose="05050102010706020507" pitchFamily="18" charset="2"/>
              <a:buChar char=""/>
            </a:pPr>
            <a:r>
              <a:rPr lang="en-US" sz="1200">
                <a:latin typeface="Segoe UI" panose="020B0502040204020203" pitchFamily="34" charset="0"/>
                <a:cs typeface="Segoe UI" panose="020B0502040204020203" pitchFamily="34" charset="0"/>
              </a:rPr>
              <a:t>Moshe </a:t>
            </a:r>
            <a:r>
              <a:rPr lang="en-US" sz="1200" err="1">
                <a:latin typeface="Segoe UI" panose="020B0502040204020203" pitchFamily="34" charset="0"/>
                <a:cs typeface="Segoe UI" panose="020B0502040204020203" pitchFamily="34" charset="0"/>
              </a:rPr>
              <a:t>Rabeinu</a:t>
            </a:r>
            <a:r>
              <a:rPr lang="en-US" sz="1200">
                <a:latin typeface="Segoe UI" panose="020B0502040204020203" pitchFamily="34" charset="0"/>
                <a:cs typeface="Segoe UI" panose="020B0502040204020203" pitchFamily="34" charset="0"/>
              </a:rPr>
              <a:t> St. - a dead end street leading to a medium-size playground. Because it is a dead-end street, the children also play on the street and sidewalk adjacent to the park.</a:t>
            </a:r>
          </a:p>
        </p:txBody>
      </p:sp>
      <p:sp>
        <p:nvSpPr>
          <p:cNvPr id="19" name="TextBox 18">
            <a:extLst>
              <a:ext uri="{FF2B5EF4-FFF2-40B4-BE49-F238E27FC236}">
                <a16:creationId xmlns:a16="http://schemas.microsoft.com/office/drawing/2014/main" id="{6196251F-C360-0A70-CB74-DEDC2E1F0CE5}"/>
              </a:ext>
            </a:extLst>
          </p:cNvPr>
          <p:cNvSpPr txBox="1"/>
          <p:nvPr/>
        </p:nvSpPr>
        <p:spPr>
          <a:xfrm>
            <a:off x="-1" y="-586"/>
            <a:ext cx="12192000" cy="400110"/>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Findings				        </a:t>
            </a:r>
            <a:r>
              <a:rPr lang="en-US" b="1">
                <a:solidFill>
                  <a:schemeClr val="bg1"/>
                </a:solidFill>
                <a:latin typeface="Tahoma" panose="020B0604030504040204" pitchFamily="34" charset="0"/>
                <a:ea typeface="Tahoma" panose="020B0604030504040204" pitchFamily="34" charset="0"/>
                <a:cs typeface="Tahoma" panose="020B0604030504040204" pitchFamily="34" charset="0"/>
              </a:rPr>
              <a:t>Establishing Areas for Spending Time and Playing Together</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a:extLst>
              <a:ext uri="{FF2B5EF4-FFF2-40B4-BE49-F238E27FC236}">
                <a16:creationId xmlns:a16="http://schemas.microsoft.com/office/drawing/2014/main" id="{4F07FDCD-6C4A-B025-08DF-D6C8BC984B04}"/>
              </a:ext>
            </a:extLst>
          </p:cNvPr>
          <p:cNvSpPr txBox="1"/>
          <p:nvPr/>
        </p:nvSpPr>
        <p:spPr>
          <a:xfrm>
            <a:off x="8112152" y="2537267"/>
            <a:ext cx="3935584" cy="1015663"/>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“In the park there is a safety issue, that I must make sure she doesn’t go [towards], there is also the baby who is crawling…it’s reasonable but it means that we go home very quickly because they are cold and uncomfortable.”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Beit Shemesh C)</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22" name="TextBox 21">
            <a:extLst>
              <a:ext uri="{FF2B5EF4-FFF2-40B4-BE49-F238E27FC236}">
                <a16:creationId xmlns:a16="http://schemas.microsoft.com/office/drawing/2014/main" id="{B1E1BBFC-3093-08AC-970E-05C2388DF2B5}"/>
              </a:ext>
            </a:extLst>
          </p:cNvPr>
          <p:cNvSpPr txBox="1"/>
          <p:nvPr/>
        </p:nvSpPr>
        <p:spPr>
          <a:xfrm>
            <a:off x="8112152" y="1235673"/>
            <a:ext cx="3751238" cy="461665"/>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“About 2-3 times a week we search for parks in other neighborhoods, like beggars.”</a:t>
            </a:r>
          </a:p>
        </p:txBody>
      </p:sp>
      <p:pic>
        <p:nvPicPr>
          <p:cNvPr id="23" name="Picture 4" descr="Business team staff icon Royalty Free Vector Image">
            <a:extLst>
              <a:ext uri="{FF2B5EF4-FFF2-40B4-BE49-F238E27FC236}">
                <a16:creationId xmlns:a16="http://schemas.microsoft.com/office/drawing/2014/main" id="{1A0032D6-7E4B-EC3E-A987-E807AF9D2D1A}"/>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25556" b="41204" l="704" r="28744">
                        <a14:foregroundMark x1="24422" y1="30093" x2="24422" y2="30093"/>
                        <a14:foregroundMark x1="28744" y1="37593" x2="28744" y2="37593"/>
                        <a14:foregroundMark x1="2111" y1="32500" x2="2111" y2="32500"/>
                        <a14:foregroundMark x1="704" y1="38333" x2="704" y2="38333"/>
                      </a14:backgroundRemoval>
                    </a14:imgEffect>
                  </a14:imgLayer>
                </a14:imgProps>
              </a:ext>
              <a:ext uri="{28A0092B-C50C-407E-A947-70E740481C1C}">
                <a14:useLocalDpi xmlns:a14="http://schemas.microsoft.com/office/drawing/2010/main" val="0"/>
              </a:ext>
            </a:extLst>
          </a:blip>
          <a:srcRect t="23750" r="68543" b="56806"/>
          <a:stretch/>
        </p:blipFill>
        <p:spPr bwMode="auto">
          <a:xfrm>
            <a:off x="7088586" y="1043088"/>
            <a:ext cx="1023566" cy="686738"/>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C5E485E2-BD4C-5703-CF7D-BC9516D3EB60}"/>
              </a:ext>
            </a:extLst>
          </p:cNvPr>
          <p:cNvSpPr txBox="1"/>
          <p:nvPr/>
        </p:nvSpPr>
        <p:spPr>
          <a:xfrm>
            <a:off x="7080962" y="1727381"/>
            <a:ext cx="4975231" cy="646331"/>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“Even in a big park, when I go out with the kids, I feel like an outlier. </a:t>
            </a:r>
            <a:b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b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 [barely] see fathers going out with their kids. It’s 80% mothers and 20% fathers.”</a:t>
            </a:r>
          </a:p>
        </p:txBody>
      </p:sp>
      <p:sp>
        <p:nvSpPr>
          <p:cNvPr id="25" name="TextBox 24">
            <a:extLst>
              <a:ext uri="{FF2B5EF4-FFF2-40B4-BE49-F238E27FC236}">
                <a16:creationId xmlns:a16="http://schemas.microsoft.com/office/drawing/2014/main" id="{EC5DBB8F-4D66-AFBD-9035-FF1A821733A1}"/>
              </a:ext>
            </a:extLst>
          </p:cNvPr>
          <p:cNvSpPr txBox="1"/>
          <p:nvPr/>
        </p:nvSpPr>
        <p:spPr>
          <a:xfrm>
            <a:off x="7072506" y="3716485"/>
            <a:ext cx="4975230" cy="1263487"/>
          </a:xfrm>
          <a:prstGeom prst="rect">
            <a:avLst/>
          </a:prstGeom>
          <a:noFill/>
        </p:spPr>
        <p:txBody>
          <a:bodyPr wrap="square">
            <a:spAutoFit/>
          </a:bodyPr>
          <a:lstStyle/>
          <a:p>
            <a:pPr lvl="0" algn="l" rtl="0">
              <a:lnSpc>
                <a:spcPct val="107000"/>
              </a:lnSpc>
              <a:spcAft>
                <a:spcPts val="8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“We thought about building ourselves a park. My child is 3; we went to a park recently and he doesn’t know how to climb up to a high slide. He was simply not in a park because of COVID; we barely left home. He wasn’t in a park for half a year, so the kid isn’t ‘in shape.’ It took us a long time to get him used to climbing; he really didn’t know how to do it.”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Avraham)</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pic>
        <p:nvPicPr>
          <p:cNvPr id="26" name="Picture 2" descr="Business team staff icon Royalty Free Vector Image">
            <a:extLst>
              <a:ext uri="{FF2B5EF4-FFF2-40B4-BE49-F238E27FC236}">
                <a16:creationId xmlns:a16="http://schemas.microsoft.com/office/drawing/2014/main" id="{1C7701D4-6642-4612-0321-07E2A8B40E27}"/>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4">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7069315" y="2487326"/>
            <a:ext cx="953185" cy="743258"/>
          </a:xfrm>
          <a:prstGeom prst="rect">
            <a:avLst/>
          </a:prstGeom>
          <a:noFill/>
          <a:extLst>
            <a:ext uri="{909E8E84-426E-40DD-AFC4-6F175D3DCCD1}">
              <a14:hiddenFill xmlns:a14="http://schemas.microsoft.com/office/drawing/2010/main">
                <a:solidFill>
                  <a:srgbClr val="FFFFFF"/>
                </a:solidFill>
              </a14:hiddenFill>
            </a:ext>
          </a:extLst>
        </p:spPr>
      </p:pic>
      <p:sp>
        <p:nvSpPr>
          <p:cNvPr id="27" name="תיבת טקסט 38">
            <a:extLst>
              <a:ext uri="{FF2B5EF4-FFF2-40B4-BE49-F238E27FC236}">
                <a16:creationId xmlns:a16="http://schemas.microsoft.com/office/drawing/2014/main" id="{43136720-15F7-5B3B-5113-2E965921E472}"/>
              </a:ext>
            </a:extLst>
          </p:cNvPr>
          <p:cNvSpPr txBox="1"/>
          <p:nvPr/>
        </p:nvSpPr>
        <p:spPr>
          <a:xfrm>
            <a:off x="7080963" y="5095971"/>
            <a:ext cx="4975231" cy="1065869"/>
          </a:xfrm>
          <a:prstGeom prst="rect">
            <a:avLst/>
          </a:prstGeom>
          <a:noFill/>
        </p:spPr>
        <p:txBody>
          <a:bodyPr wrap="square">
            <a:spAutoFit/>
          </a:bodyPr>
          <a:lstStyle/>
          <a:p>
            <a:pPr lvl="0" algn="l" rtl="0">
              <a:lnSpc>
                <a:spcPct val="107000"/>
              </a:lnSpc>
              <a:spcAft>
                <a:spcPts val="8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“They talk about how 2 parks are now being built; we live at least a 15 minute walk away from the two planned parks. It’s irrelevant; if I need to walk with my kids half an hour, it simply won’t happen. It means driving by car again, and if we are already driving by car we will go to a [larger] park.”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Avraham)</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30999601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תרשים 18">
            <a:extLst>
              <a:ext uri="{FF2B5EF4-FFF2-40B4-BE49-F238E27FC236}">
                <a16:creationId xmlns:a16="http://schemas.microsoft.com/office/drawing/2014/main" id="{EB68A217-85F1-E149-8167-E5CBE05AF9FE}"/>
              </a:ext>
            </a:extLst>
          </p:cNvPr>
          <p:cNvGraphicFramePr>
            <a:graphicFrameLocks/>
          </p:cNvGraphicFramePr>
          <p:nvPr>
            <p:extLst>
              <p:ext uri="{D42A27DB-BD31-4B8C-83A1-F6EECF244321}">
                <p14:modId xmlns:p14="http://schemas.microsoft.com/office/powerpoint/2010/main" val="3239480869"/>
              </p:ext>
            </p:extLst>
          </p:nvPr>
        </p:nvGraphicFramePr>
        <p:xfrm>
          <a:off x="226608" y="3273057"/>
          <a:ext cx="11638434" cy="317582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B8D70880-13FF-C436-3005-6C9161F8E80E}"/>
              </a:ext>
            </a:extLst>
          </p:cNvPr>
          <p:cNvSpPr txBox="1"/>
          <p:nvPr/>
        </p:nvSpPr>
        <p:spPr>
          <a:xfrm>
            <a:off x="316060" y="482536"/>
            <a:ext cx="11272757" cy="2862643"/>
          </a:xfrm>
          <a:prstGeom prst="rect">
            <a:avLst/>
          </a:prstGeom>
          <a:noFill/>
          <a:ln>
            <a:noFill/>
          </a:ln>
        </p:spPr>
        <p:txBody>
          <a:bodyPr wrap="square" rtlCol="0">
            <a:spAutoFit/>
          </a:bodyPr>
          <a:lstStyle>
            <a:defPPr>
              <a:defRPr lang="he-IL"/>
            </a:defPPr>
            <a:lvl1pPr>
              <a:lnSpc>
                <a:spcPct val="150000"/>
              </a:lnSpc>
              <a:defRPr b="1">
                <a:solidFill>
                  <a:srgbClr val="36636F"/>
                </a:solidFill>
                <a:latin typeface="Segoe UI" panose="020B0502040204020203" pitchFamily="34" charset="0"/>
                <a:cs typeface="Segoe UI" panose="020B0502040204020203" pitchFamily="34" charset="0"/>
              </a:defRPr>
            </a:lvl1pPr>
          </a:lstStyle>
          <a:p>
            <a:pPr algn="l" rtl="0"/>
            <a:r>
              <a:rPr lang="he-IL" sz="2400">
                <a:solidFill>
                  <a:schemeClr val="tx1"/>
                </a:solidFill>
              </a:rPr>
              <a:t>95%</a:t>
            </a:r>
            <a:r>
              <a:rPr lang="he-IL" sz="2000" b="0">
                <a:solidFill>
                  <a:schemeClr val="tx1"/>
                </a:solidFill>
              </a:rPr>
              <a:t> </a:t>
            </a:r>
            <a:r>
              <a:rPr lang="en-US" sz="2000" b="0">
                <a:solidFill>
                  <a:schemeClr val="tx1"/>
                </a:solidFill>
              </a:rPr>
              <a:t> </a:t>
            </a:r>
            <a:r>
              <a:rPr lang="en-US" b="0">
                <a:solidFill>
                  <a:schemeClr val="tx1"/>
                </a:solidFill>
              </a:rPr>
              <a:t>of children spend afternoons with their mothers</a:t>
            </a:r>
          </a:p>
          <a:p>
            <a:pPr algn="l" rtl="0"/>
            <a:r>
              <a:rPr lang="en-US" sz="1600" b="0">
                <a:solidFill>
                  <a:schemeClr val="tx1"/>
                </a:solidFill>
                <a:latin typeface="Segoe UI" panose="020B0502040204020203" pitchFamily="34" charset="0"/>
                <a:cs typeface="Segoe UI" panose="020B0502040204020203" pitchFamily="34" charset="0"/>
              </a:rPr>
              <a:t>Among parents who reported that their children spend afternoons only at home (n=28), the most prominent reason was the children’s young age and convenience.</a:t>
            </a:r>
          </a:p>
          <a:p>
            <a:pPr algn="l" rtl="0"/>
            <a:r>
              <a:rPr lang="en-US">
                <a:solidFill>
                  <a:schemeClr val="tx1"/>
                </a:solidFill>
              </a:rPr>
              <a:t>About half </a:t>
            </a:r>
            <a:r>
              <a:rPr lang="en-US" sz="1600" b="0">
                <a:solidFill>
                  <a:schemeClr val="tx1"/>
                </a:solidFill>
              </a:rPr>
              <a:t>of children spend time in public spaces (park / street / the residential building/ parking lot), while </a:t>
            </a:r>
            <a:r>
              <a:rPr lang="en-US" sz="1600" b="0" u="sng">
                <a:solidFill>
                  <a:schemeClr val="tx1"/>
                </a:solidFill>
              </a:rPr>
              <a:t>twice</a:t>
            </a:r>
            <a:r>
              <a:rPr lang="en-US" sz="1600" b="0">
                <a:solidFill>
                  <a:schemeClr val="tx1"/>
                </a:solidFill>
              </a:rPr>
              <a:t> as many children spend time in </a:t>
            </a:r>
            <a:r>
              <a:rPr lang="en-US" sz="1600">
                <a:solidFill>
                  <a:schemeClr val="tx1"/>
                </a:solidFill>
              </a:rPr>
              <a:t>small parks </a:t>
            </a:r>
            <a:r>
              <a:rPr lang="en-US" sz="1600" b="0">
                <a:solidFill>
                  <a:schemeClr val="tx1"/>
                </a:solidFill>
              </a:rPr>
              <a:t>close to home compared to children who spend time in large parks (61% vs. 28%).</a:t>
            </a:r>
          </a:p>
          <a:p>
            <a:pPr algn="l" rtl="0"/>
            <a:r>
              <a:rPr lang="en-US" sz="1600">
                <a:solidFill>
                  <a:schemeClr val="tx1"/>
                </a:solidFill>
              </a:rPr>
              <a:t>Only </a:t>
            </a:r>
            <a:r>
              <a:rPr lang="he-IL" sz="1600">
                <a:solidFill>
                  <a:schemeClr val="tx1"/>
                </a:solidFill>
              </a:rPr>
              <a:t>7%</a:t>
            </a:r>
            <a:r>
              <a:rPr lang="en-US" sz="1600">
                <a:solidFill>
                  <a:schemeClr val="tx1"/>
                </a:solidFill>
              </a:rPr>
              <a:t> </a:t>
            </a:r>
            <a:r>
              <a:rPr lang="en-US" sz="1600" b="0">
                <a:solidFill>
                  <a:schemeClr val="tx1"/>
                </a:solidFill>
              </a:rPr>
              <a:t>spend time in enrichment activities / afterschool programs, 39% of whom do so in private activities in the neighborhood.</a:t>
            </a:r>
          </a:p>
        </p:txBody>
      </p:sp>
      <p:sp>
        <p:nvSpPr>
          <p:cNvPr id="7" name="תיבת טקסט 2">
            <a:extLst>
              <a:ext uri="{FF2B5EF4-FFF2-40B4-BE49-F238E27FC236}">
                <a16:creationId xmlns:a16="http://schemas.microsoft.com/office/drawing/2014/main" id="{E542CFD0-6245-7F0C-0969-7AF518BD298F}"/>
              </a:ext>
            </a:extLst>
          </p:cNvPr>
          <p:cNvSpPr txBox="1"/>
          <p:nvPr/>
        </p:nvSpPr>
        <p:spPr>
          <a:xfrm>
            <a:off x="3033938" y="3244334"/>
            <a:ext cx="6319612" cy="369332"/>
          </a:xfrm>
          <a:prstGeom prst="rect">
            <a:avLst/>
          </a:prstGeom>
          <a:noFill/>
        </p:spPr>
        <p:txBody>
          <a:bodyPr wrap="square" rtlCol="1">
            <a:spAutoFit/>
          </a:bodyPr>
          <a:lstStyle/>
          <a:p>
            <a:r>
              <a:rPr lang="en-US" b="1">
                <a:solidFill>
                  <a:schemeClr val="bg1">
                    <a:lumMod val="50000"/>
                  </a:schemeClr>
                </a:solidFill>
                <a:latin typeface="Segoe UI" panose="020B0502040204020203" pitchFamily="34" charset="0"/>
                <a:cs typeface="Segoe UI" panose="020B0502040204020203" pitchFamily="34" charset="0"/>
              </a:rPr>
              <a:t>Places where children spend time in, after school hours</a:t>
            </a:r>
            <a:endParaRPr lang="he-IL" b="1">
              <a:solidFill>
                <a:schemeClr val="bg1">
                  <a:lumMod val="50000"/>
                </a:schemeClr>
              </a:solidFill>
              <a:latin typeface="Segoe UI" panose="020B0502040204020203" pitchFamily="34" charset="0"/>
              <a:cs typeface="Segoe UI" panose="020B0502040204020203" pitchFamily="34" charset="0"/>
            </a:endParaRPr>
          </a:p>
        </p:txBody>
      </p:sp>
      <p:sp>
        <p:nvSpPr>
          <p:cNvPr id="9" name="TextBox 8">
            <a:extLst>
              <a:ext uri="{FF2B5EF4-FFF2-40B4-BE49-F238E27FC236}">
                <a16:creationId xmlns:a16="http://schemas.microsoft.com/office/drawing/2014/main" id="{A1B38E46-7AFA-9399-5826-07D8F15DE3CA}"/>
              </a:ext>
            </a:extLst>
          </p:cNvPr>
          <p:cNvSpPr txBox="1"/>
          <p:nvPr/>
        </p:nvSpPr>
        <p:spPr>
          <a:xfrm>
            <a:off x="0" y="0"/>
            <a:ext cx="12192000" cy="461665"/>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Findings</a:t>
            </a:r>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he-IL" sz="24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b="1">
                <a:solidFill>
                  <a:schemeClr val="bg1"/>
                </a:solidFill>
                <a:latin typeface="Tahoma" panose="020B0604030504040204" pitchFamily="34" charset="0"/>
                <a:ea typeface="Tahoma" panose="020B0604030504040204" pitchFamily="34" charset="0"/>
                <a:cs typeface="Tahoma" panose="020B0604030504040204" pitchFamily="34" charset="0"/>
              </a:rPr>
              <a:t>Establishing Areas for Spending Time and Playing Together</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4DE5B842-5799-99D1-4F90-92ABEB1210D7}"/>
              </a:ext>
            </a:extLst>
          </p:cNvPr>
          <p:cNvSpPr txBox="1"/>
          <p:nvPr/>
        </p:nvSpPr>
        <p:spPr>
          <a:xfrm>
            <a:off x="10526245" y="5700259"/>
            <a:ext cx="1275230" cy="523220"/>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At home with parents</a:t>
            </a:r>
            <a:endParaRPr lang="he-IL" sz="1400">
              <a:ea typeface="Tahoma" panose="020B0604030504040204" pitchFamily="34" charset="0"/>
              <a:cs typeface="Segoe UI" panose="020B0502040204020203" pitchFamily="34" charset="0"/>
            </a:endParaRPr>
          </a:p>
        </p:txBody>
      </p:sp>
      <p:sp>
        <p:nvSpPr>
          <p:cNvPr id="11" name="TextBox 10">
            <a:extLst>
              <a:ext uri="{FF2B5EF4-FFF2-40B4-BE49-F238E27FC236}">
                <a16:creationId xmlns:a16="http://schemas.microsoft.com/office/drawing/2014/main" id="{4108FBCA-30B6-E872-BA58-265D9AD84F87}"/>
              </a:ext>
            </a:extLst>
          </p:cNvPr>
          <p:cNvSpPr txBox="1"/>
          <p:nvPr/>
        </p:nvSpPr>
        <p:spPr>
          <a:xfrm>
            <a:off x="9192184" y="5700259"/>
            <a:ext cx="1270493" cy="523220"/>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Small park near home</a:t>
            </a:r>
            <a:endParaRPr lang="he-IL" sz="1400">
              <a:ea typeface="Tahoma" panose="020B0604030504040204" pitchFamily="34" charset="0"/>
              <a:cs typeface="Segoe UI" panose="020B0502040204020203" pitchFamily="34" charset="0"/>
            </a:endParaRPr>
          </a:p>
        </p:txBody>
      </p:sp>
      <p:sp>
        <p:nvSpPr>
          <p:cNvPr id="12" name="TextBox 11">
            <a:extLst>
              <a:ext uri="{FF2B5EF4-FFF2-40B4-BE49-F238E27FC236}">
                <a16:creationId xmlns:a16="http://schemas.microsoft.com/office/drawing/2014/main" id="{5BF8386A-3976-9D80-B3D2-24DD46CF8464}"/>
              </a:ext>
            </a:extLst>
          </p:cNvPr>
          <p:cNvSpPr txBox="1"/>
          <p:nvPr/>
        </p:nvSpPr>
        <p:spPr>
          <a:xfrm>
            <a:off x="7975634" y="5665523"/>
            <a:ext cx="1385352" cy="738664"/>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At a relative/ friend/ neighbor home</a:t>
            </a:r>
            <a:endParaRPr lang="he-IL" sz="1400">
              <a:ea typeface="Tahoma" panose="020B0604030504040204" pitchFamily="34" charset="0"/>
              <a:cs typeface="Segoe UI" panose="020B0502040204020203" pitchFamily="34" charset="0"/>
            </a:endParaRPr>
          </a:p>
        </p:txBody>
      </p:sp>
      <p:sp>
        <p:nvSpPr>
          <p:cNvPr id="13" name="TextBox 12">
            <a:extLst>
              <a:ext uri="{FF2B5EF4-FFF2-40B4-BE49-F238E27FC236}">
                <a16:creationId xmlns:a16="http://schemas.microsoft.com/office/drawing/2014/main" id="{45B6B270-9D8D-C08F-C53F-95B183E901A3}"/>
              </a:ext>
            </a:extLst>
          </p:cNvPr>
          <p:cNvSpPr txBox="1"/>
          <p:nvPr/>
        </p:nvSpPr>
        <p:spPr>
          <a:xfrm>
            <a:off x="6556409" y="5679869"/>
            <a:ext cx="1511826" cy="646331"/>
          </a:xfrm>
          <a:prstGeom prst="rect">
            <a:avLst/>
          </a:prstGeom>
          <a:solidFill>
            <a:schemeClr val="bg1"/>
          </a:solidFill>
        </p:spPr>
        <p:txBody>
          <a:bodyPr wrap="square">
            <a:spAutoFit/>
          </a:bodyPr>
          <a:lstStyle/>
          <a:p>
            <a:pPr algn="ctr" rtl="0">
              <a:spcAft>
                <a:spcPts val="400"/>
              </a:spcAft>
            </a:pPr>
            <a:r>
              <a:rPr lang="en-US" sz="1200">
                <a:ea typeface="Tahoma" panose="020B0604030504040204" pitchFamily="34" charset="0"/>
                <a:cs typeface="Segoe UI" panose="020B0502040204020203" pitchFamily="34" charset="0"/>
              </a:rPr>
              <a:t>Large park in neighborhood/ </a:t>
            </a:r>
            <a:br>
              <a:rPr lang="en-US" sz="1200">
                <a:ea typeface="Tahoma" panose="020B0604030504040204" pitchFamily="34" charset="0"/>
                <a:cs typeface="Segoe UI" panose="020B0502040204020203" pitchFamily="34" charset="0"/>
              </a:rPr>
            </a:br>
            <a:r>
              <a:rPr lang="en-US" sz="1200">
                <a:ea typeface="Tahoma" panose="020B0604030504040204" pitchFamily="34" charset="0"/>
                <a:cs typeface="Segoe UI" panose="020B0502040204020203" pitchFamily="34" charset="0"/>
              </a:rPr>
              <a:t>other neighborhood</a:t>
            </a:r>
            <a:endParaRPr lang="he-IL" sz="1200">
              <a:ea typeface="Tahoma" panose="020B060403050404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5E4FF0F6-47F3-1A16-BD87-09FB7872FDFA}"/>
              </a:ext>
            </a:extLst>
          </p:cNvPr>
          <p:cNvSpPr txBox="1"/>
          <p:nvPr/>
        </p:nvSpPr>
        <p:spPr>
          <a:xfrm>
            <a:off x="5443002" y="5657450"/>
            <a:ext cx="1186169" cy="738664"/>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Park or nature near the city</a:t>
            </a:r>
            <a:endParaRPr lang="he-IL" sz="1400">
              <a:ea typeface="Tahoma" panose="020B0604030504040204" pitchFamily="34" charset="0"/>
              <a:cs typeface="Segoe UI" panose="020B0502040204020203" pitchFamily="34" charset="0"/>
            </a:endParaRPr>
          </a:p>
        </p:txBody>
      </p:sp>
      <p:sp>
        <p:nvSpPr>
          <p:cNvPr id="15" name="TextBox 14">
            <a:extLst>
              <a:ext uri="{FF2B5EF4-FFF2-40B4-BE49-F238E27FC236}">
                <a16:creationId xmlns:a16="http://schemas.microsoft.com/office/drawing/2014/main" id="{DA648C19-AEE0-14C8-7F8E-ACBC8960F887}"/>
              </a:ext>
            </a:extLst>
          </p:cNvPr>
          <p:cNvSpPr txBox="1"/>
          <p:nvPr/>
        </p:nvSpPr>
        <p:spPr>
          <a:xfrm>
            <a:off x="4204981" y="5657450"/>
            <a:ext cx="1186169" cy="738664"/>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Synagogue / Talmud Torah (boys only)</a:t>
            </a:r>
            <a:endParaRPr lang="he-IL" sz="1400">
              <a:ea typeface="Tahoma" panose="020B0604030504040204" pitchFamily="34" charset="0"/>
              <a:cs typeface="Segoe UI" panose="020B0502040204020203" pitchFamily="34" charset="0"/>
            </a:endParaRPr>
          </a:p>
        </p:txBody>
      </p:sp>
      <p:sp>
        <p:nvSpPr>
          <p:cNvPr id="16" name="TextBox 15">
            <a:extLst>
              <a:ext uri="{FF2B5EF4-FFF2-40B4-BE49-F238E27FC236}">
                <a16:creationId xmlns:a16="http://schemas.microsoft.com/office/drawing/2014/main" id="{E39A84C4-5417-C942-FBF8-6FAD2ABBACE1}"/>
              </a:ext>
            </a:extLst>
          </p:cNvPr>
          <p:cNvSpPr txBox="1"/>
          <p:nvPr/>
        </p:nvSpPr>
        <p:spPr>
          <a:xfrm>
            <a:off x="2924477" y="5710044"/>
            <a:ext cx="1186169" cy="523220"/>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Enrichment activities</a:t>
            </a:r>
            <a:endParaRPr lang="he-IL" sz="1400">
              <a:ea typeface="Tahoma" panose="020B060403050404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57F83ED1-87E7-DF09-145E-CE591159073B}"/>
              </a:ext>
            </a:extLst>
          </p:cNvPr>
          <p:cNvSpPr txBox="1"/>
          <p:nvPr/>
        </p:nvSpPr>
        <p:spPr>
          <a:xfrm>
            <a:off x="1603697" y="5652242"/>
            <a:ext cx="1295098" cy="738664"/>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Gymboree outside of neighborhood</a:t>
            </a:r>
            <a:endParaRPr lang="he-IL" sz="1400">
              <a:ea typeface="Tahoma" panose="020B0604030504040204" pitchFamily="34" charset="0"/>
              <a:cs typeface="Segoe UI" panose="020B0502040204020203" pitchFamily="34" charset="0"/>
            </a:endParaRPr>
          </a:p>
        </p:txBody>
      </p:sp>
      <p:sp>
        <p:nvSpPr>
          <p:cNvPr id="18" name="TextBox 17">
            <a:extLst>
              <a:ext uri="{FF2B5EF4-FFF2-40B4-BE49-F238E27FC236}">
                <a16:creationId xmlns:a16="http://schemas.microsoft.com/office/drawing/2014/main" id="{39A47D4B-BC21-3FF5-62DE-00EF4EBB10C0}"/>
              </a:ext>
            </a:extLst>
          </p:cNvPr>
          <p:cNvSpPr txBox="1"/>
          <p:nvPr/>
        </p:nvSpPr>
        <p:spPr>
          <a:xfrm>
            <a:off x="544518" y="5665523"/>
            <a:ext cx="892477" cy="307777"/>
          </a:xfrm>
          <a:prstGeom prst="rect">
            <a:avLst/>
          </a:prstGeom>
          <a:solidFill>
            <a:schemeClr val="bg1"/>
          </a:solidFill>
        </p:spPr>
        <p:txBody>
          <a:bodyPr wrap="square">
            <a:spAutoFit/>
          </a:bodyPr>
          <a:lstStyle/>
          <a:p>
            <a:pPr algn="ctr" rtl="0">
              <a:spcAft>
                <a:spcPts val="400"/>
              </a:spcAft>
            </a:pPr>
            <a:r>
              <a:rPr lang="en-US" sz="1400">
                <a:ea typeface="Tahoma" panose="020B0604030504040204" pitchFamily="34" charset="0"/>
                <a:cs typeface="Segoe UI" panose="020B0502040204020203" pitchFamily="34" charset="0"/>
              </a:rPr>
              <a:t>Library </a:t>
            </a:r>
            <a:endParaRPr lang="he-IL" sz="140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230004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59BC7E-F4DD-C04F-3ACB-B508DFA08B28}"/>
              </a:ext>
            </a:extLst>
          </p:cNvPr>
          <p:cNvSpPr txBox="1"/>
          <p:nvPr/>
        </p:nvSpPr>
        <p:spPr>
          <a:xfrm>
            <a:off x="-1" y="453895"/>
            <a:ext cx="12192000" cy="1021690"/>
          </a:xfrm>
          <a:prstGeom prst="rect">
            <a:avLst/>
          </a:prstGeom>
          <a:solidFill>
            <a:srgbClr val="9AB1B7"/>
          </a:solidFill>
          <a:ln>
            <a:noFill/>
          </a:ln>
        </p:spPr>
        <p:txBody>
          <a:bodyPr wrap="square" rtlCol="0">
            <a:spAutoFit/>
          </a:bodyPr>
          <a:lstStyle/>
          <a:p>
            <a:pPr algn="l" rtl="0">
              <a:lnSpc>
                <a:spcPct val="150000"/>
              </a:lnSpc>
            </a:pPr>
            <a:r>
              <a:rPr lang="en-US" sz="1400" b="1">
                <a:solidFill>
                  <a:schemeClr val="bg1"/>
                </a:solidFill>
                <a:latin typeface="Segoe UI" panose="020B0502040204020203" pitchFamily="34" charset="0"/>
                <a:cs typeface="Segoe UI" panose="020B0502040204020203" pitchFamily="34" charset="0"/>
              </a:rPr>
              <a:t>According to parents, there is a lack of dedicated services for young children in their neighborhoods (activity groups, swimming pool, public library). Additionally, parents report difficulties in reaching family health centers due to their sparse distribution in the city, limited opening hours, and overloads in appointments, which even lead to delays in providing routine vaccinations for their children.</a:t>
            </a:r>
          </a:p>
        </p:txBody>
      </p:sp>
      <p:sp>
        <p:nvSpPr>
          <p:cNvPr id="7" name="TextBox 6">
            <a:extLst>
              <a:ext uri="{FF2B5EF4-FFF2-40B4-BE49-F238E27FC236}">
                <a16:creationId xmlns:a16="http://schemas.microsoft.com/office/drawing/2014/main" id="{0AD00E1F-78BD-3D30-AE1C-7C23D8D46DA0}"/>
              </a:ext>
            </a:extLst>
          </p:cNvPr>
          <p:cNvSpPr txBox="1"/>
          <p:nvPr/>
        </p:nvSpPr>
        <p:spPr>
          <a:xfrm>
            <a:off x="156430" y="1641316"/>
            <a:ext cx="6378928" cy="4510145"/>
          </a:xfrm>
          <a:prstGeom prst="rect">
            <a:avLst/>
          </a:prstGeom>
          <a:noFill/>
        </p:spPr>
        <p:txBody>
          <a:bodyPr wrap="square">
            <a:spAutoFit/>
          </a:bodyPr>
          <a:lstStyle/>
          <a:p>
            <a:pPr algn="l" rtl="0">
              <a:lnSpc>
                <a:spcPct val="150000"/>
              </a:lnSpc>
            </a:pPr>
            <a:r>
              <a:rPr lang="he-IL"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19%</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of children are in Economy Ministry supervised daycare centers. About half of respondents reported that the daycare centers are </a:t>
            </a:r>
            <a:r>
              <a:rPr lang="en-US" sz="1300" u="sng">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not walking distance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from their homes.</a:t>
            </a:r>
            <a:endParaRPr lang="he-IL"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lnSpc>
                <a:spcPct val="150000"/>
              </a:lnSpc>
            </a:pPr>
            <a:r>
              <a:rPr lang="he-IL"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90%</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of parents used family health center services in in the city, and almost </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half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used child development services; only </a:t>
            </a:r>
            <a:r>
              <a:rPr lang="he-IL"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5%</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of children did not participate in any service (because the parents were unaware of the services / did not need them).</a:t>
            </a:r>
            <a:b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br>
            <a:r>
              <a:rPr lang="en-US" sz="1400">
                <a:latin typeface="Segoe UI" panose="020B0502040204020203" pitchFamily="34" charset="0"/>
                <a:ea typeface="Tahoma" panose="020B0604030504040204" pitchFamily="34" charset="0"/>
                <a:cs typeface="Segoe UI" panose="020B0502040204020203" pitchFamily="34" charset="0"/>
              </a:rPr>
              <a:t>Note that</a:t>
            </a:r>
            <a:r>
              <a:rPr lang="he-IL" sz="1400" b="1">
                <a:latin typeface="Segoe UI" panose="020B0502040204020203" pitchFamily="34" charset="0"/>
                <a:ea typeface="Tahoma" panose="020B0604030504040204" pitchFamily="34" charset="0"/>
                <a:cs typeface="Segoe UI" panose="020B0502040204020203" pitchFamily="34" charset="0"/>
              </a:rPr>
              <a:t>13% </a:t>
            </a:r>
            <a:r>
              <a:rPr lang="en-US" sz="1400" b="1">
                <a:latin typeface="Segoe UI" panose="020B0502040204020203" pitchFamily="34" charset="0"/>
                <a:ea typeface="Tahoma" panose="020B0604030504040204" pitchFamily="34" charset="0"/>
                <a:cs typeface="Segoe UI" panose="020B0502040204020203" pitchFamily="34" charset="0"/>
              </a:rPr>
              <a:t> </a:t>
            </a:r>
            <a:r>
              <a:rPr lang="en-US" sz="1400">
                <a:latin typeface="Segoe UI" panose="020B0502040204020203" pitchFamily="34" charset="0"/>
                <a:ea typeface="Tahoma" panose="020B0604030504040204" pitchFamily="34" charset="0"/>
                <a:cs typeface="Segoe UI" panose="020B0502040204020203" pitchFamily="34" charset="0"/>
              </a:rPr>
              <a:t>of C2 residents did not use any of these services.</a:t>
            </a:r>
            <a:endParaRPr lang="he-IL" sz="1200">
              <a:solidFill>
                <a:schemeClr val="accent5">
                  <a:lumMod val="50000"/>
                </a:schemeClr>
              </a:solidFill>
              <a:latin typeface="Segoe UI" panose="020B0502040204020203" pitchFamily="34" charset="0"/>
              <a:ea typeface="Tahoma" panose="020B0604030504040204" pitchFamily="34" charset="0"/>
              <a:cs typeface="Segoe UI" panose="020B0502040204020203" pitchFamily="34" charset="0"/>
            </a:endParaRPr>
          </a:p>
          <a:p>
            <a:pPr algn="l" rtl="0">
              <a:lnSpc>
                <a:spcPct val="150000"/>
              </a:lnSpc>
            </a:pPr>
            <a:endPar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lnSpc>
                <a:spcPct val="150000"/>
              </a:lnSpc>
            </a:pPr>
            <a:endParaRPr lang="en-US" sz="11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lnSpc>
                <a:spcPct val="150000"/>
              </a:lnSpc>
            </a:pP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More parents use consultation services </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before birth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in private or communal frameworks (compared to those using HMO or family health center services).</a:t>
            </a:r>
            <a:b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b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After birth, </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more parents use consultation services from HMOs or family health centers (than private/communal services).</a:t>
            </a:r>
          </a:p>
          <a:p>
            <a:pPr algn="l" rtl="0">
              <a:lnSpc>
                <a:spcPct val="150000"/>
              </a:lnSpc>
            </a:pP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32%</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of parents did not use any services, because they thought there was no need </a:t>
            </a:r>
            <a:b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b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for them (</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59%</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or they did not know these services existed in the city (</a:t>
            </a:r>
            <a:r>
              <a:rPr lang="en-US" sz="13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35%</a:t>
            </a:r>
            <a:r>
              <a:rPr lang="en-US" sz="13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t>
            </a:r>
          </a:p>
        </p:txBody>
      </p:sp>
      <p:sp>
        <p:nvSpPr>
          <p:cNvPr id="12" name="TextBox 11">
            <a:extLst>
              <a:ext uri="{FF2B5EF4-FFF2-40B4-BE49-F238E27FC236}">
                <a16:creationId xmlns:a16="http://schemas.microsoft.com/office/drawing/2014/main" id="{B797832D-43B0-1F8A-B8F1-FB59E95A58BD}"/>
              </a:ext>
            </a:extLst>
          </p:cNvPr>
          <p:cNvSpPr txBox="1"/>
          <p:nvPr/>
        </p:nvSpPr>
        <p:spPr>
          <a:xfrm>
            <a:off x="-1" y="-586"/>
            <a:ext cx="12192000" cy="461665"/>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Findings</a:t>
            </a:r>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b="1">
                <a:solidFill>
                  <a:schemeClr val="bg1"/>
                </a:solidFill>
                <a:latin typeface="Tahoma" panose="020B0604030504040204" pitchFamily="34" charset="0"/>
                <a:ea typeface="Tahoma" panose="020B0604030504040204" pitchFamily="34" charset="0"/>
                <a:cs typeface="Tahoma" panose="020B0604030504040204" pitchFamily="34" charset="0"/>
              </a:rPr>
              <a:t>Accompanying Content to Promote Parental Welfare</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Speech Bubble: Oval 12">
            <a:extLst>
              <a:ext uri="{FF2B5EF4-FFF2-40B4-BE49-F238E27FC236}">
                <a16:creationId xmlns:a16="http://schemas.microsoft.com/office/drawing/2014/main" id="{6F289E7A-71E4-C4B0-F269-53BE188EBE84}"/>
              </a:ext>
            </a:extLst>
          </p:cNvPr>
          <p:cNvSpPr/>
          <p:nvPr/>
        </p:nvSpPr>
        <p:spPr>
          <a:xfrm>
            <a:off x="10217487" y="1317980"/>
            <a:ext cx="1818083" cy="1538604"/>
          </a:xfrm>
          <a:prstGeom prst="wedgeEllipseCallout">
            <a:avLst>
              <a:gd name="adj1" fmla="val -28453"/>
              <a:gd name="adj2" fmla="val -54570"/>
            </a:avLst>
          </a:prstGeom>
          <a:solidFill>
            <a:srgbClr val="D9D9D9"/>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aphicFrame>
        <p:nvGraphicFramePr>
          <p:cNvPr id="14" name="תרשים 9">
            <a:extLst>
              <a:ext uri="{FF2B5EF4-FFF2-40B4-BE49-F238E27FC236}">
                <a16:creationId xmlns:a16="http://schemas.microsoft.com/office/drawing/2014/main" id="{EE5590C6-57C9-C3A6-67F2-F268A5EA4DA9}"/>
              </a:ext>
            </a:extLst>
          </p:cNvPr>
          <p:cNvGraphicFramePr>
            <a:graphicFrameLocks/>
          </p:cNvGraphicFramePr>
          <p:nvPr>
            <p:extLst>
              <p:ext uri="{D42A27DB-BD31-4B8C-83A1-F6EECF244321}">
                <p14:modId xmlns:p14="http://schemas.microsoft.com/office/powerpoint/2010/main" val="668190984"/>
              </p:ext>
            </p:extLst>
          </p:nvPr>
        </p:nvGraphicFramePr>
        <p:xfrm>
          <a:off x="6415288" y="3268868"/>
          <a:ext cx="5540381" cy="29981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תרשים 10">
            <a:extLst>
              <a:ext uri="{FF2B5EF4-FFF2-40B4-BE49-F238E27FC236}">
                <a16:creationId xmlns:a16="http://schemas.microsoft.com/office/drawing/2014/main" id="{1BC60E9A-112D-E1DA-D81B-228E7EB671FC}"/>
              </a:ext>
            </a:extLst>
          </p:cNvPr>
          <p:cNvGraphicFramePr>
            <a:graphicFrameLocks/>
          </p:cNvGraphicFramePr>
          <p:nvPr>
            <p:extLst>
              <p:ext uri="{D42A27DB-BD31-4B8C-83A1-F6EECF244321}">
                <p14:modId xmlns:p14="http://schemas.microsoft.com/office/powerpoint/2010/main" val="280953483"/>
              </p:ext>
            </p:extLst>
          </p:nvPr>
        </p:nvGraphicFramePr>
        <p:xfrm>
          <a:off x="6415288" y="1602068"/>
          <a:ext cx="4987312" cy="2745132"/>
        </p:xfrm>
        <a:graphic>
          <a:graphicData uri="http://schemas.openxmlformats.org/drawingml/2006/chart">
            <c:chart xmlns:c="http://schemas.openxmlformats.org/drawingml/2006/chart" xmlns:r="http://schemas.openxmlformats.org/officeDocument/2006/relationships" r:id="rId4"/>
          </a:graphicData>
        </a:graphic>
      </p:graphicFrame>
      <p:sp>
        <p:nvSpPr>
          <p:cNvPr id="16" name="תיבת טקסט 12">
            <a:extLst>
              <a:ext uri="{FF2B5EF4-FFF2-40B4-BE49-F238E27FC236}">
                <a16:creationId xmlns:a16="http://schemas.microsoft.com/office/drawing/2014/main" id="{36FD644C-1907-FD07-4C32-31D52E51931E}"/>
              </a:ext>
            </a:extLst>
          </p:cNvPr>
          <p:cNvSpPr txBox="1"/>
          <p:nvPr/>
        </p:nvSpPr>
        <p:spPr>
          <a:xfrm>
            <a:off x="10362520" y="1440054"/>
            <a:ext cx="1566116" cy="1323439"/>
          </a:xfrm>
          <a:prstGeom prst="rect">
            <a:avLst/>
          </a:prstGeom>
          <a:noFill/>
        </p:spPr>
        <p:txBody>
          <a:bodyPr wrap="square">
            <a:spAutoFit/>
          </a:bodyPr>
          <a:lstStyle/>
          <a:p>
            <a:pPr algn="ctr" rtl="1" fontAlgn="base"/>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 didn’t do all the vaccines. There are no morning appointments. They start at 9am. The nurses arrive late. Then if the child gets a fever there is an opening only in 6 months</a:t>
            </a:r>
          </a:p>
        </p:txBody>
      </p:sp>
      <p:sp>
        <p:nvSpPr>
          <p:cNvPr id="17" name="TextBox 16">
            <a:extLst>
              <a:ext uri="{FF2B5EF4-FFF2-40B4-BE49-F238E27FC236}">
                <a16:creationId xmlns:a16="http://schemas.microsoft.com/office/drawing/2014/main" id="{2F1E0A7F-D1FA-497A-BDD2-C922E17D7B45}"/>
              </a:ext>
            </a:extLst>
          </p:cNvPr>
          <p:cNvSpPr txBox="1"/>
          <p:nvPr/>
        </p:nvSpPr>
        <p:spPr>
          <a:xfrm>
            <a:off x="9269412" y="6151461"/>
            <a:ext cx="1511826" cy="276999"/>
          </a:xfrm>
          <a:prstGeom prst="rect">
            <a:avLst/>
          </a:prstGeom>
          <a:solidFill>
            <a:schemeClr val="bg1"/>
          </a:solidFill>
        </p:spPr>
        <p:txBody>
          <a:bodyPr wrap="square">
            <a:spAutoFit/>
          </a:bodyPr>
          <a:lstStyle/>
          <a:p>
            <a:pPr algn="ctr" rtl="0">
              <a:spcAft>
                <a:spcPts val="400"/>
              </a:spcAft>
            </a:pPr>
            <a:r>
              <a:rPr lang="en-US" sz="1200">
                <a:ea typeface="Tahoma" panose="020B0604030504040204" pitchFamily="34" charset="0"/>
                <a:cs typeface="Segoe UI" panose="020B0502040204020203" pitchFamily="34" charset="0"/>
              </a:rPr>
              <a:t>Parents’ workshops</a:t>
            </a:r>
            <a:endParaRPr lang="he-IL" sz="1200">
              <a:ea typeface="Tahoma" panose="020B0604030504040204" pitchFamily="34" charset="0"/>
              <a:cs typeface="Segoe UI" panose="020B0502040204020203" pitchFamily="34" charset="0"/>
            </a:endParaRPr>
          </a:p>
        </p:txBody>
      </p:sp>
      <p:sp>
        <p:nvSpPr>
          <p:cNvPr id="18" name="TextBox 17">
            <a:extLst>
              <a:ext uri="{FF2B5EF4-FFF2-40B4-BE49-F238E27FC236}">
                <a16:creationId xmlns:a16="http://schemas.microsoft.com/office/drawing/2014/main" id="{0183A8BB-F176-DF8C-BB24-475BEE98F305}"/>
              </a:ext>
            </a:extLst>
          </p:cNvPr>
          <p:cNvSpPr txBox="1"/>
          <p:nvPr/>
        </p:nvSpPr>
        <p:spPr>
          <a:xfrm>
            <a:off x="8018651" y="6156781"/>
            <a:ext cx="1057888" cy="276999"/>
          </a:xfrm>
          <a:prstGeom prst="rect">
            <a:avLst/>
          </a:prstGeom>
          <a:solidFill>
            <a:schemeClr val="bg1"/>
          </a:solidFill>
        </p:spPr>
        <p:txBody>
          <a:bodyPr wrap="square">
            <a:spAutoFit/>
          </a:bodyPr>
          <a:lstStyle/>
          <a:p>
            <a:pPr algn="ctr" rtl="0">
              <a:spcAft>
                <a:spcPts val="400"/>
              </a:spcAft>
            </a:pPr>
            <a:r>
              <a:rPr lang="en-US" sz="1200">
                <a:ea typeface="Tahoma" panose="020B0604030504040204" pitchFamily="34" charset="0"/>
                <a:cs typeface="Segoe UI" panose="020B0502040204020203" pitchFamily="34" charset="0"/>
              </a:rPr>
              <a:t>After birth</a:t>
            </a:r>
            <a:endParaRPr lang="he-IL" sz="1200">
              <a:ea typeface="Tahoma" panose="020B0604030504040204" pitchFamily="34" charset="0"/>
              <a:cs typeface="Segoe UI" panose="020B0502040204020203" pitchFamily="34" charset="0"/>
            </a:endParaRPr>
          </a:p>
        </p:txBody>
      </p:sp>
      <p:sp>
        <p:nvSpPr>
          <p:cNvPr id="19" name="TextBox 18">
            <a:extLst>
              <a:ext uri="{FF2B5EF4-FFF2-40B4-BE49-F238E27FC236}">
                <a16:creationId xmlns:a16="http://schemas.microsoft.com/office/drawing/2014/main" id="{21922456-AD56-C44F-7F1C-8D0A953555BB}"/>
              </a:ext>
            </a:extLst>
          </p:cNvPr>
          <p:cNvSpPr txBox="1"/>
          <p:nvPr/>
        </p:nvSpPr>
        <p:spPr>
          <a:xfrm>
            <a:off x="6701404" y="6145114"/>
            <a:ext cx="1057888" cy="276999"/>
          </a:xfrm>
          <a:prstGeom prst="rect">
            <a:avLst/>
          </a:prstGeom>
          <a:solidFill>
            <a:schemeClr val="bg1"/>
          </a:solidFill>
        </p:spPr>
        <p:txBody>
          <a:bodyPr wrap="square">
            <a:spAutoFit/>
          </a:bodyPr>
          <a:lstStyle/>
          <a:p>
            <a:pPr algn="ctr" rtl="0">
              <a:spcAft>
                <a:spcPts val="400"/>
              </a:spcAft>
            </a:pPr>
            <a:r>
              <a:rPr lang="en-US" sz="1200">
                <a:ea typeface="Tahoma" panose="020B0604030504040204" pitchFamily="34" charset="0"/>
                <a:cs typeface="Segoe UI" panose="020B0502040204020203" pitchFamily="34" charset="0"/>
              </a:rPr>
              <a:t>Before birth</a:t>
            </a:r>
            <a:endParaRPr lang="he-IL" sz="1200">
              <a:ea typeface="Tahoma" panose="020B0604030504040204" pitchFamily="34" charset="0"/>
              <a:cs typeface="Segoe UI" panose="020B0502040204020203" pitchFamily="34" charset="0"/>
            </a:endParaRPr>
          </a:p>
        </p:txBody>
      </p:sp>
      <p:sp>
        <p:nvSpPr>
          <p:cNvPr id="21" name="TextBox 20">
            <a:extLst>
              <a:ext uri="{FF2B5EF4-FFF2-40B4-BE49-F238E27FC236}">
                <a16:creationId xmlns:a16="http://schemas.microsoft.com/office/drawing/2014/main" id="{F2346027-99AD-8245-1F4D-72ADF77B8FDF}"/>
              </a:ext>
            </a:extLst>
          </p:cNvPr>
          <p:cNvSpPr txBox="1"/>
          <p:nvPr/>
        </p:nvSpPr>
        <p:spPr>
          <a:xfrm>
            <a:off x="10870041" y="5216403"/>
            <a:ext cx="930539"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Never used / participated in any of these services</a:t>
            </a:r>
            <a:endParaRPr lang="en-US" sz="1000"/>
          </a:p>
        </p:txBody>
      </p:sp>
      <p:sp>
        <p:nvSpPr>
          <p:cNvPr id="22" name="TextBox 21">
            <a:extLst>
              <a:ext uri="{FF2B5EF4-FFF2-40B4-BE49-F238E27FC236}">
                <a16:creationId xmlns:a16="http://schemas.microsoft.com/office/drawing/2014/main" id="{57702BE5-E990-1042-7706-D52EEA808DB7}"/>
              </a:ext>
            </a:extLst>
          </p:cNvPr>
          <p:cNvSpPr txBox="1"/>
          <p:nvPr/>
        </p:nvSpPr>
        <p:spPr>
          <a:xfrm>
            <a:off x="9985223" y="5216403"/>
            <a:ext cx="930538"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Lectures on parenting by the city (“Parenting School”)</a:t>
            </a:r>
          </a:p>
        </p:txBody>
      </p:sp>
      <p:sp>
        <p:nvSpPr>
          <p:cNvPr id="23" name="TextBox 22">
            <a:extLst>
              <a:ext uri="{FF2B5EF4-FFF2-40B4-BE49-F238E27FC236}">
                <a16:creationId xmlns:a16="http://schemas.microsoft.com/office/drawing/2014/main" id="{94AFEF05-E9A4-F499-A1C5-DC1DE0585B53}"/>
              </a:ext>
            </a:extLst>
          </p:cNvPr>
          <p:cNvSpPr txBox="1"/>
          <p:nvPr/>
        </p:nvSpPr>
        <p:spPr>
          <a:xfrm>
            <a:off x="9239250" y="5227155"/>
            <a:ext cx="829683"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Lectures on parenting by private/ communal setting</a:t>
            </a:r>
          </a:p>
        </p:txBody>
      </p:sp>
      <p:sp>
        <p:nvSpPr>
          <p:cNvPr id="28" name="TextBox 27">
            <a:extLst>
              <a:ext uri="{FF2B5EF4-FFF2-40B4-BE49-F238E27FC236}">
                <a16:creationId xmlns:a16="http://schemas.microsoft.com/office/drawing/2014/main" id="{D34C1015-9ECB-9D72-A399-16DF4CC645E9}"/>
              </a:ext>
            </a:extLst>
          </p:cNvPr>
          <p:cNvSpPr txBox="1"/>
          <p:nvPr/>
        </p:nvSpPr>
        <p:spPr>
          <a:xfrm>
            <a:off x="6320309" y="5196106"/>
            <a:ext cx="817430" cy="1015663"/>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Consult before birth by private/ communal setting</a:t>
            </a:r>
          </a:p>
        </p:txBody>
      </p:sp>
      <p:sp>
        <p:nvSpPr>
          <p:cNvPr id="27" name="TextBox 26">
            <a:extLst>
              <a:ext uri="{FF2B5EF4-FFF2-40B4-BE49-F238E27FC236}">
                <a16:creationId xmlns:a16="http://schemas.microsoft.com/office/drawing/2014/main" id="{2C70F808-6706-D831-FAC7-B5CE2786A410}"/>
              </a:ext>
            </a:extLst>
          </p:cNvPr>
          <p:cNvSpPr txBox="1"/>
          <p:nvPr/>
        </p:nvSpPr>
        <p:spPr>
          <a:xfrm>
            <a:off x="7002744" y="5215024"/>
            <a:ext cx="860747"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Consult before birth by HMO/ child health center</a:t>
            </a:r>
          </a:p>
        </p:txBody>
      </p:sp>
      <p:sp>
        <p:nvSpPr>
          <p:cNvPr id="25" name="TextBox 24">
            <a:extLst>
              <a:ext uri="{FF2B5EF4-FFF2-40B4-BE49-F238E27FC236}">
                <a16:creationId xmlns:a16="http://schemas.microsoft.com/office/drawing/2014/main" id="{DC55263A-83F1-EDB3-1C3B-E80F8E4E614A}"/>
              </a:ext>
            </a:extLst>
          </p:cNvPr>
          <p:cNvSpPr txBox="1"/>
          <p:nvPr/>
        </p:nvSpPr>
        <p:spPr>
          <a:xfrm>
            <a:off x="7748904" y="5235453"/>
            <a:ext cx="860747"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Consult after birth by HMO/ child health center</a:t>
            </a:r>
          </a:p>
        </p:txBody>
      </p:sp>
      <p:cxnSp>
        <p:nvCxnSpPr>
          <p:cNvPr id="26" name="Straight Connector 25">
            <a:extLst>
              <a:ext uri="{FF2B5EF4-FFF2-40B4-BE49-F238E27FC236}">
                <a16:creationId xmlns:a16="http://schemas.microsoft.com/office/drawing/2014/main" id="{E10261C7-E929-8BFE-A058-27E9DDD946A2}"/>
              </a:ext>
            </a:extLst>
          </p:cNvPr>
          <p:cNvCxnSpPr/>
          <p:nvPr/>
        </p:nvCxnSpPr>
        <p:spPr>
          <a:xfrm flipH="1">
            <a:off x="7793578" y="5196106"/>
            <a:ext cx="1" cy="109917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1F08B2C-18CB-7FD2-3C49-FB6DDB1D72B2}"/>
              </a:ext>
            </a:extLst>
          </p:cNvPr>
          <p:cNvSpPr txBox="1"/>
          <p:nvPr/>
        </p:nvSpPr>
        <p:spPr>
          <a:xfrm>
            <a:off x="8485233" y="5218857"/>
            <a:ext cx="817430"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Consult after birth by private/ communal setting</a:t>
            </a:r>
          </a:p>
        </p:txBody>
      </p:sp>
      <p:cxnSp>
        <p:nvCxnSpPr>
          <p:cNvPr id="8" name="Straight Connector 7">
            <a:extLst>
              <a:ext uri="{FF2B5EF4-FFF2-40B4-BE49-F238E27FC236}">
                <a16:creationId xmlns:a16="http://schemas.microsoft.com/office/drawing/2014/main" id="{50BE81C3-26F7-BFA5-0B56-3B400814DA26}"/>
              </a:ext>
            </a:extLst>
          </p:cNvPr>
          <p:cNvCxnSpPr/>
          <p:nvPr/>
        </p:nvCxnSpPr>
        <p:spPr>
          <a:xfrm flipH="1">
            <a:off x="9231699" y="5204272"/>
            <a:ext cx="1" cy="109917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F08D4D25-0A67-DDD4-66E6-993F9619CCA4}"/>
              </a:ext>
            </a:extLst>
          </p:cNvPr>
          <p:cNvSpPr txBox="1"/>
          <p:nvPr/>
        </p:nvSpPr>
        <p:spPr>
          <a:xfrm>
            <a:off x="10516971" y="3602765"/>
            <a:ext cx="930539"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My children never participated in of these services</a:t>
            </a:r>
            <a:endParaRPr lang="en-US" sz="1000"/>
          </a:p>
        </p:txBody>
      </p:sp>
      <p:sp>
        <p:nvSpPr>
          <p:cNvPr id="32" name="TextBox 31">
            <a:extLst>
              <a:ext uri="{FF2B5EF4-FFF2-40B4-BE49-F238E27FC236}">
                <a16:creationId xmlns:a16="http://schemas.microsoft.com/office/drawing/2014/main" id="{60A4D4E8-26C5-4EF2-EB8D-FB8F1612A6D1}"/>
              </a:ext>
            </a:extLst>
          </p:cNvPr>
          <p:cNvSpPr txBox="1"/>
          <p:nvPr/>
        </p:nvSpPr>
        <p:spPr>
          <a:xfrm>
            <a:off x="9751426" y="3623552"/>
            <a:ext cx="838698" cy="707886"/>
          </a:xfrm>
          <a:prstGeom prst="rect">
            <a:avLst/>
          </a:prstGeom>
          <a:solidFill>
            <a:schemeClr val="bg1"/>
          </a:solidFill>
        </p:spPr>
        <p:txBody>
          <a:bodyPr wrap="square">
            <a:spAutoFit/>
          </a:bodyPr>
          <a:lstStyle/>
          <a:p>
            <a:pPr algn="ctr" rtl="0"/>
            <a:r>
              <a:rPr lang="en-US" sz="1000">
                <a:latin typeface="Segoe UI" panose="020B0502040204020203" pitchFamily="34" charset="0"/>
                <a:ea typeface="Tahoma" panose="020B0604030504040204" pitchFamily="34" charset="0"/>
                <a:cs typeface="Segoe UI" panose="020B0502040204020203" pitchFamily="34" charset="0"/>
              </a:rPr>
              <a:t>Preparation for 1</a:t>
            </a:r>
            <a:r>
              <a:rPr lang="en-US" sz="1000" baseline="30000">
                <a:latin typeface="Segoe UI" panose="020B0502040204020203" pitchFamily="34" charset="0"/>
                <a:ea typeface="Tahoma" panose="020B0604030504040204" pitchFamily="34" charset="0"/>
                <a:cs typeface="Segoe UI" panose="020B0502040204020203" pitchFamily="34" charset="0"/>
              </a:rPr>
              <a:t>st</a:t>
            </a:r>
            <a:r>
              <a:rPr lang="en-US" sz="1000">
                <a:latin typeface="Segoe UI" panose="020B0502040204020203" pitchFamily="34" charset="0"/>
                <a:ea typeface="Tahoma" panose="020B0604030504040204" pitchFamily="34" charset="0"/>
                <a:cs typeface="Segoe UI" panose="020B0502040204020203" pitchFamily="34" charset="0"/>
              </a:rPr>
              <a:t> grade sessions</a:t>
            </a:r>
            <a:endParaRPr lang="en-US" sz="1000"/>
          </a:p>
        </p:txBody>
      </p:sp>
      <p:sp>
        <p:nvSpPr>
          <p:cNvPr id="33" name="TextBox 32">
            <a:extLst>
              <a:ext uri="{FF2B5EF4-FFF2-40B4-BE49-F238E27FC236}">
                <a16:creationId xmlns:a16="http://schemas.microsoft.com/office/drawing/2014/main" id="{ADBF71D5-8901-A2FE-8B39-FA246D3705D1}"/>
              </a:ext>
            </a:extLst>
          </p:cNvPr>
          <p:cNvSpPr txBox="1"/>
          <p:nvPr/>
        </p:nvSpPr>
        <p:spPr>
          <a:xfrm>
            <a:off x="8835792" y="3632696"/>
            <a:ext cx="1005840" cy="707886"/>
          </a:xfrm>
          <a:prstGeom prst="rect">
            <a:avLst/>
          </a:prstGeom>
          <a:solidFill>
            <a:schemeClr val="bg1"/>
          </a:solid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Private child development services</a:t>
            </a:r>
          </a:p>
        </p:txBody>
      </p:sp>
      <p:sp>
        <p:nvSpPr>
          <p:cNvPr id="35" name="TextBox 34">
            <a:extLst>
              <a:ext uri="{FF2B5EF4-FFF2-40B4-BE49-F238E27FC236}">
                <a16:creationId xmlns:a16="http://schemas.microsoft.com/office/drawing/2014/main" id="{E8D9D300-8E5D-65BE-8803-F4A6DB2F1129}"/>
              </a:ext>
            </a:extLst>
          </p:cNvPr>
          <p:cNvSpPr txBox="1"/>
          <p:nvPr/>
        </p:nvSpPr>
        <p:spPr>
          <a:xfrm>
            <a:off x="8102635" y="3596903"/>
            <a:ext cx="838698" cy="1015663"/>
          </a:xfrm>
          <a:prstGeom prst="rect">
            <a:avLst/>
          </a:prstGeom>
          <a:solidFill>
            <a:schemeClr val="bg1"/>
          </a:solid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Early childhood center / community center services</a:t>
            </a:r>
          </a:p>
        </p:txBody>
      </p:sp>
      <p:sp>
        <p:nvSpPr>
          <p:cNvPr id="36" name="TextBox 35">
            <a:extLst>
              <a:ext uri="{FF2B5EF4-FFF2-40B4-BE49-F238E27FC236}">
                <a16:creationId xmlns:a16="http://schemas.microsoft.com/office/drawing/2014/main" id="{5471BA32-E75D-20A4-B4A2-112C438AF39A}"/>
              </a:ext>
            </a:extLst>
          </p:cNvPr>
          <p:cNvSpPr txBox="1"/>
          <p:nvPr/>
        </p:nvSpPr>
        <p:spPr>
          <a:xfrm>
            <a:off x="7360219" y="3607117"/>
            <a:ext cx="838698" cy="707886"/>
          </a:xfrm>
          <a:prstGeom prst="rect">
            <a:avLst/>
          </a:prstGeom>
          <a:solidFill>
            <a:schemeClr val="bg1"/>
          </a:solid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HMO - child development services</a:t>
            </a:r>
          </a:p>
        </p:txBody>
      </p:sp>
      <p:sp>
        <p:nvSpPr>
          <p:cNvPr id="37" name="TextBox 36">
            <a:extLst>
              <a:ext uri="{FF2B5EF4-FFF2-40B4-BE49-F238E27FC236}">
                <a16:creationId xmlns:a16="http://schemas.microsoft.com/office/drawing/2014/main" id="{10C0E4CA-BD5F-0076-7873-0C7D8B216964}"/>
              </a:ext>
            </a:extLst>
          </p:cNvPr>
          <p:cNvSpPr txBox="1"/>
          <p:nvPr/>
        </p:nvSpPr>
        <p:spPr>
          <a:xfrm>
            <a:off x="6524411" y="3594762"/>
            <a:ext cx="838698" cy="707886"/>
          </a:xfrm>
          <a:prstGeom prst="rect">
            <a:avLst/>
          </a:prstGeom>
          <a:solidFill>
            <a:schemeClr val="bg1"/>
          </a:solid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Family health center services</a:t>
            </a:r>
          </a:p>
        </p:txBody>
      </p:sp>
    </p:spTree>
    <p:extLst>
      <p:ext uri="{BB962C8B-B14F-4D97-AF65-F5344CB8AC3E}">
        <p14:creationId xmlns:p14="http://schemas.microsoft.com/office/powerpoint/2010/main" val="17606892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F07B2AA-E9FD-BF29-F8EA-A531BF8D07F6}"/>
              </a:ext>
            </a:extLst>
          </p:cNvPr>
          <p:cNvSpPr/>
          <p:nvPr/>
        </p:nvSpPr>
        <p:spPr>
          <a:xfrm>
            <a:off x="7534" y="3897074"/>
            <a:ext cx="6074620" cy="2496247"/>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latin typeface="Segoe UI" panose="020B0502040204020203" pitchFamily="34" charset="0"/>
              <a:cs typeface="Segoe UI" panose="020B0502040204020203" pitchFamily="34" charset="0"/>
            </a:endParaRPr>
          </a:p>
        </p:txBody>
      </p:sp>
      <p:pic>
        <p:nvPicPr>
          <p:cNvPr id="6" name="Picture 2" descr="Business team staff icon Royalty Free Vector Image">
            <a:extLst>
              <a:ext uri="{FF2B5EF4-FFF2-40B4-BE49-F238E27FC236}">
                <a16:creationId xmlns:a16="http://schemas.microsoft.com/office/drawing/2014/main" id="{F277DE39-FBD3-6602-5E49-7AB69BAA078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53386" y="3917882"/>
            <a:ext cx="667486" cy="3973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488253C-8BA7-0C2C-AE74-0EEB1E52076B}"/>
              </a:ext>
            </a:extLst>
          </p:cNvPr>
          <p:cNvSpPr txBox="1"/>
          <p:nvPr/>
        </p:nvSpPr>
        <p:spPr>
          <a:xfrm>
            <a:off x="848820" y="5417090"/>
            <a:ext cx="4344364" cy="830997"/>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“Near us there is no advertising of city services; I am personally exposed to media and hear about things. My children are registered for afterschool programs in Ramat Beit Shemesh A and it’s like a ‘babysitter.’”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(Fathers focus group)</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8" name="TextBox 7">
            <a:extLst>
              <a:ext uri="{FF2B5EF4-FFF2-40B4-BE49-F238E27FC236}">
                <a16:creationId xmlns:a16="http://schemas.microsoft.com/office/drawing/2014/main" id="{C051B2AD-358C-EAFD-C9BD-59A69369739C}"/>
              </a:ext>
            </a:extLst>
          </p:cNvPr>
          <p:cNvSpPr txBox="1"/>
          <p:nvPr/>
        </p:nvSpPr>
        <p:spPr>
          <a:xfrm>
            <a:off x="775736" y="4012433"/>
            <a:ext cx="5208988" cy="830997"/>
          </a:xfrm>
          <a:prstGeom prst="rect">
            <a:avLst/>
          </a:prstGeom>
          <a:noFill/>
        </p:spPr>
        <p:txBody>
          <a:bodyPr wrap="square">
            <a:spAutoFit/>
          </a:bodyPr>
          <a:lstStyle/>
          <a:p>
            <a:pPr algn="l" rtl="0"/>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“It’s not something established from the municipality, it’s not a program, it’s private individuals who open programs. We also have programs in the school afternoon frameworks. It’s not professional, but rather amateur. It’s nice but it’s not true enrichment for the child.” </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(Mothers, Ramat Avraham)</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10" name="תיבת טקסט 25">
            <a:extLst>
              <a:ext uri="{FF2B5EF4-FFF2-40B4-BE49-F238E27FC236}">
                <a16:creationId xmlns:a16="http://schemas.microsoft.com/office/drawing/2014/main" id="{7CFDC46D-58A2-6CB3-7409-734C44304243}"/>
              </a:ext>
            </a:extLst>
          </p:cNvPr>
          <p:cNvSpPr txBox="1"/>
          <p:nvPr/>
        </p:nvSpPr>
        <p:spPr>
          <a:xfrm>
            <a:off x="848820" y="4798842"/>
            <a:ext cx="5208988" cy="473015"/>
          </a:xfrm>
          <a:prstGeom prst="rect">
            <a:avLst/>
          </a:prstGeom>
          <a:noFill/>
        </p:spPr>
        <p:txBody>
          <a:bodyPr wrap="square">
            <a:spAutoFit/>
          </a:bodyPr>
          <a:lstStyle/>
          <a:p>
            <a:pPr lvl="0" algn="l" rtl="0">
              <a:lnSpc>
                <a:spcPct val="107000"/>
              </a:lnSpc>
              <a:spcAft>
                <a:spcPts val="8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“There are only private things. One can pay privately for baby massages, and it’s an expenditure”</a:t>
            </a: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(Mothers, Ramat Avraham)</a:t>
            </a:r>
            <a:endPar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11" name="תיבת טקסט 2">
            <a:extLst>
              <a:ext uri="{FF2B5EF4-FFF2-40B4-BE49-F238E27FC236}">
                <a16:creationId xmlns:a16="http://schemas.microsoft.com/office/drawing/2014/main" id="{1963289A-84A9-A4EE-0383-E89DE012AF19}"/>
              </a:ext>
            </a:extLst>
          </p:cNvPr>
          <p:cNvSpPr txBox="1"/>
          <p:nvPr/>
        </p:nvSpPr>
        <p:spPr>
          <a:xfrm>
            <a:off x="151492" y="538277"/>
            <a:ext cx="5937315" cy="3283848"/>
          </a:xfrm>
          <a:prstGeom prst="rect">
            <a:avLst/>
          </a:prstGeom>
          <a:noFill/>
        </p:spPr>
        <p:txBody>
          <a:bodyPr wrap="square" rtlCol="1">
            <a:spAutoFit/>
          </a:bodyPr>
          <a:lstStyle/>
          <a:p>
            <a:pPr marL="285750" indent="-285750" algn="l" rtl="0">
              <a:lnSpc>
                <a:spcPct val="150000"/>
              </a:lnSpc>
              <a:buFont typeface="Wingdings" panose="05000000000000000000" pitchFamily="2" charset="2"/>
              <a:buChar char="§"/>
            </a:pP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Only </a:t>
            </a:r>
            <a:r>
              <a:rPr lang="en-US"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18%</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of residents are satisfied with the municipality’s handling of early childhood needs.</a:t>
            </a:r>
          </a:p>
          <a:p>
            <a:pPr marL="285750" indent="-285750" algn="l" rtl="0">
              <a:lnSpc>
                <a:spcPct val="150000"/>
              </a:lnSpc>
              <a:buFont typeface="Wingdings" panose="05000000000000000000" pitchFamily="2" charset="2"/>
              <a:buChar char="§"/>
            </a:pPr>
            <a:r>
              <a:rPr lang="he-IL"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20%</a:t>
            </a:r>
            <a:r>
              <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reported that the municipality tries to resolve problems connected to public space infrastructure in response to requests from residents.</a:t>
            </a:r>
            <a:endPar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marL="285750" indent="-285750" algn="l" rtl="0">
              <a:lnSpc>
                <a:spcPct val="150000"/>
              </a:lnSpc>
              <a:buFont typeface="Wingdings" panose="05000000000000000000" pitchFamily="2" charset="2"/>
              <a:buChar char="§"/>
            </a:pPr>
            <a:r>
              <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he-IL"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30%</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of residents receive information about events in the city and municipal programs for young children from local media (</a:t>
            </a:r>
            <a:r>
              <a:rPr lang="en-US"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58%</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of </a:t>
            </a:r>
            <a:r>
              <a:rPr lang="en-US"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C2</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residents), </a:t>
            </a:r>
            <a:r>
              <a:rPr lang="he-IL"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18%</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receive information from signs / notices / fliers, and </a:t>
            </a:r>
            <a:r>
              <a:rPr lang="he-IL"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14%</a:t>
            </a:r>
            <a:r>
              <a:rPr lang="en-US" sz="1400"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reported that they do not receive any information on the topic from the municipality.</a:t>
            </a:r>
          </a:p>
        </p:txBody>
      </p:sp>
      <p:pic>
        <p:nvPicPr>
          <p:cNvPr id="21" name="תמונה 4">
            <a:extLst>
              <a:ext uri="{FF2B5EF4-FFF2-40B4-BE49-F238E27FC236}">
                <a16:creationId xmlns:a16="http://schemas.microsoft.com/office/drawing/2014/main" id="{81515564-62BC-3576-F392-EF56D24D41B8}"/>
              </a:ext>
            </a:extLst>
          </p:cNvPr>
          <p:cNvPicPr>
            <a:picLocks noChangeAspect="1"/>
          </p:cNvPicPr>
          <p:nvPr/>
        </p:nvPicPr>
        <p:blipFill>
          <a:blip r:embed="rId5"/>
          <a:stretch>
            <a:fillRect/>
          </a:stretch>
        </p:blipFill>
        <p:spPr>
          <a:xfrm>
            <a:off x="5359348" y="5271857"/>
            <a:ext cx="584594" cy="393209"/>
          </a:xfrm>
          <a:prstGeom prst="rect">
            <a:avLst/>
          </a:prstGeom>
        </p:spPr>
      </p:pic>
      <p:sp>
        <p:nvSpPr>
          <p:cNvPr id="23" name="TextBox 22">
            <a:extLst>
              <a:ext uri="{FF2B5EF4-FFF2-40B4-BE49-F238E27FC236}">
                <a16:creationId xmlns:a16="http://schemas.microsoft.com/office/drawing/2014/main" id="{ED9114CC-C339-07F7-6EF7-77A0B6A04354}"/>
              </a:ext>
            </a:extLst>
          </p:cNvPr>
          <p:cNvSpPr txBox="1"/>
          <p:nvPr/>
        </p:nvSpPr>
        <p:spPr>
          <a:xfrm>
            <a:off x="-1" y="-586"/>
            <a:ext cx="12192000" cy="461665"/>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Findings</a:t>
            </a:r>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b="1">
                <a:solidFill>
                  <a:schemeClr val="bg1"/>
                </a:solidFill>
                <a:latin typeface="Tahoma" panose="020B0604030504040204" pitchFamily="34" charset="0"/>
                <a:ea typeface="Tahoma" panose="020B0604030504040204" pitchFamily="34" charset="0"/>
                <a:cs typeface="Tahoma" panose="020B0604030504040204" pitchFamily="34" charset="0"/>
              </a:rPr>
              <a:t>Accompanying Content to Promote Parental Welfare</a:t>
            </a:r>
            <a:endParaRPr lang="he-IL"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4" name="תרשים 17">
            <a:extLst>
              <a:ext uri="{FF2B5EF4-FFF2-40B4-BE49-F238E27FC236}">
                <a16:creationId xmlns:a16="http://schemas.microsoft.com/office/drawing/2014/main" id="{35DFD285-8196-3815-27AF-8F53AD4AE20C}"/>
              </a:ext>
            </a:extLst>
          </p:cNvPr>
          <p:cNvGraphicFramePr>
            <a:graphicFrameLocks/>
          </p:cNvGraphicFramePr>
          <p:nvPr>
            <p:extLst>
              <p:ext uri="{D42A27DB-BD31-4B8C-83A1-F6EECF244321}">
                <p14:modId xmlns:p14="http://schemas.microsoft.com/office/powerpoint/2010/main" val="1883568314"/>
              </p:ext>
            </p:extLst>
          </p:nvPr>
        </p:nvGraphicFramePr>
        <p:xfrm>
          <a:off x="6103194" y="608142"/>
          <a:ext cx="6074620" cy="30948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5" name="תרשים 26">
            <a:extLst>
              <a:ext uri="{FF2B5EF4-FFF2-40B4-BE49-F238E27FC236}">
                <a16:creationId xmlns:a16="http://schemas.microsoft.com/office/drawing/2014/main" id="{2C0A4F0C-F1EC-8745-1971-C1DD65851240}"/>
              </a:ext>
            </a:extLst>
          </p:cNvPr>
          <p:cNvGraphicFramePr>
            <a:graphicFrameLocks/>
          </p:cNvGraphicFramePr>
          <p:nvPr>
            <p:extLst>
              <p:ext uri="{D42A27DB-BD31-4B8C-83A1-F6EECF244321}">
                <p14:modId xmlns:p14="http://schemas.microsoft.com/office/powerpoint/2010/main" val="3269205034"/>
              </p:ext>
            </p:extLst>
          </p:nvPr>
        </p:nvGraphicFramePr>
        <p:xfrm>
          <a:off x="6238560" y="3621199"/>
          <a:ext cx="5922283" cy="2772123"/>
        </p:xfrm>
        <a:graphic>
          <a:graphicData uri="http://schemas.openxmlformats.org/drawingml/2006/chart">
            <c:chart xmlns:c="http://schemas.openxmlformats.org/drawingml/2006/chart" xmlns:r="http://schemas.openxmlformats.org/officeDocument/2006/relationships" r:id="rId7"/>
          </a:graphicData>
        </a:graphic>
      </p:graphicFrame>
      <p:sp>
        <p:nvSpPr>
          <p:cNvPr id="26" name="Speech Bubble: Rectangle 25">
            <a:extLst>
              <a:ext uri="{FF2B5EF4-FFF2-40B4-BE49-F238E27FC236}">
                <a16:creationId xmlns:a16="http://schemas.microsoft.com/office/drawing/2014/main" id="{ABA6B330-3A72-B59C-6DA5-1FF2819AFFC8}"/>
              </a:ext>
            </a:extLst>
          </p:cNvPr>
          <p:cNvSpPr/>
          <p:nvPr/>
        </p:nvSpPr>
        <p:spPr>
          <a:xfrm>
            <a:off x="10802709" y="1406490"/>
            <a:ext cx="1242915" cy="551097"/>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31% among parents of children aged 4-6</a:t>
            </a:r>
          </a:p>
        </p:txBody>
      </p:sp>
      <p:sp>
        <p:nvSpPr>
          <p:cNvPr id="27" name="Speech Bubble: Rectangle 26">
            <a:extLst>
              <a:ext uri="{FF2B5EF4-FFF2-40B4-BE49-F238E27FC236}">
                <a16:creationId xmlns:a16="http://schemas.microsoft.com/office/drawing/2014/main" id="{64490021-44BD-8A3C-F569-8D8BB7ACF663}"/>
              </a:ext>
            </a:extLst>
          </p:cNvPr>
          <p:cNvSpPr/>
          <p:nvPr/>
        </p:nvSpPr>
        <p:spPr>
          <a:xfrm>
            <a:off x="9310551" y="1408176"/>
            <a:ext cx="1343024" cy="558309"/>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32% among women</a:t>
            </a:r>
          </a:p>
          <a:p>
            <a:pPr algn="ctr" rtl="0"/>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29% among parents of children aged 0-3</a:t>
            </a:r>
          </a:p>
        </p:txBody>
      </p:sp>
      <p:sp>
        <p:nvSpPr>
          <p:cNvPr id="28" name="Speech Bubble: Rectangle 27">
            <a:extLst>
              <a:ext uri="{FF2B5EF4-FFF2-40B4-BE49-F238E27FC236}">
                <a16:creationId xmlns:a16="http://schemas.microsoft.com/office/drawing/2014/main" id="{D8402922-EEA6-A3CD-060E-02AC98E473FF}"/>
              </a:ext>
            </a:extLst>
          </p:cNvPr>
          <p:cNvSpPr/>
          <p:nvPr/>
        </p:nvSpPr>
        <p:spPr>
          <a:xfrm>
            <a:off x="6693408" y="1772941"/>
            <a:ext cx="885327" cy="369289"/>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14% among women</a:t>
            </a:r>
          </a:p>
        </p:txBody>
      </p:sp>
      <p:sp>
        <p:nvSpPr>
          <p:cNvPr id="29" name="Speech Bubble: Rectangle 28">
            <a:extLst>
              <a:ext uri="{FF2B5EF4-FFF2-40B4-BE49-F238E27FC236}">
                <a16:creationId xmlns:a16="http://schemas.microsoft.com/office/drawing/2014/main" id="{E2C90101-02E3-F1A5-72E0-215500ABC62A}"/>
              </a:ext>
            </a:extLst>
          </p:cNvPr>
          <p:cNvSpPr/>
          <p:nvPr/>
        </p:nvSpPr>
        <p:spPr>
          <a:xfrm>
            <a:off x="7820622" y="1408176"/>
            <a:ext cx="1324891" cy="558309"/>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24% among women</a:t>
            </a:r>
          </a:p>
          <a:p>
            <a:pPr algn="ctr" rtl="0"/>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21% among parents of children aged 0-1</a:t>
            </a:r>
          </a:p>
        </p:txBody>
      </p:sp>
      <p:sp>
        <p:nvSpPr>
          <p:cNvPr id="30" name="Speech Bubble: Rectangle 29">
            <a:extLst>
              <a:ext uri="{FF2B5EF4-FFF2-40B4-BE49-F238E27FC236}">
                <a16:creationId xmlns:a16="http://schemas.microsoft.com/office/drawing/2014/main" id="{07F43742-9E95-F08F-B06F-73DE7DA32BE9}"/>
              </a:ext>
            </a:extLst>
          </p:cNvPr>
          <p:cNvSpPr/>
          <p:nvPr/>
        </p:nvSpPr>
        <p:spPr>
          <a:xfrm>
            <a:off x="9634991" y="4311135"/>
            <a:ext cx="1369257" cy="626869"/>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42% among women</a:t>
            </a:r>
          </a:p>
          <a:p>
            <a:pPr algn="ctr" rtl="0"/>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46% among parents of children aged 4-6</a:t>
            </a:r>
          </a:p>
        </p:txBody>
      </p:sp>
      <p:sp>
        <p:nvSpPr>
          <p:cNvPr id="31" name="Speech Bubble: Rectangle 30">
            <a:extLst>
              <a:ext uri="{FF2B5EF4-FFF2-40B4-BE49-F238E27FC236}">
                <a16:creationId xmlns:a16="http://schemas.microsoft.com/office/drawing/2014/main" id="{2777652B-575E-5E2D-7EC7-2D611B1B434E}"/>
              </a:ext>
            </a:extLst>
          </p:cNvPr>
          <p:cNvSpPr/>
          <p:nvPr/>
        </p:nvSpPr>
        <p:spPr>
          <a:xfrm>
            <a:off x="7963618" y="4465983"/>
            <a:ext cx="1589520" cy="476122"/>
          </a:xfrm>
          <a:prstGeom prst="wedgeRectCallout">
            <a:avLst>
              <a:gd name="adj1" fmla="val 22757"/>
              <a:gd name="adj2" fmla="val 6139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35% among women</a:t>
            </a:r>
          </a:p>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46% among C2 residents</a:t>
            </a:r>
          </a:p>
        </p:txBody>
      </p:sp>
      <p:sp>
        <p:nvSpPr>
          <p:cNvPr id="32" name="Speech Bubble: Rectangle 31">
            <a:extLst>
              <a:ext uri="{FF2B5EF4-FFF2-40B4-BE49-F238E27FC236}">
                <a16:creationId xmlns:a16="http://schemas.microsoft.com/office/drawing/2014/main" id="{647DA32D-4F31-ACA7-8E06-E41C9B4117D4}"/>
              </a:ext>
            </a:extLst>
          </p:cNvPr>
          <p:cNvSpPr/>
          <p:nvPr/>
        </p:nvSpPr>
        <p:spPr>
          <a:xfrm>
            <a:off x="6233918" y="4599432"/>
            <a:ext cx="1586704" cy="476122"/>
          </a:xfrm>
          <a:prstGeom prst="wedgeRectCallout">
            <a:avLst>
              <a:gd name="adj1" fmla="val -21041"/>
              <a:gd name="adj2" fmla="val 79145"/>
            </a:avLst>
          </a:prstGeom>
          <a:noFill/>
          <a:ln>
            <a:solidFill>
              <a:srgbClr val="3663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25% among women</a:t>
            </a:r>
          </a:p>
          <a:p>
            <a:pPr algn="ctr" rtl="0">
              <a:spcAft>
                <a:spcPts val="600"/>
              </a:spcAft>
            </a:pPr>
            <a:r>
              <a:rPr lang="en-US" sz="10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29% among C2 residents</a:t>
            </a:r>
          </a:p>
        </p:txBody>
      </p:sp>
      <p:sp>
        <p:nvSpPr>
          <p:cNvPr id="33" name="TextBox 32">
            <a:extLst>
              <a:ext uri="{FF2B5EF4-FFF2-40B4-BE49-F238E27FC236}">
                <a16:creationId xmlns:a16="http://schemas.microsoft.com/office/drawing/2014/main" id="{5E1392FB-C894-F2AC-BD6A-D3751B7B5BFD}"/>
              </a:ext>
            </a:extLst>
          </p:cNvPr>
          <p:cNvSpPr txBox="1"/>
          <p:nvPr/>
        </p:nvSpPr>
        <p:spPr>
          <a:xfrm>
            <a:off x="11424166" y="2675189"/>
            <a:ext cx="547862" cy="553998"/>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Parks near home</a:t>
            </a:r>
            <a:endParaRPr lang="en-US" sz="1000"/>
          </a:p>
        </p:txBody>
      </p:sp>
      <p:sp>
        <p:nvSpPr>
          <p:cNvPr id="34" name="TextBox 33">
            <a:extLst>
              <a:ext uri="{FF2B5EF4-FFF2-40B4-BE49-F238E27FC236}">
                <a16:creationId xmlns:a16="http://schemas.microsoft.com/office/drawing/2014/main" id="{A2FAC103-92AB-AECD-BBD3-1BE54C28AD41}"/>
              </a:ext>
            </a:extLst>
          </p:cNvPr>
          <p:cNvSpPr txBox="1"/>
          <p:nvPr/>
        </p:nvSpPr>
        <p:spPr>
          <a:xfrm>
            <a:off x="10653575" y="2667606"/>
            <a:ext cx="700262" cy="861774"/>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Play facilities for young children</a:t>
            </a:r>
            <a:endParaRPr lang="en-US" sz="1000"/>
          </a:p>
        </p:txBody>
      </p:sp>
      <p:sp>
        <p:nvSpPr>
          <p:cNvPr id="35" name="TextBox 34">
            <a:extLst>
              <a:ext uri="{FF2B5EF4-FFF2-40B4-BE49-F238E27FC236}">
                <a16:creationId xmlns:a16="http://schemas.microsoft.com/office/drawing/2014/main" id="{CC70E9A6-8393-160E-506E-6A8B7303B557}"/>
              </a:ext>
            </a:extLst>
          </p:cNvPr>
          <p:cNvSpPr txBox="1"/>
          <p:nvPr/>
        </p:nvSpPr>
        <p:spPr>
          <a:xfrm>
            <a:off x="9893288" y="2666283"/>
            <a:ext cx="852662" cy="246221"/>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playroom</a:t>
            </a:r>
            <a:endParaRPr lang="en-US" sz="1000"/>
          </a:p>
        </p:txBody>
      </p:sp>
      <p:sp>
        <p:nvSpPr>
          <p:cNvPr id="36" name="TextBox 35">
            <a:extLst>
              <a:ext uri="{FF2B5EF4-FFF2-40B4-BE49-F238E27FC236}">
                <a16:creationId xmlns:a16="http://schemas.microsoft.com/office/drawing/2014/main" id="{6A405DFC-032D-F184-63D6-F2D0BD3682DF}"/>
              </a:ext>
            </a:extLst>
          </p:cNvPr>
          <p:cNvSpPr txBox="1"/>
          <p:nvPr/>
        </p:nvSpPr>
        <p:spPr>
          <a:xfrm>
            <a:off x="9140504" y="2705624"/>
            <a:ext cx="852662" cy="707886"/>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Enrichment activities for children &amp; parents</a:t>
            </a:r>
            <a:endParaRPr lang="en-US" sz="1000"/>
          </a:p>
        </p:txBody>
      </p:sp>
      <p:sp>
        <p:nvSpPr>
          <p:cNvPr id="37" name="TextBox 36">
            <a:extLst>
              <a:ext uri="{FF2B5EF4-FFF2-40B4-BE49-F238E27FC236}">
                <a16:creationId xmlns:a16="http://schemas.microsoft.com/office/drawing/2014/main" id="{6BB80DFA-10BC-63B8-4E78-B706A95D3638}"/>
              </a:ext>
            </a:extLst>
          </p:cNvPr>
          <p:cNvSpPr txBox="1"/>
          <p:nvPr/>
        </p:nvSpPr>
        <p:spPr>
          <a:xfrm>
            <a:off x="8461605" y="2685693"/>
            <a:ext cx="752784" cy="553998"/>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Early childhood center</a:t>
            </a:r>
            <a:endParaRPr lang="en-US" sz="1000"/>
          </a:p>
        </p:txBody>
      </p:sp>
      <p:sp>
        <p:nvSpPr>
          <p:cNvPr id="38" name="TextBox 37">
            <a:extLst>
              <a:ext uri="{FF2B5EF4-FFF2-40B4-BE49-F238E27FC236}">
                <a16:creationId xmlns:a16="http://schemas.microsoft.com/office/drawing/2014/main" id="{49AED0DA-5354-0BAA-2346-C5B8C15A0431}"/>
              </a:ext>
            </a:extLst>
          </p:cNvPr>
          <p:cNvSpPr txBox="1"/>
          <p:nvPr/>
        </p:nvSpPr>
        <p:spPr>
          <a:xfrm>
            <a:off x="7039608" y="2705967"/>
            <a:ext cx="614771" cy="246221"/>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Library </a:t>
            </a:r>
            <a:endParaRPr lang="en-US" sz="1000"/>
          </a:p>
        </p:txBody>
      </p:sp>
      <p:sp>
        <p:nvSpPr>
          <p:cNvPr id="39" name="TextBox 38">
            <a:extLst>
              <a:ext uri="{FF2B5EF4-FFF2-40B4-BE49-F238E27FC236}">
                <a16:creationId xmlns:a16="http://schemas.microsoft.com/office/drawing/2014/main" id="{5A724F35-28BD-F94F-A92B-6BA3FFE1F78C}"/>
              </a:ext>
            </a:extLst>
          </p:cNvPr>
          <p:cNvSpPr txBox="1"/>
          <p:nvPr/>
        </p:nvSpPr>
        <p:spPr>
          <a:xfrm>
            <a:off x="6239959" y="2686529"/>
            <a:ext cx="885327" cy="400110"/>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Community center</a:t>
            </a:r>
            <a:endParaRPr lang="en-US" sz="1000"/>
          </a:p>
        </p:txBody>
      </p:sp>
      <p:sp>
        <p:nvSpPr>
          <p:cNvPr id="40" name="TextBox 39">
            <a:extLst>
              <a:ext uri="{FF2B5EF4-FFF2-40B4-BE49-F238E27FC236}">
                <a16:creationId xmlns:a16="http://schemas.microsoft.com/office/drawing/2014/main" id="{C38828F8-89E6-5312-0894-1610FFC3E289}"/>
              </a:ext>
            </a:extLst>
          </p:cNvPr>
          <p:cNvSpPr txBox="1"/>
          <p:nvPr/>
        </p:nvSpPr>
        <p:spPr>
          <a:xfrm>
            <a:off x="7724709" y="2701931"/>
            <a:ext cx="752784" cy="707886"/>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Safe &amp; adapted streets &amp; sidewalks</a:t>
            </a:r>
            <a:endParaRPr lang="en-US" sz="1000"/>
          </a:p>
        </p:txBody>
      </p:sp>
      <p:sp>
        <p:nvSpPr>
          <p:cNvPr id="41" name="TextBox 40">
            <a:extLst>
              <a:ext uri="{FF2B5EF4-FFF2-40B4-BE49-F238E27FC236}">
                <a16:creationId xmlns:a16="http://schemas.microsoft.com/office/drawing/2014/main" id="{F7DF60FF-3736-943B-C3FA-01D0A5440FAC}"/>
              </a:ext>
            </a:extLst>
          </p:cNvPr>
          <p:cNvSpPr txBox="1"/>
          <p:nvPr/>
        </p:nvSpPr>
        <p:spPr>
          <a:xfrm>
            <a:off x="6462813" y="5828224"/>
            <a:ext cx="921253" cy="553998"/>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Preparation for 1</a:t>
            </a:r>
            <a:r>
              <a:rPr lang="en-US" sz="1000" baseline="30000">
                <a:latin typeface="Segoe UI" panose="020B0502040204020203" pitchFamily="34" charset="0"/>
                <a:ea typeface="Tahoma" panose="020B0604030504040204" pitchFamily="34" charset="0"/>
                <a:cs typeface="Segoe UI" panose="020B0502040204020203" pitchFamily="34" charset="0"/>
              </a:rPr>
              <a:t>st</a:t>
            </a:r>
            <a:r>
              <a:rPr lang="en-US" sz="1000">
                <a:latin typeface="Segoe UI" panose="020B0502040204020203" pitchFamily="34" charset="0"/>
                <a:ea typeface="Tahoma" panose="020B0604030504040204" pitchFamily="34" charset="0"/>
                <a:cs typeface="Segoe UI" panose="020B0502040204020203" pitchFamily="34" charset="0"/>
              </a:rPr>
              <a:t> grade sessions</a:t>
            </a:r>
            <a:endParaRPr lang="en-US" sz="1000"/>
          </a:p>
        </p:txBody>
      </p:sp>
      <p:sp>
        <p:nvSpPr>
          <p:cNvPr id="42" name="TextBox 41">
            <a:extLst>
              <a:ext uri="{FF2B5EF4-FFF2-40B4-BE49-F238E27FC236}">
                <a16:creationId xmlns:a16="http://schemas.microsoft.com/office/drawing/2014/main" id="{D8BE1012-C2EF-E85A-BCE2-E59753AEBF9C}"/>
              </a:ext>
            </a:extLst>
          </p:cNvPr>
          <p:cNvSpPr txBox="1"/>
          <p:nvPr/>
        </p:nvSpPr>
        <p:spPr>
          <a:xfrm>
            <a:off x="7640474" y="5838570"/>
            <a:ext cx="921253" cy="400110"/>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Activities in the nature</a:t>
            </a:r>
            <a:endParaRPr lang="en-US" sz="1000"/>
          </a:p>
        </p:txBody>
      </p:sp>
      <p:sp>
        <p:nvSpPr>
          <p:cNvPr id="43" name="TextBox 42">
            <a:extLst>
              <a:ext uri="{FF2B5EF4-FFF2-40B4-BE49-F238E27FC236}">
                <a16:creationId xmlns:a16="http://schemas.microsoft.com/office/drawing/2014/main" id="{A4F2DAC2-9168-E1B9-0041-BB0996101D26}"/>
              </a:ext>
            </a:extLst>
          </p:cNvPr>
          <p:cNvSpPr txBox="1"/>
          <p:nvPr/>
        </p:nvSpPr>
        <p:spPr>
          <a:xfrm>
            <a:off x="8718133" y="5819080"/>
            <a:ext cx="921253" cy="553998"/>
          </a:xfrm>
          <a:prstGeom prst="rect">
            <a:avLst/>
          </a:prstGeom>
          <a:solidFill>
            <a:schemeClr val="bg1"/>
          </a:solidFill>
        </p:spPr>
        <p:txBody>
          <a:bodyPr wrap="square">
            <a:spAutoFit/>
          </a:bodyPr>
          <a:lstStyle/>
          <a:p>
            <a:pPr algn="ctr" rtl="0"/>
            <a:r>
              <a:rPr lang="en-US" sz="1000">
                <a:latin typeface="Segoe UI" panose="020B0502040204020203" pitchFamily="34" charset="0"/>
                <a:ea typeface="Tahoma" panose="020B0604030504040204" pitchFamily="34" charset="0"/>
                <a:cs typeface="Segoe UI" panose="020B0502040204020203" pitchFamily="34" charset="0"/>
              </a:rPr>
              <a:t>Parental guidance workshops</a:t>
            </a:r>
            <a:endParaRPr lang="en-US" sz="1000"/>
          </a:p>
        </p:txBody>
      </p:sp>
      <p:sp>
        <p:nvSpPr>
          <p:cNvPr id="44" name="TextBox 43">
            <a:extLst>
              <a:ext uri="{FF2B5EF4-FFF2-40B4-BE49-F238E27FC236}">
                <a16:creationId xmlns:a16="http://schemas.microsoft.com/office/drawing/2014/main" id="{8926BF36-7AD2-06CD-B160-C1EF7CA8EEE2}"/>
              </a:ext>
            </a:extLst>
          </p:cNvPr>
          <p:cNvSpPr txBox="1"/>
          <p:nvPr/>
        </p:nvSpPr>
        <p:spPr>
          <a:xfrm>
            <a:off x="11003706" y="5828224"/>
            <a:ext cx="921253" cy="553998"/>
          </a:xfrm>
          <a:prstGeom prst="rect">
            <a:avLst/>
          </a:prstGeom>
          <a:solidFill>
            <a:schemeClr val="bg1"/>
          </a:solidFill>
        </p:spPr>
        <p:txBody>
          <a:bodyPr wrap="square">
            <a:spAutoFit/>
          </a:bodyPr>
          <a:lstStyle/>
          <a:p>
            <a:pPr algn="ctr" rtl="0"/>
            <a:r>
              <a:rPr lang="en-US" sz="1000">
                <a:latin typeface="Segoe UI" panose="020B0502040204020203" pitchFamily="34" charset="0"/>
                <a:ea typeface="Tahoma" panose="020B0604030504040204" pitchFamily="34" charset="0"/>
                <a:cs typeface="Segoe UI" panose="020B0502040204020203" pitchFamily="34" charset="0"/>
              </a:rPr>
              <a:t>Enrichment activities for children</a:t>
            </a:r>
            <a:endParaRPr lang="en-US" sz="1000"/>
          </a:p>
        </p:txBody>
      </p:sp>
      <p:sp>
        <p:nvSpPr>
          <p:cNvPr id="45" name="TextBox 44">
            <a:extLst>
              <a:ext uri="{FF2B5EF4-FFF2-40B4-BE49-F238E27FC236}">
                <a16:creationId xmlns:a16="http://schemas.microsoft.com/office/drawing/2014/main" id="{EF57C8F7-C637-4C3B-6F43-025F5EF49FD1}"/>
              </a:ext>
            </a:extLst>
          </p:cNvPr>
          <p:cNvSpPr txBox="1"/>
          <p:nvPr/>
        </p:nvSpPr>
        <p:spPr>
          <a:xfrm>
            <a:off x="9727289" y="5839017"/>
            <a:ext cx="1246164" cy="400110"/>
          </a:xfrm>
          <a:prstGeom prst="rect">
            <a:avLst/>
          </a:prstGeom>
          <a:solidFill>
            <a:schemeClr val="bg1"/>
          </a:solidFill>
        </p:spPr>
        <p:txBody>
          <a:bodyPr wrap="square">
            <a:spAutoFit/>
          </a:bodyPr>
          <a:lstStyle/>
          <a:p>
            <a:pPr algn="ctr" rtl="0"/>
            <a:r>
              <a:rPr lang="en-US" sz="1000">
                <a:latin typeface="Segoe UI" panose="020B0502040204020203" pitchFamily="34" charset="0"/>
                <a:ea typeface="Tahoma" panose="020B0604030504040204" pitchFamily="34" charset="0"/>
                <a:cs typeface="Segoe UI" panose="020B0502040204020203" pitchFamily="34" charset="0"/>
              </a:rPr>
              <a:t>Joint activities for parents &amp; children</a:t>
            </a:r>
            <a:endParaRPr lang="en-US" sz="1000"/>
          </a:p>
        </p:txBody>
      </p:sp>
    </p:spTree>
    <p:extLst>
      <p:ext uri="{BB962C8B-B14F-4D97-AF65-F5344CB8AC3E}">
        <p14:creationId xmlns:p14="http://schemas.microsoft.com/office/powerpoint/2010/main" val="13135993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3">
            <a:extLst>
              <a:ext uri="{FF2B5EF4-FFF2-40B4-BE49-F238E27FC236}">
                <a16:creationId xmlns:a16="http://schemas.microsoft.com/office/drawing/2014/main" id="{7905D557-1E5D-0722-E6C1-D25F4DA54C63}"/>
              </a:ext>
            </a:extLst>
          </p:cNvPr>
          <p:cNvPicPr>
            <a:picLocks noChangeAspect="1"/>
          </p:cNvPicPr>
          <p:nvPr/>
        </p:nvPicPr>
        <p:blipFill>
          <a:blip r:embed="rId3"/>
          <a:stretch>
            <a:fillRect/>
          </a:stretch>
        </p:blipFill>
        <p:spPr>
          <a:xfrm>
            <a:off x="1" y="4487159"/>
            <a:ext cx="12191998" cy="1961067"/>
          </a:xfrm>
          <a:prstGeom prst="rect">
            <a:avLst/>
          </a:prstGeom>
        </p:spPr>
      </p:pic>
      <p:sp>
        <p:nvSpPr>
          <p:cNvPr id="6" name="TextBox 5">
            <a:extLst>
              <a:ext uri="{FF2B5EF4-FFF2-40B4-BE49-F238E27FC236}">
                <a16:creationId xmlns:a16="http://schemas.microsoft.com/office/drawing/2014/main" id="{2E0078E3-EED5-737C-2A1B-CC0337F3F218}"/>
              </a:ext>
            </a:extLst>
          </p:cNvPr>
          <p:cNvSpPr txBox="1"/>
          <p:nvPr/>
        </p:nvSpPr>
        <p:spPr>
          <a:xfrm>
            <a:off x="4458618" y="4495482"/>
            <a:ext cx="7182682" cy="1966500"/>
          </a:xfrm>
          <a:prstGeom prst="rect">
            <a:avLst/>
          </a:prstGeom>
          <a:noFill/>
        </p:spPr>
        <p:txBody>
          <a:bodyPr wrap="square" lIns="91440" tIns="45720" rIns="91440" bIns="45720" anchor="t">
            <a:spAutoFit/>
          </a:bodyPr>
          <a:lstStyle/>
          <a:p>
            <a:pPr algn="l" rtl="0">
              <a:lnSpc>
                <a:spcPct val="107000"/>
              </a:lnSpc>
              <a:spcAft>
                <a:spcPts val="600"/>
              </a:spcAft>
            </a:pPr>
            <a:r>
              <a:rPr lang="en-US" sz="1200" u="sng">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Ramat Avraham Mothers</a:t>
            </a:r>
          </a:p>
          <a:p>
            <a:pPr algn="l" rtl="0">
              <a:lnSpc>
                <a:spcPct val="107000"/>
              </a:lnSpc>
              <a:spcAft>
                <a:spcPts val="600"/>
              </a:spcAft>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 didn’t think it would be so nice with the female neighbors; people are very pleasant; everyone is very caring towards others. On Shabbat night we go down to a central roundabout, where it’s impossible to sit during weekdays; this is the meeting spot; there is artificial grass there.”</a:t>
            </a:r>
          </a:p>
          <a:p>
            <a:pPr algn="l" rtl="0">
              <a:lnSpc>
                <a:spcPct val="107000"/>
              </a:lnSpc>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“The neighbors are like brothers and sisters.”</a:t>
            </a:r>
          </a:p>
          <a:p>
            <a:pPr algn="l" rtl="0">
              <a:lnSpc>
                <a:spcPct val="107000"/>
              </a:lnSpc>
              <a:spcBef>
                <a:spcPts val="600"/>
              </a:spcBef>
              <a:spcAft>
                <a:spcPts val="600"/>
              </a:spcAft>
            </a:pPr>
            <a:r>
              <a:rPr lang="en-US" sz="1200" u="sng">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C1 Mothers</a:t>
            </a:r>
          </a:p>
          <a:p>
            <a:pPr algn="l" rtl="0">
              <a:lnSpc>
                <a:spcPct val="107000"/>
              </a:lnSpc>
            </a:pPr>
            <a:r>
              <a:rPr lang="en-US" sz="1200">
                <a:solidFill>
                  <a:schemeClr val="tx1">
                    <a:lumMod val="75000"/>
                    <a:lumOff val="25000"/>
                  </a:schemeClr>
                </a:solidFill>
                <a:latin typeface="Segoe UI"/>
                <a:ea typeface="Tahoma"/>
                <a:cs typeface="Segoe UI"/>
              </a:rPr>
              <a:t>“I have neighbors, but it’s less [a matter of] help, because it is difficult to take care of the children. They all have their own [children] and are very busy.”</a:t>
            </a:r>
          </a:p>
        </p:txBody>
      </p:sp>
      <p:sp>
        <p:nvSpPr>
          <p:cNvPr id="7" name="TextBox 6">
            <a:extLst>
              <a:ext uri="{FF2B5EF4-FFF2-40B4-BE49-F238E27FC236}">
                <a16:creationId xmlns:a16="http://schemas.microsoft.com/office/drawing/2014/main" id="{63F39D29-28CB-1AAC-05BB-901450BAA653}"/>
              </a:ext>
            </a:extLst>
          </p:cNvPr>
          <p:cNvSpPr txBox="1"/>
          <p:nvPr/>
        </p:nvSpPr>
        <p:spPr>
          <a:xfrm>
            <a:off x="0" y="2612877"/>
            <a:ext cx="12191999" cy="1873783"/>
          </a:xfrm>
          <a:prstGeom prst="rect">
            <a:avLst/>
          </a:prstGeom>
          <a:solidFill>
            <a:srgbClr val="9AB1B7"/>
          </a:solidFill>
          <a:ln>
            <a:noFill/>
          </a:ln>
        </p:spPr>
        <p:txBody>
          <a:bodyPr wrap="square" rtlCol="0">
            <a:spAutoFit/>
          </a:bodyPr>
          <a:lstStyle/>
          <a:p>
            <a:pPr marL="182880" algn="l" rtl="0">
              <a:lnSpc>
                <a:spcPct val="150000"/>
              </a:lnSpc>
              <a:spcAft>
                <a:spcPts val="600"/>
              </a:spcAft>
            </a:pPr>
            <a:r>
              <a:rPr lang="en-US" sz="1200" b="1">
                <a:solidFill>
                  <a:schemeClr val="bg1"/>
                </a:solidFill>
                <a:latin typeface="Segoe UI" panose="020B0502040204020203" pitchFamily="34" charset="0"/>
                <a:cs typeface="Segoe UI" panose="020B0502040204020203" pitchFamily="34" charset="0"/>
              </a:rPr>
              <a:t>The differences between C1 and Ramat Avraham residents were also expressed in statements by focus group participants and in conversations with residents during the observations.</a:t>
            </a:r>
          </a:p>
          <a:p>
            <a:pPr marL="182880" algn="l" rtl="0">
              <a:lnSpc>
                <a:spcPct val="150000"/>
              </a:lnSpc>
              <a:spcAft>
                <a:spcPts val="600"/>
              </a:spcAft>
            </a:pPr>
            <a:r>
              <a:rPr lang="en-US" sz="1200" b="1">
                <a:solidFill>
                  <a:schemeClr val="bg1"/>
                </a:solidFill>
                <a:latin typeface="Segoe UI" panose="020B0502040204020203" pitchFamily="34" charset="0"/>
                <a:cs typeface="Segoe UI" panose="020B0502040204020203" pitchFamily="34" charset="0"/>
              </a:rPr>
              <a:t>Mothers living in Ramat Avraham spoke about meetings on Sabbath evenings, organized social evenings, and meetings in building parking spaces. In contrast, only some of the C1 mothers spoke about a sense of community. Among the fathers (from both neighborhoods) there was agreement that there is only minimal connection among neighbors.</a:t>
            </a:r>
            <a:endParaRPr lang="he-IL" sz="1200" b="1">
              <a:solidFill>
                <a:schemeClr val="bg1"/>
              </a:solidFill>
              <a:latin typeface="Segoe UI" panose="020B0502040204020203" pitchFamily="34" charset="0"/>
              <a:cs typeface="Segoe UI" panose="020B0502040204020203" pitchFamily="34" charset="0"/>
            </a:endParaRPr>
          </a:p>
          <a:p>
            <a:pPr marL="182880" algn="l" rtl="0">
              <a:lnSpc>
                <a:spcPct val="150000"/>
              </a:lnSpc>
              <a:spcAft>
                <a:spcPts val="600"/>
              </a:spcAft>
            </a:pPr>
            <a:endParaRPr lang="en-US" sz="1200" b="1">
              <a:solidFill>
                <a:schemeClr val="bg1"/>
              </a:solidFill>
              <a:latin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CD7545D1-7274-D504-6373-65842E49AB61}"/>
              </a:ext>
            </a:extLst>
          </p:cNvPr>
          <p:cNvSpPr txBox="1"/>
          <p:nvPr/>
        </p:nvSpPr>
        <p:spPr>
          <a:xfrm>
            <a:off x="-1" y="-586"/>
            <a:ext cx="12192000" cy="378693"/>
          </a:xfrm>
          <a:prstGeom prst="rect">
            <a:avLst/>
          </a:prstGeom>
          <a:solidFill>
            <a:srgbClr val="36636F"/>
          </a:solidFill>
        </p:spPr>
        <p:txBody>
          <a:bodyPr wrap="square" rtlCol="0">
            <a:spAutoFit/>
          </a:bodyPr>
          <a:lstStyle/>
          <a:p>
            <a:pPr algn="l" rtl="0">
              <a:lnSpc>
                <a:spcPct val="115000"/>
              </a:lnSpc>
              <a:spcAft>
                <a:spcPts val="1000"/>
              </a:spcAft>
            </a:pPr>
            <a:r>
              <a:rPr lang="en-US" b="1">
                <a:solidFill>
                  <a:schemeClr val="bg1"/>
                </a:solidFill>
                <a:latin typeface="Tahoma" panose="020B0604030504040204" pitchFamily="34" charset="0"/>
                <a:ea typeface="Tahoma" panose="020B0604030504040204" pitchFamily="34" charset="0"/>
                <a:cs typeface="Tahoma" panose="020B0604030504040204" pitchFamily="34" charset="0"/>
              </a:rPr>
              <a:t>Findings	Community Among Parents, Social Interaction, and Sense of Belonging to Beit Shemesh</a:t>
            </a:r>
            <a:endParaRPr lang="he-IL" sz="14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9" name="תיבת טקסט 12">
            <a:extLst>
              <a:ext uri="{FF2B5EF4-FFF2-40B4-BE49-F238E27FC236}">
                <a16:creationId xmlns:a16="http://schemas.microsoft.com/office/drawing/2014/main" id="{7F3636F0-69E4-7AFF-467C-558AA9BEE1D7}"/>
              </a:ext>
            </a:extLst>
          </p:cNvPr>
          <p:cNvSpPr txBox="1"/>
          <p:nvPr/>
        </p:nvSpPr>
        <p:spPr>
          <a:xfrm>
            <a:off x="386692" y="553338"/>
            <a:ext cx="11491364" cy="1938992"/>
          </a:xfrm>
          <a:prstGeom prst="rect">
            <a:avLst/>
          </a:prstGeom>
          <a:noFill/>
        </p:spPr>
        <p:txBody>
          <a:bodyPr wrap="square" rtlCol="1">
            <a:spAutoFit/>
          </a:bodyPr>
          <a:lstStyle/>
          <a:p>
            <a:pPr algn="l" rtl="0"/>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Analysis of the survey’s findings indicates that -</a:t>
            </a:r>
            <a:endParaRPr lang="he-IL"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he-IL" sz="18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54%</a:t>
            </a:r>
            <a:r>
              <a:rPr kumimoji="0" lang="en-US" sz="18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of Beit Shemesh residents feel a great sense of social belonging to the parents' community in their neighborhoods (</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61%</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for parents of children aged 0-3). In terms of neighborhoods, C1 residents feel less community belonging that respondents as a whole (</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36%</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he-IL" sz="18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68%</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of them trust that their neighbors/friends will be able to help them when needed (</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73%</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of parents to children aged 0-3).</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he-IL" b="1">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25%</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of residents initiate or are greatly willing to act to advance early childhood issues in their area of residence (</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38%</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among </a:t>
            </a:r>
            <a:r>
              <a:rPr kumimoji="0" lang="en-US" sz="1400" b="1"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C2</a:t>
            </a:r>
            <a:r>
              <a:rPr kumimoji="0" lang="en-US" sz="14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residents).</a:t>
            </a:r>
          </a:p>
          <a:p>
            <a:pPr marL="285750" indent="-285750" algn="l" rtl="0">
              <a:buFont typeface="Wingdings" panose="05000000000000000000" pitchFamily="2" charset="2"/>
              <a:buChar char="§"/>
            </a:pPr>
            <a:r>
              <a:rPr lang="he-IL"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34%</a:t>
            </a:r>
            <a:r>
              <a:rPr lang="en-US" b="1">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 </a:t>
            </a:r>
            <a:r>
              <a:rPr lang="en-US" sz="14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reported that residents do not maintain the order and cleanliness of the public spaces surrounding their living area.</a:t>
            </a:r>
          </a:p>
        </p:txBody>
      </p:sp>
      <p:pic>
        <p:nvPicPr>
          <p:cNvPr id="10" name="תמונה 2">
            <a:extLst>
              <a:ext uri="{FF2B5EF4-FFF2-40B4-BE49-F238E27FC236}">
                <a16:creationId xmlns:a16="http://schemas.microsoft.com/office/drawing/2014/main" id="{97CD6FDD-6C54-C747-93EC-A1ED85813709}"/>
              </a:ext>
            </a:extLst>
          </p:cNvPr>
          <p:cNvPicPr>
            <a:picLocks noChangeAspect="1"/>
          </p:cNvPicPr>
          <p:nvPr/>
        </p:nvPicPr>
        <p:blipFill>
          <a:blip r:embed="rId4"/>
          <a:stretch>
            <a:fillRect/>
          </a:stretch>
        </p:blipFill>
        <p:spPr>
          <a:xfrm>
            <a:off x="11067387" y="4138742"/>
            <a:ext cx="914479" cy="629715"/>
          </a:xfrm>
          <a:prstGeom prst="rect">
            <a:avLst/>
          </a:prstGeom>
        </p:spPr>
      </p:pic>
      <p:pic>
        <p:nvPicPr>
          <p:cNvPr id="11" name="תמונה 4">
            <a:extLst>
              <a:ext uri="{FF2B5EF4-FFF2-40B4-BE49-F238E27FC236}">
                <a16:creationId xmlns:a16="http://schemas.microsoft.com/office/drawing/2014/main" id="{85702650-1CDE-B978-9EA0-C0B66A49FFAC}"/>
              </a:ext>
            </a:extLst>
          </p:cNvPr>
          <p:cNvPicPr>
            <a:picLocks noChangeAspect="1"/>
          </p:cNvPicPr>
          <p:nvPr/>
        </p:nvPicPr>
        <p:blipFill>
          <a:blip r:embed="rId5"/>
          <a:stretch>
            <a:fillRect/>
          </a:stretch>
        </p:blipFill>
        <p:spPr>
          <a:xfrm>
            <a:off x="210134" y="4172115"/>
            <a:ext cx="936213" cy="629715"/>
          </a:xfrm>
          <a:prstGeom prst="rect">
            <a:avLst/>
          </a:prstGeom>
        </p:spPr>
      </p:pic>
      <p:sp>
        <p:nvSpPr>
          <p:cNvPr id="12" name="TextBox 11">
            <a:extLst>
              <a:ext uri="{FF2B5EF4-FFF2-40B4-BE49-F238E27FC236}">
                <a16:creationId xmlns:a16="http://schemas.microsoft.com/office/drawing/2014/main" id="{A9622376-DBC8-4D44-130B-3017DB444D57}"/>
              </a:ext>
            </a:extLst>
          </p:cNvPr>
          <p:cNvSpPr txBox="1"/>
          <p:nvPr/>
        </p:nvSpPr>
        <p:spPr>
          <a:xfrm>
            <a:off x="459844" y="4871010"/>
            <a:ext cx="3682199" cy="1340432"/>
          </a:xfrm>
          <a:prstGeom prst="rect">
            <a:avLst/>
          </a:prstGeom>
          <a:noFill/>
        </p:spPr>
        <p:txBody>
          <a:bodyPr wrap="square">
            <a:spAutoFit/>
          </a:bodyPr>
          <a:lstStyle/>
          <a:p>
            <a:pPr algn="l" rtl="0">
              <a:lnSpc>
                <a:spcPct val="107000"/>
              </a:lnSpc>
              <a:spcAft>
                <a:spcPts val="600"/>
              </a:spcAft>
            </a:pPr>
            <a:r>
              <a:rPr lang="en-US" sz="1200" u="sng">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Fathers</a:t>
            </a:r>
            <a:endParaRPr lang="he-IL" sz="1200" u="sng">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endParaRPr>
          </a:p>
          <a:p>
            <a:pPr algn="l" rtl="0">
              <a:lnSpc>
                <a:spcPct val="107000"/>
              </a:lnSpc>
            </a:pPr>
            <a:r>
              <a:rPr lang="en-US" sz="1200">
                <a:solidFill>
                  <a:schemeClr val="tx1">
                    <a:lumMod val="75000"/>
                    <a:lumOff val="25000"/>
                  </a:schemeClr>
                </a:solidFill>
                <a:latin typeface="Segoe UI" panose="020B0502040204020203" pitchFamily="34" charset="0"/>
                <a:ea typeface="Tahoma" panose="020B0604030504040204" pitchFamily="34" charset="0"/>
                <a:cs typeface="Segoe UI" panose="020B0502040204020203" pitchFamily="34" charset="0"/>
              </a:rPr>
              <a:t>“[Interactions among] neighbors are ‘Hello,’ ‘Hello;’ there are not many meetings beyond that. I am not personally yet connected to a community here. This is something that I and my children lack. Among men there is not much interaction.”</a:t>
            </a:r>
          </a:p>
        </p:txBody>
      </p:sp>
    </p:spTree>
    <p:extLst>
      <p:ext uri="{BB962C8B-B14F-4D97-AF65-F5344CB8AC3E}">
        <p14:creationId xmlns:p14="http://schemas.microsoft.com/office/powerpoint/2010/main" val="170897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5319D80-C6E8-9842-1388-539759086EBC}"/>
              </a:ext>
            </a:extLst>
          </p:cNvPr>
          <p:cNvGraphicFramePr>
            <a:graphicFrameLocks noGrp="1"/>
          </p:cNvGraphicFramePr>
          <p:nvPr>
            <p:extLst>
              <p:ext uri="{D42A27DB-BD31-4B8C-83A1-F6EECF244321}">
                <p14:modId xmlns:p14="http://schemas.microsoft.com/office/powerpoint/2010/main" val="3142979639"/>
              </p:ext>
            </p:extLst>
          </p:nvPr>
        </p:nvGraphicFramePr>
        <p:xfrm>
          <a:off x="129309" y="348002"/>
          <a:ext cx="11933382" cy="6050280"/>
        </p:xfrm>
        <a:graphic>
          <a:graphicData uri="http://schemas.openxmlformats.org/drawingml/2006/table">
            <a:tbl>
              <a:tblPr firstRow="1" bandRow="1">
                <a:tableStyleId>{5940675A-B579-460E-94D1-54222C63F5DA}</a:tableStyleId>
              </a:tblPr>
              <a:tblGrid>
                <a:gridCol w="2895599">
                  <a:extLst>
                    <a:ext uri="{9D8B030D-6E8A-4147-A177-3AD203B41FA5}">
                      <a16:colId xmlns:a16="http://schemas.microsoft.com/office/drawing/2014/main" val="900124159"/>
                    </a:ext>
                  </a:extLst>
                </a:gridCol>
                <a:gridCol w="3222013">
                  <a:extLst>
                    <a:ext uri="{9D8B030D-6E8A-4147-A177-3AD203B41FA5}">
                      <a16:colId xmlns:a16="http://schemas.microsoft.com/office/drawing/2014/main" val="2232404127"/>
                    </a:ext>
                  </a:extLst>
                </a:gridCol>
                <a:gridCol w="2954045">
                  <a:extLst>
                    <a:ext uri="{9D8B030D-6E8A-4147-A177-3AD203B41FA5}">
                      <a16:colId xmlns:a16="http://schemas.microsoft.com/office/drawing/2014/main" val="1764736889"/>
                    </a:ext>
                  </a:extLst>
                </a:gridCol>
                <a:gridCol w="2861725">
                  <a:extLst>
                    <a:ext uri="{9D8B030D-6E8A-4147-A177-3AD203B41FA5}">
                      <a16:colId xmlns:a16="http://schemas.microsoft.com/office/drawing/2014/main" val="2101772589"/>
                    </a:ext>
                  </a:extLst>
                </a:gridCol>
              </a:tblGrid>
              <a:tr h="2173979">
                <a:tc>
                  <a:txBody>
                    <a:bodyPr/>
                    <a:lstStyle/>
                    <a:p>
                      <a:pPr marL="0" indent="0" algn="l" rtl="0">
                        <a:buClr>
                          <a:schemeClr val="bg1"/>
                        </a:buClr>
                        <a:buFont typeface="Wingdings" panose="05000000000000000000" pitchFamily="2" charset="2"/>
                        <a:buNone/>
                      </a:pPr>
                      <a:r>
                        <a:rPr lang="en-US" sz="1600" b="1" kern="1200">
                          <a:solidFill>
                            <a:schemeClr val="bg1"/>
                          </a:solidFill>
                          <a:latin typeface="Segoe UI" panose="020B0502040204020203" pitchFamily="34" charset="0"/>
                          <a:ea typeface="+mn-ea"/>
                          <a:cs typeface="Segoe UI" panose="020B0502040204020203" pitchFamily="34" charset="0"/>
                        </a:rPr>
                        <a:t>Most Beit Shemesh residents don’t own a car and move around in the neighborhood on foot throughout the day, while physical conditions involve long distances, hilly topography, infrequent buses, and safety hazards from construction work.</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altLang="he-IL" sz="1600" b="1">
                          <a:solidFill>
                            <a:schemeClr val="bg1"/>
                          </a:solidFill>
                          <a:latin typeface="Segoe UI" panose="020B0502040204020203" pitchFamily="34" charset="0"/>
                          <a:cs typeface="Segoe UI" panose="020B0502040204020203" pitchFamily="34" charset="0"/>
                        </a:rPr>
                        <a:t>Most residents don’t spend time in public space / playgrounds in the city because they lack playgrounds near their homes; play facilities are not adapted to a broad spectrum of ages; and spaces are not adapted for spending time or unsafe.</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latin typeface="Segoe UI" panose="020B0502040204020203" pitchFamily="34" charset="0"/>
                          <a:cs typeface="Segoe UI" panose="020B0502040204020203" pitchFamily="34" charset="0"/>
                        </a:rPr>
                        <a:t>There is an evident lack of dedicated services for early childhood in residential neighborhoods. About a third of residents did not make any use of early childhood services or content for parents (institutional or private).</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altLang="he-IL" sz="1600" b="1" kern="1200">
                          <a:solidFill>
                            <a:schemeClr val="bg1"/>
                          </a:solidFill>
                          <a:latin typeface="Segoe UI" panose="020B0502040204020203" pitchFamily="34" charset="0"/>
                          <a:ea typeface="+mn-ea"/>
                          <a:cs typeface="Segoe UI" panose="020B0502040204020203" pitchFamily="34" charset="0"/>
                        </a:rPr>
                        <a:t>Most Beit Shemesh residents feel a high sense of belonging to the city and trust that their neighbors will help them when needed. Some are willing to initiate and act to advance early childhood issues in their areas of residence.</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AB1B7"/>
                    </a:solidFill>
                  </a:tcPr>
                </a:tc>
                <a:extLst>
                  <a:ext uri="{0D108BD9-81ED-4DB2-BD59-A6C34878D82A}">
                    <a16:rowId xmlns:a16="http://schemas.microsoft.com/office/drawing/2014/main" val="650059573"/>
                  </a:ext>
                </a:extLst>
              </a:tr>
              <a:tr h="3477820">
                <a:tc>
                  <a:txBody>
                    <a:bodyPr/>
                    <a:lstStyle/>
                    <a:p>
                      <a:pPr marL="285750" marR="0" lvl="0" indent="-285750" algn="r" defTabSz="914400" rtl="1" eaLnBrk="1" fontAlgn="auto" latinLnBrk="0" hangingPunct="1">
                        <a:lnSpc>
                          <a:spcPct val="100000"/>
                        </a:lnSpc>
                        <a:spcBef>
                          <a:spcPts val="600"/>
                        </a:spcBef>
                        <a:spcAft>
                          <a:spcPts val="0"/>
                        </a:spcAft>
                        <a:buClrTx/>
                        <a:buSzTx/>
                        <a:buFont typeface="Wingdings" panose="05000000000000000000" pitchFamily="2" charset="2"/>
                        <a:buChar char="§"/>
                        <a:tabLst/>
                        <a:defRPr/>
                      </a:pPr>
                      <a:endParaRPr lang="he-IL" sz="1400" kern="12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sz="14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important to address safety in public space, primarily in neighborhoods with massive construction ongoing.</a:t>
                      </a: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sz="14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worth considering the topic of the frequency of public transit in Beit Shemesh, primarily in C1.</a:t>
                      </a: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sz="14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recommended to promote initiatives that contribute to the sense of safety in public space (e.g., road safety activities in preschools).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285750" indent="-285750" algn="l" rtl="0">
                        <a:spcBef>
                          <a:spcPts val="600"/>
                        </a:spcBef>
                        <a:buFont typeface="Wingdings" panose="05000000000000000000" pitchFamily="2" charset="2"/>
                        <a:buChar char="§"/>
                      </a:pPr>
                      <a:endParaRPr lang="en-US" sz="14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285750" indent="-285750" algn="l" rtl="0">
                        <a:spcBef>
                          <a:spcPts val="600"/>
                        </a:spcBef>
                        <a:buFont typeface="Wingdings" panose="05000000000000000000" pitchFamily="2" charset="2"/>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It is worth acting to map possible spaces for spending time near the home and promoting making them usable as temporary spaces for play and spending time through initiating activities in public space.</a:t>
                      </a:r>
                    </a:p>
                    <a:p>
                      <a:pPr marL="285750" indent="-285750" algn="l" rtl="0">
                        <a:spcBef>
                          <a:spcPts val="600"/>
                        </a:spcBef>
                        <a:buFont typeface="Wingdings" panose="05000000000000000000" pitchFamily="2" charset="2"/>
                        <a:buChar cha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It is worth considering the possibility of building pocket gardens in broad distribution, with play facilities adapted to a variety of ages.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274320" marR="0" lvl="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he-IL" sz="1400" kern="12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27432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US" sz="14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desirable to consider the distribution of early childhood services in the city such that residents receive the services they need within walking distance of their homes.</a:t>
                      </a:r>
                    </a:p>
                    <a:p>
                      <a:pPr marL="27432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US" sz="1400" kern="1200">
                          <a:solidFill>
                            <a:srgbClr val="36636F"/>
                          </a:solidFill>
                          <a:latin typeface="Segoe UI" panose="020B0502040204020203" pitchFamily="34" charset="0"/>
                          <a:ea typeface="Tahoma" panose="020B0604030504040204" pitchFamily="34" charset="0"/>
                          <a:cs typeface="Segoe UI" panose="020B0502040204020203" pitchFamily="34" charset="0"/>
                        </a:rPr>
                        <a:t>It is recommended to hold activities for parents and children in neighborhood centers, in collaboration with community or municipal entities (e.g., family health centers, HMOs, community centers, and schools).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tc>
                  <a:txBody>
                    <a:bodyPr/>
                    <a:lstStyle/>
                    <a:p>
                      <a:pPr marL="429750" marR="0" lvl="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he-IL" sz="1400">
                        <a:solidFill>
                          <a:srgbClr val="36636F"/>
                        </a:solidFill>
                        <a:latin typeface="Segoe UI" panose="020B0502040204020203" pitchFamily="34" charset="0"/>
                        <a:ea typeface="Tahoma" panose="020B0604030504040204" pitchFamily="34" charset="0"/>
                        <a:cs typeface="Segoe UI" panose="020B0502040204020203" pitchFamily="34" charset="0"/>
                      </a:endParaRPr>
                    </a:p>
                    <a:p>
                      <a:pPr marL="429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In planning initiatives for young children and their parents, it is recommended to involve parents interested in taking part in them. This can also improve the level of residents’ trust in the municipality.</a:t>
                      </a:r>
                    </a:p>
                    <a:p>
                      <a:pPr marL="429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a:solidFill>
                            <a:srgbClr val="36636F"/>
                          </a:solidFill>
                          <a:latin typeface="Segoe UI" panose="020B0502040204020203" pitchFamily="34" charset="0"/>
                          <a:ea typeface="Tahoma" panose="020B0604030504040204" pitchFamily="34" charset="0"/>
                          <a:cs typeface="Segoe UI" panose="020B0502040204020203" pitchFamily="34" charset="0"/>
                        </a:rPr>
                        <a:t>It should be considered whether communities of active parents can be encouraged in various neighborhoods, primarily in C1.</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0F0F0"/>
                    </a:solidFill>
                  </a:tcPr>
                </a:tc>
                <a:extLst>
                  <a:ext uri="{0D108BD9-81ED-4DB2-BD59-A6C34878D82A}">
                    <a16:rowId xmlns:a16="http://schemas.microsoft.com/office/drawing/2014/main" val="3173894394"/>
                  </a:ext>
                </a:extLst>
              </a:tr>
            </a:tbl>
          </a:graphicData>
        </a:graphic>
      </p:graphicFrame>
      <p:sp>
        <p:nvSpPr>
          <p:cNvPr id="7" name="TextBox 6">
            <a:extLst>
              <a:ext uri="{FF2B5EF4-FFF2-40B4-BE49-F238E27FC236}">
                <a16:creationId xmlns:a16="http://schemas.microsoft.com/office/drawing/2014/main" id="{225504D9-09A5-B7EE-9150-0E35F48976A3}"/>
              </a:ext>
            </a:extLst>
          </p:cNvPr>
          <p:cNvSpPr txBox="1"/>
          <p:nvPr/>
        </p:nvSpPr>
        <p:spPr>
          <a:xfrm>
            <a:off x="0" y="-29464"/>
            <a:ext cx="12192000" cy="338554"/>
          </a:xfrm>
          <a:prstGeom prst="rect">
            <a:avLst/>
          </a:prstGeom>
          <a:solidFill>
            <a:srgbClr val="36636F"/>
          </a:solidFill>
        </p:spPr>
        <p:txBody>
          <a:bodyPr wrap="square" rtlCol="0">
            <a:spAutoFit/>
          </a:bodyPr>
          <a:lstStyle/>
          <a:p>
            <a:pPr algn="l" rtl="0">
              <a:spcBef>
                <a:spcPts val="1000"/>
              </a:spcBef>
            </a:pPr>
            <a:r>
              <a:rPr lang="en-US" sz="1600" b="1">
                <a:solidFill>
                  <a:schemeClr val="bg1"/>
                </a:solidFill>
                <a:effectLst/>
                <a:latin typeface="Tahoma" panose="020B0604030504040204" pitchFamily="34" charset="0"/>
                <a:ea typeface="Tahoma" panose="020B0604030504040204" pitchFamily="34" charset="0"/>
                <a:cs typeface="Tahoma" panose="020B0604030504040204" pitchFamily="34" charset="0"/>
              </a:rPr>
              <a:t>Summary of Chapter B – Target Audience: </a:t>
            </a:r>
            <a:r>
              <a:rPr lang="en-US" sz="1600" b="1">
                <a:solidFill>
                  <a:schemeClr val="bg1"/>
                </a:solidFill>
                <a:latin typeface="Tahoma" panose="020B0604030504040204" pitchFamily="34" charset="0"/>
                <a:ea typeface="Tahoma" panose="020B0604030504040204" pitchFamily="34" charset="0"/>
                <a:cs typeface="Tahoma" panose="020B0604030504040204" pitchFamily="34" charset="0"/>
              </a:rPr>
              <a:t>Beit Shemesh</a:t>
            </a:r>
            <a:r>
              <a:rPr lang="en-US" sz="1600" b="1">
                <a:solidFill>
                  <a:schemeClr val="bg1"/>
                </a:solidFill>
                <a:effectLst/>
                <a:latin typeface="Tahoma" panose="020B0604030504040204" pitchFamily="34" charset="0"/>
                <a:ea typeface="Tahoma" panose="020B0604030504040204" pitchFamily="34" charset="0"/>
                <a:cs typeface="Tahoma" panose="020B0604030504040204" pitchFamily="34" charset="0"/>
              </a:rPr>
              <a:t> Residents, </a:t>
            </a:r>
            <a:r>
              <a:rPr lang="en-US" sz="1600" b="1">
                <a:solidFill>
                  <a:schemeClr val="bg1"/>
                </a:solidFill>
                <a:latin typeface="Tahoma" panose="020B0604030504040204" pitchFamily="34" charset="0"/>
                <a:ea typeface="Tahoma" panose="020B0604030504040204" pitchFamily="34" charset="0"/>
                <a:cs typeface="Tahoma" panose="020B0604030504040204" pitchFamily="34" charset="0"/>
              </a:rPr>
              <a:t>Parents and Their 0-6-Year-Old Children</a:t>
            </a:r>
            <a:endParaRPr lang="he-IL" sz="16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64587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מעוגל 1">
            <a:extLst>
              <a:ext uri="{FF2B5EF4-FFF2-40B4-BE49-F238E27FC236}">
                <a16:creationId xmlns:a16="http://schemas.microsoft.com/office/drawing/2014/main" id="{653C464D-CE5F-16A8-5149-8AF802F451C2}"/>
              </a:ext>
            </a:extLst>
          </p:cNvPr>
          <p:cNvSpPr/>
          <p:nvPr/>
        </p:nvSpPr>
        <p:spPr>
          <a:xfrm rot="4329447">
            <a:off x="6585906" y="61291"/>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 name="מלבן 7">
            <a:extLst>
              <a:ext uri="{FF2B5EF4-FFF2-40B4-BE49-F238E27FC236}">
                <a16:creationId xmlns:a16="http://schemas.microsoft.com/office/drawing/2014/main" id="{BE19A3EC-7C47-C23A-0E59-C92BC332F928}"/>
              </a:ext>
            </a:extLst>
          </p:cNvPr>
          <p:cNvSpPr/>
          <p:nvPr/>
        </p:nvSpPr>
        <p:spPr>
          <a:xfrm>
            <a:off x="6817355" y="1876669"/>
            <a:ext cx="5374645" cy="2528897"/>
          </a:xfrm>
          <a:prstGeom prst="rect">
            <a:avLst/>
          </a:prstGeom>
        </p:spPr>
        <p:txBody>
          <a:bodyPr wrap="square">
            <a:spAutoFit/>
          </a:bodyPr>
          <a:lstStyle/>
          <a:p>
            <a:pPr algn="ctr" rtl="0">
              <a:spcBef>
                <a:spcPts val="1000"/>
              </a:spcBef>
            </a:pPr>
            <a:r>
              <a:rPr lang="en-US" sz="5400" b="1">
                <a:solidFill>
                  <a:schemeClr val="bg1"/>
                </a:solidFill>
                <a:latin typeface="Segoe UI" panose="020B0502040204020203" pitchFamily="34" charset="0"/>
                <a:ea typeface="Tahoma" panose="020B0604030504040204" pitchFamily="34" charset="0"/>
                <a:cs typeface="Segoe UI" panose="020B0502040204020203" pitchFamily="34" charset="0"/>
              </a:rPr>
              <a:t>Chapter C</a:t>
            </a:r>
            <a:endParaRPr lang="he-IL" sz="5400" b="1">
              <a:solidFill>
                <a:schemeClr val="bg1"/>
              </a:solidFill>
              <a:latin typeface="Segoe UI" panose="020B0502040204020203" pitchFamily="34" charset="0"/>
              <a:ea typeface="Tahoma" panose="020B0604030504040204" pitchFamily="34" charset="0"/>
              <a:cs typeface="Segoe UI" panose="020B0502040204020203" pitchFamily="34" charset="0"/>
            </a:endParaRPr>
          </a:p>
          <a:p>
            <a:pPr algn="ctr" rtl="0">
              <a:spcBef>
                <a:spcPts val="1000"/>
              </a:spcBef>
            </a:pPr>
            <a:r>
              <a:rPr lang="en-US" sz="4800">
                <a:solidFill>
                  <a:schemeClr val="bg1"/>
                </a:solidFill>
                <a:latin typeface="Segoe UI" panose="020B0502040204020203" pitchFamily="34" charset="0"/>
                <a:ea typeface="Tahoma" panose="020B0604030504040204" pitchFamily="34" charset="0"/>
                <a:cs typeface="Segoe UI" panose="020B0502040204020203" pitchFamily="34" charset="0"/>
              </a:rPr>
              <a:t>Hints of Change in Beit Shemesh</a:t>
            </a:r>
            <a:endParaRPr lang="he-IL" sz="480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7" name="מלבן מעוגל 8">
            <a:extLst>
              <a:ext uri="{FF2B5EF4-FFF2-40B4-BE49-F238E27FC236}">
                <a16:creationId xmlns:a16="http://schemas.microsoft.com/office/drawing/2014/main" id="{E2A03996-1C7D-457E-E700-7828667A664E}"/>
              </a:ext>
            </a:extLst>
          </p:cNvPr>
          <p:cNvSpPr/>
          <p:nvPr/>
        </p:nvSpPr>
        <p:spPr>
          <a:xfrm rot="4329447">
            <a:off x="6790016" y="110590"/>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8" name="תמונה 11">
            <a:extLst>
              <a:ext uri="{FF2B5EF4-FFF2-40B4-BE49-F238E27FC236}">
                <a16:creationId xmlns:a16="http://schemas.microsoft.com/office/drawing/2014/main" id="{43CDE281-8B62-3669-764B-45A2E16B1BB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a:xfrm>
            <a:off x="470458" y="3356533"/>
            <a:ext cx="5492688" cy="2987239"/>
          </a:xfrm>
          <a:prstGeom prst="rect">
            <a:avLst/>
          </a:prstGeom>
        </p:spPr>
      </p:pic>
      <p:pic>
        <p:nvPicPr>
          <p:cNvPr id="9" name="תמונה 2">
            <a:extLst>
              <a:ext uri="{FF2B5EF4-FFF2-40B4-BE49-F238E27FC236}">
                <a16:creationId xmlns:a16="http://schemas.microsoft.com/office/drawing/2014/main" id="{2D734800-FF54-43E0-D52F-531A42943FF1}"/>
              </a:ext>
            </a:extLst>
          </p:cNvPr>
          <p:cNvPicPr>
            <a:picLocks noChangeAspect="1"/>
          </p:cNvPicPr>
          <p:nvPr/>
        </p:nvPicPr>
        <p:blipFill>
          <a:blip r:embed="rId4"/>
          <a:stretch>
            <a:fillRect/>
          </a:stretch>
        </p:blipFill>
        <p:spPr>
          <a:xfrm>
            <a:off x="461264" y="105002"/>
            <a:ext cx="5492688" cy="3242478"/>
          </a:xfrm>
          <a:prstGeom prst="rect">
            <a:avLst/>
          </a:prstGeom>
        </p:spPr>
      </p:pic>
    </p:spTree>
    <p:extLst>
      <p:ext uri="{BB962C8B-B14F-4D97-AF65-F5344CB8AC3E}">
        <p14:creationId xmlns:p14="http://schemas.microsoft.com/office/powerpoint/2010/main" val="40817832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תיבת טקסט 11">
            <a:extLst>
              <a:ext uri="{FF2B5EF4-FFF2-40B4-BE49-F238E27FC236}">
                <a16:creationId xmlns:a16="http://schemas.microsoft.com/office/drawing/2014/main" id="{CFA06E4F-7F9E-859D-5229-F1F2C65AF657}"/>
              </a:ext>
            </a:extLst>
          </p:cNvPr>
          <p:cNvSpPr txBox="1"/>
          <p:nvPr/>
        </p:nvSpPr>
        <p:spPr>
          <a:xfrm>
            <a:off x="282716" y="461665"/>
            <a:ext cx="5101683" cy="5955798"/>
          </a:xfrm>
          <a:prstGeom prst="rect">
            <a:avLst/>
          </a:prstGeom>
          <a:noFill/>
        </p:spPr>
        <p:txBody>
          <a:bodyPr wrap="square">
            <a:spAutoFit/>
          </a:bodyPr>
          <a:lstStyle/>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Three training sessions were held as part of the training for team members from the anchor cities participating in the Urban95 national expansion program:</a:t>
            </a:r>
            <a:endParaRPr lang="he-IL" sz="1600">
              <a:latin typeface="Segoe UI" panose="020B0502040204020203" pitchFamily="34" charset="0"/>
              <a:ea typeface="Tahoma" panose="020B0604030504040204" pitchFamily="34" charset="0"/>
              <a:cs typeface="Segoe UI" panose="020B0502040204020203" pitchFamily="34" charset="0"/>
            </a:endParaRPr>
          </a:p>
          <a:p>
            <a:pPr marL="742950" lvl="1" indent="-285750" algn="l" rtl="0">
              <a:lnSpc>
                <a:spcPct val="150000"/>
              </a:lnSpc>
              <a:buClr>
                <a:srgbClr val="FFC000"/>
              </a:buClr>
              <a:buFont typeface="Wingdings" panose="05000000000000000000" pitchFamily="2" charset="2"/>
              <a:buChar char="§"/>
              <a:defRPr/>
            </a:pPr>
            <a:r>
              <a:rPr lang="en-US" sz="1600">
                <a:latin typeface="Segoe UI" panose="020B0502040204020203" pitchFamily="34" charset="0"/>
                <a:ea typeface="Tahoma" panose="020B0604030504040204" pitchFamily="34" charset="0"/>
                <a:cs typeface="Segoe UI" panose="020B0502040204020203" pitchFamily="34" charset="0"/>
              </a:rPr>
              <a:t>A day tour at early childhood centers in Holon and Tel Aviv Port</a:t>
            </a:r>
            <a:endParaRPr lang="he-IL" sz="1600">
              <a:latin typeface="Segoe UI" panose="020B0502040204020203" pitchFamily="34" charset="0"/>
              <a:ea typeface="Tahoma" panose="020B0604030504040204" pitchFamily="34" charset="0"/>
              <a:cs typeface="Segoe UI" panose="020B0502040204020203" pitchFamily="34" charset="0"/>
            </a:endParaRPr>
          </a:p>
          <a:p>
            <a:pPr marL="742950" lvl="1" indent="-285750" algn="l" rtl="0">
              <a:lnSpc>
                <a:spcPct val="150000"/>
              </a:lnSpc>
              <a:buClr>
                <a:srgbClr val="FFC000"/>
              </a:buClr>
              <a:buFont typeface="Wingdings" panose="05000000000000000000" pitchFamily="2" charset="2"/>
              <a:buChar char="§"/>
              <a:defRPr/>
            </a:pPr>
            <a:r>
              <a:rPr lang="en-US" sz="1600">
                <a:latin typeface="Segoe UI" panose="020B0502040204020203" pitchFamily="34" charset="0"/>
                <a:ea typeface="Tahoma" panose="020B0604030504040204" pitchFamily="34" charset="0"/>
                <a:cs typeface="Segoe UI" panose="020B0502040204020203" pitchFamily="34" charset="0"/>
              </a:rPr>
              <a:t>A joint seminar with the Beit Shemesh team in Holon</a:t>
            </a:r>
            <a:endParaRPr lang="he-IL" sz="1600">
              <a:latin typeface="Segoe UI" panose="020B0502040204020203" pitchFamily="34" charset="0"/>
              <a:ea typeface="Tahoma" panose="020B0604030504040204" pitchFamily="34" charset="0"/>
              <a:cs typeface="Segoe UI" panose="020B0502040204020203" pitchFamily="34" charset="0"/>
            </a:endParaRP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At the end of each training session the participants were given a questionnaire. In the following slides we present the feedback findings regarding the training provided thus far for Beit Shemesh’s leadership team (N=14)</a:t>
            </a:r>
            <a:endParaRPr lang="he-IL" sz="1600">
              <a:latin typeface="Segoe UI" panose="020B0502040204020203" pitchFamily="34" charset="0"/>
              <a:ea typeface="Tahoma" panose="020B0604030504040204" pitchFamily="34" charset="0"/>
              <a:cs typeface="Segoe UI" panose="020B0502040204020203" pitchFamily="34" charset="0"/>
            </a:endParaRP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In addition, a focus group with key municipal officials was held in order to characterize their perception of the potential for change.</a:t>
            </a:r>
            <a:endParaRPr lang="he-IL" sz="1600">
              <a:latin typeface="Segoe UI" panose="020B0502040204020203" pitchFamily="34" charset="0"/>
              <a:ea typeface="Tahoma" panose="020B0604030504040204" pitchFamily="34" charset="0"/>
              <a:cs typeface="Segoe UI" panose="020B0502040204020203" pitchFamily="34" charset="0"/>
            </a:endParaRPr>
          </a:p>
        </p:txBody>
      </p:sp>
      <p:sp>
        <p:nvSpPr>
          <p:cNvPr id="8" name="TextBox 7">
            <a:extLst>
              <a:ext uri="{FF2B5EF4-FFF2-40B4-BE49-F238E27FC236}">
                <a16:creationId xmlns:a16="http://schemas.microsoft.com/office/drawing/2014/main" id="{D8C5BA6B-8763-1A48-9100-DF0052718737}"/>
              </a:ext>
            </a:extLst>
          </p:cNvPr>
          <p:cNvSpPr txBox="1"/>
          <p:nvPr/>
        </p:nvSpPr>
        <p:spPr>
          <a:xfrm>
            <a:off x="0" y="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The Burgeoning Perceptual Shift among Municipal Officials</a:t>
            </a:r>
            <a:endParaRPr lang="he-IL" sz="24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5" name="תמונה 2">
            <a:extLst>
              <a:ext uri="{FF2B5EF4-FFF2-40B4-BE49-F238E27FC236}">
                <a16:creationId xmlns:a16="http://schemas.microsoft.com/office/drawing/2014/main" id="{961D22D3-533E-BC9C-8D75-939E92C3FF54}"/>
              </a:ext>
            </a:extLst>
          </p:cNvPr>
          <p:cNvPicPr>
            <a:picLocks noChangeAspect="1"/>
          </p:cNvPicPr>
          <p:nvPr/>
        </p:nvPicPr>
        <p:blipFill rotWithShape="1">
          <a:blip r:embed="rId2"/>
          <a:srcRect l="10800" r="10734"/>
          <a:stretch/>
        </p:blipFill>
        <p:spPr>
          <a:xfrm>
            <a:off x="5467815" y="461665"/>
            <a:ext cx="6724185" cy="5985568"/>
          </a:xfrm>
          <a:prstGeom prst="rect">
            <a:avLst/>
          </a:prstGeom>
        </p:spPr>
      </p:pic>
    </p:spTree>
    <p:extLst>
      <p:ext uri="{BB962C8B-B14F-4D97-AF65-F5344CB8AC3E}">
        <p14:creationId xmlns:p14="http://schemas.microsoft.com/office/powerpoint/2010/main" val="1305700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תיבת טקסט 11">
            <a:extLst>
              <a:ext uri="{FF2B5EF4-FFF2-40B4-BE49-F238E27FC236}">
                <a16:creationId xmlns:a16="http://schemas.microsoft.com/office/drawing/2014/main" id="{5DF46989-77DB-4DF3-A086-A0BE655EF8E1}"/>
              </a:ext>
            </a:extLst>
          </p:cNvPr>
          <p:cNvSpPr txBox="1"/>
          <p:nvPr/>
        </p:nvSpPr>
        <p:spPr>
          <a:xfrm>
            <a:off x="257814" y="615975"/>
            <a:ext cx="4469634" cy="5546005"/>
          </a:xfrm>
          <a:prstGeom prst="rect">
            <a:avLst/>
          </a:prstGeom>
          <a:noFill/>
        </p:spPr>
        <p:txBody>
          <a:bodyPr wrap="square">
            <a:spAutoFit/>
          </a:bodyPr>
          <a:lstStyle/>
          <a:p>
            <a:pPr marL="285750" indent="-285750" algn="l" rtl="0">
              <a:lnSpc>
                <a:spcPct val="150000"/>
              </a:lnSpc>
              <a:buClr>
                <a:srgbClr val="FFC000"/>
              </a:buClr>
              <a:buFontTx/>
              <a:buChar char="█"/>
              <a:defRPr/>
            </a:pPr>
            <a:r>
              <a:rPr lang="en-US" sz="1400">
                <a:latin typeface="Segoe UI" panose="020B0502040204020203" pitchFamily="34" charset="0"/>
                <a:ea typeface="Tahoma" panose="020B0604030504040204" pitchFamily="34" charset="0"/>
                <a:cs typeface="Segoe UI" panose="020B0502040204020203" pitchFamily="34" charset="0"/>
              </a:rPr>
              <a:t>Over a third felt that the training programs sharpened their view of the importance of integrating early childhood needs in their work, and about a third understood how they this be </a:t>
            </a:r>
            <a:r>
              <a:rPr lang="en-US" sz="1400" b="1">
                <a:latin typeface="Segoe UI" panose="020B0502040204020203" pitchFamily="34" charset="0"/>
                <a:ea typeface="Tahoma" panose="020B0604030504040204" pitchFamily="34" charset="0"/>
                <a:cs typeface="Segoe UI" panose="020B0502040204020203" pitchFamily="34" charset="0"/>
              </a:rPr>
              <a:t>implemented</a:t>
            </a:r>
            <a:r>
              <a:rPr lang="en-US" sz="1400">
                <a:latin typeface="Segoe UI" panose="020B0502040204020203" pitchFamily="34" charset="0"/>
                <a:ea typeface="Tahoma" panose="020B0604030504040204" pitchFamily="34" charset="0"/>
                <a:cs typeface="Segoe UI" panose="020B0502040204020203" pitchFamily="34" charset="0"/>
              </a:rPr>
              <a:t> in practice.</a:t>
            </a:r>
          </a:p>
          <a:p>
            <a:pPr marL="285750" indent="-285750" algn="l" rtl="0">
              <a:lnSpc>
                <a:spcPct val="150000"/>
              </a:lnSpc>
              <a:buClr>
                <a:srgbClr val="FFC000"/>
              </a:buClr>
              <a:buFontTx/>
              <a:buChar char="█"/>
              <a:defRPr/>
            </a:pPr>
            <a:r>
              <a:rPr lang="en-US" sz="1400">
                <a:latin typeface="Segoe UI" panose="020B0502040204020203" pitchFamily="34" charset="0"/>
                <a:ea typeface="Tahoma" panose="020B0604030504040204" pitchFamily="34" charset="0"/>
                <a:cs typeface="Segoe UI" panose="020B0502040204020203" pitchFamily="34" charset="0"/>
              </a:rPr>
              <a:t>Over half of participants felt they gained knowledge and tools that will serve them in their work in the near future.</a:t>
            </a:r>
          </a:p>
          <a:p>
            <a:pPr marL="285750" indent="-285750" algn="l" rtl="0">
              <a:lnSpc>
                <a:spcPct val="150000"/>
              </a:lnSpc>
              <a:buClr>
                <a:srgbClr val="FFC000"/>
              </a:buClr>
              <a:buFontTx/>
              <a:buChar char="█"/>
              <a:defRPr/>
            </a:pPr>
            <a:r>
              <a:rPr lang="en-US" sz="1400">
                <a:latin typeface="Segoe UI" panose="020B0502040204020203" pitchFamily="34" charset="0"/>
                <a:ea typeface="Tahoma" panose="020B0604030504040204" pitchFamily="34" charset="0"/>
                <a:cs typeface="Segoe UI" panose="020B0502040204020203" pitchFamily="34" charset="0"/>
              </a:rPr>
              <a:t>Half of participants felt that the meetings deepened connections among fellows, but only 14% reported that the training sessions were an opportunity for new collaborations.</a:t>
            </a:r>
            <a:endParaRPr lang="he-IL" sz="1400">
              <a:latin typeface="Segoe UI" panose="020B0502040204020203" pitchFamily="34" charset="0"/>
              <a:ea typeface="Tahoma" panose="020B0604030504040204" pitchFamily="34" charset="0"/>
              <a:cs typeface="Segoe UI" panose="020B0502040204020203" pitchFamily="34" charset="0"/>
            </a:endParaRPr>
          </a:p>
          <a:p>
            <a:pPr marL="285750" indent="-285750" algn="l" rtl="0">
              <a:lnSpc>
                <a:spcPct val="150000"/>
              </a:lnSpc>
              <a:buClr>
                <a:srgbClr val="FFC000"/>
              </a:buClr>
              <a:buFontTx/>
              <a:buChar char="█"/>
              <a:defRPr/>
            </a:pPr>
            <a:r>
              <a:rPr lang="en-US" sz="1400">
                <a:latin typeface="Segoe UI" panose="020B0502040204020203" pitchFamily="34" charset="0"/>
                <a:ea typeface="Tahoma" panose="020B0604030504040204" pitchFamily="34" charset="0"/>
                <a:cs typeface="Segoe UI" panose="020B0502040204020203" pitchFamily="34" charset="0"/>
              </a:rPr>
              <a:t>Most participants noted that the understanding of the needs of young children, meeting the fellows, and expanding knowledge about the Urban95 program and its influences were the training programs’ main contributions.</a:t>
            </a:r>
          </a:p>
        </p:txBody>
      </p:sp>
      <p:sp>
        <p:nvSpPr>
          <p:cNvPr id="10" name="TextBox 9">
            <a:extLst>
              <a:ext uri="{FF2B5EF4-FFF2-40B4-BE49-F238E27FC236}">
                <a16:creationId xmlns:a16="http://schemas.microsoft.com/office/drawing/2014/main" id="{09123274-C898-C076-5208-525823C2E95F}"/>
              </a:ext>
            </a:extLst>
          </p:cNvPr>
          <p:cNvSpPr txBox="1"/>
          <p:nvPr/>
        </p:nvSpPr>
        <p:spPr>
          <a:xfrm>
            <a:off x="0" y="39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Post-Training Feedback Findings</a:t>
            </a:r>
            <a:endParaRPr lang="he-IL" sz="24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6" name="תרשים 14">
            <a:extLst>
              <a:ext uri="{FF2B5EF4-FFF2-40B4-BE49-F238E27FC236}">
                <a16:creationId xmlns:a16="http://schemas.microsoft.com/office/drawing/2014/main" id="{FDDD2CED-592A-6C10-95FC-B9020BA817A8}"/>
              </a:ext>
            </a:extLst>
          </p:cNvPr>
          <p:cNvGraphicFramePr>
            <a:graphicFrameLocks/>
          </p:cNvGraphicFramePr>
          <p:nvPr>
            <p:extLst>
              <p:ext uri="{D42A27DB-BD31-4B8C-83A1-F6EECF244321}">
                <p14:modId xmlns:p14="http://schemas.microsoft.com/office/powerpoint/2010/main" val="3044526752"/>
              </p:ext>
            </p:extLst>
          </p:nvPr>
        </p:nvGraphicFramePr>
        <p:xfrm>
          <a:off x="4897781" y="3518254"/>
          <a:ext cx="7183225" cy="3127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תרשים 13">
            <a:extLst>
              <a:ext uri="{FF2B5EF4-FFF2-40B4-BE49-F238E27FC236}">
                <a16:creationId xmlns:a16="http://schemas.microsoft.com/office/drawing/2014/main" id="{18617CBF-75B7-9B27-CEC4-5003AFE294E5}"/>
              </a:ext>
            </a:extLst>
          </p:cNvPr>
          <p:cNvGraphicFramePr>
            <a:graphicFrameLocks/>
          </p:cNvGraphicFramePr>
          <p:nvPr>
            <p:extLst>
              <p:ext uri="{D42A27DB-BD31-4B8C-83A1-F6EECF244321}">
                <p14:modId xmlns:p14="http://schemas.microsoft.com/office/powerpoint/2010/main" val="835022140"/>
              </p:ext>
            </p:extLst>
          </p:nvPr>
        </p:nvGraphicFramePr>
        <p:xfrm>
          <a:off x="4953709" y="471199"/>
          <a:ext cx="7183225" cy="3474325"/>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a:extLst>
              <a:ext uri="{FF2B5EF4-FFF2-40B4-BE49-F238E27FC236}">
                <a16:creationId xmlns:a16="http://schemas.microsoft.com/office/drawing/2014/main" id="{E897F67D-418C-6486-6405-E609FED5DFCB}"/>
              </a:ext>
            </a:extLst>
          </p:cNvPr>
          <p:cNvSpPr txBox="1"/>
          <p:nvPr/>
        </p:nvSpPr>
        <p:spPr>
          <a:xfrm>
            <a:off x="7163062" y="3617021"/>
            <a:ext cx="847082" cy="246221"/>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Moderately</a:t>
            </a:r>
            <a:endParaRPr lang="en-US" sz="1000"/>
          </a:p>
        </p:txBody>
      </p:sp>
      <p:sp>
        <p:nvSpPr>
          <p:cNvPr id="12" name="TextBox 11">
            <a:extLst>
              <a:ext uri="{FF2B5EF4-FFF2-40B4-BE49-F238E27FC236}">
                <a16:creationId xmlns:a16="http://schemas.microsoft.com/office/drawing/2014/main" id="{3D83ECBB-FAD8-501B-BD03-D4CA07B6F71D}"/>
              </a:ext>
            </a:extLst>
          </p:cNvPr>
          <p:cNvSpPr txBox="1"/>
          <p:nvPr/>
        </p:nvSpPr>
        <p:spPr>
          <a:xfrm>
            <a:off x="8236405" y="3619664"/>
            <a:ext cx="761291" cy="246221"/>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Highly</a:t>
            </a:r>
            <a:endParaRPr lang="en-US" sz="1000"/>
          </a:p>
        </p:txBody>
      </p:sp>
      <p:sp>
        <p:nvSpPr>
          <p:cNvPr id="13" name="TextBox 12">
            <a:extLst>
              <a:ext uri="{FF2B5EF4-FFF2-40B4-BE49-F238E27FC236}">
                <a16:creationId xmlns:a16="http://schemas.microsoft.com/office/drawing/2014/main" id="{A0A7C585-CC54-58AE-2688-4A1BC6AC1628}"/>
              </a:ext>
            </a:extLst>
          </p:cNvPr>
          <p:cNvSpPr txBox="1"/>
          <p:nvPr/>
        </p:nvSpPr>
        <p:spPr>
          <a:xfrm>
            <a:off x="9108488" y="3624964"/>
            <a:ext cx="1111009" cy="246221"/>
          </a:xfrm>
          <a:prstGeom prst="rect">
            <a:avLst/>
          </a:prstGeom>
          <a:solidFill>
            <a:schemeClr val="bg1"/>
          </a:solidFill>
        </p:spPr>
        <p:txBody>
          <a:bodyPr wrap="square">
            <a:spAutoFit/>
          </a:bodyPr>
          <a:lstStyle/>
          <a:p>
            <a:pPr algn="l" rtl="0"/>
            <a:r>
              <a:rPr lang="en-US" sz="1000">
                <a:latin typeface="Segoe UI" panose="020B0502040204020203" pitchFamily="34" charset="0"/>
                <a:ea typeface="Tahoma" panose="020B0604030504040204" pitchFamily="34" charset="0"/>
                <a:cs typeface="Segoe UI" panose="020B0502040204020203" pitchFamily="34" charset="0"/>
              </a:rPr>
              <a:t>Very highly</a:t>
            </a:r>
            <a:endParaRPr lang="en-US" sz="1000"/>
          </a:p>
        </p:txBody>
      </p:sp>
      <p:sp>
        <p:nvSpPr>
          <p:cNvPr id="19" name="TextBox 18">
            <a:extLst>
              <a:ext uri="{FF2B5EF4-FFF2-40B4-BE49-F238E27FC236}">
                <a16:creationId xmlns:a16="http://schemas.microsoft.com/office/drawing/2014/main" id="{B31DF271-2E8F-9EED-D6CB-6AEA212C5936}"/>
              </a:ext>
            </a:extLst>
          </p:cNvPr>
          <p:cNvSpPr txBox="1"/>
          <p:nvPr/>
        </p:nvSpPr>
        <p:spPr>
          <a:xfrm>
            <a:off x="5020049" y="1219781"/>
            <a:ext cx="3469344" cy="461665"/>
          </a:xfrm>
          <a:prstGeom prst="rect">
            <a:avLst/>
          </a:prstGeom>
          <a:solidFill>
            <a:schemeClr val="bg1"/>
          </a:solidFill>
        </p:spPr>
        <p:txBody>
          <a:bodyPr wrap="square" rtlCol="1">
            <a:spAutoFit/>
          </a:bodyPr>
          <a:lstStyle/>
          <a:p>
            <a:pPr algn="r"/>
            <a:r>
              <a:rPr lang="en-US" sz="1200">
                <a:latin typeface="Calibri" panose="020F0502020204030204" pitchFamily="34" charset="0"/>
                <a:cs typeface="Calibri" panose="020F0502020204030204" pitchFamily="34" charset="0"/>
              </a:rPr>
              <a:t>The tools &amp; knowledge you acquired will serve you in performing your job over the next 6 months</a:t>
            </a:r>
            <a:endParaRPr lang="he-IL" sz="120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59F4485-B06B-2957-6E00-353095DDDDA5}"/>
              </a:ext>
            </a:extLst>
          </p:cNvPr>
          <p:cNvSpPr txBox="1"/>
          <p:nvPr/>
        </p:nvSpPr>
        <p:spPr>
          <a:xfrm>
            <a:off x="5018830" y="1851655"/>
            <a:ext cx="3470563" cy="276999"/>
          </a:xfrm>
          <a:prstGeom prst="rect">
            <a:avLst/>
          </a:prstGeom>
          <a:solidFill>
            <a:schemeClr val="bg1"/>
          </a:solidFill>
        </p:spPr>
        <p:txBody>
          <a:bodyPr wrap="square" rtlCol="1">
            <a:spAutoFit/>
          </a:bodyPr>
          <a:lstStyle>
            <a:defPPr>
              <a:defRPr lang="he-IL"/>
            </a:defPPr>
            <a:lvl1pPr>
              <a:defRPr sz="1000"/>
            </a:lvl1pPr>
          </a:lstStyle>
          <a:p>
            <a:r>
              <a:rPr lang="en-US" sz="1200"/>
              <a:t>The training deepened my connection with my peers</a:t>
            </a:r>
          </a:p>
        </p:txBody>
      </p:sp>
      <p:sp>
        <p:nvSpPr>
          <p:cNvPr id="22" name="TextBox 21">
            <a:extLst>
              <a:ext uri="{FF2B5EF4-FFF2-40B4-BE49-F238E27FC236}">
                <a16:creationId xmlns:a16="http://schemas.microsoft.com/office/drawing/2014/main" id="{0E3B75E8-3D8E-0139-4F75-F697B93A3C3F}"/>
              </a:ext>
            </a:extLst>
          </p:cNvPr>
          <p:cNvSpPr txBox="1"/>
          <p:nvPr/>
        </p:nvSpPr>
        <p:spPr>
          <a:xfrm>
            <a:off x="5018830" y="579992"/>
            <a:ext cx="3470563" cy="646331"/>
          </a:xfrm>
          <a:prstGeom prst="rect">
            <a:avLst/>
          </a:prstGeom>
          <a:solidFill>
            <a:schemeClr val="bg1"/>
          </a:solidFill>
        </p:spPr>
        <p:txBody>
          <a:bodyPr wrap="square" rtlCol="1">
            <a:spAutoFit/>
          </a:bodyPr>
          <a:lstStyle>
            <a:defPPr>
              <a:defRPr lang="he-IL"/>
            </a:defPPr>
            <a:lvl1pPr>
              <a:defRPr sz="1000"/>
            </a:lvl1pPr>
          </a:lstStyle>
          <a:p>
            <a:r>
              <a:rPr lang="en-US" sz="1200"/>
              <a:t>Following the training, I better understand the necessity to integrated early childhood needs in my professional work</a:t>
            </a:r>
          </a:p>
        </p:txBody>
      </p:sp>
      <p:sp>
        <p:nvSpPr>
          <p:cNvPr id="23" name="TextBox 22">
            <a:extLst>
              <a:ext uri="{FF2B5EF4-FFF2-40B4-BE49-F238E27FC236}">
                <a16:creationId xmlns:a16="http://schemas.microsoft.com/office/drawing/2014/main" id="{FC83AFFD-3A08-CD0F-4ECF-DCDD9AC4DFA0}"/>
              </a:ext>
            </a:extLst>
          </p:cNvPr>
          <p:cNvSpPr txBox="1"/>
          <p:nvPr/>
        </p:nvSpPr>
        <p:spPr>
          <a:xfrm>
            <a:off x="4727448" y="2282574"/>
            <a:ext cx="3761945" cy="461665"/>
          </a:xfrm>
          <a:prstGeom prst="rect">
            <a:avLst/>
          </a:prstGeom>
          <a:solidFill>
            <a:schemeClr val="bg1"/>
          </a:solidFill>
        </p:spPr>
        <p:txBody>
          <a:bodyPr wrap="square" rtlCol="1">
            <a:spAutoFit/>
          </a:bodyPr>
          <a:lstStyle>
            <a:defPPr>
              <a:defRPr lang="he-IL"/>
            </a:defPPr>
            <a:lvl1pPr>
              <a:defRPr sz="1000"/>
            </a:lvl1pPr>
          </a:lstStyle>
          <a:p>
            <a:r>
              <a:rPr lang="en-US" sz="1200"/>
              <a:t>Following the training, I better understand how to integrated early childhood needs in my professional work</a:t>
            </a:r>
          </a:p>
        </p:txBody>
      </p:sp>
      <p:sp>
        <p:nvSpPr>
          <p:cNvPr id="24" name="TextBox 23">
            <a:extLst>
              <a:ext uri="{FF2B5EF4-FFF2-40B4-BE49-F238E27FC236}">
                <a16:creationId xmlns:a16="http://schemas.microsoft.com/office/drawing/2014/main" id="{FA07AF70-B7AA-6EEB-7FF9-5325C3065BCF}"/>
              </a:ext>
            </a:extLst>
          </p:cNvPr>
          <p:cNvSpPr txBox="1"/>
          <p:nvPr/>
        </p:nvSpPr>
        <p:spPr>
          <a:xfrm>
            <a:off x="4727447" y="2824072"/>
            <a:ext cx="3761945" cy="461665"/>
          </a:xfrm>
          <a:prstGeom prst="rect">
            <a:avLst/>
          </a:prstGeom>
          <a:solidFill>
            <a:schemeClr val="bg1"/>
          </a:solidFill>
        </p:spPr>
        <p:txBody>
          <a:bodyPr wrap="square" rtlCol="1">
            <a:spAutoFit/>
          </a:bodyPr>
          <a:lstStyle>
            <a:defPPr>
              <a:defRPr lang="he-IL"/>
            </a:defPPr>
            <a:lvl1pPr>
              <a:defRPr sz="1000"/>
            </a:lvl1pPr>
          </a:lstStyle>
          <a:p>
            <a:r>
              <a:rPr lang="en-US" sz="1200"/>
              <a:t>The training opened-up opportunities for collaboration with new stakeholders </a:t>
            </a:r>
          </a:p>
        </p:txBody>
      </p:sp>
      <p:sp>
        <p:nvSpPr>
          <p:cNvPr id="26" name="TextBox 25">
            <a:extLst>
              <a:ext uri="{FF2B5EF4-FFF2-40B4-BE49-F238E27FC236}">
                <a16:creationId xmlns:a16="http://schemas.microsoft.com/office/drawing/2014/main" id="{C46F5331-8836-644D-E4CC-8FEE14B19213}"/>
              </a:ext>
            </a:extLst>
          </p:cNvPr>
          <p:cNvSpPr txBox="1"/>
          <p:nvPr/>
        </p:nvSpPr>
        <p:spPr>
          <a:xfrm>
            <a:off x="4889903" y="5416234"/>
            <a:ext cx="857251" cy="1015663"/>
          </a:xfrm>
          <a:prstGeom prst="rect">
            <a:avLst/>
          </a:prstGeom>
          <a:solidFill>
            <a:schemeClr val="bg1"/>
          </a:solidFill>
        </p:spPr>
        <p:txBody>
          <a:bodyPr wrap="square" rtlCol="1">
            <a:spAutoFit/>
          </a:bodyPr>
          <a:lstStyle/>
          <a:p>
            <a:pPr algn="l" rtl="0"/>
            <a:r>
              <a:rPr lang="en-US" sz="1000"/>
              <a:t>I’ve met with professional colleagues &amp; learned from them</a:t>
            </a:r>
            <a:endParaRPr lang="he-IL" sz="1000"/>
          </a:p>
        </p:txBody>
      </p:sp>
      <p:sp>
        <p:nvSpPr>
          <p:cNvPr id="27" name="TextBox 26">
            <a:extLst>
              <a:ext uri="{FF2B5EF4-FFF2-40B4-BE49-F238E27FC236}">
                <a16:creationId xmlns:a16="http://schemas.microsoft.com/office/drawing/2014/main" id="{C8668C4D-8722-4F6A-ABDF-2CB1D9B7D803}"/>
              </a:ext>
            </a:extLst>
          </p:cNvPr>
          <p:cNvSpPr txBox="1"/>
          <p:nvPr/>
        </p:nvSpPr>
        <p:spPr>
          <a:xfrm>
            <a:off x="5732983" y="5421378"/>
            <a:ext cx="990600" cy="1015663"/>
          </a:xfrm>
          <a:prstGeom prst="rect">
            <a:avLst/>
          </a:prstGeom>
          <a:solidFill>
            <a:schemeClr val="bg1"/>
          </a:solidFill>
        </p:spPr>
        <p:txBody>
          <a:bodyPr wrap="square" rtlCol="1">
            <a:spAutoFit/>
          </a:bodyPr>
          <a:lstStyle/>
          <a:p>
            <a:pPr algn="l" rtl="0"/>
            <a:r>
              <a:rPr lang="en-US" sz="1000"/>
              <a:t>I’m more knowledgeable of Urban95 </a:t>
            </a:r>
            <a:br>
              <a:rPr lang="en-US" sz="1000"/>
            </a:br>
            <a:r>
              <a:rPr lang="en-US" sz="1000"/>
              <a:t>and its local &amp; global impact</a:t>
            </a:r>
          </a:p>
          <a:p>
            <a:pPr algn="l" rtl="0"/>
            <a:endParaRPr lang="he-IL" sz="1000"/>
          </a:p>
        </p:txBody>
      </p:sp>
      <p:sp>
        <p:nvSpPr>
          <p:cNvPr id="28" name="TextBox 27">
            <a:extLst>
              <a:ext uri="{FF2B5EF4-FFF2-40B4-BE49-F238E27FC236}">
                <a16:creationId xmlns:a16="http://schemas.microsoft.com/office/drawing/2014/main" id="{A853CAC7-6CE5-F928-4CC8-414EF240DC43}"/>
              </a:ext>
            </a:extLst>
          </p:cNvPr>
          <p:cNvSpPr txBox="1"/>
          <p:nvPr/>
        </p:nvSpPr>
        <p:spPr>
          <a:xfrm>
            <a:off x="6709412" y="5416234"/>
            <a:ext cx="981076" cy="861774"/>
          </a:xfrm>
          <a:prstGeom prst="rect">
            <a:avLst/>
          </a:prstGeom>
          <a:solidFill>
            <a:schemeClr val="bg1"/>
          </a:solidFill>
        </p:spPr>
        <p:txBody>
          <a:bodyPr wrap="square" rtlCol="1">
            <a:spAutoFit/>
          </a:bodyPr>
          <a:lstStyle/>
          <a:p>
            <a:pPr algn="l" rtl="0"/>
            <a:r>
              <a:rPr lang="en-US" sz="1000"/>
              <a:t>I’m more knowledgeable of EC &amp; caregivers’ needs</a:t>
            </a:r>
            <a:endParaRPr lang="he-IL" sz="1000"/>
          </a:p>
        </p:txBody>
      </p:sp>
      <p:sp>
        <p:nvSpPr>
          <p:cNvPr id="29" name="TextBox 28">
            <a:extLst>
              <a:ext uri="{FF2B5EF4-FFF2-40B4-BE49-F238E27FC236}">
                <a16:creationId xmlns:a16="http://schemas.microsoft.com/office/drawing/2014/main" id="{CCCDBE31-DD43-D895-C1C4-994DC130508F}"/>
              </a:ext>
            </a:extLst>
          </p:cNvPr>
          <p:cNvSpPr txBox="1"/>
          <p:nvPr/>
        </p:nvSpPr>
        <p:spPr>
          <a:xfrm>
            <a:off x="11153282" y="5406238"/>
            <a:ext cx="890590" cy="861774"/>
          </a:xfrm>
          <a:prstGeom prst="rect">
            <a:avLst/>
          </a:prstGeom>
          <a:solidFill>
            <a:schemeClr val="bg1"/>
          </a:solidFill>
        </p:spPr>
        <p:txBody>
          <a:bodyPr wrap="square" rtlCol="1">
            <a:spAutoFit/>
          </a:bodyPr>
          <a:lstStyle/>
          <a:p>
            <a:pPr algn="l" rtl="0"/>
            <a:r>
              <a:rPr lang="en-US" sz="1000"/>
              <a:t>I’m motivated to implement Urban95 ideas</a:t>
            </a:r>
            <a:endParaRPr lang="he-IL" sz="1000"/>
          </a:p>
        </p:txBody>
      </p:sp>
      <p:sp>
        <p:nvSpPr>
          <p:cNvPr id="30" name="TextBox 29">
            <a:extLst>
              <a:ext uri="{FF2B5EF4-FFF2-40B4-BE49-F238E27FC236}">
                <a16:creationId xmlns:a16="http://schemas.microsoft.com/office/drawing/2014/main" id="{CA273609-3306-E336-FDC8-CC15E57AEFA3}"/>
              </a:ext>
            </a:extLst>
          </p:cNvPr>
          <p:cNvSpPr txBox="1"/>
          <p:nvPr/>
        </p:nvSpPr>
        <p:spPr>
          <a:xfrm>
            <a:off x="10293711" y="5416234"/>
            <a:ext cx="890590" cy="707886"/>
          </a:xfrm>
          <a:prstGeom prst="rect">
            <a:avLst/>
          </a:prstGeom>
          <a:solidFill>
            <a:schemeClr val="bg1"/>
          </a:solidFill>
        </p:spPr>
        <p:txBody>
          <a:bodyPr wrap="square" rtlCol="1">
            <a:spAutoFit/>
          </a:bodyPr>
          <a:lstStyle/>
          <a:p>
            <a:pPr algn="l" rtl="0"/>
            <a:r>
              <a:rPr lang="en-US" sz="1000"/>
              <a:t>I’ve acquired tools to implement in my work</a:t>
            </a:r>
            <a:endParaRPr lang="he-IL" sz="1000"/>
          </a:p>
        </p:txBody>
      </p:sp>
      <p:sp>
        <p:nvSpPr>
          <p:cNvPr id="31" name="TextBox 30">
            <a:extLst>
              <a:ext uri="{FF2B5EF4-FFF2-40B4-BE49-F238E27FC236}">
                <a16:creationId xmlns:a16="http://schemas.microsoft.com/office/drawing/2014/main" id="{1E100A08-3F4B-A459-186D-D787E72CC9BD}"/>
              </a:ext>
            </a:extLst>
          </p:cNvPr>
          <p:cNvSpPr txBox="1"/>
          <p:nvPr/>
        </p:nvSpPr>
        <p:spPr>
          <a:xfrm>
            <a:off x="9375980" y="5420869"/>
            <a:ext cx="949168" cy="707886"/>
          </a:xfrm>
          <a:prstGeom prst="rect">
            <a:avLst/>
          </a:prstGeom>
          <a:solidFill>
            <a:schemeClr val="bg1"/>
          </a:solidFill>
        </p:spPr>
        <p:txBody>
          <a:bodyPr wrap="square" rtlCol="1">
            <a:spAutoFit/>
          </a:bodyPr>
          <a:lstStyle/>
          <a:p>
            <a:pPr algn="l" rtl="0"/>
            <a:r>
              <a:rPr lang="en-US" sz="1000"/>
              <a:t>I’ve made new professional / business / social contacts</a:t>
            </a:r>
            <a:endParaRPr lang="he-IL" sz="1000"/>
          </a:p>
        </p:txBody>
      </p:sp>
      <p:sp>
        <p:nvSpPr>
          <p:cNvPr id="32" name="TextBox 31">
            <a:extLst>
              <a:ext uri="{FF2B5EF4-FFF2-40B4-BE49-F238E27FC236}">
                <a16:creationId xmlns:a16="http://schemas.microsoft.com/office/drawing/2014/main" id="{FFA081EE-494F-DA28-FC99-A08533D3537E}"/>
              </a:ext>
            </a:extLst>
          </p:cNvPr>
          <p:cNvSpPr txBox="1"/>
          <p:nvPr/>
        </p:nvSpPr>
        <p:spPr>
          <a:xfrm>
            <a:off x="7589100" y="5420606"/>
            <a:ext cx="890590" cy="861774"/>
          </a:xfrm>
          <a:prstGeom prst="rect">
            <a:avLst/>
          </a:prstGeom>
          <a:solidFill>
            <a:schemeClr val="bg1"/>
          </a:solidFill>
        </p:spPr>
        <p:txBody>
          <a:bodyPr wrap="square" rtlCol="1">
            <a:spAutoFit/>
          </a:bodyPr>
          <a:lstStyle/>
          <a:p>
            <a:pPr algn="l" rtl="0"/>
            <a:r>
              <a:rPr lang="en-US" sz="1000"/>
              <a:t>I’ve acquired new knowledge in my areas of occupation</a:t>
            </a:r>
            <a:endParaRPr lang="he-IL" sz="1000"/>
          </a:p>
        </p:txBody>
      </p:sp>
      <p:sp>
        <p:nvSpPr>
          <p:cNvPr id="33" name="TextBox 32">
            <a:extLst>
              <a:ext uri="{FF2B5EF4-FFF2-40B4-BE49-F238E27FC236}">
                <a16:creationId xmlns:a16="http://schemas.microsoft.com/office/drawing/2014/main" id="{5179C966-911D-7191-AB9A-E9A388F8BBAE}"/>
              </a:ext>
            </a:extLst>
          </p:cNvPr>
          <p:cNvSpPr txBox="1"/>
          <p:nvPr/>
        </p:nvSpPr>
        <p:spPr>
          <a:xfrm>
            <a:off x="8489392" y="5418450"/>
            <a:ext cx="890590" cy="1015663"/>
          </a:xfrm>
          <a:prstGeom prst="rect">
            <a:avLst/>
          </a:prstGeom>
          <a:solidFill>
            <a:schemeClr val="bg1"/>
          </a:solidFill>
        </p:spPr>
        <p:txBody>
          <a:bodyPr wrap="square" rtlCol="1">
            <a:spAutoFit/>
          </a:bodyPr>
          <a:lstStyle/>
          <a:p>
            <a:pPr algn="l" rtl="0"/>
            <a:r>
              <a:rPr lang="en-US" sz="1000"/>
              <a:t>The training inspired me to think of new Urban95 ideas</a:t>
            </a:r>
          </a:p>
          <a:p>
            <a:pPr algn="l" rtl="0"/>
            <a:endParaRPr lang="he-IL" sz="1000"/>
          </a:p>
        </p:txBody>
      </p:sp>
    </p:spTree>
    <p:extLst>
      <p:ext uri="{BB962C8B-B14F-4D97-AF65-F5344CB8AC3E}">
        <p14:creationId xmlns:p14="http://schemas.microsoft.com/office/powerpoint/2010/main" val="1112294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תיבת טקסט 11">
            <a:extLst>
              <a:ext uri="{FF2B5EF4-FFF2-40B4-BE49-F238E27FC236}">
                <a16:creationId xmlns:a16="http://schemas.microsoft.com/office/drawing/2014/main" id="{F8364023-BA24-FD40-175B-F39587288BFA}"/>
              </a:ext>
            </a:extLst>
          </p:cNvPr>
          <p:cNvSpPr txBox="1"/>
          <p:nvPr/>
        </p:nvSpPr>
        <p:spPr>
          <a:xfrm>
            <a:off x="270848" y="1087977"/>
            <a:ext cx="6212615" cy="1893147"/>
          </a:xfrm>
          <a:prstGeom prst="rect">
            <a:avLst/>
          </a:prstGeom>
          <a:noFill/>
        </p:spPr>
        <p:txBody>
          <a:bodyPr wrap="square">
            <a:spAutoFit/>
          </a:bodyPr>
          <a:lstStyle/>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Awareness of the topic of early childhood development</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Research background regarding early childhood</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Familiarization with the national urban planning committee</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Integrating early childhood needs in parents’ workshops</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Connecting municipal interfaces with recruitment of officials</a:t>
            </a:r>
          </a:p>
        </p:txBody>
      </p:sp>
      <p:sp>
        <p:nvSpPr>
          <p:cNvPr id="7" name="TextBox 17">
            <a:extLst>
              <a:ext uri="{FF2B5EF4-FFF2-40B4-BE49-F238E27FC236}">
                <a16:creationId xmlns:a16="http://schemas.microsoft.com/office/drawing/2014/main" id="{49CF35A1-AE20-E7D3-06D1-815A0406C55B}"/>
              </a:ext>
            </a:extLst>
          </p:cNvPr>
          <p:cNvSpPr txBox="1"/>
          <p:nvPr/>
        </p:nvSpPr>
        <p:spPr>
          <a:xfrm>
            <a:off x="270848" y="687867"/>
            <a:ext cx="8475988" cy="400110"/>
          </a:xfrm>
          <a:prstGeom prst="rect">
            <a:avLst/>
          </a:prstGeom>
          <a:noFill/>
        </p:spPr>
        <p:txBody>
          <a:bodyPr wrap="square" rtlCol="1" anchor="ctr">
            <a:spAutoFit/>
          </a:bodyPr>
          <a:lstStyle/>
          <a:p>
            <a:pPr algn="l" rtl="0"/>
            <a:r>
              <a:rPr lang="en-US" sz="2000" b="1">
                <a:solidFill>
                  <a:srgbClr val="36636F"/>
                </a:solidFill>
                <a:latin typeface="Segoe UI" panose="020B0502040204020203" pitchFamily="34" charset="0"/>
                <a:ea typeface="Tahoma" panose="020B0604030504040204" pitchFamily="34" charset="0"/>
                <a:cs typeface="Segoe UI" panose="020B0502040204020203" pitchFamily="34" charset="0"/>
              </a:rPr>
              <a:t>What new practical tools did you gain from the training?</a:t>
            </a:r>
            <a:endParaRPr lang="he-IL" sz="2000" u="sng">
              <a:solidFill>
                <a:srgbClr val="36636F"/>
              </a:solidFill>
              <a:latin typeface="Segoe UI" panose="020B0502040204020203" pitchFamily="34" charset="0"/>
              <a:ea typeface="Tahoma" panose="020B0604030504040204" pitchFamily="34" charset="0"/>
              <a:cs typeface="Segoe UI" panose="020B0502040204020203" pitchFamily="34" charset="0"/>
            </a:endParaRPr>
          </a:p>
        </p:txBody>
      </p:sp>
      <p:sp>
        <p:nvSpPr>
          <p:cNvPr id="8" name="תיבת טקסט 11">
            <a:extLst>
              <a:ext uri="{FF2B5EF4-FFF2-40B4-BE49-F238E27FC236}">
                <a16:creationId xmlns:a16="http://schemas.microsoft.com/office/drawing/2014/main" id="{BD55EF56-FEFC-424E-6CB1-54FC3131881A}"/>
              </a:ext>
            </a:extLst>
          </p:cNvPr>
          <p:cNvSpPr txBox="1"/>
          <p:nvPr/>
        </p:nvSpPr>
        <p:spPr>
          <a:xfrm>
            <a:off x="270848" y="3928084"/>
            <a:ext cx="6845893" cy="2139047"/>
          </a:xfrm>
          <a:prstGeom prst="rect">
            <a:avLst/>
          </a:prstGeom>
          <a:noFill/>
        </p:spPr>
        <p:txBody>
          <a:bodyPr wrap="square">
            <a:spAutoFit/>
          </a:bodyPr>
          <a:lstStyle/>
          <a:p>
            <a:pPr marL="285750" indent="-285750" algn="l" rtl="0">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Creating an early planning policy (in the stage of statutory planning / integration of proposals in construction plans and the city’s leisure areas)</a:t>
            </a:r>
          </a:p>
          <a:p>
            <a:pPr marL="285750" indent="-285750" algn="l" rtl="0">
              <a:spcAft>
                <a:spcPts val="600"/>
              </a:spcAft>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Expanding spaces adapted to activity for young children</a:t>
            </a:r>
          </a:p>
          <a:p>
            <a:pPr marL="285750" indent="-285750" algn="l" rtl="0">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Thinking about safety and making public space accessible for young children</a:t>
            </a:r>
          </a:p>
          <a:p>
            <a:pPr marL="285750" indent="-285750" algn="l" rtl="0">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Branding the field of adapting urban space to young children among municipal officials and residents</a:t>
            </a:r>
          </a:p>
        </p:txBody>
      </p:sp>
      <p:sp>
        <p:nvSpPr>
          <p:cNvPr id="9" name="TextBox 17">
            <a:extLst>
              <a:ext uri="{FF2B5EF4-FFF2-40B4-BE49-F238E27FC236}">
                <a16:creationId xmlns:a16="http://schemas.microsoft.com/office/drawing/2014/main" id="{E6F408BB-1FCA-4FF2-D5EE-40164EB32362}"/>
              </a:ext>
            </a:extLst>
          </p:cNvPr>
          <p:cNvSpPr txBox="1"/>
          <p:nvPr/>
        </p:nvSpPr>
        <p:spPr>
          <a:xfrm>
            <a:off x="270848" y="3141279"/>
            <a:ext cx="6749077" cy="707886"/>
          </a:xfrm>
          <a:prstGeom prst="rect">
            <a:avLst/>
          </a:prstGeom>
          <a:noFill/>
        </p:spPr>
        <p:txBody>
          <a:bodyPr wrap="square" rtlCol="1" anchor="ctr">
            <a:spAutoFit/>
          </a:bodyPr>
          <a:lstStyle>
            <a:defPPr>
              <a:defRPr lang="he-IL"/>
            </a:defPPr>
            <a:lvl1pPr algn="ctr">
              <a:defRPr b="1">
                <a:solidFill>
                  <a:srgbClr val="36636F"/>
                </a:solidFill>
                <a:latin typeface="Segoe UI" panose="020B0502040204020203" pitchFamily="34" charset="0"/>
                <a:ea typeface="Tahoma" panose="020B0604030504040204" pitchFamily="34" charset="0"/>
                <a:cs typeface="Segoe UI" panose="020B0502040204020203" pitchFamily="34" charset="0"/>
              </a:defRPr>
            </a:lvl1pPr>
          </a:lstStyle>
          <a:p>
            <a:pPr algn="l" rtl="0"/>
            <a:r>
              <a:rPr lang="en-US" sz="2000"/>
              <a:t>What suggestions do you have for adjusting urban space to early childhood needs?</a:t>
            </a:r>
            <a:endParaRPr lang="he-IL" sz="2000"/>
          </a:p>
        </p:txBody>
      </p:sp>
      <p:pic>
        <p:nvPicPr>
          <p:cNvPr id="10" name="תמונה 3">
            <a:extLst>
              <a:ext uri="{FF2B5EF4-FFF2-40B4-BE49-F238E27FC236}">
                <a16:creationId xmlns:a16="http://schemas.microsoft.com/office/drawing/2014/main" id="{E13F5F4A-7630-E840-67D2-43BCA56FB34F}"/>
              </a:ext>
            </a:extLst>
          </p:cNvPr>
          <p:cNvPicPr>
            <a:picLocks noChangeAspect="1"/>
          </p:cNvPicPr>
          <p:nvPr/>
        </p:nvPicPr>
        <p:blipFill>
          <a:blip r:embed="rId3"/>
          <a:stretch>
            <a:fillRect/>
          </a:stretch>
        </p:blipFill>
        <p:spPr>
          <a:xfrm>
            <a:off x="7445174" y="1930491"/>
            <a:ext cx="4172617" cy="3129463"/>
          </a:xfrm>
          <a:prstGeom prst="rect">
            <a:avLst/>
          </a:prstGeom>
        </p:spPr>
      </p:pic>
      <p:sp>
        <p:nvSpPr>
          <p:cNvPr id="11" name="TextBox 10">
            <a:extLst>
              <a:ext uri="{FF2B5EF4-FFF2-40B4-BE49-F238E27FC236}">
                <a16:creationId xmlns:a16="http://schemas.microsoft.com/office/drawing/2014/main" id="{95882C06-D9CD-4597-FB57-ED5C2489D9D5}"/>
              </a:ext>
            </a:extLst>
          </p:cNvPr>
          <p:cNvSpPr txBox="1"/>
          <p:nvPr/>
        </p:nvSpPr>
        <p:spPr>
          <a:xfrm>
            <a:off x="0" y="39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anose="020B0604030504040204" pitchFamily="34" charset="0"/>
                <a:ea typeface="Tahoma" panose="020B0604030504040204" pitchFamily="34" charset="0"/>
                <a:cs typeface="Tahoma" panose="020B0604030504040204" pitchFamily="34" charset="0"/>
              </a:rPr>
              <a:t>Post-Training Feedback Findings – Open Question Analysis</a:t>
            </a:r>
            <a:endParaRPr lang="he-IL" sz="24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1620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05;p1">
            <a:extLst>
              <a:ext uri="{FF2B5EF4-FFF2-40B4-BE49-F238E27FC236}">
                <a16:creationId xmlns:a16="http://schemas.microsoft.com/office/drawing/2014/main" id="{ABC48D0A-CB0F-B768-E310-A98C41E0FA26}"/>
              </a:ext>
            </a:extLst>
          </p:cNvPr>
          <p:cNvSpPr txBox="1">
            <a:spLocks noGrp="1"/>
          </p:cNvSpPr>
          <p:nvPr>
            <p:ph type="sldNum" idx="12"/>
          </p:nvPr>
        </p:nvSpPr>
        <p:spPr>
          <a:xfrm>
            <a:off x="8610600" y="6356350"/>
            <a:ext cx="34290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iw-IL"/>
              <a:t>5</a:t>
            </a:fld>
            <a:endParaRPr/>
          </a:p>
        </p:txBody>
      </p:sp>
      <p:sp>
        <p:nvSpPr>
          <p:cNvPr id="6" name="TextBox 5">
            <a:extLst>
              <a:ext uri="{FF2B5EF4-FFF2-40B4-BE49-F238E27FC236}">
                <a16:creationId xmlns:a16="http://schemas.microsoft.com/office/drawing/2014/main" id="{20DF48BF-E162-6F4C-6A27-AA868F75FD71}"/>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Ultra Orthodox Society in Israel—Basic Data*</a:t>
            </a:r>
            <a:endParaRPr lang="he-IL" sz="2400" b="1">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ED1E8635-8E83-F27A-4709-896A55B5AA86}"/>
              </a:ext>
            </a:extLst>
          </p:cNvPr>
          <p:cNvSpPr/>
          <p:nvPr/>
        </p:nvSpPr>
        <p:spPr>
          <a:xfrm>
            <a:off x="625231" y="1091896"/>
            <a:ext cx="7279064" cy="4899675"/>
          </a:xfrm>
          <a:prstGeom prst="rect">
            <a:avLst/>
          </a:prstGeom>
        </p:spPr>
        <p:txBody>
          <a:bodyPr wrap="square">
            <a:spAutoFit/>
          </a:bodyPr>
          <a:lstStyle/>
          <a:p>
            <a:pPr marL="285750" indent="-285750" algn="l" rtl="0" eaLnBrk="0" fontAlgn="base" hangingPunct="0">
              <a:lnSpc>
                <a:spcPct val="150000"/>
              </a:lnSpc>
              <a:spcBef>
                <a:spcPct val="0"/>
              </a:spcBef>
              <a:spcAft>
                <a:spcPct val="0"/>
              </a:spcAft>
              <a:buFont typeface="Arial" panose="020B0604020202020204" pitchFamily="34" charset="0"/>
              <a:buChar char="•"/>
            </a:pPr>
            <a:r>
              <a:rPr lang="en-US" sz="1400">
                <a:latin typeface="Segoe UI" panose="020B0502040204020203" pitchFamily="34" charset="0"/>
                <a:cs typeface="Segoe UI" panose="020B0502040204020203" pitchFamily="34" charset="0"/>
              </a:rPr>
              <a:t>As of 2020, the Jewish Ultra Orthodox population of Israel is approximately 1,175,000 people. Its rate of natural increase is 4.2% per year (compared to 1.4% for general Jewish Israelis). The proportion of young people, aged 0-19, among the Ultra Orthodox population, is 58%, compared to 30% among general Jewish Israelis.</a:t>
            </a:r>
          </a:p>
          <a:p>
            <a:pPr marL="285750" indent="-285750" algn="l" rtl="0" eaLnBrk="0" fontAlgn="base" hangingPunct="0">
              <a:lnSpc>
                <a:spcPct val="150000"/>
              </a:lnSpc>
              <a:spcBef>
                <a:spcPct val="0"/>
              </a:spcBef>
              <a:spcAft>
                <a:spcPct val="0"/>
              </a:spcAft>
              <a:buFont typeface="Arial" panose="020B0604020202020204" pitchFamily="34" charset="0"/>
              <a:buChar char="•"/>
            </a:pPr>
            <a:r>
              <a:rPr lang="en-US" sz="1400">
                <a:latin typeface="Segoe UI" panose="020B0502040204020203" pitchFamily="34" charset="0"/>
                <a:cs typeface="Segoe UI" panose="020B0502040204020203" pitchFamily="34" charset="0"/>
              </a:rPr>
              <a:t>34% of Ultra Orthodox Israelis live in localities in which over 80% of residents are Ultra Orthodox — </a:t>
            </a:r>
            <a:r>
              <a:rPr lang="en-US" sz="1400" err="1">
                <a:latin typeface="Segoe UI" panose="020B0502040204020203" pitchFamily="34" charset="0"/>
                <a:cs typeface="Segoe UI" panose="020B0502040204020203" pitchFamily="34" charset="0"/>
              </a:rPr>
              <a:t>Bnei</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Brak</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Modi’in</a:t>
            </a:r>
            <a:r>
              <a:rPr lang="en-US" sz="1400">
                <a:latin typeface="Segoe UI" panose="020B0502040204020203" pitchFamily="34" charset="0"/>
                <a:cs typeface="Segoe UI" panose="020B0502040204020203" pitchFamily="34" charset="0"/>
              </a:rPr>
              <a:t> ‘Illit, Beitar ‘Illit, Elad, </a:t>
            </a:r>
            <a:r>
              <a:rPr lang="en-US" sz="1400" err="1">
                <a:latin typeface="Segoe UI" panose="020B0502040204020203" pitchFamily="34" charset="0"/>
                <a:cs typeface="Segoe UI" panose="020B0502040204020203" pitchFamily="34" charset="0"/>
              </a:rPr>
              <a:t>Rekhasim</a:t>
            </a:r>
            <a:r>
              <a:rPr lang="en-US" sz="1400">
                <a:latin typeface="Segoe UI" panose="020B0502040204020203" pitchFamily="34" charset="0"/>
                <a:cs typeface="Segoe UI" panose="020B0502040204020203" pitchFamily="34" charset="0"/>
              </a:rPr>
              <a:t>, Emanuel, </a:t>
            </a:r>
            <a:r>
              <a:rPr lang="en-US" sz="1400" err="1">
                <a:latin typeface="Segoe UI" panose="020B0502040204020203" pitchFamily="34" charset="0"/>
                <a:cs typeface="Segoe UI" panose="020B0502040204020203" pitchFamily="34" charset="0"/>
              </a:rPr>
              <a:t>Kiryat</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Ya’arim</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Tifrah</a:t>
            </a:r>
            <a:r>
              <a:rPr lang="en-US" sz="1400">
                <a:latin typeface="Segoe UI" panose="020B0502040204020203" pitchFamily="34" charset="0"/>
                <a:cs typeface="Segoe UI" panose="020B0502040204020203" pitchFamily="34" charset="0"/>
              </a:rPr>
              <a:t>, and </a:t>
            </a:r>
            <a:r>
              <a:rPr lang="en-US" sz="1400" err="1">
                <a:latin typeface="Segoe UI" panose="020B0502040204020203" pitchFamily="34" charset="0"/>
                <a:cs typeface="Segoe UI" panose="020B0502040204020203" pitchFamily="34" charset="0"/>
              </a:rPr>
              <a:t>Kfar</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Habad</a:t>
            </a:r>
            <a:r>
              <a:rPr lang="en-US" sz="1400">
                <a:latin typeface="Segoe UI" panose="020B0502040204020203" pitchFamily="34" charset="0"/>
                <a:cs typeface="Segoe UI" panose="020B0502040204020203" pitchFamily="34" charset="0"/>
              </a:rPr>
              <a:t>). </a:t>
            </a:r>
            <a:br>
              <a:rPr lang="en-US" sz="1400">
                <a:latin typeface="Segoe UI" panose="020B0502040204020203" pitchFamily="34" charset="0"/>
                <a:cs typeface="Segoe UI" panose="020B0502040204020203" pitchFamily="34" charset="0"/>
              </a:rPr>
            </a:br>
            <a:r>
              <a:rPr lang="en-US" sz="1400">
                <a:latin typeface="Segoe UI" panose="020B0502040204020203" pitchFamily="34" charset="0"/>
                <a:cs typeface="Segoe UI" panose="020B0502040204020203" pitchFamily="34" charset="0"/>
              </a:rPr>
              <a:t>37% of Ultra Orthodox Israelis live in localities in which most residents are Ultra Orthodox (Jerusalem, Beit Shemesh, Tzfat, </a:t>
            </a:r>
            <a:r>
              <a:rPr lang="en-US" sz="1400" err="1">
                <a:latin typeface="Segoe UI" panose="020B0502040204020203" pitchFamily="34" charset="0"/>
                <a:cs typeface="Segoe UI" panose="020B0502040204020203" pitchFamily="34" charset="0"/>
              </a:rPr>
              <a:t>Kokhav</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Ya’akov</a:t>
            </a:r>
            <a:r>
              <a:rPr lang="en-US" sz="1400">
                <a:latin typeface="Segoe UI" panose="020B0502040204020203" pitchFamily="34" charset="0"/>
                <a:cs typeface="Segoe UI" panose="020B0502040204020203" pitchFamily="34" charset="0"/>
              </a:rPr>
              <a:t>, and </a:t>
            </a:r>
            <a:r>
              <a:rPr lang="en-US" sz="1400" err="1">
                <a:latin typeface="Segoe UI" panose="020B0502040204020203" pitchFamily="34" charset="0"/>
                <a:cs typeface="Segoe UI" panose="020B0502040204020203" pitchFamily="34" charset="0"/>
              </a:rPr>
              <a:t>Yavne’el</a:t>
            </a:r>
            <a:r>
              <a:rPr lang="en-US" sz="1400">
                <a:latin typeface="Segoe UI" panose="020B0502040204020203" pitchFamily="34" charset="0"/>
                <a:cs typeface="Segoe UI" panose="020B0502040204020203" pitchFamily="34" charset="0"/>
              </a:rPr>
              <a:t>). </a:t>
            </a:r>
            <a:br>
              <a:rPr lang="en-US" sz="1400">
                <a:latin typeface="Segoe UI" panose="020B0502040204020203" pitchFamily="34" charset="0"/>
                <a:cs typeface="Segoe UI" panose="020B0502040204020203" pitchFamily="34" charset="0"/>
              </a:rPr>
            </a:br>
            <a:r>
              <a:rPr lang="en-US" sz="1400">
                <a:latin typeface="Segoe UI" panose="020B0502040204020203" pitchFamily="34" charset="0"/>
                <a:cs typeface="Segoe UI" panose="020B0502040204020203" pitchFamily="34" charset="0"/>
              </a:rPr>
              <a:t>11% of them live in localities where up to half of residents are Ultra Orthodox (Ashdod, Netivot, </a:t>
            </a:r>
            <a:r>
              <a:rPr lang="en-US" sz="1400" err="1">
                <a:latin typeface="Segoe UI" panose="020B0502040204020203" pitchFamily="34" charset="0"/>
                <a:cs typeface="Segoe UI" panose="020B0502040204020203" pitchFamily="34" charset="0"/>
              </a:rPr>
              <a:t>Kiryat</a:t>
            </a:r>
            <a:r>
              <a:rPr lang="en-US" sz="1400">
                <a:latin typeface="Segoe UI" panose="020B0502040204020203" pitchFamily="34" charset="0"/>
                <a:cs typeface="Segoe UI" panose="020B0502040204020203" pitchFamily="34" charset="0"/>
              </a:rPr>
              <a:t> Gat, </a:t>
            </a:r>
            <a:r>
              <a:rPr lang="en-US" sz="1400" err="1">
                <a:latin typeface="Segoe UI" panose="020B0502040204020203" pitchFamily="34" charset="0"/>
                <a:cs typeface="Segoe UI" panose="020B0502040204020203" pitchFamily="34" charset="0"/>
              </a:rPr>
              <a:t>Ofakim</a:t>
            </a:r>
            <a:r>
              <a:rPr lang="en-US" sz="1400">
                <a:latin typeface="Segoe UI" panose="020B0502040204020203" pitchFamily="34" charset="0"/>
                <a:cs typeface="Segoe UI" panose="020B0502040204020203" pitchFamily="34" charset="0"/>
              </a:rPr>
              <a:t>, Tiberias, </a:t>
            </a:r>
            <a:r>
              <a:rPr lang="en-US" sz="1400" err="1">
                <a:latin typeface="Segoe UI" panose="020B0502040204020203" pitchFamily="34" charset="0"/>
                <a:cs typeface="Segoe UI" panose="020B0502040204020203" pitchFamily="34" charset="0"/>
              </a:rPr>
              <a:t>Givat</a:t>
            </a:r>
            <a:r>
              <a:rPr lang="en-US" sz="1400">
                <a:latin typeface="Segoe UI" panose="020B0502040204020203" pitchFamily="34" charset="0"/>
                <a:cs typeface="Segoe UI" panose="020B0502040204020203" pitchFamily="34" charset="0"/>
              </a:rPr>
              <a:t> Ze’ev, and Arad). </a:t>
            </a:r>
            <a:br>
              <a:rPr lang="en-US" sz="1400">
                <a:latin typeface="Segoe UI" panose="020B0502040204020203" pitchFamily="34" charset="0"/>
                <a:cs typeface="Segoe UI" panose="020B0502040204020203" pitchFamily="34" charset="0"/>
              </a:rPr>
            </a:br>
            <a:r>
              <a:rPr lang="en-US" sz="1400">
                <a:latin typeface="Segoe UI" panose="020B0502040204020203" pitchFamily="34" charset="0"/>
                <a:cs typeface="Segoe UI" panose="020B0502040204020203" pitchFamily="34" charset="0"/>
              </a:rPr>
              <a:t>Finally, 18% of them live in localities where under 16% of residents are Ultra Orthodox (</a:t>
            </a:r>
            <a:r>
              <a:rPr lang="en-US" sz="1400" err="1">
                <a:latin typeface="Segoe UI" panose="020B0502040204020203" pitchFamily="34" charset="0"/>
                <a:cs typeface="Segoe UI" panose="020B0502040204020203" pitchFamily="34" charset="0"/>
              </a:rPr>
              <a:t>Petach</a:t>
            </a:r>
            <a:r>
              <a:rPr lang="en-US" sz="1400">
                <a:latin typeface="Segoe UI" panose="020B0502040204020203" pitchFamily="34" charset="0"/>
                <a:cs typeface="Segoe UI" panose="020B0502040204020203" pitchFamily="34" charset="0"/>
              </a:rPr>
              <a:t> </a:t>
            </a:r>
            <a:r>
              <a:rPr lang="en-US" sz="1400" err="1">
                <a:latin typeface="Segoe UI" panose="020B0502040204020203" pitchFamily="34" charset="0"/>
                <a:cs typeface="Segoe UI" panose="020B0502040204020203" pitchFamily="34" charset="0"/>
              </a:rPr>
              <a:t>Tikva</a:t>
            </a:r>
            <a:r>
              <a:rPr lang="en-US" sz="1400">
                <a:latin typeface="Segoe UI" panose="020B0502040204020203" pitchFamily="34" charset="0"/>
                <a:cs typeface="Segoe UI" panose="020B0502040204020203" pitchFamily="34" charset="0"/>
              </a:rPr>
              <a:t>, Netanya, Haifa, Tel Aviv, Rehovot, Holon, </a:t>
            </a:r>
            <a:r>
              <a:rPr lang="en-US" sz="1400" err="1">
                <a:latin typeface="Segoe UI" panose="020B0502040204020203" pitchFamily="34" charset="0"/>
                <a:cs typeface="Segoe UI" panose="020B0502040204020203" pitchFamily="34" charset="0"/>
              </a:rPr>
              <a:t>Be’er</a:t>
            </a:r>
            <a:r>
              <a:rPr lang="en-US" sz="1400">
                <a:latin typeface="Segoe UI" panose="020B0502040204020203" pitchFamily="34" charset="0"/>
                <a:cs typeface="Segoe UI" panose="020B0502040204020203" pitchFamily="34" charset="0"/>
              </a:rPr>
              <a:t> Sheva, and Ashkelon).</a:t>
            </a:r>
          </a:p>
          <a:p>
            <a:pPr marL="285750" indent="-285750" algn="l" rtl="0" eaLnBrk="0" fontAlgn="base" hangingPunct="0">
              <a:lnSpc>
                <a:spcPct val="150000"/>
              </a:lnSpc>
              <a:spcBef>
                <a:spcPct val="0"/>
              </a:spcBef>
              <a:spcAft>
                <a:spcPct val="0"/>
              </a:spcAft>
              <a:buFont typeface="Arial" panose="020B0604020202020204" pitchFamily="34" charset="0"/>
              <a:buChar char="•"/>
            </a:pPr>
            <a:r>
              <a:rPr lang="en-US" sz="1400">
                <a:latin typeface="Segoe UI" panose="020B0502040204020203" pitchFamily="34" charset="0"/>
                <a:cs typeface="Segoe UI" panose="020B0502040204020203" pitchFamily="34" charset="0"/>
              </a:rPr>
              <a:t>As of 2019, the average Ultra Orthodox family consists of 5.32 people, which is higher than among general Jewish Israelis (3.16).</a:t>
            </a:r>
            <a:endParaRPr lang="he-IL" sz="1400">
              <a:latin typeface="Segoe UI" panose="020B0502040204020203" pitchFamily="34" charset="0"/>
              <a:cs typeface="Segoe UI" panose="020B0502040204020203" pitchFamily="34" charset="0"/>
            </a:endParaRPr>
          </a:p>
        </p:txBody>
      </p:sp>
      <p:pic>
        <p:nvPicPr>
          <p:cNvPr id="9" name="תמונה 2" descr="תמונה שמכילה מפה&#10;&#10;התיאור נוצר באופן אוטומטי">
            <a:extLst>
              <a:ext uri="{FF2B5EF4-FFF2-40B4-BE49-F238E27FC236}">
                <a16:creationId xmlns:a16="http://schemas.microsoft.com/office/drawing/2014/main" id="{260AE717-FF40-5D0A-6F47-6462852099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7073" y="948887"/>
            <a:ext cx="3559696" cy="5042684"/>
          </a:xfrm>
          <a:prstGeom prst="rect">
            <a:avLst/>
          </a:prstGeom>
        </p:spPr>
      </p:pic>
    </p:spTree>
    <p:extLst>
      <p:ext uri="{BB962C8B-B14F-4D97-AF65-F5344CB8AC3E}">
        <p14:creationId xmlns:p14="http://schemas.microsoft.com/office/powerpoint/2010/main" val="28451307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1779491-03F2-FD80-6598-21988C1FE330}"/>
              </a:ext>
            </a:extLst>
          </p:cNvPr>
          <p:cNvSpPr txBox="1"/>
          <p:nvPr/>
        </p:nvSpPr>
        <p:spPr>
          <a:xfrm>
            <a:off x="0" y="-72762"/>
            <a:ext cx="12192000" cy="461665"/>
          </a:xfrm>
          <a:prstGeom prst="rect">
            <a:avLst/>
          </a:prstGeom>
          <a:solidFill>
            <a:srgbClr val="36636F"/>
          </a:solidFill>
        </p:spPr>
        <p:txBody>
          <a:bodyPr wrap="square" rtlCol="0">
            <a:spAutoFit/>
          </a:bodyPr>
          <a:lstStyle/>
          <a:p>
            <a:pPr rtl="1"/>
            <a:r>
              <a:rPr lang="he-IL" sz="2400" b="1">
                <a:solidFill>
                  <a:schemeClr val="bg1"/>
                </a:solidFill>
                <a:latin typeface="Tahoma" panose="020B0604030504040204" pitchFamily="34" charset="0"/>
                <a:ea typeface="Tahoma" panose="020B0604030504040204" pitchFamily="34" charset="0"/>
                <a:cs typeface="Tahoma" panose="020B0604030504040204" pitchFamily="34" charset="0"/>
              </a:rPr>
              <a:t>עיקרי תובנות מקבוצת מיקוד עם צוות מוביל</a:t>
            </a:r>
          </a:p>
        </p:txBody>
      </p:sp>
      <p:graphicFrame>
        <p:nvGraphicFramePr>
          <p:cNvPr id="9" name="Table 8">
            <a:extLst>
              <a:ext uri="{FF2B5EF4-FFF2-40B4-BE49-F238E27FC236}">
                <a16:creationId xmlns:a16="http://schemas.microsoft.com/office/drawing/2014/main" id="{79EE9FF5-92D7-E8BB-C4F4-87AC507FB90E}"/>
              </a:ext>
            </a:extLst>
          </p:cNvPr>
          <p:cNvGraphicFramePr>
            <a:graphicFrameLocks noGrp="1"/>
          </p:cNvGraphicFramePr>
          <p:nvPr>
            <p:extLst>
              <p:ext uri="{D42A27DB-BD31-4B8C-83A1-F6EECF244321}">
                <p14:modId xmlns:p14="http://schemas.microsoft.com/office/powerpoint/2010/main" val="3468770987"/>
              </p:ext>
            </p:extLst>
          </p:nvPr>
        </p:nvGraphicFramePr>
        <p:xfrm>
          <a:off x="406053" y="804366"/>
          <a:ext cx="5336970" cy="5356365"/>
        </p:xfrm>
        <a:graphic>
          <a:graphicData uri="http://schemas.openxmlformats.org/drawingml/2006/table">
            <a:tbl>
              <a:tblPr rtl="1" firstRow="1" bandRow="1">
                <a:tableStyleId>{5940675A-B579-460E-94D1-54222C63F5DA}</a:tableStyleId>
              </a:tblPr>
              <a:tblGrid>
                <a:gridCol w="5336970">
                  <a:extLst>
                    <a:ext uri="{9D8B030D-6E8A-4147-A177-3AD203B41FA5}">
                      <a16:colId xmlns:a16="http://schemas.microsoft.com/office/drawing/2014/main" val="3675287082"/>
                    </a:ext>
                  </a:extLst>
                </a:gridCol>
              </a:tblGrid>
              <a:tr h="12032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1">
                          <a:solidFill>
                            <a:srgbClr val="36636F"/>
                          </a:solidFill>
                          <a:latin typeface="Segoe UI" panose="020B0502040204020203" pitchFamily="34" charset="0"/>
                          <a:cs typeface="Segoe UI" panose="020B0502040204020203" pitchFamily="34" charset="0"/>
                        </a:rPr>
                        <a:t>A rise in the importance of the issue and its place on the agenda</a:t>
                      </a:r>
                      <a:r>
                        <a:rPr lang="en-US" altLang="he-IL" sz="1800" b="0">
                          <a:solidFill>
                            <a:srgbClr val="36636F"/>
                          </a:solidFill>
                          <a:latin typeface="Segoe UI" panose="020B0502040204020203" pitchFamily="34" charset="0"/>
                          <a:cs typeface="Segoe UI" panose="020B0502040204020203" pitchFamily="34" charset="0"/>
                        </a:rPr>
                        <a:t> expressed in routine municipal work, through receiving inspiration from familiarization with activities taken in other cities.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650059573"/>
                  </a:ext>
                </a:extLst>
              </a:tr>
              <a:tr h="1135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1">
                          <a:solidFill>
                            <a:srgbClr val="36636F"/>
                          </a:solidFill>
                          <a:latin typeface="Segoe UI" panose="020B0502040204020203" pitchFamily="34" charset="0"/>
                          <a:cs typeface="Segoe UI" panose="020B0502040204020203" pitchFamily="34" charset="0"/>
                        </a:rPr>
                        <a:t>A</a:t>
                      </a:r>
                      <a:r>
                        <a:rPr lang="en-US" altLang="he-IL" sz="1800" b="1" baseline="0">
                          <a:solidFill>
                            <a:srgbClr val="36636F"/>
                          </a:solidFill>
                          <a:latin typeface="Segoe UI" panose="020B0502040204020203" pitchFamily="34" charset="0"/>
                          <a:cs typeface="Segoe UI" panose="020B0502040204020203" pitchFamily="34" charset="0"/>
                        </a:rPr>
                        <a:t> change in perception was observed </a:t>
                      </a:r>
                      <a:r>
                        <a:rPr lang="en-US" altLang="he-IL" sz="1800" b="0">
                          <a:solidFill>
                            <a:srgbClr val="36636F"/>
                          </a:solidFill>
                          <a:latin typeface="Segoe UI" panose="020B0502040204020203" pitchFamily="34" charset="0"/>
                          <a:cs typeface="Segoe UI" panose="020B0502040204020203" pitchFamily="34" charset="0"/>
                        </a:rPr>
                        <a:t>regarding early childhood issues and expressed, among other ways, in thinking ahead “about the day after.”</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173894394"/>
                  </a:ext>
                </a:extLst>
              </a:tr>
              <a:tr h="1105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1">
                          <a:solidFill>
                            <a:srgbClr val="36636F"/>
                          </a:solidFill>
                          <a:latin typeface="Segoe UI" panose="020B0502040204020203" pitchFamily="34" charset="0"/>
                          <a:cs typeface="Segoe UI" panose="020B0502040204020203" pitchFamily="34" charset="0"/>
                        </a:rPr>
                        <a:t>A change in</a:t>
                      </a:r>
                      <a:r>
                        <a:rPr lang="en-US" altLang="he-IL" sz="1800" b="1" baseline="0">
                          <a:solidFill>
                            <a:srgbClr val="36636F"/>
                          </a:solidFill>
                          <a:latin typeface="Segoe UI" panose="020B0502040204020203" pitchFamily="34" charset="0"/>
                          <a:cs typeface="Segoe UI" panose="020B0502040204020203" pitchFamily="34" charset="0"/>
                        </a:rPr>
                        <a:t> work habits -</a:t>
                      </a:r>
                      <a:r>
                        <a:rPr lang="en-US" altLang="he-IL" sz="1800" b="0">
                          <a:solidFill>
                            <a:srgbClr val="36636F"/>
                          </a:solidFill>
                          <a:latin typeface="Segoe UI" panose="020B0502040204020203" pitchFamily="34" charset="0"/>
                          <a:cs typeface="Segoe UI" panose="020B0502040204020203" pitchFamily="34" charset="0"/>
                        </a:rPr>
                        <a:t>The trainings led to a change in work habits on behalf of young children. However, the need to receive more practical tools arose.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3992144056"/>
                  </a:ext>
                </a:extLst>
              </a:tr>
              <a:tr h="883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1">
                          <a:solidFill>
                            <a:srgbClr val="36636F"/>
                          </a:solidFill>
                          <a:latin typeface="Segoe UI" panose="020B0502040204020203" pitchFamily="34" charset="0"/>
                          <a:cs typeface="Segoe UI" panose="020B0502040204020203" pitchFamily="34" charset="0"/>
                        </a:rPr>
                        <a:t>New connections between</a:t>
                      </a:r>
                      <a:r>
                        <a:rPr lang="en-US" altLang="he-IL" sz="1800" b="1" baseline="0">
                          <a:solidFill>
                            <a:srgbClr val="36636F"/>
                          </a:solidFill>
                          <a:latin typeface="Segoe UI" panose="020B0502040204020203" pitchFamily="34" charset="0"/>
                          <a:cs typeface="Segoe UI" panose="020B0502040204020203" pitchFamily="34" charset="0"/>
                        </a:rPr>
                        <a:t> municipal entities -</a:t>
                      </a:r>
                      <a:r>
                        <a:rPr lang="en-US" altLang="he-IL" sz="1800" b="0">
                          <a:solidFill>
                            <a:srgbClr val="36636F"/>
                          </a:solidFill>
                          <a:latin typeface="Segoe UI" panose="020B0502040204020203" pitchFamily="34" charset="0"/>
                          <a:cs typeface="Segoe UI" panose="020B0502040204020203" pitchFamily="34" charset="0"/>
                        </a:rPr>
                        <a:t>Joint work to advance the program is an opportunity for collaborative ventures.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2583581284"/>
                  </a:ext>
                </a:extLst>
              </a:tr>
              <a:tr h="8251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he-IL" sz="1800" b="1">
                          <a:solidFill>
                            <a:srgbClr val="36636F"/>
                          </a:solidFill>
                          <a:latin typeface="Segoe UI" panose="020B0502040204020203" pitchFamily="34" charset="0"/>
                          <a:cs typeface="Segoe UI" panose="020B0502040204020203" pitchFamily="34" charset="0"/>
                        </a:rPr>
                        <a:t>Promoting internal motivation - </a:t>
                      </a:r>
                      <a:r>
                        <a:rPr lang="en-US" altLang="he-IL" sz="1800" b="0">
                          <a:solidFill>
                            <a:srgbClr val="36636F"/>
                          </a:solidFill>
                          <a:latin typeface="Segoe UI" panose="020B0502040204020203" pitchFamily="34" charset="0"/>
                          <a:cs typeface="Segoe UI" panose="020B0502040204020203" pitchFamily="34" charset="0"/>
                        </a:rPr>
                        <a:t>Participants expressed initiative and raised ideas for activities that can be appropriate for the program.</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FDC72"/>
                    </a:solidFill>
                  </a:tcPr>
                </a:tc>
                <a:extLst>
                  <a:ext uri="{0D108BD9-81ED-4DB2-BD59-A6C34878D82A}">
                    <a16:rowId xmlns:a16="http://schemas.microsoft.com/office/drawing/2014/main" val="241357164"/>
                  </a:ext>
                </a:extLst>
              </a:tr>
            </a:tbl>
          </a:graphicData>
        </a:graphic>
      </p:graphicFrame>
      <p:sp>
        <p:nvSpPr>
          <p:cNvPr id="13" name="TextBox 12">
            <a:extLst>
              <a:ext uri="{FF2B5EF4-FFF2-40B4-BE49-F238E27FC236}">
                <a16:creationId xmlns:a16="http://schemas.microsoft.com/office/drawing/2014/main" id="{35D054DE-7DDF-A6E4-0DD4-E9F19AC6DAFD}"/>
              </a:ext>
            </a:extLst>
          </p:cNvPr>
          <p:cNvSpPr txBox="1"/>
          <p:nvPr/>
        </p:nvSpPr>
        <p:spPr>
          <a:xfrm>
            <a:off x="0" y="-72762"/>
            <a:ext cx="12192000" cy="400110"/>
          </a:xfrm>
          <a:prstGeom prst="rect">
            <a:avLst/>
          </a:prstGeom>
          <a:solidFill>
            <a:srgbClr val="36636F"/>
          </a:solidFill>
        </p:spPr>
        <p:txBody>
          <a:bodyPr wrap="square" rtlCol="0">
            <a:spAutoFit/>
          </a:bodyPr>
          <a:lstStyle/>
          <a:p>
            <a:pPr algn="l" rtl="0"/>
            <a:r>
              <a:rPr lang="en-US" sz="2000" b="1">
                <a:solidFill>
                  <a:schemeClr val="bg1"/>
                </a:solidFill>
                <a:latin typeface="Tahoma" panose="020B0604030504040204" pitchFamily="34" charset="0"/>
                <a:ea typeface="Tahoma" panose="020B0604030504040204" pitchFamily="34" charset="0"/>
                <a:cs typeface="Tahoma" panose="020B0604030504040204" pitchFamily="34" charset="0"/>
              </a:rPr>
              <a:t>Key Insights from the Focus Group with the Leading Team</a:t>
            </a:r>
            <a:endParaRPr lang="he-IL" sz="2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מלבן 30">
            <a:extLst>
              <a:ext uri="{FF2B5EF4-FFF2-40B4-BE49-F238E27FC236}">
                <a16:creationId xmlns:a16="http://schemas.microsoft.com/office/drawing/2014/main" id="{6F7EE76C-E018-3936-6807-BAC7F2EE4B5B}"/>
              </a:ext>
            </a:extLst>
          </p:cNvPr>
          <p:cNvSpPr/>
          <p:nvPr/>
        </p:nvSpPr>
        <p:spPr>
          <a:xfrm>
            <a:off x="5896422" y="3481222"/>
            <a:ext cx="5693665" cy="1007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rtl="0"/>
            <a:r>
              <a:rPr lang="en-US" sz="1600">
                <a:solidFill>
                  <a:schemeClr val="tx1"/>
                </a:solidFill>
                <a:latin typeface="Segoe UI" panose="020B0502040204020203" pitchFamily="34" charset="0"/>
                <a:ea typeface="Tahoma" panose="020B0604030504040204" pitchFamily="34" charset="0"/>
                <a:cs typeface="Segoe UI" panose="020B0502040204020203" pitchFamily="34" charset="0"/>
              </a:rPr>
              <a:t>“The applicable aspects of the trainings should be sharpened, and participants should be given a broader emphasis on practice, with the aim of translating it into immediate work in the field.”</a:t>
            </a:r>
          </a:p>
        </p:txBody>
      </p:sp>
      <p:sp>
        <p:nvSpPr>
          <p:cNvPr id="15" name="מלבן 3">
            <a:extLst>
              <a:ext uri="{FF2B5EF4-FFF2-40B4-BE49-F238E27FC236}">
                <a16:creationId xmlns:a16="http://schemas.microsoft.com/office/drawing/2014/main" id="{FFADF2D3-3362-3370-E1AF-CB5F2019E5F0}"/>
              </a:ext>
            </a:extLst>
          </p:cNvPr>
          <p:cNvSpPr/>
          <p:nvPr/>
        </p:nvSpPr>
        <p:spPr>
          <a:xfrm>
            <a:off x="5873497" y="700913"/>
            <a:ext cx="5739384" cy="830997"/>
          </a:xfrm>
          <a:prstGeom prst="rect">
            <a:avLst/>
          </a:prstGeom>
        </p:spPr>
        <p:txBody>
          <a:bodyPr wrap="square">
            <a:spAutoFit/>
          </a:bodyPr>
          <a:lstStyle/>
          <a:p>
            <a:pPr algn="l" rtl="0"/>
            <a:r>
              <a:rPr lang="en-US" sz="1600">
                <a:latin typeface="Segoe UI" panose="020B0502040204020203" pitchFamily="34" charset="0"/>
                <a:ea typeface="Tahoma" panose="020B0604030504040204" pitchFamily="34" charset="0"/>
                <a:cs typeface="Segoe UI" panose="020B0502040204020203" pitchFamily="34" charset="0"/>
              </a:rPr>
              <a:t>“I started to see elements in the physical space that pertain to young children, which until now I did not see, because I understood that [the issue] is important.”</a:t>
            </a:r>
          </a:p>
        </p:txBody>
      </p:sp>
      <p:sp>
        <p:nvSpPr>
          <p:cNvPr id="16" name="מלבן 3">
            <a:extLst>
              <a:ext uri="{FF2B5EF4-FFF2-40B4-BE49-F238E27FC236}">
                <a16:creationId xmlns:a16="http://schemas.microsoft.com/office/drawing/2014/main" id="{EF8E4C76-5811-4E34-2AEC-6884036A1086}"/>
              </a:ext>
            </a:extLst>
          </p:cNvPr>
          <p:cNvSpPr/>
          <p:nvPr/>
        </p:nvSpPr>
        <p:spPr>
          <a:xfrm>
            <a:off x="5873497" y="1590190"/>
            <a:ext cx="5912450" cy="830997"/>
          </a:xfrm>
          <a:prstGeom prst="rect">
            <a:avLst/>
          </a:prstGeom>
        </p:spPr>
        <p:txBody>
          <a:bodyPr wrap="square">
            <a:spAutoFit/>
          </a:bodyPr>
          <a:lstStyle/>
          <a:p>
            <a:pPr lvl="0" algn="l" rtl="0"/>
            <a:r>
              <a:rPr lang="en-US" sz="1600">
                <a:latin typeface="Segoe UI" panose="020B0502040204020203" pitchFamily="34" charset="0"/>
                <a:ea typeface="Tahoma" panose="020B0604030504040204" pitchFamily="34" charset="0"/>
                <a:cs typeface="Segoe UI" panose="020B0502040204020203" pitchFamily="34" charset="0"/>
              </a:rPr>
              <a:t>“The play facilities department, which makes the playgrounds, no longer works on autopilot; [its staff] understood that it must adapt [the playgrounds] to other populations.”</a:t>
            </a:r>
          </a:p>
        </p:txBody>
      </p:sp>
      <p:sp>
        <p:nvSpPr>
          <p:cNvPr id="17" name="תיבת טקסט 2">
            <a:extLst>
              <a:ext uri="{FF2B5EF4-FFF2-40B4-BE49-F238E27FC236}">
                <a16:creationId xmlns:a16="http://schemas.microsoft.com/office/drawing/2014/main" id="{BE9D8823-7FB7-7ECE-8F49-89634AC057E5}"/>
              </a:ext>
            </a:extLst>
          </p:cNvPr>
          <p:cNvSpPr txBox="1"/>
          <p:nvPr/>
        </p:nvSpPr>
        <p:spPr>
          <a:xfrm>
            <a:off x="5921117" y="4606127"/>
            <a:ext cx="5693665" cy="584775"/>
          </a:xfrm>
          <a:prstGeom prst="rect">
            <a:avLst/>
          </a:prstGeom>
          <a:noFill/>
        </p:spPr>
        <p:txBody>
          <a:bodyPr wrap="square" rtlCol="1">
            <a:spAutoFit/>
          </a:bodyPr>
          <a:lstStyle/>
          <a:p>
            <a:pPr algn="l" rtl="0"/>
            <a:r>
              <a:rPr lang="en-US" sz="1600">
                <a:latin typeface="Segoe UI" panose="020B0502040204020203" pitchFamily="34" charset="0"/>
                <a:ea typeface="Tahoma" panose="020B0604030504040204" pitchFamily="34" charset="0"/>
                <a:cs typeface="Segoe UI" panose="020B0502040204020203" pitchFamily="34" charset="0"/>
              </a:rPr>
              <a:t>“A very fertile collaboration, including vis-à-vis entities not part of the same sphere.”</a:t>
            </a:r>
          </a:p>
        </p:txBody>
      </p:sp>
      <p:sp>
        <p:nvSpPr>
          <p:cNvPr id="18" name="תיבת טקסט 3">
            <a:extLst>
              <a:ext uri="{FF2B5EF4-FFF2-40B4-BE49-F238E27FC236}">
                <a16:creationId xmlns:a16="http://schemas.microsoft.com/office/drawing/2014/main" id="{28EAE843-F029-FD57-C718-E0816106ED15}"/>
              </a:ext>
            </a:extLst>
          </p:cNvPr>
          <p:cNvSpPr txBox="1"/>
          <p:nvPr/>
        </p:nvSpPr>
        <p:spPr>
          <a:xfrm>
            <a:off x="5922848" y="2519167"/>
            <a:ext cx="5739384" cy="830997"/>
          </a:xfrm>
          <a:prstGeom prst="rect">
            <a:avLst/>
          </a:prstGeom>
          <a:noFill/>
        </p:spPr>
        <p:txBody>
          <a:bodyPr wrap="square" rtlCol="1">
            <a:spAutoFit/>
          </a:bodyPr>
          <a:lstStyle/>
          <a:p>
            <a:pPr algn="l" rtl="0"/>
            <a:r>
              <a:rPr lang="en-US" sz="1600">
                <a:latin typeface="Segoe UI" panose="020B0502040204020203" pitchFamily="34" charset="0"/>
                <a:ea typeface="Tahoma" panose="020B0604030504040204" pitchFamily="34" charset="0"/>
                <a:cs typeface="Segoe UI" panose="020B0502040204020203" pitchFamily="34" charset="0"/>
              </a:rPr>
              <a:t>“The Zaira program is amazing, but Urban95 will not stay here, so what will remain in the end? For this reason, we need the tools—to avoid dependence and pass the ball forwards.”</a:t>
            </a:r>
          </a:p>
        </p:txBody>
      </p:sp>
      <p:sp>
        <p:nvSpPr>
          <p:cNvPr id="19" name="תיבת טקסט 9">
            <a:extLst>
              <a:ext uri="{FF2B5EF4-FFF2-40B4-BE49-F238E27FC236}">
                <a16:creationId xmlns:a16="http://schemas.microsoft.com/office/drawing/2014/main" id="{E37E5387-2633-B47D-FF43-4331980CBB1C}"/>
              </a:ext>
            </a:extLst>
          </p:cNvPr>
          <p:cNvSpPr txBox="1"/>
          <p:nvPr/>
        </p:nvSpPr>
        <p:spPr>
          <a:xfrm>
            <a:off x="5891785" y="5266201"/>
            <a:ext cx="5739384" cy="830997"/>
          </a:xfrm>
          <a:prstGeom prst="rect">
            <a:avLst/>
          </a:prstGeom>
          <a:noFill/>
        </p:spPr>
        <p:txBody>
          <a:bodyPr wrap="square" rtlCol="1">
            <a:spAutoFit/>
          </a:bodyPr>
          <a:lstStyle/>
          <a:p>
            <a:pPr algn="l" rtl="0"/>
            <a:r>
              <a:rPr lang="en-US" sz="1600">
                <a:latin typeface="Segoe UI" panose="020B0502040204020203" pitchFamily="34" charset="0"/>
                <a:ea typeface="Tahoma" panose="020B0604030504040204" pitchFamily="34" charset="0"/>
                <a:cs typeface="Segoe UI" panose="020B0502040204020203" pitchFamily="34" charset="0"/>
              </a:rPr>
              <a:t>“I took insights from the training, [such as] to make a path for child bike/scooters. [We] must think not only about the playground but also about the street space.”</a:t>
            </a:r>
          </a:p>
        </p:txBody>
      </p:sp>
    </p:spTree>
    <p:extLst>
      <p:ext uri="{BB962C8B-B14F-4D97-AF65-F5344CB8AC3E}">
        <p14:creationId xmlns:p14="http://schemas.microsoft.com/office/powerpoint/2010/main" val="31926346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1F328E-31E6-F78F-B48E-F68E1954FD3A}"/>
              </a:ext>
            </a:extLst>
          </p:cNvPr>
          <p:cNvSpPr txBox="1"/>
          <p:nvPr/>
        </p:nvSpPr>
        <p:spPr>
          <a:xfrm>
            <a:off x="9388612" y="522419"/>
            <a:ext cx="2290567" cy="954107"/>
          </a:xfrm>
          <a:prstGeom prst="rect">
            <a:avLst/>
          </a:prstGeom>
          <a:noFill/>
        </p:spPr>
        <p:txBody>
          <a:bodyPr wrap="square" rtlCol="1" anchor="ctr">
            <a:spAutoFit/>
          </a:bodyPr>
          <a:lstStyle/>
          <a:p>
            <a:pPr algn="ctr" rtl="1"/>
            <a:r>
              <a:rPr lang="he-IL" sz="2800" b="1">
                <a:solidFill>
                  <a:schemeClr val="bg1"/>
                </a:solidFill>
                <a:latin typeface="Calibri" panose="020F0502020204030204" pitchFamily="34" charset="0"/>
                <a:ea typeface="Tahoma" panose="020B0604030504040204" pitchFamily="34" charset="0"/>
                <a:cs typeface="Calibri" panose="020F0502020204030204" pitchFamily="34" charset="0"/>
              </a:rPr>
              <a:t>מקרה בוחן – פעילויות </a:t>
            </a:r>
            <a:r>
              <a:rPr lang="he-IL" sz="2800" b="1" err="1">
                <a:solidFill>
                  <a:schemeClr val="bg1"/>
                </a:solidFill>
                <a:latin typeface="Calibri" panose="020F0502020204030204" pitchFamily="34" charset="0"/>
                <a:ea typeface="Tahoma" panose="020B0604030504040204" pitchFamily="34" charset="0"/>
                <a:cs typeface="Calibri" panose="020F0502020204030204" pitchFamily="34" charset="0"/>
              </a:rPr>
              <a:t>זעירא</a:t>
            </a:r>
            <a:endParaRPr lang="he-IL" sz="2800" u="sng">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6" name="תיבת טקסט 11">
            <a:extLst>
              <a:ext uri="{FF2B5EF4-FFF2-40B4-BE49-F238E27FC236}">
                <a16:creationId xmlns:a16="http://schemas.microsoft.com/office/drawing/2014/main" id="{6DA2E4FD-A981-E7F7-19CD-EB95858B9D5F}"/>
              </a:ext>
            </a:extLst>
          </p:cNvPr>
          <p:cNvSpPr txBox="1"/>
          <p:nvPr/>
        </p:nvSpPr>
        <p:spPr>
          <a:xfrm>
            <a:off x="452672" y="820433"/>
            <a:ext cx="8543043" cy="4847802"/>
          </a:xfrm>
          <a:prstGeom prst="rect">
            <a:avLst/>
          </a:prstGeom>
          <a:noFill/>
        </p:spPr>
        <p:txBody>
          <a:bodyPr wrap="square">
            <a:spAutoFit/>
          </a:bodyPr>
          <a:lstStyle/>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Several initial insights arose from focus groups held with Beit Shemesh residents who are parents of young children, which point at a lack of spaces for play and spending time in public space in residential neighborhoods, alongside the need for enrichment activities for children within neighborhoods and walking distance from the home.</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To address these needs immediately, the Beit Shemesh Urban95 program launched a pilot program - a series of 3 activity sessions providing enrichment content intended for joint parent-child activity. Every session focused on a different field: motor skills; sensory skills; and linguistic enrichment. Every session had two rounds of identical activity, such that a maximum number of mothers and children could take part in the activity.</a:t>
            </a:r>
          </a:p>
          <a:p>
            <a:pPr marL="285750" indent="-285750" algn="l" rtl="0">
              <a:lnSpc>
                <a:spcPct val="150000"/>
              </a:lnSpc>
              <a:buClr>
                <a:srgbClr val="FFC000"/>
              </a:buClr>
              <a:buFontTx/>
              <a:buChar char="█"/>
              <a:defRPr/>
            </a:pPr>
            <a:r>
              <a:rPr lang="en-US" sz="1600">
                <a:latin typeface="Segoe UI" panose="020B0502040204020203" pitchFamily="34" charset="0"/>
                <a:ea typeface="Tahoma" panose="020B0604030504040204" pitchFamily="34" charset="0"/>
                <a:cs typeface="Segoe UI" panose="020B0502040204020203" pitchFamily="34" charset="0"/>
              </a:rPr>
              <a:t>The Zaira activity in Ramat Avraham and Ramat Beit Shemesh C1 took place in two rounds in every neighborhood (8 content activities in total), for a total of 150 mothers and 420 children. The tours for fathers and children in Ramat Avraham and Ramat Beit Shemesh C1 were attended by 30 fathers and 75 children.</a:t>
            </a:r>
          </a:p>
        </p:txBody>
      </p:sp>
      <p:sp>
        <p:nvSpPr>
          <p:cNvPr id="7" name="מלבן מעוגל 7">
            <a:extLst>
              <a:ext uri="{FF2B5EF4-FFF2-40B4-BE49-F238E27FC236}">
                <a16:creationId xmlns:a16="http://schemas.microsoft.com/office/drawing/2014/main" id="{DE66BE2A-DD38-91C5-7528-EE19277C7B88}"/>
              </a:ext>
            </a:extLst>
          </p:cNvPr>
          <p:cNvSpPr/>
          <p:nvPr/>
        </p:nvSpPr>
        <p:spPr>
          <a:xfrm rot="4329447">
            <a:off x="9368567" y="-413480"/>
            <a:ext cx="2635458" cy="2635458"/>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מלבן מעוגל 8">
            <a:extLst>
              <a:ext uri="{FF2B5EF4-FFF2-40B4-BE49-F238E27FC236}">
                <a16:creationId xmlns:a16="http://schemas.microsoft.com/office/drawing/2014/main" id="{EA8346CF-A6DD-9FAB-C32F-8433D5F18DD8}"/>
              </a:ext>
            </a:extLst>
          </p:cNvPr>
          <p:cNvSpPr/>
          <p:nvPr/>
        </p:nvSpPr>
        <p:spPr>
          <a:xfrm rot="4329447">
            <a:off x="9517857" y="-317512"/>
            <a:ext cx="2635458" cy="2635458"/>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TextBox 8">
            <a:extLst>
              <a:ext uri="{FF2B5EF4-FFF2-40B4-BE49-F238E27FC236}">
                <a16:creationId xmlns:a16="http://schemas.microsoft.com/office/drawing/2014/main" id="{F9177EBC-F002-CF75-5345-55E8364EA12D}"/>
              </a:ext>
            </a:extLst>
          </p:cNvPr>
          <p:cNvSpPr txBox="1"/>
          <p:nvPr/>
        </p:nvSpPr>
        <p:spPr>
          <a:xfrm>
            <a:off x="9541012" y="459375"/>
            <a:ext cx="2290567" cy="1384995"/>
          </a:xfrm>
          <a:prstGeom prst="rect">
            <a:avLst/>
          </a:prstGeom>
          <a:noFill/>
        </p:spPr>
        <p:txBody>
          <a:bodyPr wrap="square" rtlCol="1" anchor="ctr">
            <a:spAutoFit/>
          </a:bodyPr>
          <a:lstStyle/>
          <a:p>
            <a:pPr algn="ctr" rtl="0"/>
            <a:r>
              <a:rPr lang="en-US" sz="2800" b="1">
                <a:solidFill>
                  <a:schemeClr val="bg1"/>
                </a:solidFill>
                <a:latin typeface="Calibri" panose="020F0502020204030204" pitchFamily="34" charset="0"/>
                <a:ea typeface="Tahoma" panose="020B0604030504040204" pitchFamily="34" charset="0"/>
                <a:cs typeface="Calibri" panose="020F0502020204030204" pitchFamily="34" charset="0"/>
              </a:rPr>
              <a:t>Case Study – </a:t>
            </a:r>
          </a:p>
          <a:p>
            <a:pPr algn="ctr" rtl="0"/>
            <a:r>
              <a:rPr lang="en-US" sz="2800" b="1">
                <a:solidFill>
                  <a:schemeClr val="bg1"/>
                </a:solidFill>
                <a:latin typeface="Calibri" panose="020F0502020204030204" pitchFamily="34" charset="0"/>
                <a:ea typeface="Tahoma" panose="020B0604030504040204" pitchFamily="34" charset="0"/>
                <a:cs typeface="Calibri" panose="020F0502020204030204" pitchFamily="34" charset="0"/>
              </a:rPr>
              <a:t>Zaira Activities</a:t>
            </a:r>
            <a:endParaRPr lang="he-IL" sz="2800" u="sng">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2946397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9" descr="תמונה שמכילה חוץ, דשא, עץ, אדם&#10;&#10;התיאור נוצר באופן אוטומטי">
            <a:extLst>
              <a:ext uri="{FF2B5EF4-FFF2-40B4-BE49-F238E27FC236}">
                <a16:creationId xmlns:a16="http://schemas.microsoft.com/office/drawing/2014/main" id="{1ECA90E8-EA73-A7A6-9616-753E5D1365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563" b="30971"/>
          <a:stretch/>
        </p:blipFill>
        <p:spPr bwMode="auto">
          <a:xfrm>
            <a:off x="8058038" y="2832692"/>
            <a:ext cx="4131699" cy="3624474"/>
          </a:xfrm>
          <a:prstGeom prst="rect">
            <a:avLst/>
          </a:prstGeom>
          <a:ln>
            <a:noFill/>
          </a:ln>
          <a:extLst>
            <a:ext uri="{53640926-AAD7-44D8-BBD7-CCE9431645EC}">
              <a14:shadowObscured xmlns:a14="http://schemas.microsoft.com/office/drawing/2010/main"/>
            </a:ext>
          </a:extLst>
        </p:spPr>
      </p:pic>
      <p:pic>
        <p:nvPicPr>
          <p:cNvPr id="6" name="תמונה 2" descr="תמונה שמכילה דשא, אדם, אנשים, קבוצה&#10;&#10;התיאור נוצר באופן אוטומטי">
            <a:extLst>
              <a:ext uri="{FF2B5EF4-FFF2-40B4-BE49-F238E27FC236}">
                <a16:creationId xmlns:a16="http://schemas.microsoft.com/office/drawing/2014/main" id="{B0EC4DE9-BF5D-4898-46F2-A015589D5FA4}"/>
              </a:ext>
            </a:extLst>
          </p:cNvPr>
          <p:cNvPicPr>
            <a:picLocks noChangeAspect="1"/>
          </p:cNvPicPr>
          <p:nvPr/>
        </p:nvPicPr>
        <p:blipFill rotWithShape="1">
          <a:blip r:embed="rId4">
            <a:extLst>
              <a:ext uri="{28A0092B-C50C-407E-A947-70E740481C1C}">
                <a14:useLocalDpi xmlns:a14="http://schemas.microsoft.com/office/drawing/2010/main" val="0"/>
              </a:ext>
            </a:extLst>
          </a:blip>
          <a:srcRect t="-1" b="2166"/>
          <a:stretch/>
        </p:blipFill>
        <p:spPr>
          <a:xfrm>
            <a:off x="-2674" y="3238961"/>
            <a:ext cx="5309322" cy="3218205"/>
          </a:xfrm>
          <a:prstGeom prst="rect">
            <a:avLst/>
          </a:prstGeom>
        </p:spPr>
      </p:pic>
      <p:pic>
        <p:nvPicPr>
          <p:cNvPr id="7" name="תמונה 10">
            <a:extLst>
              <a:ext uri="{FF2B5EF4-FFF2-40B4-BE49-F238E27FC236}">
                <a16:creationId xmlns:a16="http://schemas.microsoft.com/office/drawing/2014/main" id="{365EF0B4-B854-27CD-CB08-DA2DE8425E12}"/>
              </a:ext>
            </a:extLst>
          </p:cNvPr>
          <p:cNvPicPr>
            <a:picLocks noChangeAspect="1"/>
          </p:cNvPicPr>
          <p:nvPr/>
        </p:nvPicPr>
        <p:blipFill rotWithShape="1">
          <a:blip r:embed="rId5"/>
          <a:srcRect b="2702"/>
          <a:stretch/>
        </p:blipFill>
        <p:spPr>
          <a:xfrm>
            <a:off x="4813322" y="3304605"/>
            <a:ext cx="3256852" cy="3152561"/>
          </a:xfrm>
          <a:prstGeom prst="rect">
            <a:avLst/>
          </a:prstGeom>
        </p:spPr>
      </p:pic>
      <p:sp>
        <p:nvSpPr>
          <p:cNvPr id="8" name="מלבן מעוגל 7">
            <a:extLst>
              <a:ext uri="{FF2B5EF4-FFF2-40B4-BE49-F238E27FC236}">
                <a16:creationId xmlns:a16="http://schemas.microsoft.com/office/drawing/2014/main" id="{861F4AA6-F8CD-17CC-16B6-C00A5BA794BA}"/>
              </a:ext>
            </a:extLst>
          </p:cNvPr>
          <p:cNvSpPr/>
          <p:nvPr/>
        </p:nvSpPr>
        <p:spPr>
          <a:xfrm rot="4329447">
            <a:off x="9216167" y="-565880"/>
            <a:ext cx="2635458" cy="2635458"/>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מלבן מעוגל 8">
            <a:extLst>
              <a:ext uri="{FF2B5EF4-FFF2-40B4-BE49-F238E27FC236}">
                <a16:creationId xmlns:a16="http://schemas.microsoft.com/office/drawing/2014/main" id="{ECB12C3B-FB77-F0F1-28F3-F85292E8F079}"/>
              </a:ext>
            </a:extLst>
          </p:cNvPr>
          <p:cNvSpPr/>
          <p:nvPr/>
        </p:nvSpPr>
        <p:spPr>
          <a:xfrm rot="4329447">
            <a:off x="9365457" y="-469912"/>
            <a:ext cx="2635458" cy="2635458"/>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1" name="TextBox 20">
            <a:extLst>
              <a:ext uri="{FF2B5EF4-FFF2-40B4-BE49-F238E27FC236}">
                <a16:creationId xmlns:a16="http://schemas.microsoft.com/office/drawing/2014/main" id="{B0313C94-310E-8183-C30F-0F84B152710A}"/>
              </a:ext>
            </a:extLst>
          </p:cNvPr>
          <p:cNvSpPr txBox="1"/>
          <p:nvPr/>
        </p:nvSpPr>
        <p:spPr>
          <a:xfrm>
            <a:off x="8062975" y="2505922"/>
            <a:ext cx="4126762" cy="412914"/>
          </a:xfrm>
          <a:prstGeom prst="rect">
            <a:avLst/>
          </a:prstGeom>
          <a:solidFill>
            <a:schemeClr val="bg1">
              <a:lumMod val="65000"/>
            </a:schemeClr>
          </a:solidFill>
          <a:ln>
            <a:noFill/>
          </a:ln>
        </p:spPr>
        <p:txBody>
          <a:bodyPr wrap="square" rtlCol="1">
            <a:spAutoFit/>
          </a:bodyPr>
          <a:lstStyle/>
          <a:p>
            <a:pPr algn="ctr"/>
            <a:r>
              <a:rPr lang="en-US" sz="2000" b="1">
                <a:solidFill>
                  <a:schemeClr val="bg1"/>
                </a:solidFill>
                <a:latin typeface="Segoe UI" panose="020B0502040204020203" pitchFamily="34" charset="0"/>
                <a:ea typeface="Tahoma" panose="020B0604030504040204" pitchFamily="34" charset="0"/>
                <a:cs typeface="Segoe UI" panose="020B0502040204020203" pitchFamily="34" charset="0"/>
              </a:rPr>
              <a:t>Tours for Fathers and Children</a:t>
            </a:r>
            <a:endParaRPr lang="he-IL" sz="2000" b="1">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2" name="TextBox 20">
            <a:extLst>
              <a:ext uri="{FF2B5EF4-FFF2-40B4-BE49-F238E27FC236}">
                <a16:creationId xmlns:a16="http://schemas.microsoft.com/office/drawing/2014/main" id="{3A1140BA-333B-42FB-54F8-E2F98B4819F7}"/>
              </a:ext>
            </a:extLst>
          </p:cNvPr>
          <p:cNvSpPr txBox="1"/>
          <p:nvPr/>
        </p:nvSpPr>
        <p:spPr>
          <a:xfrm>
            <a:off x="1" y="723"/>
            <a:ext cx="8067910" cy="400109"/>
          </a:xfrm>
          <a:prstGeom prst="rect">
            <a:avLst/>
          </a:prstGeom>
          <a:solidFill>
            <a:schemeClr val="bg1">
              <a:lumMod val="65000"/>
            </a:schemeClr>
          </a:solidFill>
          <a:ln>
            <a:noFill/>
          </a:ln>
        </p:spPr>
        <p:txBody>
          <a:bodyPr wrap="square" rtlCol="1">
            <a:spAutoFit/>
          </a:bodyPr>
          <a:lstStyle/>
          <a:p>
            <a:pPr algn="ctr"/>
            <a:r>
              <a:rPr lang="en-US" sz="2000" b="1">
                <a:solidFill>
                  <a:schemeClr val="bg1"/>
                </a:solidFill>
                <a:latin typeface="Segoe UI" panose="020B0502040204020203" pitchFamily="34" charset="0"/>
                <a:ea typeface="Tahoma" panose="020B0604030504040204" pitchFamily="34" charset="0"/>
                <a:cs typeface="Segoe UI" panose="020B0502040204020203" pitchFamily="34" charset="0"/>
              </a:rPr>
              <a:t>Motor Skills Activity</a:t>
            </a:r>
            <a:endParaRPr lang="he-IL" sz="2000" b="1">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pic>
        <p:nvPicPr>
          <p:cNvPr id="13" name="תמונה 5">
            <a:extLst>
              <a:ext uri="{FF2B5EF4-FFF2-40B4-BE49-F238E27FC236}">
                <a16:creationId xmlns:a16="http://schemas.microsoft.com/office/drawing/2014/main" id="{0A3D7803-A511-4DAC-A963-5101710B1056}"/>
              </a:ext>
            </a:extLst>
          </p:cNvPr>
          <p:cNvPicPr>
            <a:picLocks noChangeAspect="1"/>
          </p:cNvPicPr>
          <p:nvPr/>
        </p:nvPicPr>
        <p:blipFill>
          <a:blip r:embed="rId6"/>
          <a:stretch>
            <a:fillRect/>
          </a:stretch>
        </p:blipFill>
        <p:spPr>
          <a:xfrm>
            <a:off x="2262" y="400834"/>
            <a:ext cx="8067911" cy="2639440"/>
          </a:xfrm>
          <a:prstGeom prst="rect">
            <a:avLst/>
          </a:prstGeom>
        </p:spPr>
      </p:pic>
      <p:sp>
        <p:nvSpPr>
          <p:cNvPr id="14" name="TextBox 20">
            <a:extLst>
              <a:ext uri="{FF2B5EF4-FFF2-40B4-BE49-F238E27FC236}">
                <a16:creationId xmlns:a16="http://schemas.microsoft.com/office/drawing/2014/main" id="{5BCCE1E1-53DB-691C-A965-A84A2D9AC02D}"/>
              </a:ext>
            </a:extLst>
          </p:cNvPr>
          <p:cNvSpPr txBox="1"/>
          <p:nvPr/>
        </p:nvSpPr>
        <p:spPr>
          <a:xfrm>
            <a:off x="5014230" y="2910317"/>
            <a:ext cx="3055943" cy="400110"/>
          </a:xfrm>
          <a:prstGeom prst="rect">
            <a:avLst/>
          </a:prstGeom>
          <a:solidFill>
            <a:schemeClr val="bg1">
              <a:lumMod val="65000"/>
            </a:schemeClr>
          </a:solidFill>
          <a:ln>
            <a:noFill/>
          </a:ln>
        </p:spPr>
        <p:txBody>
          <a:bodyPr wrap="square" rtlCol="1">
            <a:spAutoFit/>
          </a:bodyPr>
          <a:lstStyle/>
          <a:p>
            <a:pPr algn="ctr"/>
            <a:r>
              <a:rPr lang="en-US" sz="2000" b="1">
                <a:solidFill>
                  <a:schemeClr val="bg1"/>
                </a:solidFill>
                <a:latin typeface="Segoe UI" panose="020B0502040204020203" pitchFamily="34" charset="0"/>
                <a:ea typeface="Tahoma" panose="020B0604030504040204" pitchFamily="34" charset="0"/>
                <a:cs typeface="Segoe UI" panose="020B0502040204020203" pitchFamily="34" charset="0"/>
              </a:rPr>
              <a:t>Sensory Activity</a:t>
            </a:r>
            <a:endParaRPr lang="he-IL" sz="2000" b="1">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TextBox 20">
            <a:extLst>
              <a:ext uri="{FF2B5EF4-FFF2-40B4-BE49-F238E27FC236}">
                <a16:creationId xmlns:a16="http://schemas.microsoft.com/office/drawing/2014/main" id="{C542DD70-F085-863A-3861-2BEB6D18D022}"/>
              </a:ext>
            </a:extLst>
          </p:cNvPr>
          <p:cNvSpPr txBox="1"/>
          <p:nvPr/>
        </p:nvSpPr>
        <p:spPr>
          <a:xfrm>
            <a:off x="-2675" y="2915646"/>
            <a:ext cx="5016903" cy="400110"/>
          </a:xfrm>
          <a:prstGeom prst="rect">
            <a:avLst/>
          </a:prstGeom>
          <a:solidFill>
            <a:schemeClr val="bg1">
              <a:lumMod val="65000"/>
            </a:schemeClr>
          </a:solidFill>
          <a:ln>
            <a:noFill/>
          </a:ln>
        </p:spPr>
        <p:txBody>
          <a:bodyPr wrap="square" rtlCol="1">
            <a:spAutoFit/>
          </a:bodyPr>
          <a:lstStyle/>
          <a:p>
            <a:pPr algn="ctr"/>
            <a:r>
              <a:rPr lang="en-US" sz="2000" b="1">
                <a:solidFill>
                  <a:schemeClr val="bg1"/>
                </a:solidFill>
                <a:latin typeface="Segoe UI" panose="020B0502040204020203" pitchFamily="34" charset="0"/>
                <a:ea typeface="Tahoma" panose="020B0604030504040204" pitchFamily="34" charset="0"/>
                <a:cs typeface="Segoe UI" panose="020B0502040204020203" pitchFamily="34" charset="0"/>
              </a:rPr>
              <a:t>Linguistic Activity</a:t>
            </a:r>
            <a:endParaRPr lang="he-IL" sz="2000" b="1">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6" name="TextBox 15">
            <a:extLst>
              <a:ext uri="{FF2B5EF4-FFF2-40B4-BE49-F238E27FC236}">
                <a16:creationId xmlns:a16="http://schemas.microsoft.com/office/drawing/2014/main" id="{22B0A7A6-9296-BE20-8F5E-2E961746DACA}"/>
              </a:ext>
            </a:extLst>
          </p:cNvPr>
          <p:cNvSpPr txBox="1"/>
          <p:nvPr/>
        </p:nvSpPr>
        <p:spPr>
          <a:xfrm>
            <a:off x="9445762" y="173625"/>
            <a:ext cx="2290567" cy="1384995"/>
          </a:xfrm>
          <a:prstGeom prst="rect">
            <a:avLst/>
          </a:prstGeom>
          <a:noFill/>
        </p:spPr>
        <p:txBody>
          <a:bodyPr wrap="square" rtlCol="1" anchor="ctr">
            <a:spAutoFit/>
          </a:bodyPr>
          <a:lstStyle/>
          <a:p>
            <a:pPr algn="ctr" rtl="0"/>
            <a:r>
              <a:rPr lang="en-US" sz="2800" b="1">
                <a:solidFill>
                  <a:schemeClr val="bg1"/>
                </a:solidFill>
                <a:latin typeface="Calibri" panose="020F0502020204030204" pitchFamily="34" charset="0"/>
                <a:ea typeface="Tahoma" panose="020B0604030504040204" pitchFamily="34" charset="0"/>
                <a:cs typeface="Calibri" panose="020F0502020204030204" pitchFamily="34" charset="0"/>
              </a:rPr>
              <a:t>Case Study – </a:t>
            </a:r>
          </a:p>
          <a:p>
            <a:pPr algn="ctr" rtl="0"/>
            <a:r>
              <a:rPr lang="en-US" sz="2800" b="1">
                <a:solidFill>
                  <a:schemeClr val="bg1"/>
                </a:solidFill>
                <a:latin typeface="Calibri" panose="020F0502020204030204" pitchFamily="34" charset="0"/>
                <a:ea typeface="Tahoma" panose="020B0604030504040204" pitchFamily="34" charset="0"/>
                <a:cs typeface="Calibri" panose="020F0502020204030204" pitchFamily="34" charset="0"/>
              </a:rPr>
              <a:t>Zaira Activities</a:t>
            </a:r>
            <a:endParaRPr lang="he-IL" sz="2800" u="sng">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6227346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5">
            <a:extLst>
              <a:ext uri="{FF2B5EF4-FFF2-40B4-BE49-F238E27FC236}">
                <a16:creationId xmlns:a16="http://schemas.microsoft.com/office/drawing/2014/main" id="{E6F5BCDA-C071-8F6C-6779-3490E8D5991D}"/>
              </a:ext>
            </a:extLst>
          </p:cNvPr>
          <p:cNvPicPr>
            <a:picLocks noChangeAspect="1"/>
          </p:cNvPicPr>
          <p:nvPr/>
        </p:nvPicPr>
        <p:blipFill>
          <a:blip r:embed="rId3"/>
          <a:stretch>
            <a:fillRect/>
          </a:stretch>
        </p:blipFill>
        <p:spPr>
          <a:xfrm>
            <a:off x="-37454" y="3345281"/>
            <a:ext cx="4695569" cy="3102271"/>
          </a:xfrm>
          <a:prstGeom prst="rect">
            <a:avLst/>
          </a:prstGeom>
        </p:spPr>
      </p:pic>
      <p:sp>
        <p:nvSpPr>
          <p:cNvPr id="6" name="TextBox 5">
            <a:extLst>
              <a:ext uri="{FF2B5EF4-FFF2-40B4-BE49-F238E27FC236}">
                <a16:creationId xmlns:a16="http://schemas.microsoft.com/office/drawing/2014/main" id="{2494298D-4689-07B2-0B25-97ADE1C306DD}"/>
              </a:ext>
            </a:extLst>
          </p:cNvPr>
          <p:cNvSpPr txBox="1"/>
          <p:nvPr/>
        </p:nvSpPr>
        <p:spPr>
          <a:xfrm>
            <a:off x="-1" y="-586"/>
            <a:ext cx="12192000" cy="474041"/>
          </a:xfrm>
          <a:prstGeom prst="rect">
            <a:avLst/>
          </a:prstGeom>
          <a:solidFill>
            <a:srgbClr val="36636F"/>
          </a:solidFill>
        </p:spPr>
        <p:txBody>
          <a:bodyPr wrap="square" rtlCol="0">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Findings</a:t>
            </a:r>
            <a:r>
              <a:rPr kumimoji="0" lang="he-IL"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lang="he-IL"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Participation in Urban95 Activity - Including Satisfaction</a:t>
            </a:r>
            <a:endParaRPr kumimoji="0" lang="he-IL" sz="1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7" name="תיבת טקסט 2">
            <a:extLst>
              <a:ext uri="{FF2B5EF4-FFF2-40B4-BE49-F238E27FC236}">
                <a16:creationId xmlns:a16="http://schemas.microsoft.com/office/drawing/2014/main" id="{1CB1E495-AA49-1952-A4B8-20DC97A9E3B7}"/>
              </a:ext>
            </a:extLst>
          </p:cNvPr>
          <p:cNvSpPr txBox="1"/>
          <p:nvPr/>
        </p:nvSpPr>
        <p:spPr>
          <a:xfrm>
            <a:off x="173131" y="511650"/>
            <a:ext cx="7349083" cy="2635978"/>
          </a:xfrm>
          <a:prstGeom prst="rect">
            <a:avLst/>
          </a:prstGeom>
          <a:noFill/>
        </p:spPr>
        <p:txBody>
          <a:bodyPr wrap="square" rtlCol="1">
            <a:spAutoFit/>
          </a:bodyPr>
          <a:lstStyle/>
          <a:p>
            <a:pPr marR="0" lvl="0" algn="ctr" defTabSz="914400" rtl="0" eaLnBrk="1" fontAlgn="auto" latinLnBrk="0" hangingPunct="1">
              <a:lnSpc>
                <a:spcPct val="107000"/>
              </a:lnSpc>
              <a:spcBef>
                <a:spcPts val="0"/>
              </a:spcBef>
              <a:spcAft>
                <a:spcPts val="1200"/>
              </a:spcAft>
              <a:buClrTx/>
              <a:buSzTx/>
              <a:tabLst/>
              <a:defRPr/>
            </a:pPr>
            <a:r>
              <a:rPr lang="en-US" sz="1400" b="1">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Zaira Activities - For Mothers and Children</a:t>
            </a:r>
          </a:p>
          <a:p>
            <a:pPr marL="342900" indent="-342900" algn="l" rtl="0">
              <a:lnSpc>
                <a:spcPct val="107000"/>
              </a:lnSpc>
              <a:buFont typeface="Courier New" panose="02070309020205020404" pitchFamily="49" charset="0"/>
              <a:buChar char="o"/>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spaces chosen for the activities matched participants’ needs, and making a comfortable seating area accessible was a significant factor in their satisfaction with attending the activities.</a:t>
            </a:r>
          </a:p>
          <a:p>
            <a:pPr marL="342900" indent="-342900" algn="l" rtl="0">
              <a:lnSpc>
                <a:spcPct val="107000"/>
              </a:lnSpc>
              <a:buFont typeface="Courier New" panose="02070309020205020404" pitchFamily="49" charset="0"/>
              <a:buChar char="o"/>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mothers were happy about the fact of gathering to activate the children, and said they would recommend it to their friends.</a:t>
            </a:r>
          </a:p>
          <a:p>
            <a:pPr marL="342900" indent="-342900" algn="l" rtl="0">
              <a:lnSpc>
                <a:spcPct val="107000"/>
              </a:lnSpc>
              <a:buFont typeface="Courier New" panose="02070309020205020404" pitchFamily="49" charset="0"/>
              <a:buChar char="o"/>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activities with an active character, including physical movement by the children, received greater appreciation among the mothers and children, compared to more “quiet” activities that included passive listening to a moderator.</a:t>
            </a:r>
          </a:p>
          <a:p>
            <a:pPr marL="342900" indent="-342900" algn="l" rtl="0">
              <a:lnSpc>
                <a:spcPct val="107000"/>
              </a:lnSpc>
              <a:buFont typeface="Courier New" panose="02070309020205020404" pitchFamily="49" charset="0"/>
              <a:buChar char="o"/>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mothers preferred activities that were appropriate in terms of content to a broad age range, such that all the children who attended were able to participate and enjoy them.</a:t>
            </a:r>
          </a:p>
          <a:p>
            <a:pPr marL="342900" indent="-342900" algn="l" rtl="0">
              <a:lnSpc>
                <a:spcPct val="107000"/>
              </a:lnSpc>
              <a:buFont typeface="Courier New" panose="02070309020205020404" pitchFamily="49" charset="0"/>
              <a:buChar char="o"/>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provision of practical ideas for further creative activities with home materials, and the provision of such materials, and/or the provision of a gift, raised participants’ satisfaction (mothers and children).</a:t>
            </a:r>
          </a:p>
        </p:txBody>
      </p:sp>
      <p:sp>
        <p:nvSpPr>
          <p:cNvPr id="8" name="Rectangle 5">
            <a:extLst>
              <a:ext uri="{FF2B5EF4-FFF2-40B4-BE49-F238E27FC236}">
                <a16:creationId xmlns:a16="http://schemas.microsoft.com/office/drawing/2014/main" id="{2B1BC3AD-78A1-82DC-D298-2B48CF4FCD3F}"/>
              </a:ext>
            </a:extLst>
          </p:cNvPr>
          <p:cNvSpPr/>
          <p:nvPr/>
        </p:nvSpPr>
        <p:spPr>
          <a:xfrm>
            <a:off x="4632715" y="3340905"/>
            <a:ext cx="2951116" cy="310227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main contribution</a:t>
            </a:r>
            <a:b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is the fact of leaving </a:t>
            </a:r>
            <a:b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home for fresh air.” </a:t>
            </a:r>
            <a:b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en-US" sz="10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(A mother, linguistic enrichment program)</a:t>
            </a:r>
            <a:br>
              <a:rPr kumimoji="0" lang="en-US" sz="10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en-US" sz="10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“I take with me the balance 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planters game, the ball game,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jumping in hoops. There is 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contribution to developing motor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skills, lots of fun and enjoyment, it’s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good because there is no park to go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out to, to breathe air, or to see the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world.” </a:t>
            </a:r>
            <a:b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en-US" sz="10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(A mother, motor skills activity)</a:t>
            </a:r>
            <a:endParaRPr kumimoji="0" lang="en-US" sz="1200" b="0" i="0" u="none" strike="noStrike" kern="1200" cap="none" spc="0" normalizeH="0" baseline="0" noProof="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pic>
        <p:nvPicPr>
          <p:cNvPr id="9" name="Picture 2" descr="Business team staff icon Royalty Free Vector Image">
            <a:extLst>
              <a:ext uri="{FF2B5EF4-FFF2-40B4-BE49-F238E27FC236}">
                <a16:creationId xmlns:a16="http://schemas.microsoft.com/office/drawing/2014/main" id="{172195EA-6045-85A5-7FB1-2DA4C3B25AB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6478865" y="3147628"/>
            <a:ext cx="1043349" cy="73384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73F6A69C-C19D-C281-AF05-20D7C8331216}"/>
              </a:ext>
            </a:extLst>
          </p:cNvPr>
          <p:cNvSpPr/>
          <p:nvPr/>
        </p:nvSpPr>
        <p:spPr>
          <a:xfrm>
            <a:off x="7600554" y="470307"/>
            <a:ext cx="4592203" cy="2912434"/>
          </a:xfrm>
          <a:prstGeom prst="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200"/>
              </a:spcAft>
            </a:pPr>
            <a:endParaRPr lang="en-US"/>
          </a:p>
        </p:txBody>
      </p:sp>
      <p:pic>
        <p:nvPicPr>
          <p:cNvPr id="11" name="תמונה 7">
            <a:extLst>
              <a:ext uri="{FF2B5EF4-FFF2-40B4-BE49-F238E27FC236}">
                <a16:creationId xmlns:a16="http://schemas.microsoft.com/office/drawing/2014/main" id="{024141FB-C2CF-A1C4-7DC8-4A870B9D52B6}"/>
              </a:ext>
            </a:extLst>
          </p:cNvPr>
          <p:cNvPicPr>
            <a:picLocks noChangeAspect="1"/>
          </p:cNvPicPr>
          <p:nvPr/>
        </p:nvPicPr>
        <p:blipFill rotWithShape="1">
          <a:blip r:embed="rId6"/>
          <a:srcRect t="5755" r="12584"/>
          <a:stretch/>
        </p:blipFill>
        <p:spPr>
          <a:xfrm>
            <a:off x="7600554" y="3345282"/>
            <a:ext cx="4595400" cy="3102272"/>
          </a:xfrm>
          <a:prstGeom prst="rect">
            <a:avLst/>
          </a:prstGeom>
        </p:spPr>
      </p:pic>
      <p:sp>
        <p:nvSpPr>
          <p:cNvPr id="12" name="TextBox 11">
            <a:extLst>
              <a:ext uri="{FF2B5EF4-FFF2-40B4-BE49-F238E27FC236}">
                <a16:creationId xmlns:a16="http://schemas.microsoft.com/office/drawing/2014/main" id="{E1A5E960-BE14-B5AD-0259-E2AEA22A11CA}"/>
              </a:ext>
            </a:extLst>
          </p:cNvPr>
          <p:cNvSpPr txBox="1"/>
          <p:nvPr/>
        </p:nvSpPr>
        <p:spPr>
          <a:xfrm>
            <a:off x="7789987" y="558843"/>
            <a:ext cx="4192909" cy="2677656"/>
          </a:xfrm>
          <a:prstGeom prst="rect">
            <a:avLst/>
          </a:prstGeom>
          <a:noFill/>
        </p:spPr>
        <p:txBody>
          <a:bodyPr wrap="square">
            <a:spAutoFit/>
          </a:bodyPr>
          <a:lstStyle/>
          <a:p>
            <a:pPr algn="ctr" rtl="0">
              <a:spcAft>
                <a:spcPts val="1200"/>
              </a:spcAft>
            </a:pPr>
            <a:r>
              <a:rPr lang="en-US" sz="1400" b="1">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Tour for Fathers and Children - Ramat Avraham</a:t>
            </a:r>
          </a:p>
          <a:p>
            <a:pPr marL="285750" indent="-285750" algn="l" rtl="0">
              <a:buFont typeface="Courier New" panose="02070309020205020404" pitchFamily="49" charset="0"/>
              <a:buChar char="o"/>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The trail chosen was adapted to the abilities of the young children.</a:t>
            </a:r>
          </a:p>
          <a:p>
            <a:pPr marL="285750" indent="-285750" algn="l" rtl="0">
              <a:buFont typeface="Courier New" panose="02070309020205020404" pitchFamily="49" charset="0"/>
              <a:buChar char="o"/>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The fathers were satisfied with the tour and mentioned their interest in additional organized and guided activities.</a:t>
            </a:r>
          </a:p>
          <a:p>
            <a:pPr marL="285750" indent="-285750" algn="l" rtl="0">
              <a:buFont typeface="Courier New" panose="02070309020205020404" pitchFamily="49" charset="0"/>
              <a:buChar char="o"/>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All participants took an active part in the tour, asked the guide questions, and expressed great interest in their surroundings.</a:t>
            </a:r>
          </a:p>
          <a:p>
            <a:pPr marL="285750" indent="-285750" algn="l" rtl="0">
              <a:buFont typeface="Courier New" panose="02070309020205020404" pitchFamily="49" charset="0"/>
              <a:buChar char="o"/>
            </a:pPr>
            <a:r>
              <a:rPr lang="en-US" sz="120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The fathers expressed gratitude for the opportunity they received to encounter the natural space around them, as well as the ideas they were given for further tours in nature close to their homes with their families.</a:t>
            </a:r>
          </a:p>
        </p:txBody>
      </p:sp>
    </p:spTree>
    <p:extLst>
      <p:ext uri="{BB962C8B-B14F-4D97-AF65-F5344CB8AC3E}">
        <p14:creationId xmlns:p14="http://schemas.microsoft.com/office/powerpoint/2010/main" val="20816041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תיבת טקסט 2">
            <a:extLst>
              <a:ext uri="{FF2B5EF4-FFF2-40B4-BE49-F238E27FC236}">
                <a16:creationId xmlns:a16="http://schemas.microsoft.com/office/drawing/2014/main" id="{F4DDD9D3-BDD2-80F9-583E-20F7E756FE0B}"/>
              </a:ext>
            </a:extLst>
          </p:cNvPr>
          <p:cNvSpPr txBox="1"/>
          <p:nvPr/>
        </p:nvSpPr>
        <p:spPr>
          <a:xfrm>
            <a:off x="219926" y="634880"/>
            <a:ext cx="8259523" cy="2053896"/>
          </a:xfrm>
          <a:prstGeom prst="rect">
            <a:avLst/>
          </a:prstGeom>
          <a:noFill/>
        </p:spPr>
        <p:txBody>
          <a:bodyPr wrap="square" rtlCol="1">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Parent-Child Interaction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he-IL" sz="1000" b="1"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indent="-342900" algn="l" rtl="0">
              <a:lnSpc>
                <a:spcPct val="107000"/>
              </a:lnSpc>
              <a:buFont typeface="Courier New" panose="02070309020205020404" pitchFamily="49" charset="0"/>
              <a:buChar char="o"/>
              <a:defRPr/>
            </a:pPr>
            <a:r>
              <a:rPr lang="en-US" sz="12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More close and continued communication between mothers and children was observed in sessions with a moderated activity compared to sessions in which children moved among stations without formal guidance.</a:t>
            </a:r>
          </a:p>
          <a:p>
            <a:pPr marL="342900" indent="-342900" algn="l" rtl="0">
              <a:lnSpc>
                <a:spcPct val="107000"/>
              </a:lnSpc>
              <a:buFont typeface="Courier New" panose="02070309020205020404" pitchFamily="49" charset="0"/>
              <a:buChar char="o"/>
              <a:defRPr/>
            </a:pPr>
            <a:r>
              <a:rPr lang="en-US" sz="12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During the activities, the moderators were observed encouraging active involvement by mothers, and participation by mothers in play with the children, through providing explanations about the influence of involvement in activities on child development.</a:t>
            </a:r>
          </a:p>
          <a:p>
            <a:pPr marL="342900" indent="-342900" algn="l" rtl="0">
              <a:lnSpc>
                <a:spcPct val="107000"/>
              </a:lnSpc>
              <a:buFont typeface="Courier New" panose="02070309020205020404" pitchFamily="49" charset="0"/>
              <a:buChar char="o"/>
              <a:defRPr/>
            </a:pPr>
            <a:r>
              <a:rPr lang="en-US" sz="12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The fathers and children tour offered varied opportunities for active interaction. Fathers were observed encouraging their children to respond to the guide’s questions and mediated the explanations and riddles to the younger children to help them understand what was going on.</a:t>
            </a:r>
          </a:p>
        </p:txBody>
      </p:sp>
      <p:sp>
        <p:nvSpPr>
          <p:cNvPr id="7" name="Rectangle 5">
            <a:extLst>
              <a:ext uri="{FF2B5EF4-FFF2-40B4-BE49-F238E27FC236}">
                <a16:creationId xmlns:a16="http://schemas.microsoft.com/office/drawing/2014/main" id="{5AEB7960-144D-9AD8-1F0D-DAE7C712E7DC}"/>
              </a:ext>
            </a:extLst>
          </p:cNvPr>
          <p:cNvSpPr/>
          <p:nvPr/>
        </p:nvSpPr>
        <p:spPr>
          <a:xfrm>
            <a:off x="0" y="4626175"/>
            <a:ext cx="12191999" cy="182635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e-IL"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pic>
        <p:nvPicPr>
          <p:cNvPr id="8" name="Picture 2" descr="Business team staff icon Royalty Free Vector Image">
            <a:extLst>
              <a:ext uri="{FF2B5EF4-FFF2-40B4-BE49-F238E27FC236}">
                <a16:creationId xmlns:a16="http://schemas.microsoft.com/office/drawing/2014/main" id="{18875989-4B40-5390-D164-10AA6BF04AC9}"/>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3291112" y="4585831"/>
            <a:ext cx="1127680" cy="8256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15">
            <a:extLst>
              <a:ext uri="{FF2B5EF4-FFF2-40B4-BE49-F238E27FC236}">
                <a16:creationId xmlns:a16="http://schemas.microsoft.com/office/drawing/2014/main" id="{E477AD86-E6F8-C808-C3FB-2323506D3308}"/>
              </a:ext>
            </a:extLst>
          </p:cNvPr>
          <p:cNvSpPr txBox="1"/>
          <p:nvPr/>
        </p:nvSpPr>
        <p:spPr>
          <a:xfrm>
            <a:off x="219926" y="5053686"/>
            <a:ext cx="3416780" cy="12464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“In some way it creates a connection with other people in the community”</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“A wonderful experience, we enjoy the fact there is activity to leave home and activate the children.”</a:t>
            </a:r>
          </a:p>
        </p:txBody>
      </p:sp>
      <p:sp>
        <p:nvSpPr>
          <p:cNvPr id="10" name="Rectangle 5">
            <a:extLst>
              <a:ext uri="{FF2B5EF4-FFF2-40B4-BE49-F238E27FC236}">
                <a16:creationId xmlns:a16="http://schemas.microsoft.com/office/drawing/2014/main" id="{D42A0E5D-7171-8D9B-FA08-5A2A36CC8D9C}"/>
              </a:ext>
            </a:extLst>
          </p:cNvPr>
          <p:cNvSpPr/>
          <p:nvPr/>
        </p:nvSpPr>
        <p:spPr>
          <a:xfrm>
            <a:off x="4493386" y="4739716"/>
            <a:ext cx="4335146" cy="1826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“It’s nice for me to meet other mothers here.”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 also look forward to it every week, not only the children.”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“They meet friends from preschool, enjoy, they looked forward to it all week; every day they use </a:t>
            </a:r>
            <a:b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booklet we received the first time.”</a:t>
            </a:r>
          </a:p>
        </p:txBody>
      </p:sp>
      <p:sp>
        <p:nvSpPr>
          <p:cNvPr id="12" name="TextBox 11">
            <a:extLst>
              <a:ext uri="{FF2B5EF4-FFF2-40B4-BE49-F238E27FC236}">
                <a16:creationId xmlns:a16="http://schemas.microsoft.com/office/drawing/2014/main" id="{ED29866E-8AAF-F9BC-7B37-5BF2E17F082D}"/>
              </a:ext>
            </a:extLst>
          </p:cNvPr>
          <p:cNvSpPr txBox="1"/>
          <p:nvPr/>
        </p:nvSpPr>
        <p:spPr>
          <a:xfrm>
            <a:off x="5284523" y="4625732"/>
            <a:ext cx="2687330" cy="261610"/>
          </a:xfrm>
          <a:prstGeom prst="rect">
            <a:avLst/>
          </a:prstGeom>
          <a:noFill/>
        </p:spPr>
        <p:txBody>
          <a:bodyPr wrap="square">
            <a:spAutoFit/>
          </a:bodyPr>
          <a:lstStyle/>
          <a:p>
            <a:pPr algn="l" rtl="0"/>
            <a:r>
              <a:rPr kumimoji="0" lang="en-US" sz="11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(Mothers, linguistic enrichment activity)</a:t>
            </a:r>
          </a:p>
        </p:txBody>
      </p:sp>
      <p:sp>
        <p:nvSpPr>
          <p:cNvPr id="13" name="TextBox 12">
            <a:extLst>
              <a:ext uri="{FF2B5EF4-FFF2-40B4-BE49-F238E27FC236}">
                <a16:creationId xmlns:a16="http://schemas.microsoft.com/office/drawing/2014/main" id="{C251376C-C5E0-6DE8-F7C9-3661D3F02679}"/>
              </a:ext>
            </a:extLst>
          </p:cNvPr>
          <p:cNvSpPr txBox="1"/>
          <p:nvPr/>
        </p:nvSpPr>
        <p:spPr>
          <a:xfrm>
            <a:off x="683669" y="4623629"/>
            <a:ext cx="2859509" cy="261610"/>
          </a:xfrm>
          <a:prstGeom prst="rect">
            <a:avLst/>
          </a:prstGeom>
          <a:noFill/>
        </p:spPr>
        <p:txBody>
          <a:bodyPr wrap="square">
            <a:spAutoFit/>
          </a:bodyPr>
          <a:lstStyle/>
          <a:p>
            <a:pPr algn="l" rtl="0"/>
            <a:r>
              <a:rPr kumimoji="0" lang="en-US" sz="11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(Mothers, motor skills activity)</a:t>
            </a:r>
          </a:p>
        </p:txBody>
      </p:sp>
      <p:sp>
        <p:nvSpPr>
          <p:cNvPr id="14" name="תיבת טקסט 2">
            <a:extLst>
              <a:ext uri="{FF2B5EF4-FFF2-40B4-BE49-F238E27FC236}">
                <a16:creationId xmlns:a16="http://schemas.microsoft.com/office/drawing/2014/main" id="{E130B8EE-E9AB-395F-628E-A84DCEDD7A90}"/>
              </a:ext>
            </a:extLst>
          </p:cNvPr>
          <p:cNvSpPr txBox="1"/>
          <p:nvPr/>
        </p:nvSpPr>
        <p:spPr>
          <a:xfrm>
            <a:off x="219926" y="2835705"/>
            <a:ext cx="8259523" cy="1658659"/>
          </a:xfrm>
          <a:prstGeom prst="rect">
            <a:avLst/>
          </a:prstGeom>
          <a:noFill/>
        </p:spPr>
        <p:txBody>
          <a:bodyPr wrap="square" rtlCol="1">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Joint Play and Interaction Among Children and Community</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he-IL" sz="1000" b="1"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In most of the meetings, participants tended to sit in a small group structure that primarily consisted of a mother and her children.</a:t>
            </a:r>
          </a:p>
          <a:p>
            <a:pPr marL="342900" marR="0" lvl="0" indent="-342900" algn="l" defTabSz="9144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Most mothers did not see meeting the other mothers as a main motivation for attending the activity.</a:t>
            </a:r>
          </a:p>
          <a:p>
            <a:pPr marL="342900" marR="0" lvl="0" indent="-342900" algn="l" defTabSz="9144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In the fathers and children tour, the prior familiarity among the fathers in the neighborhood was a connecting factor that accelerated conversations among them. But in most of the breaks in the field, participants broke into their family units.</a:t>
            </a:r>
          </a:p>
        </p:txBody>
      </p:sp>
      <p:pic>
        <p:nvPicPr>
          <p:cNvPr id="16" name="תמונה 7">
            <a:extLst>
              <a:ext uri="{FF2B5EF4-FFF2-40B4-BE49-F238E27FC236}">
                <a16:creationId xmlns:a16="http://schemas.microsoft.com/office/drawing/2014/main" id="{4CD15B31-D54A-44FC-AD40-1601A4B1CE6A}"/>
              </a:ext>
            </a:extLst>
          </p:cNvPr>
          <p:cNvPicPr>
            <a:picLocks noChangeAspect="1"/>
          </p:cNvPicPr>
          <p:nvPr/>
        </p:nvPicPr>
        <p:blipFill>
          <a:blip r:embed="rId5"/>
          <a:stretch>
            <a:fillRect/>
          </a:stretch>
        </p:blipFill>
        <p:spPr>
          <a:xfrm>
            <a:off x="8846462" y="2912960"/>
            <a:ext cx="3345363" cy="3539571"/>
          </a:xfrm>
          <a:prstGeom prst="rect">
            <a:avLst/>
          </a:prstGeom>
        </p:spPr>
      </p:pic>
      <p:pic>
        <p:nvPicPr>
          <p:cNvPr id="17" name="תמונה 5">
            <a:extLst>
              <a:ext uri="{FF2B5EF4-FFF2-40B4-BE49-F238E27FC236}">
                <a16:creationId xmlns:a16="http://schemas.microsoft.com/office/drawing/2014/main" id="{444366BF-01AA-4186-AE12-40CC4CBD644D}"/>
              </a:ext>
            </a:extLst>
          </p:cNvPr>
          <p:cNvPicPr>
            <a:picLocks noChangeAspect="1"/>
          </p:cNvPicPr>
          <p:nvPr/>
        </p:nvPicPr>
        <p:blipFill rotWithShape="1">
          <a:blip r:embed="rId6"/>
          <a:srcRect l="35849"/>
          <a:stretch/>
        </p:blipFill>
        <p:spPr>
          <a:xfrm>
            <a:off x="8846463" y="474904"/>
            <a:ext cx="3345362" cy="2931794"/>
          </a:xfrm>
          <a:prstGeom prst="rect">
            <a:avLst/>
          </a:prstGeom>
        </p:spPr>
      </p:pic>
      <p:sp>
        <p:nvSpPr>
          <p:cNvPr id="19" name="TextBox 18">
            <a:extLst>
              <a:ext uri="{FF2B5EF4-FFF2-40B4-BE49-F238E27FC236}">
                <a16:creationId xmlns:a16="http://schemas.microsoft.com/office/drawing/2014/main" id="{CA94B256-BF20-4788-996A-160723B37AB1}"/>
              </a:ext>
            </a:extLst>
          </p:cNvPr>
          <p:cNvSpPr txBox="1"/>
          <p:nvPr/>
        </p:nvSpPr>
        <p:spPr>
          <a:xfrm>
            <a:off x="-1" y="-586"/>
            <a:ext cx="12192000" cy="474041"/>
          </a:xfrm>
          <a:prstGeom prst="rect">
            <a:avLst/>
          </a:prstGeom>
          <a:solidFill>
            <a:srgbClr val="36636F"/>
          </a:solidFill>
        </p:spPr>
        <p:txBody>
          <a:bodyPr wrap="square" rtlCol="0">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Findings</a:t>
            </a:r>
            <a:r>
              <a:rPr kumimoji="0" lang="he-IL"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lang="he-IL"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Participation in Urban95 Activity - Including Satisfaction</a:t>
            </a:r>
            <a:endParaRPr kumimoji="0" lang="he-IL" sz="1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68463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4E60E3C-C6BE-ED7D-1AEF-D6C05BD39C65}"/>
              </a:ext>
            </a:extLst>
          </p:cNvPr>
          <p:cNvSpPr/>
          <p:nvPr/>
        </p:nvSpPr>
        <p:spPr>
          <a:xfrm>
            <a:off x="153523" y="4242407"/>
            <a:ext cx="8599860" cy="474041"/>
          </a:xfrm>
          <a:prstGeom prst="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AED266F-1B70-A29D-03BE-009882D19C24}"/>
              </a:ext>
            </a:extLst>
          </p:cNvPr>
          <p:cNvSpPr/>
          <p:nvPr/>
        </p:nvSpPr>
        <p:spPr>
          <a:xfrm>
            <a:off x="153523" y="2868473"/>
            <a:ext cx="8599860" cy="474041"/>
          </a:xfrm>
          <a:prstGeom prst="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5249D6A-1C8B-1200-5689-EB0114E1257B}"/>
              </a:ext>
            </a:extLst>
          </p:cNvPr>
          <p:cNvSpPr/>
          <p:nvPr/>
        </p:nvSpPr>
        <p:spPr>
          <a:xfrm>
            <a:off x="153523" y="1734963"/>
            <a:ext cx="8599860" cy="474041"/>
          </a:xfrm>
          <a:prstGeom prst="rect">
            <a:avLst/>
          </a:prstGeom>
          <a:solidFill>
            <a:srgbClr val="FFD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תיבת טקסט 2">
            <a:extLst>
              <a:ext uri="{FF2B5EF4-FFF2-40B4-BE49-F238E27FC236}">
                <a16:creationId xmlns:a16="http://schemas.microsoft.com/office/drawing/2014/main" id="{31E5448D-1645-F555-CD8F-4CFC4C782C50}"/>
              </a:ext>
            </a:extLst>
          </p:cNvPr>
          <p:cNvSpPr txBox="1"/>
          <p:nvPr/>
        </p:nvSpPr>
        <p:spPr>
          <a:xfrm>
            <a:off x="230819" y="652591"/>
            <a:ext cx="8522564" cy="4893647"/>
          </a:xfrm>
          <a:prstGeom prst="rect">
            <a:avLst/>
          </a:prstGeom>
          <a:noFill/>
        </p:spPr>
        <p:txBody>
          <a:bodyPr wrap="square" rtlCol="1">
            <a:spAutoFit/>
          </a:bodyPr>
          <a:lstStyle/>
          <a:p>
            <a:pPr marL="0" marR="0" lvl="0" indent="0" algn="l" defTabSz="914400" rtl="0" eaLnBrk="1" fontAlgn="auto" latinLnBrk="0" hangingPunct="1">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The Activity Staff’s Contribution to the Sessions’ Success</a:t>
            </a:r>
            <a:endPar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rtl="0" eaLnBrk="1" fontAlgn="auto" latinLnBrk="0" hangingPunct="1">
              <a:spcBef>
                <a:spcPts val="0"/>
              </a:spcBef>
              <a:spcAft>
                <a:spcPts val="60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Activities formally moderated by a professional who exudes authority, and the regular presence of the producer in the activity space and her involvement in the activity, contributed saliently to the sessions’ success.</a:t>
            </a:r>
          </a:p>
          <a:p>
            <a:pPr marR="0" lvl="0" algn="l" defTabSz="914400" rtl="0" eaLnBrk="1" fontAlgn="auto" latinLnBrk="0" hangingPunct="1">
              <a:spcBef>
                <a:spcPts val="0"/>
              </a:spcBef>
              <a:buClrTx/>
              <a:buSzTx/>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It is recommended to continue to hold the activities with moderation by professionals who can also serve as authority figures, in order to ensure the sessions’ order with many participants.</a:t>
            </a:r>
            <a:b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rtl="0" eaLnBrk="1" fontAlgn="auto" latinLnBrk="0" hangingPunct="1">
              <a:spcBef>
                <a:spcPts val="0"/>
              </a:spcBef>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For the purpose of transmitting the content at the core of the activity, it is worth encouraging the use of active activities that involve movement and collaboration by the children.</a:t>
            </a:r>
            <a:r>
              <a:rPr kumimoji="0" lang="he-IL"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endPar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R="0" lvl="0" algn="l" defTabSz="914400" rtl="0" eaLnBrk="1" fontAlgn="auto" latinLnBrk="0" hangingPunct="1">
              <a:spcBef>
                <a:spcPts val="600"/>
              </a:spcBef>
              <a:buClrTx/>
              <a:buSzTx/>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In activities that involve a lot of talk, it is worth considering various means to increase their effectiveness and encourage active listening.</a:t>
            </a:r>
            <a:endParaRPr kumimoji="0" lang="he-IL"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spcBef>
                <a:spcPts val="0"/>
              </a:spcBef>
              <a:buClrTx/>
              <a:buSzTx/>
              <a:buFont typeface="Courier New" panose="02070309020205020404" pitchFamily="49" charset="0"/>
              <a:buChar char="o"/>
              <a:tabLst/>
              <a:defRPr/>
            </a:pPr>
            <a:endPar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spcBef>
                <a:spcPts val="0"/>
              </a:spcBef>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Materials for use at home, such as the activity booklets, which received warm responses and include ideas for home activities and strengthening parent-child connections, should continued to be provided.</a:t>
            </a:r>
            <a:endParaRPr lang="en-US" sz="14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endParaRPr>
          </a:p>
          <a:p>
            <a:pPr marR="0" lvl="0" algn="l" defTabSz="914400" rtl="0" eaLnBrk="1" fontAlgn="auto" latinLnBrk="0" hangingPunct="1">
              <a:spcBef>
                <a:spcPts val="600"/>
              </a:spcBef>
              <a:spcAft>
                <a:spcPts val="600"/>
              </a:spcAft>
              <a:buClrTx/>
              <a:buSzTx/>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Everyday items that are present in every home should continue to be integrated in the activities, and available alternatives to these items should be suggested too.</a:t>
            </a:r>
            <a:r>
              <a:rPr kumimoji="0" lang="he-IL"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  </a:t>
            </a:r>
            <a:endPar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spcBef>
                <a:spcPts val="600"/>
              </a:spcBef>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prstClr val="black">
                    <a:lumMod val="75000"/>
                    <a:lumOff val="25000"/>
                  </a:prstClr>
                </a:solidFill>
                <a:effectLst/>
                <a:uLnTx/>
                <a:uFillTx/>
                <a:latin typeface="Segoe UI" panose="020B0502040204020203" pitchFamily="34" charset="0"/>
                <a:ea typeface="Tahoma" panose="020B0604030504040204" pitchFamily="34" charset="0"/>
                <a:cs typeface="Segoe UI" panose="020B0502040204020203" pitchFamily="34" charset="0"/>
              </a:rPr>
              <a:t>Fathers and children tour—The success of the tours stemmed partly from the moderation by the guide, who sparked the children’s curiosity through riddles, encouraged them to be active, and adapted the content to the participants’ cultural world.</a:t>
            </a:r>
          </a:p>
        </p:txBody>
      </p:sp>
      <p:sp>
        <p:nvSpPr>
          <p:cNvPr id="10" name="Rectangle 5">
            <a:extLst>
              <a:ext uri="{FF2B5EF4-FFF2-40B4-BE49-F238E27FC236}">
                <a16:creationId xmlns:a16="http://schemas.microsoft.com/office/drawing/2014/main" id="{1C1E4BE3-D03B-442B-218B-3F9A85C957AD}"/>
              </a:ext>
            </a:extLst>
          </p:cNvPr>
          <p:cNvSpPr/>
          <p:nvPr/>
        </p:nvSpPr>
        <p:spPr>
          <a:xfrm>
            <a:off x="-2" y="5761608"/>
            <a:ext cx="9525741" cy="65242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4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“The moderator is very creative, the children are enjoying greatly, [as] you [can] see!” </a:t>
            </a:r>
            <a:br>
              <a:rPr lang="en-US" sz="14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br>
            <a:r>
              <a:rPr lang="en-US" sz="14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		</a:t>
            </a:r>
            <a:r>
              <a:rPr lang="en-US" sz="12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(A mother, motor skills activity)</a:t>
            </a:r>
            <a:endParaRPr lang="en-US" sz="14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endParaRPr>
          </a:p>
        </p:txBody>
      </p:sp>
      <p:pic>
        <p:nvPicPr>
          <p:cNvPr id="13" name="Picture 2" descr="Business team staff icon Royalty Free Vector Image">
            <a:extLst>
              <a:ext uri="{FF2B5EF4-FFF2-40B4-BE49-F238E27FC236}">
                <a16:creationId xmlns:a16="http://schemas.microsoft.com/office/drawing/2014/main" id="{1EC65AC3-0E50-3340-12A0-81FC2CE5475F}"/>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26389" b="40926" l="77186" r="99497">
                        <a14:foregroundMark x1="87035" y1="28148" x2="87035" y2="28148"/>
                        <a14:foregroundMark x1="95980" y1="28889" x2="95980" y2="28889"/>
                        <a14:foregroundMark x1="98191" y1="29074" x2="98191" y2="29074"/>
                        <a14:foregroundMark x1="98191" y1="35370" x2="98191" y2="35370"/>
                        <a14:foregroundMark x1="98492" y1="29537" x2="98492" y2="29537"/>
                        <a14:foregroundMark x1="98492" y1="30741" x2="98492" y2="30741"/>
                        <a14:foregroundMark x1="97487" y1="37963" x2="97487" y2="37963"/>
                        <a14:foregroundMark x1="99497" y1="36944" x2="99497" y2="36944"/>
                        <a14:foregroundMark x1="97990" y1="37130" x2="97990" y2="37130"/>
                        <a14:foregroundMark x1="78593" y1="30278" x2="78593" y2="30278"/>
                        <a14:foregroundMark x1="81809" y1="29444" x2="81809" y2="29444"/>
                        <a14:foregroundMark x1="81910" y1="37130" x2="81910" y2="37130"/>
                      </a14:backgroundRemoval>
                    </a14:imgEffect>
                  </a14:imgLayer>
                </a14:imgProps>
              </a:ext>
              <a:ext uri="{28A0092B-C50C-407E-A947-70E740481C1C}">
                <a14:useLocalDpi xmlns:a14="http://schemas.microsoft.com/office/drawing/2010/main" val="0"/>
              </a:ext>
            </a:extLst>
          </a:blip>
          <a:srcRect l="74673" t="24584" b="57222"/>
          <a:stretch/>
        </p:blipFill>
        <p:spPr bwMode="auto">
          <a:xfrm>
            <a:off x="-61280" y="5674983"/>
            <a:ext cx="1127680" cy="82567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2A6E8D45-1895-4469-9216-EADA25135E83}"/>
              </a:ext>
            </a:extLst>
          </p:cNvPr>
          <p:cNvSpPr txBox="1"/>
          <p:nvPr/>
        </p:nvSpPr>
        <p:spPr>
          <a:xfrm>
            <a:off x="-1" y="-586"/>
            <a:ext cx="12192000" cy="474041"/>
          </a:xfrm>
          <a:prstGeom prst="rect">
            <a:avLst/>
          </a:prstGeom>
          <a:solidFill>
            <a:srgbClr val="36636F"/>
          </a:solidFill>
        </p:spPr>
        <p:txBody>
          <a:bodyPr wrap="square" rtlCol="0">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Findings</a:t>
            </a:r>
            <a:r>
              <a:rPr kumimoji="0" lang="he-IL"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lang="he-IL" b="1" dirty="0">
                <a:solidFill>
                  <a:prstClr val="white"/>
                </a:solidFill>
                <a:latin typeface="Tahoma" panose="020B0604030504040204" pitchFamily="34" charset="0"/>
                <a:ea typeface="Tahoma" panose="020B0604030504040204" pitchFamily="34" charset="0"/>
                <a:cs typeface="Tahoma" panose="020B0604030504040204" pitchFamily="34" charset="0"/>
              </a:rPr>
              <a:t>                                          </a:t>
            </a:r>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Participation in Urban95 Activity - Including Satisfaction</a:t>
            </a:r>
            <a:endParaRPr kumimoji="0" lang="he-IL" sz="1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5" name="תמונה 5">
            <a:extLst>
              <a:ext uri="{FF2B5EF4-FFF2-40B4-BE49-F238E27FC236}">
                <a16:creationId xmlns:a16="http://schemas.microsoft.com/office/drawing/2014/main" id="{1562FF44-CAC0-4152-AB60-500CD7162378}"/>
              </a:ext>
            </a:extLst>
          </p:cNvPr>
          <p:cNvPicPr>
            <a:picLocks noChangeAspect="1"/>
          </p:cNvPicPr>
          <p:nvPr/>
        </p:nvPicPr>
        <p:blipFill>
          <a:blip r:embed="rId5"/>
          <a:stretch>
            <a:fillRect/>
          </a:stretch>
        </p:blipFill>
        <p:spPr>
          <a:xfrm>
            <a:off x="8830679" y="2304225"/>
            <a:ext cx="3361320" cy="4156967"/>
          </a:xfrm>
          <a:prstGeom prst="rect">
            <a:avLst/>
          </a:prstGeom>
        </p:spPr>
      </p:pic>
      <p:pic>
        <p:nvPicPr>
          <p:cNvPr id="26" name="תמונה 3">
            <a:extLst>
              <a:ext uri="{FF2B5EF4-FFF2-40B4-BE49-F238E27FC236}">
                <a16:creationId xmlns:a16="http://schemas.microsoft.com/office/drawing/2014/main" id="{5D9547F8-D87D-4ECC-9C99-B10C71AE7B18}"/>
              </a:ext>
            </a:extLst>
          </p:cNvPr>
          <p:cNvPicPr>
            <a:picLocks noChangeAspect="1"/>
          </p:cNvPicPr>
          <p:nvPr/>
        </p:nvPicPr>
        <p:blipFill rotWithShape="1">
          <a:blip r:embed="rId6"/>
          <a:srcRect l="6006" t="21453" r="25008"/>
          <a:stretch/>
        </p:blipFill>
        <p:spPr>
          <a:xfrm>
            <a:off x="8830679" y="473455"/>
            <a:ext cx="3361320" cy="2611163"/>
          </a:xfrm>
          <a:prstGeom prst="rect">
            <a:avLst/>
          </a:prstGeom>
        </p:spPr>
      </p:pic>
    </p:spTree>
    <p:extLst>
      <p:ext uri="{BB962C8B-B14F-4D97-AF65-F5344CB8AC3E}">
        <p14:creationId xmlns:p14="http://schemas.microsoft.com/office/powerpoint/2010/main" val="263432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134903-EAA4-E2F7-FB5C-E067D8C30BBC}"/>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Conclusion</a:t>
            </a:r>
            <a:endParaRPr lang="he-IL" sz="24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D060496C-7CB5-007E-440D-0C9B9EB178E1}"/>
              </a:ext>
            </a:extLst>
          </p:cNvPr>
          <p:cNvSpPr/>
          <p:nvPr/>
        </p:nvSpPr>
        <p:spPr>
          <a:xfrm>
            <a:off x="560772" y="2159421"/>
            <a:ext cx="11070455" cy="2539157"/>
          </a:xfrm>
          <a:prstGeom prst="rect">
            <a:avLst/>
          </a:prstGeom>
          <a:solidFill>
            <a:schemeClr val="bg1"/>
          </a:solidFill>
        </p:spPr>
        <p:txBody>
          <a:bodyPr wrap="square" lIns="91440" tIns="45720" rIns="91440" bIns="45720" anchor="t">
            <a:spAutoFit/>
          </a:bodyPr>
          <a:lstStyle/>
          <a:p>
            <a:pPr marL="285750" indent="-285750" algn="l" rtl="0">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A large amount of investment is evident in the activities’ planning and implementation.</a:t>
            </a:r>
          </a:p>
          <a:p>
            <a:pPr marL="285750" indent="-285750" algn="l" rtl="0">
              <a:spcBef>
                <a:spcPts val="600"/>
              </a:spcBef>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Public space is experienced as safe, inviting, and accessible for the residents for hanging out together and spending time.</a:t>
            </a:r>
          </a:p>
          <a:p>
            <a:pPr marL="285750" indent="-285750" algn="l" rtl="0">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The activities created varied opportunities for active interaction and play together among caregivers and children.</a:t>
            </a:r>
          </a:p>
          <a:p>
            <a:pPr marL="285750" indent="-285750" algn="l" rtl="0">
              <a:spcBef>
                <a:spcPts val="600"/>
              </a:spcBef>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The mothers expressed higher satisfaction from the activities that were appropriate in terms of content to a broad age range.</a:t>
            </a:r>
          </a:p>
          <a:p>
            <a:pPr marL="285750" indent="-285750" algn="l" rtl="0">
              <a:spcAft>
                <a:spcPts val="600"/>
              </a:spcAft>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It is recommended to continue to hold activities led by professionals who can also serve as authority figures.</a:t>
            </a:r>
          </a:p>
          <a:p>
            <a:pPr marL="285750" indent="-285750" algn="l" rtl="0">
              <a:spcAft>
                <a:spcPts val="600"/>
              </a:spcAft>
              <a:buClr>
                <a:srgbClr val="36636F"/>
              </a:buClr>
              <a:buFont typeface="Tahoma" panose="020B0604030504040204" pitchFamily="34" charset="0"/>
              <a:buChar char="█"/>
            </a:pPr>
            <a:r>
              <a:rPr lang="en-US" sz="1600" dirty="0">
                <a:latin typeface="Segoe UI" panose="020B0502040204020203" pitchFamily="34" charset="0"/>
                <a:ea typeface="Tahoma" panose="020B0604030504040204" pitchFamily="34" charset="0"/>
                <a:cs typeface="Segoe UI" panose="020B0502040204020203" pitchFamily="34" charset="0"/>
              </a:rPr>
              <a:t>It is recommended to adapt future activities such that they also serve to build community among parents of young children.</a:t>
            </a:r>
          </a:p>
        </p:txBody>
      </p:sp>
      <p:sp>
        <p:nvSpPr>
          <p:cNvPr id="7" name="TextBox 6">
            <a:extLst>
              <a:ext uri="{FF2B5EF4-FFF2-40B4-BE49-F238E27FC236}">
                <a16:creationId xmlns:a16="http://schemas.microsoft.com/office/drawing/2014/main" id="{FB093EDE-BC4B-173A-B83C-4BF86E01B79E}"/>
              </a:ext>
            </a:extLst>
          </p:cNvPr>
          <p:cNvSpPr txBox="1"/>
          <p:nvPr/>
        </p:nvSpPr>
        <p:spPr>
          <a:xfrm>
            <a:off x="0" y="442792"/>
            <a:ext cx="12192000" cy="1523815"/>
          </a:xfrm>
          <a:prstGeom prst="rect">
            <a:avLst/>
          </a:prstGeom>
          <a:solidFill>
            <a:srgbClr val="FFDC72"/>
          </a:solidFill>
        </p:spPr>
        <p:txBody>
          <a:bodyPr wrap="square" rtlCol="1">
            <a:spAutoFit/>
          </a:bodyPr>
          <a:lstStyle/>
          <a:p>
            <a:pPr algn="ctr" rtl="0">
              <a:lnSpc>
                <a:spcPct val="150000"/>
              </a:lnSpc>
              <a:buClr>
                <a:srgbClr val="EC1C3C"/>
              </a:buClr>
            </a:pPr>
            <a:r>
              <a:rPr lang="en-US" sz="1600" b="1" dirty="0">
                <a:solidFill>
                  <a:srgbClr val="36636F"/>
                </a:solidFill>
                <a:latin typeface="Segoe UI" panose="020B0502040204020203" pitchFamily="34" charset="0"/>
                <a:ea typeface="Tahoma" panose="020B0604030504040204" pitchFamily="34" charset="0"/>
                <a:cs typeface="Segoe UI" panose="020B0502040204020203" pitchFamily="34" charset="0"/>
              </a:rPr>
              <a:t>The Zaira activities and the fathers and children tours received very positive responses from the residents, who asked to add many similar initiatives, more frequently and more regularly. </a:t>
            </a:r>
            <a:br>
              <a:rPr lang="en-US" sz="1600" b="1" dirty="0">
                <a:solidFill>
                  <a:srgbClr val="36636F"/>
                </a:solidFill>
                <a:latin typeface="Segoe UI" panose="020B0502040204020203" pitchFamily="34" charset="0"/>
                <a:ea typeface="Tahoma" panose="020B0604030504040204" pitchFamily="34" charset="0"/>
                <a:cs typeface="Segoe UI" panose="020B0502040204020203" pitchFamily="34" charset="0"/>
              </a:rPr>
            </a:br>
            <a:r>
              <a:rPr lang="en-US" sz="1600" b="1" dirty="0">
                <a:solidFill>
                  <a:srgbClr val="36636F"/>
                </a:solidFill>
                <a:latin typeface="Segoe UI" panose="020B0502040204020203" pitchFamily="34" charset="0"/>
                <a:ea typeface="Tahoma" panose="020B0604030504040204" pitchFamily="34" charset="0"/>
                <a:cs typeface="Segoe UI" panose="020B0502040204020203" pitchFamily="34" charset="0"/>
              </a:rPr>
              <a:t>The activities encouraged positive interaction between parents and children and among children. </a:t>
            </a:r>
            <a:br>
              <a:rPr lang="en-US" sz="1600" b="1" dirty="0">
                <a:solidFill>
                  <a:srgbClr val="36636F"/>
                </a:solidFill>
                <a:latin typeface="Segoe UI" panose="020B0502040204020203" pitchFamily="34" charset="0"/>
                <a:ea typeface="Tahoma" panose="020B0604030504040204" pitchFamily="34" charset="0"/>
                <a:cs typeface="Segoe UI" panose="020B0502040204020203" pitchFamily="34" charset="0"/>
              </a:rPr>
            </a:br>
            <a:r>
              <a:rPr lang="en-US" sz="1600" b="1" dirty="0">
                <a:solidFill>
                  <a:srgbClr val="36636F"/>
                </a:solidFill>
                <a:latin typeface="Segoe UI" panose="020B0502040204020203" pitchFamily="34" charset="0"/>
                <a:ea typeface="Tahoma" panose="020B0604030504040204" pitchFamily="34" charset="0"/>
                <a:cs typeface="Segoe UI" panose="020B0502040204020203" pitchFamily="34" charset="0"/>
              </a:rPr>
              <a:t>However, participants did not see the communal encounter as a main motivation for attending the activities.</a:t>
            </a:r>
          </a:p>
        </p:txBody>
      </p:sp>
      <p:sp>
        <p:nvSpPr>
          <p:cNvPr id="8" name="Rectangle 7">
            <a:extLst>
              <a:ext uri="{FF2B5EF4-FFF2-40B4-BE49-F238E27FC236}">
                <a16:creationId xmlns:a16="http://schemas.microsoft.com/office/drawing/2014/main" id="{C17CD0A8-6989-0F68-1116-0E77A2295542}"/>
              </a:ext>
            </a:extLst>
          </p:cNvPr>
          <p:cNvSpPr/>
          <p:nvPr/>
        </p:nvSpPr>
        <p:spPr>
          <a:xfrm>
            <a:off x="20575" y="4970067"/>
            <a:ext cx="12171425" cy="1154483"/>
          </a:xfrm>
          <a:prstGeom prst="rect">
            <a:avLst/>
          </a:prstGeom>
          <a:solidFill>
            <a:srgbClr val="9AB1B7"/>
          </a:solidFill>
        </p:spPr>
        <p:txBody>
          <a:bodyPr wrap="square">
            <a:spAutoFit/>
          </a:bodyPr>
          <a:lstStyle/>
          <a:p>
            <a:pPr algn="ctr" rtl="0">
              <a:lnSpc>
                <a:spcPct val="150000"/>
              </a:lnSpc>
            </a:pPr>
            <a:r>
              <a:rPr lang="en-US" sz="16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“In all this we want to enable the city’s children to feel that someone thought about them – </a:t>
            </a:r>
            <a:br>
              <a:rPr lang="en-US" sz="16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br>
            <a:r>
              <a:rPr lang="en-US" sz="16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about which environment and space we are building for them - through thorough and deep thought.”</a:t>
            </a:r>
          </a:p>
          <a:p>
            <a:pPr algn="ctr" rtl="0">
              <a:lnSpc>
                <a:spcPct val="150000"/>
              </a:lnSpc>
            </a:pPr>
            <a:r>
              <a:rPr lang="en-US" sz="1600" dirty="0">
                <a:solidFill>
                  <a:prstClr val="black">
                    <a:lumMod val="75000"/>
                    <a:lumOff val="25000"/>
                  </a:prstClr>
                </a:solidFill>
                <a:latin typeface="Segoe UI" panose="020B0502040204020203" pitchFamily="34" charset="0"/>
                <a:ea typeface="Tahoma" panose="020B0604030504040204" pitchFamily="34" charset="0"/>
                <a:cs typeface="Segoe UI" panose="020B0502040204020203" pitchFamily="34" charset="0"/>
              </a:rPr>
              <a:t>(Beit Shemesh Mayor Dr. Aliza Bloch)</a:t>
            </a:r>
          </a:p>
        </p:txBody>
      </p:sp>
    </p:spTree>
    <p:extLst>
      <p:ext uri="{BB962C8B-B14F-4D97-AF65-F5344CB8AC3E}">
        <p14:creationId xmlns:p14="http://schemas.microsoft.com/office/powerpoint/2010/main" val="3177095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מעוגל 1">
            <a:extLst>
              <a:ext uri="{FF2B5EF4-FFF2-40B4-BE49-F238E27FC236}">
                <a16:creationId xmlns:a16="http://schemas.microsoft.com/office/drawing/2014/main" id="{42A8410F-DCEE-3A73-3C02-E9288A5E1930}"/>
              </a:ext>
            </a:extLst>
          </p:cNvPr>
          <p:cNvSpPr/>
          <p:nvPr/>
        </p:nvSpPr>
        <p:spPr>
          <a:xfrm rot="4329447">
            <a:off x="6585906" y="61291"/>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מלבן מעוגל 8">
            <a:extLst>
              <a:ext uri="{FF2B5EF4-FFF2-40B4-BE49-F238E27FC236}">
                <a16:creationId xmlns:a16="http://schemas.microsoft.com/office/drawing/2014/main" id="{B2D13EE5-37B2-4FA9-BE34-55D6E5D7B39E}"/>
              </a:ext>
            </a:extLst>
          </p:cNvPr>
          <p:cNvSpPr/>
          <p:nvPr/>
        </p:nvSpPr>
        <p:spPr>
          <a:xfrm rot="4329447">
            <a:off x="6868073" y="244402"/>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מלבן 7">
            <a:extLst>
              <a:ext uri="{FF2B5EF4-FFF2-40B4-BE49-F238E27FC236}">
                <a16:creationId xmlns:a16="http://schemas.microsoft.com/office/drawing/2014/main" id="{E67C21CA-9DFE-2185-2FE4-15517B2F93BF}"/>
              </a:ext>
            </a:extLst>
          </p:cNvPr>
          <p:cNvSpPr/>
          <p:nvPr/>
        </p:nvSpPr>
        <p:spPr>
          <a:xfrm>
            <a:off x="6817355" y="1982450"/>
            <a:ext cx="5374645" cy="1446550"/>
          </a:xfrm>
          <a:prstGeom prst="rect">
            <a:avLst/>
          </a:prstGeom>
        </p:spPr>
        <p:txBody>
          <a:bodyPr wrap="square">
            <a:spAutoFit/>
          </a:bodyPr>
          <a:lstStyle/>
          <a:p>
            <a:pPr algn="ctr" rtl="0">
              <a:spcBef>
                <a:spcPts val="1000"/>
              </a:spcBef>
            </a:pPr>
            <a:r>
              <a:rPr lang="en-US" sz="4400" b="1">
                <a:solidFill>
                  <a:schemeClr val="bg1"/>
                </a:solidFill>
                <a:latin typeface="Segoe UI" panose="020B0502040204020203" pitchFamily="34" charset="0"/>
                <a:ea typeface="Tahoma" panose="020B0604030504040204" pitchFamily="34" charset="0"/>
                <a:cs typeface="Segoe UI" panose="020B0502040204020203" pitchFamily="34" charset="0"/>
              </a:rPr>
              <a:t>Bibliography &amp; Appendixes</a:t>
            </a:r>
            <a:endParaRPr lang="he-IL">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3810501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0F8C8F5-8899-CE5C-7904-343AE91E760F}"/>
              </a:ext>
            </a:extLst>
          </p:cNvPr>
          <p:cNvSpPr txBox="1"/>
          <p:nvPr/>
        </p:nvSpPr>
        <p:spPr>
          <a:xfrm>
            <a:off x="294724" y="655997"/>
            <a:ext cx="11602551" cy="5546005"/>
          </a:xfrm>
          <a:prstGeom prst="rect">
            <a:avLst/>
          </a:prstGeom>
          <a:noFill/>
        </p:spPr>
        <p:txBody>
          <a:bodyPr wrap="square" rtlCol="1">
            <a:spAutoFit/>
          </a:bodyPr>
          <a:lstStyle/>
          <a:p>
            <a:pPr marL="342900" indent="-342900" algn="l" rtl="0">
              <a:lnSpc>
                <a:spcPct val="150000"/>
              </a:lnSpc>
              <a:buFont typeface="+mj-lt"/>
              <a:buAutoNum type="arabicPeriod"/>
            </a:pPr>
            <a:r>
              <a:rPr lang="en-US" sz="1400">
                <a:latin typeface="Segoe UI" panose="020B0502040204020203" pitchFamily="34" charset="0"/>
                <a:ea typeface="Tahoma" panose="020B0604030504040204" pitchFamily="34" charset="0"/>
                <a:cs typeface="Segoe UI" panose="020B0502040204020203" pitchFamily="34" charset="0"/>
              </a:rPr>
              <a:t>Quality of Life of Populations in Israeli Society – 2019 Quality of Life Index, October 2019. </a:t>
            </a:r>
            <a:r>
              <a:rPr lang="en-US" altLang="he-IL" sz="1400">
                <a:latin typeface="Segoe UI" panose="020B0502040204020203" pitchFamily="34" charset="0"/>
                <a:ea typeface="Calibri" panose="020F0502020204030204" pitchFamily="34" charset="0"/>
                <a:cs typeface="Segoe UI" panose="020B0502040204020203" pitchFamily="34" charset="0"/>
              </a:rPr>
              <a:t>The Haredi Institute for Public Affairs.</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Haredi Society in Israel Annual, Lee </a:t>
            </a:r>
            <a:r>
              <a:rPr kumimoji="0" lang="en-US" sz="1400" b="0" i="0" u="none" strike="noStrike" kern="1200" cap="none" spc="0" normalizeH="0" baseline="0" noProof="0" err="1">
                <a:ln>
                  <a:noFill/>
                </a:ln>
                <a:solidFill>
                  <a:prstClr val="black"/>
                </a:solidFill>
                <a:effectLst/>
                <a:uLnTx/>
                <a:uFillTx/>
                <a:latin typeface="Segoe UI" panose="020B0502040204020203" pitchFamily="34" charset="0"/>
                <a:ea typeface="+mn-ea"/>
                <a:cs typeface="Segoe UI" panose="020B0502040204020203" pitchFamily="34" charset="0"/>
              </a:rPr>
              <a:t>Cahaner</a:t>
            </a: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 and Gilad </a:t>
            </a:r>
            <a:r>
              <a:rPr kumimoji="0" lang="en-US" sz="1400" b="0" i="0" u="none" strike="noStrike" kern="1200" cap="none" spc="0" normalizeH="0" baseline="0" noProof="0" err="1">
                <a:ln>
                  <a:noFill/>
                </a:ln>
                <a:solidFill>
                  <a:prstClr val="black"/>
                </a:solidFill>
                <a:effectLst/>
                <a:uLnTx/>
                <a:uFillTx/>
                <a:latin typeface="Segoe UI" panose="020B0502040204020203" pitchFamily="34" charset="0"/>
                <a:ea typeface="+mn-ea"/>
                <a:cs typeface="Segoe UI" panose="020B0502040204020203" pitchFamily="34" charset="0"/>
              </a:rPr>
              <a:t>Malach</a:t>
            </a: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 2020, Israel Democracy Institute.</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Families in Israel—Data for Family Day, 2021, Central Bureau of Statistics (CBS).</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Evaluation of Programs Aimed at Promoting Early Childhood Education: Literature Review, Center for Educational Technology, April 2016.</a:t>
            </a: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Beit Shemesh Overall Master Plan, Planning Division, Construction and Housing Ministry, Armon Architects and Kaiser, December 2020.</a:t>
            </a:r>
            <a:endParaRPr kumimoji="0" lang="he-IL"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Introduction and Opening Meeting – Urban 95 Beit Shemesh, Feb. 15, 2021</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Summary of Beit Shemesh Steering Committee, Apr. 28, 2021</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lang="en-US" altLang="he-IL" sz="1400">
                <a:latin typeface="Segoe UI" panose="020B0502040204020203" pitchFamily="34" charset="0"/>
                <a:ea typeface="Calibri" panose="020F0502020204030204" pitchFamily="34" charset="0"/>
                <a:cs typeface="Segoe UI" panose="020B0502040204020203" pitchFamily="34" charset="0"/>
              </a:rPr>
              <a:t>General Data – 2020, Central Bureau of Statistics (CBS).</a:t>
            </a:r>
            <a:endParaRPr lang="he-IL" altLang="he-IL" sz="1400">
              <a:latin typeface="Segoe UI" panose="020B0502040204020203" pitchFamily="34" charset="0"/>
              <a:ea typeface="Calibri" panose="020F0502020204030204" pitchFamily="34" charset="0"/>
              <a:cs typeface="Segoe UI" panose="020B0502040204020203"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Mapping of Human Capital in Beit Shemesh. Eitan Regev, </a:t>
            </a:r>
            <a:r>
              <a:rPr kumimoji="0" lang="en-US" altLang="he-IL" sz="1400" b="0" i="0" u="none" strike="noStrike" kern="1200" cap="none" spc="0" normalizeH="0" baseline="0" noProof="0" err="1">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Itzik</a:t>
            </a: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Crombie, and Shani </a:t>
            </a:r>
            <a:r>
              <a:rPr kumimoji="0" lang="en-US" altLang="he-IL" sz="1400" b="0" i="0" u="none" strike="noStrike" kern="1200" cap="none" spc="0" normalizeH="0" baseline="0" noProof="0" err="1">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Zusman</a:t>
            </a: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-Efrati. The Haredi Institute for Public Affairs and Beit Shemesh Municipality. October 2021.</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Steering Committee Meeting #4 Summary, Aug. 9, 2021.</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err="1">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Beterem</a:t>
            </a: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 Report on Child Mortality from Unintentional Injury for 2021. January 2022.</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Summary of Beit Shemesh Staff Focus Group—Professional Training Programs.</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Findings from Survey of Residents.</a:t>
            </a:r>
            <a:r>
              <a:rPr kumimoji="0" lang="he-IL"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endPar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Observation Reports (Motor Skills Activity Observation Report, Linguistic Activity Observation Report, Sensory Skills Activity Observation Report, Fathers and Children Tour Observation Report, Xplore Ramat Avraham Neighborhood Observation Report).</a:t>
            </a:r>
            <a:r>
              <a:rPr kumimoji="0" lang="he-IL"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US" alt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Residents Focus Groups Reports (Mothers from C1, Mothers from Ramat Avraham, Fathers Focus Group).</a:t>
            </a:r>
          </a:p>
        </p:txBody>
      </p:sp>
      <p:sp>
        <p:nvSpPr>
          <p:cNvPr id="7" name="TextBox 6">
            <a:extLst>
              <a:ext uri="{FF2B5EF4-FFF2-40B4-BE49-F238E27FC236}">
                <a16:creationId xmlns:a16="http://schemas.microsoft.com/office/drawing/2014/main" id="{21B4743C-A96E-82F3-4D87-7ED0B812BE6F}"/>
              </a:ext>
            </a:extLst>
          </p:cNvPr>
          <p:cNvSpPr txBox="1"/>
          <p:nvPr/>
        </p:nvSpPr>
        <p:spPr>
          <a:xfrm>
            <a:off x="0" y="-5260"/>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Bibliography – References and Documents Analyzed as Part of the Evaluation</a:t>
            </a:r>
            <a:endParaRPr lang="he-IL" sz="2400" b="1">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71253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תיבת טקסט 2">
            <a:extLst>
              <a:ext uri="{FF2B5EF4-FFF2-40B4-BE49-F238E27FC236}">
                <a16:creationId xmlns:a16="http://schemas.microsoft.com/office/drawing/2014/main" id="{5001749A-DB77-1F1E-3020-DDE881AFBAF0}"/>
              </a:ext>
            </a:extLst>
          </p:cNvPr>
          <p:cNvSpPr txBox="1"/>
          <p:nvPr/>
        </p:nvSpPr>
        <p:spPr>
          <a:xfrm>
            <a:off x="483140" y="655997"/>
            <a:ext cx="5936674" cy="5222840"/>
          </a:xfrm>
          <a:prstGeom prst="rect">
            <a:avLst/>
          </a:prstGeom>
          <a:noFill/>
        </p:spPr>
        <p:txBody>
          <a:bodyPr wrap="square" rtlCol="1">
            <a:spAutoFit/>
          </a:bodyPr>
          <a:lstStyle/>
          <a:p>
            <a:pPr algn="l" rtl="0">
              <a:lnSpc>
                <a:spcPct val="150000"/>
              </a:lnSpc>
              <a:defRPr/>
            </a:pPr>
            <a:r>
              <a:rPr lang="en-US" sz="1400" b="1">
                <a:solidFill>
                  <a:prstClr val="black"/>
                </a:solidFill>
                <a:latin typeface="Segoe UI" panose="020B0502040204020203" pitchFamily="34" charset="0"/>
                <a:cs typeface="Segoe UI" panose="020B0502040204020203" pitchFamily="34" charset="0"/>
              </a:rPr>
              <a:t>Learning Interviews</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Shir </a:t>
            </a:r>
            <a:r>
              <a:rPr lang="en-US" sz="1400" err="1">
                <a:solidFill>
                  <a:prstClr val="black"/>
                </a:solidFill>
                <a:latin typeface="Segoe UI" panose="020B0502040204020203" pitchFamily="34" charset="0"/>
                <a:cs typeface="Segoe UI" panose="020B0502040204020203" pitchFamily="34" charset="0"/>
              </a:rPr>
              <a:t>Mishaly</a:t>
            </a:r>
            <a:r>
              <a:rPr lang="en-US" sz="1400">
                <a:solidFill>
                  <a:prstClr val="black"/>
                </a:solidFill>
                <a:latin typeface="Segoe UI" panose="020B0502040204020203" pitchFamily="34" charset="0"/>
                <a:cs typeface="Segoe UI" panose="020B0502040204020203" pitchFamily="34" charset="0"/>
              </a:rPr>
              <a:t>—Resource Development (Local Government Cadet)</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Sarit </a:t>
            </a:r>
            <a:r>
              <a:rPr lang="en-US" sz="1400" err="1">
                <a:solidFill>
                  <a:prstClr val="black"/>
                </a:solidFill>
                <a:latin typeface="Segoe UI" panose="020B0502040204020203" pitchFamily="34" charset="0"/>
                <a:cs typeface="Segoe UI" panose="020B0502040204020203" pitchFamily="34" charset="0"/>
              </a:rPr>
              <a:t>Potok</a:t>
            </a:r>
            <a:r>
              <a:rPr lang="en-US" sz="1400">
                <a:solidFill>
                  <a:prstClr val="black"/>
                </a:solidFill>
                <a:latin typeface="Segoe UI" panose="020B0502040204020203" pitchFamily="34" charset="0"/>
                <a:cs typeface="Segoe UI" panose="020B0502040204020203" pitchFamily="34" charset="0"/>
              </a:rPr>
              <a:t>—Director of the 360 National Program</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Dudu </a:t>
            </a:r>
            <a:r>
              <a:rPr lang="en-US" sz="1400" err="1">
                <a:solidFill>
                  <a:prstClr val="black"/>
                </a:solidFill>
                <a:latin typeface="Segoe UI" panose="020B0502040204020203" pitchFamily="34" charset="0"/>
                <a:cs typeface="Segoe UI" panose="020B0502040204020203" pitchFamily="34" charset="0"/>
              </a:rPr>
              <a:t>Jamu</a:t>
            </a:r>
            <a:r>
              <a:rPr lang="en-US" sz="1400">
                <a:solidFill>
                  <a:prstClr val="black"/>
                </a:solidFill>
                <a:latin typeface="Segoe UI" panose="020B0502040204020203" pitchFamily="34" charset="0"/>
                <a:cs typeface="Segoe UI" panose="020B0502040204020203" pitchFamily="34" charset="0"/>
              </a:rPr>
              <a:t>—Head of Operations Administration</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Moran </a:t>
            </a:r>
            <a:r>
              <a:rPr lang="en-US" sz="1400" err="1">
                <a:solidFill>
                  <a:prstClr val="black"/>
                </a:solidFill>
                <a:latin typeface="Segoe UI" panose="020B0502040204020203" pitchFamily="34" charset="0"/>
                <a:cs typeface="Segoe UI" panose="020B0502040204020203" pitchFamily="34" charset="0"/>
              </a:rPr>
              <a:t>Azu</a:t>
            </a:r>
            <a:r>
              <a:rPr lang="en-US" sz="1400">
                <a:solidFill>
                  <a:prstClr val="black"/>
                </a:solidFill>
                <a:latin typeface="Segoe UI" panose="020B0502040204020203" pitchFamily="34" charset="0"/>
                <a:cs typeface="Segoe UI" panose="020B0502040204020203" pitchFamily="34" charset="0"/>
              </a:rPr>
              <a:t>—Director of the Department of the National Authority for Community Safety &amp; Management of the School for Parenting in the Community</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Avital Shaked—(Former) Director of the Early Childhood Center</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Sari </a:t>
            </a:r>
            <a:r>
              <a:rPr lang="en-US" sz="1400" err="1">
                <a:solidFill>
                  <a:prstClr val="black"/>
                </a:solidFill>
                <a:latin typeface="Segoe UI" panose="020B0502040204020203" pitchFamily="34" charset="0"/>
                <a:cs typeface="Segoe UI" panose="020B0502040204020203" pitchFamily="34" charset="0"/>
              </a:rPr>
              <a:t>Dror</a:t>
            </a:r>
            <a:r>
              <a:rPr lang="en-US" sz="1400">
                <a:solidFill>
                  <a:prstClr val="black"/>
                </a:solidFill>
                <a:latin typeface="Segoe UI" panose="020B0502040204020203" pitchFamily="34" charset="0"/>
                <a:cs typeface="Segoe UI" panose="020B0502040204020203" pitchFamily="34" charset="0"/>
              </a:rPr>
              <a:t>—Head of the Education Administration</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Maayan Cohen—Municipal Urban95 Program Manager</a:t>
            </a:r>
          </a:p>
          <a:p>
            <a:pPr marL="342900" indent="-342900" algn="l" rtl="0">
              <a:lnSpc>
                <a:spcPct val="150000"/>
              </a:lnSpc>
              <a:buFont typeface="+mj-lt"/>
              <a:buAutoNum type="arabicPeriod"/>
              <a:defRPr/>
            </a:pPr>
            <a:r>
              <a:rPr lang="en-US" sz="1400" err="1">
                <a:solidFill>
                  <a:prstClr val="black"/>
                </a:solidFill>
                <a:latin typeface="Segoe UI" panose="020B0502040204020203" pitchFamily="34" charset="0"/>
                <a:cs typeface="Segoe UI" panose="020B0502040204020203" pitchFamily="34" charset="0"/>
              </a:rPr>
              <a:t>Itay</a:t>
            </a:r>
            <a:r>
              <a:rPr lang="en-US" sz="1400">
                <a:solidFill>
                  <a:prstClr val="black"/>
                </a:solidFill>
                <a:latin typeface="Segoe UI" panose="020B0502040204020203" pitchFamily="34" charset="0"/>
                <a:cs typeface="Segoe UI" panose="020B0502040204020203" pitchFamily="34" charset="0"/>
              </a:rPr>
              <a:t> Dreyer—Innovation and Strategy Referent at the Education Administration</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Rotem </a:t>
            </a:r>
            <a:r>
              <a:rPr lang="en-US" sz="1400" err="1">
                <a:solidFill>
                  <a:prstClr val="black"/>
                </a:solidFill>
                <a:latin typeface="Segoe UI" panose="020B0502040204020203" pitchFamily="34" charset="0"/>
                <a:cs typeface="Segoe UI" panose="020B0502040204020203" pitchFamily="34" charset="0"/>
              </a:rPr>
              <a:t>Shpigler</a:t>
            </a:r>
            <a:r>
              <a:rPr lang="en-US" sz="1400">
                <a:solidFill>
                  <a:prstClr val="black"/>
                </a:solidFill>
                <a:latin typeface="Segoe UI" panose="020B0502040204020203" pitchFamily="34" charset="0"/>
                <a:cs typeface="Segoe UI" panose="020B0502040204020203" pitchFamily="34" charset="0"/>
              </a:rPr>
              <a:t>—(Former) Assistant to the City Architect</a:t>
            </a:r>
          </a:p>
          <a:p>
            <a:pPr marL="342900" indent="-342900" algn="l" rtl="0">
              <a:lnSpc>
                <a:spcPct val="150000"/>
              </a:lnSpc>
              <a:buFont typeface="+mj-lt"/>
              <a:buAutoNum type="arabicPeriod"/>
              <a:defRPr/>
            </a:pPr>
            <a:r>
              <a:rPr lang="en-US" sz="1400" err="1">
                <a:solidFill>
                  <a:prstClr val="black"/>
                </a:solidFill>
                <a:latin typeface="Segoe UI" panose="020B0502040204020203" pitchFamily="34" charset="0"/>
                <a:cs typeface="Segoe UI" panose="020B0502040204020203" pitchFamily="34" charset="0"/>
              </a:rPr>
              <a:t>Ohad</a:t>
            </a:r>
            <a:r>
              <a:rPr lang="en-US" sz="1400">
                <a:solidFill>
                  <a:prstClr val="black"/>
                </a:solidFill>
                <a:latin typeface="Segoe UI" panose="020B0502040204020203" pitchFamily="34" charset="0"/>
                <a:cs typeface="Segoe UI" panose="020B0502040204020203" pitchFamily="34" charset="0"/>
              </a:rPr>
              <a:t> Cohen—Beit Shemesh City Architect</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Yehudit Hadad—Assistant to the Mayor for Engineering</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Inbar Weiss—City Engineer</a:t>
            </a:r>
          </a:p>
        </p:txBody>
      </p:sp>
      <p:sp>
        <p:nvSpPr>
          <p:cNvPr id="8" name="TextBox 7">
            <a:extLst>
              <a:ext uri="{FF2B5EF4-FFF2-40B4-BE49-F238E27FC236}">
                <a16:creationId xmlns:a16="http://schemas.microsoft.com/office/drawing/2014/main" id="{1EDC0662-4090-06A0-5E68-CE860C214AAB}"/>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List of Interviewees </a:t>
            </a:r>
            <a:endParaRPr lang="he-IL" sz="2400" b="1">
              <a:solidFill>
                <a:schemeClr val="bg1"/>
              </a:solidFill>
              <a:latin typeface="Tahoma" pitchFamily="34" charset="0"/>
              <a:ea typeface="Tahoma" pitchFamily="34" charset="0"/>
              <a:cs typeface="Tahoma" pitchFamily="34" charset="0"/>
            </a:endParaRPr>
          </a:p>
        </p:txBody>
      </p:sp>
      <p:sp>
        <p:nvSpPr>
          <p:cNvPr id="5" name="תיבת טקסט 4">
            <a:extLst>
              <a:ext uri="{FF2B5EF4-FFF2-40B4-BE49-F238E27FC236}">
                <a16:creationId xmlns:a16="http://schemas.microsoft.com/office/drawing/2014/main" id="{76C90E8C-1E71-9222-69D9-B49E989ABC71}"/>
              </a:ext>
            </a:extLst>
          </p:cNvPr>
          <p:cNvSpPr txBox="1"/>
          <p:nvPr/>
        </p:nvSpPr>
        <p:spPr>
          <a:xfrm>
            <a:off x="6499761" y="655997"/>
            <a:ext cx="5692239" cy="3283848"/>
          </a:xfrm>
          <a:prstGeom prst="rect">
            <a:avLst/>
          </a:prstGeom>
          <a:noFill/>
        </p:spPr>
        <p:txBody>
          <a:bodyPr wrap="square" rtlCol="1">
            <a:spAutoFit/>
          </a:bodyPr>
          <a:lstStyle/>
          <a:p>
            <a:pPr algn="l" rtl="0">
              <a:lnSpc>
                <a:spcPct val="150000"/>
              </a:lnSpc>
              <a:defRPr/>
            </a:pPr>
            <a:r>
              <a:rPr lang="en-US" sz="1400" b="1">
                <a:solidFill>
                  <a:prstClr val="black"/>
                </a:solidFill>
                <a:latin typeface="Segoe UI" panose="020B0502040204020203" pitchFamily="34" charset="0"/>
                <a:cs typeface="Segoe UI" panose="020B0502040204020203" pitchFamily="34" charset="0"/>
              </a:rPr>
              <a:t>Participants in the Focus Group </a:t>
            </a:r>
            <a:br>
              <a:rPr lang="en-US" sz="1400" b="1">
                <a:solidFill>
                  <a:prstClr val="black"/>
                </a:solidFill>
                <a:latin typeface="Segoe UI" panose="020B0502040204020203" pitchFamily="34" charset="0"/>
                <a:cs typeface="Segoe UI" panose="020B0502040204020203" pitchFamily="34" charset="0"/>
              </a:rPr>
            </a:br>
            <a:r>
              <a:rPr lang="en-US" sz="1400" b="1">
                <a:solidFill>
                  <a:prstClr val="black"/>
                </a:solidFill>
                <a:latin typeface="Segoe UI" panose="020B0502040204020203" pitchFamily="34" charset="0"/>
                <a:cs typeface="Segoe UI" panose="020B0502040204020203" pitchFamily="34" charset="0"/>
              </a:rPr>
              <a:t>with Beit Shemesh’s Leading Staff</a:t>
            </a:r>
          </a:p>
          <a:p>
            <a:pPr marL="342900" indent="-342900" algn="l" rtl="0">
              <a:lnSpc>
                <a:spcPct val="150000"/>
              </a:lnSpc>
              <a:buFont typeface="+mj-lt"/>
              <a:buAutoNum type="arabicPeriod"/>
              <a:defRPr/>
            </a:pPr>
            <a:r>
              <a:rPr lang="en-US" sz="1400" err="1">
                <a:solidFill>
                  <a:prstClr val="black"/>
                </a:solidFill>
                <a:latin typeface="Segoe UI" panose="020B0502040204020203" pitchFamily="34" charset="0"/>
                <a:cs typeface="Segoe UI" panose="020B0502040204020203" pitchFamily="34" charset="0"/>
              </a:rPr>
              <a:t>Ohad</a:t>
            </a:r>
            <a:r>
              <a:rPr lang="en-US" sz="1400">
                <a:solidFill>
                  <a:prstClr val="black"/>
                </a:solidFill>
                <a:latin typeface="Segoe UI" panose="020B0502040204020203" pitchFamily="34" charset="0"/>
                <a:cs typeface="Segoe UI" panose="020B0502040204020203" pitchFamily="34" charset="0"/>
              </a:rPr>
              <a:t> Cohen—Beit Shemesh City Architect</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Shira Levi-</a:t>
            </a:r>
            <a:r>
              <a:rPr lang="en-US" sz="1400" err="1">
                <a:solidFill>
                  <a:prstClr val="black"/>
                </a:solidFill>
                <a:latin typeface="Segoe UI" panose="020B0502040204020203" pitchFamily="34" charset="0"/>
                <a:cs typeface="Segoe UI" panose="020B0502040204020203" pitchFamily="34" charset="0"/>
              </a:rPr>
              <a:t>Baldasare</a:t>
            </a:r>
            <a:r>
              <a:rPr lang="en-US" sz="1400">
                <a:solidFill>
                  <a:prstClr val="black"/>
                </a:solidFill>
                <a:latin typeface="Segoe UI" panose="020B0502040204020203" pitchFamily="34" charset="0"/>
                <a:cs typeface="Segoe UI" panose="020B0502040204020203" pitchFamily="34" charset="0"/>
              </a:rPr>
              <a:t>—Assistant to the City Architect</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Avital Cohen—Director of Play Facilities Department</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Yitzhak </a:t>
            </a:r>
            <a:r>
              <a:rPr lang="en-US" sz="1400" err="1">
                <a:solidFill>
                  <a:prstClr val="black"/>
                </a:solidFill>
                <a:latin typeface="Segoe UI" panose="020B0502040204020203" pitchFamily="34" charset="0"/>
                <a:cs typeface="Segoe UI" panose="020B0502040204020203" pitchFamily="34" charset="0"/>
              </a:rPr>
              <a:t>Glesner</a:t>
            </a:r>
            <a:r>
              <a:rPr lang="en-US" sz="1400">
                <a:solidFill>
                  <a:prstClr val="black"/>
                </a:solidFill>
                <a:latin typeface="Segoe UI" panose="020B0502040204020203" pitchFamily="34" charset="0"/>
                <a:cs typeface="Segoe UI" panose="020B0502040204020203" pitchFamily="34" charset="0"/>
              </a:rPr>
              <a:t>—Ultra Orthodox Sector Coordinator for Community Security</a:t>
            </a:r>
          </a:p>
          <a:p>
            <a:pPr marL="342900" indent="-342900" algn="l" rtl="0">
              <a:lnSpc>
                <a:spcPct val="150000"/>
              </a:lnSpc>
              <a:buFont typeface="+mj-lt"/>
              <a:buAutoNum type="arabicPeriod"/>
              <a:defRPr/>
            </a:pPr>
            <a:r>
              <a:rPr lang="en-US" sz="1400">
                <a:solidFill>
                  <a:prstClr val="black"/>
                </a:solidFill>
                <a:latin typeface="Segoe UI" panose="020B0502040204020203" pitchFamily="34" charset="0"/>
                <a:cs typeface="Segoe UI" panose="020B0502040204020203" pitchFamily="34" charset="0"/>
              </a:rPr>
              <a:t>Yehudit Hadad—Assistant to the Mayor for Engineering</a:t>
            </a:r>
          </a:p>
          <a:p>
            <a:pPr marL="342900" indent="-342900" algn="l" rtl="0">
              <a:lnSpc>
                <a:spcPct val="150000"/>
              </a:lnSpc>
              <a:buFont typeface="+mj-lt"/>
              <a:buAutoNum type="arabicPeriod"/>
              <a:defRPr/>
            </a:pPr>
            <a:r>
              <a:rPr lang="en-US" sz="1400" err="1">
                <a:solidFill>
                  <a:prstClr val="black"/>
                </a:solidFill>
                <a:latin typeface="Segoe UI" panose="020B0502040204020203" pitchFamily="34" charset="0"/>
                <a:cs typeface="Segoe UI" panose="020B0502040204020203" pitchFamily="34" charset="0"/>
              </a:rPr>
              <a:t>Racheli</a:t>
            </a:r>
            <a:r>
              <a:rPr lang="en-US" sz="1400">
                <a:solidFill>
                  <a:prstClr val="black"/>
                </a:solidFill>
                <a:latin typeface="Segoe UI" panose="020B0502040204020203" pitchFamily="34" charset="0"/>
                <a:cs typeface="Segoe UI" panose="020B0502040204020203" pitchFamily="34" charset="0"/>
              </a:rPr>
              <a:t> Ben-</a:t>
            </a:r>
            <a:r>
              <a:rPr lang="en-US" sz="1400" err="1">
                <a:solidFill>
                  <a:prstClr val="black"/>
                </a:solidFill>
                <a:latin typeface="Segoe UI" panose="020B0502040204020203" pitchFamily="34" charset="0"/>
                <a:cs typeface="Segoe UI" panose="020B0502040204020203" pitchFamily="34" charset="0"/>
              </a:rPr>
              <a:t>Shitrit</a:t>
            </a:r>
            <a:r>
              <a:rPr lang="en-US" sz="1400">
                <a:solidFill>
                  <a:prstClr val="black"/>
                </a:solidFill>
                <a:latin typeface="Segoe UI" panose="020B0502040204020203" pitchFamily="34" charset="0"/>
                <a:cs typeface="Segoe UI" panose="020B0502040204020203" pitchFamily="34" charset="0"/>
              </a:rPr>
              <a:t>—Director of the Department of Public Inquiries</a:t>
            </a:r>
          </a:p>
        </p:txBody>
      </p:sp>
    </p:spTree>
    <p:extLst>
      <p:ext uri="{BB962C8B-B14F-4D97-AF65-F5344CB8AC3E}">
        <p14:creationId xmlns:p14="http://schemas.microsoft.com/office/powerpoint/2010/main" val="3944461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DB73AB-BD0B-C427-8709-8E0EAECCF2ED}"/>
              </a:ext>
            </a:extLst>
          </p:cNvPr>
          <p:cNvSpPr/>
          <p:nvPr/>
        </p:nvSpPr>
        <p:spPr>
          <a:xfrm>
            <a:off x="5761293" y="808411"/>
            <a:ext cx="6167830" cy="2637517"/>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According to the 2017 Weighted Quality of Life Index, the aggregate quality of life measure for the </a:t>
            </a:r>
            <a:r>
              <a:rPr lang="en-US" sz="1400">
                <a:solidFill>
                  <a:prstClr val="black"/>
                </a:solidFill>
                <a:latin typeface="Segoe UI" panose="020B0502040204020203" pitchFamily="34" charset="0"/>
                <a:cs typeface="Segoe UI" panose="020B0502040204020203" pitchFamily="34" charset="0"/>
              </a:rPr>
              <a:t>Ultra-Orthodox Jewish </a:t>
            </a:r>
            <a:r>
              <a:rPr lang="en-US" sz="1400">
                <a:latin typeface="Segoe UI" panose="020B0502040204020203" pitchFamily="34" charset="0"/>
                <a:cs typeface="Segoe UI" panose="020B0502040204020203" pitchFamily="34" charset="0"/>
              </a:rPr>
              <a:t>Israeli (UOJI) population is 0.64, which is slightly lower than for the general Jewish Israeli (GJI) population (0.71). The UOJIs population’s measures of income, employment, infrastructure, public transit, and environment is lower than that of GJIs.</a:t>
            </a:r>
          </a:p>
          <a:p>
            <a:pPr algn="l" rtl="0" eaLnBrk="0" fontAlgn="base" hangingPunct="0">
              <a:lnSpc>
                <a:spcPct val="150000"/>
              </a:lnSpc>
              <a:spcBef>
                <a:spcPct val="0"/>
              </a:spcBef>
              <a:spcAft>
                <a:spcPct val="0"/>
              </a:spcAft>
            </a:pPr>
            <a:r>
              <a:rPr lang="en-US" sz="1400">
                <a:latin typeface="Segoe UI" panose="020B0502040204020203" pitchFamily="34" charset="0"/>
                <a:cs typeface="Segoe UI" panose="020B0502040204020203" pitchFamily="34" charset="0"/>
              </a:rPr>
              <a:t>Despite the significant disparities in material quality of life, the UOJI population’s measures are higher than that of the GJI population for health, personal welfare &amp; family life, and community &amp; social life. </a:t>
            </a:r>
          </a:p>
        </p:txBody>
      </p:sp>
      <p:sp>
        <p:nvSpPr>
          <p:cNvPr id="12" name="Rectangle 11">
            <a:extLst>
              <a:ext uri="{FF2B5EF4-FFF2-40B4-BE49-F238E27FC236}">
                <a16:creationId xmlns:a16="http://schemas.microsoft.com/office/drawing/2014/main" id="{45EEE8F7-3954-E97C-570B-7386A0AE5129}"/>
              </a:ext>
            </a:extLst>
          </p:cNvPr>
          <p:cNvSpPr/>
          <p:nvPr/>
        </p:nvSpPr>
        <p:spPr>
          <a:xfrm>
            <a:off x="369347" y="4319043"/>
            <a:ext cx="5482813" cy="1344855"/>
          </a:xfrm>
          <a:prstGeom prst="rect">
            <a:avLst/>
          </a:prstGeom>
        </p:spPr>
        <p:txBody>
          <a:bodyPr wrap="square">
            <a:spAutoFit/>
          </a:bodyPr>
          <a:lstStyle/>
          <a:p>
            <a:pPr lvl="0"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From 2012 to 2017 the quality-of-life index increased gradually for </a:t>
            </a:r>
            <a:r>
              <a:rPr lang="en-US" sz="1400">
                <a:latin typeface="Segoe UI" panose="020B0502040204020203" pitchFamily="34" charset="0"/>
                <a:cs typeface="Segoe UI" panose="020B0502040204020203" pitchFamily="34" charset="0"/>
              </a:rPr>
              <a:t>UOJIs </a:t>
            </a:r>
            <a:r>
              <a:rPr lang="en-US" sz="1400">
                <a:solidFill>
                  <a:prstClr val="black"/>
                </a:solidFill>
                <a:latin typeface="Segoe UI" panose="020B0502040204020203" pitchFamily="34" charset="0"/>
                <a:cs typeface="Segoe UI" panose="020B0502040204020203" pitchFamily="34" charset="0"/>
              </a:rPr>
              <a:t>while it rose more saliently for the entire Israeli population. The trend of change in quality of life for </a:t>
            </a:r>
            <a:r>
              <a:rPr lang="en-US" sz="1400">
                <a:latin typeface="Segoe UI" panose="020B0502040204020203" pitchFamily="34" charset="0"/>
                <a:cs typeface="Segoe UI" panose="020B0502040204020203" pitchFamily="34" charset="0"/>
              </a:rPr>
              <a:t>UOJIs </a:t>
            </a:r>
            <a:r>
              <a:rPr lang="en-US" sz="1400">
                <a:solidFill>
                  <a:prstClr val="black"/>
                </a:solidFill>
                <a:latin typeface="Segoe UI" panose="020B0502040204020203" pitchFamily="34" charset="0"/>
                <a:cs typeface="Segoe UI" panose="020B0502040204020203" pitchFamily="34" charset="0"/>
              </a:rPr>
              <a:t>remains more moderate than for </a:t>
            </a:r>
            <a:r>
              <a:rPr lang="en-US" sz="1400">
                <a:latin typeface="Segoe UI" panose="020B0502040204020203" pitchFamily="34" charset="0"/>
                <a:cs typeface="Segoe UI" panose="020B0502040204020203" pitchFamily="34" charset="0"/>
              </a:rPr>
              <a:t>GJI</a:t>
            </a:r>
            <a:r>
              <a:rPr lang="en-US" sz="1400">
                <a:solidFill>
                  <a:prstClr val="black"/>
                </a:solidFill>
                <a:latin typeface="Segoe UI" panose="020B0502040204020203" pitchFamily="34" charset="0"/>
                <a:cs typeface="Segoe UI" panose="020B0502040204020203" pitchFamily="34" charset="0"/>
              </a:rPr>
              <a:t>s.</a:t>
            </a:r>
            <a:endParaRPr lang="he-IL" sz="1400">
              <a:solidFill>
                <a:prstClr val="black"/>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13A14D82-6D4E-3DB6-BE98-0AC4F770AD1C}"/>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The Quality-of-Life Index of the Ultra-Orthodox Population in Israel*</a:t>
            </a:r>
            <a:endParaRPr lang="he-IL" sz="2400" b="1">
              <a:solidFill>
                <a:schemeClr val="bg1"/>
              </a:solidFill>
              <a:latin typeface="Tahoma" pitchFamily="34" charset="0"/>
              <a:ea typeface="Tahoma" pitchFamily="34" charset="0"/>
              <a:cs typeface="Tahoma" pitchFamily="34" charset="0"/>
            </a:endParaRPr>
          </a:p>
        </p:txBody>
      </p:sp>
      <p:sp>
        <p:nvSpPr>
          <p:cNvPr id="16" name="Rectangle 8">
            <a:extLst>
              <a:ext uri="{FF2B5EF4-FFF2-40B4-BE49-F238E27FC236}">
                <a16:creationId xmlns:a16="http://schemas.microsoft.com/office/drawing/2014/main" id="{1AC6BD94-701B-F42D-877A-43199FFE93C0}"/>
              </a:ext>
            </a:extLst>
          </p:cNvPr>
          <p:cNvSpPr/>
          <p:nvPr/>
        </p:nvSpPr>
        <p:spPr>
          <a:xfrm>
            <a:off x="801902" y="622248"/>
            <a:ext cx="4380798"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Summary of the Weighted Quality of Life Index,</a:t>
            </a:r>
            <a:r>
              <a:rPr lang="en-US" sz="1200">
                <a:latin typeface="Segoe UI" panose="020B0502040204020203" pitchFamily="34" charset="0"/>
                <a:cs typeface="Segoe UI" panose="020B0502040204020203" pitchFamily="34" charset="0"/>
              </a:rPr>
              <a:t> 2017</a:t>
            </a:r>
            <a:endParaRPr lang="he-IL" sz="1200">
              <a:latin typeface="Segoe UI" panose="020B0502040204020203" pitchFamily="34" charset="0"/>
              <a:cs typeface="Segoe UI" panose="020B0502040204020203" pitchFamily="34" charset="0"/>
            </a:endParaRPr>
          </a:p>
        </p:txBody>
      </p:sp>
      <p:graphicFrame>
        <p:nvGraphicFramePr>
          <p:cNvPr id="17" name="Table 16">
            <a:extLst>
              <a:ext uri="{FF2B5EF4-FFF2-40B4-BE49-F238E27FC236}">
                <a16:creationId xmlns:a16="http://schemas.microsoft.com/office/drawing/2014/main" id="{2FCA2B94-C90C-F642-BAA3-12B95E564D7E}"/>
              </a:ext>
            </a:extLst>
          </p:cNvPr>
          <p:cNvGraphicFramePr>
            <a:graphicFrameLocks noGrp="1"/>
          </p:cNvGraphicFramePr>
          <p:nvPr>
            <p:extLst>
              <p:ext uri="{D42A27DB-BD31-4B8C-83A1-F6EECF244321}">
                <p14:modId xmlns:p14="http://schemas.microsoft.com/office/powerpoint/2010/main" val="3640086728"/>
              </p:ext>
            </p:extLst>
          </p:nvPr>
        </p:nvGraphicFramePr>
        <p:xfrm>
          <a:off x="262877" y="1062467"/>
          <a:ext cx="5293839" cy="2841383"/>
        </p:xfrm>
        <a:graphic>
          <a:graphicData uri="http://schemas.openxmlformats.org/drawingml/2006/table">
            <a:tbl>
              <a:tblPr firstRow="1" firstCol="1" bandRow="1"/>
              <a:tblGrid>
                <a:gridCol w="1757278">
                  <a:extLst>
                    <a:ext uri="{9D8B030D-6E8A-4147-A177-3AD203B41FA5}">
                      <a16:colId xmlns:a16="http://schemas.microsoft.com/office/drawing/2014/main" val="3809574783"/>
                    </a:ext>
                  </a:extLst>
                </a:gridCol>
                <a:gridCol w="1335261">
                  <a:extLst>
                    <a:ext uri="{9D8B030D-6E8A-4147-A177-3AD203B41FA5}">
                      <a16:colId xmlns:a16="http://schemas.microsoft.com/office/drawing/2014/main" val="1966756516"/>
                    </a:ext>
                  </a:extLst>
                </a:gridCol>
                <a:gridCol w="1629624">
                  <a:extLst>
                    <a:ext uri="{9D8B030D-6E8A-4147-A177-3AD203B41FA5}">
                      <a16:colId xmlns:a16="http://schemas.microsoft.com/office/drawing/2014/main" val="673055784"/>
                    </a:ext>
                  </a:extLst>
                </a:gridCol>
                <a:gridCol w="571676">
                  <a:extLst>
                    <a:ext uri="{9D8B030D-6E8A-4147-A177-3AD203B41FA5}">
                      <a16:colId xmlns:a16="http://schemas.microsoft.com/office/drawing/2014/main" val="1961311432"/>
                    </a:ext>
                  </a:extLst>
                </a:gridCol>
              </a:tblGrid>
              <a:tr h="153328">
                <a:tc>
                  <a:txBody>
                    <a:bodyPr/>
                    <a:lstStyle/>
                    <a:p>
                      <a:pPr>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ts val="1300"/>
                        </a:lnSpc>
                        <a:spcAft>
                          <a:spcPts val="1200"/>
                        </a:spcAft>
                      </a:pPr>
                      <a:r>
                        <a:rPr lang="en-US" sz="9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Healthcare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0.95</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0.75</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0.00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ts val="1300"/>
                        </a:lnSpc>
                        <a:spcAft>
                          <a:spcPts val="1200"/>
                        </a:spcAft>
                      </a:pPr>
                      <a:r>
                        <a:rPr lang="en-US" sz="900" cap="all">
                          <a:effectLst/>
                          <a:latin typeface="Segoe UI" panose="020B0502040204020203" pitchFamily="34" charset="0"/>
                          <a:ea typeface="Calibri" panose="020F0502020204030204" pitchFamily="34" charset="0"/>
                          <a:cs typeface="Segoe UI" panose="020B0502040204020203" pitchFamily="34" charset="0"/>
                        </a:rPr>
                        <a:t>Personal welfare &amp; family life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0.80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0.53</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0.12</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ts val="1300"/>
                        </a:lnSpc>
                        <a:spcAft>
                          <a:spcPts val="1200"/>
                        </a:spcAft>
                      </a:pPr>
                      <a:r>
                        <a:rPr lang="en-US" sz="9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Education &amp; higher education</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0.50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0.89</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0.02</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ts val="1300"/>
                        </a:lnSpc>
                        <a:spcAft>
                          <a:spcPts val="1200"/>
                        </a:spcAft>
                      </a:pPr>
                      <a:r>
                        <a:rPr lang="en-US" sz="900" cap="all">
                          <a:effectLst/>
                          <a:latin typeface="Segoe UI" panose="020B0502040204020203" pitchFamily="34" charset="0"/>
                          <a:ea typeface="Calibri" panose="020F0502020204030204" pitchFamily="34" charset="0"/>
                          <a:cs typeface="Segoe UI" panose="020B0502040204020203" pitchFamily="34" charset="0"/>
                        </a:rPr>
                        <a:t>Income &amp; economic situation</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0.56</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0.94</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0.00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ts val="1300"/>
                        </a:lnSpc>
                        <a:spcAft>
                          <a:spcPts val="1200"/>
                        </a:spcAft>
                      </a:pPr>
                      <a:r>
                        <a:rPr lang="en-US" sz="9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Employment</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0.35</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0.77</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0.40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119787">
                <a:tc>
                  <a:txBody>
                    <a:bodyPr/>
                    <a:lstStyle/>
                    <a:p>
                      <a:pPr algn="l" rtl="0">
                        <a:lnSpc>
                          <a:spcPts val="1300"/>
                        </a:lnSpc>
                        <a:spcAft>
                          <a:spcPts val="1200"/>
                        </a:spcAft>
                      </a:pPr>
                      <a:r>
                        <a:rPr lang="en-US" sz="900" cap="all">
                          <a:effectLst/>
                          <a:latin typeface="Segoe UI" panose="020B0502040204020203" pitchFamily="34" charset="0"/>
                          <a:ea typeface="Calibri" panose="020F0502020204030204" pitchFamily="34" charset="0"/>
                          <a:cs typeface="Segoe UI" panose="020B0502040204020203" pitchFamily="34" charset="0"/>
                        </a:rPr>
                        <a:t>Housing</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0.42</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0.47</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0.41</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1972419635"/>
                  </a:ext>
                </a:extLst>
              </a:tr>
              <a:tr h="132943">
                <a:tc>
                  <a:txBody>
                    <a:bodyPr/>
                    <a:lstStyle/>
                    <a:p>
                      <a:pPr algn="l" rtl="0">
                        <a:lnSpc>
                          <a:spcPts val="1300"/>
                        </a:lnSpc>
                        <a:spcAft>
                          <a:spcPts val="1200"/>
                        </a:spcAft>
                      </a:pPr>
                      <a:r>
                        <a:rPr lang="en-US" sz="9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Community &amp; social life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0.99</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0.51</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0.05</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589425034"/>
                  </a:ext>
                </a:extLst>
              </a:tr>
              <a:tr h="276555">
                <a:tc>
                  <a:txBody>
                    <a:bodyPr/>
                    <a:lstStyle/>
                    <a:p>
                      <a:pPr algn="l" rtl="0">
                        <a:lnSpc>
                          <a:spcPts val="1300"/>
                        </a:lnSpc>
                        <a:spcAft>
                          <a:spcPts val="1200"/>
                        </a:spcAft>
                      </a:pPr>
                      <a:r>
                        <a:rPr lang="en-US" sz="900" cap="all">
                          <a:effectLst/>
                          <a:latin typeface="Segoe UI" panose="020B0502040204020203" pitchFamily="34" charset="0"/>
                          <a:ea typeface="Calibri" panose="020F0502020204030204" pitchFamily="34" charset="0"/>
                          <a:cs typeface="Segoe UI" panose="020B0502040204020203" pitchFamily="34" charset="0"/>
                        </a:rPr>
                        <a:t>Personal safety &amp; exposure to crime</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0.47</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0.47</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000">
                          <a:effectLst/>
                          <a:latin typeface="Segoe UI" panose="020B0502040204020203" pitchFamily="34" charset="0"/>
                          <a:ea typeface="Calibri" panose="020F0502020204030204" pitchFamily="34" charset="0"/>
                          <a:cs typeface="Segoe UI" panose="020B0502040204020203" pitchFamily="34" charset="0"/>
                        </a:rPr>
                        <a:t>0.60</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473956051"/>
                  </a:ext>
                </a:extLst>
              </a:tr>
              <a:tr h="276555">
                <a:tc>
                  <a:txBody>
                    <a:bodyPr/>
                    <a:lstStyle/>
                    <a:p>
                      <a:pPr algn="l" rtl="0">
                        <a:lnSpc>
                          <a:spcPts val="1300"/>
                        </a:lnSpc>
                        <a:spcAft>
                          <a:spcPts val="1200"/>
                        </a:spcAft>
                      </a:pPr>
                      <a:r>
                        <a:rPr lang="en-US" sz="9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Municipality, public transport &amp; the environment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0.48</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0.99</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000">
                          <a:solidFill>
                            <a:srgbClr val="000000"/>
                          </a:solidFill>
                          <a:effectLst/>
                          <a:latin typeface="Segoe UI" panose="020B0502040204020203" pitchFamily="34" charset="0"/>
                          <a:ea typeface="Calibri" panose="020F0502020204030204" pitchFamily="34" charset="0"/>
                          <a:cs typeface="Segoe UI" panose="020B0502040204020203" pitchFamily="34" charset="0"/>
                        </a:rPr>
                        <a:t>0.19</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3457021887"/>
                  </a:ext>
                </a:extLst>
              </a:tr>
              <a:tr h="276555">
                <a:tc>
                  <a:txBody>
                    <a:bodyPr/>
                    <a:lstStyle/>
                    <a:p>
                      <a:pPr algn="l" rtl="0">
                        <a:lnSpc>
                          <a:spcPts val="1300"/>
                        </a:lnSpc>
                        <a:spcAft>
                          <a:spcPts val="1200"/>
                        </a:spcAft>
                      </a:pPr>
                      <a:r>
                        <a:rPr lang="en-US" sz="900" b="1"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Aggregate of the QUALITY-OF-LIFE Index</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7000"/>
                        </a:lnSpc>
                        <a:spcAft>
                          <a:spcPts val="1200"/>
                        </a:spcAft>
                      </a:pPr>
                      <a:r>
                        <a:rPr lang="en-US" sz="1000" b="1">
                          <a:solidFill>
                            <a:srgbClr val="000000"/>
                          </a:solidFill>
                          <a:effectLst/>
                          <a:latin typeface="Segoe UI" panose="020B0502040204020203" pitchFamily="34" charset="0"/>
                          <a:ea typeface="Calibri" panose="020F0502020204030204" pitchFamily="34" charset="0"/>
                          <a:cs typeface="Segoe UI" panose="020B0502040204020203" pitchFamily="34" charset="0"/>
                        </a:rPr>
                        <a:t>0.64</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7000"/>
                        </a:lnSpc>
                        <a:spcAft>
                          <a:spcPts val="1200"/>
                        </a:spcAft>
                      </a:pPr>
                      <a:r>
                        <a:rPr lang="en-US" sz="1000" b="1">
                          <a:solidFill>
                            <a:srgbClr val="000000"/>
                          </a:solidFill>
                          <a:effectLst/>
                          <a:latin typeface="Segoe UI" panose="020B0502040204020203" pitchFamily="34" charset="0"/>
                          <a:ea typeface="Calibri" panose="020F0502020204030204" pitchFamily="34" charset="0"/>
                          <a:cs typeface="Segoe UI" panose="020B0502040204020203" pitchFamily="34" charset="0"/>
                        </a:rPr>
                        <a:t>0.71</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FEEB7"/>
                    </a:solidFill>
                  </a:tcPr>
                </a:tc>
                <a:tc>
                  <a:txBody>
                    <a:bodyPr/>
                    <a:lstStyle/>
                    <a:p>
                      <a:pPr algn="ctr">
                        <a:lnSpc>
                          <a:spcPct val="107000"/>
                        </a:lnSpc>
                        <a:spcAft>
                          <a:spcPts val="1200"/>
                        </a:spcAft>
                      </a:pPr>
                      <a:r>
                        <a:rPr lang="en-US" sz="1000" b="1">
                          <a:solidFill>
                            <a:srgbClr val="000000"/>
                          </a:solidFill>
                          <a:effectLst/>
                          <a:latin typeface="Segoe UI" panose="020B0502040204020203" pitchFamily="34" charset="0"/>
                          <a:ea typeface="Calibri" panose="020F0502020204030204" pitchFamily="34" charset="0"/>
                          <a:cs typeface="Segoe UI" panose="020B0502040204020203" pitchFamily="34" charset="0"/>
                        </a:rPr>
                        <a:t>0.18</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
        <p:nvSpPr>
          <p:cNvPr id="18" name="Rectangle 17">
            <a:extLst>
              <a:ext uri="{FF2B5EF4-FFF2-40B4-BE49-F238E27FC236}">
                <a16:creationId xmlns:a16="http://schemas.microsoft.com/office/drawing/2014/main" id="{5F3F3E5D-CD42-5BE7-8D6A-69B253BB71E4}"/>
              </a:ext>
            </a:extLst>
          </p:cNvPr>
          <p:cNvSpPr>
            <a:spLocks noChangeArrowheads="1"/>
          </p:cNvSpPr>
          <p:nvPr/>
        </p:nvSpPr>
        <p:spPr bwMode="auto">
          <a:xfrm>
            <a:off x="1812" y="6222774"/>
            <a:ext cx="788947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pPr algn="l"/>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pPr algn="l"/>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pic>
        <p:nvPicPr>
          <p:cNvPr id="19" name="תמונה 5">
            <a:extLst>
              <a:ext uri="{FF2B5EF4-FFF2-40B4-BE49-F238E27FC236}">
                <a16:creationId xmlns:a16="http://schemas.microsoft.com/office/drawing/2014/main" id="{FA1BB520-A68B-96B4-F6A6-572BECC3902E}"/>
              </a:ext>
            </a:extLst>
          </p:cNvPr>
          <p:cNvPicPr>
            <a:picLocks noChangeAspect="1"/>
          </p:cNvPicPr>
          <p:nvPr/>
        </p:nvPicPr>
        <p:blipFill rotWithShape="1">
          <a:blip r:embed="rId3"/>
          <a:srcRect t="8643"/>
          <a:stretch/>
        </p:blipFill>
        <p:spPr>
          <a:xfrm>
            <a:off x="6696922" y="3841506"/>
            <a:ext cx="4934669" cy="2314352"/>
          </a:xfrm>
          <a:prstGeom prst="rect">
            <a:avLst/>
          </a:prstGeom>
        </p:spPr>
      </p:pic>
      <p:sp>
        <p:nvSpPr>
          <p:cNvPr id="20" name="Rectangle 8">
            <a:extLst>
              <a:ext uri="{FF2B5EF4-FFF2-40B4-BE49-F238E27FC236}">
                <a16:creationId xmlns:a16="http://schemas.microsoft.com/office/drawing/2014/main" id="{7BD35A6C-CC28-B956-5914-C7FA7D939F92}"/>
              </a:ext>
            </a:extLst>
          </p:cNvPr>
          <p:cNvSpPr/>
          <p:nvPr/>
        </p:nvSpPr>
        <p:spPr>
          <a:xfrm>
            <a:off x="6623981" y="3550946"/>
            <a:ext cx="5396008" cy="334900"/>
          </a:xfrm>
          <a:prstGeom prst="rect">
            <a:avLst/>
          </a:prstGeom>
        </p:spPr>
        <p:txBody>
          <a:bodyPr wrap="square">
            <a:spAutoFit/>
          </a:bodyPr>
          <a:lstStyle/>
          <a:p>
            <a:pPr algn="ctr"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Quality-of-Life Index, </a:t>
            </a:r>
            <a:r>
              <a:rPr lang="en-US" sz="1200">
                <a:latin typeface="Segoe UI" panose="020B0502040204020203" pitchFamily="34" charset="0"/>
                <a:cs typeface="Segoe UI" panose="020B0502040204020203" pitchFamily="34" charset="0"/>
              </a:rPr>
              <a:t>by population groups, 2012-2017</a:t>
            </a:r>
            <a:endParaRPr lang="he-IL" sz="1200">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DE17A652-0951-2D9E-0443-74B9CFF4D665}"/>
              </a:ext>
            </a:extLst>
          </p:cNvPr>
          <p:cNvSpPr txBox="1"/>
          <p:nvPr/>
        </p:nvSpPr>
        <p:spPr>
          <a:xfrm>
            <a:off x="7193385" y="5805803"/>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22" name="TextBox 21">
            <a:extLst>
              <a:ext uri="{FF2B5EF4-FFF2-40B4-BE49-F238E27FC236}">
                <a16:creationId xmlns:a16="http://schemas.microsoft.com/office/drawing/2014/main" id="{2284A297-3E2E-73B5-0017-01144D9F9CC4}"/>
              </a:ext>
            </a:extLst>
          </p:cNvPr>
          <p:cNvSpPr txBox="1"/>
          <p:nvPr/>
        </p:nvSpPr>
        <p:spPr>
          <a:xfrm>
            <a:off x="8001333" y="5803851"/>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23" name="TextBox 22">
            <a:extLst>
              <a:ext uri="{FF2B5EF4-FFF2-40B4-BE49-F238E27FC236}">
                <a16:creationId xmlns:a16="http://schemas.microsoft.com/office/drawing/2014/main" id="{2D796E8C-982D-7A08-B701-9EDDE764C29D}"/>
              </a:ext>
            </a:extLst>
          </p:cNvPr>
          <p:cNvSpPr txBox="1"/>
          <p:nvPr/>
        </p:nvSpPr>
        <p:spPr>
          <a:xfrm>
            <a:off x="9220255" y="5876000"/>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spTree>
    <p:extLst>
      <p:ext uri="{BB962C8B-B14F-4D97-AF65-F5344CB8AC3E}">
        <p14:creationId xmlns:p14="http://schemas.microsoft.com/office/powerpoint/2010/main" val="1251237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AF64515-FE51-5EC2-BB67-0CA85228CB41}"/>
              </a:ext>
            </a:extLst>
          </p:cNvPr>
          <p:cNvSpPr txBox="1"/>
          <p:nvPr/>
        </p:nvSpPr>
        <p:spPr>
          <a:xfrm>
            <a:off x="524391" y="1550773"/>
            <a:ext cx="3205839" cy="418576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solidFill>
                  <a:prstClr val="black"/>
                </a:solidFill>
                <a:latin typeface="Segoe UI" panose="020B0502040204020203" pitchFamily="34" charset="0"/>
                <a:ea typeface="Tahoma" panose="020B0604030504040204" pitchFamily="34" charset="0"/>
                <a:cs typeface="Segoe UI" panose="020B0502040204020203" pitchFamily="34" charset="0"/>
              </a:rPr>
              <a:t>1. </a:t>
            </a: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How do you identify yourself? (To which stream do you belong?)</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Hassidic</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Lithuanian</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Sephardic</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National Religious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Ba’al</a:t>
            </a: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Teshuva (newly religious)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Refuse to answer</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Other</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 How many children do you have?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0</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3</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5</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6 </a:t>
            </a:r>
            <a:r>
              <a:rPr lang="en-US" sz="1400">
                <a:solidFill>
                  <a:prstClr val="black"/>
                </a:solidFill>
                <a:latin typeface="Segoe UI" panose="020B0502040204020203" pitchFamily="34" charset="0"/>
                <a:ea typeface="Tahoma" panose="020B0604030504040204" pitchFamily="34" charset="0"/>
                <a:cs typeface="Segoe UI" panose="020B0502040204020203" pitchFamily="34" charset="0"/>
              </a:rPr>
              <a:t> or more</a:t>
            </a: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We are expecting</a:t>
            </a: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7" name="TextBox 6">
            <a:extLst>
              <a:ext uri="{FF2B5EF4-FFF2-40B4-BE49-F238E27FC236}">
                <a16:creationId xmlns:a16="http://schemas.microsoft.com/office/drawing/2014/main" id="{14C2BF82-F1FC-6579-BE06-0BCA3B57A979}"/>
              </a:ext>
            </a:extLst>
          </p:cNvPr>
          <p:cNvSpPr txBox="1"/>
          <p:nvPr/>
        </p:nvSpPr>
        <p:spPr>
          <a:xfrm>
            <a:off x="110019" y="624454"/>
            <a:ext cx="11971962" cy="584775"/>
          </a:xfrm>
          <a:prstGeom prst="rect">
            <a:avLst/>
          </a:prstGeom>
          <a:noFill/>
        </p:spPr>
        <p:txBody>
          <a:bodyPr wrap="square">
            <a:spAutoFit/>
          </a:bodyPr>
          <a:lstStyle/>
          <a:p>
            <a:pPr algn="l" rtl="0"/>
            <a:r>
              <a:rPr lang="en-US" sz="1600" b="1" i="0" u="none" strike="noStrike">
                <a:solidFill>
                  <a:srgbClr val="000000"/>
                </a:solidFill>
                <a:effectLst/>
                <a:latin typeface="Segoe UI" panose="020B0502040204020203" pitchFamily="34" charset="0"/>
                <a:ea typeface="Tahoma" panose="020B0604030504040204" pitchFamily="34" charset="0"/>
                <a:cs typeface="Segoe UI" panose="020B0502040204020203" pitchFamily="34" charset="0"/>
              </a:rPr>
              <a:t>Hello, this is a survey of parents who are Beit Shemesh residents regarding daily life in the city. Please answer the questions honestly and </a:t>
            </a:r>
            <a:r>
              <a:rPr lang="en-GB" sz="1600" b="1" i="0" u="none" strike="noStrike">
                <a:solidFill>
                  <a:srgbClr val="000000"/>
                </a:solidFill>
                <a:effectLst/>
                <a:latin typeface="Segoe UI" panose="020B0502040204020203" pitchFamily="34" charset="0"/>
                <a:ea typeface="Tahoma" panose="020B0604030504040204" pitchFamily="34" charset="0"/>
                <a:cs typeface="Segoe UI" panose="020B0502040204020203" pitchFamily="34" charset="0"/>
              </a:rPr>
              <a:t>deliberately. Your opinion matters to us. </a:t>
            </a:r>
            <a:endParaRPr lang="he-IL" sz="1600">
              <a:latin typeface="Segoe UI" panose="020B0502040204020203" pitchFamily="34" charset="0"/>
              <a:ea typeface="Tahoma" panose="020B0604030504040204" pitchFamily="34" charset="0"/>
              <a:cs typeface="Segoe UI" panose="020B0502040204020203" pitchFamily="34" charset="0"/>
            </a:endParaRPr>
          </a:p>
        </p:txBody>
      </p:sp>
      <p:sp>
        <p:nvSpPr>
          <p:cNvPr id="8" name="TextBox 7">
            <a:extLst>
              <a:ext uri="{FF2B5EF4-FFF2-40B4-BE49-F238E27FC236}">
                <a16:creationId xmlns:a16="http://schemas.microsoft.com/office/drawing/2014/main" id="{DADE4FDA-168D-8D79-7F42-F80AB68F1C83}"/>
              </a:ext>
            </a:extLst>
          </p:cNvPr>
          <p:cNvSpPr txBox="1"/>
          <p:nvPr/>
        </p:nvSpPr>
        <p:spPr>
          <a:xfrm>
            <a:off x="4168208" y="1382476"/>
            <a:ext cx="3855584" cy="5016758"/>
          </a:xfrm>
          <a:prstGeom prst="rect">
            <a:avLst/>
          </a:prstGeom>
          <a:noFill/>
        </p:spPr>
        <p:txBody>
          <a:bodyPr wrap="square">
            <a:spAutoFit/>
          </a:bodyPr>
          <a:lstStyle/>
          <a:p>
            <a:pPr algn="l" rtl="0"/>
            <a:r>
              <a:rPr lang="en-GB" sz="1400" b="1">
                <a:latin typeface="Segoe UI" panose="020B0502040204020203" pitchFamily="34" charset="0"/>
                <a:ea typeface="Tahoma" panose="020B0604030504040204" pitchFamily="34" charset="0"/>
                <a:cs typeface="Segoe UI" panose="020B0502040204020203" pitchFamily="34" charset="0"/>
              </a:rPr>
              <a:t>3. How old are your children?</a:t>
            </a:r>
            <a:br>
              <a:rPr lang="en-GB" sz="1400" b="1">
                <a:latin typeface="Segoe UI" panose="020B0502040204020203" pitchFamily="34" charset="0"/>
                <a:ea typeface="Tahoma" panose="020B0604030504040204" pitchFamily="34" charset="0"/>
                <a:cs typeface="Segoe UI" panose="020B0502040204020203" pitchFamily="34" charset="0"/>
              </a:rPr>
            </a:br>
            <a:r>
              <a:rPr lang="en-GB" sz="1200" b="1">
                <a:latin typeface="Segoe UI" panose="020B0502040204020203" pitchFamily="34" charset="0"/>
                <a:ea typeface="Tahoma" panose="020B0604030504040204" pitchFamily="34" charset="0"/>
                <a:cs typeface="Segoe UI" panose="020B0502040204020203" pitchFamily="34" charset="0"/>
              </a:rPr>
              <a:t>(please mark all relevant answers)</a:t>
            </a:r>
            <a:endParaRPr lang="he-IL" sz="1200" b="1">
              <a:latin typeface="Segoe UI" panose="020B0502040204020203" pitchFamily="34" charset="0"/>
              <a:ea typeface="Tahoma" panose="020B0604030504040204" pitchFamily="34" charset="0"/>
              <a:cs typeface="Segoe UI" panose="020B0502040204020203" pitchFamily="34" charset="0"/>
            </a:endParaRPr>
          </a:p>
          <a:p>
            <a:pPr algn="l" rtl="0"/>
            <a:r>
              <a:rPr lang="en-GB" sz="1400">
                <a:latin typeface="Segoe UI" panose="020B0502040204020203" pitchFamily="34" charset="0"/>
                <a:ea typeface="Tahoma" panose="020B0604030504040204" pitchFamily="34" charset="0"/>
                <a:cs typeface="Segoe UI" panose="020B0502040204020203" pitchFamily="34" charset="0"/>
              </a:rPr>
              <a:t>a. </a:t>
            </a:r>
            <a:r>
              <a:rPr lang="en-US" sz="1400">
                <a:latin typeface="Segoe UI" panose="020B0502040204020203" pitchFamily="34" charset="0"/>
                <a:ea typeface="Tahoma" panose="020B0604030504040204" pitchFamily="34" charset="0"/>
                <a:cs typeface="Segoe UI" panose="020B0502040204020203" pitchFamily="34" charset="0"/>
              </a:rPr>
              <a:t>0-1</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GB" sz="1400">
                <a:latin typeface="Segoe UI" panose="020B0502040204020203" pitchFamily="34" charset="0"/>
                <a:ea typeface="Tahoma" panose="020B0604030504040204" pitchFamily="34" charset="0"/>
                <a:cs typeface="Segoe UI" panose="020B0502040204020203" pitchFamily="34" charset="0"/>
              </a:rPr>
              <a:t>b. </a:t>
            </a:r>
            <a:r>
              <a:rPr lang="he-IL" sz="1400">
                <a:latin typeface="Segoe UI" panose="020B0502040204020203" pitchFamily="34" charset="0"/>
                <a:ea typeface="Tahoma" panose="020B0604030504040204" pitchFamily="34" charset="0"/>
                <a:cs typeface="Segoe UI" panose="020B0502040204020203" pitchFamily="34" charset="0"/>
              </a:rPr>
              <a:t>1-2</a:t>
            </a:r>
          </a:p>
          <a:p>
            <a:pPr algn="l" rtl="0"/>
            <a:r>
              <a:rPr lang="en-GB" sz="1400">
                <a:latin typeface="Segoe UI" panose="020B0502040204020203" pitchFamily="34" charset="0"/>
                <a:ea typeface="Tahoma" panose="020B0604030504040204" pitchFamily="34" charset="0"/>
                <a:cs typeface="Segoe UI" panose="020B0502040204020203" pitchFamily="34" charset="0"/>
              </a:rPr>
              <a:t>c.  </a:t>
            </a:r>
            <a:r>
              <a:rPr lang="he-IL" sz="1400">
                <a:latin typeface="Segoe UI" panose="020B0502040204020203" pitchFamily="34" charset="0"/>
                <a:ea typeface="Tahoma" panose="020B0604030504040204" pitchFamily="34" charset="0"/>
                <a:cs typeface="Segoe UI" panose="020B0502040204020203" pitchFamily="34" charset="0"/>
              </a:rPr>
              <a:t>2-3</a:t>
            </a:r>
          </a:p>
          <a:p>
            <a:pPr algn="l" rtl="0"/>
            <a:r>
              <a:rPr lang="en-GB" sz="1400">
                <a:latin typeface="Segoe UI" panose="020B0502040204020203" pitchFamily="34" charset="0"/>
                <a:ea typeface="Tahoma" panose="020B0604030504040204" pitchFamily="34" charset="0"/>
                <a:cs typeface="Segoe UI" panose="020B0502040204020203" pitchFamily="34" charset="0"/>
              </a:rPr>
              <a:t>d. </a:t>
            </a:r>
            <a:r>
              <a:rPr lang="he-IL" sz="1400">
                <a:latin typeface="Segoe UI" panose="020B0502040204020203" pitchFamily="34" charset="0"/>
                <a:ea typeface="Tahoma" panose="020B0604030504040204" pitchFamily="34" charset="0"/>
                <a:cs typeface="Segoe UI" panose="020B0502040204020203" pitchFamily="34" charset="0"/>
              </a:rPr>
              <a:t>3-4</a:t>
            </a:r>
          </a:p>
          <a:p>
            <a:pPr algn="l" rtl="0"/>
            <a:r>
              <a:rPr lang="en-GB" sz="1400">
                <a:latin typeface="Segoe UI" panose="020B0502040204020203" pitchFamily="34" charset="0"/>
                <a:ea typeface="Tahoma" panose="020B0604030504040204" pitchFamily="34" charset="0"/>
                <a:cs typeface="Segoe UI" panose="020B0502040204020203" pitchFamily="34" charset="0"/>
              </a:rPr>
              <a:t>e. </a:t>
            </a:r>
            <a:r>
              <a:rPr lang="he-IL" sz="1400">
                <a:latin typeface="Segoe UI" panose="020B0502040204020203" pitchFamily="34" charset="0"/>
                <a:ea typeface="Tahoma" panose="020B0604030504040204" pitchFamily="34" charset="0"/>
                <a:cs typeface="Segoe UI" panose="020B0502040204020203" pitchFamily="34" charset="0"/>
              </a:rPr>
              <a:t>4-5</a:t>
            </a:r>
          </a:p>
          <a:p>
            <a:pPr algn="l" rtl="0"/>
            <a:r>
              <a:rPr lang="en-GB" sz="1400">
                <a:latin typeface="Segoe UI" panose="020B0502040204020203" pitchFamily="34" charset="0"/>
                <a:ea typeface="Tahoma" panose="020B0604030504040204" pitchFamily="34" charset="0"/>
                <a:cs typeface="Segoe UI" panose="020B0502040204020203" pitchFamily="34" charset="0"/>
              </a:rPr>
              <a:t>f.  </a:t>
            </a:r>
            <a:r>
              <a:rPr lang="he-IL" sz="1400">
                <a:latin typeface="Segoe UI" panose="020B0502040204020203" pitchFamily="34" charset="0"/>
                <a:ea typeface="Tahoma" panose="020B0604030504040204" pitchFamily="34" charset="0"/>
                <a:cs typeface="Segoe UI" panose="020B0502040204020203" pitchFamily="34" charset="0"/>
              </a:rPr>
              <a:t>5-6</a:t>
            </a:r>
            <a:endParaRPr lang="en-GB" sz="1400">
              <a:latin typeface="Segoe UI" panose="020B0502040204020203" pitchFamily="34" charset="0"/>
              <a:ea typeface="Tahoma" panose="020B0604030504040204" pitchFamily="34" charset="0"/>
              <a:cs typeface="Segoe UI" panose="020B0502040204020203" pitchFamily="34" charset="0"/>
            </a:endParaRPr>
          </a:p>
          <a:p>
            <a:pPr algn="l" rtl="0"/>
            <a:r>
              <a:rPr lang="en-GB" sz="1400">
                <a:latin typeface="Segoe UI" panose="020B0502040204020203" pitchFamily="34" charset="0"/>
                <a:ea typeface="Tahoma" panose="020B0604030504040204" pitchFamily="34" charset="0"/>
                <a:cs typeface="Segoe UI" panose="020B0502040204020203" pitchFamily="34" charset="0"/>
              </a:rPr>
              <a:t>g. 6 or older</a:t>
            </a:r>
            <a:endParaRPr lang="he-IL" sz="1400">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 What type of educational framework do your children attend?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(please mark all relevant answers)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No framework, they are at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Babysitter</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Nursery</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Economy Ministry supervised daycare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Education Ministry supervised daycare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Daycare (WIZO/</a:t>
            </a:r>
            <a:r>
              <a:rPr kumimoji="0" lang="en-US" sz="1400" b="0"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Na’amat</a:t>
            </a: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Municipal preschool</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Private afternoon childcare facility</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Municipal afternoon childcare facility</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Other, please specify:</a:t>
            </a:r>
          </a:p>
        </p:txBody>
      </p:sp>
      <p:sp>
        <p:nvSpPr>
          <p:cNvPr id="10" name="TextBox 9">
            <a:extLst>
              <a:ext uri="{FF2B5EF4-FFF2-40B4-BE49-F238E27FC236}">
                <a16:creationId xmlns:a16="http://schemas.microsoft.com/office/drawing/2014/main" id="{36606D00-3934-B1CB-D6AF-F0D2D3468A5D}"/>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2" name="TextBox 11">
            <a:extLst>
              <a:ext uri="{FF2B5EF4-FFF2-40B4-BE49-F238E27FC236}">
                <a16:creationId xmlns:a16="http://schemas.microsoft.com/office/drawing/2014/main" id="{6BEF5E67-B938-A670-C085-90B0A1900063}"/>
              </a:ext>
            </a:extLst>
          </p:cNvPr>
          <p:cNvSpPr txBox="1"/>
          <p:nvPr/>
        </p:nvSpPr>
        <p:spPr>
          <a:xfrm>
            <a:off x="8193172" y="1401454"/>
            <a:ext cx="3635298" cy="48320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5. Where is the educational framework your children attend?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my neighborhood—walking distance from my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my neighborhood—not walking distance from my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another neighborhood in the city</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Outside the city</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6. How do you currently get to and from the educational frameworks with your children? </a:t>
            </a:r>
            <a:r>
              <a:rPr lang="en-GB" sz="1200" b="1">
                <a:latin typeface="Segoe UI" panose="020B0502040204020203" pitchFamily="34" charset="0"/>
                <a:ea typeface="Tahoma" panose="020B0604030504040204" pitchFamily="34" charset="0"/>
                <a:cs typeface="Segoe UI" panose="020B0502040204020203" pitchFamily="34" charset="0"/>
              </a:rPr>
              <a:t>(Please mark all relevant answers)</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On foot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Bicycle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Bus / shared taxi</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Car </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We take turns (with neighbors / friends from kindergarten / relatives)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Private transportation we pay for</a:t>
            </a:r>
          </a:p>
          <a:p>
            <a:pPr algn="l" rtl="0"/>
            <a:r>
              <a:rPr lang="en-US" sz="1400">
                <a:latin typeface="Segoe UI" panose="020B0502040204020203" pitchFamily="34" charset="0"/>
                <a:ea typeface="Tahoma" panose="020B0604030504040204" pitchFamily="34" charset="0"/>
                <a:cs typeface="Segoe UI" panose="020B0502040204020203" pitchFamily="34" charset="0"/>
              </a:rPr>
              <a:t>g. Subsidized transport by the municipality</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h. Taxi </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i. Other, please specify:</a:t>
            </a:r>
            <a:endParaRPr lang="he-IL" sz="1400">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118765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82B9131-F0E4-C5B2-9346-A26374EDA922}"/>
              </a:ext>
            </a:extLst>
          </p:cNvPr>
          <p:cNvSpPr txBox="1"/>
          <p:nvPr/>
        </p:nvSpPr>
        <p:spPr>
          <a:xfrm>
            <a:off x="3370675" y="696136"/>
            <a:ext cx="4592225" cy="39703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9. Below is a list of places where children from Beit Shemesh can spend time when not in educational frameworks. In which places do you your children generally spend time? </a:t>
            </a:r>
            <a: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home with their parents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the home of relatives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the home of friends/neighbors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small park close to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large park in the neighborhood or another neighborhood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nature park close to Beit Shemesh</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a Gymboree/playroom in the neighborhood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Gymboree/playroom in another neighborhood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Gymboree/playroom outside Beit Shemesh</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library</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afterschool programs / enrichment activities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synagogue or Talmud Torah </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Other: _______</a:t>
            </a:r>
          </a:p>
        </p:txBody>
      </p:sp>
      <p:sp>
        <p:nvSpPr>
          <p:cNvPr id="7" name="TextBox 6">
            <a:extLst>
              <a:ext uri="{FF2B5EF4-FFF2-40B4-BE49-F238E27FC236}">
                <a16:creationId xmlns:a16="http://schemas.microsoft.com/office/drawing/2014/main" id="{E01492BF-63B1-15FB-EE86-91C2A1668B15}"/>
              </a:ext>
            </a:extLst>
          </p:cNvPr>
          <p:cNvSpPr txBox="1"/>
          <p:nvPr/>
        </p:nvSpPr>
        <p:spPr>
          <a:xfrm>
            <a:off x="3392309" y="4616399"/>
            <a:ext cx="4472757"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10. In which educational frameworks are the afterschool programs / enrichment programs your children attend?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community center</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private program in the neighborhood</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 private program in another neighborhood in Beit Shemesh</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Other: ______</a:t>
            </a:r>
            <a:endPar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9" name="TextBox 8">
            <a:extLst>
              <a:ext uri="{FF2B5EF4-FFF2-40B4-BE49-F238E27FC236}">
                <a16:creationId xmlns:a16="http://schemas.microsoft.com/office/drawing/2014/main" id="{A0A794F7-9B46-337D-077B-7ADDC8C8C5F8}"/>
              </a:ext>
            </a:extLst>
          </p:cNvPr>
          <p:cNvSpPr txBox="1"/>
          <p:nvPr/>
        </p:nvSpPr>
        <p:spPr>
          <a:xfrm>
            <a:off x="228600" y="696136"/>
            <a:ext cx="3019426" cy="56938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latin typeface="Segoe UI" panose="020B0502040204020203" pitchFamily="34" charset="0"/>
                <a:ea typeface="Tahoma" panose="020B0604030504040204" pitchFamily="34" charset="0"/>
                <a:cs typeface="Segoe UI" panose="020B0502040204020203" pitchFamily="34" charset="0"/>
              </a:rPr>
              <a:t>7. With whom of the following do your children usually spend the afternoon? </a:t>
            </a: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p>
          <a:p>
            <a:pPr algn="l" rtl="0"/>
            <a:r>
              <a:rPr lang="en-US" sz="1400">
                <a:latin typeface="Segoe UI" panose="020B0502040204020203" pitchFamily="34" charset="0"/>
                <a:ea typeface="Tahoma" panose="020B0604030504040204" pitchFamily="34" charset="0"/>
                <a:cs typeface="Segoe UI" panose="020B0502040204020203" pitchFamily="34" charset="0"/>
              </a:rPr>
              <a:t>a. Their mother</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Their father</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Their older siblings</a:t>
            </a:r>
          </a:p>
          <a:p>
            <a:pPr algn="l" rtl="0"/>
            <a:r>
              <a:rPr lang="en-US" sz="1400">
                <a:latin typeface="Segoe UI" panose="020B0502040204020203" pitchFamily="34" charset="0"/>
                <a:ea typeface="Tahoma" panose="020B0604030504040204" pitchFamily="34" charset="0"/>
                <a:cs typeface="Segoe UI" panose="020B0502040204020203" pitchFamily="34" charset="0"/>
              </a:rPr>
              <a:t>d. Their grandparents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Their uncles and aunts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A nanny / babysitter</a:t>
            </a:r>
          </a:p>
          <a:p>
            <a:pPr algn="l" rtl="0"/>
            <a:r>
              <a:rPr lang="en-US" sz="1400">
                <a:latin typeface="Segoe UI" panose="020B0502040204020203" pitchFamily="34" charset="0"/>
                <a:ea typeface="Tahoma" panose="020B0604030504040204" pitchFamily="34" charset="0"/>
                <a:cs typeface="Segoe UI" panose="020B0502040204020203" pitchFamily="34" charset="0"/>
              </a:rPr>
              <a:t>g. Friend / neighbors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i.  Other, please specify: </a:t>
            </a:r>
            <a:endParaRPr lang="he-IL" sz="1400">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R="0" lvl="0" algn="l" defTabSz="914400" rtl="0" eaLnBrk="1" fontAlgn="auto" latinLnBrk="0" hangingPunct="1">
              <a:lnSpc>
                <a:spcPct val="100000"/>
              </a:lnSpc>
              <a:spcBef>
                <a:spcPts val="0"/>
              </a:spcBef>
              <a:spcAft>
                <a:spcPts val="0"/>
              </a:spcAft>
              <a:buClrTx/>
              <a:buSzTx/>
              <a:tabLst/>
              <a:defRPr/>
            </a:pP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8</a:t>
            </a: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When they are not in educational frameworks, where are and how do your children spend their time?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our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relatives’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friends’/neighbors’ home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the building’s area or parking lot</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In public space - a public park or the street</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Accompanying their parents running errands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Other</a:t>
            </a:r>
          </a:p>
        </p:txBody>
      </p:sp>
      <p:sp>
        <p:nvSpPr>
          <p:cNvPr id="10" name="TextBox 9">
            <a:extLst>
              <a:ext uri="{FF2B5EF4-FFF2-40B4-BE49-F238E27FC236}">
                <a16:creationId xmlns:a16="http://schemas.microsoft.com/office/drawing/2014/main" id="{F54EABE2-E36C-AA9C-F1EA-951AFE2B36C2}"/>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1" name="TextBox 10">
            <a:extLst>
              <a:ext uri="{FF2B5EF4-FFF2-40B4-BE49-F238E27FC236}">
                <a16:creationId xmlns:a16="http://schemas.microsoft.com/office/drawing/2014/main" id="{FDE59DF2-5E13-E387-4BA3-EF504D9F98F6}"/>
              </a:ext>
            </a:extLst>
          </p:cNvPr>
          <p:cNvSpPr txBox="1"/>
          <p:nvPr/>
        </p:nvSpPr>
        <p:spPr>
          <a:xfrm>
            <a:off x="7962900" y="696136"/>
            <a:ext cx="4133231" cy="58785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11. Earlier you mentioned that your children spend time only at home / at another home in the afternoon. Please detail why: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Segoe UI" panose="020B0502040204020203" pitchFamily="34" charset="0"/>
                <a:ea typeface="Tahoma" panose="020B0604030504040204" pitchFamily="34" charset="0"/>
                <a:cs typeface="Segoe UI" panose="020B0502040204020203" pitchFamily="34" charset="0"/>
              </a:rPr>
              <a:t>Open-ended question</a:t>
            </a:r>
            <a:endParaRPr kumimoji="0" lang="he-IL" sz="1400" b="0" i="0" u="none" strike="noStrike" kern="1200" cap="none" spc="0" normalizeH="0" baseline="0" noProof="0">
              <a:ln>
                <a:noFill/>
              </a:ln>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12. Which of the following services have you ever used for your children? </a:t>
            </a: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Family health center services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Early childhood center / community center services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HMO - child development services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Private child development services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Meetings in preparation for the start of first grade</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My children did not use any of these services.</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13. Why have you never used any of the services?</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My children never needed them. </a:t>
            </a:r>
          </a:p>
          <a:p>
            <a:pPr algn="l" rtl="0"/>
            <a:r>
              <a:rPr lang="en-US" sz="1400">
                <a:latin typeface="Segoe UI" panose="020B0502040204020203" pitchFamily="34" charset="0"/>
                <a:ea typeface="Tahoma" panose="020B0604030504040204" pitchFamily="34" charset="0"/>
                <a:cs typeface="Segoe UI" panose="020B0502040204020203" pitchFamily="34" charset="0"/>
              </a:rPr>
              <a:t>b. These services aren’t available in the neighborhood.</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Their opening hours aren’t convenient for me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They’re expensive/too expensive.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I didn’t think they would benefit my child.</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I wasn’t familiar with these types of services.</a:t>
            </a:r>
            <a:endParaRPr lang="he-IL" sz="1400">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1432994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F94E68A-7BD3-0798-6044-0E10E5933371}"/>
              </a:ext>
            </a:extLst>
          </p:cNvPr>
          <p:cNvSpPr txBox="1"/>
          <p:nvPr/>
        </p:nvSpPr>
        <p:spPr>
          <a:xfrm>
            <a:off x="190500" y="642370"/>
            <a:ext cx="3924299" cy="5693866"/>
          </a:xfrm>
          <a:prstGeom prst="rect">
            <a:avLst/>
          </a:prstGeom>
          <a:noFill/>
        </p:spPr>
        <p:txBody>
          <a:bodyPr wrap="square">
            <a:spAutoFit/>
          </a:bodyPr>
          <a:lstStyle/>
          <a:p>
            <a:pPr algn="l" rtl="0"/>
            <a:r>
              <a:rPr lang="he-IL" sz="1400" b="1">
                <a:latin typeface="Segoe UI" panose="020B0502040204020203" pitchFamily="34" charset="0"/>
                <a:ea typeface="Tahoma" panose="020B0604030504040204" pitchFamily="34" charset="0"/>
                <a:cs typeface="Segoe UI" panose="020B0502040204020203" pitchFamily="34" charset="0"/>
              </a:rPr>
              <a:t>14</a:t>
            </a:r>
            <a:r>
              <a:rPr lang="en-US" sz="1400" b="1">
                <a:latin typeface="Segoe UI" panose="020B0502040204020203" pitchFamily="34" charset="0"/>
                <a:ea typeface="Tahoma" panose="020B0604030504040204" pitchFamily="34" charset="0"/>
                <a:cs typeface="Segoe UI" panose="020B0502040204020203" pitchFamily="34" charset="0"/>
              </a:rPr>
              <a:t>. Which of the following services have you ever used as parents? </a:t>
            </a: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endParaRPr lang="he-IL" sz="1200" b="1">
              <a:latin typeface="Segoe UI" panose="020B0502040204020203" pitchFamily="34" charset="0"/>
              <a:ea typeface="Tahoma" panose="020B0604030504040204" pitchFamily="34" charset="0"/>
              <a:cs typeface="Segoe UI" panose="020B0502040204020203" pitchFamily="34" charset="0"/>
            </a:endParaRP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Consultation before birth from an HMO / family health center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Consultation before birth through a private or communal framework</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Consultation after birth from an HMO / family health center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Consultation after birth through a private or communal framework</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Parents meetings / lectures on parenting from the municipality (“School for Parenting”)</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Parents meetings / lectures on parenting through a private communal framework</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have never used / participated in any of these services.</a:t>
            </a:r>
          </a:p>
          <a:p>
            <a:pPr marL="342900" indent="-342900" algn="l" rtl="0">
              <a:buFont typeface="+mj-lt"/>
              <a:buAutoNum type="alphaLcPeriod"/>
            </a:pP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15. Why haven’t you used these services?</a:t>
            </a:r>
            <a:endParaRPr lang="he-IL" sz="1400" b="1">
              <a:latin typeface="Segoe UI" panose="020B0502040204020203" pitchFamily="34" charset="0"/>
              <a:ea typeface="Tahoma" panose="020B0604030504040204" pitchFamily="34" charset="0"/>
              <a:cs typeface="Segoe UI" panose="020B0502040204020203" pitchFamily="34" charset="0"/>
            </a:endParaRP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don’t need these services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didn’t think it would be of use to me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didn’t have time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It’s hard to arrive on public transit (no car)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Hours of operation are not suitable for me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couldn’t afford it economically</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didn’t know such services are available</a:t>
            </a:r>
          </a:p>
        </p:txBody>
      </p:sp>
      <p:sp>
        <p:nvSpPr>
          <p:cNvPr id="7" name="TextBox 6">
            <a:extLst>
              <a:ext uri="{FF2B5EF4-FFF2-40B4-BE49-F238E27FC236}">
                <a16:creationId xmlns:a16="http://schemas.microsoft.com/office/drawing/2014/main" id="{9308E9A2-DA76-D7BC-D1CF-E5D101559339}"/>
              </a:ext>
            </a:extLst>
          </p:cNvPr>
          <p:cNvSpPr txBox="1"/>
          <p:nvPr/>
        </p:nvSpPr>
        <p:spPr>
          <a:xfrm>
            <a:off x="4215891" y="521764"/>
            <a:ext cx="4404234" cy="6124754"/>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16. Which services pertaining to early childhood would you like to receive from the municipality?</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Streets and sidewalks adjusted and safe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Cleanliness and hygiene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Small parks near the home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Play facilities adapted to young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Subsidized shuttles from educational institutions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Community institutions in the neighborhood</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Early childhood center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Community center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Family health center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Playroom</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Library</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Developmental and enrichment activities for children and parents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 ______</a:t>
            </a:r>
          </a:p>
          <a:p>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17. What content would you like to receive from the municipality in the context of enrichment activities for children and parents?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Meetings in preparation for first grade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Guidance for parents workshops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Joint activities for parents and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Afterschool programs / enrichment activities for children (sports, music, art, story time, etc.)</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Activities in nature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 _____</a:t>
            </a:r>
          </a:p>
        </p:txBody>
      </p:sp>
      <p:sp>
        <p:nvSpPr>
          <p:cNvPr id="9" name="TextBox 8">
            <a:extLst>
              <a:ext uri="{FF2B5EF4-FFF2-40B4-BE49-F238E27FC236}">
                <a16:creationId xmlns:a16="http://schemas.microsoft.com/office/drawing/2014/main" id="{18CE8D29-6822-040A-B286-B304C5C6F288}"/>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0" name="TextBox 9">
            <a:extLst>
              <a:ext uri="{FF2B5EF4-FFF2-40B4-BE49-F238E27FC236}">
                <a16:creationId xmlns:a16="http://schemas.microsoft.com/office/drawing/2014/main" id="{C5D1593C-77F2-82C4-301F-EFFBE205C36F}"/>
              </a:ext>
            </a:extLst>
          </p:cNvPr>
          <p:cNvSpPr txBox="1"/>
          <p:nvPr/>
        </p:nvSpPr>
        <p:spPr>
          <a:xfrm>
            <a:off x="8620125" y="642370"/>
            <a:ext cx="3202988" cy="56323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e-IL" sz="1400" b="1">
                <a:latin typeface="Segoe UI" panose="020B0502040204020203" pitchFamily="34" charset="0"/>
                <a:ea typeface="Tahoma" panose="020B0604030504040204" pitchFamily="34" charset="0"/>
                <a:cs typeface="Segoe UI" panose="020B0502040204020203" pitchFamily="34" charset="0"/>
              </a:rPr>
              <a:t>18</a:t>
            </a:r>
            <a:r>
              <a:rPr lang="en-US" sz="1400" b="1">
                <a:latin typeface="Segoe UI" panose="020B0502040204020203" pitchFamily="34" charset="0"/>
                <a:ea typeface="Tahoma" panose="020B0604030504040204" pitchFamily="34" charset="0"/>
                <a:cs typeface="Segoe UI" panose="020B0502040204020203" pitchFamily="34" charset="0"/>
              </a:rPr>
              <a:t>. How do you usually get around with your children in the afternoon</a:t>
            </a:r>
            <a:r>
              <a:rPr lang="en-US" sz="1200" b="1">
                <a:latin typeface="Segoe UI" panose="020B0502040204020203" pitchFamily="34" charset="0"/>
                <a:ea typeface="Tahoma" panose="020B0604030504040204" pitchFamily="34" charset="0"/>
                <a:cs typeface="Segoe UI" panose="020B0502040204020203" pitchFamily="34" charset="0"/>
              </a:rPr>
              <a:t>? </a:t>
            </a:r>
            <a:br>
              <a:rPr lang="en-US" sz="1200" b="1">
                <a:latin typeface="Segoe UI" panose="020B0502040204020203" pitchFamily="34" charset="0"/>
                <a:ea typeface="Tahoma" panose="020B0604030504040204" pitchFamily="34" charset="0"/>
                <a:cs typeface="Segoe UI" panose="020B0502040204020203" pitchFamily="34" charset="0"/>
              </a:rPr>
            </a:b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p>
          <a:p>
            <a:pPr algn="l" rtl="0"/>
            <a:r>
              <a:rPr lang="en-US" sz="1400">
                <a:latin typeface="Segoe UI" panose="020B0502040204020203" pitchFamily="34" charset="0"/>
                <a:ea typeface="Tahoma" panose="020B0604030504040204" pitchFamily="34" charset="0"/>
                <a:cs typeface="Segoe UI" panose="020B0502040204020203" pitchFamily="34" charset="0"/>
              </a:rPr>
              <a:t>a. On foot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Bicycle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Bus/shared taxi</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Car</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Taxi</a:t>
            </a:r>
            <a:endParaRPr lang="he-IL" sz="1400">
              <a:latin typeface="Segoe UI" panose="020B0502040204020203" pitchFamily="34" charset="0"/>
              <a:ea typeface="Tahoma" panose="020B0604030504040204" pitchFamily="34" charset="0"/>
              <a:cs typeface="Segoe UI" panose="020B0502040204020203" pitchFamily="34" charset="0"/>
            </a:endParaRPr>
          </a:p>
          <a:p>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19. Why do you not get around with your children on foot or by bike?</a:t>
            </a:r>
            <a:endParaRPr lang="he-IL" sz="1400" b="1">
              <a:latin typeface="Segoe UI" panose="020B0502040204020203" pitchFamily="34" charset="0"/>
              <a:ea typeface="Tahoma" panose="020B0604030504040204"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(multi-option question)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avoid biking for cultural reasons.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Traveling saves me time.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crosswalks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contiguous sidewalks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stroller-accessible paths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safety in public space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shade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Lack of bike paths / dedicated and safe space to bike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Difficulty moving around because of the ascents and descents in the street</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a:t>
            </a:r>
          </a:p>
        </p:txBody>
      </p:sp>
    </p:spTree>
    <p:extLst>
      <p:ext uri="{BB962C8B-B14F-4D97-AF65-F5344CB8AC3E}">
        <p14:creationId xmlns:p14="http://schemas.microsoft.com/office/powerpoint/2010/main" val="19290027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456962B-9DCE-0C76-D1C1-B35735A79C9A}"/>
              </a:ext>
            </a:extLst>
          </p:cNvPr>
          <p:cNvSpPr txBox="1"/>
          <p:nvPr/>
        </p:nvSpPr>
        <p:spPr>
          <a:xfrm>
            <a:off x="4038600" y="689788"/>
            <a:ext cx="3804872" cy="5478423"/>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22. To what extent, do you feel, are the nature areas in Beit Shemesh and its surroundings adapted to spending time with young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Absolutely adapted</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medium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Not at all adapted</a:t>
            </a:r>
          </a:p>
          <a:p>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23. Why do you feel the nature areas in Beit Shemesh and its surroundings are </a:t>
            </a:r>
            <a:r>
              <a:rPr lang="en-US" sz="1400" b="1" u="sng">
                <a:latin typeface="Segoe UI" panose="020B0502040204020203" pitchFamily="34" charset="0"/>
                <a:ea typeface="Tahoma" panose="020B0604030504040204" pitchFamily="34" charset="0"/>
                <a:cs typeface="Segoe UI" panose="020B0502040204020203" pitchFamily="34" charset="0"/>
              </a:rPr>
              <a:t>not </a:t>
            </a:r>
            <a:r>
              <a:rPr lang="en-US" sz="1400" b="1">
                <a:latin typeface="Segoe UI" panose="020B0502040204020203" pitchFamily="34" charset="0"/>
                <a:ea typeface="Tahoma" panose="020B0604030504040204" pitchFamily="34" charset="0"/>
                <a:cs typeface="Segoe UI" panose="020B0502040204020203" pitchFamily="34" charset="0"/>
              </a:rPr>
              <a:t>adapted to spending time with young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areas are crowded.</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natural areas are too loud in my opinion.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natural areas are not sufficiently safe.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public areas are not sufficiently clean.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There is a lack of organized hiking trails.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There is a lack of facilities for spending time such as benches and picnic tables.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 ______</a:t>
            </a:r>
          </a:p>
        </p:txBody>
      </p:sp>
      <p:sp>
        <p:nvSpPr>
          <p:cNvPr id="8" name="TextBox 7">
            <a:extLst>
              <a:ext uri="{FF2B5EF4-FFF2-40B4-BE49-F238E27FC236}">
                <a16:creationId xmlns:a16="http://schemas.microsoft.com/office/drawing/2014/main" id="{AA0897C8-3A13-FD57-C882-ABB2D03C77E7}"/>
              </a:ext>
            </a:extLst>
          </p:cNvPr>
          <p:cNvSpPr txBox="1"/>
          <p:nvPr/>
        </p:nvSpPr>
        <p:spPr>
          <a:xfrm>
            <a:off x="7762422" y="689788"/>
            <a:ext cx="4258128" cy="5478423"/>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24. To what degree, do you feel, do the residents maintain the orderliness and cleanliness of the public space surrounding living areas (e.g., the parking spaces and paths between buildings, small parks alongside buildings, and trees and benches alongside buildings)?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Absolutely maintain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medium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Not at all</a:t>
            </a:r>
          </a:p>
          <a:p>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25. To what degree do you feel social belonging or connection to the community of parents in your neighborhood (who are not your family members)?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Absolutely feel </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medium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Not at all</a:t>
            </a:r>
          </a:p>
        </p:txBody>
      </p:sp>
      <p:sp>
        <p:nvSpPr>
          <p:cNvPr id="9" name="TextBox 8">
            <a:extLst>
              <a:ext uri="{FF2B5EF4-FFF2-40B4-BE49-F238E27FC236}">
                <a16:creationId xmlns:a16="http://schemas.microsoft.com/office/drawing/2014/main" id="{46CA999B-D3C1-6CED-EBBA-18EF2283DCD3}"/>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0" name="TextBox 9">
            <a:extLst>
              <a:ext uri="{FF2B5EF4-FFF2-40B4-BE49-F238E27FC236}">
                <a16:creationId xmlns:a16="http://schemas.microsoft.com/office/drawing/2014/main" id="{700A9309-D9C7-3DDF-F333-30F239A9A7C9}"/>
              </a:ext>
            </a:extLst>
          </p:cNvPr>
          <p:cNvSpPr txBox="1"/>
          <p:nvPr/>
        </p:nvSpPr>
        <p:spPr>
          <a:xfrm>
            <a:off x="314323" y="689788"/>
            <a:ext cx="3371851" cy="5047536"/>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20. To what extent, do you feel, is the public space and/or streets of the neighborhood adapted to spending time with young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Absolutely adapted</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medium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Not at all adapted</a:t>
            </a:r>
          </a:p>
          <a:p>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21. To what extent, do you feel, are the public spaces and/or streets in the neighborhood safe for young children spending time in them?</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Absolutely safe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great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medium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To a very slight degree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Not at all safe</a:t>
            </a:r>
          </a:p>
        </p:txBody>
      </p:sp>
    </p:spTree>
    <p:extLst>
      <p:ext uri="{BB962C8B-B14F-4D97-AF65-F5344CB8AC3E}">
        <p14:creationId xmlns:p14="http://schemas.microsoft.com/office/powerpoint/2010/main" val="28771061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0FFD4B7-7310-7F3E-9A50-2F78A575AF91}"/>
              </a:ext>
            </a:extLst>
          </p:cNvPr>
          <p:cNvSpPr txBox="1"/>
          <p:nvPr/>
        </p:nvSpPr>
        <p:spPr>
          <a:xfrm>
            <a:off x="477576" y="686508"/>
            <a:ext cx="3405915" cy="5262979"/>
          </a:xfrm>
          <a:prstGeom prst="rect">
            <a:avLst/>
          </a:prstGeom>
          <a:noFill/>
        </p:spPr>
        <p:txBody>
          <a:bodyPr wrap="square">
            <a:spAutoFit/>
          </a:bodyPr>
          <a:lstStyle/>
          <a:p>
            <a:pPr algn="l" rtl="0"/>
            <a:r>
              <a:rPr lang="he-IL" sz="1400" b="1">
                <a:latin typeface="Segoe UI" panose="020B0502040204020203" pitchFamily="34" charset="0"/>
                <a:ea typeface="Tahoma" panose="020B0604030504040204" pitchFamily="34" charset="0"/>
                <a:cs typeface="Segoe UI" panose="020B0502040204020203" pitchFamily="34" charset="0"/>
              </a:rPr>
              <a:t>26</a:t>
            </a:r>
            <a:r>
              <a:rPr lang="en-US" sz="1400" b="1">
                <a:latin typeface="Segoe UI" panose="020B0502040204020203" pitchFamily="34" charset="0"/>
                <a:ea typeface="Tahoma" panose="020B0604030504040204" pitchFamily="34" charset="0"/>
                <a:cs typeface="Segoe UI" panose="020B0502040204020203" pitchFamily="34" charset="0"/>
              </a:rPr>
              <a:t>. To what extent do you have someone close by you can turn to for help with your children?</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Always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To a very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To a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To a moderate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To a small extent</a:t>
            </a:r>
          </a:p>
          <a:p>
            <a:pPr algn="l" rtl="0"/>
            <a:r>
              <a:rPr lang="en-US" sz="1400">
                <a:latin typeface="Segoe UI" panose="020B0502040204020203" pitchFamily="34" charset="0"/>
                <a:ea typeface="Tahoma" panose="020B0604030504040204" pitchFamily="34" charset="0"/>
                <a:cs typeface="Segoe UI" panose="020B0502040204020203" pitchFamily="34" charset="0"/>
              </a:rPr>
              <a:t>f.  To a very small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Not at all</a:t>
            </a:r>
            <a:endParaRPr lang="he-IL" sz="1400">
              <a:latin typeface="Segoe UI" panose="020B0502040204020203" pitchFamily="34" charset="0"/>
              <a:ea typeface="Tahoma" panose="020B0604030504040204" pitchFamily="34" charset="0"/>
              <a:cs typeface="Segoe UI" panose="020B0502040204020203" pitchFamily="34" charset="0"/>
            </a:endParaRPr>
          </a:p>
          <a:p>
            <a:pPr marL="342900" indent="-342900">
              <a:buFont typeface="+mj-cs"/>
              <a:buAutoNum type="hebrew2Minus"/>
            </a:pP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27. To what extent are you willing to take the initiative and work to promote early childhood needs in your area of residence?</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Already Active </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Completely</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To a very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To a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To a moderate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To a small extent</a:t>
            </a:r>
          </a:p>
          <a:p>
            <a:pPr algn="l" rtl="0"/>
            <a:r>
              <a:rPr lang="en-US" sz="1400">
                <a:latin typeface="Segoe UI" panose="020B0502040204020203" pitchFamily="34" charset="0"/>
                <a:ea typeface="Tahoma" panose="020B0604030504040204" pitchFamily="34" charset="0"/>
                <a:cs typeface="Segoe UI" panose="020B0502040204020203" pitchFamily="34" charset="0"/>
              </a:rPr>
              <a:t>g. To a very small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h. Not at all</a:t>
            </a:r>
            <a:endParaRPr lang="he-IL" sz="1400">
              <a:latin typeface="Segoe UI" panose="020B0502040204020203" pitchFamily="34" charset="0"/>
              <a:ea typeface="Tahoma" panose="020B0604030504040204" pitchFamily="34" charset="0"/>
              <a:cs typeface="Segoe UI" panose="020B0502040204020203" pitchFamily="34" charset="0"/>
            </a:endParaRPr>
          </a:p>
          <a:p>
            <a:endParaRPr lang="he-IL" sz="1400" b="1">
              <a:latin typeface="Segoe UI" panose="020B0502040204020203" pitchFamily="34" charset="0"/>
              <a:ea typeface="Tahoma" panose="020B0604030504040204" pitchFamily="34" charset="0"/>
              <a:cs typeface="Segoe UI" panose="020B0502040204020203" pitchFamily="34" charset="0"/>
            </a:endParaRPr>
          </a:p>
        </p:txBody>
      </p:sp>
      <p:sp>
        <p:nvSpPr>
          <p:cNvPr id="7" name="TextBox 6">
            <a:extLst>
              <a:ext uri="{FF2B5EF4-FFF2-40B4-BE49-F238E27FC236}">
                <a16:creationId xmlns:a16="http://schemas.microsoft.com/office/drawing/2014/main" id="{4BDC712E-02EA-D85E-9E0B-0C0E2121376D}"/>
              </a:ext>
            </a:extLst>
          </p:cNvPr>
          <p:cNvSpPr txBox="1"/>
          <p:nvPr/>
        </p:nvSpPr>
        <p:spPr>
          <a:xfrm>
            <a:off x="3877847" y="686508"/>
            <a:ext cx="3762720" cy="6124754"/>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28. Please leave your contact details for further communication:</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Telephone no. + name_______________________</a:t>
            </a:r>
            <a:endParaRPr lang="he-IL" sz="1400">
              <a:latin typeface="Segoe UI" panose="020B0502040204020203" pitchFamily="34" charset="0"/>
              <a:ea typeface="Tahoma" panose="020B0604030504040204" pitchFamily="34" charset="0"/>
              <a:cs typeface="Segoe UI" panose="020B0502040204020203" pitchFamily="34" charset="0"/>
            </a:endParaRPr>
          </a:p>
          <a:p>
            <a:endParaRPr lang="en-US"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29. To what extent are you pleased with the municipality’s functioning in regard to early childhood needs in daily life?</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Completely</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To a very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To a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To a moderate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To a small extent</a:t>
            </a:r>
          </a:p>
          <a:p>
            <a:pPr algn="l" rtl="0"/>
            <a:r>
              <a:rPr lang="en-US" sz="1400">
                <a:latin typeface="Segoe UI" panose="020B0502040204020203" pitchFamily="34" charset="0"/>
                <a:ea typeface="Tahoma" panose="020B0604030504040204" pitchFamily="34" charset="0"/>
                <a:cs typeface="Segoe UI" panose="020B0502040204020203" pitchFamily="34" charset="0"/>
              </a:rPr>
              <a:t>f.  To a very small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Not at all</a:t>
            </a:r>
            <a:endParaRPr lang="he-IL" sz="1400">
              <a:latin typeface="Segoe UI" panose="020B0502040204020203" pitchFamily="34" charset="0"/>
              <a:ea typeface="Tahoma" panose="020B0604030504040204" pitchFamily="34" charset="0"/>
              <a:cs typeface="Segoe UI" panose="020B0502040204020203" pitchFamily="34" charset="0"/>
            </a:endParaRPr>
          </a:p>
          <a:p>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30. To what extent does the municipality try to solve problems related to infrastructure in public spaces in response to residents’ requests?</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Absolutely</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To a very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To a large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To a moderate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To a small extent</a:t>
            </a:r>
          </a:p>
          <a:p>
            <a:pPr algn="l" rtl="0"/>
            <a:r>
              <a:rPr lang="en-US" sz="1400">
                <a:latin typeface="Segoe UI" panose="020B0502040204020203" pitchFamily="34" charset="0"/>
                <a:ea typeface="Tahoma" panose="020B0604030504040204" pitchFamily="34" charset="0"/>
                <a:cs typeface="Segoe UI" panose="020B0502040204020203" pitchFamily="34" charset="0"/>
              </a:rPr>
              <a:t>f.  To a very small extent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Not at all</a:t>
            </a:r>
            <a:endParaRPr lang="he-IL" sz="1400">
              <a:latin typeface="Segoe UI" panose="020B0502040204020203" pitchFamily="34" charset="0"/>
              <a:ea typeface="Tahoma" panose="020B0604030504040204" pitchFamily="34" charset="0"/>
              <a:cs typeface="Segoe UI" panose="020B0502040204020203" pitchFamily="34" charset="0"/>
            </a:endParaRPr>
          </a:p>
          <a:p>
            <a:endParaRPr lang="he-IL" sz="1400" b="1">
              <a:latin typeface="Segoe UI" panose="020B0502040204020203" pitchFamily="34" charset="0"/>
              <a:ea typeface="Tahoma" panose="020B0604030504040204" pitchFamily="34" charset="0"/>
              <a:cs typeface="Segoe UI" panose="020B0502040204020203" pitchFamily="34" charset="0"/>
            </a:endParaRPr>
          </a:p>
        </p:txBody>
      </p:sp>
      <p:sp>
        <p:nvSpPr>
          <p:cNvPr id="9" name="TextBox 8">
            <a:extLst>
              <a:ext uri="{FF2B5EF4-FFF2-40B4-BE49-F238E27FC236}">
                <a16:creationId xmlns:a16="http://schemas.microsoft.com/office/drawing/2014/main" id="{164EF73A-0E48-2EB8-4FA0-C1760FC5C651}"/>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0" name="תיבת טקסט 3">
            <a:extLst>
              <a:ext uri="{FF2B5EF4-FFF2-40B4-BE49-F238E27FC236}">
                <a16:creationId xmlns:a16="http://schemas.microsoft.com/office/drawing/2014/main" id="{371B6DEA-DB39-F9FF-3E69-C89EEA9E658C}"/>
              </a:ext>
            </a:extLst>
          </p:cNvPr>
          <p:cNvSpPr txBox="1"/>
          <p:nvPr/>
        </p:nvSpPr>
        <p:spPr>
          <a:xfrm>
            <a:off x="7728656" y="686508"/>
            <a:ext cx="4192767" cy="5693866"/>
          </a:xfrm>
          <a:prstGeom prst="rect">
            <a:avLst/>
          </a:prstGeom>
          <a:noFill/>
        </p:spPr>
        <p:txBody>
          <a:bodyPr wrap="square" rtlCol="1">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31. What are the main channels through which you receive information about developments in the city and the municipality’s activities for young children? </a:t>
            </a:r>
            <a:r>
              <a:rPr lang="en-US" sz="1200" b="1">
                <a:latin typeface="Segoe UI" panose="020B0502040204020203" pitchFamily="34" charset="0"/>
                <a:ea typeface="Tahoma" panose="020B0604030504040204" pitchFamily="34" charset="0"/>
                <a:cs typeface="Segoe UI" panose="020B0502040204020203" pitchFamily="34" charset="0"/>
              </a:rPr>
              <a:t>(Please mark all relevant answers)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I don’t receive information about developments in the city pertaining to young children.</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the municipality’s digital channels—its website, Facebook page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Signs / notices / flyers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 neighborhood WhatsApp group</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A neighborhood email list</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the educational institutions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the arnona (municipal real estate tax) slips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municipal workers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the municipal hotline / the 106 hotline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From local press</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Through the synagogue</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 ______</a:t>
            </a:r>
          </a:p>
          <a:p>
            <a:pPr algn="l" rtl="0"/>
            <a:endParaRPr lang="en-US"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32. Through which other channels would you like to receive information about what’s happening in Beit Shemesh and what the  municipality is doing for young children? </a:t>
            </a:r>
          </a:p>
          <a:p>
            <a:pPr algn="l" rtl="0"/>
            <a:r>
              <a:rPr lang="en-US" sz="1400">
                <a:latin typeface="Segoe UI" panose="020B0502040204020203" pitchFamily="34" charset="0"/>
                <a:ea typeface="Tahoma" panose="020B0604030504040204" pitchFamily="34" charset="0"/>
                <a:cs typeface="Segoe UI" panose="020B0502040204020203" pitchFamily="34" charset="0"/>
              </a:rPr>
              <a:t>Open ended…</a:t>
            </a:r>
            <a:endParaRPr lang="he-IL" sz="1400">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15415117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5A80B35-8CB0-922D-FC0F-1F6BBAC2810F}"/>
              </a:ext>
            </a:extLst>
          </p:cNvPr>
          <p:cNvSpPr txBox="1"/>
          <p:nvPr/>
        </p:nvSpPr>
        <p:spPr>
          <a:xfrm>
            <a:off x="661319" y="735955"/>
            <a:ext cx="4051003" cy="4862870"/>
          </a:xfrm>
          <a:prstGeom prst="rect">
            <a:avLst/>
          </a:prstGeom>
          <a:noFill/>
        </p:spPr>
        <p:txBody>
          <a:bodyPr wrap="square">
            <a:spAutoFit/>
          </a:bodyPr>
          <a:lstStyle/>
          <a:p>
            <a:pPr algn="l" rtl="0"/>
            <a:r>
              <a:rPr lang="en-US" sz="1800" b="1">
                <a:latin typeface="Segoe UI" panose="020B0502040204020203" pitchFamily="34" charset="0"/>
                <a:ea typeface="Tahoma" panose="020B0604030504040204" pitchFamily="34" charset="0"/>
                <a:cs typeface="Segoe UI" panose="020B0502040204020203" pitchFamily="34" charset="0"/>
              </a:rPr>
              <a:t>Demographic questions</a:t>
            </a:r>
            <a:endParaRPr lang="he-IL" sz="1800" b="1">
              <a:latin typeface="Segoe UI" panose="020B0502040204020203" pitchFamily="34" charset="0"/>
              <a:ea typeface="Tahoma" panose="020B0604030504040204" pitchFamily="34" charset="0"/>
              <a:cs typeface="Segoe UI" panose="020B0502040204020203" pitchFamily="34" charset="0"/>
            </a:endParaRPr>
          </a:p>
          <a:p>
            <a:pPr algn="l" rtl="0"/>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33. What is your gender?</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Man</a:t>
            </a:r>
            <a:r>
              <a:rPr lang="he-IL" sz="1400">
                <a:latin typeface="Segoe UI" panose="020B0502040204020203" pitchFamily="34" charset="0"/>
                <a:ea typeface="Tahoma" panose="020B0604030504040204" pitchFamily="34" charset="0"/>
                <a:cs typeface="Segoe UI" panose="020B0502040204020203" pitchFamily="34" charset="0"/>
              </a:rPr>
              <a:t> </a:t>
            </a:r>
          </a:p>
          <a:p>
            <a:pPr algn="l" rtl="0"/>
            <a:r>
              <a:rPr lang="en-US" sz="1400">
                <a:latin typeface="Segoe UI" panose="020B0502040204020203" pitchFamily="34" charset="0"/>
                <a:ea typeface="Tahoma" panose="020B0604030504040204" pitchFamily="34" charset="0"/>
                <a:cs typeface="Segoe UI" panose="020B0502040204020203" pitchFamily="34" charset="0"/>
              </a:rPr>
              <a:t>b. Woman</a:t>
            </a:r>
            <a:endParaRPr lang="he-IL" sz="1400">
              <a:latin typeface="Segoe UI" panose="020B0502040204020203" pitchFamily="34" charset="0"/>
              <a:ea typeface="Tahoma" panose="020B0604030504040204" pitchFamily="34" charset="0"/>
              <a:cs typeface="Segoe UI" panose="020B0502040204020203" pitchFamily="34" charset="0"/>
            </a:endParaRPr>
          </a:p>
          <a:p>
            <a:pPr marL="342900" indent="-342900" algn="l" rtl="0">
              <a:buFont typeface="+mj-cs"/>
              <a:buAutoNum type="hebrew2Minus"/>
            </a:pP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34. How old are you?</a:t>
            </a:r>
            <a:endParaRPr lang="he-IL" sz="1400" b="1">
              <a:latin typeface="Segoe UI" panose="020B0502040204020203" pitchFamily="34" charset="0"/>
              <a:ea typeface="Tahoma" panose="020B0604030504040204" pitchFamily="34" charset="0"/>
              <a:cs typeface="Segoe UI" panose="020B0502040204020203" pitchFamily="34" charset="0"/>
            </a:endParaRPr>
          </a:p>
          <a:p>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35. In which neighborhood do you live?</a:t>
            </a:r>
          </a:p>
          <a:p>
            <a:pPr algn="l" rtl="0"/>
            <a:endParaRPr lang="he-IL" sz="1400" b="1">
              <a:latin typeface="Segoe UI" panose="020B0502040204020203" pitchFamily="34" charset="0"/>
              <a:ea typeface="Tahoma" panose="020B0604030504040204" pitchFamily="34" charset="0"/>
              <a:cs typeface="Segoe UI" panose="020B0502040204020203" pitchFamily="34" charset="0"/>
            </a:endParaRP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Ultra-Orthodox Borough</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Old City</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Ramat Beit Shemesh B</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Ramat Beit Shemesh A</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 C1</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 C2</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 D</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The Glasses Neighborhood</a:t>
            </a:r>
          </a:p>
          <a:p>
            <a:pPr marL="342900" indent="-342900" algn="l" rtl="0">
              <a:buFont typeface="+mj-lt"/>
              <a:buAutoNum type="alphaLcPeriod"/>
            </a:pPr>
            <a:r>
              <a:rPr lang="en-US" sz="1400" err="1">
                <a:latin typeface="Segoe UI" panose="020B0502040204020203" pitchFamily="34" charset="0"/>
                <a:ea typeface="Tahoma" panose="020B0604030504040204" pitchFamily="34" charset="0"/>
                <a:cs typeface="Segoe UI" panose="020B0502040204020203" pitchFamily="34" charset="0"/>
              </a:rPr>
              <a:t>Neveh</a:t>
            </a:r>
            <a:r>
              <a:rPr lang="en-US" sz="1400">
                <a:latin typeface="Segoe UI" panose="020B0502040204020203" pitchFamily="34" charset="0"/>
                <a:ea typeface="Tahoma" panose="020B0604030504040204" pitchFamily="34" charset="0"/>
                <a:cs typeface="Segoe UI" panose="020B0502040204020203" pitchFamily="34" charset="0"/>
              </a:rPr>
              <a:t> Shamir</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Ramat Avraham</a:t>
            </a:r>
          </a:p>
          <a:p>
            <a:pPr marL="342900" indent="-342900" algn="l" rtl="0">
              <a:buFont typeface="+mj-lt"/>
              <a:buAutoNum type="alphaLcPeriod"/>
            </a:pPr>
            <a:r>
              <a:rPr lang="en-US" sz="1400">
                <a:latin typeface="Segoe UI" panose="020B0502040204020203" pitchFamily="34" charset="0"/>
                <a:ea typeface="Tahoma" panose="020B0604030504040204" pitchFamily="34" charset="0"/>
                <a:cs typeface="Segoe UI" panose="020B0502040204020203" pitchFamily="34" charset="0"/>
              </a:rPr>
              <a:t>Other, please specify:</a:t>
            </a:r>
          </a:p>
        </p:txBody>
      </p:sp>
      <p:sp>
        <p:nvSpPr>
          <p:cNvPr id="9" name="TextBox 8">
            <a:extLst>
              <a:ext uri="{FF2B5EF4-FFF2-40B4-BE49-F238E27FC236}">
                <a16:creationId xmlns:a16="http://schemas.microsoft.com/office/drawing/2014/main" id="{85F6111E-7DF7-B6C1-4382-01312D7B7135}"/>
              </a:ext>
            </a:extLst>
          </p:cNvPr>
          <p:cNvSpPr txBox="1"/>
          <p:nvPr/>
        </p:nvSpPr>
        <p:spPr>
          <a:xfrm>
            <a:off x="0" y="-10458"/>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A: Beit Shemesh Resident Survey</a:t>
            </a:r>
            <a:endParaRPr lang="he-IL" sz="2400" b="1">
              <a:solidFill>
                <a:schemeClr val="bg1"/>
              </a:solidFill>
              <a:latin typeface="Tahoma" pitchFamily="34" charset="0"/>
              <a:ea typeface="Tahoma" pitchFamily="34" charset="0"/>
              <a:cs typeface="Tahoma" pitchFamily="34" charset="0"/>
            </a:endParaRPr>
          </a:p>
        </p:txBody>
      </p:sp>
      <p:sp>
        <p:nvSpPr>
          <p:cNvPr id="10" name="תיבת טקסט 3">
            <a:extLst>
              <a:ext uri="{FF2B5EF4-FFF2-40B4-BE49-F238E27FC236}">
                <a16:creationId xmlns:a16="http://schemas.microsoft.com/office/drawing/2014/main" id="{77A8C7D1-40E3-51E8-270C-9D85400CA4E8}"/>
              </a:ext>
            </a:extLst>
          </p:cNvPr>
          <p:cNvSpPr txBox="1"/>
          <p:nvPr/>
        </p:nvSpPr>
        <p:spPr>
          <a:xfrm>
            <a:off x="4240603" y="1176040"/>
            <a:ext cx="3447122" cy="4401205"/>
          </a:xfrm>
          <a:prstGeom prst="rect">
            <a:avLst/>
          </a:prstGeom>
          <a:noFill/>
        </p:spPr>
        <p:txBody>
          <a:bodyPr wrap="square" rtlCol="1">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36. What is your current employment status?</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Full-time employee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Part-time employee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Self-employed</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Unpaid leave / unemployed</a:t>
            </a:r>
          </a:p>
          <a:p>
            <a:pPr algn="l" rtl="0"/>
            <a:r>
              <a:rPr lang="en-US" sz="1400">
                <a:latin typeface="Segoe UI" panose="020B0502040204020203" pitchFamily="34" charset="0"/>
                <a:ea typeface="Tahoma" panose="020B0604030504040204" pitchFamily="34" charset="0"/>
                <a:cs typeface="Segoe UI" panose="020B0502040204020203" pitchFamily="34" charset="0"/>
              </a:rPr>
              <a:t>e. Full-time University/ Yeshiva student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I don’t work (full-time parent)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Other: </a:t>
            </a:r>
            <a:endParaRPr lang="he-IL" sz="1400" b="1">
              <a:latin typeface="Segoe UI" panose="020B0502040204020203" pitchFamily="34" charset="0"/>
              <a:ea typeface="Tahoma" panose="020B0604030504040204" pitchFamily="34" charset="0"/>
              <a:cs typeface="Segoe UI" panose="020B0502040204020203" pitchFamily="34" charset="0"/>
            </a:endParaRPr>
          </a:p>
          <a:p>
            <a:pPr marL="342900" indent="-342900" algn="l" rtl="0">
              <a:buFont typeface="+mj-cs"/>
              <a:buAutoNum type="hebrew2Minus"/>
            </a:pP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b="1">
                <a:latin typeface="Segoe UI" panose="020B0502040204020203" pitchFamily="34" charset="0"/>
                <a:ea typeface="Tahoma" panose="020B0604030504040204" pitchFamily="34" charset="0"/>
                <a:cs typeface="Segoe UI" panose="020B0502040204020203" pitchFamily="34" charset="0"/>
              </a:rPr>
              <a:t>37. What is your spouse’s employment status?</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Irrelevant (I don’t have a spouse) </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Full-time employee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Part-time employee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Self-employed</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Unpaid leave / unemployed</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Full-time University/ Yeshiva student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I don’t work (full-time parent)</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Other: </a:t>
            </a:r>
            <a:endParaRPr lang="he-IL" sz="1400" b="1">
              <a:latin typeface="Segoe UI" panose="020B0502040204020203" pitchFamily="34" charset="0"/>
              <a:ea typeface="Tahoma" panose="020B0604030504040204" pitchFamily="34" charset="0"/>
              <a:cs typeface="Segoe UI" panose="020B0502040204020203" pitchFamily="34" charset="0"/>
            </a:endParaRPr>
          </a:p>
        </p:txBody>
      </p:sp>
      <p:sp>
        <p:nvSpPr>
          <p:cNvPr id="12" name="TextBox 11">
            <a:extLst>
              <a:ext uri="{FF2B5EF4-FFF2-40B4-BE49-F238E27FC236}">
                <a16:creationId xmlns:a16="http://schemas.microsoft.com/office/drawing/2014/main" id="{9E39263C-C5FB-4ECD-71FB-327F69069948}"/>
              </a:ext>
            </a:extLst>
          </p:cNvPr>
          <p:cNvSpPr txBox="1"/>
          <p:nvPr/>
        </p:nvSpPr>
        <p:spPr>
          <a:xfrm>
            <a:off x="7906336" y="1176040"/>
            <a:ext cx="3039439" cy="2031325"/>
          </a:xfrm>
          <a:prstGeom prst="rect">
            <a:avLst/>
          </a:prstGeom>
          <a:noFill/>
        </p:spPr>
        <p:txBody>
          <a:bodyPr wrap="square">
            <a:spAutoFit/>
          </a:bodyPr>
          <a:lstStyle/>
          <a:p>
            <a:pPr algn="l" rtl="0"/>
            <a:r>
              <a:rPr lang="en-US" sz="1400" b="1">
                <a:latin typeface="Segoe UI" panose="020B0502040204020203" pitchFamily="34" charset="0"/>
                <a:ea typeface="Tahoma" panose="020B0604030504040204" pitchFamily="34" charset="0"/>
                <a:cs typeface="Segoe UI" panose="020B0502040204020203" pitchFamily="34" charset="0"/>
              </a:rPr>
              <a:t>38. What is your most advanced education certificate?</a:t>
            </a:r>
            <a:endParaRPr lang="he-IL" sz="1400" b="1">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a. Elementary diploma</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b. Partial high school diploma</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c. High school diploma</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d. Tertiary / diploma studies</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e. Torah education</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f. Bachelor's degree</a:t>
            </a:r>
            <a:endParaRPr lang="he-IL" sz="1400">
              <a:latin typeface="Segoe UI" panose="020B0502040204020203" pitchFamily="34" charset="0"/>
              <a:ea typeface="Tahoma" panose="020B0604030504040204" pitchFamily="34" charset="0"/>
              <a:cs typeface="Segoe UI" panose="020B0502040204020203" pitchFamily="34" charset="0"/>
            </a:endParaRPr>
          </a:p>
          <a:p>
            <a:pPr algn="l" rtl="0"/>
            <a:r>
              <a:rPr lang="en-US" sz="1400">
                <a:latin typeface="Segoe UI" panose="020B0502040204020203" pitchFamily="34" charset="0"/>
                <a:ea typeface="Tahoma" panose="020B0604030504040204" pitchFamily="34" charset="0"/>
                <a:cs typeface="Segoe UI" panose="020B0502040204020203" pitchFamily="34" charset="0"/>
              </a:rPr>
              <a:t>g. Master’s degree or higher</a:t>
            </a:r>
            <a:endParaRPr lang="he-IL" sz="1400">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7736556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3B29E54-08B8-AD2E-97A4-95B2B96B02F4}"/>
              </a:ext>
            </a:extLst>
          </p:cNvPr>
          <p:cNvSpPr txBox="1"/>
          <p:nvPr/>
        </p:nvSpPr>
        <p:spPr>
          <a:xfrm>
            <a:off x="0" y="-11523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B - Zaira Activity Observation Layout</a:t>
            </a:r>
          </a:p>
        </p:txBody>
      </p:sp>
      <p:sp>
        <p:nvSpPr>
          <p:cNvPr id="8" name="TextBox 7">
            <a:extLst>
              <a:ext uri="{FF2B5EF4-FFF2-40B4-BE49-F238E27FC236}">
                <a16:creationId xmlns:a16="http://schemas.microsoft.com/office/drawing/2014/main" id="{FE0863B4-95DD-28E3-10C4-13281FB1B310}"/>
              </a:ext>
            </a:extLst>
          </p:cNvPr>
          <p:cNvSpPr txBox="1"/>
          <p:nvPr/>
        </p:nvSpPr>
        <p:spPr>
          <a:xfrm>
            <a:off x="272801" y="498118"/>
            <a:ext cx="11509624" cy="369332"/>
          </a:xfrm>
          <a:prstGeom prst="rect">
            <a:avLst/>
          </a:prstGeom>
          <a:noFill/>
        </p:spPr>
        <p:txBody>
          <a:bodyPr wrap="square">
            <a:spAutoFit/>
          </a:bodyPr>
          <a:lstStyle/>
          <a:p>
            <a:pPr algn="ctr" rtl="0"/>
            <a:r>
              <a:rPr lang="en-US" sz="1800" b="1">
                <a:effectLst/>
                <a:latin typeface="Times New Roman" panose="02020603050405020304" pitchFamily="18" charset="0"/>
                <a:ea typeface="Calibri" panose="020F0502020204030204" pitchFamily="34" charset="0"/>
                <a:cs typeface="Calibri" panose="020F0502020204030204" pitchFamily="34" charset="0"/>
              </a:rPr>
              <a:t>Urban95 Initiative</a:t>
            </a:r>
            <a:r>
              <a:rPr lang="en-US" b="1">
                <a:latin typeface="Times New Roman" panose="02020603050405020304" pitchFamily="18" charset="0"/>
                <a:ea typeface="Calibri" panose="020F0502020204030204" pitchFamily="34" charset="0"/>
                <a:cs typeface="Calibri" panose="020F0502020204030204" pitchFamily="34" charset="0"/>
              </a:rPr>
              <a:t> - </a:t>
            </a:r>
            <a:r>
              <a:rPr lang="en-US" sz="1800" b="1">
                <a:effectLst/>
                <a:latin typeface="Times New Roman" panose="02020603050405020304" pitchFamily="18" charset="0"/>
                <a:ea typeface="Calibri" panose="020F0502020204030204" pitchFamily="34" charset="0"/>
                <a:cs typeface="Calibri" panose="020F0502020204030204" pitchFamily="34" charset="0"/>
              </a:rPr>
              <a:t>Activity Observation Layout - Early Childhood Activity Program in Beit Shemesh</a:t>
            </a:r>
          </a:p>
        </p:txBody>
      </p:sp>
      <p:graphicFrame>
        <p:nvGraphicFramePr>
          <p:cNvPr id="9" name="Table 8">
            <a:extLst>
              <a:ext uri="{FF2B5EF4-FFF2-40B4-BE49-F238E27FC236}">
                <a16:creationId xmlns:a16="http://schemas.microsoft.com/office/drawing/2014/main" id="{24204F44-D305-D500-A030-9560FDEE6786}"/>
              </a:ext>
            </a:extLst>
          </p:cNvPr>
          <p:cNvGraphicFramePr>
            <a:graphicFrameLocks noGrp="1"/>
          </p:cNvGraphicFramePr>
          <p:nvPr>
            <p:extLst>
              <p:ext uri="{D42A27DB-BD31-4B8C-83A1-F6EECF244321}">
                <p14:modId xmlns:p14="http://schemas.microsoft.com/office/powerpoint/2010/main" val="2935198214"/>
              </p:ext>
            </p:extLst>
          </p:nvPr>
        </p:nvGraphicFramePr>
        <p:xfrm>
          <a:off x="798205" y="935176"/>
          <a:ext cx="10458816" cy="321945"/>
        </p:xfrm>
        <a:graphic>
          <a:graphicData uri="http://schemas.openxmlformats.org/drawingml/2006/table">
            <a:tbl>
              <a:tblPr firstRow="1" firstCol="1" bandRow="1"/>
              <a:tblGrid>
                <a:gridCol w="1424491">
                  <a:extLst>
                    <a:ext uri="{9D8B030D-6E8A-4147-A177-3AD203B41FA5}">
                      <a16:colId xmlns:a16="http://schemas.microsoft.com/office/drawing/2014/main" val="4260193224"/>
                    </a:ext>
                  </a:extLst>
                </a:gridCol>
                <a:gridCol w="5781633">
                  <a:extLst>
                    <a:ext uri="{9D8B030D-6E8A-4147-A177-3AD203B41FA5}">
                      <a16:colId xmlns:a16="http://schemas.microsoft.com/office/drawing/2014/main" val="1544537156"/>
                    </a:ext>
                  </a:extLst>
                </a:gridCol>
                <a:gridCol w="3252692">
                  <a:extLst>
                    <a:ext uri="{9D8B030D-6E8A-4147-A177-3AD203B41FA5}">
                      <a16:colId xmlns:a16="http://schemas.microsoft.com/office/drawing/2014/main" val="1942710830"/>
                    </a:ext>
                  </a:extLst>
                </a:gridCol>
              </a:tblGrid>
              <a:tr h="189796">
                <a:tc>
                  <a:txBody>
                    <a:bodyPr/>
                    <a:lstStyle/>
                    <a:p>
                      <a:pPr algn="l" rtl="0"/>
                      <a:r>
                        <a:rPr lang="en-US" sz="1600">
                          <a:effectLst/>
                          <a:latin typeface="Times New Roman" panose="02020603050405020304" pitchFamily="18" charset="0"/>
                          <a:ea typeface="Calibri" panose="020F0502020204030204" pitchFamily="34" charset="0"/>
                          <a:cs typeface="Calibri" panose="020F0502020204030204" pitchFamily="34" charset="0"/>
                        </a:rPr>
                        <a:t>Observer:</a:t>
                      </a:r>
                      <a:r>
                        <a:rPr lang="he-IL" sz="1600">
                          <a:effectLst/>
                          <a:latin typeface="Times New Roman" panose="02020603050405020304" pitchFamily="18" charset="0"/>
                          <a:ea typeface="Calibri" panose="020F0502020204030204" pitchFamily="34" charset="0"/>
                          <a:cs typeface="Calibri" panose="020F0502020204030204" pitchFamily="34" charset="0"/>
                        </a:rPr>
                        <a:t> </a:t>
                      </a:r>
                      <a:endParaRPr lang="en-US" sz="16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50000"/>
                        </a:lnSpc>
                      </a:pPr>
                      <a:r>
                        <a:rPr lang="en-US" sz="1600">
                          <a:effectLst/>
                          <a:latin typeface="Times New Roman" panose="02020603050405020304" pitchFamily="18" charset="0"/>
                          <a:ea typeface="Calibri" panose="020F0502020204030204" pitchFamily="34" charset="0"/>
                          <a:cs typeface="Calibri" panose="020F0502020204030204" pitchFamily="34" charset="0"/>
                        </a:rPr>
                        <a:t>Observation Date:</a:t>
                      </a:r>
                      <a:endParaRPr lang="en-US" sz="16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a:lnSpc>
                          <a:spcPct val="150000"/>
                        </a:lnSpc>
                      </a:pPr>
                      <a:r>
                        <a:rPr lang="en-US" sz="1600">
                          <a:effectLst/>
                          <a:latin typeface="Times New Roman" panose="02020603050405020304" pitchFamily="18" charset="0"/>
                          <a:ea typeface="Calibri" panose="020F0502020204030204" pitchFamily="34" charset="0"/>
                          <a:cs typeface="Calibri" panose="020F0502020204030204" pitchFamily="34" charset="0"/>
                        </a:rPr>
                        <a:t>Location:</a:t>
                      </a:r>
                      <a:endParaRPr lang="en-US" sz="1600">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6080271"/>
                  </a:ext>
                </a:extLst>
              </a:tr>
            </a:tbl>
          </a:graphicData>
        </a:graphic>
      </p:graphicFrame>
      <p:sp>
        <p:nvSpPr>
          <p:cNvPr id="10" name="TextBox 9">
            <a:extLst>
              <a:ext uri="{FF2B5EF4-FFF2-40B4-BE49-F238E27FC236}">
                <a16:creationId xmlns:a16="http://schemas.microsoft.com/office/drawing/2014/main" id="{15E04388-08F3-10DE-B298-E9D5BE882DD8}"/>
              </a:ext>
            </a:extLst>
          </p:cNvPr>
          <p:cNvSpPr txBox="1"/>
          <p:nvPr/>
        </p:nvSpPr>
        <p:spPr>
          <a:xfrm>
            <a:off x="600074" y="1407475"/>
            <a:ext cx="10991851" cy="4246034"/>
          </a:xfrm>
          <a:prstGeom prst="rect">
            <a:avLst/>
          </a:prstGeom>
          <a:noFill/>
        </p:spPr>
        <p:txBody>
          <a:bodyPr wrap="square">
            <a:spAutoFit/>
          </a:bodyPr>
          <a:lstStyle/>
          <a:p>
            <a:pPr algn="l" rtl="0"/>
            <a:r>
              <a:rPr lang="en-US" sz="1400" u="sng">
                <a:effectLst/>
                <a:latin typeface="Calibri" panose="020F0502020204030204" pitchFamily="34" charset="0"/>
                <a:ea typeface="Calibri" panose="020F0502020204030204" pitchFamily="34" charset="0"/>
                <a:cs typeface="Calibri" panose="020F0502020204030204" pitchFamily="34" charset="0"/>
              </a:rPr>
              <a:t>General guidelines:</a:t>
            </a:r>
          </a:p>
          <a:p>
            <a:pPr marL="342900" lvl="0" indent="-342900" algn="l" rtl="0">
              <a:spcAft>
                <a:spcPts val="0"/>
              </a:spcAft>
              <a:buFont typeface="Symbol" panose="05050102010706020507" pitchFamily="18" charset="2"/>
              <a:buChar char=""/>
            </a:pPr>
            <a:r>
              <a:rPr lang="en-US" sz="1400">
                <a:effectLst/>
                <a:latin typeface="Calibri" panose="020F0502020204030204" pitchFamily="34" charset="0"/>
                <a:ea typeface="Calibri" panose="020F0502020204030204" pitchFamily="34" charset="0"/>
                <a:cs typeface="Calibri" panose="020F0502020204030204" pitchFamily="34" charset="0"/>
              </a:rPr>
              <a:t>Total observation length—three hours: Activity is planned in two rounds, one hour for each round. One should also sample half an hour of arrangements before and after the activities.</a:t>
            </a:r>
          </a:p>
          <a:p>
            <a:pPr marL="342900" lvl="0" indent="-342900" algn="l" rtl="0">
              <a:spcAft>
                <a:spcPts val="0"/>
              </a:spcAft>
              <a:buFont typeface="Symbol" panose="05050102010706020507" pitchFamily="18" charset="2"/>
              <a:buChar char=""/>
            </a:pPr>
            <a:r>
              <a:rPr lang="en-US" sz="1400">
                <a:effectLst/>
                <a:latin typeface="Calibri" panose="020F0502020204030204" pitchFamily="34" charset="0"/>
                <a:ea typeface="Calibri" panose="020F0502020204030204" pitchFamily="34" charset="0"/>
                <a:cs typeface="Calibri" panose="020F0502020204030204" pitchFamily="34" charset="0"/>
              </a:rPr>
              <a:t>One should observe the conduct of the moderator, the conduct and interactions of adults among each other and with children (and among the children), in accordance with the observation </a:t>
            </a:r>
            <a:r>
              <a:rPr lang="en-US" sz="1400">
                <a:latin typeface="Calibri" panose="020F0502020204030204" pitchFamily="34" charset="0"/>
                <a:ea typeface="Calibri" panose="020F0502020204030204" pitchFamily="34" charset="0"/>
                <a:cs typeface="Calibri" panose="020F0502020204030204" pitchFamily="34" charset="0"/>
              </a:rPr>
              <a:t>layout</a:t>
            </a:r>
            <a:r>
              <a:rPr lang="en-US" sz="1400">
                <a:effectLst/>
                <a:latin typeface="Calibri" panose="020F0502020204030204" pitchFamily="34" charset="0"/>
                <a:ea typeface="Calibri" panose="020F0502020204030204" pitchFamily="34" charset="0"/>
                <a:cs typeface="Calibri" panose="020F0502020204030204" pitchFamily="34" charset="0"/>
              </a:rPr>
              <a:t>, and document your impressions according to the various criteria. </a:t>
            </a:r>
            <a:br>
              <a:rPr lang="en-US" sz="1400">
                <a:effectLst/>
                <a:latin typeface="Calibri" panose="020F0502020204030204" pitchFamily="34" charset="0"/>
                <a:ea typeface="Calibri" panose="020F0502020204030204" pitchFamily="34" charset="0"/>
                <a:cs typeface="Calibri" panose="020F0502020204030204" pitchFamily="34" charset="0"/>
              </a:rPr>
            </a:br>
            <a:r>
              <a:rPr lang="en-US" sz="1400" b="1">
                <a:effectLst/>
                <a:latin typeface="Calibri" panose="020F0502020204030204" pitchFamily="34" charset="0"/>
                <a:ea typeface="Calibri" panose="020F0502020204030204" pitchFamily="34" charset="0"/>
                <a:cs typeface="Calibri" panose="020F0502020204030204" pitchFamily="34" charset="0"/>
              </a:rPr>
              <a:t>Goals of the linguistic enrichment session</a:t>
            </a:r>
            <a:r>
              <a:rPr lang="en-US" sz="1400">
                <a:effectLst/>
                <a:latin typeface="Calibri" panose="020F0502020204030204" pitchFamily="34" charset="0"/>
                <a:ea typeface="Calibri" panose="020F0502020204030204" pitchFamily="34" charset="0"/>
                <a:cs typeface="Calibri" panose="020F0502020204030204" pitchFamily="34" charset="0"/>
              </a:rPr>
              <a:t> (as defined in the operating plan):</a:t>
            </a:r>
          </a:p>
          <a:p>
            <a:pPr marL="742950" lvl="1" indent="-285750" algn="l" rtl="0">
              <a:lnSpc>
                <a:spcPct val="107000"/>
              </a:lnSpc>
              <a:spcAft>
                <a:spcPts val="0"/>
              </a:spcAft>
              <a:buFont typeface="Courier New" panose="02070309020205020404" pitchFamily="49" charset="0"/>
              <a:buChar char="o"/>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Raising awareness of the direct connection between cultivating parental discourse and the child’s language [skills], intelligence, and communication skills.</a:t>
            </a:r>
          </a:p>
          <a:p>
            <a:pPr marL="742950" lvl="1" indent="-285750" algn="l" rtl="0">
              <a:lnSpc>
                <a:spcPct val="107000"/>
              </a:lnSpc>
              <a:spcAft>
                <a:spcPts val="0"/>
              </a:spcAft>
              <a:buFont typeface="Courier New" panose="02070309020205020404" pitchFamily="49" charset="0"/>
              <a:buChar char="o"/>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Providing practical and accessible ideas for cultivating language on several levels.</a:t>
            </a:r>
          </a:p>
          <a:p>
            <a:pPr marL="742950" lvl="1" indent="-285750" algn="l" rtl="0">
              <a:lnSpc>
                <a:spcPct val="107000"/>
              </a:lnSpc>
              <a:spcAft>
                <a:spcPts val="0"/>
              </a:spcAft>
              <a:buFont typeface="Courier New" panose="02070309020205020404" pitchFamily="49" charset="0"/>
              <a:buChar char="o"/>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Training and strengthening the mind by enriching vocabulary, developing memory that assists in naming, recall, and other skills.</a:t>
            </a:r>
          </a:p>
          <a:p>
            <a:pPr marL="342900" lvl="0" indent="-342900" algn="l" rtl="0">
              <a:spcAft>
                <a:spcPts val="0"/>
              </a:spcAft>
              <a:buFont typeface="Symbol" panose="05050102010706020507" pitchFamily="18" charset="2"/>
              <a:buChar char=""/>
            </a:pPr>
            <a:r>
              <a:rPr lang="en-US" sz="1400">
                <a:effectLst/>
                <a:latin typeface="Calibri" panose="020F0502020204030204" pitchFamily="34" charset="0"/>
                <a:ea typeface="Calibri" panose="020F0502020204030204" pitchFamily="34" charset="0"/>
                <a:cs typeface="Calibri" panose="020F0502020204030204" pitchFamily="34" charset="0"/>
              </a:rPr>
              <a:t>Document </a:t>
            </a:r>
            <a:r>
              <a:rPr lang="en-US" sz="1400" b="1" u="sng">
                <a:effectLst/>
                <a:latin typeface="Calibri" panose="020F0502020204030204" pitchFamily="34" charset="0"/>
                <a:ea typeface="Calibri" panose="020F0502020204030204" pitchFamily="34" charset="0"/>
                <a:cs typeface="Calibri" panose="020F0502020204030204" pitchFamily="34" charset="0"/>
              </a:rPr>
              <a:t>sensitively (not conspicuously)</a:t>
            </a:r>
            <a:r>
              <a:rPr lang="en-US" sz="1400">
                <a:effectLst/>
                <a:latin typeface="Calibri" panose="020F0502020204030204" pitchFamily="34" charset="0"/>
                <a:ea typeface="Calibri" panose="020F0502020204030204" pitchFamily="34" charset="0"/>
                <a:cs typeface="Calibri" panose="020F0502020204030204" pitchFamily="34" charset="0"/>
              </a:rPr>
              <a:t> through photos the area of activity and the participants.</a:t>
            </a:r>
          </a:p>
          <a:p>
            <a:pPr marL="342900" lvl="0" indent="-342900" algn="l" rtl="0">
              <a:spcAft>
                <a:spcPts val="0"/>
              </a:spcAft>
              <a:buFont typeface="Symbol" panose="05050102010706020507" pitchFamily="18" charset="2"/>
              <a:buChar char=""/>
            </a:pPr>
            <a:r>
              <a:rPr lang="en-US" sz="1400">
                <a:latin typeface="Calibri" panose="020F0502020204030204" pitchFamily="34" charset="0"/>
                <a:ea typeface="Calibri" panose="020F0502020204030204" pitchFamily="34" charset="0"/>
                <a:cs typeface="Calibri" panose="020F0502020204030204" pitchFamily="34" charset="0"/>
              </a:rPr>
              <a:t>During the observation, address 5-6 mothers for a short discussion (interview), according to the interview outline on the last page—it is desired to sample interviewees from each activity group.</a:t>
            </a:r>
          </a:p>
          <a:p>
            <a:pPr marL="342900" lvl="0" indent="-342900" algn="l" rtl="0">
              <a:spcAft>
                <a:spcPts val="0"/>
              </a:spcAft>
              <a:buFont typeface="Symbol" panose="05050102010706020507" pitchFamily="18" charset="2"/>
              <a:buChar char=""/>
            </a:pPr>
            <a:r>
              <a:rPr lang="en-US" sz="1400">
                <a:latin typeface="Calibri" panose="020F0502020204030204" pitchFamily="34" charset="0"/>
                <a:ea typeface="Calibri" panose="020F0502020204030204" pitchFamily="34" charset="0"/>
                <a:cs typeface="Calibri" panose="020F0502020204030204" pitchFamily="34" charset="0"/>
              </a:rPr>
              <a:t>Initiate a conversation with the staff—the moderator of the current activity and one of the assisting counselors.</a:t>
            </a:r>
            <a:endParaRPr lang="en-US" sz="1400">
              <a:effectLst/>
              <a:latin typeface="Calibri" panose="020F0502020204030204" pitchFamily="34" charset="0"/>
              <a:ea typeface="Calibri" panose="020F0502020204030204" pitchFamily="34" charset="0"/>
              <a:cs typeface="Calibri" panose="020F0502020204030204" pitchFamily="34" charset="0"/>
            </a:endParaRPr>
          </a:p>
          <a:p>
            <a:pPr marL="742950" lvl="1" indent="-285750" algn="l" rtl="0">
              <a:spcAft>
                <a:spcPts val="0"/>
              </a:spcAft>
              <a:buFont typeface="Courier New" panose="02070309020205020404" pitchFamily="49" charset="0"/>
              <a:buChar char="o"/>
            </a:pPr>
            <a:r>
              <a:rPr lang="en-US" sz="1400" u="sng">
                <a:effectLst/>
                <a:latin typeface="Calibri" panose="020F0502020204030204" pitchFamily="34" charset="0"/>
                <a:ea typeface="Calibri" panose="020F0502020204030204" pitchFamily="34" charset="0"/>
                <a:cs typeface="Calibri" panose="020F0502020204030204" pitchFamily="34" charset="0"/>
              </a:rPr>
              <a:t>What is the activity’s goal in her view?</a:t>
            </a:r>
          </a:p>
          <a:p>
            <a:pPr marL="742950" lvl="1" indent="-285750" algn="l" rtl="0">
              <a:spcAft>
                <a:spcPts val="0"/>
              </a:spcAft>
              <a:buFont typeface="Courier New" panose="02070309020205020404" pitchFamily="49" charset="0"/>
              <a:buChar char="o"/>
            </a:pPr>
            <a:r>
              <a:rPr lang="en-US" sz="1400" u="sng">
                <a:effectLst/>
                <a:latin typeface="Calibri" panose="020F0502020204030204" pitchFamily="34" charset="0"/>
                <a:ea typeface="Calibri" panose="020F0502020204030204" pitchFamily="34" charset="0"/>
                <a:cs typeface="Calibri" panose="020F0502020204030204" pitchFamily="34" charset="0"/>
              </a:rPr>
              <a:t>What is the degree of cooperation and what are the responses from the participants?</a:t>
            </a:r>
            <a:r>
              <a:rPr lang="en-US" sz="1400">
                <a:effectLst/>
                <a:latin typeface="Calibri" panose="020F0502020204030204" pitchFamily="34" charset="0"/>
                <a:ea typeface="Calibri" panose="020F0502020204030204" pitchFamily="34" charset="0"/>
                <a:cs typeface="Calibri" panose="020F0502020204030204" pitchFamily="34" charset="0"/>
              </a:rPr>
              <a:t> In reference to both mothers and children</a:t>
            </a:r>
          </a:p>
          <a:p>
            <a:pPr marL="742950" lvl="1" indent="-285750" algn="l" rtl="0">
              <a:spcAft>
                <a:spcPts val="0"/>
              </a:spcAft>
              <a:buFont typeface="Courier New" panose="02070309020205020404" pitchFamily="49" charset="0"/>
              <a:buChar char="o"/>
            </a:pPr>
            <a:r>
              <a:rPr lang="en-US" sz="1400" u="sng">
                <a:effectLst/>
                <a:latin typeface="Calibri" panose="020F0502020204030204" pitchFamily="34" charset="0"/>
                <a:ea typeface="Calibri" panose="020F0502020204030204" pitchFamily="34" charset="0"/>
                <a:cs typeface="Calibri" panose="020F0502020204030204" pitchFamily="34" charset="0"/>
              </a:rPr>
              <a:t>What can be improved in the upcoming activities in this round?</a:t>
            </a:r>
            <a:r>
              <a:rPr lang="en-US" sz="1400">
                <a:effectLst/>
                <a:latin typeface="Calibri" panose="020F0502020204030204" pitchFamily="34" charset="0"/>
                <a:ea typeface="Calibri" panose="020F0502020204030204" pitchFamily="34" charset="0"/>
                <a:cs typeface="Calibri" panose="020F0502020204030204" pitchFamily="34" charset="0"/>
              </a:rPr>
              <a:t> (Regarding conduct, content, marketing, operations, and preparation for moderators)</a:t>
            </a:r>
            <a:endParaRPr lang="en-US" sz="1400" u="sng">
              <a:effectLst/>
              <a:latin typeface="Calibri" panose="020F0502020204030204" pitchFamily="34" charset="0"/>
              <a:ea typeface="Calibri" panose="020F0502020204030204" pitchFamily="34" charset="0"/>
              <a:cs typeface="Calibri" panose="020F0502020204030204" pitchFamily="34" charset="0"/>
            </a:endParaRPr>
          </a:p>
          <a:p>
            <a:pPr marL="5029200" indent="457200" algn="ctr" rtl="0"/>
            <a:r>
              <a:rPr lang="en-US" sz="1400">
                <a:effectLst/>
                <a:latin typeface="Calibri" panose="020F0502020204030204" pitchFamily="34" charset="0"/>
                <a:ea typeface="Calibri" panose="020F0502020204030204" pitchFamily="34" charset="0"/>
                <a:cs typeface="Calibri" panose="020F0502020204030204" pitchFamily="34" charset="0"/>
              </a:rPr>
              <a:t>Thank you and good luck! Urban95 Evaluation Staff, CET</a:t>
            </a:r>
          </a:p>
        </p:txBody>
      </p:sp>
      <p:sp>
        <p:nvSpPr>
          <p:cNvPr id="11" name="TextBox 10">
            <a:extLst>
              <a:ext uri="{FF2B5EF4-FFF2-40B4-BE49-F238E27FC236}">
                <a16:creationId xmlns:a16="http://schemas.microsoft.com/office/drawing/2014/main" id="{2EEDC875-2D2E-A0EA-50E2-3BF207E11FAD}"/>
              </a:ext>
            </a:extLst>
          </p:cNvPr>
          <p:cNvSpPr txBox="1"/>
          <p:nvPr/>
        </p:nvSpPr>
        <p:spPr>
          <a:xfrm>
            <a:off x="287104" y="5803864"/>
            <a:ext cx="11600095" cy="369332"/>
          </a:xfrm>
          <a:prstGeom prst="rect">
            <a:avLst/>
          </a:prstGeom>
          <a:noFill/>
        </p:spPr>
        <p:txBody>
          <a:bodyPr wrap="square">
            <a:spAutoFit/>
          </a:bodyPr>
          <a:lstStyle/>
          <a:p>
            <a:pPr algn="l" rtl="0"/>
            <a:r>
              <a:rPr lang="en-US" sz="1800" u="sng">
                <a:effectLst/>
                <a:latin typeface="Times New Roman" panose="02020603050405020304" pitchFamily="18" charset="0"/>
                <a:ea typeface="Calibri" panose="020F0502020204030204" pitchFamily="34" charset="0"/>
                <a:cs typeface="Calibri" panose="020F0502020204030204" pitchFamily="34" charset="0"/>
              </a:rPr>
              <a:t>General comments (to document during the observation) - </a:t>
            </a:r>
            <a:r>
              <a:rPr lang="en-US" sz="1800" b="1" u="sng">
                <a:effectLst/>
                <a:latin typeface="Times New Roman" panose="02020603050405020304" pitchFamily="18" charset="0"/>
                <a:ea typeface="Calibri" panose="020F0502020204030204" pitchFamily="34" charset="0"/>
                <a:cs typeface="Calibri" panose="020F0502020204030204" pitchFamily="34" charset="0"/>
              </a:rPr>
              <a:t>Here is the place to describe what took place in general terms.</a:t>
            </a:r>
          </a:p>
        </p:txBody>
      </p:sp>
    </p:spTree>
    <p:extLst>
      <p:ext uri="{BB962C8B-B14F-4D97-AF65-F5344CB8AC3E}">
        <p14:creationId xmlns:p14="http://schemas.microsoft.com/office/powerpoint/2010/main" val="12430820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טבלה 6">
            <a:extLst>
              <a:ext uri="{FF2B5EF4-FFF2-40B4-BE49-F238E27FC236}">
                <a16:creationId xmlns:a16="http://schemas.microsoft.com/office/drawing/2014/main" id="{D1B5D5E7-3D86-6F9A-B328-5279D7FDFF98}"/>
              </a:ext>
            </a:extLst>
          </p:cNvPr>
          <p:cNvGraphicFramePr>
            <a:graphicFrameLocks noGrp="1"/>
          </p:cNvGraphicFramePr>
          <p:nvPr>
            <p:extLst>
              <p:ext uri="{D42A27DB-BD31-4B8C-83A1-F6EECF244321}">
                <p14:modId xmlns:p14="http://schemas.microsoft.com/office/powerpoint/2010/main" val="1304411447"/>
              </p:ext>
            </p:extLst>
          </p:nvPr>
        </p:nvGraphicFramePr>
        <p:xfrm>
          <a:off x="471733" y="670495"/>
          <a:ext cx="11184158" cy="5501640"/>
        </p:xfrm>
        <a:graphic>
          <a:graphicData uri="http://schemas.openxmlformats.org/drawingml/2006/table">
            <a:tbl>
              <a:tblPr firstRow="1" firstCol="1" bandRow="1"/>
              <a:tblGrid>
                <a:gridCol w="2328860">
                  <a:extLst>
                    <a:ext uri="{9D8B030D-6E8A-4147-A177-3AD203B41FA5}">
                      <a16:colId xmlns:a16="http://schemas.microsoft.com/office/drawing/2014/main" val="1033946364"/>
                    </a:ext>
                  </a:extLst>
                </a:gridCol>
                <a:gridCol w="5442795">
                  <a:extLst>
                    <a:ext uri="{9D8B030D-6E8A-4147-A177-3AD203B41FA5}">
                      <a16:colId xmlns:a16="http://schemas.microsoft.com/office/drawing/2014/main" val="3015153967"/>
                    </a:ext>
                  </a:extLst>
                </a:gridCol>
                <a:gridCol w="3412503">
                  <a:extLst>
                    <a:ext uri="{9D8B030D-6E8A-4147-A177-3AD203B41FA5}">
                      <a16:colId xmlns:a16="http://schemas.microsoft.com/office/drawing/2014/main" val="889581163"/>
                    </a:ext>
                  </a:extLst>
                </a:gridCol>
              </a:tblGrid>
              <a:tr h="148739">
                <a:tc>
                  <a:txBody>
                    <a:bodyPr/>
                    <a:lstStyle/>
                    <a:p>
                      <a:pPr algn="l" rtl="0"/>
                      <a:r>
                        <a:rPr lang="en-US" sz="1200" b="1">
                          <a:effectLst/>
                          <a:latin typeface="+mn-lt"/>
                          <a:ea typeface="Calibri" panose="020F0502020204030204" pitchFamily="34" charset="0"/>
                          <a:cs typeface="Calibri" panose="020F0502020204030204" pitchFamily="34" charset="0"/>
                        </a:rPr>
                        <a:t>Criteria for observation</a:t>
                      </a:r>
                      <a:endParaRPr lang="en-US" sz="1200">
                        <a:effectLst/>
                        <a:latin typeface="+mn-lt"/>
                        <a:ea typeface="Calibri" panose="020F0502020204030204" pitchFamily="34" charset="0"/>
                        <a:cs typeface="Arial" panose="020B0604020202020204" pitchFamily="34" charset="0"/>
                      </a:endParaRPr>
                    </a:p>
                  </a:txBody>
                  <a:tcPr marL="23675" marR="23675"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2">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Evidence from observation of activity (moderator conduct, description of children’s and adults’ behavior)</a:t>
                      </a:r>
                    </a:p>
                  </a:txBody>
                  <a:tcPr marL="23675" marR="23675"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hMerge="1">
                  <a:txBody>
                    <a:bodyPr/>
                    <a:lstStyle/>
                    <a:p>
                      <a:pPr rtl="1"/>
                      <a:endParaRPr lang="he-IL"/>
                    </a:p>
                  </a:txBody>
                  <a:tcPr/>
                </a:tc>
                <a:extLst>
                  <a:ext uri="{0D108BD9-81ED-4DB2-BD59-A6C34878D82A}">
                    <a16:rowId xmlns:a16="http://schemas.microsoft.com/office/drawing/2014/main" val="1588701633"/>
                  </a:ext>
                </a:extLst>
              </a:tr>
              <a:tr h="452303">
                <a:tc rowSpan="2">
                  <a:txBody>
                    <a:bodyPr/>
                    <a:lstStyle/>
                    <a:p>
                      <a:pPr algn="l" rtl="0"/>
                      <a:r>
                        <a:rPr lang="en-US" sz="1200" b="1">
                          <a:solidFill>
                            <a:srgbClr val="FFFFFF"/>
                          </a:solidFill>
                          <a:effectLst/>
                          <a:latin typeface="+mn-lt"/>
                          <a:ea typeface="Calibri" panose="020F0502020204030204" pitchFamily="34" charset="0"/>
                          <a:cs typeface="Calibri" panose="020F0502020204030204" pitchFamily="34" charset="0"/>
                        </a:rPr>
                        <a:t>Demography </a:t>
                      </a:r>
                      <a:br>
                        <a:rPr lang="en-US" sz="1200" b="1">
                          <a:solidFill>
                            <a:srgbClr val="FFFFFF"/>
                          </a:solidFill>
                          <a:effectLst/>
                          <a:latin typeface="+mn-lt"/>
                          <a:ea typeface="Calibri" panose="020F0502020204030204" pitchFamily="34" charset="0"/>
                          <a:cs typeface="Calibri" panose="020F0502020204030204" pitchFamily="34" charset="0"/>
                        </a:rPr>
                      </a:br>
                      <a:r>
                        <a:rPr lang="en-US" sz="1200" b="0">
                          <a:solidFill>
                            <a:srgbClr val="FFFFFF"/>
                          </a:solidFill>
                          <a:effectLst/>
                          <a:latin typeface="+mn-lt"/>
                          <a:ea typeface="Calibri" panose="020F0502020204030204" pitchFamily="34" charset="0"/>
                          <a:cs typeface="Calibri" panose="020F0502020204030204" pitchFamily="34" charset="0"/>
                        </a:rPr>
                        <a:t>estimate of the </a:t>
                      </a:r>
                      <a:r>
                        <a:rPr lang="en-US" sz="1200" b="0" u="sng">
                          <a:solidFill>
                            <a:srgbClr val="FFFFFF"/>
                          </a:solidFill>
                          <a:effectLst/>
                          <a:latin typeface="+mn-lt"/>
                          <a:ea typeface="Calibri" panose="020F0502020204030204" pitchFamily="34" charset="0"/>
                          <a:cs typeface="Calibri" panose="020F0502020204030204" pitchFamily="34" charset="0"/>
                        </a:rPr>
                        <a:t>number</a:t>
                      </a:r>
                      <a:r>
                        <a:rPr lang="en-US" sz="1200" b="0" u="none">
                          <a:solidFill>
                            <a:srgbClr val="FFFFFF"/>
                          </a:solidFill>
                          <a:effectLst/>
                          <a:latin typeface="+mn-lt"/>
                          <a:ea typeface="Calibri" panose="020F0502020204030204" pitchFamily="34" charset="0"/>
                          <a:cs typeface="Calibri" panose="020F0502020204030204" pitchFamily="34" charset="0"/>
                        </a:rPr>
                        <a:t> of adults and children, </a:t>
                      </a:r>
                      <a:br>
                        <a:rPr lang="en-US" sz="1200" b="0" u="none">
                          <a:solidFill>
                            <a:srgbClr val="FFFFFF"/>
                          </a:solidFill>
                          <a:effectLst/>
                          <a:latin typeface="+mn-lt"/>
                          <a:ea typeface="Calibri" panose="020F0502020204030204" pitchFamily="34" charset="0"/>
                          <a:cs typeface="Calibri" panose="020F0502020204030204" pitchFamily="34" charset="0"/>
                        </a:rPr>
                      </a:br>
                      <a:r>
                        <a:rPr lang="en-US" sz="1200" b="0" u="none">
                          <a:solidFill>
                            <a:srgbClr val="FFFFFF"/>
                          </a:solidFill>
                          <a:effectLst/>
                          <a:latin typeface="+mn-lt"/>
                          <a:ea typeface="Calibri" panose="020F0502020204030204" pitchFamily="34" charset="0"/>
                          <a:cs typeface="Calibri" panose="020F0502020204030204" pitchFamily="34" charset="0"/>
                        </a:rPr>
                        <a:t>estimate by </a:t>
                      </a:r>
                      <a:r>
                        <a:rPr lang="en-US" sz="1200" b="0" u="sng">
                          <a:solidFill>
                            <a:srgbClr val="FFFFFF"/>
                          </a:solidFill>
                          <a:effectLst/>
                          <a:latin typeface="+mn-lt"/>
                          <a:ea typeface="Calibri" panose="020F0502020204030204" pitchFamily="34" charset="0"/>
                          <a:cs typeface="Calibri" panose="020F0502020204030204" pitchFamily="34" charset="0"/>
                        </a:rPr>
                        <a:t>percentage</a:t>
                      </a:r>
                      <a:r>
                        <a:rPr lang="en-US" sz="1200" b="0" u="none">
                          <a:solidFill>
                            <a:srgbClr val="FFFFFF"/>
                          </a:solidFill>
                          <a:effectLst/>
                          <a:latin typeface="+mn-lt"/>
                          <a:ea typeface="Calibri" panose="020F0502020204030204" pitchFamily="34" charset="0"/>
                          <a:cs typeface="Calibri" panose="020F0502020204030204" pitchFamily="34" charset="0"/>
                        </a:rPr>
                        <a:t> of age and gender characteristics</a:t>
                      </a:r>
                    </a:p>
                    <a:p>
                      <a:pPr algn="l" rtl="0"/>
                      <a:r>
                        <a:rPr lang="en-US" sz="1200" b="0" u="none">
                          <a:solidFill>
                            <a:srgbClr val="FFFFFF"/>
                          </a:solidFill>
                          <a:effectLst/>
                          <a:latin typeface="+mn-lt"/>
                          <a:ea typeface="Calibri" panose="020F0502020204030204" pitchFamily="34" charset="0"/>
                          <a:cs typeface="Calibri" panose="020F0502020204030204" pitchFamily="34" charset="0"/>
                        </a:rPr>
                        <a:t>Estimate by percentage for the entire makeup of attendees</a:t>
                      </a:r>
                      <a:endParaRPr lang="en-US" sz="1200" b="1">
                        <a:solidFill>
                          <a:srgbClr val="FFFFFF"/>
                        </a:solidFill>
                        <a:effectLst/>
                        <a:latin typeface="+mn-lt"/>
                        <a:ea typeface="Calibri" panose="020F0502020204030204" pitchFamily="34" charset="0"/>
                        <a:cs typeface="Calibri" panose="020F050202020403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Adults</a:t>
                      </a:r>
                      <a:r>
                        <a:rPr lang="en-US" sz="1200" b="0">
                          <a:solidFill>
                            <a:srgbClr val="000000"/>
                          </a:solidFill>
                          <a:effectLst/>
                          <a:latin typeface="+mn-lt"/>
                          <a:ea typeface="Calibri" panose="020F0502020204030204" pitchFamily="34" charset="0"/>
                          <a:cs typeface="Calibri" panose="020F0502020204030204" pitchFamily="34" charset="0"/>
                        </a:rPr>
                        <a:t> # present at activity during observation___ Women___ Men___ </a:t>
                      </a:r>
                      <a:br>
                        <a:rPr lang="en-US" sz="1200" b="0">
                          <a:solidFill>
                            <a:srgbClr val="000000"/>
                          </a:solidFill>
                          <a:effectLst/>
                          <a:latin typeface="+mn-lt"/>
                          <a:ea typeface="Calibri" panose="020F0502020204030204" pitchFamily="34" charset="0"/>
                          <a:cs typeface="Calibri" panose="020F0502020204030204" pitchFamily="34" charset="0"/>
                        </a:rPr>
                      </a:br>
                      <a:r>
                        <a:rPr lang="en-US" sz="1200" b="0" u="sng">
                          <a:solidFill>
                            <a:srgbClr val="000000"/>
                          </a:solidFill>
                          <a:effectLst/>
                          <a:latin typeface="+mn-lt"/>
                          <a:ea typeface="Calibri" panose="020F0502020204030204" pitchFamily="34" charset="0"/>
                          <a:cs typeface="Calibri" panose="020F0502020204030204" pitchFamily="34" charset="0"/>
                        </a:rPr>
                        <a:t>Relationship:</a:t>
                      </a:r>
                      <a:r>
                        <a:rPr lang="en-US" sz="1200" b="0" u="none">
                          <a:solidFill>
                            <a:srgbClr val="000000"/>
                          </a:solidFill>
                          <a:effectLst/>
                          <a:latin typeface="+mn-lt"/>
                          <a:ea typeface="Calibri" panose="020F0502020204030204" pitchFamily="34" charset="0"/>
                          <a:cs typeface="Calibri" panose="020F0502020204030204" pitchFamily="34" charset="0"/>
                        </a:rPr>
                        <a:t> Parent___ Grandparents___ Babysitter__ Older sibling__ Other__</a:t>
                      </a:r>
                      <a:endParaRPr lang="en-US" sz="1200" b="0">
                        <a:solidFill>
                          <a:srgbClr val="000000"/>
                        </a:solidFill>
                        <a:effectLst/>
                        <a:latin typeface="+mn-lt"/>
                        <a:ea typeface="Calibri" panose="020F0502020204030204" pitchFamily="34" charset="0"/>
                        <a:cs typeface="Calibri" panose="020F050202020403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Children </a:t>
                      </a:r>
                      <a:r>
                        <a:rPr lang="en-US" sz="1200" b="0">
                          <a:solidFill>
                            <a:srgbClr val="000000"/>
                          </a:solidFill>
                          <a:effectLst/>
                          <a:latin typeface="+mn-lt"/>
                          <a:ea typeface="Calibri" panose="020F0502020204030204" pitchFamily="34" charset="0"/>
                          <a:cs typeface="Calibri" panose="020F0502020204030204" pitchFamily="34" charset="0"/>
                        </a:rPr>
                        <a:t># present at activity during observation____</a:t>
                      </a:r>
                    </a:p>
                    <a:p>
                      <a:pPr algn="l" rtl="0"/>
                      <a:r>
                        <a:rPr lang="en-US" sz="1200" b="0">
                          <a:solidFill>
                            <a:srgbClr val="000000"/>
                          </a:solidFill>
                          <a:effectLst/>
                          <a:latin typeface="+mn-lt"/>
                          <a:ea typeface="Calibri" panose="020F0502020204030204" pitchFamily="34" charset="0"/>
                          <a:cs typeface="Calibri" panose="020F0502020204030204" pitchFamily="34" charset="0"/>
                        </a:rPr>
                        <a:t>Girls__ Boys___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 0-3__ 3-6__ 6+___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extLst>
                  <a:ext uri="{0D108BD9-81ED-4DB2-BD59-A6C34878D82A}">
                    <a16:rowId xmlns:a16="http://schemas.microsoft.com/office/drawing/2014/main" val="1809672983"/>
                  </a:ext>
                </a:extLst>
              </a:tr>
              <a:tr h="406157">
                <a:tc vMerge="1">
                  <a:txBody>
                    <a:bodyPr/>
                    <a:lstStyle/>
                    <a:p>
                      <a:pPr rtl="1"/>
                      <a:endParaRPr lang="he-IL"/>
                    </a:p>
                  </a:txBody>
                  <a:tcPr/>
                </a:tc>
                <a:tc gridSpan="2">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Makeup: </a:t>
                      </a:r>
                      <a:r>
                        <a:rPr lang="en-US" sz="1200" b="0" u="sng">
                          <a:solidFill>
                            <a:srgbClr val="000000"/>
                          </a:solidFill>
                          <a:effectLst/>
                          <a:latin typeface="+mn-lt"/>
                          <a:ea typeface="Calibri" panose="020F0502020204030204" pitchFamily="34" charset="0"/>
                          <a:cs typeface="Calibri" panose="020F0502020204030204" pitchFamily="34" charset="0"/>
                        </a:rPr>
                        <a:t>Adult</a:t>
                      </a:r>
                      <a:r>
                        <a:rPr lang="en-US" sz="1200" b="0" u="none">
                          <a:solidFill>
                            <a:srgbClr val="000000"/>
                          </a:solidFill>
                          <a:effectLst/>
                          <a:latin typeface="+mn-lt"/>
                          <a:ea typeface="Calibri" panose="020F0502020204030204" pitchFamily="34" charset="0"/>
                          <a:cs typeface="Calibri" panose="020F0502020204030204" pitchFamily="34" charset="0"/>
                        </a:rPr>
                        <a:t> &amp; 1 child__ &amp; 2 children__ 3+ children__  </a:t>
                      </a:r>
                      <a:r>
                        <a:rPr lang="en-US" sz="1200" b="0" u="sng">
                          <a:solidFill>
                            <a:srgbClr val="000000"/>
                          </a:solidFill>
                          <a:effectLst/>
                          <a:latin typeface="+mn-lt"/>
                          <a:ea typeface="Calibri" panose="020F0502020204030204" pitchFamily="34" charset="0"/>
                          <a:cs typeface="Calibri" panose="020F0502020204030204" pitchFamily="34" charset="0"/>
                        </a:rPr>
                        <a:t>Couple</a:t>
                      </a:r>
                      <a:r>
                        <a:rPr lang="en-US" sz="1200" b="0" u="none">
                          <a:solidFill>
                            <a:srgbClr val="000000"/>
                          </a:solidFill>
                          <a:effectLst/>
                          <a:latin typeface="+mn-lt"/>
                          <a:ea typeface="Calibri" panose="020F0502020204030204" pitchFamily="34" charset="0"/>
                          <a:cs typeface="Calibri" panose="020F0502020204030204" pitchFamily="34" charset="0"/>
                        </a:rPr>
                        <a:t> &amp; a child__ &amp; 2 children__ 3+ children__ </a:t>
                      </a:r>
                      <a:r>
                        <a:rPr lang="en-US" sz="1200" b="0" u="sng">
                          <a:solidFill>
                            <a:srgbClr val="000000"/>
                          </a:solidFill>
                          <a:effectLst/>
                          <a:latin typeface="+mn-lt"/>
                          <a:ea typeface="Calibri" panose="020F0502020204030204" pitchFamily="34" charset="0"/>
                          <a:cs typeface="Calibri" panose="020F0502020204030204" pitchFamily="34" charset="0"/>
                        </a:rPr>
                        <a:t>Group</a:t>
                      </a:r>
                      <a:r>
                        <a:rPr lang="en-US" sz="1200" b="0" u="none">
                          <a:solidFill>
                            <a:srgbClr val="000000"/>
                          </a:solidFill>
                          <a:effectLst/>
                          <a:latin typeface="+mn-lt"/>
                          <a:ea typeface="Calibri" panose="020F0502020204030204" pitchFamily="34" charset="0"/>
                          <a:cs typeface="Calibri" panose="020F0502020204030204" pitchFamily="34" charset="0"/>
                        </a:rPr>
                        <a:t> (several adults &amp; several children):___</a:t>
                      </a:r>
                    </a:p>
                    <a:p>
                      <a:pPr algn="l" rtl="0"/>
                      <a:r>
                        <a:rPr lang="en-US" sz="1200" b="1">
                          <a:solidFill>
                            <a:srgbClr val="000000"/>
                          </a:solidFill>
                          <a:effectLst/>
                          <a:latin typeface="+mn-lt"/>
                          <a:ea typeface="Calibri" panose="020F0502020204030204" pitchFamily="34" charset="0"/>
                          <a:cs typeface="Calibri" panose="020F0502020204030204" pitchFamily="34" charset="0"/>
                        </a:rPr>
                        <a:t>Manner of travel to activity site: </a:t>
                      </a:r>
                      <a:r>
                        <a:rPr lang="en-US" sz="1200" b="0">
                          <a:solidFill>
                            <a:srgbClr val="000000"/>
                          </a:solidFill>
                          <a:effectLst/>
                          <a:latin typeface="+mn-lt"/>
                          <a:ea typeface="Calibri" panose="020F0502020204030204" pitchFamily="34" charset="0"/>
                          <a:cs typeface="Calibri" panose="020F0502020204030204" pitchFamily="34" charset="0"/>
                        </a:rPr>
                        <a:t>Adult/s &amp; child/ren </a:t>
                      </a:r>
                      <a:r>
                        <a:rPr lang="en-US" sz="1200" b="0" u="sng">
                          <a:solidFill>
                            <a:srgbClr val="000000"/>
                          </a:solidFill>
                          <a:effectLst/>
                          <a:latin typeface="+mn-lt"/>
                          <a:ea typeface="Calibri" panose="020F0502020204030204" pitchFamily="34" charset="0"/>
                          <a:cs typeface="Calibri" panose="020F0502020204030204" pitchFamily="34" charset="0"/>
                        </a:rPr>
                        <a:t>by foot</a:t>
                      </a:r>
                      <a:r>
                        <a:rPr lang="en-US" sz="1200" b="0" u="none">
                          <a:solidFill>
                            <a:srgbClr val="000000"/>
                          </a:solidFill>
                          <a:effectLst/>
                          <a:latin typeface="+mn-lt"/>
                          <a:ea typeface="Calibri" panose="020F0502020204030204" pitchFamily="34" charset="0"/>
                          <a:cs typeface="Calibri" panose="020F0502020204030204" pitchFamily="34" charset="0"/>
                        </a:rPr>
                        <a:t>__ adult/s with </a:t>
                      </a:r>
                      <a:r>
                        <a:rPr lang="en-US" sz="1200" b="0" u="sng">
                          <a:solidFill>
                            <a:srgbClr val="000000"/>
                          </a:solidFill>
                          <a:effectLst/>
                          <a:latin typeface="+mn-lt"/>
                          <a:ea typeface="Calibri" panose="020F0502020204030204" pitchFamily="34" charset="0"/>
                          <a:cs typeface="Calibri" panose="020F0502020204030204" pitchFamily="34" charset="0"/>
                        </a:rPr>
                        <a:t>a stroller</a:t>
                      </a:r>
                      <a:r>
                        <a:rPr lang="en-US" sz="1200" b="0" u="none">
                          <a:solidFill>
                            <a:srgbClr val="000000"/>
                          </a:solidFill>
                          <a:effectLst/>
                          <a:latin typeface="+mn-lt"/>
                          <a:ea typeface="Calibri" panose="020F0502020204030204" pitchFamily="34" charset="0"/>
                          <a:cs typeface="Calibri" panose="020F0502020204030204" pitchFamily="34" charset="0"/>
                        </a:rPr>
                        <a:t>____ adult/s &amp; child </a:t>
                      </a:r>
                      <a:r>
                        <a:rPr lang="en-US" sz="1200" b="0" u="sng">
                          <a:solidFill>
                            <a:srgbClr val="000000"/>
                          </a:solidFill>
                          <a:effectLst/>
                          <a:latin typeface="+mn-lt"/>
                          <a:ea typeface="Calibri" panose="020F0502020204030204" pitchFamily="34" charset="0"/>
                          <a:cs typeface="Calibri" panose="020F0502020204030204" pitchFamily="34" charset="0"/>
                        </a:rPr>
                        <a:t>riding</a:t>
                      </a:r>
                      <a:r>
                        <a:rPr lang="en-US" sz="1200" b="0" u="none">
                          <a:solidFill>
                            <a:srgbClr val="000000"/>
                          </a:solidFill>
                          <a:effectLst/>
                          <a:latin typeface="+mn-lt"/>
                          <a:ea typeface="Calibri" panose="020F0502020204030204" pitchFamily="34" charset="0"/>
                          <a:cs typeface="Calibri" panose="020F0502020204030204" pitchFamily="34" charset="0"/>
                        </a:rPr>
                        <a:t> (bike, “</a:t>
                      </a:r>
                      <a:r>
                        <a:rPr lang="en-US" sz="1200" b="0" u="none" err="1">
                          <a:solidFill>
                            <a:srgbClr val="000000"/>
                          </a:solidFill>
                          <a:effectLst/>
                          <a:latin typeface="+mn-lt"/>
                          <a:ea typeface="Calibri" panose="020F0502020204030204" pitchFamily="34" charset="0"/>
                          <a:cs typeface="Calibri" panose="020F0502020204030204" pitchFamily="34" charset="0"/>
                        </a:rPr>
                        <a:t>bimba</a:t>
                      </a:r>
                      <a:r>
                        <a:rPr lang="en-US" sz="1200" b="0" u="none">
                          <a:solidFill>
                            <a:srgbClr val="000000"/>
                          </a:solidFill>
                          <a:effectLst/>
                          <a:latin typeface="+mn-lt"/>
                          <a:ea typeface="Calibri" panose="020F0502020204030204" pitchFamily="34" charset="0"/>
                          <a:cs typeface="Calibri" panose="020F0502020204030204" pitchFamily="34" charset="0"/>
                        </a:rPr>
                        <a:t>” mini-bike, scooter)___ by car___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extLst>
                  <a:ext uri="{0D108BD9-81ED-4DB2-BD59-A6C34878D82A}">
                    <a16:rowId xmlns:a16="http://schemas.microsoft.com/office/drawing/2014/main" val="3349973418"/>
                  </a:ext>
                </a:extLst>
              </a:tr>
              <a:tr h="229298">
                <a:tc>
                  <a:txBody>
                    <a:bodyPr/>
                    <a:lstStyle/>
                    <a:p>
                      <a:pPr algn="l" rtl="0"/>
                      <a:r>
                        <a:rPr lang="en-US" sz="1200" b="1">
                          <a:solidFill>
                            <a:srgbClr val="FFFFFF"/>
                          </a:solidFill>
                          <a:effectLst/>
                          <a:latin typeface="+mn-lt"/>
                          <a:ea typeface="Calibri" panose="020F0502020204030204" pitchFamily="34" charset="0"/>
                          <a:cs typeface="Calibri" panose="020F0502020204030204" pitchFamily="34" charset="0"/>
                        </a:rPr>
                        <a:t>Estimate of amount of time spent</a:t>
                      </a: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2">
                  <a:txBody>
                    <a:bodyPr/>
                    <a:lstStyle/>
                    <a:p>
                      <a:pPr algn="l" rtl="0"/>
                      <a:r>
                        <a:rPr lang="en-US" sz="1200" u="sng">
                          <a:solidFill>
                            <a:srgbClr val="000000"/>
                          </a:solidFill>
                          <a:effectLst/>
                          <a:latin typeface="+mn-lt"/>
                          <a:ea typeface="Calibri" panose="020F0502020204030204" pitchFamily="34" charset="0"/>
                          <a:cs typeface="Calibri" panose="020F0502020204030204" pitchFamily="34" charset="0"/>
                        </a:rPr>
                        <a:t>Part of the hour of activity:</a:t>
                      </a:r>
                      <a:r>
                        <a:rPr lang="en-US" sz="1200" u="none">
                          <a:solidFill>
                            <a:srgbClr val="000000"/>
                          </a:solidFill>
                          <a:effectLst/>
                          <a:latin typeface="+mn-lt"/>
                          <a:ea typeface="Calibri" panose="020F0502020204030204" pitchFamily="34" charset="0"/>
                          <a:cs typeface="Calibri" panose="020F0502020204030204" pitchFamily="34" charset="0"/>
                        </a:rPr>
                        <a:t> most / about half / a minority  </a:t>
                      </a:r>
                      <a:r>
                        <a:rPr lang="en-US" sz="1200" u="sng">
                          <a:solidFill>
                            <a:srgbClr val="000000"/>
                          </a:solidFill>
                          <a:effectLst/>
                          <a:latin typeface="+mn-lt"/>
                          <a:ea typeface="Calibri" panose="020F0502020204030204" pitchFamily="34" charset="0"/>
                          <a:cs typeface="Calibri" panose="020F0502020204030204" pitchFamily="34" charset="0"/>
                        </a:rPr>
                        <a:t>Full hour of activity:</a:t>
                      </a:r>
                      <a:r>
                        <a:rPr lang="en-US" sz="1200" u="none">
                          <a:solidFill>
                            <a:srgbClr val="000000"/>
                          </a:solidFill>
                          <a:effectLst/>
                          <a:latin typeface="+mn-lt"/>
                          <a:ea typeface="Calibri" panose="020F0502020204030204" pitchFamily="34" charset="0"/>
                          <a:cs typeface="Calibri" panose="020F0502020204030204" pitchFamily="34" charset="0"/>
                        </a:rPr>
                        <a:t> most / about half / a minority   </a:t>
                      </a:r>
                      <a:br>
                        <a:rPr lang="en-US" sz="1200" u="none">
                          <a:solidFill>
                            <a:srgbClr val="000000"/>
                          </a:solidFill>
                          <a:effectLst/>
                          <a:latin typeface="+mn-lt"/>
                          <a:ea typeface="Calibri" panose="020F0502020204030204" pitchFamily="34" charset="0"/>
                          <a:cs typeface="Calibri" panose="020F0502020204030204" pitchFamily="34" charset="0"/>
                        </a:rPr>
                      </a:br>
                      <a:r>
                        <a:rPr lang="en-US" sz="1200" u="sng">
                          <a:solidFill>
                            <a:srgbClr val="000000"/>
                          </a:solidFill>
                          <a:effectLst/>
                          <a:latin typeface="+mn-lt"/>
                          <a:ea typeface="Calibri" panose="020F0502020204030204" pitchFamily="34" charset="0"/>
                          <a:cs typeface="Calibri" panose="020F0502020204030204" pitchFamily="34" charset="0"/>
                        </a:rPr>
                        <a:t>More than the hour of activity (participation in an additional round):</a:t>
                      </a:r>
                      <a:r>
                        <a:rPr lang="en-US" sz="1200" u="none">
                          <a:solidFill>
                            <a:srgbClr val="000000"/>
                          </a:solidFill>
                          <a:effectLst/>
                          <a:latin typeface="+mn-lt"/>
                          <a:ea typeface="Calibri" panose="020F0502020204030204" pitchFamily="34" charset="0"/>
                          <a:cs typeface="Calibri" panose="020F0502020204030204" pitchFamily="34" charset="0"/>
                        </a:rPr>
                        <a:t> most / about half / a minority</a:t>
                      </a:r>
                      <a:endParaRPr lang="en-US" sz="1200" u="sng">
                        <a:solidFill>
                          <a:srgbClr val="000000"/>
                        </a:solidFill>
                        <a:effectLst/>
                        <a:latin typeface="+mn-lt"/>
                        <a:ea typeface="Calibri" panose="020F0502020204030204" pitchFamily="34" charset="0"/>
                        <a:cs typeface="Calibri" panose="020F050202020403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extLst>
                  <a:ext uri="{0D108BD9-81ED-4DB2-BD59-A6C34878D82A}">
                    <a16:rowId xmlns:a16="http://schemas.microsoft.com/office/drawing/2014/main" val="158672572"/>
                  </a:ext>
                </a:extLst>
              </a:tr>
              <a:tr h="2838437">
                <a:tc>
                  <a:txBody>
                    <a:bodyPr/>
                    <a:lstStyle/>
                    <a:p>
                      <a:pPr algn="l" rtl="0"/>
                      <a:r>
                        <a:rPr lang="en-US" sz="1200" b="1">
                          <a:solidFill>
                            <a:srgbClr val="FFFFFF"/>
                          </a:solidFill>
                          <a:effectLst/>
                          <a:latin typeface="+mn-lt"/>
                          <a:ea typeface="Calibri" panose="020F0502020204030204" pitchFamily="34" charset="0"/>
                          <a:cs typeface="Calibri" panose="020F0502020204030204" pitchFamily="34" charset="0"/>
                        </a:rPr>
                        <a:t>General description and mapping </a:t>
                      </a:r>
                      <a:br>
                        <a:rPr lang="en-US" sz="1200" b="1">
                          <a:solidFill>
                            <a:srgbClr val="FFFFFF"/>
                          </a:solidFill>
                          <a:effectLst/>
                          <a:latin typeface="+mn-lt"/>
                          <a:ea typeface="Calibri" panose="020F0502020204030204" pitchFamily="34" charset="0"/>
                          <a:cs typeface="Calibri" panose="020F0502020204030204" pitchFamily="34" charset="0"/>
                        </a:rPr>
                      </a:br>
                      <a:r>
                        <a:rPr lang="en-US" sz="1200" b="1">
                          <a:solidFill>
                            <a:srgbClr val="FFFFFF"/>
                          </a:solidFill>
                          <a:effectLst/>
                          <a:latin typeface="+mn-lt"/>
                          <a:ea typeface="Calibri" panose="020F0502020204030204" pitchFamily="34" charset="0"/>
                          <a:cs typeface="Calibri" panose="020F0502020204030204" pitchFamily="34" charset="0"/>
                        </a:rPr>
                        <a:t>of obstacles</a:t>
                      </a:r>
                    </a:p>
                    <a:p>
                      <a:pPr algn="l" rtl="0">
                        <a:spcAft>
                          <a:spcPts val="600"/>
                        </a:spcAft>
                      </a:pPr>
                      <a:r>
                        <a:rPr lang="en-US" sz="1200">
                          <a:solidFill>
                            <a:srgbClr val="FFFFFF"/>
                          </a:solidFill>
                          <a:effectLst/>
                          <a:latin typeface="+mn-lt"/>
                          <a:ea typeface="Calibri" panose="020F0502020204030204" pitchFamily="34" charset="0"/>
                          <a:cs typeface="Calibri" panose="020F0502020204030204" pitchFamily="34" charset="0"/>
                        </a:rPr>
                        <a:t>For each criterion: Give a grade from 1 (not at all / very negative) to 7 (positive / to a very great degree)</a:t>
                      </a:r>
                    </a:p>
                    <a:p>
                      <a:pPr algn="l" rtl="0">
                        <a:spcAft>
                          <a:spcPts val="600"/>
                        </a:spcAft>
                      </a:pPr>
                      <a:br>
                        <a:rPr lang="en-US" sz="1200">
                          <a:solidFill>
                            <a:srgbClr val="FFFFFF"/>
                          </a:solidFill>
                          <a:effectLst/>
                          <a:latin typeface="+mn-lt"/>
                          <a:ea typeface="Calibri" panose="020F0502020204030204" pitchFamily="34" charset="0"/>
                          <a:cs typeface="Calibri" panose="020F0502020204030204" pitchFamily="34" charset="0"/>
                        </a:rPr>
                      </a:br>
                      <a:r>
                        <a:rPr lang="en-US" sz="1200">
                          <a:solidFill>
                            <a:srgbClr val="FFFFFF"/>
                          </a:solidFill>
                          <a:effectLst/>
                          <a:latin typeface="+mn-lt"/>
                          <a:ea typeface="Calibri" panose="020F0502020204030204" pitchFamily="34" charset="0"/>
                          <a:cs typeface="Calibri" panose="020F0502020204030204" pitchFamily="34" charset="0"/>
                        </a:rPr>
                        <a:t>* Were signs placed inviting people to the activity / indicating directions to the site?</a:t>
                      </a:r>
                    </a:p>
                    <a:p>
                      <a:pPr algn="l" rtl="0">
                        <a:spcAft>
                          <a:spcPts val="600"/>
                        </a:spcAft>
                      </a:pPr>
                      <a:endParaRPr lang="en-US" sz="1200">
                        <a:solidFill>
                          <a:srgbClr val="FFFFFF"/>
                        </a:solidFill>
                        <a:effectLst/>
                        <a:latin typeface="+mn-lt"/>
                        <a:ea typeface="Calibri" panose="020F0502020204030204" pitchFamily="34" charset="0"/>
                        <a:cs typeface="Calibri" panose="020F0502020204030204" pitchFamily="34" charset="0"/>
                      </a:endParaRPr>
                    </a:p>
                    <a:p>
                      <a:pPr algn="l" rtl="0">
                        <a:spcAft>
                          <a:spcPts val="600"/>
                        </a:spcAft>
                      </a:pPr>
                      <a:r>
                        <a:rPr lang="en-US" sz="1200">
                          <a:solidFill>
                            <a:srgbClr val="FFFFFF"/>
                          </a:solidFill>
                          <a:effectLst/>
                          <a:latin typeface="+mn-lt"/>
                          <a:ea typeface="Calibri" panose="020F0502020204030204" pitchFamily="34" charset="0"/>
                          <a:cs typeface="Calibri" panose="020F0502020204030204" pitchFamily="34" charset="0"/>
                        </a:rPr>
                        <a:t>For each occurrence note the scale of events observed (amount) </a:t>
                      </a:r>
                      <a:r>
                        <a:rPr lang="en-US" sz="1200" b="1">
                          <a:solidFill>
                            <a:srgbClr val="FFFFFF"/>
                          </a:solidFill>
                          <a:effectLst/>
                          <a:latin typeface="+mn-lt"/>
                          <a:ea typeface="Calibri" panose="020F0502020204030204" pitchFamily="34" charset="0"/>
                          <a:cs typeface="Calibri" panose="020F0502020204030204" pitchFamily="34" charset="0"/>
                        </a:rPr>
                        <a:t>and describe in broad detail.</a:t>
                      </a:r>
                    </a:p>
                    <a:p>
                      <a:pPr algn="l" rtl="0">
                        <a:spcAft>
                          <a:spcPts val="600"/>
                        </a:spcAft>
                      </a:pPr>
                      <a:endParaRPr lang="en-US" sz="1200" b="1">
                        <a:solidFill>
                          <a:srgbClr val="FFFFFF"/>
                        </a:solidFill>
                        <a:effectLst/>
                        <a:latin typeface="+mn-lt"/>
                        <a:ea typeface="Calibri" panose="020F0502020204030204" pitchFamily="34" charset="0"/>
                        <a:cs typeface="Calibri" panose="020F0502020204030204" pitchFamily="34" charset="0"/>
                      </a:endParaRPr>
                    </a:p>
                    <a:p>
                      <a:pPr algn="l" rtl="0">
                        <a:spcAft>
                          <a:spcPts val="600"/>
                        </a:spcAft>
                      </a:pPr>
                      <a:r>
                        <a:rPr lang="en-US" sz="1200" b="0">
                          <a:solidFill>
                            <a:srgbClr val="FFFFFF"/>
                          </a:solidFill>
                          <a:effectLst/>
                          <a:latin typeface="+mn-lt"/>
                          <a:ea typeface="Calibri" panose="020F0502020204030204" pitchFamily="34" charset="0"/>
                          <a:cs typeface="Calibri" panose="020F0502020204030204" pitchFamily="34" charset="0"/>
                        </a:rPr>
                        <a:t>** Creative use that contributes to the activity and to participants is not counted as a distraction; detail in the description of conduct</a:t>
                      </a: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2">
                  <a:txBody>
                    <a:bodyPr/>
                    <a:lstStyle/>
                    <a:p>
                      <a:pPr algn="l" rtl="0">
                        <a:lnSpc>
                          <a:spcPct val="115000"/>
                        </a:lnSpc>
                      </a:pPr>
                      <a:r>
                        <a:rPr lang="en-US" sz="1200">
                          <a:solidFill>
                            <a:srgbClr val="000000"/>
                          </a:solidFill>
                          <a:effectLst/>
                          <a:latin typeface="+mn-lt"/>
                          <a:ea typeface="Calibri" panose="020F0502020204030204" pitchFamily="34" charset="0"/>
                          <a:cs typeface="Calibri" panose="020F0502020204030204" pitchFamily="34" charset="0"/>
                        </a:rPr>
                        <a:t>Grade (1-7) </a:t>
                      </a:r>
                      <a:r>
                        <a:rPr lang="en-US" sz="1200" b="1">
                          <a:solidFill>
                            <a:srgbClr val="000000"/>
                          </a:solidFill>
                          <a:effectLst/>
                          <a:latin typeface="+mn-lt"/>
                          <a:ea typeface="Calibri" panose="020F0502020204030204" pitchFamily="34" charset="0"/>
                          <a:cs typeface="Calibri" panose="020F0502020204030204" pitchFamily="34" charset="0"/>
                        </a:rPr>
                        <a:t>Activity space:</a:t>
                      </a:r>
                      <a:r>
                        <a:rPr lang="en-US" sz="1200" b="0">
                          <a:solidFill>
                            <a:srgbClr val="000000"/>
                          </a:solidFill>
                          <a:effectLst/>
                          <a:latin typeface="+mn-lt"/>
                          <a:ea typeface="Calibri" panose="020F0502020204030204" pitchFamily="34" charset="0"/>
                          <a:cs typeface="Calibri" panose="020F0502020204030204" pitchFamily="34" charset="0"/>
                        </a:rPr>
                        <a:t> Convenience to reach (including with a stroller)_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 Convenient for activity_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 Shade_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 Lighting_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 </a:t>
                      </a:r>
                      <a:br>
                        <a:rPr lang="en-US" sz="1200" b="0">
                          <a:solidFill>
                            <a:srgbClr val="000000"/>
                          </a:solidFill>
                          <a:effectLst/>
                          <a:latin typeface="+mn-lt"/>
                          <a:ea typeface="Calibri" panose="020F0502020204030204" pitchFamily="34" charset="0"/>
                          <a:cs typeface="Calibri" panose="020F0502020204030204" pitchFamily="34" charset="0"/>
                        </a:rPr>
                      </a:br>
                      <a:r>
                        <a:rPr lang="en-US" sz="1200" b="0">
                          <a:solidFill>
                            <a:srgbClr val="000000"/>
                          </a:solidFill>
                          <a:effectLst/>
                          <a:latin typeface="+mn-lt"/>
                          <a:ea typeface="Calibri" panose="020F0502020204030204" pitchFamily="34" charset="0"/>
                          <a:cs typeface="Calibri" panose="020F0502020204030204" pitchFamily="34" charset="0"/>
                        </a:rPr>
                        <a:t>Protection from wind/rain</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Safety (dangerous hazard, stairs)</a:t>
                      </a:r>
                      <a:r>
                        <a:rPr lang="en-US" sz="1200" b="0" u="none">
                          <a:solidFill>
                            <a:srgbClr val="000000"/>
                          </a:solidFill>
                          <a:effectLst/>
                          <a:latin typeface="+mn-lt"/>
                          <a:ea typeface="Calibri" panose="020F0502020204030204" pitchFamily="34" charset="0"/>
                          <a:cs typeface="Calibri" panose="020F0502020204030204" pitchFamily="34" charset="0"/>
                        </a:rPr>
                        <a:t> __</a:t>
                      </a:r>
                      <a:r>
                        <a:rPr lang="en-US" sz="1200" b="0">
                          <a:solidFill>
                            <a:srgbClr val="000000"/>
                          </a:solidFill>
                          <a:effectLst/>
                          <a:latin typeface="+mn-lt"/>
                          <a:ea typeface="Calibri" panose="020F0502020204030204" pitchFamily="34" charset="0"/>
                          <a:cs typeface="Calibri" panose="020F0502020204030204" pitchFamily="34" charset="0"/>
                        </a:rPr>
                        <a:t>_ Cleanliness</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Equipment quality (items used and accompanying materials)</a:t>
                      </a:r>
                      <a:r>
                        <a:rPr lang="en-US" sz="1200" b="0" u="none">
                          <a:solidFill>
                            <a:srgbClr val="000000"/>
                          </a:solidFill>
                          <a:effectLst/>
                          <a:latin typeface="+mn-lt"/>
                          <a:ea typeface="Calibri" panose="020F0502020204030204" pitchFamily="34" charset="0"/>
                          <a:cs typeface="Calibri" panose="020F0502020204030204" pitchFamily="34" charset="0"/>
                        </a:rPr>
                        <a:t> __</a:t>
                      </a:r>
                      <a:r>
                        <a:rPr lang="en-US" sz="1200" b="0">
                          <a:solidFill>
                            <a:srgbClr val="000000"/>
                          </a:solidFill>
                          <a:effectLst/>
                          <a:latin typeface="+mn-lt"/>
                          <a:ea typeface="Calibri" panose="020F0502020204030204" pitchFamily="34" charset="0"/>
                          <a:cs typeface="Calibri" panose="020F0502020204030204" pitchFamily="34" charset="0"/>
                        </a:rPr>
                        <a:t>_ Suitability for a variety of children’s ages</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Convenience for adults to spend time</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Restrooms</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Ritual handwashing</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Suitability for the # of participants</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Suitability for content (presentation, reading)</a:t>
                      </a:r>
                      <a:r>
                        <a:rPr lang="en-US" sz="1200" b="0" u="none">
                          <a:solidFill>
                            <a:srgbClr val="000000"/>
                          </a:solidFill>
                          <a:effectLst/>
                          <a:latin typeface="+mn-lt"/>
                          <a:ea typeface="Calibri" panose="020F0502020204030204" pitchFamily="34" charset="0"/>
                          <a:cs typeface="Calibri" panose="020F0502020204030204" pitchFamily="34" charset="0"/>
                        </a:rPr>
                        <a:t> __</a:t>
                      </a:r>
                      <a:r>
                        <a:rPr lang="en-US" sz="1200" b="0">
                          <a:solidFill>
                            <a:srgbClr val="000000"/>
                          </a:solidFill>
                          <a:effectLst/>
                          <a:latin typeface="+mn-lt"/>
                          <a:ea typeface="Calibri" panose="020F0502020204030204" pitchFamily="34" charset="0"/>
                          <a:cs typeface="Calibri" panose="020F0502020204030204" pitchFamily="34" charset="0"/>
                        </a:rPr>
                        <a:t>_ The space is hidden from view and enables participants to conduct themselves freely_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 Advertising and directions near the activity*</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Diaper changing and/or nursing space</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a:t>
                      </a:r>
                      <a:endParaRPr lang="en-US" sz="1200">
                        <a:solidFill>
                          <a:srgbClr val="000000"/>
                        </a:solidFill>
                        <a:effectLst/>
                        <a:latin typeface="+mn-lt"/>
                        <a:ea typeface="Calibri" panose="020F0502020204030204" pitchFamily="34" charset="0"/>
                        <a:cs typeface="Calibri" panose="020F0502020204030204" pitchFamily="34" charset="0"/>
                      </a:endParaRP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General description of the activity space, verbal description of the measures above, and important points to note:</a:t>
                      </a:r>
                    </a:p>
                    <a:p>
                      <a:pPr algn="r" rtl="1">
                        <a:lnSpc>
                          <a:spcPct val="115000"/>
                        </a:lnSpc>
                      </a:pPr>
                      <a:r>
                        <a:rPr lang="he-IL" sz="1200" b="1">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r" rtl="1">
                        <a:lnSpc>
                          <a:spcPct val="115000"/>
                        </a:lnSpc>
                      </a:pPr>
                      <a:r>
                        <a:rPr lang="he-IL" sz="1200" b="1">
                          <a:effectLst/>
                          <a:latin typeface="+mn-lt"/>
                          <a:ea typeface="Calibri" panose="020F0502020204030204" pitchFamily="34" charset="0"/>
                          <a:cs typeface="Calibri" panose="020F0502020204030204" pitchFamily="34" charset="0"/>
                        </a:rPr>
                        <a:t> </a:t>
                      </a:r>
                      <a:endParaRPr lang="he-IL" sz="1200" b="0">
                        <a:solidFill>
                          <a:schemeClr val="tx1"/>
                        </a:solidFill>
                        <a:effectLst/>
                        <a:latin typeface="+mn-lt"/>
                        <a:ea typeface="Calibri" panose="020F0502020204030204" pitchFamily="34" charset="0"/>
                        <a:cs typeface="Arial" panose="020B0604020202020204" pitchFamily="34" charset="0"/>
                      </a:endParaRP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Scale of distractions to activity:</a:t>
                      </a:r>
                      <a:r>
                        <a:rPr lang="en-US" sz="1200" b="0">
                          <a:solidFill>
                            <a:srgbClr val="000000"/>
                          </a:solidFill>
                          <a:effectLst/>
                          <a:latin typeface="+mn-lt"/>
                          <a:ea typeface="Calibri" panose="020F0502020204030204" pitchFamily="34" charset="0"/>
                          <a:cs typeface="Calibri" panose="020F0502020204030204" pitchFamily="34" charset="0"/>
                        </a:rPr>
                        <a:t> Answering the phone (by the moderator)</a:t>
                      </a:r>
                      <a:r>
                        <a:rPr lang="en-US" sz="1200" b="0" u="none">
                          <a:solidFill>
                            <a:srgbClr val="000000"/>
                          </a:solidFill>
                          <a:effectLst/>
                          <a:latin typeface="+mn-lt"/>
                          <a:ea typeface="Calibri" panose="020F0502020204030204" pitchFamily="34" charset="0"/>
                          <a:cs typeface="Calibri" panose="020F0502020204030204" pitchFamily="34" charset="0"/>
                        </a:rPr>
                        <a:t> __</a:t>
                      </a:r>
                      <a:r>
                        <a:rPr lang="en-US" sz="1200" b="0">
                          <a:solidFill>
                            <a:srgbClr val="000000"/>
                          </a:solidFill>
                          <a:effectLst/>
                          <a:latin typeface="+mn-lt"/>
                          <a:ea typeface="Calibri" panose="020F0502020204030204" pitchFamily="34" charset="0"/>
                          <a:cs typeface="Calibri" panose="020F0502020204030204" pitchFamily="34" charset="0"/>
                        </a:rPr>
                        <a:t>_ Equipment malfunctions</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Noise by participants that interfered with the activity (presentation, reading)</a:t>
                      </a:r>
                      <a:r>
                        <a:rPr lang="en-US" sz="1200" b="0" u="none">
                          <a:solidFill>
                            <a:srgbClr val="000000"/>
                          </a:solidFill>
                          <a:effectLst/>
                          <a:latin typeface="+mn-lt"/>
                          <a:ea typeface="Calibri" panose="020F0502020204030204" pitchFamily="34" charset="0"/>
                          <a:cs typeface="Calibri" panose="020F0502020204030204" pitchFamily="34" charset="0"/>
                        </a:rPr>
                        <a:t> __</a:t>
                      </a:r>
                      <a:r>
                        <a:rPr lang="en-US" sz="1200" b="0">
                          <a:solidFill>
                            <a:srgbClr val="000000"/>
                          </a:solidFill>
                          <a:effectLst/>
                          <a:latin typeface="+mn-lt"/>
                          <a:ea typeface="Calibri" panose="020F0502020204030204" pitchFamily="34" charset="0"/>
                          <a:cs typeface="Calibri" panose="020F0502020204030204" pitchFamily="34" charset="0"/>
                        </a:rPr>
                        <a:t>_</a:t>
                      </a:r>
                    </a:p>
                    <a:p>
                      <a:pPr algn="l" rtl="0">
                        <a:lnSpc>
                          <a:spcPct val="115000"/>
                        </a:lnSpc>
                      </a:pPr>
                      <a:r>
                        <a:rPr lang="en-US" sz="1200" b="0">
                          <a:solidFill>
                            <a:srgbClr val="000000"/>
                          </a:solidFill>
                          <a:effectLst/>
                          <a:latin typeface="+mn-lt"/>
                          <a:ea typeface="Calibri" panose="020F0502020204030204" pitchFamily="34" charset="0"/>
                          <a:cs typeface="Calibri" panose="020F0502020204030204" pitchFamily="34" charset="0"/>
                        </a:rPr>
                        <a:t>Unsuited use** of activity items (that </a:t>
                      </a:r>
                      <a:r>
                        <a:rPr lang="en-US" sz="1200" b="0" u="sng">
                          <a:solidFill>
                            <a:srgbClr val="000000"/>
                          </a:solidFill>
                          <a:effectLst/>
                          <a:latin typeface="+mn-lt"/>
                          <a:ea typeface="Calibri" panose="020F0502020204030204" pitchFamily="34" charset="0"/>
                          <a:cs typeface="Calibri" panose="020F0502020204030204" pitchFamily="34" charset="0"/>
                        </a:rPr>
                        <a:t>harms</a:t>
                      </a:r>
                      <a:r>
                        <a:rPr lang="en-US" sz="1200" b="0" u="none">
                          <a:solidFill>
                            <a:srgbClr val="000000"/>
                          </a:solidFill>
                          <a:effectLst/>
                          <a:latin typeface="+mn-lt"/>
                          <a:ea typeface="Calibri" panose="020F0502020204030204" pitchFamily="34" charset="0"/>
                          <a:cs typeface="Calibri" panose="020F0502020204030204" pitchFamily="34" charset="0"/>
                        </a:rPr>
                        <a:t> conduct) detail:__________ other, detail:_____</a:t>
                      </a:r>
                      <a:endParaRPr lang="en-US" sz="1200" b="0">
                        <a:solidFill>
                          <a:srgbClr val="000000"/>
                        </a:solidFill>
                        <a:effectLst/>
                        <a:latin typeface="+mn-lt"/>
                        <a:ea typeface="Calibri" panose="020F0502020204030204" pitchFamily="34" charset="0"/>
                        <a:cs typeface="Calibri" panose="020F0502020204030204" pitchFamily="34" charset="0"/>
                      </a:endParaRPr>
                    </a:p>
                    <a:p>
                      <a:pPr algn="l" rtl="0">
                        <a:lnSpc>
                          <a:spcPct val="115000"/>
                        </a:lnSpc>
                      </a:pPr>
                      <a:endParaRPr lang="en-US" sz="1200" b="1">
                        <a:solidFill>
                          <a:srgbClr val="000000"/>
                        </a:solidFill>
                        <a:effectLst/>
                        <a:latin typeface="+mn-lt"/>
                        <a:ea typeface="Calibri" panose="020F0502020204030204" pitchFamily="34" charset="0"/>
                        <a:cs typeface="Calibri" panose="020F0502020204030204" pitchFamily="34" charset="0"/>
                      </a:endParaRP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Distractions from external entities in the public space: </a:t>
                      </a:r>
                      <a:r>
                        <a:rPr lang="en-US" sz="1200" b="0">
                          <a:solidFill>
                            <a:srgbClr val="000000"/>
                          </a:solidFill>
                          <a:effectLst/>
                          <a:latin typeface="+mn-lt"/>
                          <a:ea typeface="Calibri" panose="020F0502020204030204" pitchFamily="34" charset="0"/>
                          <a:cs typeface="Calibri" panose="020F0502020204030204" pitchFamily="34" charset="0"/>
                        </a:rPr>
                        <a:t>passers-by of any type_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weather conditions_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noise from the surroundings_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 other, detail:_</a:t>
                      </a:r>
                      <a:r>
                        <a:rPr lang="en-US" sz="1200" b="0" u="none">
                          <a:solidFill>
                            <a:srgbClr val="000000"/>
                          </a:solidFill>
                          <a:effectLst/>
                          <a:latin typeface="+mn-lt"/>
                          <a:ea typeface="Calibri" panose="020F0502020204030204" pitchFamily="34" charset="0"/>
                          <a:cs typeface="Calibri" panose="020F0502020204030204" pitchFamily="34" charset="0"/>
                        </a:rPr>
                        <a:t>__</a:t>
                      </a:r>
                      <a:r>
                        <a:rPr lang="en-US" sz="1200" b="0">
                          <a:solidFill>
                            <a:srgbClr val="000000"/>
                          </a:solidFill>
                          <a:effectLst/>
                          <a:latin typeface="+mn-lt"/>
                          <a:ea typeface="Calibri" panose="020F0502020204030204" pitchFamily="34" charset="0"/>
                          <a:cs typeface="Calibri" panose="020F0502020204030204" pitchFamily="34" charset="0"/>
                        </a:rPr>
                        <a:t>_</a:t>
                      </a: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General detail:</a:t>
                      </a: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extLst>
                  <a:ext uri="{0D108BD9-81ED-4DB2-BD59-A6C34878D82A}">
                    <a16:rowId xmlns:a16="http://schemas.microsoft.com/office/drawing/2014/main" val="1033780015"/>
                  </a:ext>
                </a:extLst>
              </a:tr>
            </a:tbl>
          </a:graphicData>
        </a:graphic>
      </p:graphicFrame>
      <p:sp>
        <p:nvSpPr>
          <p:cNvPr id="4" name="TextBox 3">
            <a:extLst>
              <a:ext uri="{FF2B5EF4-FFF2-40B4-BE49-F238E27FC236}">
                <a16:creationId xmlns:a16="http://schemas.microsoft.com/office/drawing/2014/main" id="{8E5BD37E-8774-7306-F8D6-4870D1F2DADB}"/>
              </a:ext>
            </a:extLst>
          </p:cNvPr>
          <p:cNvSpPr txBox="1"/>
          <p:nvPr/>
        </p:nvSpPr>
        <p:spPr>
          <a:xfrm>
            <a:off x="0" y="-11523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B - Zaira Activity Observation Layout</a:t>
            </a:r>
          </a:p>
        </p:txBody>
      </p:sp>
    </p:spTree>
    <p:extLst>
      <p:ext uri="{BB962C8B-B14F-4D97-AF65-F5344CB8AC3E}">
        <p14:creationId xmlns:p14="http://schemas.microsoft.com/office/powerpoint/2010/main" val="38476768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טבלה 3">
            <a:extLst>
              <a:ext uri="{FF2B5EF4-FFF2-40B4-BE49-F238E27FC236}">
                <a16:creationId xmlns:a16="http://schemas.microsoft.com/office/drawing/2014/main" id="{0EB1E654-F784-262C-9A8B-DCA225972C0C}"/>
              </a:ext>
            </a:extLst>
          </p:cNvPr>
          <p:cNvGraphicFramePr>
            <a:graphicFrameLocks noGrp="1"/>
          </p:cNvGraphicFramePr>
          <p:nvPr>
            <p:extLst>
              <p:ext uri="{D42A27DB-BD31-4B8C-83A1-F6EECF244321}">
                <p14:modId xmlns:p14="http://schemas.microsoft.com/office/powerpoint/2010/main" val="3380574123"/>
              </p:ext>
            </p:extLst>
          </p:nvPr>
        </p:nvGraphicFramePr>
        <p:xfrm>
          <a:off x="57664" y="1836068"/>
          <a:ext cx="12020550" cy="4754880"/>
        </p:xfrm>
        <a:graphic>
          <a:graphicData uri="http://schemas.openxmlformats.org/drawingml/2006/table">
            <a:tbl>
              <a:tblPr firstRow="1" firstCol="1" bandRow="1"/>
              <a:tblGrid>
                <a:gridCol w="2286000">
                  <a:extLst>
                    <a:ext uri="{9D8B030D-6E8A-4147-A177-3AD203B41FA5}">
                      <a16:colId xmlns:a16="http://schemas.microsoft.com/office/drawing/2014/main" val="691544169"/>
                    </a:ext>
                  </a:extLst>
                </a:gridCol>
                <a:gridCol w="9734550">
                  <a:extLst>
                    <a:ext uri="{9D8B030D-6E8A-4147-A177-3AD203B41FA5}">
                      <a16:colId xmlns:a16="http://schemas.microsoft.com/office/drawing/2014/main" val="2937550665"/>
                    </a:ext>
                  </a:extLst>
                </a:gridCol>
              </a:tblGrid>
              <a:tr h="4390145">
                <a:tc>
                  <a:txBody>
                    <a:bodyPr/>
                    <a:lstStyle/>
                    <a:p>
                      <a:pPr algn="l" rtl="0"/>
                      <a:r>
                        <a:rPr lang="en-US" sz="1200" b="1">
                          <a:solidFill>
                            <a:srgbClr val="FFFFFF"/>
                          </a:solidFill>
                          <a:effectLst/>
                          <a:latin typeface="+mn-lt"/>
                          <a:ea typeface="Calibri" panose="020F0502020204030204" pitchFamily="34" charset="0"/>
                          <a:cs typeface="Calibri" panose="020F0502020204030204" pitchFamily="34" charset="0"/>
                        </a:rPr>
                        <a:t>Participants’ (adults and children) conduct and interactions</a:t>
                      </a:r>
                    </a:p>
                    <a:p>
                      <a:pPr algn="l" rtl="0">
                        <a:spcAft>
                          <a:spcPts val="600"/>
                        </a:spcAft>
                      </a:pPr>
                      <a:r>
                        <a:rPr lang="en-US" sz="1200">
                          <a:solidFill>
                            <a:srgbClr val="FFFFFF"/>
                          </a:solidFill>
                          <a:effectLst/>
                          <a:latin typeface="+mn-lt"/>
                          <a:ea typeface="Calibri" panose="020F0502020204030204" pitchFamily="34" charset="0"/>
                          <a:cs typeface="Calibri" panose="020F0502020204030204" pitchFamily="34" charset="0"/>
                        </a:rPr>
                        <a:t>For each criterion: Give a grade from 1 (not at all / very negative) to 7 (positive / to a very great degree)</a:t>
                      </a:r>
                    </a:p>
                    <a:p>
                      <a:pPr algn="l" rtl="0"/>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r" rtl="1"/>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r" rtl="1"/>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b="1">
                        <a:solidFill>
                          <a:srgbClr val="FFFFFF"/>
                        </a:solidFill>
                        <a:effectLst/>
                        <a:latin typeface="+mn-lt"/>
                        <a:ea typeface="Calibri" panose="020F0502020204030204" pitchFamily="34" charset="0"/>
                        <a:cs typeface="Calibri" panose="020F0502020204030204" pitchFamily="34" charset="0"/>
                      </a:endParaRPr>
                    </a:p>
                    <a:p>
                      <a:pPr algn="r" rtl="1"/>
                      <a:endParaRPr lang="en-US" sz="1200">
                        <a:effectLst/>
                        <a:latin typeface="+mn-lt"/>
                        <a:ea typeface="Calibri" panose="020F0502020204030204" pitchFamily="34" charset="0"/>
                        <a:cs typeface="Arial" panose="020B0604020202020204" pitchFamily="34" charset="0"/>
                      </a:endParaRPr>
                    </a:p>
                    <a:p>
                      <a:pPr algn="r" rtl="1"/>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l" rtl="0"/>
                      <a:r>
                        <a:rPr lang="en-US" sz="1200" b="0">
                          <a:solidFill>
                            <a:srgbClr val="FFFFFF"/>
                          </a:solidFill>
                          <a:effectLst/>
                          <a:latin typeface="+mn-lt"/>
                          <a:ea typeface="Calibri" panose="020F0502020204030204" pitchFamily="34" charset="0"/>
                          <a:cs typeface="Calibri" panose="020F0502020204030204" pitchFamily="34" charset="0"/>
                        </a:rPr>
                        <a:t>Detail and describe participants’ conduct and all types of interactions, including salient and/or outlying occurrences of any type</a:t>
                      </a:r>
                      <a:endParaRPr lang="en-US" sz="1200" b="0">
                        <a:effectLst/>
                        <a:latin typeface="+mn-lt"/>
                        <a:ea typeface="Calibri" panose="020F0502020204030204" pitchFamily="34" charset="0"/>
                        <a:cs typeface="Arial" panose="020B0604020202020204" pitchFamily="34" charset="0"/>
                      </a:endParaRPr>
                    </a:p>
                  </a:txBody>
                  <a:tcPr marL="47527" marR="47527"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algn="l" rtl="0"/>
                      <a:r>
                        <a:rPr lang="en-US" sz="1200" b="1">
                          <a:solidFill>
                            <a:schemeClr val="tx1"/>
                          </a:solidFill>
                          <a:effectLst/>
                          <a:latin typeface="+mn-lt"/>
                          <a:ea typeface="Calibri" panose="020F0502020204030204" pitchFamily="34" charset="0"/>
                          <a:cs typeface="Calibri" panose="020F0502020204030204" pitchFamily="34" charset="0"/>
                        </a:rPr>
                        <a:t>Grade (1-7)</a:t>
                      </a:r>
                      <a:r>
                        <a:rPr lang="en-US" sz="1200" b="0">
                          <a:solidFill>
                            <a:schemeClr val="tx1"/>
                          </a:solidFill>
                          <a:effectLst/>
                          <a:latin typeface="+mn-lt"/>
                          <a:ea typeface="Calibri" panose="020F0502020204030204" pitchFamily="34" charset="0"/>
                          <a:cs typeface="Calibri" panose="020F0502020204030204" pitchFamily="34" charset="0"/>
                        </a:rPr>
                        <a:t> Care for equipment and materials</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a:solidFill>
                            <a:schemeClr val="tx1"/>
                          </a:solidFill>
                          <a:effectLst/>
                          <a:latin typeface="+mn-lt"/>
                          <a:ea typeface="Calibri" panose="020F0502020204030204" pitchFamily="34" charset="0"/>
                          <a:cs typeface="Calibri" panose="020F0502020204030204" pitchFamily="34" charset="0"/>
                        </a:rPr>
                        <a:t>_ Attention to moderator_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a:solidFill>
                            <a:schemeClr val="tx1"/>
                          </a:solidFill>
                          <a:effectLst/>
                          <a:latin typeface="+mn-lt"/>
                          <a:ea typeface="Calibri" panose="020F0502020204030204" pitchFamily="34" charset="0"/>
                          <a:cs typeface="Calibri" panose="020F0502020204030204" pitchFamily="34" charset="0"/>
                        </a:rPr>
                        <a:t> Cooperation and involvement_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a:solidFill>
                            <a:schemeClr val="tx1"/>
                          </a:solidFill>
                          <a:effectLst/>
                          <a:latin typeface="+mn-lt"/>
                          <a:ea typeface="Calibri" panose="020F0502020204030204" pitchFamily="34" charset="0"/>
                          <a:cs typeface="Calibri" panose="020F0502020204030204" pitchFamily="34" charset="0"/>
                        </a:rPr>
                        <a:t> Joint adult-child play</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a:solidFill>
                            <a:schemeClr val="tx1"/>
                          </a:solidFill>
                          <a:effectLst/>
                          <a:latin typeface="+mn-lt"/>
                          <a:ea typeface="Calibri" panose="020F0502020204030204" pitchFamily="34" charset="0"/>
                          <a:cs typeface="Calibri" panose="020F0502020204030204" pitchFamily="34" charset="0"/>
                        </a:rPr>
                        <a:t>_</a:t>
                      </a:r>
                    </a:p>
                    <a:p>
                      <a:pPr algn="l" rtl="0"/>
                      <a:r>
                        <a:rPr lang="en-US" sz="1200" b="1">
                          <a:solidFill>
                            <a:schemeClr val="tx1"/>
                          </a:solidFill>
                          <a:effectLst/>
                          <a:latin typeface="+mn-lt"/>
                          <a:ea typeface="Calibri" panose="020F0502020204030204" pitchFamily="34" charset="0"/>
                          <a:cs typeface="Calibri" panose="020F0502020204030204" pitchFamily="34" charset="0"/>
                        </a:rPr>
                        <a:t>Caregiver-child interaction</a:t>
                      </a:r>
                      <a:r>
                        <a:rPr lang="en-US" sz="1200" b="0">
                          <a:solidFill>
                            <a:schemeClr val="tx1"/>
                          </a:solidFill>
                          <a:effectLst/>
                          <a:latin typeface="+mn-lt"/>
                          <a:ea typeface="Calibri" panose="020F0502020204030204" pitchFamily="34" charset="0"/>
                          <a:cs typeface="Calibri" panose="020F0502020204030204" pitchFamily="34" charset="0"/>
                        </a:rPr>
                        <a:t> (because most participants will attend with more than one child, address also the maneuvering among the children and relations within the family units):</a:t>
                      </a:r>
                    </a:p>
                    <a:p>
                      <a:pPr algn="l" rtl="0"/>
                      <a:endParaRPr lang="en-US" sz="1200" b="0">
                        <a:solidFill>
                          <a:schemeClr val="tx1"/>
                        </a:solidFill>
                        <a:effectLst/>
                        <a:latin typeface="+mn-lt"/>
                        <a:ea typeface="Calibri" panose="020F0502020204030204" pitchFamily="34" charset="0"/>
                        <a:cs typeface="Calibri" panose="020F0502020204030204" pitchFamily="34" charset="0"/>
                      </a:endParaRPr>
                    </a:p>
                    <a:p>
                      <a:pPr algn="l" rtl="0"/>
                      <a:r>
                        <a:rPr lang="en-US" sz="1200" b="0">
                          <a:solidFill>
                            <a:schemeClr val="tx1"/>
                          </a:solidFill>
                          <a:effectLst/>
                          <a:latin typeface="+mn-lt"/>
                          <a:ea typeface="Calibri" panose="020F0502020204030204" pitchFamily="34" charset="0"/>
                          <a:cs typeface="Calibri" panose="020F0502020204030204" pitchFamily="34" charset="0"/>
                        </a:rPr>
                        <a:t>Estimate of the % of </a:t>
                      </a:r>
                      <a:r>
                        <a:rPr lang="en-US" sz="1200" b="0" err="1">
                          <a:solidFill>
                            <a:schemeClr val="tx1"/>
                          </a:solidFill>
                          <a:effectLst/>
                          <a:latin typeface="+mn-lt"/>
                          <a:ea typeface="Calibri" panose="020F0502020204030204" pitchFamily="34" charset="0"/>
                          <a:cs typeface="Calibri" panose="020F0502020204030204" pitchFamily="34" charset="0"/>
                        </a:rPr>
                        <a:t>diades</a:t>
                      </a:r>
                      <a:r>
                        <a:rPr lang="en-US" sz="1200" b="0">
                          <a:solidFill>
                            <a:schemeClr val="tx1"/>
                          </a:solidFill>
                          <a:effectLst/>
                          <a:latin typeface="+mn-lt"/>
                          <a:ea typeface="Calibri" panose="020F0502020204030204" pitchFamily="34" charset="0"/>
                          <a:cs typeface="Calibri" panose="020F0502020204030204" pitchFamily="34" charset="0"/>
                        </a:rPr>
                        <a:t> in which </a:t>
                      </a:r>
                      <a:r>
                        <a:rPr lang="en-US" sz="1200" b="0" u="sng">
                          <a:solidFill>
                            <a:schemeClr val="tx1"/>
                          </a:solidFill>
                          <a:effectLst/>
                          <a:latin typeface="+mn-lt"/>
                          <a:ea typeface="Calibri" panose="020F0502020204030204" pitchFamily="34" charset="0"/>
                          <a:cs typeface="Calibri" panose="020F0502020204030204" pitchFamily="34" charset="0"/>
                        </a:rPr>
                        <a:t>most of the time</a:t>
                      </a:r>
                      <a:r>
                        <a:rPr lang="en-US" sz="1200" b="0" u="none">
                          <a:solidFill>
                            <a:schemeClr val="tx1"/>
                          </a:solidFill>
                          <a:effectLst/>
                          <a:latin typeface="+mn-lt"/>
                          <a:ea typeface="Calibri" panose="020F0502020204030204" pitchFamily="34" charset="0"/>
                          <a:cs typeface="Calibri" panose="020F0502020204030204" pitchFamily="34" charset="0"/>
                        </a:rPr>
                        <a:t> there is joint caregiver-child play: to a great degree</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_ to a moderate degree_</a:t>
                      </a:r>
                      <a:r>
                        <a:rPr lang="en-US" sz="1200" b="0">
                          <a:solidFill>
                            <a:srgbClr val="000000"/>
                          </a:solidFill>
                          <a:effectLst/>
                          <a:latin typeface="+mn-lt"/>
                          <a:ea typeface="Calibri" panose="020F0502020204030204" pitchFamily="34" charset="0"/>
                          <a:cs typeface="Calibri" panose="020F0502020204030204" pitchFamily="34" charset="0"/>
                        </a:rPr>
                        <a:t>_</a:t>
                      </a:r>
                      <a:r>
                        <a:rPr lang="en-US" sz="1200" b="0" u="none">
                          <a:solidFill>
                            <a:schemeClr val="tx1"/>
                          </a:solidFill>
                          <a:effectLst/>
                          <a:latin typeface="+mn-lt"/>
                          <a:ea typeface="Calibri" panose="020F0502020204030204" pitchFamily="34" charset="0"/>
                          <a:cs typeface="Calibri" panose="020F0502020204030204" pitchFamily="34" charset="0"/>
                        </a:rPr>
                        <a:t> to a low degree or not at all (the caregiver only supervises)_</a:t>
                      </a:r>
                      <a:r>
                        <a:rPr lang="en-US" sz="1200" b="0">
                          <a:solidFill>
                            <a:srgbClr val="000000"/>
                          </a:solidFill>
                          <a:effectLst/>
                          <a:latin typeface="+mn-lt"/>
                          <a:ea typeface="Calibri" panose="020F0502020204030204" pitchFamily="34" charset="0"/>
                          <a:cs typeface="Calibri" panose="020F0502020204030204" pitchFamily="34" charset="0"/>
                        </a:rPr>
                        <a:t>__</a:t>
                      </a:r>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0" u="none">
                          <a:solidFill>
                            <a:schemeClr val="tx1"/>
                          </a:solidFill>
                          <a:effectLst/>
                          <a:latin typeface="+mn-lt"/>
                          <a:ea typeface="Calibri" panose="020F0502020204030204" pitchFamily="34" charset="0"/>
                          <a:cs typeface="Calibri" panose="020F0502020204030204" pitchFamily="34" charset="0"/>
                        </a:rPr>
                        <a:t>Estimate of the % of units in which </a:t>
                      </a:r>
                      <a:r>
                        <a:rPr lang="en-US" sz="1200" b="0" u="sng">
                          <a:solidFill>
                            <a:schemeClr val="tx1"/>
                          </a:solidFill>
                          <a:effectLst/>
                          <a:latin typeface="+mn-lt"/>
                          <a:ea typeface="Calibri" panose="020F0502020204030204" pitchFamily="34" charset="0"/>
                          <a:cs typeface="Calibri" panose="020F0502020204030204" pitchFamily="34" charset="0"/>
                        </a:rPr>
                        <a:t>most of the time</a:t>
                      </a:r>
                      <a:r>
                        <a:rPr lang="en-US" sz="1200" b="0" u="none">
                          <a:solidFill>
                            <a:schemeClr val="tx1"/>
                          </a:solidFill>
                          <a:effectLst/>
                          <a:latin typeface="+mn-lt"/>
                          <a:ea typeface="Calibri" panose="020F0502020204030204" pitchFamily="34" charset="0"/>
                          <a:cs typeface="Calibri" panose="020F0502020204030204" pitchFamily="34" charset="0"/>
                        </a:rPr>
                        <a:t> the communication (verbal and physical) within the unit (caregiver-child) is: positive_</a:t>
                      </a:r>
                      <a:r>
                        <a:rPr lang="en-US" sz="1200" b="0">
                          <a:solidFill>
                            <a:srgbClr val="000000"/>
                          </a:solidFill>
                          <a:effectLst/>
                          <a:latin typeface="+mn-lt"/>
                          <a:ea typeface="Calibri" panose="020F0502020204030204" pitchFamily="34" charset="0"/>
                          <a:cs typeface="Calibri" panose="020F0502020204030204" pitchFamily="34" charset="0"/>
                        </a:rPr>
                        <a:t>_</a:t>
                      </a:r>
                      <a:r>
                        <a:rPr lang="en-US" sz="1200" b="0" u="none">
                          <a:solidFill>
                            <a:schemeClr val="tx1"/>
                          </a:solidFill>
                          <a:effectLst/>
                          <a:latin typeface="+mn-lt"/>
                          <a:ea typeface="Calibri" panose="020F0502020204030204" pitchFamily="34" charset="0"/>
                          <a:cs typeface="Calibri" panose="020F0502020204030204" pitchFamily="34" charset="0"/>
                        </a:rPr>
                        <a:t> neutral</a:t>
                      </a:r>
                      <a:r>
                        <a:rPr lang="en-US" sz="1200" b="0">
                          <a:solidFill>
                            <a:srgbClr val="000000"/>
                          </a:solidFill>
                          <a:effectLst/>
                          <a:latin typeface="+mn-lt"/>
                          <a:ea typeface="Calibri" panose="020F0502020204030204" pitchFamily="34" charset="0"/>
                          <a:cs typeface="Calibri" panose="020F0502020204030204" pitchFamily="34" charset="0"/>
                        </a:rPr>
                        <a:t>_</a:t>
                      </a:r>
                      <a:r>
                        <a:rPr lang="en-US" sz="1200" b="0" u="none">
                          <a:solidFill>
                            <a:schemeClr val="tx1"/>
                          </a:solidFill>
                          <a:effectLst/>
                          <a:latin typeface="+mn-lt"/>
                          <a:ea typeface="Calibri" panose="020F0502020204030204" pitchFamily="34" charset="0"/>
                          <a:cs typeface="Calibri" panose="020F0502020204030204" pitchFamily="34" charset="0"/>
                        </a:rPr>
                        <a:t>_ negative</a:t>
                      </a:r>
                      <a:r>
                        <a:rPr lang="en-US" sz="1200" b="0">
                          <a:solidFill>
                            <a:srgbClr val="000000"/>
                          </a:solidFill>
                          <a:effectLst/>
                          <a:latin typeface="+mn-lt"/>
                          <a:ea typeface="Calibri" panose="020F0502020204030204" pitchFamily="34" charset="0"/>
                          <a:cs typeface="Calibri" panose="020F0502020204030204" pitchFamily="34" charset="0"/>
                        </a:rPr>
                        <a:t>_</a:t>
                      </a:r>
                      <a:r>
                        <a:rPr lang="en-US" sz="1200" b="0" u="none">
                          <a:solidFill>
                            <a:schemeClr val="tx1"/>
                          </a:solidFill>
                          <a:effectLst/>
                          <a:latin typeface="+mn-lt"/>
                          <a:ea typeface="Calibri" panose="020F0502020204030204" pitchFamily="34" charset="0"/>
                          <a:cs typeface="Calibri" panose="020F0502020204030204" pitchFamily="34" charset="0"/>
                        </a:rPr>
                        <a:t>_</a:t>
                      </a:r>
                    </a:p>
                    <a:p>
                      <a:pPr algn="l" rtl="0"/>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1" u="none">
                          <a:solidFill>
                            <a:schemeClr val="tx1"/>
                          </a:solidFill>
                          <a:effectLst/>
                          <a:latin typeface="+mn-lt"/>
                          <a:ea typeface="Calibri" panose="020F0502020204030204" pitchFamily="34" charset="0"/>
                          <a:cs typeface="Calibri" panose="020F0502020204030204" pitchFamily="34" charset="0"/>
                        </a:rPr>
                        <a:t>Description of the relations within the family units—mother and children: </a:t>
                      </a:r>
                      <a:r>
                        <a:rPr lang="en-US" sz="1200" b="0" u="none">
                          <a:solidFill>
                            <a:schemeClr val="tx1"/>
                          </a:solidFill>
                          <a:effectLst/>
                          <a:latin typeface="+mn-lt"/>
                          <a:ea typeface="Calibri" panose="020F0502020204030204" pitchFamily="34" charset="0"/>
                          <a:cs typeface="Calibri" panose="020F0502020204030204" pitchFamily="34" charset="0"/>
                        </a:rPr>
                        <a:t>Detail the measures above, allocation of attention, relations among siblings, examples of expressions of positive and negative emotions by mothers and children, </a:t>
                      </a:r>
                      <a:br>
                        <a:rPr lang="en-US" sz="1200" b="0" u="none">
                          <a:solidFill>
                            <a:schemeClr val="tx1"/>
                          </a:solidFill>
                          <a:effectLst/>
                          <a:latin typeface="+mn-lt"/>
                          <a:ea typeface="Calibri" panose="020F0502020204030204" pitchFamily="34" charset="0"/>
                          <a:cs typeface="Calibri" panose="020F0502020204030204" pitchFamily="34" charset="0"/>
                        </a:rPr>
                      </a:br>
                      <a:r>
                        <a:rPr lang="en-US" sz="1200" b="0" u="none">
                          <a:solidFill>
                            <a:schemeClr val="tx1"/>
                          </a:solidFill>
                          <a:effectLst/>
                          <a:latin typeface="+mn-lt"/>
                          <a:ea typeface="Calibri" panose="020F0502020204030204" pitchFamily="34" charset="0"/>
                          <a:cs typeface="Calibri" panose="020F0502020204030204" pitchFamily="34" charset="0"/>
                        </a:rPr>
                        <a:t>communication between mothers and children (mothers explain the activity’s guidelines in suitable tone and language; mothers are attentive to messages from their children), sensitivity to responses and needs children express, mothers and children playing together and siblings playing together; do mothers involve and encourage curiosity about the activity among the children? If so, how?</a:t>
                      </a:r>
                    </a:p>
                    <a:p>
                      <a:pPr algn="l" rtl="0"/>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1" u="none">
                          <a:solidFill>
                            <a:schemeClr val="tx1"/>
                          </a:solidFill>
                          <a:effectLst/>
                          <a:latin typeface="+mn-lt"/>
                          <a:ea typeface="Calibri" panose="020F0502020204030204" pitchFamily="34" charset="0"/>
                          <a:cs typeface="Calibri" panose="020F0502020204030204" pitchFamily="34" charset="0"/>
                        </a:rPr>
                        <a:t>Community:</a:t>
                      </a:r>
                    </a:p>
                    <a:p>
                      <a:pPr algn="l" rtl="0"/>
                      <a:r>
                        <a:rPr lang="en-US" sz="1200" b="0" u="none">
                          <a:solidFill>
                            <a:schemeClr val="tx1"/>
                          </a:solidFill>
                          <a:effectLst/>
                          <a:latin typeface="+mn-lt"/>
                          <a:ea typeface="Calibri" panose="020F0502020204030204" pitchFamily="34" charset="0"/>
                          <a:cs typeface="Calibri" panose="020F0502020204030204" pitchFamily="34" charset="0"/>
                        </a:rPr>
                        <a:t>Estimate in % of children playing together—among siblings/friends who arrived together</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_ among children who met at the site_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 children do not play together but only with their caregiver/alone_</a:t>
                      </a:r>
                      <a:r>
                        <a:rPr lang="en-US" sz="1200" b="0">
                          <a:solidFill>
                            <a:srgbClr val="000000"/>
                          </a:solidFill>
                          <a:effectLst/>
                          <a:latin typeface="+mn-lt"/>
                          <a:ea typeface="Calibri" panose="020F0502020204030204" pitchFamily="34" charset="0"/>
                          <a:cs typeface="Calibri" panose="020F0502020204030204" pitchFamily="34" charset="0"/>
                        </a:rPr>
                        <a:t>__</a:t>
                      </a:r>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0" u="none">
                          <a:solidFill>
                            <a:schemeClr val="tx1"/>
                          </a:solidFill>
                          <a:effectLst/>
                          <a:latin typeface="+mn-lt"/>
                          <a:ea typeface="Calibri" panose="020F0502020204030204" pitchFamily="34" charset="0"/>
                          <a:cs typeface="Calibri" panose="020F0502020204030204" pitchFamily="34" charset="0"/>
                        </a:rPr>
                        <a:t>Estimate in % of adult attendees who interacted with each other—within groups who arrived tougher_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 among attendees who met at the site_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 no interaction with other attendees_</a:t>
                      </a:r>
                      <a:r>
                        <a:rPr lang="en-US" sz="1200" b="0">
                          <a:solidFill>
                            <a:srgbClr val="000000"/>
                          </a:solidFill>
                          <a:effectLst/>
                          <a:latin typeface="+mn-lt"/>
                          <a:ea typeface="Calibri" panose="020F0502020204030204" pitchFamily="34" charset="0"/>
                          <a:cs typeface="Calibri" panose="020F0502020204030204" pitchFamily="34" charset="0"/>
                        </a:rPr>
                        <a:t>__</a:t>
                      </a:r>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1" u="none">
                          <a:solidFill>
                            <a:schemeClr val="tx1"/>
                          </a:solidFill>
                          <a:effectLst/>
                          <a:latin typeface="+mn-lt"/>
                          <a:ea typeface="Calibri" panose="020F0502020204030204" pitchFamily="34" charset="0"/>
                          <a:cs typeface="Calibri" panose="020F0502020204030204" pitchFamily="34" charset="0"/>
                        </a:rPr>
                        <a:t>Obstacles—amount of instances observed:</a:t>
                      </a:r>
                      <a:r>
                        <a:rPr lang="en-US" sz="1200" b="0" u="none">
                          <a:solidFill>
                            <a:schemeClr val="tx1"/>
                          </a:solidFill>
                          <a:effectLst/>
                          <a:latin typeface="+mn-lt"/>
                          <a:ea typeface="Calibri" panose="020F0502020204030204" pitchFamily="34" charset="0"/>
                          <a:cs typeface="Calibri" panose="020F0502020204030204" pitchFamily="34" charset="0"/>
                        </a:rPr>
                        <a:t> giving a cellphone “to engage” the child_</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 adults using phones</a:t>
                      </a:r>
                      <a:r>
                        <a:rPr lang="en-US" sz="1200" b="0">
                          <a:solidFill>
                            <a:srgbClr val="000000"/>
                          </a:solidFill>
                          <a:effectLst/>
                          <a:latin typeface="+mn-lt"/>
                          <a:ea typeface="Calibri" panose="020F0502020204030204" pitchFamily="34" charset="0"/>
                          <a:cs typeface="Calibri" panose="020F0502020204030204" pitchFamily="34" charset="0"/>
                        </a:rPr>
                        <a:t>__</a:t>
                      </a:r>
                      <a:r>
                        <a:rPr lang="en-US" sz="1200" b="0" u="none">
                          <a:solidFill>
                            <a:schemeClr val="tx1"/>
                          </a:solidFill>
                          <a:effectLst/>
                          <a:latin typeface="+mn-lt"/>
                          <a:ea typeface="Calibri" panose="020F0502020204030204" pitchFamily="34" charset="0"/>
                          <a:cs typeface="Calibri" panose="020F0502020204030204" pitchFamily="34" charset="0"/>
                        </a:rPr>
                        <a:t>_ other obstacles, detail:___</a:t>
                      </a:r>
                      <a:r>
                        <a:rPr lang="en-US" sz="1200" b="0">
                          <a:solidFill>
                            <a:srgbClr val="000000"/>
                          </a:solidFill>
                          <a:effectLst/>
                          <a:latin typeface="+mn-lt"/>
                          <a:ea typeface="Calibri" panose="020F0502020204030204" pitchFamily="34" charset="0"/>
                          <a:cs typeface="Calibri" panose="020F0502020204030204" pitchFamily="34" charset="0"/>
                        </a:rPr>
                        <a:t>___</a:t>
                      </a:r>
                      <a:r>
                        <a:rPr lang="en-US" sz="1200" b="0" u="none">
                          <a:solidFill>
                            <a:schemeClr val="tx1"/>
                          </a:solidFill>
                          <a:effectLst/>
                          <a:latin typeface="+mn-lt"/>
                          <a:ea typeface="Calibri" panose="020F0502020204030204" pitchFamily="34" charset="0"/>
                          <a:cs typeface="Calibri" panose="020F0502020204030204" pitchFamily="34" charset="0"/>
                        </a:rPr>
                        <a:t>_</a:t>
                      </a:r>
                    </a:p>
                    <a:p>
                      <a:pPr algn="l" rtl="0"/>
                      <a:endParaRPr lang="en-US" sz="1200" b="0" u="none">
                        <a:solidFill>
                          <a:schemeClr val="tx1"/>
                        </a:solidFill>
                        <a:effectLst/>
                        <a:latin typeface="+mn-lt"/>
                        <a:ea typeface="Calibri" panose="020F0502020204030204" pitchFamily="34" charset="0"/>
                        <a:cs typeface="Calibri" panose="020F0502020204030204" pitchFamily="34" charset="0"/>
                      </a:endParaRPr>
                    </a:p>
                    <a:p>
                      <a:pPr algn="l" rtl="0"/>
                      <a:r>
                        <a:rPr lang="en-US" sz="1200" b="1">
                          <a:solidFill>
                            <a:schemeClr val="tx1"/>
                          </a:solidFill>
                          <a:effectLst/>
                          <a:latin typeface="+mn-lt"/>
                          <a:ea typeface="Calibri" panose="020F0502020204030204" pitchFamily="34" charset="0"/>
                          <a:cs typeface="Calibri" panose="020F0502020204030204" pitchFamily="34" charset="0"/>
                        </a:rPr>
                        <a:t>Description of community—conduct by adults and children, description of communication and interactions</a:t>
                      </a:r>
                      <a:r>
                        <a:rPr lang="en-US" sz="1200" b="0">
                          <a:solidFill>
                            <a:schemeClr val="tx1"/>
                          </a:solidFill>
                          <a:effectLst/>
                          <a:latin typeface="+mn-lt"/>
                          <a:ea typeface="Calibri" panose="020F0502020204030204" pitchFamily="34" charset="0"/>
                          <a:cs typeface="Calibri" panose="020F0502020204030204" pitchFamily="34" charset="0"/>
                        </a:rPr>
                        <a:t> (detail and examples of all above measures, attitude to the moderator, active participation in the various parts of the activity, encouraging children to participate, relations among different family units, parents playing with children and children playing with other children, interactions and discussion among adults; what attracts the children’s attention? What interests and engages them?</a:t>
                      </a:r>
                      <a:endParaRPr lang="en-US" sz="1200" b="1">
                        <a:solidFill>
                          <a:schemeClr val="tx1"/>
                        </a:solidFill>
                        <a:effectLst/>
                        <a:latin typeface="+mn-lt"/>
                        <a:ea typeface="Calibri" panose="020F0502020204030204" pitchFamily="34" charset="0"/>
                        <a:cs typeface="Arial" panose="020B0604020202020204" pitchFamily="34" charset="0"/>
                      </a:endParaRPr>
                    </a:p>
                  </a:txBody>
                  <a:tcPr marL="47527" marR="47527"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69813888"/>
                  </a:ext>
                </a:extLst>
              </a:tr>
            </a:tbl>
          </a:graphicData>
        </a:graphic>
      </p:graphicFrame>
      <p:graphicFrame>
        <p:nvGraphicFramePr>
          <p:cNvPr id="6" name="Table 5">
            <a:extLst>
              <a:ext uri="{FF2B5EF4-FFF2-40B4-BE49-F238E27FC236}">
                <a16:creationId xmlns:a16="http://schemas.microsoft.com/office/drawing/2014/main" id="{B99387D7-E3BB-372B-8C7D-BD55DE77DA36}"/>
              </a:ext>
            </a:extLst>
          </p:cNvPr>
          <p:cNvGraphicFramePr>
            <a:graphicFrameLocks noGrp="1"/>
          </p:cNvGraphicFramePr>
          <p:nvPr>
            <p:extLst>
              <p:ext uri="{D42A27DB-BD31-4B8C-83A1-F6EECF244321}">
                <p14:modId xmlns:p14="http://schemas.microsoft.com/office/powerpoint/2010/main" val="2967494846"/>
              </p:ext>
            </p:extLst>
          </p:nvPr>
        </p:nvGraphicFramePr>
        <p:xfrm>
          <a:off x="48654" y="446180"/>
          <a:ext cx="12038571" cy="1389888"/>
        </p:xfrm>
        <a:graphic>
          <a:graphicData uri="http://schemas.openxmlformats.org/drawingml/2006/table">
            <a:tbl>
              <a:tblPr firstRow="1" firstCol="1" bandRow="1"/>
              <a:tblGrid>
                <a:gridCol w="2304021">
                  <a:extLst>
                    <a:ext uri="{9D8B030D-6E8A-4147-A177-3AD203B41FA5}">
                      <a16:colId xmlns:a16="http://schemas.microsoft.com/office/drawing/2014/main" val="2549984683"/>
                    </a:ext>
                  </a:extLst>
                </a:gridCol>
                <a:gridCol w="9734550">
                  <a:extLst>
                    <a:ext uri="{9D8B030D-6E8A-4147-A177-3AD203B41FA5}">
                      <a16:colId xmlns:a16="http://schemas.microsoft.com/office/drawing/2014/main" val="3142733783"/>
                    </a:ext>
                  </a:extLst>
                </a:gridCol>
              </a:tblGrid>
              <a:tr h="1269804">
                <a:tc>
                  <a:txBody>
                    <a:bodyPr/>
                    <a:lstStyle/>
                    <a:p>
                      <a:pPr algn="l" rtl="0"/>
                      <a:r>
                        <a:rPr lang="en-US" sz="1200" b="1">
                          <a:solidFill>
                            <a:srgbClr val="FFFFFF"/>
                          </a:solidFill>
                          <a:effectLst/>
                          <a:latin typeface="+mn-lt"/>
                          <a:ea typeface="Calibri" panose="020F0502020204030204" pitchFamily="34" charset="0"/>
                          <a:cs typeface="Calibri" panose="020F0502020204030204" pitchFamily="34" charset="0"/>
                        </a:rPr>
                        <a:t>Conduct by staff</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200">
                          <a:solidFill>
                            <a:srgbClr val="FFFFFF"/>
                          </a:solidFill>
                          <a:effectLst/>
                          <a:latin typeface="+mn-lt"/>
                          <a:ea typeface="Calibri" panose="020F0502020204030204" pitchFamily="34" charset="0"/>
                          <a:cs typeface="Calibri" panose="020F0502020204030204" pitchFamily="34" charset="0"/>
                        </a:rPr>
                        <a:t>For each criterion: Give a grade from 1 (not at all / very negative) to 7 (positive / to a very great degree)</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200">
                          <a:solidFill>
                            <a:srgbClr val="FFFFFF"/>
                          </a:solidFill>
                          <a:effectLst/>
                          <a:latin typeface="+mn-lt"/>
                          <a:ea typeface="Calibri" panose="020F0502020204030204" pitchFamily="34" charset="0"/>
                          <a:cs typeface="Calibri" panose="020F0502020204030204" pitchFamily="34" charset="0"/>
                        </a:rPr>
                        <a:t>Detail the way the activity was managed and the moderator’s conduct throughout.</a:t>
                      </a:r>
                      <a:endParaRPr lang="en-US" sz="1200">
                        <a:effectLst/>
                        <a:latin typeface="+mn-lt"/>
                        <a:ea typeface="Calibri" panose="020F0502020204030204" pitchFamily="34" charset="0"/>
                        <a:cs typeface="Arial" panose="020B060402020202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algn="l" rtl="0">
                        <a:lnSpc>
                          <a:spcPct val="115000"/>
                        </a:lnSpc>
                      </a:pPr>
                      <a:r>
                        <a:rPr lang="en-US" sz="1200">
                          <a:solidFill>
                            <a:srgbClr val="000000"/>
                          </a:solidFill>
                          <a:effectLst/>
                          <a:latin typeface="+mn-lt"/>
                          <a:ea typeface="Calibri" panose="020F0502020204030204" pitchFamily="34" charset="0"/>
                          <a:cs typeface="Calibri" panose="020F0502020204030204" pitchFamily="34" charset="0"/>
                        </a:rPr>
                        <a:t>Grade (1-7</a:t>
                      </a:r>
                      <a:r>
                        <a:rPr lang="en-US" sz="1200" b="0">
                          <a:solidFill>
                            <a:srgbClr val="000000"/>
                          </a:solidFill>
                          <a:effectLst/>
                          <a:latin typeface="+mn-lt"/>
                          <a:ea typeface="Calibri" panose="020F0502020204030204" pitchFamily="34" charset="0"/>
                          <a:cs typeface="Calibri" panose="020F0502020204030204" pitchFamily="34" charset="0"/>
                        </a:rPr>
                        <a:t>) Clear moderation___ Suitability and flexibility (to distractions, to participants'’ needs)___ Encouraging joint caregiver-child play_ Encouraging creativity___ Providing additional ideas to parents for activating the children___</a:t>
                      </a:r>
                      <a:r>
                        <a:rPr lang="he-IL" sz="1200" b="0">
                          <a:solidFill>
                            <a:srgbClr val="000000"/>
                          </a:solidFill>
                          <a:effectLst/>
                          <a:latin typeface="+mn-lt"/>
                          <a:ea typeface="Calibri" panose="020F0502020204030204" pitchFamily="34" charset="0"/>
                          <a:cs typeface="Calibri" panose="020F0502020204030204" pitchFamily="34" charset="0"/>
                        </a:rPr>
                        <a:t> </a:t>
                      </a:r>
                      <a:r>
                        <a:rPr lang="en-US" sz="1200" b="0">
                          <a:solidFill>
                            <a:srgbClr val="000000"/>
                          </a:solidFill>
                          <a:effectLst/>
                          <a:latin typeface="+mn-lt"/>
                          <a:ea typeface="Calibri" panose="020F0502020204030204" pitchFamily="34" charset="0"/>
                          <a:cs typeface="Calibri" panose="020F0502020204030204" pitchFamily="34" charset="0"/>
                        </a:rPr>
                        <a:t>Linguistic suitability (regarding age and language-Yiddish) ___</a:t>
                      </a: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Description of the moderator’s conduct during the session</a:t>
                      </a:r>
                      <a:r>
                        <a:rPr lang="en-US" sz="1200" b="0">
                          <a:solidFill>
                            <a:srgbClr val="000000"/>
                          </a:solidFill>
                          <a:effectLst/>
                          <a:latin typeface="+mn-lt"/>
                          <a:ea typeface="Calibri" panose="020F0502020204030204" pitchFamily="34" charset="0"/>
                          <a:cs typeface="Calibri" panose="020F0502020204030204" pitchFamily="34" charset="0"/>
                        </a:rPr>
                        <a:t> (Detail and examples for measures above, attention to functioning in the two different rounds, general attitude to the participants and children, and anything worth noting)</a:t>
                      </a:r>
                      <a:endParaRPr lang="en-US" sz="1200">
                        <a:effectLst/>
                        <a:latin typeface="+mn-lt"/>
                        <a:ea typeface="Calibri" panose="020F0502020204030204" pitchFamily="34" charset="0"/>
                        <a:cs typeface="Arial" panose="020B0604020202020204" pitchFamily="34" charset="0"/>
                      </a:endParaRPr>
                    </a:p>
                    <a:p>
                      <a:pPr algn="r" rtl="1"/>
                      <a:r>
                        <a:rPr lang="he-IL" sz="1200" b="1">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r" rtl="1"/>
                      <a:r>
                        <a:rPr lang="he-IL" sz="1200" b="1">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p>
                      <a:pPr algn="r" rtl="1"/>
                      <a:r>
                        <a:rPr lang="he-IL" sz="1200" b="1">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txBody>
                  <a:tcPr marL="23675" marR="2367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extLst>
                  <a:ext uri="{0D108BD9-81ED-4DB2-BD59-A6C34878D82A}">
                    <a16:rowId xmlns:a16="http://schemas.microsoft.com/office/drawing/2014/main" val="3512820814"/>
                  </a:ext>
                </a:extLst>
              </a:tr>
            </a:tbl>
          </a:graphicData>
        </a:graphic>
      </p:graphicFrame>
      <p:sp>
        <p:nvSpPr>
          <p:cNvPr id="8" name="TextBox 7">
            <a:extLst>
              <a:ext uri="{FF2B5EF4-FFF2-40B4-BE49-F238E27FC236}">
                <a16:creationId xmlns:a16="http://schemas.microsoft.com/office/drawing/2014/main" id="{AC965E97-EF87-72CC-85B3-FD077EEFF295}"/>
              </a:ext>
            </a:extLst>
          </p:cNvPr>
          <p:cNvSpPr txBox="1"/>
          <p:nvPr/>
        </p:nvSpPr>
        <p:spPr>
          <a:xfrm>
            <a:off x="0" y="-11523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B - Zaira Activity Observation Layout</a:t>
            </a:r>
          </a:p>
        </p:txBody>
      </p:sp>
    </p:spTree>
    <p:extLst>
      <p:ext uri="{BB962C8B-B14F-4D97-AF65-F5344CB8AC3E}">
        <p14:creationId xmlns:p14="http://schemas.microsoft.com/office/powerpoint/2010/main" val="27486219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תיבת טקסט 9">
            <a:extLst>
              <a:ext uri="{FF2B5EF4-FFF2-40B4-BE49-F238E27FC236}">
                <a16:creationId xmlns:a16="http://schemas.microsoft.com/office/drawing/2014/main" id="{4CBBF226-8BA9-2360-FDD9-13DF4AFCE1EF}"/>
              </a:ext>
            </a:extLst>
          </p:cNvPr>
          <p:cNvSpPr txBox="1"/>
          <p:nvPr/>
        </p:nvSpPr>
        <p:spPr>
          <a:xfrm>
            <a:off x="1656050" y="346432"/>
            <a:ext cx="11352391" cy="369332"/>
          </a:xfrm>
          <a:prstGeom prst="rect">
            <a:avLst/>
          </a:prstGeom>
          <a:noFill/>
        </p:spPr>
        <p:txBody>
          <a:bodyPr wrap="square">
            <a:spAutoFit/>
          </a:bodyPr>
          <a:lstStyle/>
          <a:p>
            <a:pPr algn="l" rtl="0"/>
            <a:r>
              <a:rPr lang="en-US" sz="1800" b="1">
                <a:effectLst/>
                <a:ea typeface="Calibri" panose="020F0502020204030204" pitchFamily="34" charset="0"/>
                <a:cs typeface="Calibri" panose="020F0502020204030204" pitchFamily="34" charset="0"/>
              </a:rPr>
              <a:t>Interview guideline for field conversations with parents/families during observation</a:t>
            </a:r>
          </a:p>
        </p:txBody>
      </p:sp>
      <p:graphicFrame>
        <p:nvGraphicFramePr>
          <p:cNvPr id="7" name="טבלה 3">
            <a:extLst>
              <a:ext uri="{FF2B5EF4-FFF2-40B4-BE49-F238E27FC236}">
                <a16:creationId xmlns:a16="http://schemas.microsoft.com/office/drawing/2014/main" id="{E8CF8CA1-16EB-AEEE-2682-D9CA2DF338CF}"/>
              </a:ext>
            </a:extLst>
          </p:cNvPr>
          <p:cNvGraphicFramePr>
            <a:graphicFrameLocks noGrp="1"/>
          </p:cNvGraphicFramePr>
          <p:nvPr>
            <p:extLst>
              <p:ext uri="{D42A27DB-BD31-4B8C-83A1-F6EECF244321}">
                <p14:modId xmlns:p14="http://schemas.microsoft.com/office/powerpoint/2010/main" val="509290916"/>
              </p:ext>
            </p:extLst>
          </p:nvPr>
        </p:nvGraphicFramePr>
        <p:xfrm>
          <a:off x="0" y="707628"/>
          <a:ext cx="12192000" cy="5725233"/>
        </p:xfrm>
        <a:graphic>
          <a:graphicData uri="http://schemas.openxmlformats.org/drawingml/2006/table">
            <a:tbl>
              <a:tblPr firstRow="1" firstCol="1" bandRow="1"/>
              <a:tblGrid>
                <a:gridCol w="101014">
                  <a:extLst>
                    <a:ext uri="{9D8B030D-6E8A-4147-A177-3AD203B41FA5}">
                      <a16:colId xmlns:a16="http://schemas.microsoft.com/office/drawing/2014/main" val="2294238733"/>
                    </a:ext>
                  </a:extLst>
                </a:gridCol>
                <a:gridCol w="3766401">
                  <a:extLst>
                    <a:ext uri="{9D8B030D-6E8A-4147-A177-3AD203B41FA5}">
                      <a16:colId xmlns:a16="http://schemas.microsoft.com/office/drawing/2014/main" val="3331314873"/>
                    </a:ext>
                  </a:extLst>
                </a:gridCol>
                <a:gridCol w="2852309">
                  <a:extLst>
                    <a:ext uri="{9D8B030D-6E8A-4147-A177-3AD203B41FA5}">
                      <a16:colId xmlns:a16="http://schemas.microsoft.com/office/drawing/2014/main" val="3904163045"/>
                    </a:ext>
                  </a:extLst>
                </a:gridCol>
                <a:gridCol w="3230130">
                  <a:extLst>
                    <a:ext uri="{9D8B030D-6E8A-4147-A177-3AD203B41FA5}">
                      <a16:colId xmlns:a16="http://schemas.microsoft.com/office/drawing/2014/main" val="1511188535"/>
                    </a:ext>
                  </a:extLst>
                </a:gridCol>
                <a:gridCol w="2242146">
                  <a:extLst>
                    <a:ext uri="{9D8B030D-6E8A-4147-A177-3AD203B41FA5}">
                      <a16:colId xmlns:a16="http://schemas.microsoft.com/office/drawing/2014/main" val="2386409560"/>
                    </a:ext>
                  </a:extLst>
                </a:gridCol>
              </a:tblGrid>
              <a:tr h="188365">
                <a:tc>
                  <a:txBody>
                    <a:bodyPr/>
                    <a:lstStyle/>
                    <a:p>
                      <a:pPr algn="r" rtl="1"/>
                      <a:r>
                        <a:rPr lang="he-IL" sz="1200" b="1">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txBody>
                  <a:tcPr marL="33047" marR="33047"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Answers—Family #_</a:t>
                      </a:r>
                    </a:p>
                  </a:txBody>
                  <a:tcPr marL="33047" marR="33047"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60454292"/>
                  </a:ext>
                </a:extLst>
              </a:tr>
              <a:tr h="151097">
                <a:tc rowSpan="10">
                  <a:txBody>
                    <a:bodyPr/>
                    <a:lstStyle/>
                    <a:p>
                      <a:pPr algn="r" rtl="1"/>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2">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Adult 1</a:t>
                      </a:r>
                      <a:r>
                        <a:rPr lang="en-US" sz="1200" b="0">
                          <a:solidFill>
                            <a:srgbClr val="000000"/>
                          </a:solidFill>
                          <a:effectLst/>
                          <a:latin typeface="+mn-lt"/>
                          <a:ea typeface="Calibri" panose="020F0502020204030204" pitchFamily="34" charset="0"/>
                          <a:cs typeface="Calibri" panose="020F0502020204030204" pitchFamily="34" charset="0"/>
                        </a:rPr>
                        <a:t> </a:t>
                      </a:r>
                      <a:r>
                        <a:rPr lang="en-US" sz="1200" b="0" u="sng">
                          <a:solidFill>
                            <a:srgbClr val="000000"/>
                          </a:solidFill>
                          <a:effectLst/>
                          <a:latin typeface="+mn-lt"/>
                          <a:ea typeface="Calibri" panose="020F0502020204030204" pitchFamily="34" charset="0"/>
                          <a:cs typeface="Calibri" panose="020F0502020204030204" pitchFamily="34" charset="0"/>
                        </a:rPr>
                        <a:t>Relationship</a:t>
                      </a:r>
                      <a:r>
                        <a:rPr lang="en-US" sz="1200" b="0" u="none">
                          <a:solidFill>
                            <a:srgbClr val="000000"/>
                          </a:solidFill>
                          <a:effectLst/>
                          <a:latin typeface="+mn-lt"/>
                          <a:ea typeface="Calibri" panose="020F0502020204030204" pitchFamily="34" charset="0"/>
                          <a:cs typeface="Calibri" panose="020F0502020204030204" pitchFamily="34" charset="0"/>
                        </a:rPr>
                        <a:t>: parent/grandparents/babysitter/other,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 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gridSpan="2">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Adult 1</a:t>
                      </a:r>
                      <a:r>
                        <a:rPr lang="en-US" sz="1200" b="0">
                          <a:solidFill>
                            <a:srgbClr val="000000"/>
                          </a:solidFill>
                          <a:effectLst/>
                          <a:latin typeface="+mn-lt"/>
                          <a:ea typeface="Calibri" panose="020F0502020204030204" pitchFamily="34" charset="0"/>
                          <a:cs typeface="Calibri" panose="020F0502020204030204" pitchFamily="34" charset="0"/>
                        </a:rPr>
                        <a:t> </a:t>
                      </a:r>
                      <a:r>
                        <a:rPr lang="en-US" sz="1200" b="0" u="sng">
                          <a:solidFill>
                            <a:srgbClr val="000000"/>
                          </a:solidFill>
                          <a:effectLst/>
                          <a:latin typeface="+mn-lt"/>
                          <a:ea typeface="Calibri" panose="020F0502020204030204" pitchFamily="34" charset="0"/>
                          <a:cs typeface="Calibri" panose="020F0502020204030204" pitchFamily="34" charset="0"/>
                        </a:rPr>
                        <a:t>Relationship</a:t>
                      </a:r>
                      <a:r>
                        <a:rPr lang="en-US" sz="1200" b="0" u="none">
                          <a:solidFill>
                            <a:srgbClr val="000000"/>
                          </a:solidFill>
                          <a:effectLst/>
                          <a:latin typeface="+mn-lt"/>
                          <a:ea typeface="Calibri" panose="020F0502020204030204" pitchFamily="34" charset="0"/>
                          <a:cs typeface="Calibri" panose="020F0502020204030204" pitchFamily="34" charset="0"/>
                        </a:rPr>
                        <a:t>: parent/grandparents/babysitter/other,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 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extLst>
                  <a:ext uri="{0D108BD9-81ED-4DB2-BD59-A6C34878D82A}">
                    <a16:rowId xmlns:a16="http://schemas.microsoft.com/office/drawing/2014/main" val="1526477806"/>
                  </a:ext>
                </a:extLst>
              </a:tr>
              <a:tr h="71912">
                <a:tc vMerge="1">
                  <a:txBody>
                    <a:bodyPr/>
                    <a:lstStyle/>
                    <a:p>
                      <a:pPr rtl="1"/>
                      <a:endParaRPr lang="he-IL"/>
                    </a:p>
                  </a:txBody>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Child 1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a:t>
                      </a:r>
                      <a:endParaRPr lang="en-US" sz="1200" b="0">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Child 2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a:t>
                      </a:r>
                      <a:endParaRPr lang="en-US" sz="1200" b="0">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Child 3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a:t>
                      </a:r>
                      <a:endParaRPr lang="en-US" sz="1200" b="0">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Child 4 </a:t>
                      </a:r>
                      <a:r>
                        <a:rPr lang="en-US" sz="1200" b="0" u="sng">
                          <a:solidFill>
                            <a:srgbClr val="000000"/>
                          </a:solidFill>
                          <a:effectLst/>
                          <a:latin typeface="+mn-lt"/>
                          <a:ea typeface="Calibri" panose="020F0502020204030204" pitchFamily="34" charset="0"/>
                          <a:cs typeface="Calibri" panose="020F0502020204030204" pitchFamily="34" charset="0"/>
                        </a:rPr>
                        <a:t>Gender</a:t>
                      </a:r>
                      <a:r>
                        <a:rPr lang="en-US" sz="1200" b="0" u="none">
                          <a:solidFill>
                            <a:srgbClr val="000000"/>
                          </a:solidFill>
                          <a:effectLst/>
                          <a:latin typeface="+mn-lt"/>
                          <a:ea typeface="Calibri" panose="020F0502020204030204" pitchFamily="34" charset="0"/>
                          <a:cs typeface="Calibri" panose="020F0502020204030204" pitchFamily="34" charset="0"/>
                        </a:rPr>
                        <a:t>: M/F, </a:t>
                      </a:r>
                      <a:r>
                        <a:rPr lang="en-US" sz="1200" b="0" u="sng">
                          <a:solidFill>
                            <a:srgbClr val="000000"/>
                          </a:solidFill>
                          <a:effectLst/>
                          <a:latin typeface="+mn-lt"/>
                          <a:ea typeface="Calibri" panose="020F0502020204030204" pitchFamily="34" charset="0"/>
                          <a:cs typeface="Calibri" panose="020F0502020204030204" pitchFamily="34" charset="0"/>
                        </a:rPr>
                        <a:t>Age</a:t>
                      </a:r>
                      <a:r>
                        <a:rPr lang="en-US" sz="1200" b="0" u="none">
                          <a:solidFill>
                            <a:srgbClr val="000000"/>
                          </a:solidFill>
                          <a:effectLst/>
                          <a:latin typeface="+mn-lt"/>
                          <a:ea typeface="Calibri" panose="020F0502020204030204" pitchFamily="34" charset="0"/>
                          <a:cs typeface="Calibri" panose="020F0502020204030204" pitchFamily="34" charset="0"/>
                        </a:rPr>
                        <a:t>:</a:t>
                      </a:r>
                      <a:endParaRPr lang="en-US" sz="1200" b="0">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534457792"/>
                  </a:ext>
                </a:extLst>
              </a:tr>
              <a:tr h="734197">
                <a:tc vMerge="1">
                  <a:txBody>
                    <a:bodyPr/>
                    <a:lstStyle/>
                    <a:p>
                      <a:pPr rtl="1"/>
                      <a:endParaRPr lang="he-IL"/>
                    </a:p>
                  </a:txBody>
                  <a:tcPr/>
                </a:tc>
                <a:tc gridSpan="4">
                  <a:txBody>
                    <a:bodyPr/>
                    <a:lstStyle/>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Residence: </a:t>
                      </a:r>
                      <a:r>
                        <a:rPr lang="en-US" sz="1200" b="0">
                          <a:solidFill>
                            <a:srgbClr val="000000"/>
                          </a:solidFill>
                          <a:effectLst/>
                          <a:latin typeface="+mn-lt"/>
                          <a:ea typeface="Calibri" panose="020F0502020204030204" pitchFamily="34" charset="0"/>
                          <a:cs typeface="Calibri" panose="020F0502020204030204" pitchFamily="34" charset="0"/>
                        </a:rPr>
                        <a:t>in the neighborhood / outside the neighborhood—from where?____ </a:t>
                      </a:r>
                      <a:br>
                        <a:rPr lang="en-US" sz="1200" b="0">
                          <a:solidFill>
                            <a:srgbClr val="000000"/>
                          </a:solidFill>
                          <a:effectLst/>
                          <a:latin typeface="+mn-lt"/>
                          <a:ea typeface="Calibri" panose="020F0502020204030204" pitchFamily="34" charset="0"/>
                          <a:cs typeface="Calibri" panose="020F0502020204030204" pitchFamily="34" charset="0"/>
                        </a:rPr>
                      </a:br>
                      <a:r>
                        <a:rPr lang="en-US" sz="1200" b="1">
                          <a:solidFill>
                            <a:srgbClr val="000000"/>
                          </a:solidFill>
                          <a:effectLst/>
                          <a:latin typeface="+mn-lt"/>
                          <a:ea typeface="Calibri" panose="020F0502020204030204" pitchFamily="34" charset="0"/>
                          <a:cs typeface="Calibri" panose="020F0502020204030204" pitchFamily="34" charset="0"/>
                        </a:rPr>
                        <a:t>Participation in previous sessions (Total of 3):</a:t>
                      </a:r>
                      <a:r>
                        <a:rPr lang="en-US" sz="1200" b="0">
                          <a:solidFill>
                            <a:srgbClr val="000000"/>
                          </a:solidFill>
                          <a:effectLst/>
                          <a:latin typeface="+mn-lt"/>
                          <a:ea typeface="Calibri" panose="020F0502020204030204" pitchFamily="34" charset="0"/>
                          <a:cs typeface="Calibri" panose="020F0502020204030204" pitchFamily="34" charset="0"/>
                        </a:rPr>
                        <a:t> This is the only session / Also participated in the session on linguistic enrichment / sensory activation / in another session but don’t remember</a:t>
                      </a: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Manner of travel to activity:</a:t>
                      </a:r>
                      <a:r>
                        <a:rPr lang="en-US" sz="1200" b="0">
                          <a:solidFill>
                            <a:srgbClr val="000000"/>
                          </a:solidFill>
                          <a:effectLst/>
                          <a:latin typeface="+mn-lt"/>
                          <a:ea typeface="Calibri" panose="020F0502020204030204" pitchFamily="34" charset="0"/>
                          <a:cs typeface="Calibri" panose="020F0502020204030204" pitchFamily="34" charset="0"/>
                        </a:rPr>
                        <a:t> On foot / bike / car / public transit  </a:t>
                      </a:r>
                      <a:r>
                        <a:rPr lang="en-US" sz="1200" b="1">
                          <a:solidFill>
                            <a:srgbClr val="000000"/>
                          </a:solidFill>
                          <a:effectLst/>
                          <a:latin typeface="+mn-lt"/>
                          <a:ea typeface="Calibri" panose="020F0502020204030204" pitchFamily="34" charset="0"/>
                          <a:cs typeface="Calibri" panose="020F0502020204030204" pitchFamily="34" charset="0"/>
                        </a:rPr>
                        <a:t>Frequency of participation in municipal public activities: </a:t>
                      </a:r>
                      <a:r>
                        <a:rPr lang="en-US" sz="1200" b="0">
                          <a:solidFill>
                            <a:srgbClr val="000000"/>
                          </a:solidFill>
                          <a:effectLst/>
                          <a:latin typeface="+mn-lt"/>
                          <a:ea typeface="Calibri" panose="020F0502020204030204" pitchFamily="34" charset="0"/>
                          <a:cs typeface="Calibri" panose="020F0502020204030204" pitchFamily="34" charset="0"/>
                        </a:rPr>
                        <a:t>Weekly / several times a month / monthly / less / never</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2451076279"/>
                  </a:ext>
                </a:extLst>
              </a:tr>
              <a:tr h="358111">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Where did you hear about the activity?</a:t>
                      </a:r>
                      <a:r>
                        <a:rPr lang="en-US" sz="1200" b="0">
                          <a:solidFill>
                            <a:srgbClr val="000000"/>
                          </a:solidFill>
                          <a:effectLst/>
                          <a:latin typeface="+mn-lt"/>
                          <a:ea typeface="Calibri" panose="020F0502020204030204" pitchFamily="34" charset="0"/>
                          <a:cs typeface="Calibri" panose="020F0502020204030204" pitchFamily="34" charset="0"/>
                        </a:rPr>
                        <a:t> From a friend, fliers in the mailbox, neighborhood WhatsApp groups, neighborhood email list, other__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966838055"/>
                  </a:ext>
                </a:extLst>
              </a:tr>
              <a:tr h="358111">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How did you experience the activity? What did you enjoy and what did your child/ren enjoy? What was successful? </a:t>
                      </a:r>
                      <a:r>
                        <a:rPr lang="en-US" sz="1200" b="0">
                          <a:solidFill>
                            <a:srgbClr val="000000"/>
                          </a:solidFill>
                          <a:effectLst/>
                          <a:latin typeface="+mn-lt"/>
                          <a:ea typeface="Calibri" panose="020F0502020204030204" pitchFamily="34" charset="0"/>
                          <a:cs typeface="Calibri" panose="020F0502020204030204" pitchFamily="34" charset="0"/>
                        </a:rPr>
                        <a:t>Address the different parts of the activity and also in general—encouraging creativity, filled the need for fresh air, social encounter</a:t>
                      </a:r>
                      <a:r>
                        <a:rPr lang="he-IL" sz="1200" b="1">
                          <a:effectLst/>
                          <a:latin typeface="+mn-lt"/>
                          <a:ea typeface="Calibri" panose="020F0502020204030204" pitchFamily="34" charset="0"/>
                          <a:cs typeface="Calibri" panose="020F0502020204030204" pitchFamily="34" charset="0"/>
                        </a:rPr>
                        <a:t> </a:t>
                      </a:r>
                      <a:endParaRPr lang="en-US" sz="1200" b="1">
                        <a:effectLst/>
                        <a:latin typeface="+mn-lt"/>
                        <a:ea typeface="Calibri" panose="020F0502020204030204" pitchFamily="34" charset="0"/>
                        <a:cs typeface="Calibri" panose="020F0502020204030204" pitchFamily="34" charset="0"/>
                      </a:endParaRPr>
                    </a:p>
                    <a:p>
                      <a:pPr algn="l" rtl="0"/>
                      <a:endParaRPr lang="en-US" sz="1200">
                        <a:effectLst/>
                        <a:latin typeface="+mn-lt"/>
                        <a:ea typeface="Calibri" panose="020F0502020204030204" pitchFamily="34" charset="0"/>
                        <a:cs typeface="Arial" panose="020B060402020202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481414372"/>
                  </a:ext>
                </a:extLst>
              </a:tr>
              <a:tr h="366159">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What did you less enjoy? What needs improvement? </a:t>
                      </a:r>
                      <a:r>
                        <a:rPr lang="en-US" sz="1200" b="0">
                          <a:solidFill>
                            <a:srgbClr val="000000"/>
                          </a:solidFill>
                          <a:effectLst/>
                          <a:latin typeface="+mn-lt"/>
                          <a:ea typeface="Calibri" panose="020F0502020204030204" pitchFamily="34" charset="0"/>
                          <a:cs typeface="Calibri" panose="020F0502020204030204" pitchFamily="34" charset="0"/>
                        </a:rPr>
                        <a:t>Suitability of the content to children’s ages and the number of participants, equipment, organization</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237752193"/>
                  </a:ext>
                </a:extLst>
              </a:tr>
              <a:tr h="537167">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What is the activity’s main contribution for you and your children? What will you “take home” with you? </a:t>
                      </a:r>
                      <a:r>
                        <a:rPr lang="en-US" sz="1200" b="0">
                          <a:solidFill>
                            <a:srgbClr val="000000"/>
                          </a:solidFill>
                          <a:effectLst/>
                          <a:latin typeface="+mn-lt"/>
                          <a:ea typeface="Calibri" panose="020F0502020204030204" pitchFamily="34" charset="0"/>
                          <a:cs typeface="Calibri" panose="020F0502020204030204" pitchFamily="34" charset="0"/>
                        </a:rPr>
                        <a:t>Strengthening connection and positive interaction, new and practical tools and ideas for playing together, learning from the content that pertained to linguistic enrichment, </a:t>
                      </a:r>
                      <a:r>
                        <a:rPr lang="en-US" sz="1200" b="0" u="sng">
                          <a:solidFill>
                            <a:srgbClr val="000000"/>
                          </a:solidFill>
                          <a:effectLst/>
                          <a:latin typeface="+mn-lt"/>
                          <a:ea typeface="Calibri" panose="020F0502020204030204" pitchFamily="34" charset="0"/>
                          <a:cs typeface="Calibri" panose="020F0502020204030204" pitchFamily="34" charset="0"/>
                        </a:rPr>
                        <a:t>the possibility of spending time in public space</a:t>
                      </a:r>
                      <a:r>
                        <a:rPr lang="he-IL" sz="1200">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255371424"/>
                  </a:ext>
                </a:extLst>
              </a:tr>
              <a:tr h="372194">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The issue of community—Did the activity contribute/encourage the creation of new relationships with other parents? Was this part of your motivations to attend the activity?</a:t>
                      </a: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799136549"/>
                  </a:ext>
                </a:extLst>
              </a:tr>
              <a:tr h="565096">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To what degree would you recommend to others to join here? Why or why not?</a:t>
                      </a:r>
                    </a:p>
                    <a:p>
                      <a:pPr algn="l" rtl="0"/>
                      <a:r>
                        <a:rPr lang="en-US" sz="1200" b="1">
                          <a:solidFill>
                            <a:srgbClr val="000000"/>
                          </a:solidFill>
                          <a:effectLst/>
                          <a:latin typeface="+mn-lt"/>
                          <a:ea typeface="Calibri" panose="020F0502020204030204" pitchFamily="34" charset="0"/>
                          <a:cs typeface="Calibri" panose="020F0502020204030204" pitchFamily="34" charset="0"/>
                        </a:rPr>
                        <a:t>To what degree would you want to participate in a similar activity / to come again to such an activity? Why or why not?</a:t>
                      </a: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617069570"/>
                  </a:ext>
                </a:extLst>
              </a:tr>
              <a:tr h="650303">
                <a:tc vMerge="1">
                  <a:txBody>
                    <a:bodyPr/>
                    <a:lstStyle/>
                    <a:p>
                      <a:pPr rtl="1"/>
                      <a:endParaRPr lang="he-IL"/>
                    </a:p>
                  </a:txBody>
                  <a:tcPr/>
                </a:tc>
                <a:tc gridSpan="4">
                  <a:txBody>
                    <a:bodyPr/>
                    <a:lstStyle/>
                    <a:p>
                      <a:pPr algn="l" rtl="0"/>
                      <a:r>
                        <a:rPr lang="en-US" sz="1200" b="1">
                          <a:solidFill>
                            <a:srgbClr val="000000"/>
                          </a:solidFill>
                          <a:effectLst/>
                          <a:latin typeface="+mn-lt"/>
                          <a:ea typeface="Calibri" panose="020F0502020204030204" pitchFamily="34" charset="0"/>
                          <a:cs typeface="Calibri" panose="020F0502020204030204" pitchFamily="34" charset="0"/>
                        </a:rPr>
                        <a:t>Who in the family generally spends time with the children in the afternoon? Where do you usually spend time with the children? Where do the children usually play?</a:t>
                      </a:r>
                    </a:p>
                    <a:p>
                      <a:pPr algn="l" rtl="0"/>
                      <a:r>
                        <a:rPr lang="en-US" sz="1200" b="1">
                          <a:solidFill>
                            <a:srgbClr val="000000"/>
                          </a:solidFill>
                          <a:effectLst/>
                          <a:latin typeface="+mn-lt"/>
                          <a:ea typeface="Calibri" panose="020F0502020204030204" pitchFamily="34" charset="0"/>
                          <a:cs typeface="Calibri" panose="020F0502020204030204" pitchFamily="34" charset="0"/>
                        </a:rPr>
                        <a:t>Are there places for spending time with children in public space </a:t>
                      </a:r>
                      <a:r>
                        <a:rPr lang="en-US" sz="1200" b="1" u="sng">
                          <a:solidFill>
                            <a:srgbClr val="000000"/>
                          </a:solidFill>
                          <a:effectLst/>
                          <a:latin typeface="+mn-lt"/>
                          <a:ea typeface="Calibri" panose="020F0502020204030204" pitchFamily="34" charset="0"/>
                          <a:cs typeface="Calibri" panose="020F0502020204030204" pitchFamily="34" charset="0"/>
                        </a:rPr>
                        <a:t>in Beit Shemesh</a:t>
                      </a:r>
                      <a:r>
                        <a:rPr lang="en-US" sz="1200" b="1" u="none">
                          <a:solidFill>
                            <a:srgbClr val="000000"/>
                          </a:solidFill>
                          <a:effectLst/>
                          <a:latin typeface="+mn-lt"/>
                          <a:ea typeface="Calibri" panose="020F0502020204030204" pitchFamily="34" charset="0"/>
                          <a:cs typeface="Calibri" panose="020F0502020204030204" pitchFamily="34" charset="0"/>
                        </a:rPr>
                        <a:t>? </a:t>
                      </a:r>
                      <a:r>
                        <a:rPr lang="en-US" sz="1200" b="1" u="sng">
                          <a:solidFill>
                            <a:srgbClr val="000000"/>
                          </a:solidFill>
                          <a:effectLst/>
                          <a:latin typeface="+mn-lt"/>
                          <a:ea typeface="Calibri" panose="020F0502020204030204" pitchFamily="34" charset="0"/>
                          <a:cs typeface="Calibri" panose="020F0502020204030204" pitchFamily="34" charset="0"/>
                        </a:rPr>
                        <a:t>in the neighborhood</a:t>
                      </a:r>
                      <a:r>
                        <a:rPr lang="en-US" sz="1200" b="1" u="none">
                          <a:solidFill>
                            <a:srgbClr val="000000"/>
                          </a:solidFill>
                          <a:effectLst/>
                          <a:latin typeface="+mn-lt"/>
                          <a:ea typeface="Calibri" panose="020F0502020204030204" pitchFamily="34" charset="0"/>
                          <a:cs typeface="Calibri" panose="020F0502020204030204" pitchFamily="34" charset="0"/>
                        </a:rPr>
                        <a:t>? (playgrounds, spaces appropriate for spending time)</a:t>
                      </a:r>
                    </a:p>
                    <a:p>
                      <a:pPr algn="l" rtl="0"/>
                      <a:r>
                        <a:rPr lang="en-US" sz="1200" b="1" u="none">
                          <a:solidFill>
                            <a:srgbClr val="000000"/>
                          </a:solidFill>
                          <a:effectLst/>
                          <a:latin typeface="+mn-lt"/>
                          <a:ea typeface="Calibri" panose="020F0502020204030204" pitchFamily="34" charset="0"/>
                          <a:cs typeface="Calibri" panose="020F0502020204030204" pitchFamily="34" charset="0"/>
                        </a:rPr>
                        <a:t>Have you participated in activities for children provided by the municipality in the past?</a:t>
                      </a: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075719688"/>
                  </a:ext>
                </a:extLst>
              </a:tr>
              <a:tr h="728593">
                <a:tc>
                  <a:txBody>
                    <a:bodyPr/>
                    <a:lstStyle/>
                    <a:p>
                      <a:pPr algn="r" rtl="1"/>
                      <a:r>
                        <a:rPr lang="he-IL" sz="1200" b="1">
                          <a:solidFill>
                            <a:srgbClr val="FFFFFF"/>
                          </a:solidFill>
                          <a:effectLst/>
                          <a:latin typeface="+mn-lt"/>
                          <a:ea typeface="Calibri" panose="020F0502020204030204" pitchFamily="34" charset="0"/>
                          <a:cs typeface="Calibri" panose="020F0502020204030204" pitchFamily="34" charset="0"/>
                        </a:rPr>
                        <a:t> </a:t>
                      </a:r>
                      <a:endParaRPr lang="en-US" sz="1200">
                        <a:effectLst/>
                        <a:latin typeface="+mn-lt"/>
                        <a:ea typeface="Calibri" panose="020F0502020204030204" pitchFamily="34" charset="0"/>
                        <a:cs typeface="Arial" panose="020B060402020202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gridSpan="4">
                  <a:txBody>
                    <a:bodyPr/>
                    <a:lstStyle/>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Give a score (1—the least to 7—the most) to the degree the activity space: </a:t>
                      </a:r>
                      <a:r>
                        <a:rPr lang="en-US" sz="1200" b="0">
                          <a:solidFill>
                            <a:srgbClr val="000000"/>
                          </a:solidFill>
                          <a:effectLst/>
                          <a:latin typeface="+mn-lt"/>
                          <a:ea typeface="Calibri" panose="020F0502020204030204" pitchFamily="34" charset="0"/>
                          <a:cs typeface="Calibri" panose="020F0502020204030204" pitchFamily="34" charset="0"/>
                        </a:rPr>
                        <a:t>cleanliness and maintenance__ shade/lighting__ suitability to weather conditions (heat, cold, wind, rain) __ </a:t>
                      </a:r>
                      <a:br>
                        <a:rPr lang="en-US" sz="1200" b="0">
                          <a:solidFill>
                            <a:srgbClr val="000000"/>
                          </a:solidFill>
                          <a:effectLst/>
                          <a:latin typeface="+mn-lt"/>
                          <a:ea typeface="Calibri" panose="020F0502020204030204" pitchFamily="34" charset="0"/>
                          <a:cs typeface="Calibri" panose="020F0502020204030204" pitchFamily="34" charset="0"/>
                        </a:rPr>
                      </a:br>
                      <a:r>
                        <a:rPr lang="en-US" sz="1200" b="0">
                          <a:solidFill>
                            <a:srgbClr val="000000"/>
                          </a:solidFill>
                          <a:effectLst/>
                          <a:latin typeface="+mn-lt"/>
                          <a:ea typeface="Calibri" panose="020F0502020204030204" pitchFamily="34" charset="0"/>
                          <a:cs typeface="Calibri" panose="020F0502020204030204" pitchFamily="34" charset="0"/>
                        </a:rPr>
                        <a:t>child safety__ assistive equipment__ convenience to travel to the site (in general and with a stroller) __ Convenience for caregivers to spend time (seating, location, restrooms) __ </a:t>
                      </a:r>
                      <a:br>
                        <a:rPr lang="en-US" sz="1200" b="0">
                          <a:solidFill>
                            <a:srgbClr val="000000"/>
                          </a:solidFill>
                          <a:effectLst/>
                          <a:latin typeface="+mn-lt"/>
                          <a:ea typeface="Calibri" panose="020F0502020204030204" pitchFamily="34" charset="0"/>
                          <a:cs typeface="Calibri" panose="020F0502020204030204" pitchFamily="34" charset="0"/>
                        </a:rPr>
                      </a:br>
                      <a:r>
                        <a:rPr lang="en-US" sz="1200" b="0">
                          <a:solidFill>
                            <a:srgbClr val="000000"/>
                          </a:solidFill>
                          <a:effectLst/>
                          <a:latin typeface="+mn-lt"/>
                          <a:ea typeface="Calibri" panose="020F0502020204030204" pitchFamily="34" charset="0"/>
                          <a:cs typeface="Calibri" panose="020F0502020204030204" pitchFamily="34" charset="0"/>
                        </a:rPr>
                        <a:t>Activity length (note—too long / too short / successful)__ Suitability to the # of participants (was it too crowded) __</a:t>
                      </a:r>
                    </a:p>
                    <a:p>
                      <a:pPr algn="l" rtl="0">
                        <a:lnSpc>
                          <a:spcPct val="115000"/>
                        </a:lnSpc>
                      </a:pPr>
                      <a:r>
                        <a:rPr lang="en-US" sz="1200" b="1">
                          <a:solidFill>
                            <a:srgbClr val="000000"/>
                          </a:solidFill>
                          <a:effectLst/>
                          <a:latin typeface="+mn-lt"/>
                          <a:ea typeface="Calibri" panose="020F0502020204030204" pitchFamily="34" charset="0"/>
                          <a:cs typeface="Calibri" panose="020F0502020204030204" pitchFamily="34" charset="0"/>
                        </a:rPr>
                        <a:t>Give a score (1—the least to 7—the most) to the degree the activity content provided: </a:t>
                      </a:r>
                      <a:r>
                        <a:rPr lang="en-US" sz="1200" b="0">
                          <a:solidFill>
                            <a:srgbClr val="000000"/>
                          </a:solidFill>
                          <a:effectLst/>
                          <a:latin typeface="+mn-lt"/>
                          <a:ea typeface="Calibri" panose="020F0502020204030204" pitchFamily="34" charset="0"/>
                          <a:cs typeface="Calibri" panose="020F0502020204030204" pitchFamily="34" charset="0"/>
                        </a:rPr>
                        <a:t>strengthening relations and joint play with my child/ren__ interaction among children__ encouraging community discourse __ variety in the child’s play routine__ suitability all children ages__ encouraging creativity__ providing new ideas__ the need for fresh air__</a:t>
                      </a:r>
                      <a:endParaRPr lang="en-US" sz="1200" b="1">
                        <a:solidFill>
                          <a:srgbClr val="000000"/>
                        </a:solidFill>
                        <a:effectLst/>
                        <a:latin typeface="+mn-lt"/>
                        <a:ea typeface="Calibri" panose="020F0502020204030204" pitchFamily="34" charset="0"/>
                        <a:cs typeface="Calibri" panose="020F0502020204030204" pitchFamily="34" charset="0"/>
                      </a:endParaRPr>
                    </a:p>
                  </a:txBody>
                  <a:tcPr marL="33047" marR="330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510367292"/>
                  </a:ext>
                </a:extLst>
              </a:tr>
            </a:tbl>
          </a:graphicData>
        </a:graphic>
      </p:graphicFrame>
      <p:sp>
        <p:nvSpPr>
          <p:cNvPr id="8" name="TextBox 7">
            <a:extLst>
              <a:ext uri="{FF2B5EF4-FFF2-40B4-BE49-F238E27FC236}">
                <a16:creationId xmlns:a16="http://schemas.microsoft.com/office/drawing/2014/main" id="{8BDD2408-5684-F5C5-274B-013B10B757F2}"/>
              </a:ext>
            </a:extLst>
          </p:cNvPr>
          <p:cNvSpPr txBox="1"/>
          <p:nvPr/>
        </p:nvSpPr>
        <p:spPr>
          <a:xfrm>
            <a:off x="0" y="-115233"/>
            <a:ext cx="12192000" cy="461665"/>
          </a:xfrm>
          <a:prstGeom prst="rect">
            <a:avLst/>
          </a:prstGeom>
          <a:solidFill>
            <a:srgbClr val="36636F"/>
          </a:solidFill>
        </p:spPr>
        <p:txBody>
          <a:bodyPr wrap="square" rtlCol="0">
            <a:spAutoFit/>
          </a:bodyPr>
          <a:lstStyle/>
          <a:p>
            <a:pPr algn="l" rtl="0"/>
            <a:r>
              <a:rPr lang="en-US" sz="2400" b="1">
                <a:solidFill>
                  <a:schemeClr val="bg1"/>
                </a:solidFill>
                <a:latin typeface="Tahoma" pitchFamily="34" charset="0"/>
                <a:ea typeface="Tahoma" pitchFamily="34" charset="0"/>
                <a:cs typeface="Tahoma" pitchFamily="34" charset="0"/>
              </a:rPr>
              <a:t>Appendix B - Zaira Activity Observation Layout</a:t>
            </a:r>
          </a:p>
        </p:txBody>
      </p:sp>
    </p:spTree>
    <p:extLst>
      <p:ext uri="{BB962C8B-B14F-4D97-AF65-F5344CB8AC3E}">
        <p14:creationId xmlns:p14="http://schemas.microsoft.com/office/powerpoint/2010/main" val="3464850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AB195A3-A968-1109-579F-0913E0A76DFD}"/>
              </a:ext>
            </a:extLst>
          </p:cNvPr>
          <p:cNvSpPr/>
          <p:nvPr/>
        </p:nvSpPr>
        <p:spPr>
          <a:xfrm>
            <a:off x="6019062" y="741701"/>
            <a:ext cx="5752731" cy="2354491"/>
          </a:xfrm>
          <a:prstGeom prst="rect">
            <a:avLst/>
          </a:prstGeom>
        </p:spPr>
        <p:txBody>
          <a:bodyPr wrap="square" lIns="91440" tIns="45720" rIns="91440" bIns="45720" anchor="t">
            <a:spAutoFit/>
          </a:bodyPr>
          <a:lstStyle/>
          <a:p>
            <a:pPr algn="l" rtl="0" eaLnBrk="0" fontAlgn="base" hangingPunct="0">
              <a:lnSpc>
                <a:spcPct val="150000"/>
              </a:lnSpc>
              <a:spcBef>
                <a:spcPct val="0"/>
              </a:spcBef>
              <a:spcAft>
                <a:spcPct val="0"/>
              </a:spcAft>
            </a:pPr>
            <a:r>
              <a:rPr lang="en-US" sz="1400">
                <a:latin typeface="Segoe UI"/>
                <a:cs typeface="Segoe UI"/>
              </a:rPr>
              <a:t>The proportion of Ultra-Orthodox Israelis who have a matriculation certificate or an academic degree (53%), and the proportion with an academic degree (18%) is lower than among </a:t>
            </a:r>
            <a:r>
              <a:rPr lang="en-US" sz="1400">
                <a:latin typeface="Segoe UI" panose="020B0502040204020203" pitchFamily="34" charset="0"/>
                <a:cs typeface="Segoe UI" panose="020B0502040204020203" pitchFamily="34" charset="0"/>
              </a:rPr>
              <a:t>GJIs</a:t>
            </a:r>
            <a:r>
              <a:rPr lang="en-US" sz="1400">
                <a:latin typeface="Segoe UI"/>
                <a:cs typeface="Segoe UI"/>
              </a:rPr>
              <a:t> (77%; 44%). Additionally, Ultra-Orthodox participate in professional training courses at a lower rate than </a:t>
            </a:r>
            <a:r>
              <a:rPr lang="en-US" sz="1400">
                <a:latin typeface="Segoe UI" panose="020B0502040204020203" pitchFamily="34" charset="0"/>
                <a:cs typeface="Segoe UI" panose="020B0502040204020203" pitchFamily="34" charset="0"/>
              </a:rPr>
              <a:t>GJIs</a:t>
            </a:r>
            <a:r>
              <a:rPr lang="en-US" sz="1400">
                <a:latin typeface="Segoe UI"/>
                <a:cs typeface="Segoe UI"/>
              </a:rPr>
              <a:t> (28% vs. 36%). However, </a:t>
            </a:r>
            <a:r>
              <a:rPr lang="en-US" sz="1400">
                <a:latin typeface="Segoe UI" panose="020B0502040204020203" pitchFamily="34" charset="0"/>
                <a:cs typeface="Segoe UI" panose="020B0502040204020203" pitchFamily="34" charset="0"/>
              </a:rPr>
              <a:t>UOJIs</a:t>
            </a:r>
            <a:r>
              <a:rPr lang="en-US" sz="1400">
                <a:latin typeface="Segoe UI"/>
                <a:cs typeface="Segoe UI"/>
              </a:rPr>
              <a:t> have more years of education than </a:t>
            </a:r>
            <a:r>
              <a:rPr lang="en-US" sz="1400">
                <a:latin typeface="Segoe UI" panose="020B0502040204020203" pitchFamily="34" charset="0"/>
                <a:cs typeface="Segoe UI" panose="020B0502040204020203" pitchFamily="34" charset="0"/>
              </a:rPr>
              <a:t>GJIs</a:t>
            </a:r>
            <a:r>
              <a:rPr lang="en-US" sz="1400">
                <a:latin typeface="Segoe UI"/>
                <a:cs typeface="Segoe UI"/>
              </a:rPr>
              <a:t>. This disparity stems from continued Torah study by </a:t>
            </a:r>
            <a:r>
              <a:rPr lang="en-US" sz="1400">
                <a:latin typeface="Segoe UI" panose="020B0502040204020203" pitchFamily="34" charset="0"/>
                <a:cs typeface="Segoe UI" panose="020B0502040204020203" pitchFamily="34" charset="0"/>
              </a:rPr>
              <a:t>UOJI</a:t>
            </a:r>
            <a:r>
              <a:rPr lang="en-US" sz="1400">
                <a:latin typeface="Segoe UI"/>
                <a:cs typeface="Segoe UI"/>
              </a:rPr>
              <a:t> men in Yeshiva Gevoha and Kollel seminaries.</a:t>
            </a:r>
            <a:endParaRPr lang="he-IL" sz="1400">
              <a:latin typeface="Segoe UI"/>
              <a:cs typeface="Segoe UI"/>
            </a:endParaRPr>
          </a:p>
        </p:txBody>
      </p:sp>
      <p:sp>
        <p:nvSpPr>
          <p:cNvPr id="11" name="Rectangle 10">
            <a:extLst>
              <a:ext uri="{FF2B5EF4-FFF2-40B4-BE49-F238E27FC236}">
                <a16:creationId xmlns:a16="http://schemas.microsoft.com/office/drawing/2014/main" id="{E7211FB1-EA87-D903-D8E9-A43E9514162E}"/>
              </a:ext>
            </a:extLst>
          </p:cNvPr>
          <p:cNvSpPr/>
          <p:nvPr/>
        </p:nvSpPr>
        <p:spPr>
          <a:xfrm>
            <a:off x="1605301" y="4310790"/>
            <a:ext cx="4572238" cy="1021690"/>
          </a:xfrm>
          <a:prstGeom prst="rect">
            <a:avLst/>
          </a:prstGeom>
        </p:spPr>
        <p:txBody>
          <a:bodyPr wrap="square">
            <a:spAutoFit/>
          </a:bodyPr>
          <a:lstStyle/>
          <a:p>
            <a:pPr lvl="0"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The index of change in education and higher education has increased among all Israelis, including among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primarily from 2015 to 2017.</a:t>
            </a:r>
            <a:endParaRPr lang="he-IL" sz="1400">
              <a:solidFill>
                <a:prstClr val="black"/>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C9663294-ABF8-474D-E248-E97BB4EC659C}"/>
              </a:ext>
            </a:extLst>
          </p:cNvPr>
          <p:cNvSpPr txBox="1"/>
          <p:nvPr/>
        </p:nvSpPr>
        <p:spPr>
          <a:xfrm>
            <a:off x="2798" y="-26143"/>
            <a:ext cx="12192000" cy="369332"/>
          </a:xfrm>
          <a:prstGeom prst="rect">
            <a:avLst/>
          </a:prstGeom>
          <a:solidFill>
            <a:srgbClr val="36636F"/>
          </a:solidFill>
        </p:spPr>
        <p:txBody>
          <a:bodyPr wrap="square" rtlCol="0">
            <a:spAutoFit/>
          </a:bodyPr>
          <a:lstStyle/>
          <a:p>
            <a:pPr algn="l" rtl="0"/>
            <a:r>
              <a:rPr lang="en-US">
                <a:solidFill>
                  <a:schemeClr val="bg1"/>
                </a:solidFill>
                <a:latin typeface="Tahoma" pitchFamily="34" charset="0"/>
                <a:ea typeface="Tahoma" pitchFamily="34" charset="0"/>
                <a:cs typeface="Tahoma" pitchFamily="34" charset="0"/>
              </a:rPr>
              <a:t>The Quality-of-Life Index of the Ultra-Orthodox Population in Israel – </a:t>
            </a:r>
            <a:r>
              <a:rPr lang="en-US" b="1">
                <a:solidFill>
                  <a:schemeClr val="bg1"/>
                </a:solidFill>
                <a:latin typeface="Tahoma" pitchFamily="34" charset="0"/>
                <a:ea typeface="Tahoma" pitchFamily="34" charset="0"/>
                <a:cs typeface="Tahoma" pitchFamily="34" charset="0"/>
              </a:rPr>
              <a:t>Education and Higher Education*</a:t>
            </a:r>
            <a:endParaRPr lang="he-IL" b="1">
              <a:solidFill>
                <a:schemeClr val="bg1"/>
              </a:solidFill>
              <a:latin typeface="Tahoma" pitchFamily="34" charset="0"/>
              <a:ea typeface="Tahoma" pitchFamily="34" charset="0"/>
              <a:cs typeface="Tahoma" pitchFamily="34" charset="0"/>
            </a:endParaRPr>
          </a:p>
        </p:txBody>
      </p:sp>
      <p:sp>
        <p:nvSpPr>
          <p:cNvPr id="14" name="Rectangle 13">
            <a:extLst>
              <a:ext uri="{FF2B5EF4-FFF2-40B4-BE49-F238E27FC236}">
                <a16:creationId xmlns:a16="http://schemas.microsoft.com/office/drawing/2014/main" id="{E1844004-C953-F574-764E-68A854904E21}"/>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5" name="Rectangle 8">
            <a:extLst>
              <a:ext uri="{FF2B5EF4-FFF2-40B4-BE49-F238E27FC236}">
                <a16:creationId xmlns:a16="http://schemas.microsoft.com/office/drawing/2014/main" id="{6D812A1C-347E-5C08-79C1-4CD5A443460D}"/>
              </a:ext>
            </a:extLst>
          </p:cNvPr>
          <p:cNvSpPr/>
          <p:nvPr/>
        </p:nvSpPr>
        <p:spPr>
          <a:xfrm>
            <a:off x="967330" y="540505"/>
            <a:ext cx="413662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The Education and Higher Education Indexes,</a:t>
            </a:r>
            <a:r>
              <a:rPr lang="en-US" sz="1200">
                <a:latin typeface="Segoe UI" panose="020B0502040204020203" pitchFamily="34" charset="0"/>
                <a:cs typeface="Segoe UI" panose="020B0502040204020203" pitchFamily="34" charset="0"/>
              </a:rPr>
              <a:t> 2017</a:t>
            </a:r>
            <a:r>
              <a:rPr lang="en-US" sz="1200" b="1">
                <a:latin typeface="Segoe UI" panose="020B0502040204020203" pitchFamily="34" charset="0"/>
                <a:cs typeface="Segoe UI" panose="020B0502040204020203" pitchFamily="34" charset="0"/>
              </a:rPr>
              <a:t> </a:t>
            </a:r>
            <a:endParaRPr lang="he-IL" sz="1200">
              <a:latin typeface="Segoe UI" panose="020B0502040204020203" pitchFamily="34" charset="0"/>
              <a:cs typeface="Segoe UI" panose="020B0502040204020203" pitchFamily="34" charset="0"/>
            </a:endParaRPr>
          </a:p>
        </p:txBody>
      </p:sp>
      <p:graphicFrame>
        <p:nvGraphicFramePr>
          <p:cNvPr id="16" name="Table 15">
            <a:extLst>
              <a:ext uri="{FF2B5EF4-FFF2-40B4-BE49-F238E27FC236}">
                <a16:creationId xmlns:a16="http://schemas.microsoft.com/office/drawing/2014/main" id="{1B78677E-95FF-A48F-8D47-A70BFAA432E5}"/>
              </a:ext>
            </a:extLst>
          </p:cNvPr>
          <p:cNvGraphicFramePr>
            <a:graphicFrameLocks noGrp="1"/>
          </p:cNvGraphicFramePr>
          <p:nvPr>
            <p:extLst>
              <p:ext uri="{D42A27DB-BD31-4B8C-83A1-F6EECF244321}">
                <p14:modId xmlns:p14="http://schemas.microsoft.com/office/powerpoint/2010/main" val="1987293978"/>
              </p:ext>
            </p:extLst>
          </p:nvPr>
        </p:nvGraphicFramePr>
        <p:xfrm>
          <a:off x="299986" y="981231"/>
          <a:ext cx="5471312" cy="2162884"/>
        </p:xfrm>
        <a:graphic>
          <a:graphicData uri="http://schemas.openxmlformats.org/drawingml/2006/table">
            <a:tbl>
              <a:tblPr firstRow="1" firstCol="1" bandRow="1"/>
              <a:tblGrid>
                <a:gridCol w="1982709">
                  <a:extLst>
                    <a:ext uri="{9D8B030D-6E8A-4147-A177-3AD203B41FA5}">
                      <a16:colId xmlns:a16="http://schemas.microsoft.com/office/drawing/2014/main" val="3809574783"/>
                    </a:ext>
                  </a:extLst>
                </a:gridCol>
                <a:gridCol w="1294646">
                  <a:extLst>
                    <a:ext uri="{9D8B030D-6E8A-4147-A177-3AD203B41FA5}">
                      <a16:colId xmlns:a16="http://schemas.microsoft.com/office/drawing/2014/main" val="1966756516"/>
                    </a:ext>
                  </a:extLst>
                </a:gridCol>
                <a:gridCol w="1638677">
                  <a:extLst>
                    <a:ext uri="{9D8B030D-6E8A-4147-A177-3AD203B41FA5}">
                      <a16:colId xmlns:a16="http://schemas.microsoft.com/office/drawing/2014/main" val="673055784"/>
                    </a:ext>
                  </a:extLst>
                </a:gridCol>
                <a:gridCol w="555280">
                  <a:extLst>
                    <a:ext uri="{9D8B030D-6E8A-4147-A177-3AD203B41FA5}">
                      <a16:colId xmlns:a16="http://schemas.microsoft.com/office/drawing/2014/main" val="1961311432"/>
                    </a:ext>
                  </a:extLst>
                </a:gridCol>
              </a:tblGrid>
              <a:tr h="153328">
                <a:tc>
                  <a:txBody>
                    <a:bodyPr/>
                    <a:lstStyle/>
                    <a:p>
                      <a:pPr>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Number of years of education</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18.2</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14.6</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11.8</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with a matriculation certificate or </a:t>
                      </a:r>
                      <a:r>
                        <a:rPr lang="en-US" sz="900" strike="noStrike" kern="1200" cap="all" baseline="0">
                          <a:solidFill>
                            <a:srgbClr val="000000"/>
                          </a:solidFill>
                          <a:effectLst/>
                          <a:latin typeface="Segoe UI" panose="020B0502040204020203" pitchFamily="34" charset="0"/>
                          <a:ea typeface="Calibri" panose="020F0502020204030204" pitchFamily="34" charset="0"/>
                          <a:cs typeface="Segoe UI" panose="020B0502040204020203" pitchFamily="34" charset="0"/>
                        </a:rPr>
                        <a:t>higher diploma</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53.2</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76.7</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48.8</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with an </a:t>
                      </a:r>
                      <a:r>
                        <a:rPr lang="en-US" sz="900" strike="noStrike"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academic </a:t>
                      </a:r>
                      <a:r>
                        <a:rPr lang="en-US" sz="900" strike="noStrike" kern="1200" cap="all" baseline="0">
                          <a:solidFill>
                            <a:srgbClr val="000000"/>
                          </a:solidFill>
                          <a:effectLst/>
                          <a:latin typeface="Segoe UI" panose="020B0502040204020203" pitchFamily="34" charset="0"/>
                          <a:ea typeface="Calibri" panose="020F0502020204030204" pitchFamily="34" charset="0"/>
                          <a:cs typeface="Segoe UI" panose="020B0502040204020203" pitchFamily="34" charset="0"/>
                        </a:rPr>
                        <a:t>diploma </a:t>
                      </a:r>
                      <a:endParaRPr lang="en-US" sz="900" strike="noStrike"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17.7</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43.5</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20.0</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participating in professional training courses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27.8</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35.9</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14.6</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Total private expenditure on education per household with children aged 0–18</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1,788</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2,086</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980</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l" rtl="0">
                        <a:lnSpc>
                          <a:spcPct val="100000"/>
                        </a:lnSpc>
                        <a:spcAft>
                          <a:spcPts val="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Education &amp; Higher Education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0.50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0.89</a:t>
                      </a:r>
                    </a:p>
                  </a:txBody>
                  <a:tcPr marL="68580" marR="68580" marT="0" marB="0">
                    <a:lnL>
                      <a:noFill/>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0.02</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pic>
        <p:nvPicPr>
          <p:cNvPr id="17" name="תמונה 10">
            <a:extLst>
              <a:ext uri="{FF2B5EF4-FFF2-40B4-BE49-F238E27FC236}">
                <a16:creationId xmlns:a16="http://schemas.microsoft.com/office/drawing/2014/main" id="{E30230D0-C6DD-9E50-5714-F0C42237DC77}"/>
              </a:ext>
            </a:extLst>
          </p:cNvPr>
          <p:cNvPicPr>
            <a:picLocks noChangeAspect="1"/>
          </p:cNvPicPr>
          <p:nvPr/>
        </p:nvPicPr>
        <p:blipFill rotWithShape="1">
          <a:blip r:embed="rId3"/>
          <a:srcRect t="1163"/>
          <a:stretch/>
        </p:blipFill>
        <p:spPr>
          <a:xfrm>
            <a:off x="6831258" y="3529115"/>
            <a:ext cx="4572238" cy="2364772"/>
          </a:xfrm>
          <a:prstGeom prst="rect">
            <a:avLst/>
          </a:prstGeom>
        </p:spPr>
      </p:pic>
      <p:sp>
        <p:nvSpPr>
          <p:cNvPr id="18" name="Rectangle 8">
            <a:extLst>
              <a:ext uri="{FF2B5EF4-FFF2-40B4-BE49-F238E27FC236}">
                <a16:creationId xmlns:a16="http://schemas.microsoft.com/office/drawing/2014/main" id="{D0354C7B-69C7-1098-06D9-056F36E50847}"/>
              </a:ext>
            </a:extLst>
          </p:cNvPr>
          <p:cNvSpPr/>
          <p:nvPr/>
        </p:nvSpPr>
        <p:spPr>
          <a:xfrm>
            <a:off x="6805632" y="3211537"/>
            <a:ext cx="4974047"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Education and Higher Education Indexes</a:t>
            </a:r>
            <a:r>
              <a:rPr lang="en-US" sz="1200">
                <a:latin typeface="Segoe UI" panose="020B0502040204020203" pitchFamily="34" charset="0"/>
                <a:cs typeface="Segoe UI" panose="020B0502040204020203" pitchFamily="34" charset="0"/>
              </a:rPr>
              <a:t>, 2012-2017</a:t>
            </a:r>
            <a:endParaRPr lang="he-IL" sz="1200">
              <a:latin typeface="Segoe UI" panose="020B0502040204020203" pitchFamily="34" charset="0"/>
              <a:cs typeface="Segoe UI" panose="020B0502040204020203" pitchFamily="34" charset="0"/>
            </a:endParaRPr>
          </a:p>
        </p:txBody>
      </p:sp>
      <p:sp>
        <p:nvSpPr>
          <p:cNvPr id="19" name="TextBox 18">
            <a:extLst>
              <a:ext uri="{FF2B5EF4-FFF2-40B4-BE49-F238E27FC236}">
                <a16:creationId xmlns:a16="http://schemas.microsoft.com/office/drawing/2014/main" id="{95DD4920-5642-EBEB-C35F-1D3333425C79}"/>
              </a:ext>
            </a:extLst>
          </p:cNvPr>
          <p:cNvSpPr txBox="1"/>
          <p:nvPr/>
        </p:nvSpPr>
        <p:spPr>
          <a:xfrm>
            <a:off x="7136604" y="5650829"/>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20" name="TextBox 19">
            <a:extLst>
              <a:ext uri="{FF2B5EF4-FFF2-40B4-BE49-F238E27FC236}">
                <a16:creationId xmlns:a16="http://schemas.microsoft.com/office/drawing/2014/main" id="{4DF48D70-7A48-E130-8B78-2613B8801BED}"/>
              </a:ext>
            </a:extLst>
          </p:cNvPr>
          <p:cNvSpPr txBox="1"/>
          <p:nvPr/>
        </p:nvSpPr>
        <p:spPr>
          <a:xfrm>
            <a:off x="7935499" y="5648877"/>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21" name="TextBox 20">
            <a:extLst>
              <a:ext uri="{FF2B5EF4-FFF2-40B4-BE49-F238E27FC236}">
                <a16:creationId xmlns:a16="http://schemas.microsoft.com/office/drawing/2014/main" id="{27CCA43D-151C-D823-76BE-9F01EA164928}"/>
              </a:ext>
            </a:extLst>
          </p:cNvPr>
          <p:cNvSpPr txBox="1"/>
          <p:nvPr/>
        </p:nvSpPr>
        <p:spPr>
          <a:xfrm>
            <a:off x="9163474" y="5711973"/>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spTree>
    <p:extLst>
      <p:ext uri="{BB962C8B-B14F-4D97-AF65-F5344CB8AC3E}">
        <p14:creationId xmlns:p14="http://schemas.microsoft.com/office/powerpoint/2010/main" val="24554222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10">
            <a:extLst>
              <a:ext uri="{FF2B5EF4-FFF2-40B4-BE49-F238E27FC236}">
                <a16:creationId xmlns:a16="http://schemas.microsoft.com/office/drawing/2014/main" id="{164A750C-4A4E-5609-4954-9AA320E56A96}"/>
              </a:ext>
            </a:extLst>
          </p:cNvPr>
          <p:cNvPicPr>
            <a:picLocks noChangeAspect="1"/>
          </p:cNvPicPr>
          <p:nvPr/>
        </p:nvPicPr>
        <p:blipFill>
          <a:blip r:embed="rId2"/>
          <a:stretch>
            <a:fillRect/>
          </a:stretch>
        </p:blipFill>
        <p:spPr>
          <a:xfrm>
            <a:off x="-1727492" y="-1"/>
            <a:ext cx="9776909" cy="6447623"/>
          </a:xfrm>
          <a:prstGeom prst="rect">
            <a:avLst/>
          </a:prstGeom>
        </p:spPr>
      </p:pic>
      <p:sp>
        <p:nvSpPr>
          <p:cNvPr id="6" name="מלבן מעוגל 1">
            <a:extLst>
              <a:ext uri="{FF2B5EF4-FFF2-40B4-BE49-F238E27FC236}">
                <a16:creationId xmlns:a16="http://schemas.microsoft.com/office/drawing/2014/main" id="{31D65A84-D653-B557-1E5D-2DEC06D58248}"/>
              </a:ext>
            </a:extLst>
          </p:cNvPr>
          <p:cNvSpPr/>
          <p:nvPr/>
        </p:nvSpPr>
        <p:spPr>
          <a:xfrm rot="4329447">
            <a:off x="7426685" y="152932"/>
            <a:ext cx="5764962" cy="5764962"/>
          </a:xfrm>
          <a:prstGeom prst="roundRect">
            <a:avLst/>
          </a:prstGeom>
          <a:solidFill>
            <a:srgbClr val="25586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מלבן 7">
            <a:extLst>
              <a:ext uri="{FF2B5EF4-FFF2-40B4-BE49-F238E27FC236}">
                <a16:creationId xmlns:a16="http://schemas.microsoft.com/office/drawing/2014/main" id="{CBC9D7B4-ED85-8813-F4FE-4C44D588E601}"/>
              </a:ext>
            </a:extLst>
          </p:cNvPr>
          <p:cNvSpPr/>
          <p:nvPr/>
        </p:nvSpPr>
        <p:spPr>
          <a:xfrm>
            <a:off x="7461596" y="2598003"/>
            <a:ext cx="5374645" cy="830997"/>
          </a:xfrm>
          <a:prstGeom prst="rect">
            <a:avLst/>
          </a:prstGeom>
        </p:spPr>
        <p:txBody>
          <a:bodyPr wrap="square" lIns="91440" tIns="45720" rIns="91440" bIns="45720" anchor="t">
            <a:spAutoFit/>
          </a:bodyPr>
          <a:lstStyle/>
          <a:p>
            <a:pPr algn="ctr">
              <a:spcBef>
                <a:spcPts val="1000"/>
              </a:spcBef>
            </a:pPr>
            <a:r>
              <a:rPr lang="en-US" sz="4800" b="1">
                <a:solidFill>
                  <a:schemeClr val="bg1"/>
                </a:solidFill>
                <a:latin typeface="Segoe UI"/>
                <a:ea typeface="Tahoma"/>
                <a:cs typeface="Segoe UI"/>
              </a:rPr>
              <a:t>Thank You!</a:t>
            </a:r>
            <a:endParaRPr lang="he-IL" sz="200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8" name="מלבן מעוגל 8">
            <a:extLst>
              <a:ext uri="{FF2B5EF4-FFF2-40B4-BE49-F238E27FC236}">
                <a16:creationId xmlns:a16="http://schemas.microsoft.com/office/drawing/2014/main" id="{A06509D6-827D-BAA2-D063-7918315C99FF}"/>
              </a:ext>
            </a:extLst>
          </p:cNvPr>
          <p:cNvSpPr/>
          <p:nvPr/>
        </p:nvSpPr>
        <p:spPr>
          <a:xfrm rot="4329447">
            <a:off x="7529328" y="29393"/>
            <a:ext cx="5764962" cy="5764962"/>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841134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391352-DB28-2CE3-EF4A-5A482F8F0755}"/>
              </a:ext>
            </a:extLst>
          </p:cNvPr>
          <p:cNvSpPr txBox="1"/>
          <p:nvPr/>
        </p:nvSpPr>
        <p:spPr>
          <a:xfrm>
            <a:off x="2798" y="-26143"/>
            <a:ext cx="12192000" cy="400110"/>
          </a:xfrm>
          <a:prstGeom prst="rect">
            <a:avLst/>
          </a:prstGeom>
          <a:solidFill>
            <a:srgbClr val="36636F"/>
          </a:solidFill>
        </p:spPr>
        <p:txBody>
          <a:bodyPr wrap="square" rtlCol="0">
            <a:spAutoFit/>
          </a:bodyPr>
          <a:lstStyle/>
          <a:p>
            <a:pPr algn="l" rtl="0"/>
            <a:r>
              <a:rPr lang="en-US" sz="2000">
                <a:solidFill>
                  <a:schemeClr val="bg1"/>
                </a:solidFill>
                <a:latin typeface="Tahoma" pitchFamily="34" charset="0"/>
                <a:ea typeface="Tahoma" pitchFamily="34" charset="0"/>
                <a:cs typeface="Tahoma" pitchFamily="34" charset="0"/>
              </a:rPr>
              <a:t>The Quality-of-Life Index of the Ultra-Orthodox Population in Israel – </a:t>
            </a:r>
            <a:r>
              <a:rPr lang="en-US" sz="2000" b="1">
                <a:solidFill>
                  <a:schemeClr val="bg1"/>
                </a:solidFill>
                <a:latin typeface="Tahoma" pitchFamily="34" charset="0"/>
                <a:ea typeface="Tahoma" pitchFamily="34" charset="0"/>
                <a:cs typeface="Tahoma" pitchFamily="34" charset="0"/>
              </a:rPr>
              <a:t>Income &amp; Economic Status*</a:t>
            </a:r>
            <a:endParaRPr lang="he-IL" sz="20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448CDBCD-1538-F758-DB38-226FFB43F441}"/>
              </a:ext>
            </a:extLst>
          </p:cNvPr>
          <p:cNvSpPr/>
          <p:nvPr/>
        </p:nvSpPr>
        <p:spPr>
          <a:xfrm>
            <a:off x="6096000" y="850078"/>
            <a:ext cx="5661755" cy="2314352"/>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The adjusted net income per capita among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is significantly lower than for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(NIS 3,812 vs. 7,266).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have one of the highest poverty rates among Israeli population groups: approx. 50% live in households in poverty. However, the subjective poverty rate among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is only 8%, like that of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A lower proportion of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reported that they are able to save part of their regular household budget than the proportion of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(32% vs. 40%).</a:t>
            </a:r>
            <a:endParaRPr lang="he-IL" sz="1400">
              <a:solidFill>
                <a:prstClr val="black"/>
              </a:solidFill>
              <a:latin typeface="Segoe UI" panose="020B0502040204020203" pitchFamily="34" charset="0"/>
              <a:cs typeface="Segoe UI" panose="020B0502040204020203" pitchFamily="34" charset="0"/>
            </a:endParaRPr>
          </a:p>
        </p:txBody>
      </p:sp>
      <p:sp>
        <p:nvSpPr>
          <p:cNvPr id="7" name="Rectangle 8">
            <a:extLst>
              <a:ext uri="{FF2B5EF4-FFF2-40B4-BE49-F238E27FC236}">
                <a16:creationId xmlns:a16="http://schemas.microsoft.com/office/drawing/2014/main" id="{B2FC802E-0145-689A-37C5-E25915CA12B4}"/>
              </a:ext>
            </a:extLst>
          </p:cNvPr>
          <p:cNvSpPr/>
          <p:nvPr/>
        </p:nvSpPr>
        <p:spPr>
          <a:xfrm>
            <a:off x="7431437" y="3449931"/>
            <a:ext cx="4326317"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Income &amp; Economic Status Indexes, </a:t>
            </a:r>
            <a:r>
              <a:rPr lang="en-US" sz="1200">
                <a:latin typeface="Segoe UI" panose="020B0502040204020203" pitchFamily="34" charset="0"/>
                <a:cs typeface="Segoe UI" panose="020B0502040204020203" pitchFamily="34" charset="0"/>
              </a:rPr>
              <a:t>2012-2017</a:t>
            </a:r>
            <a:endParaRPr lang="he-IL" sz="1200">
              <a:latin typeface="Segoe UI" panose="020B0502040204020203" pitchFamily="34" charset="0"/>
              <a:cs typeface="Segoe UI" panose="020B0502040204020203" pitchFamily="34" charset="0"/>
            </a:endParaRPr>
          </a:p>
        </p:txBody>
      </p:sp>
      <p:sp>
        <p:nvSpPr>
          <p:cNvPr id="8" name="Rectangle 8">
            <a:extLst>
              <a:ext uri="{FF2B5EF4-FFF2-40B4-BE49-F238E27FC236}">
                <a16:creationId xmlns:a16="http://schemas.microsoft.com/office/drawing/2014/main" id="{81473D4B-DF0B-F2BD-5B11-912B6365A301}"/>
              </a:ext>
            </a:extLst>
          </p:cNvPr>
          <p:cNvSpPr/>
          <p:nvPr/>
        </p:nvSpPr>
        <p:spPr>
          <a:xfrm>
            <a:off x="817330" y="594769"/>
            <a:ext cx="4136625" cy="334900"/>
          </a:xfrm>
          <a:prstGeom prst="rect">
            <a:avLst/>
          </a:prstGeom>
        </p:spPr>
        <p:txBody>
          <a:bodyPr wrap="square">
            <a:spAutoFit/>
          </a:bodyPr>
          <a:lstStyle/>
          <a:p>
            <a:pPr algn="ctr"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 Income &amp; Economic Status indexes, </a:t>
            </a:r>
            <a:r>
              <a:rPr lang="en-US" sz="1200">
                <a:latin typeface="Segoe UI" panose="020B0502040204020203" pitchFamily="34" charset="0"/>
                <a:cs typeface="Segoe UI" panose="020B0502040204020203" pitchFamily="34" charset="0"/>
              </a:rPr>
              <a:t>2017</a:t>
            </a:r>
            <a:endParaRPr lang="he-IL" sz="1200">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F61F6C26-B4AD-B4CD-392D-9F25BBAB2B06}"/>
              </a:ext>
            </a:extLst>
          </p:cNvPr>
          <p:cNvSpPr/>
          <p:nvPr/>
        </p:nvSpPr>
        <p:spPr>
          <a:xfrm>
            <a:off x="1104662" y="4172680"/>
            <a:ext cx="4572238" cy="1021690"/>
          </a:xfrm>
          <a:prstGeom prst="rect">
            <a:avLst/>
          </a:prstGeom>
        </p:spPr>
        <p:txBody>
          <a:bodyPr wrap="square">
            <a:spAutoFit/>
          </a:bodyPr>
          <a:lstStyle/>
          <a:p>
            <a:pPr lvl="0"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The index of change in income &amp; economic status has increased among all Israelis, including among Ultra-Orthodox Israelis.</a:t>
            </a:r>
            <a:endParaRPr lang="he-IL" sz="1400">
              <a:solidFill>
                <a:prstClr val="black"/>
              </a:solidFill>
              <a:latin typeface="Segoe UI" panose="020B0502040204020203" pitchFamily="34" charset="0"/>
              <a:cs typeface="Segoe UI" panose="020B0502040204020203" pitchFamily="34" charset="0"/>
            </a:endParaRPr>
          </a:p>
        </p:txBody>
      </p:sp>
      <p:pic>
        <p:nvPicPr>
          <p:cNvPr id="12" name="תמונה 7">
            <a:extLst>
              <a:ext uri="{FF2B5EF4-FFF2-40B4-BE49-F238E27FC236}">
                <a16:creationId xmlns:a16="http://schemas.microsoft.com/office/drawing/2014/main" id="{3EB693F5-980C-05E0-8248-084C89566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383" y="3850495"/>
            <a:ext cx="4368513" cy="2172844"/>
          </a:xfrm>
          <a:prstGeom prst="rect">
            <a:avLst/>
          </a:prstGeom>
        </p:spPr>
      </p:pic>
      <p:sp>
        <p:nvSpPr>
          <p:cNvPr id="13" name="Rectangle 12">
            <a:extLst>
              <a:ext uri="{FF2B5EF4-FFF2-40B4-BE49-F238E27FC236}">
                <a16:creationId xmlns:a16="http://schemas.microsoft.com/office/drawing/2014/main" id="{05D7D694-1073-FEA8-7FA7-4C78B737680F}"/>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C99752B8-CA1C-28F4-5A64-92E8AAD63A6D}"/>
              </a:ext>
            </a:extLst>
          </p:cNvPr>
          <p:cNvSpPr txBox="1"/>
          <p:nvPr/>
        </p:nvSpPr>
        <p:spPr>
          <a:xfrm>
            <a:off x="7588415" y="5753042"/>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18" name="TextBox 17">
            <a:extLst>
              <a:ext uri="{FF2B5EF4-FFF2-40B4-BE49-F238E27FC236}">
                <a16:creationId xmlns:a16="http://schemas.microsoft.com/office/drawing/2014/main" id="{998D1476-0138-BCDF-7A3D-B0621986E895}"/>
              </a:ext>
            </a:extLst>
          </p:cNvPr>
          <p:cNvSpPr txBox="1"/>
          <p:nvPr/>
        </p:nvSpPr>
        <p:spPr>
          <a:xfrm>
            <a:off x="8374660" y="5769055"/>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19" name="TextBox 18">
            <a:extLst>
              <a:ext uri="{FF2B5EF4-FFF2-40B4-BE49-F238E27FC236}">
                <a16:creationId xmlns:a16="http://schemas.microsoft.com/office/drawing/2014/main" id="{A1111C58-F261-DFE9-3233-1C6D0C3341B3}"/>
              </a:ext>
            </a:extLst>
          </p:cNvPr>
          <p:cNvSpPr txBox="1"/>
          <p:nvPr/>
        </p:nvSpPr>
        <p:spPr>
          <a:xfrm>
            <a:off x="9412639" y="5753042"/>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graphicFrame>
        <p:nvGraphicFramePr>
          <p:cNvPr id="14" name="Table 13">
            <a:extLst>
              <a:ext uri="{FF2B5EF4-FFF2-40B4-BE49-F238E27FC236}">
                <a16:creationId xmlns:a16="http://schemas.microsoft.com/office/drawing/2014/main" id="{88D22AFC-AB22-50D8-07B0-4D7482AD8499}"/>
              </a:ext>
            </a:extLst>
          </p:cNvPr>
          <p:cNvGraphicFramePr>
            <a:graphicFrameLocks noGrp="1"/>
          </p:cNvGraphicFramePr>
          <p:nvPr>
            <p:extLst>
              <p:ext uri="{D42A27DB-BD31-4B8C-83A1-F6EECF244321}">
                <p14:modId xmlns:p14="http://schemas.microsoft.com/office/powerpoint/2010/main" val="1668246004"/>
              </p:ext>
            </p:extLst>
          </p:nvPr>
        </p:nvGraphicFramePr>
        <p:xfrm>
          <a:off x="348501" y="1013098"/>
          <a:ext cx="5471312" cy="2119288"/>
        </p:xfrm>
        <a:graphic>
          <a:graphicData uri="http://schemas.openxmlformats.org/drawingml/2006/table">
            <a:tbl>
              <a:tblPr firstRow="1" firstCol="1" bandRow="1"/>
              <a:tblGrid>
                <a:gridCol w="1982709">
                  <a:extLst>
                    <a:ext uri="{9D8B030D-6E8A-4147-A177-3AD203B41FA5}">
                      <a16:colId xmlns:a16="http://schemas.microsoft.com/office/drawing/2014/main" val="3809574783"/>
                    </a:ext>
                  </a:extLst>
                </a:gridCol>
                <a:gridCol w="1294646">
                  <a:extLst>
                    <a:ext uri="{9D8B030D-6E8A-4147-A177-3AD203B41FA5}">
                      <a16:colId xmlns:a16="http://schemas.microsoft.com/office/drawing/2014/main" val="1966756516"/>
                    </a:ext>
                  </a:extLst>
                </a:gridCol>
                <a:gridCol w="1638677">
                  <a:extLst>
                    <a:ext uri="{9D8B030D-6E8A-4147-A177-3AD203B41FA5}">
                      <a16:colId xmlns:a16="http://schemas.microsoft.com/office/drawing/2014/main" val="673055784"/>
                    </a:ext>
                  </a:extLst>
                </a:gridCol>
                <a:gridCol w="555280">
                  <a:extLst>
                    <a:ext uri="{9D8B030D-6E8A-4147-A177-3AD203B41FA5}">
                      <a16:colId xmlns:a16="http://schemas.microsoft.com/office/drawing/2014/main" val="1961311432"/>
                    </a:ext>
                  </a:extLst>
                </a:gridCol>
              </a:tblGrid>
              <a:tr h="153328">
                <a:tc>
                  <a:txBody>
                    <a:bodyPr/>
                    <a:lstStyle/>
                    <a:p>
                      <a:pPr>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Net financial income per person</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3,812</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7,266</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3,455</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0"/>
                        </a:spcAft>
                      </a:pPr>
                      <a:r>
                        <a:rPr lang="en-US" sz="900" strike="noStrike" kern="1200" cap="all" baseline="0">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satisfied with their financial status</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70.0</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65.2</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53.1</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0"/>
                        </a:spcAft>
                      </a:pPr>
                      <a:r>
                        <a:rPr lang="en-US" sz="900" strike="noStrike"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The applicability of poverty per person</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48.6</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8.3</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50.3</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persons who felt poor during the past year</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8.1</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7.6</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27.9</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those who succeeded in saving part of their household monthly budget</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32.2</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39.9</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15.4</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l" rtl="0">
                        <a:lnSpc>
                          <a:spcPct val="100000"/>
                        </a:lnSpc>
                        <a:spcAft>
                          <a:spcPts val="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Relative income and economic status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0.56</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0.94</a:t>
                      </a:r>
                    </a:p>
                  </a:txBody>
                  <a:tcPr marL="68580" marR="68580" marT="0" marB="0">
                    <a:lnL>
                      <a:noFill/>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0.00</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Tree>
    <p:extLst>
      <p:ext uri="{BB962C8B-B14F-4D97-AF65-F5344CB8AC3E}">
        <p14:creationId xmlns:p14="http://schemas.microsoft.com/office/powerpoint/2010/main" val="2321624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B8BE0FC-6E91-7DDA-66EF-51EB58F92C5B}"/>
              </a:ext>
            </a:extLst>
          </p:cNvPr>
          <p:cNvSpPr txBox="1"/>
          <p:nvPr/>
        </p:nvSpPr>
        <p:spPr>
          <a:xfrm>
            <a:off x="2798" y="-26143"/>
            <a:ext cx="12192000" cy="461665"/>
          </a:xfrm>
          <a:prstGeom prst="rect">
            <a:avLst/>
          </a:prstGeom>
          <a:solidFill>
            <a:srgbClr val="36636F"/>
          </a:solidFill>
        </p:spPr>
        <p:txBody>
          <a:bodyPr wrap="square" rtlCol="0">
            <a:spAutoFit/>
          </a:bodyPr>
          <a:lstStyle/>
          <a:p>
            <a:pPr algn="l" rtl="0"/>
            <a:r>
              <a:rPr lang="en-US" sz="2400">
                <a:solidFill>
                  <a:schemeClr val="bg1"/>
                </a:solidFill>
                <a:latin typeface="Tahoma" pitchFamily="34" charset="0"/>
                <a:ea typeface="Tahoma" pitchFamily="34" charset="0"/>
                <a:cs typeface="Tahoma" pitchFamily="34" charset="0"/>
              </a:rPr>
              <a:t>The Quality-of-Life Index of the Ultra-Orthodox Population in Israel – </a:t>
            </a:r>
            <a:r>
              <a:rPr lang="en-US" sz="2400" b="1">
                <a:solidFill>
                  <a:schemeClr val="bg1"/>
                </a:solidFill>
                <a:latin typeface="Tahoma" pitchFamily="34" charset="0"/>
                <a:ea typeface="Tahoma" pitchFamily="34" charset="0"/>
                <a:cs typeface="Tahoma" pitchFamily="34" charset="0"/>
              </a:rPr>
              <a:t>Employment*</a:t>
            </a:r>
            <a:endParaRPr lang="he-IL" sz="2400" b="1">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19DD7A50-7A21-4478-5042-DA1E980CF75F}"/>
              </a:ext>
            </a:extLst>
          </p:cNvPr>
          <p:cNvSpPr/>
          <p:nvPr/>
        </p:nvSpPr>
        <p:spPr>
          <a:xfrm>
            <a:off x="6286499" y="1024825"/>
            <a:ext cx="5278861" cy="1668021"/>
          </a:xfrm>
          <a:prstGeom prst="rect">
            <a:avLst/>
          </a:prstGeom>
        </p:spPr>
        <p:txBody>
          <a:bodyPr wrap="square">
            <a:spAutoFit/>
          </a:bodyPr>
          <a:lstStyle/>
          <a:p>
            <a:pPr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The employment rate among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is 63% (as of 2018), much lower than the rate among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(85%). The hourly earnings for salaried workers among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is 19% lower than for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The rate of </a:t>
            </a:r>
            <a:r>
              <a:rPr lang="en-US" sz="1400">
                <a:latin typeface="Segoe UI" panose="020B0502040204020203" pitchFamily="34" charset="0"/>
                <a:cs typeface="Segoe UI" panose="020B0502040204020203" pitchFamily="34" charset="0"/>
              </a:rPr>
              <a:t>UOJI</a:t>
            </a:r>
            <a:r>
              <a:rPr lang="en-US" sz="1400">
                <a:solidFill>
                  <a:prstClr val="black"/>
                </a:solidFill>
                <a:latin typeface="Segoe UI" panose="020B0502040204020203" pitchFamily="34" charset="0"/>
                <a:cs typeface="Segoe UI" panose="020B0502040204020203" pitchFamily="34" charset="0"/>
              </a:rPr>
              <a:t>s employed part-time is significantly higher than that of </a:t>
            </a:r>
            <a:r>
              <a:rPr lang="en-US" sz="1400">
                <a:latin typeface="Segoe UI" panose="020B0502040204020203" pitchFamily="34" charset="0"/>
                <a:cs typeface="Segoe UI" panose="020B0502040204020203" pitchFamily="34" charset="0"/>
              </a:rPr>
              <a:t>GJIs</a:t>
            </a:r>
            <a:r>
              <a:rPr lang="en-US" sz="1400">
                <a:solidFill>
                  <a:prstClr val="black"/>
                </a:solidFill>
                <a:latin typeface="Segoe UI" panose="020B0502040204020203" pitchFamily="34" charset="0"/>
                <a:cs typeface="Segoe UI" panose="020B0502040204020203" pitchFamily="34" charset="0"/>
              </a:rPr>
              <a:t> (32% vs. 13%).</a:t>
            </a:r>
            <a:endParaRPr lang="he-IL" sz="1400">
              <a:solidFill>
                <a:prstClr val="black"/>
              </a:solidFill>
              <a:latin typeface="Segoe UI" panose="020B0502040204020203" pitchFamily="34" charset="0"/>
              <a:cs typeface="Segoe UI" panose="020B0502040204020203" pitchFamily="34" charset="0"/>
            </a:endParaRPr>
          </a:p>
        </p:txBody>
      </p:sp>
      <p:sp>
        <p:nvSpPr>
          <p:cNvPr id="7" name="Rectangle 8">
            <a:extLst>
              <a:ext uri="{FF2B5EF4-FFF2-40B4-BE49-F238E27FC236}">
                <a16:creationId xmlns:a16="http://schemas.microsoft.com/office/drawing/2014/main" id="{7F075589-CB39-0776-118D-8989D786450A}"/>
              </a:ext>
            </a:extLst>
          </p:cNvPr>
          <p:cNvSpPr/>
          <p:nvPr/>
        </p:nvSpPr>
        <p:spPr>
          <a:xfrm>
            <a:off x="7737347" y="3012516"/>
            <a:ext cx="4136625" cy="334900"/>
          </a:xfrm>
          <a:prstGeom prst="rect">
            <a:avLst/>
          </a:prstGeom>
        </p:spPr>
        <p:txBody>
          <a:bodyPr wrap="square">
            <a:spAutoFit/>
          </a:bodyPr>
          <a:lstStyle/>
          <a:p>
            <a:pPr algn="l" rtl="0" eaLnBrk="0" fontAlgn="base" hangingPunct="0">
              <a:lnSpc>
                <a:spcPct val="150000"/>
              </a:lnSpc>
              <a:spcBef>
                <a:spcPct val="0"/>
              </a:spcBef>
              <a:spcAft>
                <a:spcPct val="0"/>
              </a:spcAft>
            </a:pPr>
            <a:r>
              <a:rPr lang="en-US" sz="1200" b="1">
                <a:latin typeface="Segoe UI" panose="020B0502040204020203" pitchFamily="34" charset="0"/>
                <a:cs typeface="Segoe UI" panose="020B0502040204020203" pitchFamily="34" charset="0"/>
              </a:rPr>
              <a:t>Change in Employment Indexes, </a:t>
            </a:r>
            <a:r>
              <a:rPr lang="en-US" sz="1200">
                <a:latin typeface="Segoe UI" panose="020B0502040204020203" pitchFamily="34" charset="0"/>
                <a:cs typeface="Segoe UI" panose="020B0502040204020203" pitchFamily="34" charset="0"/>
              </a:rPr>
              <a:t>2012-2017</a:t>
            </a:r>
            <a:endParaRPr lang="he-IL" sz="1200">
              <a:latin typeface="Segoe UI" panose="020B0502040204020203" pitchFamily="34" charset="0"/>
              <a:cs typeface="Segoe UI" panose="020B0502040204020203" pitchFamily="34" charset="0"/>
            </a:endParaRPr>
          </a:p>
        </p:txBody>
      </p:sp>
      <p:sp>
        <p:nvSpPr>
          <p:cNvPr id="8" name="Rectangle 8">
            <a:extLst>
              <a:ext uri="{FF2B5EF4-FFF2-40B4-BE49-F238E27FC236}">
                <a16:creationId xmlns:a16="http://schemas.microsoft.com/office/drawing/2014/main" id="{FF96F234-3317-D15F-C6F6-5E4F0D0402E3}"/>
              </a:ext>
            </a:extLst>
          </p:cNvPr>
          <p:cNvSpPr/>
          <p:nvPr/>
        </p:nvSpPr>
        <p:spPr>
          <a:xfrm>
            <a:off x="1005772" y="641534"/>
            <a:ext cx="413662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latin typeface="Segoe UI" panose="020B0502040204020203" pitchFamily="34" charset="0"/>
                <a:cs typeface="Segoe UI" panose="020B0502040204020203" pitchFamily="34" charset="0"/>
              </a:rPr>
              <a:t>Employment Indexes, </a:t>
            </a:r>
            <a:r>
              <a:rPr lang="en-US" sz="1200">
                <a:latin typeface="Segoe UI" panose="020B0502040204020203" pitchFamily="34" charset="0"/>
                <a:cs typeface="Segoe UI" panose="020B0502040204020203" pitchFamily="34" charset="0"/>
              </a:rPr>
              <a:t>2017</a:t>
            </a:r>
            <a:endParaRPr lang="he-IL" sz="1200">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21D303BB-7A66-AC68-984B-B9CA7B748683}"/>
              </a:ext>
            </a:extLst>
          </p:cNvPr>
          <p:cNvSpPr/>
          <p:nvPr/>
        </p:nvSpPr>
        <p:spPr>
          <a:xfrm>
            <a:off x="1523762" y="4224646"/>
            <a:ext cx="4572238" cy="698525"/>
          </a:xfrm>
          <a:prstGeom prst="rect">
            <a:avLst/>
          </a:prstGeom>
        </p:spPr>
        <p:txBody>
          <a:bodyPr wrap="square">
            <a:spAutoFit/>
          </a:bodyPr>
          <a:lstStyle/>
          <a:p>
            <a:pPr lvl="0" algn="l" rtl="0" eaLnBrk="0" fontAlgn="base" hangingPunct="0">
              <a:lnSpc>
                <a:spcPct val="150000"/>
              </a:lnSpc>
              <a:spcBef>
                <a:spcPct val="0"/>
              </a:spcBef>
              <a:spcAft>
                <a:spcPct val="0"/>
              </a:spcAft>
            </a:pPr>
            <a:r>
              <a:rPr lang="en-US" sz="1400">
                <a:solidFill>
                  <a:prstClr val="black"/>
                </a:solidFill>
                <a:latin typeface="Segoe UI" panose="020B0502040204020203" pitchFamily="34" charset="0"/>
                <a:cs typeface="Segoe UI" panose="020B0502040204020203" pitchFamily="34" charset="0"/>
              </a:rPr>
              <a:t>The index of change in employment has increased gradually among Ultra-Orthodox Jewish Israelis.</a:t>
            </a:r>
            <a:endParaRPr lang="he-IL" sz="1400">
              <a:solidFill>
                <a:prstClr val="black"/>
              </a:solidFill>
              <a:latin typeface="Segoe UI" panose="020B0502040204020203" pitchFamily="34" charset="0"/>
              <a:cs typeface="Segoe UI" panose="020B0502040204020203" pitchFamily="34" charset="0"/>
            </a:endParaRPr>
          </a:p>
        </p:txBody>
      </p:sp>
      <p:pic>
        <p:nvPicPr>
          <p:cNvPr id="12" name="תמונה 6">
            <a:extLst>
              <a:ext uri="{FF2B5EF4-FFF2-40B4-BE49-F238E27FC236}">
                <a16:creationId xmlns:a16="http://schemas.microsoft.com/office/drawing/2014/main" id="{6C37DEB3-23DE-8174-B3C0-42304813BE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4265" y="3472114"/>
            <a:ext cx="4471733" cy="2203591"/>
          </a:xfrm>
          <a:prstGeom prst="rect">
            <a:avLst/>
          </a:prstGeom>
        </p:spPr>
      </p:pic>
      <p:sp>
        <p:nvSpPr>
          <p:cNvPr id="13" name="Rectangle 12">
            <a:extLst>
              <a:ext uri="{FF2B5EF4-FFF2-40B4-BE49-F238E27FC236}">
                <a16:creationId xmlns:a16="http://schemas.microsoft.com/office/drawing/2014/main" id="{86DE1E37-FECE-FD8D-2FB1-AACBC776E778}"/>
              </a:ext>
            </a:extLst>
          </p:cNvPr>
          <p:cNvSpPr>
            <a:spLocks noChangeArrowheads="1"/>
          </p:cNvSpPr>
          <p:nvPr/>
        </p:nvSpPr>
        <p:spPr bwMode="auto">
          <a:xfrm>
            <a:off x="-54924" y="6198325"/>
            <a:ext cx="79293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180975"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180975"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180975"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180975"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180975"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180975"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180975"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180975"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180975" algn="l"/>
              </a:tabLst>
              <a:defRPr>
                <a:solidFill>
                  <a:schemeClr val="tx1"/>
                </a:solidFill>
                <a:latin typeface="Arial" panose="020B0604020202020204" pitchFamily="34" charset="0"/>
              </a:defRPr>
            </a:lvl9pPr>
          </a:lstStyle>
          <a:p>
            <a:r>
              <a:rPr lang="en-US" altLang="he-IL" sz="1000">
                <a:latin typeface="Segoe UI" panose="020B0502040204020203" pitchFamily="34" charset="0"/>
                <a:ea typeface="Calibri" panose="020F0502020204030204" pitchFamily="34" charset="0"/>
                <a:cs typeface="Segoe UI" panose="020B0502040204020203" pitchFamily="34" charset="0"/>
              </a:rPr>
              <a:t>*Source: The Quality of Life of Populations in Israel – The 2019 Quality of Life Index, October 2019. The Haredi Institute for Public Affairs </a:t>
            </a:r>
            <a:endParaRPr lang="he-IL" altLang="he-IL" sz="1000">
              <a:latin typeface="Segoe UI" panose="020B0502040204020203" pitchFamily="34" charset="0"/>
              <a:cs typeface="Segoe UI" panose="020B0502040204020203" pitchFamily="34" charset="0"/>
            </a:endParaRPr>
          </a:p>
          <a:p>
            <a:endParaRPr lang="he-IL" altLang="he-IL" sz="1000">
              <a:latin typeface="Segoe UI" panose="020B0502040204020203" pitchFamily="34" charset="0"/>
              <a:ea typeface="Calibri" panose="020F050202020403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DA5AFD74-E2B2-2243-AEE2-A04BDE1D38C0}"/>
              </a:ext>
            </a:extLst>
          </p:cNvPr>
          <p:cNvSpPr txBox="1"/>
          <p:nvPr/>
        </p:nvSpPr>
        <p:spPr>
          <a:xfrm>
            <a:off x="7321389" y="5444689"/>
            <a:ext cx="655548" cy="369332"/>
          </a:xfrm>
          <a:prstGeom prst="rect">
            <a:avLst/>
          </a:prstGeom>
          <a:solidFill>
            <a:schemeClr val="bg1"/>
          </a:solidFill>
        </p:spPr>
        <p:txBody>
          <a:bodyPr wrap="square" rtlCol="1">
            <a:spAutoFit/>
          </a:bodyPr>
          <a:lstStyle/>
          <a:p>
            <a:pPr algn="l" rtl="0"/>
            <a:r>
              <a:rPr lang="en-US" sz="900" b="1"/>
              <a:t>Orthodox Jews</a:t>
            </a:r>
            <a:endParaRPr lang="he-IL" sz="900" b="1"/>
          </a:p>
        </p:txBody>
      </p:sp>
      <p:sp>
        <p:nvSpPr>
          <p:cNvPr id="15" name="TextBox 14">
            <a:extLst>
              <a:ext uri="{FF2B5EF4-FFF2-40B4-BE49-F238E27FC236}">
                <a16:creationId xmlns:a16="http://schemas.microsoft.com/office/drawing/2014/main" id="{22DC5E15-F3B2-56E8-1103-3F396CECA6A5}"/>
              </a:ext>
            </a:extLst>
          </p:cNvPr>
          <p:cNvSpPr txBox="1"/>
          <p:nvPr/>
        </p:nvSpPr>
        <p:spPr>
          <a:xfrm>
            <a:off x="8134725" y="5444689"/>
            <a:ext cx="907282" cy="369332"/>
          </a:xfrm>
          <a:prstGeom prst="rect">
            <a:avLst/>
          </a:prstGeom>
          <a:solidFill>
            <a:schemeClr val="bg1"/>
          </a:solidFill>
        </p:spPr>
        <p:txBody>
          <a:bodyPr wrap="square" rtlCol="1">
            <a:spAutoFit/>
          </a:bodyPr>
          <a:lstStyle/>
          <a:p>
            <a:pPr algn="l" rtl="0"/>
            <a:r>
              <a:rPr lang="en-US" sz="900" b="1"/>
              <a:t>Non-Orthodox Jews</a:t>
            </a:r>
            <a:endParaRPr lang="he-IL" sz="900" b="1"/>
          </a:p>
        </p:txBody>
      </p:sp>
      <p:sp>
        <p:nvSpPr>
          <p:cNvPr id="16" name="TextBox 15">
            <a:extLst>
              <a:ext uri="{FF2B5EF4-FFF2-40B4-BE49-F238E27FC236}">
                <a16:creationId xmlns:a16="http://schemas.microsoft.com/office/drawing/2014/main" id="{E179AE0D-3BB8-4D62-FC7D-847EE2CCED01}"/>
              </a:ext>
            </a:extLst>
          </p:cNvPr>
          <p:cNvSpPr txBox="1"/>
          <p:nvPr/>
        </p:nvSpPr>
        <p:spPr>
          <a:xfrm>
            <a:off x="9313969" y="5482973"/>
            <a:ext cx="974960" cy="230832"/>
          </a:xfrm>
          <a:prstGeom prst="rect">
            <a:avLst/>
          </a:prstGeom>
          <a:solidFill>
            <a:schemeClr val="bg1"/>
          </a:solidFill>
        </p:spPr>
        <p:txBody>
          <a:bodyPr wrap="square" rtlCol="1">
            <a:spAutoFit/>
          </a:bodyPr>
          <a:lstStyle/>
          <a:p>
            <a:pPr algn="l" rtl="0"/>
            <a:r>
              <a:rPr lang="en-US" sz="900" b="1"/>
              <a:t>Arabs</a:t>
            </a:r>
            <a:endParaRPr lang="he-IL" sz="900" b="1"/>
          </a:p>
        </p:txBody>
      </p:sp>
      <p:graphicFrame>
        <p:nvGraphicFramePr>
          <p:cNvPr id="17" name="Table 16">
            <a:extLst>
              <a:ext uri="{FF2B5EF4-FFF2-40B4-BE49-F238E27FC236}">
                <a16:creationId xmlns:a16="http://schemas.microsoft.com/office/drawing/2014/main" id="{99829AD6-6A38-AFED-C1F1-84416DD62E49}"/>
              </a:ext>
            </a:extLst>
          </p:cNvPr>
          <p:cNvGraphicFramePr>
            <a:graphicFrameLocks noGrp="1"/>
          </p:cNvGraphicFramePr>
          <p:nvPr>
            <p:extLst>
              <p:ext uri="{D42A27DB-BD31-4B8C-83A1-F6EECF244321}">
                <p14:modId xmlns:p14="http://schemas.microsoft.com/office/powerpoint/2010/main" val="1784793766"/>
              </p:ext>
            </p:extLst>
          </p:nvPr>
        </p:nvGraphicFramePr>
        <p:xfrm>
          <a:off x="324332" y="1053304"/>
          <a:ext cx="5499504" cy="1613448"/>
        </p:xfrm>
        <a:graphic>
          <a:graphicData uri="http://schemas.openxmlformats.org/drawingml/2006/table">
            <a:tbl>
              <a:tblPr firstRow="1" firstCol="1" bandRow="1"/>
              <a:tblGrid>
                <a:gridCol w="2066925">
                  <a:extLst>
                    <a:ext uri="{9D8B030D-6E8A-4147-A177-3AD203B41FA5}">
                      <a16:colId xmlns:a16="http://schemas.microsoft.com/office/drawing/2014/main" val="3809574783"/>
                    </a:ext>
                  </a:extLst>
                </a:gridCol>
                <a:gridCol w="1238622">
                  <a:extLst>
                    <a:ext uri="{9D8B030D-6E8A-4147-A177-3AD203B41FA5}">
                      <a16:colId xmlns:a16="http://schemas.microsoft.com/office/drawing/2014/main" val="1966756516"/>
                    </a:ext>
                  </a:extLst>
                </a:gridCol>
                <a:gridCol w="1638677">
                  <a:extLst>
                    <a:ext uri="{9D8B030D-6E8A-4147-A177-3AD203B41FA5}">
                      <a16:colId xmlns:a16="http://schemas.microsoft.com/office/drawing/2014/main" val="673055784"/>
                    </a:ext>
                  </a:extLst>
                </a:gridCol>
                <a:gridCol w="555280">
                  <a:extLst>
                    <a:ext uri="{9D8B030D-6E8A-4147-A177-3AD203B41FA5}">
                      <a16:colId xmlns:a16="http://schemas.microsoft.com/office/drawing/2014/main" val="1961311432"/>
                    </a:ext>
                  </a:extLst>
                </a:gridCol>
              </a:tblGrid>
              <a:tr h="153328">
                <a:tc>
                  <a:txBody>
                    <a:bodyPr/>
                    <a:lstStyle/>
                    <a:p>
                      <a:pPr>
                        <a:lnSpc>
                          <a:spcPct val="107000"/>
                        </a:lnSpc>
                        <a:spcAft>
                          <a:spcPts val="800"/>
                        </a:spcAft>
                      </a:pPr>
                      <a:r>
                        <a:rPr lang="en-US" sz="1000" cap="all">
                          <a:effectLst/>
                          <a:latin typeface="Segoe UI" panose="020B0502040204020203" pitchFamily="34" charset="0"/>
                          <a:ea typeface="Calibri" panose="020F0502020204030204" pitchFamily="34" charset="0"/>
                          <a:cs typeface="Segoe UI" panose="020B0502040204020203" pitchFamily="34" charset="0"/>
                        </a:rPr>
                        <a:t> </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strike="noStrike" cap="all" baseline="0">
                          <a:effectLst/>
                          <a:latin typeface="Segoe UI" panose="020B0502040204020203" pitchFamily="34" charset="0"/>
                          <a:ea typeface="Calibri" panose="020F0502020204030204" pitchFamily="34" charset="0"/>
                          <a:cs typeface="Segoe UI" panose="020B0502040204020203" pitchFamily="34" charset="0"/>
                        </a:rPr>
                        <a:t>Non-Orthodox Jews</a:t>
                      </a:r>
                      <a:endParaRPr lang="en-US" sz="1100" strike="noStrike" baseline="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tc>
                  <a:txBody>
                    <a:bodyPr/>
                    <a:lstStyle/>
                    <a:p>
                      <a:pPr>
                        <a:lnSpc>
                          <a:spcPct val="100000"/>
                        </a:lnSpc>
                        <a:spcAft>
                          <a:spcPts val="0"/>
                        </a:spcAft>
                      </a:pPr>
                      <a:r>
                        <a:rPr lang="en-US" sz="1000" b="1" cap="all">
                          <a:effectLst/>
                          <a:latin typeface="Segoe UI" panose="020B0502040204020203" pitchFamily="34" charset="0"/>
                          <a:ea typeface="Calibri" panose="020F0502020204030204" pitchFamily="34" charset="0"/>
                          <a:cs typeface="Segoe UI" panose="020B0502040204020203" pitchFamily="34" charset="0"/>
                        </a:rPr>
                        <a:t>Arabs</a:t>
                      </a:r>
                      <a:endParaRPr lang="en-US" sz="11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518641791"/>
                  </a:ext>
                </a:extLst>
              </a:tr>
              <a:tr h="180756">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employment at ages 25-64 (updated to 2018)</a:t>
                      </a: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63.2</a:t>
                      </a: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85.3</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57.0</a:t>
                      </a: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91314971"/>
                  </a:ext>
                </a:extLst>
              </a:tr>
              <a:tr h="58110">
                <a:tc>
                  <a:txBody>
                    <a:bodyPr/>
                    <a:lstStyle/>
                    <a:p>
                      <a:pPr algn="l" rtl="0">
                        <a:lnSpc>
                          <a:spcPct val="100000"/>
                        </a:lnSpc>
                        <a:spcAft>
                          <a:spcPts val="0"/>
                        </a:spcAft>
                      </a:pPr>
                      <a:r>
                        <a:rPr lang="en-US" sz="900" strike="noStrike" kern="1200" cap="all" baseline="0">
                          <a:solidFill>
                            <a:srgbClr val="000000"/>
                          </a:solidFill>
                          <a:effectLst/>
                          <a:latin typeface="Segoe UI" panose="020B0502040204020203" pitchFamily="34" charset="0"/>
                          <a:ea typeface="Calibri" panose="020F0502020204030204" pitchFamily="34" charset="0"/>
                          <a:cs typeface="Segoe UI" panose="020B0502040204020203" pitchFamily="34" charset="0"/>
                        </a:rPr>
                        <a:t>Hourly rate for salaried work</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56.4</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69.7</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45.3</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059647971"/>
                  </a:ext>
                </a:extLst>
              </a:tr>
              <a:tr h="143694">
                <a:tc>
                  <a:txBody>
                    <a:bodyPr/>
                    <a:lstStyle/>
                    <a:p>
                      <a:pPr algn="l" rtl="0">
                        <a:lnSpc>
                          <a:spcPct val="100000"/>
                        </a:lnSpc>
                        <a:spcAft>
                          <a:spcPts val="0"/>
                        </a:spcAft>
                      </a:pPr>
                      <a:r>
                        <a:rPr lang="en-US" sz="900" strike="noStrike"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Part-time employed rate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32.3</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12.9</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10.1</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68670318"/>
                  </a:ext>
                </a:extLst>
              </a:tr>
              <a:tr h="138743">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employees satisfied with their workplace</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90.6</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90.5</a:t>
                      </a:r>
                    </a:p>
                  </a:txBody>
                  <a:tcPr marL="68580" marR="68580" marT="0" marB="0">
                    <a:lnL>
                      <a:noFill/>
                    </a:lnL>
                    <a:lnR>
                      <a:noFill/>
                    </a:lnR>
                    <a:lnT>
                      <a:noFill/>
                    </a:lnT>
                    <a:lnB>
                      <a:noFill/>
                    </a:lnB>
                    <a:solidFill>
                      <a:schemeClr val="bg1"/>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83.1</a:t>
                      </a:r>
                    </a:p>
                  </a:txBody>
                  <a:tcPr marL="68580" marR="68580" marT="0" marB="0">
                    <a:lnL>
                      <a:noFill/>
                    </a:lnL>
                    <a:lnR>
                      <a:noFill/>
                    </a:lnR>
                    <a:lnT>
                      <a:noFill/>
                    </a:lnT>
                    <a:lnB>
                      <a:noFill/>
                    </a:lnB>
                    <a:solidFill>
                      <a:schemeClr val="bg1"/>
                    </a:solidFill>
                  </a:tcPr>
                </a:tc>
                <a:extLst>
                  <a:ext uri="{0D108BD9-81ED-4DB2-BD59-A6C34878D82A}">
                    <a16:rowId xmlns:a16="http://schemas.microsoft.com/office/drawing/2014/main" val="3511325774"/>
                  </a:ext>
                </a:extLst>
              </a:tr>
              <a:tr h="133792">
                <a:tc>
                  <a:txBody>
                    <a:bodyPr/>
                    <a:lstStyle/>
                    <a:p>
                      <a:pPr algn="l" rtl="0">
                        <a:lnSpc>
                          <a:spcPct val="100000"/>
                        </a:lnSpc>
                        <a:spcAft>
                          <a:spcPts val="0"/>
                        </a:spcAft>
                      </a:pPr>
                      <a:r>
                        <a:rPr lang="en-US" sz="900" kern="1200" cap="all">
                          <a:solidFill>
                            <a:srgbClr val="000000"/>
                          </a:solidFill>
                          <a:effectLst/>
                          <a:latin typeface="Segoe UI" panose="020B0502040204020203" pitchFamily="34" charset="0"/>
                          <a:ea typeface="Calibri" panose="020F0502020204030204" pitchFamily="34" charset="0"/>
                          <a:cs typeface="Segoe UI" panose="020B0502040204020203" pitchFamily="34" charset="0"/>
                        </a:rPr>
                        <a:t>Rate of employees satisfied with work-life balance (2016)</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56.4</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56.0</a:t>
                      </a:r>
                    </a:p>
                  </a:txBody>
                  <a:tcPr marL="68580" marR="68580" marT="0" marB="0">
                    <a:lnL>
                      <a:noFill/>
                    </a:lnL>
                    <a:lnR>
                      <a:noFill/>
                    </a:lnR>
                    <a:lnT>
                      <a:noFill/>
                    </a:lnT>
                    <a:lnB>
                      <a:noFill/>
                    </a:lnB>
                    <a:solidFill>
                      <a:srgbClr val="F2F2F2"/>
                    </a:solidFill>
                  </a:tcPr>
                </a:tc>
                <a:tc>
                  <a:txBody>
                    <a:bodyPr/>
                    <a:lstStyle/>
                    <a:p>
                      <a:pPr algn="ctr">
                        <a:lnSpc>
                          <a:spcPct val="107000"/>
                        </a:lnSpc>
                        <a:spcAft>
                          <a:spcPts val="1200"/>
                        </a:spcAft>
                      </a:pPr>
                      <a:r>
                        <a:rPr lang="en-US" sz="1100">
                          <a:effectLst/>
                          <a:latin typeface="Segoe UI" panose="020B0502040204020203" pitchFamily="34" charset="0"/>
                          <a:ea typeface="Calibri" panose="020F0502020204030204" pitchFamily="34" charset="0"/>
                          <a:cs typeface="Segoe UI" panose="020B0502040204020203" pitchFamily="34" charset="0"/>
                        </a:rPr>
                        <a:t>62.0</a:t>
                      </a: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4240635179"/>
                  </a:ext>
                </a:extLst>
              </a:tr>
              <a:tr h="0">
                <a:tc>
                  <a:txBody>
                    <a:bodyPr/>
                    <a:lstStyle/>
                    <a:p>
                      <a:pPr algn="l" rtl="0">
                        <a:lnSpc>
                          <a:spcPct val="100000"/>
                        </a:lnSpc>
                        <a:spcAft>
                          <a:spcPts val="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Standardized Employment Status Index (ranging from 0–1)</a:t>
                      </a: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0.35</a:t>
                      </a: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0.77</a:t>
                      </a:r>
                    </a:p>
                  </a:txBody>
                  <a:tcPr marL="68580" marR="68580" marT="0" marB="0">
                    <a:lnL>
                      <a:noFill/>
                    </a:lnL>
                    <a:lnR>
                      <a:noFill/>
                    </a:lnR>
                    <a:lnT>
                      <a:noFill/>
                    </a:lnT>
                    <a:lnB>
                      <a:noFill/>
                    </a:lnB>
                    <a:solidFill>
                      <a:srgbClr val="FFEEB7"/>
                    </a:solidFill>
                  </a:tcPr>
                </a:tc>
                <a:tc>
                  <a:txBody>
                    <a:bodyPr/>
                    <a:lstStyle/>
                    <a:p>
                      <a:pPr algn="ctr">
                        <a:lnSpc>
                          <a:spcPct val="107000"/>
                        </a:lnSpc>
                        <a:spcAft>
                          <a:spcPts val="1200"/>
                        </a:spcAft>
                      </a:pPr>
                      <a:r>
                        <a:rPr lang="en-US" sz="1000" b="1" kern="1200">
                          <a:solidFill>
                            <a:srgbClr val="000000"/>
                          </a:solidFill>
                          <a:effectLst/>
                          <a:latin typeface="Segoe UI" panose="020B0502040204020203" pitchFamily="34" charset="0"/>
                          <a:ea typeface="Calibri" panose="020F0502020204030204" pitchFamily="34" charset="0"/>
                          <a:cs typeface="Segoe UI" panose="020B0502040204020203" pitchFamily="34" charset="0"/>
                        </a:rPr>
                        <a:t>0.40</a:t>
                      </a:r>
                    </a:p>
                  </a:txBody>
                  <a:tcPr marL="68580" marR="68580" marT="0" marB="0">
                    <a:lnL>
                      <a:noFill/>
                    </a:lnL>
                    <a:lnR>
                      <a:noFill/>
                    </a:lnR>
                    <a:lnT>
                      <a:noFill/>
                    </a:lnT>
                    <a:lnB>
                      <a:noFill/>
                    </a:lnB>
                    <a:solidFill>
                      <a:srgbClr val="FFEEB7"/>
                    </a:solidFill>
                  </a:tcPr>
                </a:tc>
                <a:extLst>
                  <a:ext uri="{0D108BD9-81ED-4DB2-BD59-A6C34878D82A}">
                    <a16:rowId xmlns:a16="http://schemas.microsoft.com/office/drawing/2014/main" val="33762177"/>
                  </a:ext>
                </a:extLst>
              </a:tr>
            </a:tbl>
          </a:graphicData>
        </a:graphic>
      </p:graphicFrame>
    </p:spTree>
    <p:extLst>
      <p:ext uri="{BB962C8B-B14F-4D97-AF65-F5344CB8AC3E}">
        <p14:creationId xmlns:p14="http://schemas.microsoft.com/office/powerpoint/2010/main" val="3182338613"/>
      </p:ext>
    </p:extLst>
  </p:cSld>
  <p:clrMapOvr>
    <a:masterClrMapping/>
  </p:clrMapOvr>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מסמך" ma:contentTypeID="0x01010005535F330352E547AA3D8F0C969A97FB" ma:contentTypeVersion="20" ma:contentTypeDescription="צור מסמך חדש." ma:contentTypeScope="" ma:versionID="54b1a9084b8fde23907f9b447bf6e0b1">
  <xsd:schema xmlns:xsd="http://www.w3.org/2001/XMLSchema" xmlns:xs="http://www.w3.org/2001/XMLSchema" xmlns:p="http://schemas.microsoft.com/office/2006/metadata/properties" xmlns:ns2="3096e91d-ebd7-4ce5-b2b3-56d74390b557" xmlns:ns3="4ba3be25-03aa-45c2-b90f-d8c255107eb7" xmlns:ns4="66206a12-aca6-4383-82db-f7b25037d731" targetNamespace="http://schemas.microsoft.com/office/2006/metadata/properties" ma:root="true" ma:fieldsID="19c77e7efc1634fecc00fa0d6d2a0779" ns2:_="" ns3:_="" ns4:_="">
    <xsd:import namespace="3096e91d-ebd7-4ce5-b2b3-56d74390b557"/>
    <xsd:import namespace="4ba3be25-03aa-45c2-b90f-d8c255107eb7"/>
    <xsd:import namespace="66206a12-aca6-4383-82db-f7b25037d7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2:MediaLengthInSeconds"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96e91d-ebd7-4ce5-b2b3-56d74390b5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תגיות תמונה" ma:readOnly="false" ma:fieldId="{5cf76f15-5ced-4ddc-b409-7134ff3c332f}" ma:taxonomyMulti="true" ma:sspId="a557658c-0fa3-4305-8778-78d8ea3b7e7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ba3be25-03aa-45c2-b90f-d8c255107eb7" elementFormDefault="qualified">
    <xsd:import namespace="http://schemas.microsoft.com/office/2006/documentManagement/types"/>
    <xsd:import namespace="http://schemas.microsoft.com/office/infopath/2007/PartnerControls"/>
    <xsd:element name="SharedWithUsers" ma:index="10" nillable="true" ma:displayName="משותף עם"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משותף עם פרטים"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6206a12-aca6-4383-82db-f7b25037d731" elementFormDefault="qualified">
    <xsd:import namespace="http://schemas.microsoft.com/office/2006/documentManagement/types"/>
    <xsd:import namespace="http://schemas.microsoft.com/office/infopath/2007/PartnerControls"/>
    <xsd:element name="TaxCatchAll" ma:index="21" nillable="true" ma:displayName="עמודת 'תפוס הכל' של טקסונומיה" ma:hidden="true" ma:list="{153ba520-b991-433c-a0d4-d083743f123b}" ma:internalName="TaxCatchAll" ma:showField="CatchAllData" ma:web="66206a12-aca6-4383-82db-f7b25037d7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סוג תוכן"/>
        <xsd:element ref="dc:title" minOccurs="0" maxOccurs="1" ma:index="4" ma:displayName="כותרת"/>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4ba3be25-03aa-45c2-b90f-d8c255107eb7">
      <UserInfo>
        <DisplayName>Shimrit Slonim Franco</DisplayName>
        <AccountId>2392</AccountId>
        <AccountType/>
      </UserInfo>
      <UserInfo>
        <DisplayName>Tasneem Masri</DisplayName>
        <AccountId>47</AccountId>
        <AccountType/>
      </UserInfo>
      <UserInfo>
        <DisplayName>Netanel Katzir</DisplayName>
        <AccountId>2606</AccountId>
        <AccountType/>
      </UserInfo>
    </SharedWithUsers>
    <lcf76f155ced4ddcb4097134ff3c332f xmlns="3096e91d-ebd7-4ce5-b2b3-56d74390b557">
      <Terms xmlns="http://schemas.microsoft.com/office/infopath/2007/PartnerControls"/>
    </lcf76f155ced4ddcb4097134ff3c332f>
    <TaxCatchAll xmlns="66206a12-aca6-4383-82db-f7b25037d731" xsi:nil="true"/>
  </documentManagement>
</p:properties>
</file>

<file path=customXml/itemProps1.xml><?xml version="1.0" encoding="utf-8"?>
<ds:datastoreItem xmlns:ds="http://schemas.openxmlformats.org/officeDocument/2006/customXml" ds:itemID="{BD51553E-B975-4A4D-AFDB-C83811861162}">
  <ds:schemaRefs>
    <ds:schemaRef ds:uri="http://schemas.microsoft.com/sharepoint/v3/contenttype/forms"/>
  </ds:schemaRefs>
</ds:datastoreItem>
</file>

<file path=customXml/itemProps2.xml><?xml version="1.0" encoding="utf-8"?>
<ds:datastoreItem xmlns:ds="http://schemas.openxmlformats.org/officeDocument/2006/customXml" ds:itemID="{7F401AF0-EA41-46B1-816E-61B3CD4BA3CF}">
  <ds:schemaRefs>
    <ds:schemaRef ds:uri="3096e91d-ebd7-4ce5-b2b3-56d74390b557"/>
    <ds:schemaRef ds:uri="4ba3be25-03aa-45c2-b90f-d8c255107eb7"/>
    <ds:schemaRef ds:uri="66206a12-aca6-4383-82db-f7b25037d7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88C6A62-EEEB-4612-9A5A-23F2A2BBC1CC}">
  <ds:schemaRefs>
    <ds:schemaRef ds:uri="4ba3be25-03aa-45c2-b90f-d8c255107eb7"/>
    <ds:schemaRef ds:uri="http://purl.org/dc/dcmitype/"/>
    <ds:schemaRef ds:uri="66206a12-aca6-4383-82db-f7b25037d73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schemas.microsoft.com/office/2006/metadata/properties"/>
    <ds:schemaRef ds:uri="3096e91d-ebd7-4ce5-b2b3-56d74390b55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8</TotalTime>
  <Words>19720</Words>
  <Application>Microsoft Office PowerPoint</Application>
  <PresentationFormat>Widescreen</PresentationFormat>
  <Paragraphs>1844</Paragraphs>
  <Slides>70</Slides>
  <Notes>54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70</vt:i4>
      </vt:variant>
    </vt:vector>
  </HeadingPairs>
  <TitlesOfParts>
    <vt:vector size="80" baseType="lpstr">
      <vt:lpstr>Arial</vt:lpstr>
      <vt:lpstr>Calibri</vt:lpstr>
      <vt:lpstr>Calibri Light</vt:lpstr>
      <vt:lpstr>Courier New</vt:lpstr>
      <vt:lpstr>Segoe UI</vt:lpstr>
      <vt:lpstr>Symbol</vt:lpstr>
      <vt:lpstr>Tahoma</vt:lpstr>
      <vt:lpstr>Times New Roman</vt:lpstr>
      <vt:lpstr>Wingdings</vt:lpstr>
      <vt:lpstr>ערכת נושא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Reoute Diamant</dc:creator>
  <cp:lastModifiedBy>Alona Tsirulnikov</cp:lastModifiedBy>
  <cp:revision>1</cp:revision>
  <cp:lastPrinted>2022-05-31T08:19:56Z</cp:lastPrinted>
  <dcterms:created xsi:type="dcterms:W3CDTF">2021-05-26T09:35:09Z</dcterms:created>
  <dcterms:modified xsi:type="dcterms:W3CDTF">2023-05-30T13:46:28Z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0x01010005535F330352E547AA3D8F0C969A97FB</vt:lpwstr>
  </property>
  <property fmtid="{D5CDD505-2E9C-101B-9397-08002B2CF9AE}" pid="3" name="MediaServiceImageTags">
    <vt:lpwstr/>
  </property>
  <property fmtid="{D5CDD505-2E9C-101B-9397-08002B2CF9AE}" pid="4" name="MSIP_Label_b5194bbc-032f-47bb-9abc-b93ce9e451bf_Enabled">
    <vt:lpwstr>true</vt:lpwstr>
  </property>
  <property fmtid="{D5CDD505-2E9C-101B-9397-08002B2CF9AE}" pid="5" name="MSIP_Label_b5194bbc-032f-47bb-9abc-b93ce9e451bf_SetDate">
    <vt:lpwstr>2023-05-30T13:39:44Z</vt:lpwstr>
  </property>
  <property fmtid="{D5CDD505-2E9C-101B-9397-08002B2CF9AE}" pid="6" name="MSIP_Label_b5194bbc-032f-47bb-9abc-b93ce9e451bf_Method">
    <vt:lpwstr>Standard</vt:lpwstr>
  </property>
  <property fmtid="{D5CDD505-2E9C-101B-9397-08002B2CF9AE}" pid="7" name="MSIP_Label_b5194bbc-032f-47bb-9abc-b93ce9e451bf_Name">
    <vt:lpwstr>defa4170-0d19-0005-0004-bc88714345d2</vt:lpwstr>
  </property>
  <property fmtid="{D5CDD505-2E9C-101B-9397-08002B2CF9AE}" pid="8" name="MSIP_Label_b5194bbc-032f-47bb-9abc-b93ce9e451bf_SiteId">
    <vt:lpwstr>89549929-c3f4-4716-8ef4-0b2d475c2d50</vt:lpwstr>
  </property>
  <property fmtid="{D5CDD505-2E9C-101B-9397-08002B2CF9AE}" pid="9" name="MSIP_Label_b5194bbc-032f-47bb-9abc-b93ce9e451bf_ActionId">
    <vt:lpwstr>0576623f-e196-4cde-8e9e-031c1774bcc8</vt:lpwstr>
  </property>
  <property fmtid="{D5CDD505-2E9C-101B-9397-08002B2CF9AE}" pid="10" name="MSIP_Label_b5194bbc-032f-47bb-9abc-b93ce9e451bf_ContentBits">
    <vt:lpwstr>0</vt:lpwstr>
  </property>
</Properties>
</file>