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omments/comment2.xml" ContentType="application/vnd.openxmlformats-officedocument.presentationml.comments+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3.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4.xml" ContentType="application/vnd.openxmlformats-officedocument.drawingml.chartshape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4.xml" ContentType="application/vnd.openxmlformats-officedocument.presentationml.comments+xml"/>
  <Override PartName="/ppt/notesSlides/notesSlide2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omments/comment5.xml" ContentType="application/vnd.openxmlformats-officedocument.presentationml.comments+xml"/>
  <Override PartName="/ppt/notesSlides/notesSlide38.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omments/comment6.xml" ContentType="application/vnd.openxmlformats-officedocument.presentationml.comment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omments/comment7.xml" ContentType="application/vnd.openxmlformats-officedocument.presentationml.comment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omments/comment8.xml" ContentType="application/vnd.openxmlformats-officedocument.presentationml.comments+xml"/>
  <Override PartName="/ppt/notesSlides/notesSlide45.xml" ContentType="application/vnd.openxmlformats-officedocument.presentationml.notesSlide+xml"/>
  <Override PartName="/ppt/comments/comment9.xml" ContentType="application/vnd.openxmlformats-officedocument.presentationml.comments+xml"/>
  <Override PartName="/ppt/notesSlides/notesSlide4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4"/>
    <p:sldMasterId id="2147483660" r:id="rId5"/>
  </p:sldMasterIdLst>
  <p:notesMasterIdLst>
    <p:notesMasterId r:id="rId65"/>
  </p:notesMasterIdLst>
  <p:sldIdLst>
    <p:sldId id="408" r:id="rId6"/>
    <p:sldId id="548" r:id="rId7"/>
    <p:sldId id="261" r:id="rId8"/>
    <p:sldId id="370" r:id="rId9"/>
    <p:sldId id="553" r:id="rId10"/>
    <p:sldId id="599" r:id="rId11"/>
    <p:sldId id="563" r:id="rId12"/>
    <p:sldId id="443" r:id="rId13"/>
    <p:sldId id="493" r:id="rId14"/>
    <p:sldId id="555" r:id="rId15"/>
    <p:sldId id="554" r:id="rId16"/>
    <p:sldId id="506" r:id="rId17"/>
    <p:sldId id="565" r:id="rId18"/>
    <p:sldId id="566" r:id="rId19"/>
    <p:sldId id="568" r:id="rId20"/>
    <p:sldId id="569" r:id="rId21"/>
    <p:sldId id="570" r:id="rId22"/>
    <p:sldId id="605" r:id="rId23"/>
    <p:sldId id="602" r:id="rId24"/>
    <p:sldId id="487" r:id="rId25"/>
    <p:sldId id="562" r:id="rId26"/>
    <p:sldId id="556" r:id="rId27"/>
    <p:sldId id="606" r:id="rId28"/>
    <p:sldId id="564" r:id="rId29"/>
    <p:sldId id="559" r:id="rId30"/>
    <p:sldId id="600" r:id="rId31"/>
    <p:sldId id="601" r:id="rId32"/>
    <p:sldId id="573" r:id="rId33"/>
    <p:sldId id="574" r:id="rId34"/>
    <p:sldId id="576" r:id="rId35"/>
    <p:sldId id="577" r:id="rId36"/>
    <p:sldId id="578" r:id="rId37"/>
    <p:sldId id="610" r:id="rId38"/>
    <p:sldId id="611" r:id="rId39"/>
    <p:sldId id="612" r:id="rId40"/>
    <p:sldId id="613" r:id="rId41"/>
    <p:sldId id="614" r:id="rId42"/>
    <p:sldId id="615" r:id="rId43"/>
    <p:sldId id="616" r:id="rId44"/>
    <p:sldId id="617" r:id="rId45"/>
    <p:sldId id="618" r:id="rId46"/>
    <p:sldId id="619" r:id="rId47"/>
    <p:sldId id="620" r:id="rId48"/>
    <p:sldId id="621" r:id="rId49"/>
    <p:sldId id="622" r:id="rId50"/>
    <p:sldId id="623" r:id="rId51"/>
    <p:sldId id="624" r:id="rId52"/>
    <p:sldId id="625" r:id="rId53"/>
    <p:sldId id="626" r:id="rId54"/>
    <p:sldId id="627" r:id="rId55"/>
    <p:sldId id="628" r:id="rId56"/>
    <p:sldId id="629" r:id="rId57"/>
    <p:sldId id="630" r:id="rId58"/>
    <p:sldId id="631" r:id="rId59"/>
    <p:sldId id="632" r:id="rId60"/>
    <p:sldId id="633" r:id="rId61"/>
    <p:sldId id="634" r:id="rId62"/>
    <p:sldId id="635" r:id="rId63"/>
    <p:sldId id="636" r:id="rId6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060CC16-C721-AECF-4C5B-3CD2860388E3}" name="Alona Tsirulnikov" initials="AT" userId="S::alonat@cet.ac.il::4bbafd77-0cd3-4d60-af1e-94ad4b8daf4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Tal Mishaan Spiegel" initials="TS" lastIdx="41" clrIdx="6">
    <p:extLst>
      <p:ext uri="{19B8F6BF-5375-455C-9EA6-DF929625EA0E}">
        <p15:presenceInfo xmlns:p15="http://schemas.microsoft.com/office/powerpoint/2012/main" userId="S::talm@cet.ac.il::3b49d4d9-3b89-4d06-aedf-35a2972b16e6" providerId="AD"/>
      </p:ext>
    </p:extLst>
  </p:cmAuthor>
  <p:cmAuthor id="1" name="Shimrit Slonim Franco" initials="SSF" lastIdx="9" clrIdx="0"/>
  <p:cmAuthor id="8" name="Sharon Brand Martin" initials="SBM" lastIdx="57" clrIdx="7">
    <p:extLst>
      <p:ext uri="{19B8F6BF-5375-455C-9EA6-DF929625EA0E}">
        <p15:presenceInfo xmlns:p15="http://schemas.microsoft.com/office/powerpoint/2012/main" userId="S-1-5-21-606772748-477572614-688488514-15397" providerId="AD"/>
      </p:ext>
    </p:extLst>
  </p:cmAuthor>
  <p:cmAuthor id="2" name="Alona Tsirulnikov" initials="AT" lastIdx="289" clrIdx="1"/>
  <p:cmAuthor id="9" name="Netanel Katzir" initials="NK" lastIdx="12" clrIdx="8">
    <p:extLst>
      <p:ext uri="{19B8F6BF-5375-455C-9EA6-DF929625EA0E}">
        <p15:presenceInfo xmlns:p15="http://schemas.microsoft.com/office/powerpoint/2012/main" userId="S-1-5-21-606772748-477572614-688488514-18822" providerId="AD"/>
      </p:ext>
    </p:extLst>
  </p:cmAuthor>
  <p:cmAuthor id="3" name="shimrit slonim" initials="ss" lastIdx="2" clrIdx="2"/>
  <p:cmAuthor id="10" name="‏‏משתמש Windows" initials="‏W" lastIdx="9" clrIdx="9">
    <p:extLst>
      <p:ext uri="{19B8F6BF-5375-455C-9EA6-DF929625EA0E}">
        <p15:presenceInfo xmlns:p15="http://schemas.microsoft.com/office/powerpoint/2012/main" userId="‏‏משתמש Windows" providerId="None"/>
      </p:ext>
    </p:extLst>
  </p:cmAuthor>
  <p:cmAuthor id="4" name="Shimrit Slonim Franco" initials="SSF [2]" lastIdx="2" clrIdx="3"/>
  <p:cmAuthor id="11" name="Sharon Brand Martin" initials="SBM [2]" lastIdx="2" clrIdx="10">
    <p:extLst>
      <p:ext uri="{19B8F6BF-5375-455C-9EA6-DF929625EA0E}">
        <p15:presenceInfo xmlns:p15="http://schemas.microsoft.com/office/powerpoint/2012/main" userId="S::SharonB@cet.ac.il::a0fb36f2-726f-461a-8261-94a57a32e8c3" providerId="AD"/>
      </p:ext>
    </p:extLst>
  </p:cmAuthor>
  <p:cmAuthor id="5" name="ofer raz" initials="or" lastIdx="5" clrIdx="4"/>
  <p:cmAuthor id="12" name="ALE editor" initials="ALE" lastIdx="71" clrIdx="11">
    <p:extLst>
      <p:ext uri="{19B8F6BF-5375-455C-9EA6-DF929625EA0E}">
        <p15:presenceInfo xmlns:p15="http://schemas.microsoft.com/office/powerpoint/2012/main" userId="ALE editor" providerId="None"/>
      </p:ext>
    </p:extLst>
  </p:cmAuthor>
  <p:cmAuthor id="6" name="Reoute Diamant" initials="RD" lastIdx="169" clrIdx="5">
    <p:extLst>
      <p:ext uri="{19B8F6BF-5375-455C-9EA6-DF929625EA0E}">
        <p15:presenceInfo xmlns:p15="http://schemas.microsoft.com/office/powerpoint/2012/main" userId="S-1-5-21-606772748-477572614-688488514-174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E1E1E1"/>
    <a:srgbClr val="A5A5A5"/>
    <a:srgbClr val="F7E88D"/>
    <a:srgbClr val="4978A6"/>
    <a:srgbClr val="DBE5F1"/>
    <a:srgbClr val="8FB6DF"/>
    <a:srgbClr val="C7DAEF"/>
    <a:srgbClr val="EC1C3C"/>
    <a:srgbClr val="F9BC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505E3EF-67EA-436B-97B2-0124C06EBD24}" styleName="סגנון ביניים 4 - הדגשה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סגנון ביניים 4 - הדגשה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סגנון ביניים 1 - הדגשה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84915" autoAdjust="0"/>
  </p:normalViewPr>
  <p:slideViewPr>
    <p:cSldViewPr snapToGrid="0">
      <p:cViewPr varScale="1">
        <p:scale>
          <a:sx n="19" d="100"/>
          <a:sy n="19" d="100"/>
        </p:scale>
        <p:origin x="36" y="1068"/>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viewProps" Target="viewProps.xml"/><Relationship Id="rId7" Type="http://schemas.openxmlformats.org/officeDocument/2006/relationships/slide" Target="slides/slide2.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ona Tsirulnikov" userId="S::alonat@cet.ac.il::4bbafd77-0cd3-4d60-af1e-94ad4b8daf43" providerId="AD" clId="Web-{F22A5A57-64C7-E073-95E9-D5BEB4FC6CE2}"/>
    <pc:docChg chg="modSld">
      <pc:chgData name="Alona Tsirulnikov" userId="S::alonat@cet.ac.il::4bbafd77-0cd3-4d60-af1e-94ad4b8daf43" providerId="AD" clId="Web-{F22A5A57-64C7-E073-95E9-D5BEB4FC6CE2}" dt="2022-06-12T12:48:03.649" v="0"/>
      <pc:docMkLst>
        <pc:docMk/>
      </pc:docMkLst>
      <pc:sldChg chg="addSp">
        <pc:chgData name="Alona Tsirulnikov" userId="S::alonat@cet.ac.il::4bbafd77-0cd3-4d60-af1e-94ad4b8daf43" providerId="AD" clId="Web-{F22A5A57-64C7-E073-95E9-D5BEB4FC6CE2}" dt="2022-06-12T12:48:03.649" v="0"/>
        <pc:sldMkLst>
          <pc:docMk/>
          <pc:sldMk cId="121924030" sldId="370"/>
        </pc:sldMkLst>
        <pc:spChg chg="add">
          <ac:chgData name="Alona Tsirulnikov" userId="S::alonat@cet.ac.il::4bbafd77-0cd3-4d60-af1e-94ad4b8daf43" providerId="AD" clId="Web-{F22A5A57-64C7-E073-95E9-D5BEB4FC6CE2}" dt="2022-06-12T12:48:03.649" v="0"/>
          <ac:spMkLst>
            <pc:docMk/>
            <pc:sldMk cId="121924030" sldId="370"/>
            <ac:spMk id="3" creationId="{467345FF-6540-EDC3-A682-B0C875804D53}"/>
          </ac:spMkLst>
        </pc:spChg>
      </pc:sldChg>
    </pc:docChg>
  </pc:docChgLst>
  <pc:docChgLst>
    <pc:chgData name="Alona Tsirulnikov" userId="4bbafd77-0cd3-4d60-af1e-94ad4b8daf43" providerId="ADAL" clId="{3E790D7B-38EF-432D-9E55-207755218334}"/>
    <pc:docChg chg="custSel modSld">
      <pc:chgData name="Alona Tsirulnikov" userId="4bbafd77-0cd3-4d60-af1e-94ad4b8daf43" providerId="ADAL" clId="{3E790D7B-38EF-432D-9E55-207755218334}" dt="2022-07-14T12:02:47.548" v="16" actId="478"/>
      <pc:docMkLst>
        <pc:docMk/>
      </pc:docMkLst>
      <pc:sldChg chg="delSp mod delCm">
        <pc:chgData name="Alona Tsirulnikov" userId="4bbafd77-0cd3-4d60-af1e-94ad4b8daf43" providerId="ADAL" clId="{3E790D7B-38EF-432D-9E55-207755218334}" dt="2022-07-14T12:02:47.548" v="16" actId="478"/>
        <pc:sldMkLst>
          <pc:docMk/>
          <pc:sldMk cId="121924030" sldId="370"/>
        </pc:sldMkLst>
        <pc:spChg chg="del">
          <ac:chgData name="Alona Tsirulnikov" userId="4bbafd77-0cd3-4d60-af1e-94ad4b8daf43" providerId="ADAL" clId="{3E790D7B-38EF-432D-9E55-207755218334}" dt="2022-07-14T12:02:47.548" v="16" actId="478"/>
          <ac:spMkLst>
            <pc:docMk/>
            <pc:sldMk cId="121924030" sldId="370"/>
            <ac:spMk id="3" creationId="{467345FF-6540-EDC3-A682-B0C875804D53}"/>
          </ac:spMkLst>
        </pc:spChg>
      </pc:sldChg>
      <pc:sldChg chg="delCm">
        <pc:chgData name="Alona Tsirulnikov" userId="4bbafd77-0cd3-4d60-af1e-94ad4b8daf43" providerId="ADAL" clId="{3E790D7B-38EF-432D-9E55-207755218334}" dt="2022-07-14T12:01:57.185" v="5" actId="1592"/>
        <pc:sldMkLst>
          <pc:docMk/>
          <pc:sldMk cId="2105002287" sldId="574"/>
        </pc:sldMkLst>
      </pc:sldChg>
      <pc:sldChg chg="delCm">
        <pc:chgData name="Alona Tsirulnikov" userId="4bbafd77-0cd3-4d60-af1e-94ad4b8daf43" providerId="ADAL" clId="{3E790D7B-38EF-432D-9E55-207755218334}" dt="2022-07-14T12:02:01.453" v="6" actId="1592"/>
        <pc:sldMkLst>
          <pc:docMk/>
          <pc:sldMk cId="1167523101" sldId="577"/>
        </pc:sldMkLst>
      </pc:sldChg>
      <pc:sldChg chg="delCm">
        <pc:chgData name="Alona Tsirulnikov" userId="4bbafd77-0cd3-4d60-af1e-94ad4b8daf43" providerId="ADAL" clId="{3E790D7B-38EF-432D-9E55-207755218334}" dt="2022-07-14T12:01:18.242" v="0" actId="1592"/>
        <pc:sldMkLst>
          <pc:docMk/>
          <pc:sldMk cId="2710385328" sldId="599"/>
        </pc:sldMkLst>
      </pc:sldChg>
      <pc:sldChg chg="delCm">
        <pc:chgData name="Alona Tsirulnikov" userId="4bbafd77-0cd3-4d60-af1e-94ad4b8daf43" providerId="ADAL" clId="{3E790D7B-38EF-432D-9E55-207755218334}" dt="2022-07-14T12:02:08.811" v="10" actId="1592"/>
        <pc:sldMkLst>
          <pc:docMk/>
          <pc:sldMk cId="1124404674" sldId="610"/>
        </pc:sldMkLst>
      </pc:sldChg>
      <pc:sldChg chg="delCm">
        <pc:chgData name="Alona Tsirulnikov" userId="4bbafd77-0cd3-4d60-af1e-94ad4b8daf43" providerId="ADAL" clId="{3E790D7B-38EF-432D-9E55-207755218334}" dt="2022-07-14T12:02:11.681" v="12" actId="1592"/>
        <pc:sldMkLst>
          <pc:docMk/>
          <pc:sldMk cId="80260722" sldId="611"/>
        </pc:sldMkLst>
      </pc:sldChg>
      <pc:sldChg chg="delCm">
        <pc:chgData name="Alona Tsirulnikov" userId="4bbafd77-0cd3-4d60-af1e-94ad4b8daf43" providerId="ADAL" clId="{3E790D7B-38EF-432D-9E55-207755218334}" dt="2022-07-14T12:02:15.465" v="14" actId="1592"/>
        <pc:sldMkLst>
          <pc:docMk/>
          <pc:sldMk cId="1702408390" sldId="612"/>
        </pc:sldMkLst>
      </pc:sldChg>
      <pc:sldChg chg="delCm">
        <pc:chgData name="Alona Tsirulnikov" userId="4bbafd77-0cd3-4d60-af1e-94ad4b8daf43" providerId="ADAL" clId="{3E790D7B-38EF-432D-9E55-207755218334}" dt="2022-07-14T12:01:43.957" v="1" actId="1592"/>
        <pc:sldMkLst>
          <pc:docMk/>
          <pc:sldMk cId="4011159302" sldId="616"/>
        </pc:sldMkLst>
      </pc:sldChg>
      <pc:sldChg chg="delCm">
        <pc:chgData name="Alona Tsirulnikov" userId="4bbafd77-0cd3-4d60-af1e-94ad4b8daf43" providerId="ADAL" clId="{3E790D7B-38EF-432D-9E55-207755218334}" dt="2022-07-14T12:01:48.433" v="4" actId="1592"/>
        <pc:sldMkLst>
          <pc:docMk/>
          <pc:sldMk cId="2224832148" sldId="617"/>
        </pc:sldMkLst>
      </pc:sldChg>
    </pc:docChg>
  </pc:docChgLst>
  <pc:docChgLst>
    <pc:chgData name="Sharon Brand Martin" userId="a0fb36f2-726f-461a-8261-94a57a32e8c3" providerId="ADAL" clId="{C57FF15F-E229-430A-8BBA-B7B09C95B39C}"/>
    <pc:docChg chg="">
      <pc:chgData name="Sharon Brand Martin" userId="a0fb36f2-726f-461a-8261-94a57a32e8c3" providerId="ADAL" clId="{C57FF15F-E229-430A-8BBA-B7B09C95B39C}" dt="2022-10-23T06:38:37.422" v="1" actId="5900"/>
      <pc:docMkLst>
        <pc:docMk/>
      </pc:docMkLst>
      <pc:sldChg chg="modCm">
        <pc:chgData name="Sharon Brand Martin" userId="a0fb36f2-726f-461a-8261-94a57a32e8c3" providerId="ADAL" clId="{C57FF15F-E229-430A-8BBA-B7B09C95B39C}" dt="2022-10-23T06:38:37.422" v="1" actId="5900"/>
        <pc:sldMkLst>
          <pc:docMk/>
          <pc:sldMk cId="2857755175" sldId="49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cet365.sharepoint.com/sites/portal/evaluation/nihul/urban%2095/&#1506;&#1489;&#1493;&#1491;&#1514;%20&#1513;&#1491;&#1492;/&#1514;&#1510;&#1508;&#1497;&#1493;&#1514;%20&#1504;&#1497;&#1497;&#1491;&#1493;&#1514;/&#1490;&#1503;%20&#1492;&#1513;&#1504;&#1497;&#1497;&#1501;%20&#1497;&#1508;&#1493;/observations_Gan%20Hashnaim%20Jaffa_20210419111722.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https://cet365.sharepoint.com/sites/portal/evaluation/nihul/urban%2095/&#1506;&#1489;&#1493;&#1491;&#1514;%20&#1513;&#1491;&#1492;/&#1514;&#1510;&#1508;&#1497;&#1493;&#1514;%20&#1504;&#1497;&#1497;&#1491;&#1493;&#1514;/&#1490;&#1503;%20&#1492;&#1513;&#1504;&#1497;&#1497;&#1501;%20&#1497;&#1508;&#1493;/observations_Gan%20Hashnaim%20Jaffa_20210419111722.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oleObject" Target="https://cet365.sharepoint.com/sites/portal/evaluation/nihul/urban%2095/&#1506;&#1489;&#1493;&#1491;&#1514;%20&#1513;&#1491;&#1492;/&#1514;&#1510;&#1508;&#1497;&#1493;&#1514;%20&#1504;&#1497;&#1497;&#1491;&#1493;&#1514;/&#1490;&#1503;%20&#1492;&#1513;&#1504;&#1497;&#1497;&#1501;%20&#1497;&#1508;&#1493;/observations_Gan%20Hashnaim%20Jaffa_2021041911172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cet365.sharepoint.com/sites/portal/evaluation/nihul/urban%2095/&#1506;&#1489;&#1493;&#1491;&#1514;%20&#1513;&#1491;&#1492;/&#1514;&#1510;&#1508;&#1497;&#1493;&#1514;%20&#1504;&#1497;&#1497;&#1491;&#1493;&#1514;/&#1490;&#1503;%20&#1492;&#1513;&#1493;&#1496;&#1512;&#1514;/&#1490;&#1503;%20&#1492;&#1513;&#1493;&#1496;&#1512;&#1514;11-19.7%20&#1504;&#1514;&#1493;&#1504;&#1497;%20&#1488;&#1508;&#1500;&#1497;&#1511;&#1510;&#1497;&#1492;.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3" Type="http://schemas.openxmlformats.org/officeDocument/2006/relationships/oleObject" Target="https://cet365.sharepoint.com/sites/portal/evaluation/nihul/urban%2095/&#1506;&#1489;&#1493;&#1491;&#1514;%20&#1513;&#1491;&#1492;/&#1514;&#1510;&#1508;&#1497;&#1493;&#1514;%20&#1504;&#1497;&#1497;&#1491;&#1493;&#1514;/&#1490;&#1503;%20&#1492;&#1513;&#1493;&#1496;&#1512;&#1514;/&#1490;&#1503;%20&#1492;&#1513;&#1493;&#1496;&#1512;&#1514;11-19.7%20&#1504;&#1514;&#1493;&#1504;&#1497;%20&#1488;&#1508;&#1500;&#1497;&#1511;&#1510;&#1497;&#149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cet365.sharepoint.com/sites/portal/evaluation/nihul/urban%2095/&#1506;&#1489;&#1493;&#1491;&#1514;%20&#1513;&#1491;&#1492;/&#1514;&#1510;&#1508;&#1497;&#1493;&#1514;%20&#1504;&#1497;&#1497;&#1491;&#1493;&#1514;/&#1490;&#1503;%20&#1492;&#1513;&#1493;&#1496;&#1512;&#1514;/&#1490;&#1503;%20&#1492;&#1513;&#1493;&#1496;&#1512;&#1514;11-19.7%20&#1504;&#1514;&#1493;&#1504;&#1497;%20&#1488;&#1508;&#1500;&#1497;&#1511;&#1510;&#1497;&#1492;.xlsx" TargetMode="Externa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4.xml"/></Relationships>
</file>

<file path=ppt/charts/_rels/chart7.xml.rels><?xml version="1.0" encoding="UTF-8" standalone="yes"?>
<Relationships xmlns="http://schemas.openxmlformats.org/package/2006/relationships"><Relationship Id="rId3" Type="http://schemas.openxmlformats.org/officeDocument/2006/relationships/oleObject" Target="https://cet365.sharepoint.com/sites/portal/evaluation/nihul/urban%2095/&#1506;&#1489;&#1493;&#1491;&#1514;%20&#1513;&#1491;&#1492;/&#1514;&#1510;&#1508;&#1497;&#1493;&#1514;%20&#1504;&#1497;&#1497;&#1491;&#1493;&#1514;/&#1499;&#1512;&#1501;%20&#1492;&#1514;&#1497;&#1502;&#1504;&#1497;&#1501;/&#1499;&#1512;&#1501;%20&#1492;&#1514;&#1497;&#1502;&#1504;&#1497;&#1501;_&#1488;&#1495;&#1512;&#1497;%20&#1492;&#1514;&#1506;&#1512;&#1489;&#1493;&#1514;/&#1499;&#1512;&#1501;%20&#1492;&#1514;&#1497;&#1502;&#1504;&#1497;&#1501;%20-%20&#1500;&#1488;&#1495;&#1512;%20&#1492;&#1514;&#1506;&#1512;&#1489;&#1493;&#1514;%202021.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cet365.sharepoint.com/sites/portal/evaluation/nihul/urban%2095/&#1506;&#1489;&#1493;&#1491;&#1514;%20&#1513;&#1491;&#1492;/&#1514;&#1510;&#1508;&#1497;&#1493;&#1514;%20&#1504;&#1497;&#1497;&#1491;&#1493;&#1514;/&#1499;&#1512;&#1501;%20&#1492;&#1514;&#1497;&#1502;&#1504;&#1497;&#1501;/&#1499;&#1512;&#1501;%20&#1492;&#1514;&#1497;&#1502;&#1504;&#1497;&#1501;_&#1488;&#1495;&#1512;&#1497;%20&#1492;&#1514;&#1506;&#1512;&#1489;&#1493;&#1514;/&#1499;&#1512;&#1501;%20&#1492;&#1514;&#1497;&#1502;&#1504;&#1497;&#1501;%20-%20&#1500;&#1488;&#1495;&#1512;%20&#1492;&#1514;&#1506;&#1512;&#1489;&#1493;&#1514;%202021.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'גרפים- דוח ביניים'!$C$52</c:f>
              <c:strCache>
                <c:ptCount val="1"/>
                <c:pt idx="0">
                  <c:v>נשים</c:v>
                </c:pt>
              </c:strCache>
            </c:strRef>
          </c:tx>
          <c:spPr>
            <a:solidFill>
              <a:srgbClr val="FFC000"/>
            </a:solidFill>
            <a:ln>
              <a:noFill/>
            </a:ln>
            <a:effectLst/>
          </c:spPr>
          <c:cat>
            <c:multiLvlStrRef>
              <c:f>'גרפים- דוח ביניים'!$A$53:$B$75</c:f>
              <c:multiLvlStrCache>
                <c:ptCount val="23"/>
                <c:lvl>
                  <c:pt idx="0">
                    <c:v>10:30:00</c:v>
                  </c:pt>
                  <c:pt idx="1">
                    <c:v>11:00:00</c:v>
                  </c:pt>
                  <c:pt idx="2">
                    <c:v>11:30:00</c:v>
                  </c:pt>
                  <c:pt idx="3">
                    <c:v>12:00:00</c:v>
                  </c:pt>
                  <c:pt idx="4">
                    <c:v>12:30:00</c:v>
                  </c:pt>
                  <c:pt idx="5">
                    <c:v>10:00:00</c:v>
                  </c:pt>
                  <c:pt idx="6">
                    <c:v>10:30:00</c:v>
                  </c:pt>
                  <c:pt idx="7">
                    <c:v>11:00:00</c:v>
                  </c:pt>
                  <c:pt idx="8">
                    <c:v>11:30:00</c:v>
                  </c:pt>
                  <c:pt idx="9">
                    <c:v>12:00:00</c:v>
                  </c:pt>
                  <c:pt idx="10">
                    <c:v>12:30:00</c:v>
                  </c:pt>
                  <c:pt idx="11">
                    <c:v>13:00:00</c:v>
                  </c:pt>
                  <c:pt idx="12">
                    <c:v>13:30:00</c:v>
                  </c:pt>
                  <c:pt idx="13">
                    <c:v>14:00:00</c:v>
                  </c:pt>
                  <c:pt idx="14">
                    <c:v>14:30:00</c:v>
                  </c:pt>
                  <c:pt idx="15">
                    <c:v>16:00:00</c:v>
                  </c:pt>
                  <c:pt idx="16">
                    <c:v>16:30:00</c:v>
                  </c:pt>
                  <c:pt idx="17">
                    <c:v>17:00:00</c:v>
                  </c:pt>
                  <c:pt idx="18">
                    <c:v>17:30:00</c:v>
                  </c:pt>
                  <c:pt idx="19">
                    <c:v>18:00:00</c:v>
                  </c:pt>
                  <c:pt idx="20">
                    <c:v>18:30:00</c:v>
                  </c:pt>
                  <c:pt idx="21">
                    <c:v>19:00:00</c:v>
                  </c:pt>
                  <c:pt idx="22">
                    <c:v>19:30:00</c:v>
                  </c:pt>
                </c:lvl>
                <c:lvl>
                  <c:pt idx="0">
                    <c:v>שישי</c:v>
                  </c:pt>
                  <c:pt idx="5">
                    <c:v>ראשון</c:v>
                  </c:pt>
                </c:lvl>
              </c:multiLvlStrCache>
            </c:multiLvlStrRef>
          </c:cat>
          <c:val>
            <c:numRef>
              <c:f>'גרפים- דוח ביניים'!$C$53:$C$75</c:f>
              <c:numCache>
                <c:formatCode>General</c:formatCode>
                <c:ptCount val="23"/>
                <c:pt idx="0">
                  <c:v>1</c:v>
                </c:pt>
                <c:pt idx="1">
                  <c:v>2</c:v>
                </c:pt>
                <c:pt idx="2">
                  <c:v>6</c:v>
                </c:pt>
                <c:pt idx="3">
                  <c:v>4</c:v>
                </c:pt>
                <c:pt idx="4">
                  <c:v>7</c:v>
                </c:pt>
                <c:pt idx="5">
                  <c:v>10</c:v>
                </c:pt>
                <c:pt idx="6">
                  <c:v>16</c:v>
                </c:pt>
                <c:pt idx="7">
                  <c:v>12</c:v>
                </c:pt>
                <c:pt idx="8">
                  <c:v>10</c:v>
                </c:pt>
                <c:pt idx="9">
                  <c:v>4</c:v>
                </c:pt>
                <c:pt idx="10">
                  <c:v>2</c:v>
                </c:pt>
                <c:pt idx="11">
                  <c:v>2</c:v>
                </c:pt>
                <c:pt idx="12">
                  <c:v>4</c:v>
                </c:pt>
                <c:pt idx="13">
                  <c:v>8</c:v>
                </c:pt>
                <c:pt idx="14">
                  <c:v>6</c:v>
                </c:pt>
                <c:pt idx="15">
                  <c:v>0</c:v>
                </c:pt>
                <c:pt idx="16">
                  <c:v>3</c:v>
                </c:pt>
                <c:pt idx="17">
                  <c:v>0</c:v>
                </c:pt>
                <c:pt idx="18">
                  <c:v>2</c:v>
                </c:pt>
                <c:pt idx="19">
                  <c:v>1</c:v>
                </c:pt>
                <c:pt idx="20">
                  <c:v>4</c:v>
                </c:pt>
                <c:pt idx="21">
                  <c:v>5</c:v>
                </c:pt>
                <c:pt idx="22">
                  <c:v>4</c:v>
                </c:pt>
              </c:numCache>
            </c:numRef>
          </c:val>
          <c:extLst>
            <c:ext xmlns:c16="http://schemas.microsoft.com/office/drawing/2014/chart" uri="{C3380CC4-5D6E-409C-BE32-E72D297353CC}">
              <c16:uniqueId val="{00000000-5310-4E8B-A8A4-655B145982DB}"/>
            </c:ext>
          </c:extLst>
        </c:ser>
        <c:ser>
          <c:idx val="1"/>
          <c:order val="1"/>
          <c:tx>
            <c:strRef>
              <c:f>'גרפים- דוח ביניים'!$D$52</c:f>
              <c:strCache>
                <c:ptCount val="1"/>
                <c:pt idx="0">
                  <c:v>גברים</c:v>
                </c:pt>
              </c:strCache>
            </c:strRef>
          </c:tx>
          <c:spPr>
            <a:solidFill>
              <a:srgbClr val="4978A6"/>
            </a:solidFill>
            <a:ln>
              <a:noFill/>
            </a:ln>
            <a:effectLst/>
          </c:spPr>
          <c:cat>
            <c:multiLvlStrRef>
              <c:f>'גרפים- דוח ביניים'!$A$53:$B$75</c:f>
              <c:multiLvlStrCache>
                <c:ptCount val="23"/>
                <c:lvl>
                  <c:pt idx="0">
                    <c:v>10:30:00</c:v>
                  </c:pt>
                  <c:pt idx="1">
                    <c:v>11:00:00</c:v>
                  </c:pt>
                  <c:pt idx="2">
                    <c:v>11:30:00</c:v>
                  </c:pt>
                  <c:pt idx="3">
                    <c:v>12:00:00</c:v>
                  </c:pt>
                  <c:pt idx="4">
                    <c:v>12:30:00</c:v>
                  </c:pt>
                  <c:pt idx="5">
                    <c:v>10:00:00</c:v>
                  </c:pt>
                  <c:pt idx="6">
                    <c:v>10:30:00</c:v>
                  </c:pt>
                  <c:pt idx="7">
                    <c:v>11:00:00</c:v>
                  </c:pt>
                  <c:pt idx="8">
                    <c:v>11:30:00</c:v>
                  </c:pt>
                  <c:pt idx="9">
                    <c:v>12:00:00</c:v>
                  </c:pt>
                  <c:pt idx="10">
                    <c:v>12:30:00</c:v>
                  </c:pt>
                  <c:pt idx="11">
                    <c:v>13:00:00</c:v>
                  </c:pt>
                  <c:pt idx="12">
                    <c:v>13:30:00</c:v>
                  </c:pt>
                  <c:pt idx="13">
                    <c:v>14:00:00</c:v>
                  </c:pt>
                  <c:pt idx="14">
                    <c:v>14:30:00</c:v>
                  </c:pt>
                  <c:pt idx="15">
                    <c:v>16:00:00</c:v>
                  </c:pt>
                  <c:pt idx="16">
                    <c:v>16:30:00</c:v>
                  </c:pt>
                  <c:pt idx="17">
                    <c:v>17:00:00</c:v>
                  </c:pt>
                  <c:pt idx="18">
                    <c:v>17:30:00</c:v>
                  </c:pt>
                  <c:pt idx="19">
                    <c:v>18:00:00</c:v>
                  </c:pt>
                  <c:pt idx="20">
                    <c:v>18:30:00</c:v>
                  </c:pt>
                  <c:pt idx="21">
                    <c:v>19:00:00</c:v>
                  </c:pt>
                  <c:pt idx="22">
                    <c:v>19:30:00</c:v>
                  </c:pt>
                </c:lvl>
                <c:lvl>
                  <c:pt idx="0">
                    <c:v>שישי</c:v>
                  </c:pt>
                  <c:pt idx="5">
                    <c:v>ראשון</c:v>
                  </c:pt>
                </c:lvl>
              </c:multiLvlStrCache>
            </c:multiLvlStrRef>
          </c:cat>
          <c:val>
            <c:numRef>
              <c:f>'גרפים- דוח ביניים'!$D$53:$D$75</c:f>
              <c:numCache>
                <c:formatCode>General</c:formatCode>
                <c:ptCount val="23"/>
                <c:pt idx="0">
                  <c:v>4</c:v>
                </c:pt>
                <c:pt idx="1">
                  <c:v>2</c:v>
                </c:pt>
                <c:pt idx="2">
                  <c:v>10</c:v>
                </c:pt>
                <c:pt idx="3">
                  <c:v>3</c:v>
                </c:pt>
                <c:pt idx="4">
                  <c:v>8</c:v>
                </c:pt>
                <c:pt idx="5">
                  <c:v>12</c:v>
                </c:pt>
                <c:pt idx="6">
                  <c:v>11</c:v>
                </c:pt>
                <c:pt idx="7">
                  <c:v>12</c:v>
                </c:pt>
                <c:pt idx="8">
                  <c:v>12</c:v>
                </c:pt>
                <c:pt idx="9">
                  <c:v>13</c:v>
                </c:pt>
                <c:pt idx="10">
                  <c:v>15</c:v>
                </c:pt>
                <c:pt idx="11">
                  <c:v>11</c:v>
                </c:pt>
                <c:pt idx="12">
                  <c:v>24</c:v>
                </c:pt>
                <c:pt idx="13">
                  <c:v>26</c:v>
                </c:pt>
                <c:pt idx="14">
                  <c:v>12</c:v>
                </c:pt>
                <c:pt idx="15">
                  <c:v>13</c:v>
                </c:pt>
                <c:pt idx="16">
                  <c:v>11</c:v>
                </c:pt>
                <c:pt idx="17">
                  <c:v>7</c:v>
                </c:pt>
                <c:pt idx="18">
                  <c:v>16</c:v>
                </c:pt>
                <c:pt idx="19">
                  <c:v>10</c:v>
                </c:pt>
                <c:pt idx="20">
                  <c:v>11</c:v>
                </c:pt>
                <c:pt idx="21">
                  <c:v>13</c:v>
                </c:pt>
                <c:pt idx="22">
                  <c:v>11</c:v>
                </c:pt>
              </c:numCache>
            </c:numRef>
          </c:val>
          <c:extLst>
            <c:ext xmlns:c16="http://schemas.microsoft.com/office/drawing/2014/chart" uri="{C3380CC4-5D6E-409C-BE32-E72D297353CC}">
              <c16:uniqueId val="{00000001-5310-4E8B-A8A4-655B145982DB}"/>
            </c:ext>
          </c:extLst>
        </c:ser>
        <c:ser>
          <c:idx val="2"/>
          <c:order val="2"/>
          <c:tx>
            <c:strRef>
              <c:f>'גרפים- דוח ביניים'!$E$52</c:f>
              <c:strCache>
                <c:ptCount val="1"/>
                <c:pt idx="0">
                  <c:v>לא ידוע</c:v>
                </c:pt>
              </c:strCache>
            </c:strRef>
          </c:tx>
          <c:spPr>
            <a:pattFill prst="ltUpDiag">
              <a:fgClr>
                <a:srgbClr val="4978A6"/>
              </a:fgClr>
              <a:bgClr>
                <a:schemeClr val="bg1"/>
              </a:bgClr>
            </a:pattFill>
            <a:ln>
              <a:solidFill>
                <a:srgbClr val="4978A6"/>
              </a:solidFill>
            </a:ln>
            <a:effectLst/>
          </c:spPr>
          <c:cat>
            <c:multiLvlStrRef>
              <c:f>'גרפים- דוח ביניים'!$A$53:$B$75</c:f>
              <c:multiLvlStrCache>
                <c:ptCount val="23"/>
                <c:lvl>
                  <c:pt idx="0">
                    <c:v>10:30:00</c:v>
                  </c:pt>
                  <c:pt idx="1">
                    <c:v>11:00:00</c:v>
                  </c:pt>
                  <c:pt idx="2">
                    <c:v>11:30:00</c:v>
                  </c:pt>
                  <c:pt idx="3">
                    <c:v>12:00:00</c:v>
                  </c:pt>
                  <c:pt idx="4">
                    <c:v>12:30:00</c:v>
                  </c:pt>
                  <c:pt idx="5">
                    <c:v>10:00:00</c:v>
                  </c:pt>
                  <c:pt idx="6">
                    <c:v>10:30:00</c:v>
                  </c:pt>
                  <c:pt idx="7">
                    <c:v>11:00:00</c:v>
                  </c:pt>
                  <c:pt idx="8">
                    <c:v>11:30:00</c:v>
                  </c:pt>
                  <c:pt idx="9">
                    <c:v>12:00:00</c:v>
                  </c:pt>
                  <c:pt idx="10">
                    <c:v>12:30:00</c:v>
                  </c:pt>
                  <c:pt idx="11">
                    <c:v>13:00:00</c:v>
                  </c:pt>
                  <c:pt idx="12">
                    <c:v>13:30:00</c:v>
                  </c:pt>
                  <c:pt idx="13">
                    <c:v>14:00:00</c:v>
                  </c:pt>
                  <c:pt idx="14">
                    <c:v>14:30:00</c:v>
                  </c:pt>
                  <c:pt idx="15">
                    <c:v>16:00:00</c:v>
                  </c:pt>
                  <c:pt idx="16">
                    <c:v>16:30:00</c:v>
                  </c:pt>
                  <c:pt idx="17">
                    <c:v>17:00:00</c:v>
                  </c:pt>
                  <c:pt idx="18">
                    <c:v>17:30:00</c:v>
                  </c:pt>
                  <c:pt idx="19">
                    <c:v>18:00:00</c:v>
                  </c:pt>
                  <c:pt idx="20">
                    <c:v>18:30:00</c:v>
                  </c:pt>
                  <c:pt idx="21">
                    <c:v>19:00:00</c:v>
                  </c:pt>
                  <c:pt idx="22">
                    <c:v>19:30:00</c:v>
                  </c:pt>
                </c:lvl>
                <c:lvl>
                  <c:pt idx="0">
                    <c:v>שישי</c:v>
                  </c:pt>
                  <c:pt idx="5">
                    <c:v>ראשון</c:v>
                  </c:pt>
                </c:lvl>
              </c:multiLvlStrCache>
            </c:multiLvlStrRef>
          </c:cat>
          <c:val>
            <c:numRef>
              <c:f>'גרפים- דוח ביניים'!$E$53:$E$75</c:f>
              <c:numCache>
                <c:formatCode>General</c:formatCode>
                <c:ptCount val="23"/>
                <c:pt idx="0">
                  <c:v>0</c:v>
                </c:pt>
                <c:pt idx="1">
                  <c:v>0</c:v>
                </c:pt>
                <c:pt idx="2">
                  <c:v>0</c:v>
                </c:pt>
                <c:pt idx="3">
                  <c:v>1</c:v>
                </c:pt>
                <c:pt idx="4">
                  <c:v>1</c:v>
                </c:pt>
                <c:pt idx="5">
                  <c:v>9</c:v>
                </c:pt>
                <c:pt idx="6">
                  <c:v>5</c:v>
                </c:pt>
                <c:pt idx="7">
                  <c:v>5</c:v>
                </c:pt>
                <c:pt idx="8">
                  <c:v>9</c:v>
                </c:pt>
                <c:pt idx="9">
                  <c:v>0</c:v>
                </c:pt>
                <c:pt idx="10">
                  <c:v>0</c:v>
                </c:pt>
                <c:pt idx="11">
                  <c:v>0</c:v>
                </c:pt>
                <c:pt idx="12">
                  <c:v>1</c:v>
                </c:pt>
                <c:pt idx="13">
                  <c:v>0</c:v>
                </c:pt>
                <c:pt idx="14">
                  <c:v>0</c:v>
                </c:pt>
                <c:pt idx="15">
                  <c:v>0</c:v>
                </c:pt>
                <c:pt idx="16">
                  <c:v>0</c:v>
                </c:pt>
                <c:pt idx="17">
                  <c:v>0</c:v>
                </c:pt>
                <c:pt idx="18">
                  <c:v>0</c:v>
                </c:pt>
                <c:pt idx="19">
                  <c:v>0</c:v>
                </c:pt>
                <c:pt idx="20">
                  <c:v>0</c:v>
                </c:pt>
                <c:pt idx="21">
                  <c:v>0</c:v>
                </c:pt>
                <c:pt idx="22">
                  <c:v>0</c:v>
                </c:pt>
              </c:numCache>
            </c:numRef>
          </c:val>
          <c:extLst>
            <c:ext xmlns:c16="http://schemas.microsoft.com/office/drawing/2014/chart" uri="{C3380CC4-5D6E-409C-BE32-E72D297353CC}">
              <c16:uniqueId val="{00000002-5310-4E8B-A8A4-655B145982DB}"/>
            </c:ext>
          </c:extLst>
        </c:ser>
        <c:dLbls>
          <c:showLegendKey val="0"/>
          <c:showVal val="0"/>
          <c:showCatName val="0"/>
          <c:showSerName val="0"/>
          <c:showPercent val="0"/>
          <c:showBubbleSize val="0"/>
        </c:dLbls>
        <c:axId val="508115976"/>
        <c:axId val="507203488"/>
      </c:areaChart>
      <c:catAx>
        <c:axId val="508115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he-IL"/>
          </a:p>
        </c:txPr>
        <c:crossAx val="507203488"/>
        <c:crosses val="autoZero"/>
        <c:auto val="1"/>
        <c:lblAlgn val="ctr"/>
        <c:lblOffset val="100"/>
        <c:noMultiLvlLbl val="0"/>
      </c:catAx>
      <c:valAx>
        <c:axId val="5072034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he-IL"/>
          </a:p>
        </c:txPr>
        <c:crossAx val="508115976"/>
        <c:crosses val="autoZero"/>
        <c:crossBetween val="midCat"/>
      </c:valAx>
      <c:spPr>
        <a:noFill/>
        <a:ln>
          <a:noFill/>
        </a:ln>
        <a:effectLst/>
      </c:spPr>
    </c:plotArea>
    <c:legend>
      <c:legendPos val="b"/>
      <c:layout>
        <c:manualLayout>
          <c:xMode val="edge"/>
          <c:yMode val="edge"/>
          <c:x val="0.15586391934254512"/>
          <c:y val="0.89835814457924901"/>
          <c:w val="0.45790937779795687"/>
          <c:h val="7.96251685056667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he-IL"/>
        </a:p>
      </c:txPr>
    </c:legend>
    <c:plotVisOnly val="1"/>
    <c:dispBlanksAs val="gap"/>
    <c:showDLblsOverMax val="0"/>
  </c:chart>
  <c:spPr>
    <a:noFill/>
    <a:ln>
      <a:noFill/>
    </a:ln>
    <a:effectLst/>
  </c:spPr>
  <c:txPr>
    <a:bodyPr/>
    <a:lstStyle/>
    <a:p>
      <a:pPr>
        <a:defRPr/>
      </a:pPr>
      <a:endParaRPr lang="he-IL"/>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F698A5"/>
              </a:solidFill>
              <a:ln w="19050">
                <a:solidFill>
                  <a:schemeClr val="lt1"/>
                </a:solidFill>
              </a:ln>
              <a:effectLst/>
            </c:spPr>
            <c:extLst>
              <c:ext xmlns:c16="http://schemas.microsoft.com/office/drawing/2014/chart" uri="{C3380CC4-5D6E-409C-BE32-E72D297353CC}">
                <c16:uniqueId val="{00000001-53D6-4440-BC4C-3338D0AF4FEA}"/>
              </c:ext>
            </c:extLst>
          </c:dPt>
          <c:dPt>
            <c:idx val="1"/>
            <c:bubble3D val="0"/>
            <c:spPr>
              <a:solidFill>
                <a:srgbClr val="F9BC25"/>
              </a:solidFill>
              <a:ln w="19050">
                <a:solidFill>
                  <a:schemeClr val="lt1"/>
                </a:solidFill>
              </a:ln>
              <a:effectLst/>
            </c:spPr>
            <c:extLst>
              <c:ext xmlns:c16="http://schemas.microsoft.com/office/drawing/2014/chart" uri="{C3380CC4-5D6E-409C-BE32-E72D297353CC}">
                <c16:uniqueId val="{00000003-53D6-4440-BC4C-3338D0AF4FEA}"/>
              </c:ext>
            </c:extLst>
          </c:dPt>
          <c:dPt>
            <c:idx val="2"/>
            <c:bubble3D val="0"/>
            <c:spPr>
              <a:solidFill>
                <a:srgbClr val="90B6DD"/>
              </a:solidFill>
              <a:ln w="19050">
                <a:solidFill>
                  <a:schemeClr val="lt1"/>
                </a:solidFill>
              </a:ln>
              <a:effectLst/>
            </c:spPr>
            <c:extLst>
              <c:ext xmlns:c16="http://schemas.microsoft.com/office/drawing/2014/chart" uri="{C3380CC4-5D6E-409C-BE32-E72D297353CC}">
                <c16:uniqueId val="{00000005-53D6-4440-BC4C-3338D0AF4FEA}"/>
              </c:ext>
            </c:extLst>
          </c:dPt>
          <c:dLbls>
            <c:dLbl>
              <c:idx val="1"/>
              <c:layout>
                <c:manualLayout>
                  <c:x val="6.2773301896631356E-2"/>
                  <c:y val="-0.25538438028290084"/>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3D6-4440-BC4C-3338D0AF4F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he-IL"/>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לידה עד 3</c:v>
                </c:pt>
                <c:pt idx="1">
                  <c:v>גיל 3-6</c:v>
                </c:pt>
                <c:pt idx="2">
                  <c:v>מעל גיל 6</c:v>
                </c:pt>
              </c:strCache>
            </c:strRef>
          </c:cat>
          <c:val>
            <c:numRef>
              <c:f>Sheet1!$B$2:$B$4</c:f>
              <c:numCache>
                <c:formatCode>0%</c:formatCode>
                <c:ptCount val="3"/>
                <c:pt idx="0">
                  <c:v>0.1</c:v>
                </c:pt>
                <c:pt idx="1">
                  <c:v>0.85</c:v>
                </c:pt>
                <c:pt idx="2">
                  <c:v>0.05</c:v>
                </c:pt>
              </c:numCache>
            </c:numRef>
          </c:val>
          <c:extLst>
            <c:ext xmlns:c16="http://schemas.microsoft.com/office/drawing/2014/chart" uri="{C3380CC4-5D6E-409C-BE32-E72D297353CC}">
              <c16:uniqueId val="{00000006-53D6-4440-BC4C-3338D0AF4FEA}"/>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he-IL"/>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F698A5"/>
              </a:solidFill>
              <a:ln w="19050">
                <a:solidFill>
                  <a:schemeClr val="lt1"/>
                </a:solidFill>
              </a:ln>
              <a:effectLst/>
            </c:spPr>
            <c:extLst>
              <c:ext xmlns:c16="http://schemas.microsoft.com/office/drawing/2014/chart" uri="{C3380CC4-5D6E-409C-BE32-E72D297353CC}">
                <c16:uniqueId val="{00000001-D287-4A6D-BE75-117AD1DDD403}"/>
              </c:ext>
            </c:extLst>
          </c:dPt>
          <c:dPt>
            <c:idx val="1"/>
            <c:bubble3D val="0"/>
            <c:spPr>
              <a:solidFill>
                <a:srgbClr val="F9BC25"/>
              </a:solidFill>
              <a:ln w="19050">
                <a:solidFill>
                  <a:schemeClr val="lt1"/>
                </a:solidFill>
              </a:ln>
              <a:effectLst/>
            </c:spPr>
            <c:extLst>
              <c:ext xmlns:c16="http://schemas.microsoft.com/office/drawing/2014/chart" uri="{C3380CC4-5D6E-409C-BE32-E72D297353CC}">
                <c16:uniqueId val="{00000003-D287-4A6D-BE75-117AD1DDD403}"/>
              </c:ext>
            </c:extLst>
          </c:dPt>
          <c:dPt>
            <c:idx val="2"/>
            <c:bubble3D val="0"/>
            <c:spPr>
              <a:solidFill>
                <a:srgbClr val="90B6DD"/>
              </a:solidFill>
              <a:ln w="19050">
                <a:solidFill>
                  <a:schemeClr val="lt1"/>
                </a:solidFill>
              </a:ln>
              <a:effectLst/>
            </c:spPr>
            <c:extLst>
              <c:ext xmlns:c16="http://schemas.microsoft.com/office/drawing/2014/chart" uri="{C3380CC4-5D6E-409C-BE32-E72D297353CC}">
                <c16:uniqueId val="{00000005-D287-4A6D-BE75-117AD1DDD403}"/>
              </c:ext>
            </c:extLst>
          </c:dPt>
          <c:dLbls>
            <c:dLbl>
              <c:idx val="2"/>
              <c:delete val="1"/>
              <c:extLst>
                <c:ext xmlns:c15="http://schemas.microsoft.com/office/drawing/2012/chart" uri="{CE6537A1-D6FC-4f65-9D91-7224C49458BB}"/>
                <c:ext xmlns:c16="http://schemas.microsoft.com/office/drawing/2014/chart" uri="{C3380CC4-5D6E-409C-BE32-E72D297353CC}">
                  <c16:uniqueId val="{00000005-D287-4A6D-BE75-117AD1DDD40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he-IL"/>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לידה עד 3</c:v>
                </c:pt>
                <c:pt idx="1">
                  <c:v>גיל 3-6</c:v>
                </c:pt>
                <c:pt idx="2">
                  <c:v>מעל גיל 6</c:v>
                </c:pt>
              </c:strCache>
            </c:strRef>
          </c:cat>
          <c:val>
            <c:numRef>
              <c:f>Sheet1!$B$2:$B$4</c:f>
              <c:numCache>
                <c:formatCode>0%</c:formatCode>
                <c:ptCount val="3"/>
                <c:pt idx="0">
                  <c:v>0.8</c:v>
                </c:pt>
                <c:pt idx="1">
                  <c:v>0.2</c:v>
                </c:pt>
                <c:pt idx="2">
                  <c:v>0</c:v>
                </c:pt>
              </c:numCache>
            </c:numRef>
          </c:val>
          <c:extLst>
            <c:ext xmlns:c16="http://schemas.microsoft.com/office/drawing/2014/chart" uri="{C3380CC4-5D6E-409C-BE32-E72D297353CC}">
              <c16:uniqueId val="{00000006-D287-4A6D-BE75-117AD1DDD403}"/>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he-IL"/>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385966519386168"/>
          <c:y val="0.10652656301233024"/>
          <c:w val="0.52520715455495737"/>
          <c:h val="0.78694687397533947"/>
        </c:manualLayout>
      </c:layout>
      <c:pieChart>
        <c:varyColors val="1"/>
        <c:ser>
          <c:idx val="0"/>
          <c:order val="0"/>
          <c:tx>
            <c:strRef>
              <c:f>Sheet1!$B$1</c:f>
              <c:strCache>
                <c:ptCount val="1"/>
                <c:pt idx="0">
                  <c:v>Column1</c:v>
                </c:pt>
              </c:strCache>
            </c:strRef>
          </c:tx>
          <c:dPt>
            <c:idx val="0"/>
            <c:bubble3D val="0"/>
            <c:spPr>
              <a:solidFill>
                <a:srgbClr val="F698A5"/>
              </a:solidFill>
              <a:ln w="19050">
                <a:solidFill>
                  <a:schemeClr val="lt1"/>
                </a:solidFill>
              </a:ln>
              <a:effectLst/>
            </c:spPr>
            <c:extLst>
              <c:ext xmlns:c16="http://schemas.microsoft.com/office/drawing/2014/chart" uri="{C3380CC4-5D6E-409C-BE32-E72D297353CC}">
                <c16:uniqueId val="{00000001-D287-4A6D-BE75-117AD1DDD403}"/>
              </c:ext>
            </c:extLst>
          </c:dPt>
          <c:dPt>
            <c:idx val="1"/>
            <c:bubble3D val="0"/>
            <c:spPr>
              <a:solidFill>
                <a:srgbClr val="F9BC25"/>
              </a:solidFill>
              <a:ln w="19050">
                <a:solidFill>
                  <a:schemeClr val="lt1"/>
                </a:solidFill>
              </a:ln>
              <a:effectLst/>
            </c:spPr>
            <c:extLst>
              <c:ext xmlns:c16="http://schemas.microsoft.com/office/drawing/2014/chart" uri="{C3380CC4-5D6E-409C-BE32-E72D297353CC}">
                <c16:uniqueId val="{00000003-D287-4A6D-BE75-117AD1DDD403}"/>
              </c:ext>
            </c:extLst>
          </c:dPt>
          <c:dPt>
            <c:idx val="2"/>
            <c:bubble3D val="0"/>
            <c:spPr>
              <a:solidFill>
                <a:srgbClr val="90B6DD"/>
              </a:solidFill>
              <a:ln w="19050">
                <a:solidFill>
                  <a:schemeClr val="lt1"/>
                </a:solidFill>
              </a:ln>
              <a:effectLst/>
            </c:spPr>
            <c:extLst>
              <c:ext xmlns:c16="http://schemas.microsoft.com/office/drawing/2014/chart" uri="{C3380CC4-5D6E-409C-BE32-E72D297353CC}">
                <c16:uniqueId val="{00000005-D287-4A6D-BE75-117AD1DDD403}"/>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he-IL"/>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לידה עד 3</c:v>
                </c:pt>
                <c:pt idx="1">
                  <c:v>גיל 3-6</c:v>
                </c:pt>
                <c:pt idx="2">
                  <c:v>מעל גיל 6</c:v>
                </c:pt>
              </c:strCache>
            </c:strRef>
          </c:cat>
          <c:val>
            <c:numRef>
              <c:f>Sheet1!$B$2:$B$4</c:f>
              <c:numCache>
                <c:formatCode>0%</c:formatCode>
                <c:ptCount val="3"/>
                <c:pt idx="0">
                  <c:v>0.1</c:v>
                </c:pt>
                <c:pt idx="1">
                  <c:v>0.35</c:v>
                </c:pt>
                <c:pt idx="2">
                  <c:v>0.55000000000000004</c:v>
                </c:pt>
              </c:numCache>
            </c:numRef>
          </c:val>
          <c:extLst>
            <c:ext xmlns:c16="http://schemas.microsoft.com/office/drawing/2014/chart" uri="{C3380CC4-5D6E-409C-BE32-E72D297353CC}">
              <c16:uniqueId val="{00000006-D287-4A6D-BE75-117AD1DDD403}"/>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he-I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n-US" sz="1200" b="1" dirty="0"/>
              <a:t>Stationary: Age and Gender</a:t>
            </a:r>
            <a:endParaRPr lang="he-IL" sz="1200" b="1" dirty="0"/>
          </a:p>
          <a:p>
            <a:pPr>
              <a:defRPr sz="1200" b="1"/>
            </a:pPr>
            <a:r>
              <a:rPr lang="en-US" sz="1200" b="1" dirty="0"/>
              <a:t>N=411</a:t>
            </a:r>
            <a:endParaRPr lang="he-IL" sz="1200" b="1" dirty="0"/>
          </a:p>
        </c:rich>
      </c:tx>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he-IL"/>
        </a:p>
      </c:txPr>
    </c:title>
    <c:autoTitleDeleted val="0"/>
    <c:plotArea>
      <c:layout/>
      <c:areaChart>
        <c:grouping val="stacked"/>
        <c:varyColors val="0"/>
        <c:ser>
          <c:idx val="0"/>
          <c:order val="0"/>
          <c:tx>
            <c:strRef>
              <c:f>'גרפים- דוח ביניים'!$C$79</c:f>
              <c:strCache>
                <c:ptCount val="1"/>
                <c:pt idx="0">
                  <c:v>לידה עד 5</c:v>
                </c:pt>
              </c:strCache>
            </c:strRef>
          </c:tx>
          <c:spPr>
            <a:solidFill>
              <a:srgbClr val="F698A5"/>
            </a:solidFill>
            <a:ln>
              <a:noFill/>
            </a:ln>
            <a:effectLst/>
          </c:spPr>
          <c:cat>
            <c:multiLvlStrRef>
              <c:f>'גרפים- דוח ביניים'!$A$80:$B$102</c:f>
              <c:multiLvlStrCache>
                <c:ptCount val="23"/>
                <c:lvl>
                  <c:pt idx="0">
                    <c:v>10:30:00</c:v>
                  </c:pt>
                  <c:pt idx="1">
                    <c:v>11:00:00</c:v>
                  </c:pt>
                  <c:pt idx="2">
                    <c:v>11:30:00</c:v>
                  </c:pt>
                  <c:pt idx="3">
                    <c:v>12:00:00</c:v>
                  </c:pt>
                  <c:pt idx="4">
                    <c:v>12:30:00</c:v>
                  </c:pt>
                  <c:pt idx="5">
                    <c:v>10:00:00</c:v>
                  </c:pt>
                  <c:pt idx="6">
                    <c:v>10:30:00</c:v>
                  </c:pt>
                  <c:pt idx="7">
                    <c:v>11:00:00</c:v>
                  </c:pt>
                  <c:pt idx="8">
                    <c:v>11:30:00</c:v>
                  </c:pt>
                  <c:pt idx="9">
                    <c:v>12:00:00</c:v>
                  </c:pt>
                  <c:pt idx="10">
                    <c:v>12:30:00</c:v>
                  </c:pt>
                  <c:pt idx="11">
                    <c:v>13:00:00</c:v>
                  </c:pt>
                  <c:pt idx="12">
                    <c:v>13:30:00</c:v>
                  </c:pt>
                  <c:pt idx="13">
                    <c:v>14:00:00</c:v>
                  </c:pt>
                  <c:pt idx="14">
                    <c:v>14:30:00</c:v>
                  </c:pt>
                  <c:pt idx="15">
                    <c:v>16:00:00</c:v>
                  </c:pt>
                  <c:pt idx="16">
                    <c:v>16:30:00</c:v>
                  </c:pt>
                  <c:pt idx="17">
                    <c:v>17:00:00</c:v>
                  </c:pt>
                  <c:pt idx="18">
                    <c:v>17:30:00</c:v>
                  </c:pt>
                  <c:pt idx="19">
                    <c:v>18:00:00</c:v>
                  </c:pt>
                  <c:pt idx="20">
                    <c:v>18:30:00</c:v>
                  </c:pt>
                  <c:pt idx="21">
                    <c:v>19:00:00</c:v>
                  </c:pt>
                  <c:pt idx="22">
                    <c:v>19:30:00</c:v>
                  </c:pt>
                </c:lvl>
                <c:lvl>
                  <c:pt idx="0">
                    <c:v>שישי</c:v>
                  </c:pt>
                  <c:pt idx="5">
                    <c:v>ראשון</c:v>
                  </c:pt>
                </c:lvl>
              </c:multiLvlStrCache>
            </c:multiLvlStrRef>
          </c:cat>
          <c:val>
            <c:numRef>
              <c:f>'גרפים- דוח ביניים'!$C$80:$C$102</c:f>
              <c:numCache>
                <c:formatCode>General</c:formatCode>
                <c:ptCount val="23"/>
                <c:pt idx="0">
                  <c:v>1</c:v>
                </c:pt>
                <c:pt idx="1">
                  <c:v>1</c:v>
                </c:pt>
                <c:pt idx="2">
                  <c:v>9</c:v>
                </c:pt>
                <c:pt idx="3">
                  <c:v>2</c:v>
                </c:pt>
                <c:pt idx="4">
                  <c:v>6</c:v>
                </c:pt>
                <c:pt idx="5">
                  <c:v>18</c:v>
                </c:pt>
                <c:pt idx="6">
                  <c:v>15</c:v>
                </c:pt>
                <c:pt idx="7">
                  <c:v>14</c:v>
                </c:pt>
                <c:pt idx="8">
                  <c:v>19</c:v>
                </c:pt>
                <c:pt idx="9">
                  <c:v>0</c:v>
                </c:pt>
                <c:pt idx="10">
                  <c:v>0</c:v>
                </c:pt>
                <c:pt idx="11">
                  <c:v>0</c:v>
                </c:pt>
                <c:pt idx="12">
                  <c:v>2</c:v>
                </c:pt>
                <c:pt idx="13">
                  <c:v>4</c:v>
                </c:pt>
                <c:pt idx="14">
                  <c:v>0</c:v>
                </c:pt>
                <c:pt idx="15">
                  <c:v>0</c:v>
                </c:pt>
                <c:pt idx="16">
                  <c:v>0</c:v>
                </c:pt>
                <c:pt idx="17">
                  <c:v>0</c:v>
                </c:pt>
                <c:pt idx="18">
                  <c:v>0</c:v>
                </c:pt>
                <c:pt idx="19">
                  <c:v>0</c:v>
                </c:pt>
                <c:pt idx="20">
                  <c:v>0</c:v>
                </c:pt>
                <c:pt idx="21">
                  <c:v>0</c:v>
                </c:pt>
                <c:pt idx="22">
                  <c:v>0</c:v>
                </c:pt>
              </c:numCache>
            </c:numRef>
          </c:val>
          <c:extLst>
            <c:ext xmlns:c16="http://schemas.microsoft.com/office/drawing/2014/chart" uri="{C3380CC4-5D6E-409C-BE32-E72D297353CC}">
              <c16:uniqueId val="{00000000-851F-4FCB-A702-882A06979C09}"/>
            </c:ext>
          </c:extLst>
        </c:ser>
        <c:ser>
          <c:idx val="1"/>
          <c:order val="1"/>
          <c:tx>
            <c:strRef>
              <c:f>'גרפים- דוח ביניים'!$D$79</c:f>
              <c:strCache>
                <c:ptCount val="1"/>
                <c:pt idx="0">
                  <c:v>ילדים 5-14</c:v>
                </c:pt>
              </c:strCache>
            </c:strRef>
          </c:tx>
          <c:spPr>
            <a:solidFill>
              <a:srgbClr val="EC1C3C"/>
            </a:solidFill>
            <a:ln>
              <a:noFill/>
            </a:ln>
            <a:effectLst/>
          </c:spPr>
          <c:cat>
            <c:multiLvlStrRef>
              <c:f>'גרפים- דוח ביניים'!$A$80:$B$102</c:f>
              <c:multiLvlStrCache>
                <c:ptCount val="23"/>
                <c:lvl>
                  <c:pt idx="0">
                    <c:v>10:30:00</c:v>
                  </c:pt>
                  <c:pt idx="1">
                    <c:v>11:00:00</c:v>
                  </c:pt>
                  <c:pt idx="2">
                    <c:v>11:30:00</c:v>
                  </c:pt>
                  <c:pt idx="3">
                    <c:v>12:00:00</c:v>
                  </c:pt>
                  <c:pt idx="4">
                    <c:v>12:30:00</c:v>
                  </c:pt>
                  <c:pt idx="5">
                    <c:v>10:00:00</c:v>
                  </c:pt>
                  <c:pt idx="6">
                    <c:v>10:30:00</c:v>
                  </c:pt>
                  <c:pt idx="7">
                    <c:v>11:00:00</c:v>
                  </c:pt>
                  <c:pt idx="8">
                    <c:v>11:30:00</c:v>
                  </c:pt>
                  <c:pt idx="9">
                    <c:v>12:00:00</c:v>
                  </c:pt>
                  <c:pt idx="10">
                    <c:v>12:30:00</c:v>
                  </c:pt>
                  <c:pt idx="11">
                    <c:v>13:00:00</c:v>
                  </c:pt>
                  <c:pt idx="12">
                    <c:v>13:30:00</c:v>
                  </c:pt>
                  <c:pt idx="13">
                    <c:v>14:00:00</c:v>
                  </c:pt>
                  <c:pt idx="14">
                    <c:v>14:30:00</c:v>
                  </c:pt>
                  <c:pt idx="15">
                    <c:v>16:00:00</c:v>
                  </c:pt>
                  <c:pt idx="16">
                    <c:v>16:30:00</c:v>
                  </c:pt>
                  <c:pt idx="17">
                    <c:v>17:00:00</c:v>
                  </c:pt>
                  <c:pt idx="18">
                    <c:v>17:30:00</c:v>
                  </c:pt>
                  <c:pt idx="19">
                    <c:v>18:00:00</c:v>
                  </c:pt>
                  <c:pt idx="20">
                    <c:v>18:30:00</c:v>
                  </c:pt>
                  <c:pt idx="21">
                    <c:v>19:00:00</c:v>
                  </c:pt>
                  <c:pt idx="22">
                    <c:v>19:30:00</c:v>
                  </c:pt>
                </c:lvl>
                <c:lvl>
                  <c:pt idx="0">
                    <c:v>שישי</c:v>
                  </c:pt>
                  <c:pt idx="5">
                    <c:v>ראשון</c:v>
                  </c:pt>
                </c:lvl>
              </c:multiLvlStrCache>
            </c:multiLvlStrRef>
          </c:cat>
          <c:val>
            <c:numRef>
              <c:f>'גרפים- דוח ביניים'!$D$80:$D$102</c:f>
              <c:numCache>
                <c:formatCode>General</c:formatCode>
                <c:ptCount val="23"/>
                <c:pt idx="0">
                  <c:v>0</c:v>
                </c:pt>
                <c:pt idx="1">
                  <c:v>0</c:v>
                </c:pt>
                <c:pt idx="2">
                  <c:v>0</c:v>
                </c:pt>
                <c:pt idx="3">
                  <c:v>2</c:v>
                </c:pt>
                <c:pt idx="4">
                  <c:v>4</c:v>
                </c:pt>
                <c:pt idx="5">
                  <c:v>0</c:v>
                </c:pt>
                <c:pt idx="6">
                  <c:v>4</c:v>
                </c:pt>
                <c:pt idx="7">
                  <c:v>1</c:v>
                </c:pt>
                <c:pt idx="8">
                  <c:v>0</c:v>
                </c:pt>
                <c:pt idx="9">
                  <c:v>2</c:v>
                </c:pt>
                <c:pt idx="10">
                  <c:v>2</c:v>
                </c:pt>
                <c:pt idx="11">
                  <c:v>1</c:v>
                </c:pt>
                <c:pt idx="12">
                  <c:v>10</c:v>
                </c:pt>
                <c:pt idx="13">
                  <c:v>13</c:v>
                </c:pt>
                <c:pt idx="14">
                  <c:v>6</c:v>
                </c:pt>
                <c:pt idx="15">
                  <c:v>2</c:v>
                </c:pt>
                <c:pt idx="16">
                  <c:v>5</c:v>
                </c:pt>
                <c:pt idx="17">
                  <c:v>0</c:v>
                </c:pt>
                <c:pt idx="18">
                  <c:v>10</c:v>
                </c:pt>
                <c:pt idx="19">
                  <c:v>6</c:v>
                </c:pt>
                <c:pt idx="20">
                  <c:v>10</c:v>
                </c:pt>
                <c:pt idx="21">
                  <c:v>11</c:v>
                </c:pt>
                <c:pt idx="22">
                  <c:v>12</c:v>
                </c:pt>
              </c:numCache>
            </c:numRef>
          </c:val>
          <c:extLst>
            <c:ext xmlns:c16="http://schemas.microsoft.com/office/drawing/2014/chart" uri="{C3380CC4-5D6E-409C-BE32-E72D297353CC}">
              <c16:uniqueId val="{00000001-851F-4FCB-A702-882A06979C09}"/>
            </c:ext>
          </c:extLst>
        </c:ser>
        <c:ser>
          <c:idx val="2"/>
          <c:order val="2"/>
          <c:tx>
            <c:strRef>
              <c:f>'גרפים- דוח ביניים'!$E$79</c:f>
              <c:strCache>
                <c:ptCount val="1"/>
                <c:pt idx="0">
                  <c:v>15-24</c:v>
                </c:pt>
              </c:strCache>
            </c:strRef>
          </c:tx>
          <c:spPr>
            <a:solidFill>
              <a:srgbClr val="BEBFC2"/>
            </a:solidFill>
            <a:ln>
              <a:noFill/>
            </a:ln>
            <a:effectLst/>
          </c:spPr>
          <c:cat>
            <c:multiLvlStrRef>
              <c:f>'גרפים- דוח ביניים'!$A$80:$B$102</c:f>
              <c:multiLvlStrCache>
                <c:ptCount val="23"/>
                <c:lvl>
                  <c:pt idx="0">
                    <c:v>10:30:00</c:v>
                  </c:pt>
                  <c:pt idx="1">
                    <c:v>11:00:00</c:v>
                  </c:pt>
                  <c:pt idx="2">
                    <c:v>11:30:00</c:v>
                  </c:pt>
                  <c:pt idx="3">
                    <c:v>12:00:00</c:v>
                  </c:pt>
                  <c:pt idx="4">
                    <c:v>12:30:00</c:v>
                  </c:pt>
                  <c:pt idx="5">
                    <c:v>10:00:00</c:v>
                  </c:pt>
                  <c:pt idx="6">
                    <c:v>10:30:00</c:v>
                  </c:pt>
                  <c:pt idx="7">
                    <c:v>11:00:00</c:v>
                  </c:pt>
                  <c:pt idx="8">
                    <c:v>11:30:00</c:v>
                  </c:pt>
                  <c:pt idx="9">
                    <c:v>12:00:00</c:v>
                  </c:pt>
                  <c:pt idx="10">
                    <c:v>12:30:00</c:v>
                  </c:pt>
                  <c:pt idx="11">
                    <c:v>13:00:00</c:v>
                  </c:pt>
                  <c:pt idx="12">
                    <c:v>13:30:00</c:v>
                  </c:pt>
                  <c:pt idx="13">
                    <c:v>14:00:00</c:v>
                  </c:pt>
                  <c:pt idx="14">
                    <c:v>14:30:00</c:v>
                  </c:pt>
                  <c:pt idx="15">
                    <c:v>16:00:00</c:v>
                  </c:pt>
                  <c:pt idx="16">
                    <c:v>16:30:00</c:v>
                  </c:pt>
                  <c:pt idx="17">
                    <c:v>17:00:00</c:v>
                  </c:pt>
                  <c:pt idx="18">
                    <c:v>17:30:00</c:v>
                  </c:pt>
                  <c:pt idx="19">
                    <c:v>18:00:00</c:v>
                  </c:pt>
                  <c:pt idx="20">
                    <c:v>18:30:00</c:v>
                  </c:pt>
                  <c:pt idx="21">
                    <c:v>19:00:00</c:v>
                  </c:pt>
                  <c:pt idx="22">
                    <c:v>19:30:00</c:v>
                  </c:pt>
                </c:lvl>
                <c:lvl>
                  <c:pt idx="0">
                    <c:v>שישי</c:v>
                  </c:pt>
                  <c:pt idx="5">
                    <c:v>ראשון</c:v>
                  </c:pt>
                </c:lvl>
              </c:multiLvlStrCache>
            </c:multiLvlStrRef>
          </c:cat>
          <c:val>
            <c:numRef>
              <c:f>'גרפים- דוח ביניים'!$E$80:$E$102</c:f>
              <c:numCache>
                <c:formatCode>General</c:formatCode>
                <c:ptCount val="23"/>
                <c:pt idx="0">
                  <c:v>0</c:v>
                </c:pt>
                <c:pt idx="1">
                  <c:v>0</c:v>
                </c:pt>
                <c:pt idx="2">
                  <c:v>0</c:v>
                </c:pt>
                <c:pt idx="3">
                  <c:v>0</c:v>
                </c:pt>
                <c:pt idx="4">
                  <c:v>0</c:v>
                </c:pt>
                <c:pt idx="5">
                  <c:v>0</c:v>
                </c:pt>
                <c:pt idx="6">
                  <c:v>0</c:v>
                </c:pt>
                <c:pt idx="7">
                  <c:v>1</c:v>
                </c:pt>
                <c:pt idx="8">
                  <c:v>1</c:v>
                </c:pt>
                <c:pt idx="9">
                  <c:v>9</c:v>
                </c:pt>
                <c:pt idx="10">
                  <c:v>6</c:v>
                </c:pt>
                <c:pt idx="11">
                  <c:v>4</c:v>
                </c:pt>
                <c:pt idx="12">
                  <c:v>7</c:v>
                </c:pt>
                <c:pt idx="13">
                  <c:v>5</c:v>
                </c:pt>
                <c:pt idx="14">
                  <c:v>0</c:v>
                </c:pt>
                <c:pt idx="15">
                  <c:v>4</c:v>
                </c:pt>
                <c:pt idx="16">
                  <c:v>0</c:v>
                </c:pt>
                <c:pt idx="17">
                  <c:v>0</c:v>
                </c:pt>
                <c:pt idx="18">
                  <c:v>3</c:v>
                </c:pt>
                <c:pt idx="19">
                  <c:v>0</c:v>
                </c:pt>
                <c:pt idx="20">
                  <c:v>3</c:v>
                </c:pt>
                <c:pt idx="21">
                  <c:v>3</c:v>
                </c:pt>
                <c:pt idx="22">
                  <c:v>0</c:v>
                </c:pt>
              </c:numCache>
            </c:numRef>
          </c:val>
          <c:extLst>
            <c:ext xmlns:c16="http://schemas.microsoft.com/office/drawing/2014/chart" uri="{C3380CC4-5D6E-409C-BE32-E72D297353CC}">
              <c16:uniqueId val="{00000002-851F-4FCB-A702-882A06979C09}"/>
            </c:ext>
          </c:extLst>
        </c:ser>
        <c:ser>
          <c:idx val="3"/>
          <c:order val="3"/>
          <c:tx>
            <c:strRef>
              <c:f>'גרפים- דוח ביניים'!$F$79</c:f>
              <c:strCache>
                <c:ptCount val="1"/>
                <c:pt idx="0">
                  <c:v>25-64</c:v>
                </c:pt>
              </c:strCache>
            </c:strRef>
          </c:tx>
          <c:spPr>
            <a:solidFill>
              <a:srgbClr val="F7E88D"/>
            </a:solidFill>
            <a:ln>
              <a:noFill/>
            </a:ln>
            <a:effectLst/>
          </c:spPr>
          <c:cat>
            <c:multiLvlStrRef>
              <c:f>'גרפים- דוח ביניים'!$A$80:$B$102</c:f>
              <c:multiLvlStrCache>
                <c:ptCount val="23"/>
                <c:lvl>
                  <c:pt idx="0">
                    <c:v>10:30:00</c:v>
                  </c:pt>
                  <c:pt idx="1">
                    <c:v>11:00:00</c:v>
                  </c:pt>
                  <c:pt idx="2">
                    <c:v>11:30:00</c:v>
                  </c:pt>
                  <c:pt idx="3">
                    <c:v>12:00:00</c:v>
                  </c:pt>
                  <c:pt idx="4">
                    <c:v>12:30:00</c:v>
                  </c:pt>
                  <c:pt idx="5">
                    <c:v>10:00:00</c:v>
                  </c:pt>
                  <c:pt idx="6">
                    <c:v>10:30:00</c:v>
                  </c:pt>
                  <c:pt idx="7">
                    <c:v>11:00:00</c:v>
                  </c:pt>
                  <c:pt idx="8">
                    <c:v>11:30:00</c:v>
                  </c:pt>
                  <c:pt idx="9">
                    <c:v>12:00:00</c:v>
                  </c:pt>
                  <c:pt idx="10">
                    <c:v>12:30:00</c:v>
                  </c:pt>
                  <c:pt idx="11">
                    <c:v>13:00:00</c:v>
                  </c:pt>
                  <c:pt idx="12">
                    <c:v>13:30:00</c:v>
                  </c:pt>
                  <c:pt idx="13">
                    <c:v>14:00:00</c:v>
                  </c:pt>
                  <c:pt idx="14">
                    <c:v>14:30:00</c:v>
                  </c:pt>
                  <c:pt idx="15">
                    <c:v>16:00:00</c:v>
                  </c:pt>
                  <c:pt idx="16">
                    <c:v>16:30:00</c:v>
                  </c:pt>
                  <c:pt idx="17">
                    <c:v>17:00:00</c:v>
                  </c:pt>
                  <c:pt idx="18">
                    <c:v>17:30:00</c:v>
                  </c:pt>
                  <c:pt idx="19">
                    <c:v>18:00:00</c:v>
                  </c:pt>
                  <c:pt idx="20">
                    <c:v>18:30:00</c:v>
                  </c:pt>
                  <c:pt idx="21">
                    <c:v>19:00:00</c:v>
                  </c:pt>
                  <c:pt idx="22">
                    <c:v>19:30:00</c:v>
                  </c:pt>
                </c:lvl>
                <c:lvl>
                  <c:pt idx="0">
                    <c:v>שישי</c:v>
                  </c:pt>
                  <c:pt idx="5">
                    <c:v>ראשון</c:v>
                  </c:pt>
                </c:lvl>
              </c:multiLvlStrCache>
            </c:multiLvlStrRef>
          </c:cat>
          <c:val>
            <c:numRef>
              <c:f>'גרפים- דוח ביניים'!$F$80:$F$102</c:f>
              <c:numCache>
                <c:formatCode>General</c:formatCode>
                <c:ptCount val="23"/>
                <c:pt idx="0">
                  <c:v>3</c:v>
                </c:pt>
                <c:pt idx="1">
                  <c:v>1</c:v>
                </c:pt>
                <c:pt idx="2">
                  <c:v>6</c:v>
                </c:pt>
                <c:pt idx="3">
                  <c:v>2</c:v>
                </c:pt>
                <c:pt idx="4">
                  <c:v>4</c:v>
                </c:pt>
                <c:pt idx="5">
                  <c:v>11</c:v>
                </c:pt>
                <c:pt idx="6">
                  <c:v>13</c:v>
                </c:pt>
                <c:pt idx="7">
                  <c:v>11</c:v>
                </c:pt>
                <c:pt idx="8">
                  <c:v>9</c:v>
                </c:pt>
                <c:pt idx="9">
                  <c:v>6</c:v>
                </c:pt>
                <c:pt idx="10">
                  <c:v>7</c:v>
                </c:pt>
                <c:pt idx="11">
                  <c:v>8</c:v>
                </c:pt>
                <c:pt idx="12">
                  <c:v>10</c:v>
                </c:pt>
                <c:pt idx="13">
                  <c:v>12</c:v>
                </c:pt>
                <c:pt idx="14">
                  <c:v>12</c:v>
                </c:pt>
                <c:pt idx="15">
                  <c:v>7</c:v>
                </c:pt>
                <c:pt idx="16">
                  <c:v>9</c:v>
                </c:pt>
                <c:pt idx="17">
                  <c:v>7</c:v>
                </c:pt>
                <c:pt idx="18">
                  <c:v>5</c:v>
                </c:pt>
                <c:pt idx="19">
                  <c:v>5</c:v>
                </c:pt>
                <c:pt idx="20">
                  <c:v>2</c:v>
                </c:pt>
                <c:pt idx="21">
                  <c:v>4</c:v>
                </c:pt>
                <c:pt idx="22">
                  <c:v>3</c:v>
                </c:pt>
              </c:numCache>
            </c:numRef>
          </c:val>
          <c:extLst>
            <c:ext xmlns:c16="http://schemas.microsoft.com/office/drawing/2014/chart" uri="{C3380CC4-5D6E-409C-BE32-E72D297353CC}">
              <c16:uniqueId val="{00000003-851F-4FCB-A702-882A06979C09}"/>
            </c:ext>
          </c:extLst>
        </c:ser>
        <c:ser>
          <c:idx val="4"/>
          <c:order val="4"/>
          <c:tx>
            <c:strRef>
              <c:f>'גרפים- דוח ביניים'!$G$79</c:f>
              <c:strCache>
                <c:ptCount val="1"/>
                <c:pt idx="0">
                  <c:v>65+</c:v>
                </c:pt>
              </c:strCache>
            </c:strRef>
          </c:tx>
          <c:spPr>
            <a:solidFill>
              <a:srgbClr val="4978A6"/>
            </a:solidFill>
            <a:ln>
              <a:noFill/>
            </a:ln>
            <a:effectLst/>
          </c:spPr>
          <c:cat>
            <c:multiLvlStrRef>
              <c:f>'גרפים- דוח ביניים'!$A$80:$B$102</c:f>
              <c:multiLvlStrCache>
                <c:ptCount val="23"/>
                <c:lvl>
                  <c:pt idx="0">
                    <c:v>10:30:00</c:v>
                  </c:pt>
                  <c:pt idx="1">
                    <c:v>11:00:00</c:v>
                  </c:pt>
                  <c:pt idx="2">
                    <c:v>11:30:00</c:v>
                  </c:pt>
                  <c:pt idx="3">
                    <c:v>12:00:00</c:v>
                  </c:pt>
                  <c:pt idx="4">
                    <c:v>12:30:00</c:v>
                  </c:pt>
                  <c:pt idx="5">
                    <c:v>10:00:00</c:v>
                  </c:pt>
                  <c:pt idx="6">
                    <c:v>10:30:00</c:v>
                  </c:pt>
                  <c:pt idx="7">
                    <c:v>11:00:00</c:v>
                  </c:pt>
                  <c:pt idx="8">
                    <c:v>11:30:00</c:v>
                  </c:pt>
                  <c:pt idx="9">
                    <c:v>12:00:00</c:v>
                  </c:pt>
                  <c:pt idx="10">
                    <c:v>12:30:00</c:v>
                  </c:pt>
                  <c:pt idx="11">
                    <c:v>13:00:00</c:v>
                  </c:pt>
                  <c:pt idx="12">
                    <c:v>13:30:00</c:v>
                  </c:pt>
                  <c:pt idx="13">
                    <c:v>14:00:00</c:v>
                  </c:pt>
                  <c:pt idx="14">
                    <c:v>14:30:00</c:v>
                  </c:pt>
                  <c:pt idx="15">
                    <c:v>16:00:00</c:v>
                  </c:pt>
                  <c:pt idx="16">
                    <c:v>16:30:00</c:v>
                  </c:pt>
                  <c:pt idx="17">
                    <c:v>17:00:00</c:v>
                  </c:pt>
                  <c:pt idx="18">
                    <c:v>17:30:00</c:v>
                  </c:pt>
                  <c:pt idx="19">
                    <c:v>18:00:00</c:v>
                  </c:pt>
                  <c:pt idx="20">
                    <c:v>18:30:00</c:v>
                  </c:pt>
                  <c:pt idx="21">
                    <c:v>19:00:00</c:v>
                  </c:pt>
                  <c:pt idx="22">
                    <c:v>19:30:00</c:v>
                  </c:pt>
                </c:lvl>
                <c:lvl>
                  <c:pt idx="0">
                    <c:v>שישי</c:v>
                  </c:pt>
                  <c:pt idx="5">
                    <c:v>ראשון</c:v>
                  </c:pt>
                </c:lvl>
              </c:multiLvlStrCache>
            </c:multiLvlStrRef>
          </c:cat>
          <c:val>
            <c:numRef>
              <c:f>'גרפים- דוח ביניים'!$G$80:$G$102</c:f>
              <c:numCache>
                <c:formatCode>General</c:formatCode>
                <c:ptCount val="23"/>
                <c:pt idx="0">
                  <c:v>1</c:v>
                </c:pt>
                <c:pt idx="1">
                  <c:v>2</c:v>
                </c:pt>
                <c:pt idx="2">
                  <c:v>1</c:v>
                </c:pt>
                <c:pt idx="3">
                  <c:v>2</c:v>
                </c:pt>
                <c:pt idx="4">
                  <c:v>2</c:v>
                </c:pt>
                <c:pt idx="5">
                  <c:v>2</c:v>
                </c:pt>
                <c:pt idx="6">
                  <c:v>0</c:v>
                </c:pt>
                <c:pt idx="7">
                  <c:v>2</c:v>
                </c:pt>
                <c:pt idx="8">
                  <c:v>2</c:v>
                </c:pt>
                <c:pt idx="9">
                  <c:v>0</c:v>
                </c:pt>
                <c:pt idx="10">
                  <c:v>2</c:v>
                </c:pt>
                <c:pt idx="11">
                  <c:v>0</c:v>
                </c:pt>
                <c:pt idx="12">
                  <c:v>0</c:v>
                </c:pt>
                <c:pt idx="13">
                  <c:v>0</c:v>
                </c:pt>
                <c:pt idx="14">
                  <c:v>0</c:v>
                </c:pt>
                <c:pt idx="15">
                  <c:v>0</c:v>
                </c:pt>
                <c:pt idx="16">
                  <c:v>0</c:v>
                </c:pt>
                <c:pt idx="17">
                  <c:v>0</c:v>
                </c:pt>
                <c:pt idx="18">
                  <c:v>0</c:v>
                </c:pt>
                <c:pt idx="19">
                  <c:v>0</c:v>
                </c:pt>
                <c:pt idx="20">
                  <c:v>0</c:v>
                </c:pt>
                <c:pt idx="21">
                  <c:v>0</c:v>
                </c:pt>
                <c:pt idx="22">
                  <c:v>0</c:v>
                </c:pt>
              </c:numCache>
            </c:numRef>
          </c:val>
          <c:extLst>
            <c:ext xmlns:c16="http://schemas.microsoft.com/office/drawing/2014/chart" uri="{C3380CC4-5D6E-409C-BE32-E72D297353CC}">
              <c16:uniqueId val="{00000004-851F-4FCB-A702-882A06979C09}"/>
            </c:ext>
          </c:extLst>
        </c:ser>
        <c:dLbls>
          <c:showLegendKey val="0"/>
          <c:showVal val="0"/>
          <c:showCatName val="0"/>
          <c:showSerName val="0"/>
          <c:showPercent val="0"/>
          <c:showBubbleSize val="0"/>
        </c:dLbls>
        <c:axId val="508115976"/>
        <c:axId val="507203488"/>
      </c:areaChart>
      <c:catAx>
        <c:axId val="508115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he-IL"/>
          </a:p>
        </c:txPr>
        <c:crossAx val="507203488"/>
        <c:crosses val="autoZero"/>
        <c:auto val="1"/>
        <c:lblAlgn val="ctr"/>
        <c:lblOffset val="100"/>
        <c:noMultiLvlLbl val="0"/>
      </c:catAx>
      <c:valAx>
        <c:axId val="5072034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he-IL"/>
          </a:p>
        </c:txPr>
        <c:crossAx val="508115976"/>
        <c:crosses val="autoZero"/>
        <c:crossBetween val="midCat"/>
      </c:valAx>
      <c:spPr>
        <a:noFill/>
        <a:ln>
          <a:noFill/>
        </a:ln>
        <a:effectLst/>
      </c:spPr>
    </c:plotArea>
    <c:legend>
      <c:legendPos val="b"/>
      <c:layout>
        <c:manualLayout>
          <c:xMode val="edge"/>
          <c:yMode val="edge"/>
          <c:x val="0.21523965747216584"/>
          <c:y val="0.90354740556198232"/>
          <c:w val="0.56952049805774607"/>
          <c:h val="7.5559955622061054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he-IL"/>
        </a:p>
      </c:txPr>
    </c:legend>
    <c:plotVisOnly val="1"/>
    <c:dispBlanksAs val="gap"/>
    <c:showDLblsOverMax val="0"/>
  </c:chart>
  <c:spPr>
    <a:noFill/>
    <a:ln>
      <a:noFill/>
    </a:ln>
    <a:effectLst/>
  </c:spPr>
  <c:txPr>
    <a:bodyPr/>
    <a:lstStyle/>
    <a:p>
      <a:pPr>
        <a:defRPr/>
      </a:pPr>
      <a:endParaRPr lang="he-IL"/>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rtl="0">
              <a:defRPr sz="1400" b="1" i="0" u="none" strike="noStrike" kern="1200" spc="0" baseline="0">
                <a:solidFill>
                  <a:schemeClr val="tx1">
                    <a:lumMod val="65000"/>
                    <a:lumOff val="35000"/>
                  </a:schemeClr>
                </a:solidFill>
                <a:latin typeface="+mn-lt"/>
                <a:ea typeface="+mn-ea"/>
                <a:cs typeface="+mn-cs"/>
              </a:defRPr>
            </a:pPr>
            <a:r>
              <a:rPr lang="en-US" sz="1200" b="1" dirty="0"/>
              <a:t>Composition</a:t>
            </a:r>
            <a:r>
              <a:rPr lang="en-US" sz="1200" b="1" baseline="0" dirty="0"/>
              <a:t> of groups of visitors </a:t>
            </a:r>
            <a:r>
              <a:rPr lang="en-US" sz="1200" b="1" dirty="0"/>
              <a:t>(5+ participants)</a:t>
            </a:r>
          </a:p>
          <a:p>
            <a:pPr algn="l" rtl="0">
              <a:defRPr b="1"/>
            </a:pPr>
            <a:endParaRPr lang="he-IL" sz="1100" b="1" dirty="0"/>
          </a:p>
        </c:rich>
      </c:tx>
      <c:layout>
        <c:manualLayout>
          <c:xMode val="edge"/>
          <c:yMode val="edge"/>
          <c:x val="0.11251455683752926"/>
          <c:y val="1.5556606492594483E-2"/>
        </c:manualLayout>
      </c:layout>
      <c:overlay val="0"/>
      <c:spPr>
        <a:noFill/>
        <a:ln>
          <a:noFill/>
        </a:ln>
        <a:effectLst/>
      </c:spPr>
      <c:txPr>
        <a:bodyPr rot="0" spcFirstLastPara="1" vertOverflow="ellipsis" vert="horz" wrap="square" anchor="ctr" anchorCtr="1"/>
        <a:lstStyle/>
        <a:p>
          <a:pPr algn="l" rtl="0">
            <a:defRPr sz="1400" b="1" i="0" u="none" strike="noStrike" kern="1200" spc="0" baseline="0">
              <a:solidFill>
                <a:schemeClr val="tx1">
                  <a:lumMod val="65000"/>
                  <a:lumOff val="35000"/>
                </a:schemeClr>
              </a:solidFill>
              <a:latin typeface="+mn-lt"/>
              <a:ea typeface="+mn-ea"/>
              <a:cs typeface="+mn-cs"/>
            </a:defRPr>
          </a:pPr>
          <a:endParaRPr lang="he-IL"/>
        </a:p>
      </c:txPr>
    </c:title>
    <c:autoTitleDeleted val="0"/>
    <c:plotArea>
      <c:layout>
        <c:manualLayout>
          <c:layoutTarget val="inner"/>
          <c:xMode val="edge"/>
          <c:yMode val="edge"/>
          <c:x val="0.17016587122246657"/>
          <c:y val="0.10462395270287821"/>
          <c:w val="0.651378687965815"/>
          <c:h val="0.83819962985420526"/>
        </c:manualLayout>
      </c:layout>
      <c:barChart>
        <c:barDir val="bar"/>
        <c:grouping val="stacked"/>
        <c:varyColors val="0"/>
        <c:ser>
          <c:idx val="0"/>
          <c:order val="0"/>
          <c:tx>
            <c:strRef>
              <c:f>'גרפים- דוח ביניים'!$B$240</c:f>
              <c:strCache>
                <c:ptCount val="1"/>
                <c:pt idx="0">
                  <c:v>לידה עד 5</c:v>
                </c:pt>
              </c:strCache>
            </c:strRef>
          </c:tx>
          <c:spPr>
            <a:solidFill>
              <a:srgbClr val="F698A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he-I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 דוח ביניים'!$A$241:$A$251</c:f>
              <c:strCache>
                <c:ptCount val="11"/>
                <c:pt idx="0">
                  <c:v>Group # 11</c:v>
                </c:pt>
                <c:pt idx="1">
                  <c:v>Group # 10</c:v>
                </c:pt>
                <c:pt idx="2">
                  <c:v>Group # 9</c:v>
                </c:pt>
                <c:pt idx="3">
                  <c:v>Group # 7</c:v>
                </c:pt>
                <c:pt idx="4">
                  <c:v>Group # 8</c:v>
                </c:pt>
                <c:pt idx="5">
                  <c:v>Group # 6</c:v>
                </c:pt>
                <c:pt idx="6">
                  <c:v>Group # 5</c:v>
                </c:pt>
                <c:pt idx="7">
                  <c:v>Group # 4</c:v>
                </c:pt>
                <c:pt idx="8">
                  <c:v>Group # 3</c:v>
                </c:pt>
                <c:pt idx="9">
                  <c:v>Group # 2</c:v>
                </c:pt>
                <c:pt idx="10">
                  <c:v>Group # 1</c:v>
                </c:pt>
              </c:strCache>
            </c:strRef>
          </c:cat>
          <c:val>
            <c:numRef>
              <c:f>'גרפים- דוח ביניים'!$B$241:$B$251</c:f>
              <c:numCache>
                <c:formatCode>General</c:formatCode>
                <c:ptCount val="11"/>
                <c:pt idx="7">
                  <c:v>14</c:v>
                </c:pt>
                <c:pt idx="8">
                  <c:v>15</c:v>
                </c:pt>
                <c:pt idx="9">
                  <c:v>18</c:v>
                </c:pt>
                <c:pt idx="10">
                  <c:v>19</c:v>
                </c:pt>
              </c:numCache>
            </c:numRef>
          </c:val>
          <c:extLst>
            <c:ext xmlns:c16="http://schemas.microsoft.com/office/drawing/2014/chart" uri="{C3380CC4-5D6E-409C-BE32-E72D297353CC}">
              <c16:uniqueId val="{00000000-0575-4AB6-B771-E605799D58FB}"/>
            </c:ext>
          </c:extLst>
        </c:ser>
        <c:ser>
          <c:idx val="1"/>
          <c:order val="1"/>
          <c:tx>
            <c:strRef>
              <c:f>'גרפים- דוח ביניים'!$C$240</c:f>
              <c:strCache>
                <c:ptCount val="1"/>
                <c:pt idx="0">
                  <c:v>ילדים 5-14</c:v>
                </c:pt>
              </c:strCache>
            </c:strRef>
          </c:tx>
          <c:spPr>
            <a:solidFill>
              <a:srgbClr val="EC1C3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he-I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 דוח ביניים'!$A$241:$A$251</c:f>
              <c:strCache>
                <c:ptCount val="11"/>
                <c:pt idx="0">
                  <c:v>Group # 11</c:v>
                </c:pt>
                <c:pt idx="1">
                  <c:v>Group # 10</c:v>
                </c:pt>
                <c:pt idx="2">
                  <c:v>Group # 9</c:v>
                </c:pt>
                <c:pt idx="3">
                  <c:v>Group # 7</c:v>
                </c:pt>
                <c:pt idx="4">
                  <c:v>Group # 8</c:v>
                </c:pt>
                <c:pt idx="5">
                  <c:v>Group # 6</c:v>
                </c:pt>
                <c:pt idx="6">
                  <c:v>Group # 5</c:v>
                </c:pt>
                <c:pt idx="7">
                  <c:v>Group # 4</c:v>
                </c:pt>
                <c:pt idx="8">
                  <c:v>Group # 3</c:v>
                </c:pt>
                <c:pt idx="9">
                  <c:v>Group # 2</c:v>
                </c:pt>
                <c:pt idx="10">
                  <c:v>Group # 1</c:v>
                </c:pt>
              </c:strCache>
            </c:strRef>
          </c:cat>
          <c:val>
            <c:numRef>
              <c:f>'גרפים- דוח ביניים'!$C$241:$C$251</c:f>
              <c:numCache>
                <c:formatCode>General</c:formatCode>
                <c:ptCount val="11"/>
                <c:pt idx="1">
                  <c:v>6</c:v>
                </c:pt>
                <c:pt idx="2">
                  <c:v>7</c:v>
                </c:pt>
                <c:pt idx="3">
                  <c:v>8</c:v>
                </c:pt>
                <c:pt idx="4">
                  <c:v>5</c:v>
                </c:pt>
                <c:pt idx="5">
                  <c:v>9</c:v>
                </c:pt>
                <c:pt idx="6">
                  <c:v>6</c:v>
                </c:pt>
              </c:numCache>
            </c:numRef>
          </c:val>
          <c:extLst>
            <c:ext xmlns:c16="http://schemas.microsoft.com/office/drawing/2014/chart" uri="{C3380CC4-5D6E-409C-BE32-E72D297353CC}">
              <c16:uniqueId val="{00000001-0575-4AB6-B771-E605799D58FB}"/>
            </c:ext>
          </c:extLst>
        </c:ser>
        <c:ser>
          <c:idx val="2"/>
          <c:order val="2"/>
          <c:tx>
            <c:strRef>
              <c:f>'גרפים- דוח ביניים'!$D$240</c:f>
              <c:strCache>
                <c:ptCount val="1"/>
                <c:pt idx="0">
                  <c:v>15-24</c:v>
                </c:pt>
              </c:strCache>
            </c:strRef>
          </c:tx>
          <c:spPr>
            <a:solidFill>
              <a:srgbClr val="BEBFC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he-I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 דוח ביניים'!$A$241:$A$251</c:f>
              <c:strCache>
                <c:ptCount val="11"/>
                <c:pt idx="0">
                  <c:v>Group # 11</c:v>
                </c:pt>
                <c:pt idx="1">
                  <c:v>Group # 10</c:v>
                </c:pt>
                <c:pt idx="2">
                  <c:v>Group # 9</c:v>
                </c:pt>
                <c:pt idx="3">
                  <c:v>Group # 7</c:v>
                </c:pt>
                <c:pt idx="4">
                  <c:v>Group # 8</c:v>
                </c:pt>
                <c:pt idx="5">
                  <c:v>Group # 6</c:v>
                </c:pt>
                <c:pt idx="6">
                  <c:v>Group # 5</c:v>
                </c:pt>
                <c:pt idx="7">
                  <c:v>Group # 4</c:v>
                </c:pt>
                <c:pt idx="8">
                  <c:v>Group # 3</c:v>
                </c:pt>
                <c:pt idx="9">
                  <c:v>Group # 2</c:v>
                </c:pt>
                <c:pt idx="10">
                  <c:v>Group # 1</c:v>
                </c:pt>
              </c:strCache>
            </c:strRef>
          </c:cat>
          <c:val>
            <c:numRef>
              <c:f>'גרפים- דוח ביניים'!$D$241:$D$251</c:f>
              <c:numCache>
                <c:formatCode>General</c:formatCode>
                <c:ptCount val="11"/>
                <c:pt idx="10">
                  <c:v>1</c:v>
                </c:pt>
              </c:numCache>
            </c:numRef>
          </c:val>
          <c:extLst>
            <c:ext xmlns:c16="http://schemas.microsoft.com/office/drawing/2014/chart" uri="{C3380CC4-5D6E-409C-BE32-E72D297353CC}">
              <c16:uniqueId val="{00000002-0575-4AB6-B771-E605799D58FB}"/>
            </c:ext>
          </c:extLst>
        </c:ser>
        <c:ser>
          <c:idx val="3"/>
          <c:order val="3"/>
          <c:tx>
            <c:strRef>
              <c:f>'גרפים- דוח ביניים'!$E$240</c:f>
              <c:strCache>
                <c:ptCount val="1"/>
                <c:pt idx="0">
                  <c:v>25-64</c:v>
                </c:pt>
              </c:strCache>
            </c:strRef>
          </c:tx>
          <c:spPr>
            <a:solidFill>
              <a:srgbClr val="F7E88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he-I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 דוח ביניים'!$A$241:$A$251</c:f>
              <c:strCache>
                <c:ptCount val="11"/>
                <c:pt idx="0">
                  <c:v>Group # 11</c:v>
                </c:pt>
                <c:pt idx="1">
                  <c:v>Group # 10</c:v>
                </c:pt>
                <c:pt idx="2">
                  <c:v>Group # 9</c:v>
                </c:pt>
                <c:pt idx="3">
                  <c:v>Group # 7</c:v>
                </c:pt>
                <c:pt idx="4">
                  <c:v>Group # 8</c:v>
                </c:pt>
                <c:pt idx="5">
                  <c:v>Group # 6</c:v>
                </c:pt>
                <c:pt idx="6">
                  <c:v>Group # 5</c:v>
                </c:pt>
                <c:pt idx="7">
                  <c:v>Group # 4</c:v>
                </c:pt>
                <c:pt idx="8">
                  <c:v>Group # 3</c:v>
                </c:pt>
                <c:pt idx="9">
                  <c:v>Group # 2</c:v>
                </c:pt>
                <c:pt idx="10">
                  <c:v>Group # 1</c:v>
                </c:pt>
              </c:strCache>
            </c:strRef>
          </c:cat>
          <c:val>
            <c:numRef>
              <c:f>'גרפים- דוח ביניים'!$E$241:$E$251</c:f>
              <c:numCache>
                <c:formatCode>General</c:formatCode>
                <c:ptCount val="11"/>
                <c:pt idx="0">
                  <c:v>6</c:v>
                </c:pt>
                <c:pt idx="4">
                  <c:v>3</c:v>
                </c:pt>
                <c:pt idx="6">
                  <c:v>4</c:v>
                </c:pt>
                <c:pt idx="7">
                  <c:v>4</c:v>
                </c:pt>
                <c:pt idx="8">
                  <c:v>4</c:v>
                </c:pt>
                <c:pt idx="9">
                  <c:v>4</c:v>
                </c:pt>
                <c:pt idx="10">
                  <c:v>2</c:v>
                </c:pt>
              </c:numCache>
            </c:numRef>
          </c:val>
          <c:extLst>
            <c:ext xmlns:c16="http://schemas.microsoft.com/office/drawing/2014/chart" uri="{C3380CC4-5D6E-409C-BE32-E72D297353CC}">
              <c16:uniqueId val="{00000003-0575-4AB6-B771-E605799D58FB}"/>
            </c:ext>
          </c:extLst>
        </c:ser>
        <c:ser>
          <c:idx val="4"/>
          <c:order val="4"/>
          <c:tx>
            <c:strRef>
              <c:f>'גרפים- דוח ביניים'!$F$240</c:f>
              <c:strCache>
                <c:ptCount val="1"/>
                <c:pt idx="0">
                  <c:v>65+</c:v>
                </c:pt>
              </c:strCache>
            </c:strRef>
          </c:tx>
          <c:spPr>
            <a:solidFill>
              <a:srgbClr val="4978A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he-I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'גרפים- דוח ביניים'!$A$241:$A$251</c:f>
              <c:strCache>
                <c:ptCount val="11"/>
                <c:pt idx="0">
                  <c:v>Group # 11</c:v>
                </c:pt>
                <c:pt idx="1">
                  <c:v>Group # 10</c:v>
                </c:pt>
                <c:pt idx="2">
                  <c:v>Group # 9</c:v>
                </c:pt>
                <c:pt idx="3">
                  <c:v>Group # 7</c:v>
                </c:pt>
                <c:pt idx="4">
                  <c:v>Group # 8</c:v>
                </c:pt>
                <c:pt idx="5">
                  <c:v>Group # 6</c:v>
                </c:pt>
                <c:pt idx="6">
                  <c:v>Group # 5</c:v>
                </c:pt>
                <c:pt idx="7">
                  <c:v>Group # 4</c:v>
                </c:pt>
                <c:pt idx="8">
                  <c:v>Group # 3</c:v>
                </c:pt>
                <c:pt idx="9">
                  <c:v>Group # 2</c:v>
                </c:pt>
                <c:pt idx="10">
                  <c:v>Group # 1</c:v>
                </c:pt>
              </c:strCache>
            </c:strRef>
          </c:cat>
          <c:val>
            <c:numRef>
              <c:f>'גרפים- דוח ביניים'!$F$241:$F$251</c:f>
              <c:numCache>
                <c:formatCode>General</c:formatCode>
                <c:ptCount val="11"/>
              </c:numCache>
            </c:numRef>
          </c:val>
          <c:extLst>
            <c:ext xmlns:c16="http://schemas.microsoft.com/office/drawing/2014/chart" uri="{C3380CC4-5D6E-409C-BE32-E72D297353CC}">
              <c16:uniqueId val="{00000004-0575-4AB6-B771-E605799D58FB}"/>
            </c:ext>
          </c:extLst>
        </c:ser>
        <c:dLbls>
          <c:dLblPos val="ctr"/>
          <c:showLegendKey val="0"/>
          <c:showVal val="1"/>
          <c:showCatName val="0"/>
          <c:showSerName val="0"/>
          <c:showPercent val="0"/>
          <c:showBubbleSize val="0"/>
        </c:dLbls>
        <c:gapWidth val="50"/>
        <c:overlap val="100"/>
        <c:axId val="500380472"/>
        <c:axId val="500378176"/>
      </c:barChart>
      <c:catAx>
        <c:axId val="5003804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crossAx val="500378176"/>
        <c:crosses val="autoZero"/>
        <c:auto val="1"/>
        <c:lblAlgn val="ctr"/>
        <c:lblOffset val="100"/>
        <c:noMultiLvlLbl val="0"/>
      </c:catAx>
      <c:valAx>
        <c:axId val="500378176"/>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crossAx val="50038047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legendEntry>
      <c:legendEntry>
        <c:idx val="1"/>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legendEntry>
      <c:layout>
        <c:manualLayout>
          <c:xMode val="edge"/>
          <c:yMode val="edge"/>
          <c:x val="0.73489691761651665"/>
          <c:y val="0.48385981508885245"/>
          <c:w val="0.20098195129129198"/>
          <c:h val="0.268390958609366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he-IL"/>
        </a:p>
      </c:txPr>
    </c:legend>
    <c:plotVisOnly val="1"/>
    <c:dispBlanksAs val="gap"/>
    <c:showDLblsOverMax val="0"/>
  </c:chart>
  <c:spPr>
    <a:noFill/>
    <a:ln>
      <a:noFill/>
    </a:ln>
    <a:effectLst/>
  </c:spPr>
  <c:txPr>
    <a:bodyPr/>
    <a:lstStyle/>
    <a:p>
      <a:pPr>
        <a:defRPr/>
      </a:pPr>
      <a:endParaRPr lang="he-IL"/>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n-US" sz="1200" b="1" dirty="0"/>
              <a:t>Average length of stay at various times - by age</a:t>
            </a:r>
          </a:p>
        </c:rich>
      </c:tx>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he-IL"/>
        </a:p>
      </c:txPr>
    </c:title>
    <c:autoTitleDeleted val="0"/>
    <c:plotArea>
      <c:layout>
        <c:manualLayout>
          <c:layoutTarget val="inner"/>
          <c:xMode val="edge"/>
          <c:yMode val="edge"/>
          <c:x val="7.1355124067493211E-2"/>
          <c:y val="8.5196536720174049E-2"/>
          <c:w val="0.85728960885025685"/>
          <c:h val="0.7248323619384458"/>
        </c:manualLayout>
      </c:layout>
      <c:areaChart>
        <c:grouping val="stacked"/>
        <c:varyColors val="0"/>
        <c:ser>
          <c:idx val="0"/>
          <c:order val="0"/>
          <c:tx>
            <c:strRef>
              <c:f>גרפים!$J$29</c:f>
              <c:strCache>
                <c:ptCount val="1"/>
                <c:pt idx="0">
                  <c:v>לידה עד 5</c:v>
                </c:pt>
              </c:strCache>
            </c:strRef>
          </c:tx>
          <c:spPr>
            <a:solidFill>
              <a:srgbClr val="F698A5"/>
            </a:solidFill>
            <a:ln>
              <a:noFill/>
            </a:ln>
            <a:effectLst/>
          </c:spPr>
          <c:cat>
            <c:strRef>
              <c:f>גרפים!$I$30:$I$36</c:f>
              <c:strCache>
                <c:ptCount val="7"/>
                <c:pt idx="0">
                  <c:v>09:00:00</c:v>
                </c:pt>
                <c:pt idx="1">
                  <c:v>10:00:00</c:v>
                </c:pt>
                <c:pt idx="2">
                  <c:v>11:00:00</c:v>
                </c:pt>
                <c:pt idx="3">
                  <c:v>צוהריים</c:v>
                </c:pt>
                <c:pt idx="4">
                  <c:v>16:00:00</c:v>
                </c:pt>
                <c:pt idx="5">
                  <c:v>17:00:00</c:v>
                </c:pt>
                <c:pt idx="6">
                  <c:v>18:00:00</c:v>
                </c:pt>
              </c:strCache>
            </c:strRef>
          </c:cat>
          <c:val>
            <c:numRef>
              <c:f>גרפים!$J$30:$J$36</c:f>
              <c:numCache>
                <c:formatCode>General</c:formatCode>
                <c:ptCount val="7"/>
                <c:pt idx="0">
                  <c:v>2</c:v>
                </c:pt>
                <c:pt idx="1">
                  <c:v>1</c:v>
                </c:pt>
                <c:pt idx="2">
                  <c:v>4</c:v>
                </c:pt>
                <c:pt idx="4">
                  <c:v>1.5</c:v>
                </c:pt>
                <c:pt idx="5">
                  <c:v>4</c:v>
                </c:pt>
                <c:pt idx="6">
                  <c:v>2.5</c:v>
                </c:pt>
              </c:numCache>
            </c:numRef>
          </c:val>
          <c:extLst>
            <c:ext xmlns:c16="http://schemas.microsoft.com/office/drawing/2014/chart" uri="{C3380CC4-5D6E-409C-BE32-E72D297353CC}">
              <c16:uniqueId val="{00000000-67DB-4DF5-8689-FF9863C020BD}"/>
            </c:ext>
          </c:extLst>
        </c:ser>
        <c:ser>
          <c:idx val="1"/>
          <c:order val="1"/>
          <c:tx>
            <c:strRef>
              <c:f>גרפים!$K$29</c:f>
              <c:strCache>
                <c:ptCount val="1"/>
                <c:pt idx="0">
                  <c:v>ילדים 5-14</c:v>
                </c:pt>
              </c:strCache>
            </c:strRef>
          </c:tx>
          <c:spPr>
            <a:solidFill>
              <a:srgbClr val="EC1C3C"/>
            </a:solidFill>
            <a:ln>
              <a:noFill/>
            </a:ln>
            <a:effectLst/>
          </c:spPr>
          <c:cat>
            <c:strRef>
              <c:f>גרפים!$I$30:$I$36</c:f>
              <c:strCache>
                <c:ptCount val="7"/>
                <c:pt idx="0">
                  <c:v>09:00:00</c:v>
                </c:pt>
                <c:pt idx="1">
                  <c:v>10:00:00</c:v>
                </c:pt>
                <c:pt idx="2">
                  <c:v>11:00:00</c:v>
                </c:pt>
                <c:pt idx="3">
                  <c:v>צוהריים</c:v>
                </c:pt>
                <c:pt idx="4">
                  <c:v>16:00:00</c:v>
                </c:pt>
                <c:pt idx="5">
                  <c:v>17:00:00</c:v>
                </c:pt>
                <c:pt idx="6">
                  <c:v>18:00:00</c:v>
                </c:pt>
              </c:strCache>
            </c:strRef>
          </c:cat>
          <c:val>
            <c:numRef>
              <c:f>גרפים!$K$30:$K$36</c:f>
              <c:numCache>
                <c:formatCode>General</c:formatCode>
                <c:ptCount val="7"/>
                <c:pt idx="0">
                  <c:v>2</c:v>
                </c:pt>
                <c:pt idx="1">
                  <c:v>1.5</c:v>
                </c:pt>
                <c:pt idx="2">
                  <c:v>1.5</c:v>
                </c:pt>
                <c:pt idx="4">
                  <c:v>3</c:v>
                </c:pt>
                <c:pt idx="5">
                  <c:v>3.5</c:v>
                </c:pt>
                <c:pt idx="6">
                  <c:v>12</c:v>
                </c:pt>
              </c:numCache>
            </c:numRef>
          </c:val>
          <c:extLst>
            <c:ext xmlns:c16="http://schemas.microsoft.com/office/drawing/2014/chart" uri="{C3380CC4-5D6E-409C-BE32-E72D297353CC}">
              <c16:uniqueId val="{00000001-67DB-4DF5-8689-FF9863C020BD}"/>
            </c:ext>
          </c:extLst>
        </c:ser>
        <c:ser>
          <c:idx val="2"/>
          <c:order val="2"/>
          <c:tx>
            <c:strRef>
              <c:f>גרפים!$L$29</c:f>
              <c:strCache>
                <c:ptCount val="1"/>
                <c:pt idx="0">
                  <c:v>15-24</c:v>
                </c:pt>
              </c:strCache>
            </c:strRef>
          </c:tx>
          <c:spPr>
            <a:solidFill>
              <a:srgbClr val="BEBFC2"/>
            </a:solidFill>
            <a:ln>
              <a:noFill/>
            </a:ln>
            <a:effectLst/>
          </c:spPr>
          <c:cat>
            <c:strRef>
              <c:f>גרפים!$I$30:$I$36</c:f>
              <c:strCache>
                <c:ptCount val="7"/>
                <c:pt idx="0">
                  <c:v>09:00:00</c:v>
                </c:pt>
                <c:pt idx="1">
                  <c:v>10:00:00</c:v>
                </c:pt>
                <c:pt idx="2">
                  <c:v>11:00:00</c:v>
                </c:pt>
                <c:pt idx="3">
                  <c:v>צוהריים</c:v>
                </c:pt>
                <c:pt idx="4">
                  <c:v>16:00:00</c:v>
                </c:pt>
                <c:pt idx="5">
                  <c:v>17:00:00</c:v>
                </c:pt>
                <c:pt idx="6">
                  <c:v>18:00:00</c:v>
                </c:pt>
              </c:strCache>
            </c:strRef>
          </c:cat>
          <c:val>
            <c:numRef>
              <c:f>גרפים!$L$30:$L$36</c:f>
              <c:numCache>
                <c:formatCode>General</c:formatCode>
                <c:ptCount val="7"/>
                <c:pt idx="1">
                  <c:v>1</c:v>
                </c:pt>
                <c:pt idx="2">
                  <c:v>2</c:v>
                </c:pt>
                <c:pt idx="4">
                  <c:v>2</c:v>
                </c:pt>
                <c:pt idx="6">
                  <c:v>1</c:v>
                </c:pt>
              </c:numCache>
            </c:numRef>
          </c:val>
          <c:extLst>
            <c:ext xmlns:c16="http://schemas.microsoft.com/office/drawing/2014/chart" uri="{C3380CC4-5D6E-409C-BE32-E72D297353CC}">
              <c16:uniqueId val="{00000002-67DB-4DF5-8689-FF9863C020BD}"/>
            </c:ext>
          </c:extLst>
        </c:ser>
        <c:ser>
          <c:idx val="3"/>
          <c:order val="3"/>
          <c:tx>
            <c:strRef>
              <c:f>גרפים!$M$29</c:f>
              <c:strCache>
                <c:ptCount val="1"/>
                <c:pt idx="0">
                  <c:v>25-64</c:v>
                </c:pt>
              </c:strCache>
            </c:strRef>
          </c:tx>
          <c:spPr>
            <a:solidFill>
              <a:srgbClr val="F7E88D"/>
            </a:solidFill>
            <a:ln>
              <a:noFill/>
            </a:ln>
            <a:effectLst/>
          </c:spPr>
          <c:cat>
            <c:strRef>
              <c:f>גרפים!$I$30:$I$36</c:f>
              <c:strCache>
                <c:ptCount val="7"/>
                <c:pt idx="0">
                  <c:v>09:00:00</c:v>
                </c:pt>
                <c:pt idx="1">
                  <c:v>10:00:00</c:v>
                </c:pt>
                <c:pt idx="2">
                  <c:v>11:00:00</c:v>
                </c:pt>
                <c:pt idx="3">
                  <c:v>צוהריים</c:v>
                </c:pt>
                <c:pt idx="4">
                  <c:v>16:00:00</c:v>
                </c:pt>
                <c:pt idx="5">
                  <c:v>17:00:00</c:v>
                </c:pt>
                <c:pt idx="6">
                  <c:v>18:00:00</c:v>
                </c:pt>
              </c:strCache>
            </c:strRef>
          </c:cat>
          <c:val>
            <c:numRef>
              <c:f>גרפים!$M$30:$M$36</c:f>
              <c:numCache>
                <c:formatCode>General</c:formatCode>
                <c:ptCount val="7"/>
                <c:pt idx="0">
                  <c:v>3.5</c:v>
                </c:pt>
                <c:pt idx="1">
                  <c:v>1.5</c:v>
                </c:pt>
                <c:pt idx="2">
                  <c:v>1</c:v>
                </c:pt>
                <c:pt idx="4">
                  <c:v>2.5</c:v>
                </c:pt>
                <c:pt idx="5">
                  <c:v>2.5</c:v>
                </c:pt>
                <c:pt idx="6">
                  <c:v>11</c:v>
                </c:pt>
              </c:numCache>
            </c:numRef>
          </c:val>
          <c:extLst>
            <c:ext xmlns:c16="http://schemas.microsoft.com/office/drawing/2014/chart" uri="{C3380CC4-5D6E-409C-BE32-E72D297353CC}">
              <c16:uniqueId val="{00000003-67DB-4DF5-8689-FF9863C020BD}"/>
            </c:ext>
          </c:extLst>
        </c:ser>
        <c:ser>
          <c:idx val="4"/>
          <c:order val="4"/>
          <c:tx>
            <c:strRef>
              <c:f>גרפים!$N$29</c:f>
              <c:strCache>
                <c:ptCount val="1"/>
                <c:pt idx="0">
                  <c:v>65+</c:v>
                </c:pt>
              </c:strCache>
            </c:strRef>
          </c:tx>
          <c:spPr>
            <a:solidFill>
              <a:srgbClr val="4978A6"/>
            </a:solidFill>
            <a:ln>
              <a:noFill/>
            </a:ln>
            <a:effectLst/>
          </c:spPr>
          <c:cat>
            <c:strRef>
              <c:f>גרפים!$I$30:$I$36</c:f>
              <c:strCache>
                <c:ptCount val="7"/>
                <c:pt idx="0">
                  <c:v>09:00:00</c:v>
                </c:pt>
                <c:pt idx="1">
                  <c:v>10:00:00</c:v>
                </c:pt>
                <c:pt idx="2">
                  <c:v>11:00:00</c:v>
                </c:pt>
                <c:pt idx="3">
                  <c:v>צוהריים</c:v>
                </c:pt>
                <c:pt idx="4">
                  <c:v>16:00:00</c:v>
                </c:pt>
                <c:pt idx="5">
                  <c:v>17:00:00</c:v>
                </c:pt>
                <c:pt idx="6">
                  <c:v>18:00:00</c:v>
                </c:pt>
              </c:strCache>
            </c:strRef>
          </c:cat>
          <c:val>
            <c:numRef>
              <c:f>גרפים!$N$30:$N$36</c:f>
              <c:numCache>
                <c:formatCode>General</c:formatCode>
                <c:ptCount val="7"/>
                <c:pt idx="1">
                  <c:v>1</c:v>
                </c:pt>
                <c:pt idx="4">
                  <c:v>1</c:v>
                </c:pt>
                <c:pt idx="5">
                  <c:v>1.5</c:v>
                </c:pt>
                <c:pt idx="6">
                  <c:v>3.5</c:v>
                </c:pt>
              </c:numCache>
            </c:numRef>
          </c:val>
          <c:extLst>
            <c:ext xmlns:c16="http://schemas.microsoft.com/office/drawing/2014/chart" uri="{C3380CC4-5D6E-409C-BE32-E72D297353CC}">
              <c16:uniqueId val="{00000004-67DB-4DF5-8689-FF9863C020BD}"/>
            </c:ext>
          </c:extLst>
        </c:ser>
        <c:dLbls>
          <c:showLegendKey val="0"/>
          <c:showVal val="0"/>
          <c:showCatName val="0"/>
          <c:showSerName val="0"/>
          <c:showPercent val="0"/>
          <c:showBubbleSize val="0"/>
        </c:dLbls>
        <c:axId val="1662179375"/>
        <c:axId val="1674892559"/>
      </c:areaChart>
      <c:catAx>
        <c:axId val="16621793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crossAx val="1674892559"/>
        <c:crosses val="autoZero"/>
        <c:auto val="1"/>
        <c:lblAlgn val="ctr"/>
        <c:lblOffset val="100"/>
        <c:noMultiLvlLbl val="0"/>
      </c:catAx>
      <c:valAx>
        <c:axId val="167489255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he-IL"/>
          </a:p>
        </c:txPr>
        <c:crossAx val="1662179375"/>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he-IL"/>
        </a:p>
      </c:txPr>
    </c:legend>
    <c:plotVisOnly val="1"/>
    <c:dispBlanksAs val="gap"/>
    <c:showDLblsOverMax val="0"/>
  </c:chart>
  <c:spPr>
    <a:noFill/>
    <a:ln>
      <a:noFill/>
    </a:ln>
    <a:effectLst/>
  </c:spPr>
  <c:txPr>
    <a:bodyPr/>
    <a:lstStyle/>
    <a:p>
      <a:pPr>
        <a:defRPr/>
      </a:pPr>
      <a:endParaRPr lang="he-IL"/>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n-US" sz="1200" b="1" dirty="0"/>
              <a:t>Age of park visitors</a:t>
            </a:r>
          </a:p>
          <a:p>
            <a:pPr>
              <a:defRPr sz="1200" b="1"/>
            </a:pPr>
            <a:r>
              <a:rPr lang="en-US" sz="1200" b="1" dirty="0"/>
              <a:t>N=119</a:t>
            </a:r>
          </a:p>
        </c:rich>
      </c:tx>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he-IL"/>
        </a:p>
      </c:txPr>
    </c:title>
    <c:autoTitleDeleted val="0"/>
    <c:plotArea>
      <c:layout>
        <c:manualLayout>
          <c:layoutTarget val="inner"/>
          <c:xMode val="edge"/>
          <c:yMode val="edge"/>
          <c:x val="5.8251219578937419E-2"/>
          <c:y val="0.15381053155566468"/>
          <c:w val="0.91501592394167452"/>
          <c:h val="0.59859524985995538"/>
        </c:manualLayout>
      </c:layout>
      <c:barChart>
        <c:barDir val="col"/>
        <c:grouping val="clustered"/>
        <c:varyColors val="0"/>
        <c:ser>
          <c:idx val="0"/>
          <c:order val="0"/>
          <c:tx>
            <c:strRef>
              <c:f>גרפים!$B$98</c:f>
              <c:strCache>
                <c:ptCount val="1"/>
                <c:pt idx="0">
                  <c:v>לידה עד 5</c:v>
                </c:pt>
              </c:strCache>
            </c:strRef>
          </c:tx>
          <c:spPr>
            <a:solidFill>
              <a:srgbClr val="F698A5"/>
            </a:solidFill>
            <a:ln>
              <a:noFill/>
            </a:ln>
            <a:effectLst/>
          </c:spPr>
          <c:invertIfNegative val="0"/>
          <c:cat>
            <c:strRef>
              <c:f>גרפים!$A$99:$A$102</c:f>
              <c:strCache>
                <c:ptCount val="4"/>
                <c:pt idx="0">
                  <c:v>מתקני המשחק</c:v>
                </c:pt>
                <c:pt idx="1">
                  <c:v>העיגול</c:v>
                </c:pt>
                <c:pt idx="2">
                  <c:v>החורשה</c:v>
                </c:pt>
                <c:pt idx="3">
                  <c:v>אנדרטה</c:v>
                </c:pt>
              </c:strCache>
            </c:strRef>
          </c:cat>
          <c:val>
            <c:numRef>
              <c:f>גרפים!$B$99:$B$102</c:f>
              <c:numCache>
                <c:formatCode>General</c:formatCode>
                <c:ptCount val="4"/>
                <c:pt idx="0">
                  <c:v>17</c:v>
                </c:pt>
                <c:pt idx="1">
                  <c:v>1</c:v>
                </c:pt>
                <c:pt idx="3">
                  <c:v>5</c:v>
                </c:pt>
              </c:numCache>
            </c:numRef>
          </c:val>
          <c:extLst>
            <c:ext xmlns:c16="http://schemas.microsoft.com/office/drawing/2014/chart" uri="{C3380CC4-5D6E-409C-BE32-E72D297353CC}">
              <c16:uniqueId val="{00000000-7286-4368-9788-A1D18636BE44}"/>
            </c:ext>
          </c:extLst>
        </c:ser>
        <c:ser>
          <c:idx val="1"/>
          <c:order val="1"/>
          <c:tx>
            <c:strRef>
              <c:f>גרפים!$C$98</c:f>
              <c:strCache>
                <c:ptCount val="1"/>
                <c:pt idx="0">
                  <c:v>ילדים 5-14</c:v>
                </c:pt>
              </c:strCache>
            </c:strRef>
          </c:tx>
          <c:spPr>
            <a:solidFill>
              <a:srgbClr val="EC1C3C"/>
            </a:solidFill>
            <a:ln>
              <a:noFill/>
            </a:ln>
            <a:effectLst/>
          </c:spPr>
          <c:invertIfNegative val="0"/>
          <c:cat>
            <c:strRef>
              <c:f>גרפים!$A$99:$A$102</c:f>
              <c:strCache>
                <c:ptCount val="4"/>
                <c:pt idx="0">
                  <c:v>מתקני המשחק</c:v>
                </c:pt>
                <c:pt idx="1">
                  <c:v>העיגול</c:v>
                </c:pt>
                <c:pt idx="2">
                  <c:v>החורשה</c:v>
                </c:pt>
                <c:pt idx="3">
                  <c:v>אנדרטה</c:v>
                </c:pt>
              </c:strCache>
            </c:strRef>
          </c:cat>
          <c:val>
            <c:numRef>
              <c:f>גרפים!$C$99:$C$102</c:f>
              <c:numCache>
                <c:formatCode>General</c:formatCode>
                <c:ptCount val="4"/>
                <c:pt idx="0">
                  <c:v>29</c:v>
                </c:pt>
                <c:pt idx="1">
                  <c:v>4</c:v>
                </c:pt>
              </c:numCache>
            </c:numRef>
          </c:val>
          <c:extLst>
            <c:ext xmlns:c16="http://schemas.microsoft.com/office/drawing/2014/chart" uri="{C3380CC4-5D6E-409C-BE32-E72D297353CC}">
              <c16:uniqueId val="{00000001-7286-4368-9788-A1D18636BE44}"/>
            </c:ext>
          </c:extLst>
        </c:ser>
        <c:ser>
          <c:idx val="2"/>
          <c:order val="2"/>
          <c:tx>
            <c:strRef>
              <c:f>גרפים!$D$98</c:f>
              <c:strCache>
                <c:ptCount val="1"/>
                <c:pt idx="0">
                  <c:v>15-24</c:v>
                </c:pt>
              </c:strCache>
            </c:strRef>
          </c:tx>
          <c:spPr>
            <a:solidFill>
              <a:srgbClr val="BEBFC2"/>
            </a:solidFill>
            <a:ln>
              <a:noFill/>
            </a:ln>
            <a:effectLst/>
          </c:spPr>
          <c:invertIfNegative val="0"/>
          <c:cat>
            <c:strRef>
              <c:f>גרפים!$A$99:$A$102</c:f>
              <c:strCache>
                <c:ptCount val="4"/>
                <c:pt idx="0">
                  <c:v>מתקני המשחק</c:v>
                </c:pt>
                <c:pt idx="1">
                  <c:v>העיגול</c:v>
                </c:pt>
                <c:pt idx="2">
                  <c:v>החורשה</c:v>
                </c:pt>
                <c:pt idx="3">
                  <c:v>אנדרטה</c:v>
                </c:pt>
              </c:strCache>
            </c:strRef>
          </c:cat>
          <c:val>
            <c:numRef>
              <c:f>גרפים!$D$99:$D$102</c:f>
              <c:numCache>
                <c:formatCode>General</c:formatCode>
                <c:ptCount val="4"/>
                <c:pt idx="0">
                  <c:v>3</c:v>
                </c:pt>
                <c:pt idx="1">
                  <c:v>1</c:v>
                </c:pt>
                <c:pt idx="2">
                  <c:v>4</c:v>
                </c:pt>
              </c:numCache>
            </c:numRef>
          </c:val>
          <c:extLst>
            <c:ext xmlns:c16="http://schemas.microsoft.com/office/drawing/2014/chart" uri="{C3380CC4-5D6E-409C-BE32-E72D297353CC}">
              <c16:uniqueId val="{00000002-7286-4368-9788-A1D18636BE44}"/>
            </c:ext>
          </c:extLst>
        </c:ser>
        <c:ser>
          <c:idx val="3"/>
          <c:order val="3"/>
          <c:tx>
            <c:strRef>
              <c:f>גרפים!$E$98</c:f>
              <c:strCache>
                <c:ptCount val="1"/>
                <c:pt idx="0">
                  <c:v>25-64</c:v>
                </c:pt>
              </c:strCache>
            </c:strRef>
          </c:tx>
          <c:spPr>
            <a:solidFill>
              <a:srgbClr val="F7E88D"/>
            </a:solidFill>
            <a:ln>
              <a:noFill/>
            </a:ln>
            <a:effectLst/>
          </c:spPr>
          <c:invertIfNegative val="0"/>
          <c:cat>
            <c:strRef>
              <c:f>גרפים!$A$99:$A$102</c:f>
              <c:strCache>
                <c:ptCount val="4"/>
                <c:pt idx="0">
                  <c:v>מתקני המשחק</c:v>
                </c:pt>
                <c:pt idx="1">
                  <c:v>העיגול</c:v>
                </c:pt>
                <c:pt idx="2">
                  <c:v>החורשה</c:v>
                </c:pt>
                <c:pt idx="3">
                  <c:v>אנדרטה</c:v>
                </c:pt>
              </c:strCache>
            </c:strRef>
          </c:cat>
          <c:val>
            <c:numRef>
              <c:f>גרפים!$E$99:$E$102</c:f>
              <c:numCache>
                <c:formatCode>General</c:formatCode>
                <c:ptCount val="4"/>
                <c:pt idx="0">
                  <c:v>33</c:v>
                </c:pt>
                <c:pt idx="1">
                  <c:v>4</c:v>
                </c:pt>
                <c:pt idx="2">
                  <c:v>6</c:v>
                </c:pt>
              </c:numCache>
            </c:numRef>
          </c:val>
          <c:extLst>
            <c:ext xmlns:c16="http://schemas.microsoft.com/office/drawing/2014/chart" uri="{C3380CC4-5D6E-409C-BE32-E72D297353CC}">
              <c16:uniqueId val="{00000003-7286-4368-9788-A1D18636BE44}"/>
            </c:ext>
          </c:extLst>
        </c:ser>
        <c:ser>
          <c:idx val="4"/>
          <c:order val="4"/>
          <c:tx>
            <c:strRef>
              <c:f>גרפים!$F$98</c:f>
              <c:strCache>
                <c:ptCount val="1"/>
                <c:pt idx="0">
                  <c:v>65+</c:v>
                </c:pt>
              </c:strCache>
            </c:strRef>
          </c:tx>
          <c:spPr>
            <a:solidFill>
              <a:srgbClr val="4978A6"/>
            </a:solidFill>
            <a:ln>
              <a:noFill/>
            </a:ln>
            <a:effectLst/>
          </c:spPr>
          <c:invertIfNegative val="0"/>
          <c:cat>
            <c:strRef>
              <c:f>גרפים!$A$99:$A$102</c:f>
              <c:strCache>
                <c:ptCount val="4"/>
                <c:pt idx="0">
                  <c:v>מתקני המשחק</c:v>
                </c:pt>
                <c:pt idx="1">
                  <c:v>העיגול</c:v>
                </c:pt>
                <c:pt idx="2">
                  <c:v>החורשה</c:v>
                </c:pt>
                <c:pt idx="3">
                  <c:v>אנדרטה</c:v>
                </c:pt>
              </c:strCache>
            </c:strRef>
          </c:cat>
          <c:val>
            <c:numRef>
              <c:f>גרפים!$F$99:$F$102</c:f>
              <c:numCache>
                <c:formatCode>General</c:formatCode>
                <c:ptCount val="4"/>
                <c:pt idx="0">
                  <c:v>10</c:v>
                </c:pt>
                <c:pt idx="1">
                  <c:v>2</c:v>
                </c:pt>
              </c:numCache>
            </c:numRef>
          </c:val>
          <c:extLst>
            <c:ext xmlns:c16="http://schemas.microsoft.com/office/drawing/2014/chart" uri="{C3380CC4-5D6E-409C-BE32-E72D297353CC}">
              <c16:uniqueId val="{00000004-7286-4368-9788-A1D18636BE44}"/>
            </c:ext>
          </c:extLst>
        </c:ser>
        <c:dLbls>
          <c:showLegendKey val="0"/>
          <c:showVal val="0"/>
          <c:showCatName val="0"/>
          <c:showSerName val="0"/>
          <c:showPercent val="0"/>
          <c:showBubbleSize val="0"/>
        </c:dLbls>
        <c:gapWidth val="155"/>
        <c:overlap val="27"/>
        <c:axId val="1776305007"/>
        <c:axId val="1671198847"/>
      </c:barChart>
      <c:catAx>
        <c:axId val="17763050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crossAx val="1671198847"/>
        <c:crosses val="autoZero"/>
        <c:auto val="1"/>
        <c:lblAlgn val="ctr"/>
        <c:lblOffset val="100"/>
        <c:noMultiLvlLbl val="0"/>
      </c:catAx>
      <c:valAx>
        <c:axId val="167119884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crossAx val="1776305007"/>
        <c:crosses val="autoZero"/>
        <c:crossBetween val="between"/>
      </c:valAx>
      <c:spPr>
        <a:noFill/>
        <a:ln>
          <a:noFill/>
        </a:ln>
        <a:effectLst/>
      </c:spPr>
    </c:plotArea>
    <c:legend>
      <c:legendPos val="b"/>
      <c:layout>
        <c:manualLayout>
          <c:xMode val="edge"/>
          <c:yMode val="edge"/>
          <c:x val="0.24507389233260726"/>
          <c:y val="0.85646418944775882"/>
          <c:w val="0.52443377341445174"/>
          <c:h val="7.1503330209367957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legend>
    <c:plotVisOnly val="1"/>
    <c:dispBlanksAs val="gap"/>
    <c:showDLblsOverMax val="0"/>
  </c:chart>
  <c:spPr>
    <a:noFill/>
    <a:ln>
      <a:noFill/>
    </a:ln>
    <a:effectLst/>
  </c:spPr>
  <c:txPr>
    <a:bodyPr/>
    <a:lstStyle/>
    <a:p>
      <a:pPr>
        <a:defRPr/>
      </a:pPr>
      <a:endParaRPr lang="he-IL"/>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n-US" sz="1200" b="1" dirty="0"/>
              <a:t>Groups * of park visitors</a:t>
            </a:r>
            <a:endParaRPr lang="he-IL" sz="1200" b="1" dirty="0"/>
          </a:p>
        </c:rich>
      </c:tx>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he-IL"/>
        </a:p>
      </c:txPr>
    </c:title>
    <c:autoTitleDeleted val="0"/>
    <c:plotArea>
      <c:layout>
        <c:manualLayout>
          <c:layoutTarget val="inner"/>
          <c:xMode val="edge"/>
          <c:yMode val="edge"/>
          <c:x val="5.3673978252718413E-2"/>
          <c:y val="0.12730326169671205"/>
          <c:w val="0.94571372328458947"/>
          <c:h val="0.69014913362547781"/>
        </c:manualLayout>
      </c:layout>
      <c:bubbleChart>
        <c:varyColors val="0"/>
        <c:ser>
          <c:idx val="0"/>
          <c:order val="0"/>
          <c:tx>
            <c:strRef>
              <c:f>גרפים!$B$107</c:f>
              <c:strCache>
                <c:ptCount val="1"/>
                <c:pt idx="0">
                  <c:v>חמישיה</c:v>
                </c:pt>
              </c:strCache>
            </c:strRef>
          </c:tx>
          <c:spPr>
            <a:solidFill>
              <a:srgbClr val="EC1C3C">
                <a:alpha val="75000"/>
              </a:srgbClr>
            </a:solidFill>
            <a:ln>
              <a:noFill/>
            </a:ln>
            <a:effectLst/>
          </c:spPr>
          <c:invertIfNegative val="0"/>
          <c:xVal>
            <c:strRef>
              <c:f>גרפים!$A$108:$A$111</c:f>
              <c:strCache>
                <c:ptCount val="4"/>
                <c:pt idx="0">
                  <c:v>מתקני המשחק</c:v>
                </c:pt>
                <c:pt idx="1">
                  <c:v>העיגול</c:v>
                </c:pt>
                <c:pt idx="2">
                  <c:v>החורשה</c:v>
                </c:pt>
                <c:pt idx="3">
                  <c:v>אנדרטה</c:v>
                </c:pt>
              </c:strCache>
            </c:strRef>
          </c:xVal>
          <c:yVal>
            <c:numRef>
              <c:f>גרפים!$B$108:$B$111</c:f>
              <c:numCache>
                <c:formatCode>General</c:formatCode>
                <c:ptCount val="4"/>
                <c:pt idx="3">
                  <c:v>1</c:v>
                </c:pt>
              </c:numCache>
            </c:numRef>
          </c:yVal>
          <c:bubbleSize>
            <c:numRef>
              <c:f>גרפים!$C$108:$C$111</c:f>
              <c:numCache>
                <c:formatCode>General</c:formatCode>
                <c:ptCount val="4"/>
                <c:pt idx="3">
                  <c:v>5</c:v>
                </c:pt>
              </c:numCache>
            </c:numRef>
          </c:bubbleSize>
          <c:bubble3D val="0"/>
          <c:extLst>
            <c:ext xmlns:c16="http://schemas.microsoft.com/office/drawing/2014/chart" uri="{C3380CC4-5D6E-409C-BE32-E72D297353CC}">
              <c16:uniqueId val="{00000000-2903-492E-9D74-5B0A51D8D5B9}"/>
            </c:ext>
          </c:extLst>
        </c:ser>
        <c:ser>
          <c:idx val="1"/>
          <c:order val="1"/>
          <c:tx>
            <c:strRef>
              <c:f>גרפים!$D$107</c:f>
              <c:strCache>
                <c:ptCount val="1"/>
                <c:pt idx="0">
                  <c:v>רביעיות</c:v>
                </c:pt>
              </c:strCache>
            </c:strRef>
          </c:tx>
          <c:spPr>
            <a:solidFill>
              <a:srgbClr val="F9BC25">
                <a:alpha val="75000"/>
              </a:srgbClr>
            </a:solidFill>
            <a:ln w="25400">
              <a:noFill/>
            </a:ln>
            <a:effectLst/>
          </c:spPr>
          <c:invertIfNegative val="0"/>
          <c:xVal>
            <c:strRef>
              <c:f>גרפים!$A$108:$A$111</c:f>
              <c:strCache>
                <c:ptCount val="4"/>
                <c:pt idx="0">
                  <c:v>מתקני המשחק</c:v>
                </c:pt>
                <c:pt idx="1">
                  <c:v>העיגול</c:v>
                </c:pt>
                <c:pt idx="2">
                  <c:v>החורשה</c:v>
                </c:pt>
                <c:pt idx="3">
                  <c:v>אנדרטה</c:v>
                </c:pt>
              </c:strCache>
            </c:strRef>
          </c:xVal>
          <c:yVal>
            <c:numRef>
              <c:f>גרפים!$D$108:$D$111</c:f>
              <c:numCache>
                <c:formatCode>General</c:formatCode>
                <c:ptCount val="4"/>
                <c:pt idx="0">
                  <c:v>8</c:v>
                </c:pt>
              </c:numCache>
            </c:numRef>
          </c:yVal>
          <c:bubbleSize>
            <c:numRef>
              <c:f>גרפים!$E$108:$E$111</c:f>
              <c:numCache>
                <c:formatCode>General</c:formatCode>
                <c:ptCount val="4"/>
                <c:pt idx="0">
                  <c:v>4</c:v>
                </c:pt>
              </c:numCache>
            </c:numRef>
          </c:bubbleSize>
          <c:bubble3D val="0"/>
          <c:extLst>
            <c:ext xmlns:c16="http://schemas.microsoft.com/office/drawing/2014/chart" uri="{C3380CC4-5D6E-409C-BE32-E72D297353CC}">
              <c16:uniqueId val="{00000001-2903-492E-9D74-5B0A51D8D5B9}"/>
            </c:ext>
          </c:extLst>
        </c:ser>
        <c:ser>
          <c:idx val="2"/>
          <c:order val="2"/>
          <c:tx>
            <c:strRef>
              <c:f>גרפים!$F$107</c:f>
              <c:strCache>
                <c:ptCount val="1"/>
                <c:pt idx="0">
                  <c:v>שלישיות</c:v>
                </c:pt>
              </c:strCache>
            </c:strRef>
          </c:tx>
          <c:spPr>
            <a:solidFill>
              <a:srgbClr val="4978A6">
                <a:alpha val="75000"/>
              </a:srgbClr>
            </a:solidFill>
            <a:ln w="25400">
              <a:noFill/>
            </a:ln>
            <a:effectLst/>
          </c:spPr>
          <c:invertIfNegative val="0"/>
          <c:xVal>
            <c:strRef>
              <c:f>גרפים!$A$108:$A$111</c:f>
              <c:strCache>
                <c:ptCount val="4"/>
                <c:pt idx="0">
                  <c:v>מתקני המשחק</c:v>
                </c:pt>
                <c:pt idx="1">
                  <c:v>העיגול</c:v>
                </c:pt>
                <c:pt idx="2">
                  <c:v>החורשה</c:v>
                </c:pt>
                <c:pt idx="3">
                  <c:v>אנדרטה</c:v>
                </c:pt>
              </c:strCache>
            </c:strRef>
          </c:xVal>
          <c:yVal>
            <c:numRef>
              <c:f>גרפים!$F$108:$F$111</c:f>
              <c:numCache>
                <c:formatCode>General</c:formatCode>
                <c:ptCount val="4"/>
                <c:pt idx="0">
                  <c:v>5</c:v>
                </c:pt>
                <c:pt idx="1">
                  <c:v>1</c:v>
                </c:pt>
              </c:numCache>
            </c:numRef>
          </c:yVal>
          <c:bubbleSize>
            <c:numRef>
              <c:f>גרפים!$G$108:$G$111</c:f>
              <c:numCache>
                <c:formatCode>General</c:formatCode>
                <c:ptCount val="4"/>
                <c:pt idx="0">
                  <c:v>3</c:v>
                </c:pt>
                <c:pt idx="1">
                  <c:v>3</c:v>
                </c:pt>
              </c:numCache>
            </c:numRef>
          </c:bubbleSize>
          <c:bubble3D val="0"/>
          <c:extLst>
            <c:ext xmlns:c16="http://schemas.microsoft.com/office/drawing/2014/chart" uri="{C3380CC4-5D6E-409C-BE32-E72D297353CC}">
              <c16:uniqueId val="{00000002-2903-492E-9D74-5B0A51D8D5B9}"/>
            </c:ext>
          </c:extLst>
        </c:ser>
        <c:ser>
          <c:idx val="3"/>
          <c:order val="3"/>
          <c:tx>
            <c:strRef>
              <c:f>גרפים!$H$107</c:f>
              <c:strCache>
                <c:ptCount val="1"/>
                <c:pt idx="0">
                  <c:v>זוגות</c:v>
                </c:pt>
              </c:strCache>
            </c:strRef>
          </c:tx>
          <c:spPr>
            <a:solidFill>
              <a:srgbClr val="F698A5">
                <a:alpha val="75000"/>
              </a:srgbClr>
            </a:solidFill>
            <a:ln w="25400">
              <a:noFill/>
            </a:ln>
            <a:effectLst/>
          </c:spPr>
          <c:invertIfNegative val="0"/>
          <c:xVal>
            <c:strRef>
              <c:f>גרפים!$A$108:$A$111</c:f>
              <c:strCache>
                <c:ptCount val="4"/>
                <c:pt idx="0">
                  <c:v>מתקני המשחק</c:v>
                </c:pt>
                <c:pt idx="1">
                  <c:v>העיגול</c:v>
                </c:pt>
                <c:pt idx="2">
                  <c:v>החורשה</c:v>
                </c:pt>
                <c:pt idx="3">
                  <c:v>אנדרטה</c:v>
                </c:pt>
              </c:strCache>
            </c:strRef>
          </c:xVal>
          <c:yVal>
            <c:numRef>
              <c:f>גרפים!$H$108:$H$111</c:f>
              <c:numCache>
                <c:formatCode>General</c:formatCode>
                <c:ptCount val="4"/>
                <c:pt idx="0">
                  <c:v>16</c:v>
                </c:pt>
                <c:pt idx="1">
                  <c:v>3</c:v>
                </c:pt>
                <c:pt idx="2">
                  <c:v>3</c:v>
                </c:pt>
              </c:numCache>
            </c:numRef>
          </c:yVal>
          <c:bubbleSize>
            <c:numRef>
              <c:f>גרפים!$I$108:$I$111</c:f>
              <c:numCache>
                <c:formatCode>General</c:formatCode>
                <c:ptCount val="4"/>
                <c:pt idx="0">
                  <c:v>2</c:v>
                </c:pt>
                <c:pt idx="1">
                  <c:v>2</c:v>
                </c:pt>
                <c:pt idx="2">
                  <c:v>2</c:v>
                </c:pt>
              </c:numCache>
            </c:numRef>
          </c:bubbleSize>
          <c:bubble3D val="0"/>
          <c:extLst>
            <c:ext xmlns:c16="http://schemas.microsoft.com/office/drawing/2014/chart" uri="{C3380CC4-5D6E-409C-BE32-E72D297353CC}">
              <c16:uniqueId val="{00000003-2903-492E-9D74-5B0A51D8D5B9}"/>
            </c:ext>
          </c:extLst>
        </c:ser>
        <c:ser>
          <c:idx val="4"/>
          <c:order val="4"/>
          <c:tx>
            <c:strRef>
              <c:f>גרפים!$J$107</c:f>
              <c:strCache>
                <c:ptCount val="1"/>
                <c:pt idx="0">
                  <c:v>יחידים</c:v>
                </c:pt>
              </c:strCache>
            </c:strRef>
          </c:tx>
          <c:spPr>
            <a:solidFill>
              <a:srgbClr val="A5A5A5">
                <a:alpha val="75000"/>
              </a:srgbClr>
            </a:solidFill>
            <a:ln w="25400">
              <a:noFill/>
            </a:ln>
            <a:effectLst/>
          </c:spPr>
          <c:invertIfNegative val="0"/>
          <c:xVal>
            <c:strRef>
              <c:f>גרפים!$A$108:$A$111</c:f>
              <c:strCache>
                <c:ptCount val="4"/>
                <c:pt idx="0">
                  <c:v>מתקני המשחק</c:v>
                </c:pt>
                <c:pt idx="1">
                  <c:v>העיגול</c:v>
                </c:pt>
                <c:pt idx="2">
                  <c:v>החורשה</c:v>
                </c:pt>
                <c:pt idx="3">
                  <c:v>אנדרטה</c:v>
                </c:pt>
              </c:strCache>
            </c:strRef>
          </c:xVal>
          <c:yVal>
            <c:numRef>
              <c:f>גרפים!$J$108:$J$111</c:f>
              <c:numCache>
                <c:formatCode>General</c:formatCode>
                <c:ptCount val="4"/>
                <c:pt idx="0">
                  <c:v>13</c:v>
                </c:pt>
                <c:pt idx="1">
                  <c:v>3</c:v>
                </c:pt>
                <c:pt idx="2">
                  <c:v>4</c:v>
                </c:pt>
              </c:numCache>
            </c:numRef>
          </c:yVal>
          <c:bubbleSize>
            <c:numRef>
              <c:f>גרפים!$K$108:$K$111</c:f>
              <c:numCache>
                <c:formatCode>General</c:formatCode>
                <c:ptCount val="4"/>
                <c:pt idx="0">
                  <c:v>1</c:v>
                </c:pt>
                <c:pt idx="1">
                  <c:v>1</c:v>
                </c:pt>
                <c:pt idx="2">
                  <c:v>1</c:v>
                </c:pt>
              </c:numCache>
            </c:numRef>
          </c:bubbleSize>
          <c:bubble3D val="0"/>
          <c:extLst>
            <c:ext xmlns:c16="http://schemas.microsoft.com/office/drawing/2014/chart" uri="{C3380CC4-5D6E-409C-BE32-E72D297353CC}">
              <c16:uniqueId val="{00000004-2903-492E-9D74-5B0A51D8D5B9}"/>
            </c:ext>
          </c:extLst>
        </c:ser>
        <c:dLbls>
          <c:showLegendKey val="0"/>
          <c:showVal val="0"/>
          <c:showCatName val="0"/>
          <c:showSerName val="0"/>
          <c:showPercent val="0"/>
          <c:showBubbleSize val="0"/>
        </c:dLbls>
        <c:bubbleScale val="100"/>
        <c:showNegBubbles val="0"/>
        <c:axId val="1438916784"/>
        <c:axId val="1427359120"/>
      </c:bubbleChart>
      <c:valAx>
        <c:axId val="1438916784"/>
        <c:scaling>
          <c:orientation val="minMax"/>
        </c:scaling>
        <c:delete val="1"/>
        <c:axPos val="b"/>
        <c:numFmt formatCode="General" sourceLinked="0"/>
        <c:majorTickMark val="out"/>
        <c:minorTickMark val="none"/>
        <c:tickLblPos val="nextTo"/>
        <c:crossAx val="1427359120"/>
        <c:crosses val="autoZero"/>
        <c:crossBetween val="midCat"/>
        <c:majorUnit val="1"/>
      </c:valAx>
      <c:valAx>
        <c:axId val="1427359120"/>
        <c:scaling>
          <c:orientation val="minMax"/>
          <c:min val="-2"/>
        </c:scaling>
        <c:delete val="0"/>
        <c:axPos val="l"/>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he-IL"/>
          </a:p>
        </c:txPr>
        <c:crossAx val="1438916784"/>
        <c:crosses val="autoZero"/>
        <c:crossBetween val="midCat"/>
        <c:majorUnit val="1"/>
      </c:valAx>
      <c:spPr>
        <a:noFill/>
        <a:ln>
          <a:noFill/>
        </a:ln>
        <a:effectLst/>
      </c:spPr>
    </c:plotArea>
    <c:legend>
      <c:legendPos val="b"/>
      <c:layout>
        <c:manualLayout>
          <c:xMode val="edge"/>
          <c:yMode val="edge"/>
          <c:x val="0.72174653168353953"/>
          <c:y val="0.12428280283747495"/>
          <c:w val="0.19060123734533183"/>
          <c:h val="0.3558400027989889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he-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he-IL"/>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Total</a:t>
            </a:r>
            <a:r>
              <a:rPr lang="en-US" baseline="0" dirty="0"/>
              <a:t> Visits</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he-IL"/>
        </a:p>
      </c:txPr>
    </c:title>
    <c:autoTitleDeleted val="0"/>
    <c:plotArea>
      <c:layout/>
      <c:areaChart>
        <c:grouping val="stacked"/>
        <c:varyColors val="0"/>
        <c:ser>
          <c:idx val="0"/>
          <c:order val="0"/>
          <c:tx>
            <c:strRef>
              <c:f>גרפים!$H$316</c:f>
              <c:strCache>
                <c:ptCount val="1"/>
                <c:pt idx="0">
                  <c:v>דרום לפני
N=232</c:v>
                </c:pt>
              </c:strCache>
            </c:strRef>
          </c:tx>
          <c:spPr>
            <a:pattFill prst="dkUpDiag">
              <a:fgClr>
                <a:srgbClr val="EC1C3C"/>
              </a:fgClr>
              <a:bgClr>
                <a:schemeClr val="bg1"/>
              </a:bgClr>
            </a:pattFill>
            <a:ln>
              <a:noFill/>
            </a:ln>
            <a:effectLst/>
          </c:spPr>
          <c:cat>
            <c:multiLvlStrRef>
              <c:f>גרפים!$F$317:$G$333</c:f>
              <c:multiLvlStrCache>
                <c:ptCount val="17"/>
                <c:lvl>
                  <c:pt idx="0">
                    <c:v>10:00</c:v>
                  </c:pt>
                  <c:pt idx="1">
                    <c:v>11:00</c:v>
                  </c:pt>
                  <c:pt idx="2">
                    <c:v>13:00</c:v>
                  </c:pt>
                  <c:pt idx="3">
                    <c:v>16:00</c:v>
                  </c:pt>
                  <c:pt idx="4">
                    <c:v>17:00</c:v>
                  </c:pt>
                  <c:pt idx="5">
                    <c:v>18:00</c:v>
                  </c:pt>
                  <c:pt idx="6">
                    <c:v>19:00</c:v>
                  </c:pt>
                  <c:pt idx="7">
                    <c:v>20:00</c:v>
                  </c:pt>
                  <c:pt idx="8">
                    <c:v>21:00</c:v>
                  </c:pt>
                  <c:pt idx="9">
                    <c:v>22:00</c:v>
                  </c:pt>
                  <c:pt idx="10">
                    <c:v>23:00</c:v>
                  </c:pt>
                  <c:pt idx="11">
                    <c:v>10:00</c:v>
                  </c:pt>
                  <c:pt idx="12">
                    <c:v>11:00</c:v>
                  </c:pt>
                  <c:pt idx="13">
                    <c:v>12:00</c:v>
                  </c:pt>
                  <c:pt idx="14">
                    <c:v>13:00</c:v>
                  </c:pt>
                  <c:pt idx="15">
                    <c:v>14:00</c:v>
                  </c:pt>
                  <c:pt idx="16">
                    <c:v>15:00</c:v>
                  </c:pt>
                </c:lvl>
                <c:lvl>
                  <c:pt idx="0">
                    <c:v>חמישי</c:v>
                  </c:pt>
                  <c:pt idx="11">
                    <c:v>שישי</c:v>
                  </c:pt>
                </c:lvl>
              </c:multiLvlStrCache>
            </c:multiLvlStrRef>
          </c:cat>
          <c:val>
            <c:numRef>
              <c:f>גרפים!$H$317:$H$333</c:f>
              <c:numCache>
                <c:formatCode>General</c:formatCode>
                <c:ptCount val="17"/>
                <c:pt idx="0">
                  <c:v>2</c:v>
                </c:pt>
                <c:pt idx="1">
                  <c:v>4</c:v>
                </c:pt>
                <c:pt idx="3">
                  <c:v>7</c:v>
                </c:pt>
                <c:pt idx="4">
                  <c:v>7</c:v>
                </c:pt>
                <c:pt idx="5">
                  <c:v>8</c:v>
                </c:pt>
                <c:pt idx="6">
                  <c:v>3</c:v>
                </c:pt>
                <c:pt idx="7">
                  <c:v>5</c:v>
                </c:pt>
                <c:pt idx="8">
                  <c:v>6</c:v>
                </c:pt>
                <c:pt idx="9">
                  <c:v>4</c:v>
                </c:pt>
                <c:pt idx="10">
                  <c:v>5</c:v>
                </c:pt>
                <c:pt idx="11">
                  <c:v>26</c:v>
                </c:pt>
                <c:pt idx="12">
                  <c:v>17</c:v>
                </c:pt>
                <c:pt idx="13">
                  <c:v>23</c:v>
                </c:pt>
                <c:pt idx="14">
                  <c:v>47</c:v>
                </c:pt>
                <c:pt idx="15">
                  <c:v>29</c:v>
                </c:pt>
                <c:pt idx="16">
                  <c:v>39</c:v>
                </c:pt>
              </c:numCache>
            </c:numRef>
          </c:val>
          <c:extLst>
            <c:ext xmlns:c16="http://schemas.microsoft.com/office/drawing/2014/chart" uri="{C3380CC4-5D6E-409C-BE32-E72D297353CC}">
              <c16:uniqueId val="{00000000-5E26-4E46-8375-BF6CC05B6A44}"/>
            </c:ext>
          </c:extLst>
        </c:ser>
        <c:ser>
          <c:idx val="1"/>
          <c:order val="1"/>
          <c:tx>
            <c:strRef>
              <c:f>גרפים!$I$316</c:f>
              <c:strCache>
                <c:ptCount val="1"/>
                <c:pt idx="0">
                  <c:v>דרום אחרי
N=93</c:v>
                </c:pt>
              </c:strCache>
            </c:strRef>
          </c:tx>
          <c:spPr>
            <a:solidFill>
              <a:srgbClr val="EC1C3C"/>
            </a:solidFill>
            <a:ln>
              <a:noFill/>
            </a:ln>
            <a:effectLst/>
          </c:spPr>
          <c:cat>
            <c:multiLvlStrRef>
              <c:f>גרפים!$F$317:$G$333</c:f>
              <c:multiLvlStrCache>
                <c:ptCount val="17"/>
                <c:lvl>
                  <c:pt idx="0">
                    <c:v>10:00</c:v>
                  </c:pt>
                  <c:pt idx="1">
                    <c:v>11:00</c:v>
                  </c:pt>
                  <c:pt idx="2">
                    <c:v>13:00</c:v>
                  </c:pt>
                  <c:pt idx="3">
                    <c:v>16:00</c:v>
                  </c:pt>
                  <c:pt idx="4">
                    <c:v>17:00</c:v>
                  </c:pt>
                  <c:pt idx="5">
                    <c:v>18:00</c:v>
                  </c:pt>
                  <c:pt idx="6">
                    <c:v>19:00</c:v>
                  </c:pt>
                  <c:pt idx="7">
                    <c:v>20:00</c:v>
                  </c:pt>
                  <c:pt idx="8">
                    <c:v>21:00</c:v>
                  </c:pt>
                  <c:pt idx="9">
                    <c:v>22:00</c:v>
                  </c:pt>
                  <c:pt idx="10">
                    <c:v>23:00</c:v>
                  </c:pt>
                  <c:pt idx="11">
                    <c:v>10:00</c:v>
                  </c:pt>
                  <c:pt idx="12">
                    <c:v>11:00</c:v>
                  </c:pt>
                  <c:pt idx="13">
                    <c:v>12:00</c:v>
                  </c:pt>
                  <c:pt idx="14">
                    <c:v>13:00</c:v>
                  </c:pt>
                  <c:pt idx="15">
                    <c:v>14:00</c:v>
                  </c:pt>
                  <c:pt idx="16">
                    <c:v>15:00</c:v>
                  </c:pt>
                </c:lvl>
                <c:lvl>
                  <c:pt idx="0">
                    <c:v>חמישי</c:v>
                  </c:pt>
                  <c:pt idx="11">
                    <c:v>שישי</c:v>
                  </c:pt>
                </c:lvl>
              </c:multiLvlStrCache>
            </c:multiLvlStrRef>
          </c:cat>
          <c:val>
            <c:numRef>
              <c:f>גרפים!$I$317:$I$333</c:f>
              <c:numCache>
                <c:formatCode>General</c:formatCode>
                <c:ptCount val="17"/>
                <c:pt idx="0">
                  <c:v>2</c:v>
                </c:pt>
                <c:pt idx="1">
                  <c:v>4</c:v>
                </c:pt>
                <c:pt idx="3">
                  <c:v>4</c:v>
                </c:pt>
                <c:pt idx="4">
                  <c:v>7</c:v>
                </c:pt>
                <c:pt idx="5">
                  <c:v>3</c:v>
                </c:pt>
                <c:pt idx="6">
                  <c:v>2</c:v>
                </c:pt>
                <c:pt idx="7">
                  <c:v>3</c:v>
                </c:pt>
                <c:pt idx="8">
                  <c:v>3</c:v>
                </c:pt>
                <c:pt idx="9">
                  <c:v>2</c:v>
                </c:pt>
                <c:pt idx="10">
                  <c:v>1</c:v>
                </c:pt>
                <c:pt idx="11">
                  <c:v>4</c:v>
                </c:pt>
                <c:pt idx="12">
                  <c:v>13</c:v>
                </c:pt>
                <c:pt idx="13">
                  <c:v>16</c:v>
                </c:pt>
                <c:pt idx="14">
                  <c:v>25</c:v>
                </c:pt>
                <c:pt idx="15">
                  <c:v>2</c:v>
                </c:pt>
                <c:pt idx="16">
                  <c:v>2</c:v>
                </c:pt>
              </c:numCache>
            </c:numRef>
          </c:val>
          <c:extLst>
            <c:ext xmlns:c16="http://schemas.microsoft.com/office/drawing/2014/chart" uri="{C3380CC4-5D6E-409C-BE32-E72D297353CC}">
              <c16:uniqueId val="{00000001-5E26-4E46-8375-BF6CC05B6A44}"/>
            </c:ext>
          </c:extLst>
        </c:ser>
        <c:ser>
          <c:idx val="2"/>
          <c:order val="2"/>
          <c:tx>
            <c:strRef>
              <c:f>גרפים!$J$316</c:f>
              <c:strCache>
                <c:ptCount val="1"/>
                <c:pt idx="0">
                  <c:v>צפון לפני
N=219</c:v>
                </c:pt>
              </c:strCache>
            </c:strRef>
          </c:tx>
          <c:spPr>
            <a:pattFill prst="dkUpDiag">
              <a:fgClr>
                <a:srgbClr val="4978A6"/>
              </a:fgClr>
              <a:bgClr>
                <a:schemeClr val="bg1"/>
              </a:bgClr>
            </a:pattFill>
            <a:ln>
              <a:noFill/>
            </a:ln>
            <a:effectLst/>
          </c:spPr>
          <c:cat>
            <c:multiLvlStrRef>
              <c:f>גרפים!$F$317:$G$333</c:f>
              <c:multiLvlStrCache>
                <c:ptCount val="17"/>
                <c:lvl>
                  <c:pt idx="0">
                    <c:v>10:00</c:v>
                  </c:pt>
                  <c:pt idx="1">
                    <c:v>11:00</c:v>
                  </c:pt>
                  <c:pt idx="2">
                    <c:v>13:00</c:v>
                  </c:pt>
                  <c:pt idx="3">
                    <c:v>16:00</c:v>
                  </c:pt>
                  <c:pt idx="4">
                    <c:v>17:00</c:v>
                  </c:pt>
                  <c:pt idx="5">
                    <c:v>18:00</c:v>
                  </c:pt>
                  <c:pt idx="6">
                    <c:v>19:00</c:v>
                  </c:pt>
                  <c:pt idx="7">
                    <c:v>20:00</c:v>
                  </c:pt>
                  <c:pt idx="8">
                    <c:v>21:00</c:v>
                  </c:pt>
                  <c:pt idx="9">
                    <c:v>22:00</c:v>
                  </c:pt>
                  <c:pt idx="10">
                    <c:v>23:00</c:v>
                  </c:pt>
                  <c:pt idx="11">
                    <c:v>10:00</c:v>
                  </c:pt>
                  <c:pt idx="12">
                    <c:v>11:00</c:v>
                  </c:pt>
                  <c:pt idx="13">
                    <c:v>12:00</c:v>
                  </c:pt>
                  <c:pt idx="14">
                    <c:v>13:00</c:v>
                  </c:pt>
                  <c:pt idx="15">
                    <c:v>14:00</c:v>
                  </c:pt>
                  <c:pt idx="16">
                    <c:v>15:00</c:v>
                  </c:pt>
                </c:lvl>
                <c:lvl>
                  <c:pt idx="0">
                    <c:v>חמישי</c:v>
                  </c:pt>
                  <c:pt idx="11">
                    <c:v>שישי</c:v>
                  </c:pt>
                </c:lvl>
              </c:multiLvlStrCache>
            </c:multiLvlStrRef>
          </c:cat>
          <c:val>
            <c:numRef>
              <c:f>גרפים!$J$317:$J$333</c:f>
              <c:numCache>
                <c:formatCode>General</c:formatCode>
                <c:ptCount val="17"/>
                <c:pt idx="0">
                  <c:v>4</c:v>
                </c:pt>
                <c:pt idx="1">
                  <c:v>6</c:v>
                </c:pt>
                <c:pt idx="2">
                  <c:v>3</c:v>
                </c:pt>
                <c:pt idx="3">
                  <c:v>11</c:v>
                </c:pt>
                <c:pt idx="4">
                  <c:v>9</c:v>
                </c:pt>
                <c:pt idx="5">
                  <c:v>10</c:v>
                </c:pt>
                <c:pt idx="6">
                  <c:v>13</c:v>
                </c:pt>
                <c:pt idx="7">
                  <c:v>8</c:v>
                </c:pt>
                <c:pt idx="8">
                  <c:v>5</c:v>
                </c:pt>
                <c:pt idx="9">
                  <c:v>4</c:v>
                </c:pt>
                <c:pt idx="10">
                  <c:v>2</c:v>
                </c:pt>
                <c:pt idx="11">
                  <c:v>12</c:v>
                </c:pt>
                <c:pt idx="12">
                  <c:v>12</c:v>
                </c:pt>
                <c:pt idx="13">
                  <c:v>22</c:v>
                </c:pt>
                <c:pt idx="14">
                  <c:v>25</c:v>
                </c:pt>
                <c:pt idx="15">
                  <c:v>36</c:v>
                </c:pt>
                <c:pt idx="16">
                  <c:v>37</c:v>
                </c:pt>
              </c:numCache>
            </c:numRef>
          </c:val>
          <c:extLst>
            <c:ext xmlns:c16="http://schemas.microsoft.com/office/drawing/2014/chart" uri="{C3380CC4-5D6E-409C-BE32-E72D297353CC}">
              <c16:uniqueId val="{00000002-5E26-4E46-8375-BF6CC05B6A44}"/>
            </c:ext>
          </c:extLst>
        </c:ser>
        <c:ser>
          <c:idx val="3"/>
          <c:order val="3"/>
          <c:tx>
            <c:strRef>
              <c:f>גרפים!$K$316</c:f>
              <c:strCache>
                <c:ptCount val="1"/>
                <c:pt idx="0">
                  <c:v>צפון אחרי
N=111</c:v>
                </c:pt>
              </c:strCache>
            </c:strRef>
          </c:tx>
          <c:spPr>
            <a:solidFill>
              <a:srgbClr val="4978A6"/>
            </a:solidFill>
            <a:ln>
              <a:noFill/>
            </a:ln>
            <a:effectLst/>
          </c:spPr>
          <c:cat>
            <c:multiLvlStrRef>
              <c:f>גרפים!$F$317:$G$333</c:f>
              <c:multiLvlStrCache>
                <c:ptCount val="17"/>
                <c:lvl>
                  <c:pt idx="0">
                    <c:v>10:00</c:v>
                  </c:pt>
                  <c:pt idx="1">
                    <c:v>11:00</c:v>
                  </c:pt>
                  <c:pt idx="2">
                    <c:v>13:00</c:v>
                  </c:pt>
                  <c:pt idx="3">
                    <c:v>16:00</c:v>
                  </c:pt>
                  <c:pt idx="4">
                    <c:v>17:00</c:v>
                  </c:pt>
                  <c:pt idx="5">
                    <c:v>18:00</c:v>
                  </c:pt>
                  <c:pt idx="6">
                    <c:v>19:00</c:v>
                  </c:pt>
                  <c:pt idx="7">
                    <c:v>20:00</c:v>
                  </c:pt>
                  <c:pt idx="8">
                    <c:v>21:00</c:v>
                  </c:pt>
                  <c:pt idx="9">
                    <c:v>22:00</c:v>
                  </c:pt>
                  <c:pt idx="10">
                    <c:v>23:00</c:v>
                  </c:pt>
                  <c:pt idx="11">
                    <c:v>10:00</c:v>
                  </c:pt>
                  <c:pt idx="12">
                    <c:v>11:00</c:v>
                  </c:pt>
                  <c:pt idx="13">
                    <c:v>12:00</c:v>
                  </c:pt>
                  <c:pt idx="14">
                    <c:v>13:00</c:v>
                  </c:pt>
                  <c:pt idx="15">
                    <c:v>14:00</c:v>
                  </c:pt>
                  <c:pt idx="16">
                    <c:v>15:00</c:v>
                  </c:pt>
                </c:lvl>
                <c:lvl>
                  <c:pt idx="0">
                    <c:v>חמישי</c:v>
                  </c:pt>
                  <c:pt idx="11">
                    <c:v>שישי</c:v>
                  </c:pt>
                </c:lvl>
              </c:multiLvlStrCache>
            </c:multiLvlStrRef>
          </c:cat>
          <c:val>
            <c:numRef>
              <c:f>גרפים!$K$317:$K$333</c:f>
              <c:numCache>
                <c:formatCode>General</c:formatCode>
                <c:ptCount val="17"/>
                <c:pt idx="0">
                  <c:v>2</c:v>
                </c:pt>
                <c:pt idx="1">
                  <c:v>6</c:v>
                </c:pt>
                <c:pt idx="3">
                  <c:v>16</c:v>
                </c:pt>
                <c:pt idx="4">
                  <c:v>14</c:v>
                </c:pt>
                <c:pt idx="5">
                  <c:v>14</c:v>
                </c:pt>
                <c:pt idx="6">
                  <c:v>31</c:v>
                </c:pt>
                <c:pt idx="7">
                  <c:v>2</c:v>
                </c:pt>
                <c:pt idx="8">
                  <c:v>1</c:v>
                </c:pt>
                <c:pt idx="9">
                  <c:v>1</c:v>
                </c:pt>
                <c:pt idx="10">
                  <c:v>3</c:v>
                </c:pt>
                <c:pt idx="11">
                  <c:v>2</c:v>
                </c:pt>
                <c:pt idx="12">
                  <c:v>3</c:v>
                </c:pt>
                <c:pt idx="13">
                  <c:v>6</c:v>
                </c:pt>
                <c:pt idx="14">
                  <c:v>4</c:v>
                </c:pt>
                <c:pt idx="15">
                  <c:v>3</c:v>
                </c:pt>
                <c:pt idx="16">
                  <c:v>3</c:v>
                </c:pt>
              </c:numCache>
            </c:numRef>
          </c:val>
          <c:extLst>
            <c:ext xmlns:c16="http://schemas.microsoft.com/office/drawing/2014/chart" uri="{C3380CC4-5D6E-409C-BE32-E72D297353CC}">
              <c16:uniqueId val="{00000003-5E26-4E46-8375-BF6CC05B6A44}"/>
            </c:ext>
          </c:extLst>
        </c:ser>
        <c:dLbls>
          <c:showLegendKey val="0"/>
          <c:showVal val="0"/>
          <c:showCatName val="0"/>
          <c:showSerName val="0"/>
          <c:showPercent val="0"/>
          <c:showBubbleSize val="0"/>
        </c:dLbls>
        <c:axId val="649446064"/>
        <c:axId val="256768432"/>
      </c:areaChart>
      <c:catAx>
        <c:axId val="6494460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he-IL"/>
          </a:p>
        </c:txPr>
        <c:crossAx val="256768432"/>
        <c:crosses val="autoZero"/>
        <c:auto val="1"/>
        <c:lblAlgn val="ctr"/>
        <c:lblOffset val="100"/>
        <c:noMultiLvlLbl val="0"/>
      </c:catAx>
      <c:valAx>
        <c:axId val="25676843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crossAx val="64944606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legend>
    <c:plotVisOnly val="1"/>
    <c:dispBlanksAs val="zero"/>
    <c:showDLblsOverMax val="0"/>
  </c:chart>
  <c:spPr>
    <a:noFill/>
    <a:ln>
      <a:noFill/>
    </a:ln>
    <a:effectLst/>
  </c:spPr>
  <c:txPr>
    <a:bodyPr/>
    <a:lstStyle/>
    <a:p>
      <a:pPr>
        <a:defRPr/>
      </a:pPr>
      <a:endParaRPr lang="he-IL"/>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Modes of travel</a:t>
            </a:r>
            <a:endParaRPr lang="he-IL"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he-IL"/>
        </a:p>
      </c:txPr>
    </c:title>
    <c:autoTitleDeleted val="0"/>
    <c:plotArea>
      <c:layout>
        <c:manualLayout>
          <c:layoutTarget val="inner"/>
          <c:xMode val="edge"/>
          <c:yMode val="edge"/>
          <c:x val="7.9243275291942306E-2"/>
          <c:y val="8.5430463576158938E-2"/>
          <c:w val="0.90657623159536693"/>
          <c:h val="0.63275401833049016"/>
        </c:manualLayout>
      </c:layout>
      <c:lineChart>
        <c:grouping val="standard"/>
        <c:varyColors val="0"/>
        <c:ser>
          <c:idx val="0"/>
          <c:order val="0"/>
          <c:tx>
            <c:strRef>
              <c:f>גרפים!$C$229</c:f>
              <c:strCache>
                <c:ptCount val="1"/>
                <c:pt idx="0">
                  <c:v>דרום לפני
N=1883</c:v>
                </c:pt>
              </c:strCache>
            </c:strRef>
          </c:tx>
          <c:spPr>
            <a:ln w="28575" cap="rnd">
              <a:solidFill>
                <a:srgbClr val="EC1C3C"/>
              </a:solidFill>
              <a:prstDash val="sysDash"/>
              <a:round/>
            </a:ln>
            <a:effectLst/>
          </c:spPr>
          <c:marker>
            <c:symbol val="none"/>
          </c:marker>
          <c:cat>
            <c:multiLvlStrRef>
              <c:f>גרפים!$A$230:$B$246</c:f>
              <c:multiLvlStrCache>
                <c:ptCount val="17"/>
                <c:lvl>
                  <c:pt idx="0">
                    <c:v>10:00</c:v>
                  </c:pt>
                  <c:pt idx="1">
                    <c:v>11:00</c:v>
                  </c:pt>
                  <c:pt idx="2">
                    <c:v>13:00</c:v>
                  </c:pt>
                  <c:pt idx="3">
                    <c:v>16:00</c:v>
                  </c:pt>
                  <c:pt idx="4">
                    <c:v>17:00</c:v>
                  </c:pt>
                  <c:pt idx="5">
                    <c:v>18:00</c:v>
                  </c:pt>
                  <c:pt idx="6">
                    <c:v>19:00</c:v>
                  </c:pt>
                  <c:pt idx="7">
                    <c:v>20:00</c:v>
                  </c:pt>
                  <c:pt idx="8">
                    <c:v>21:00</c:v>
                  </c:pt>
                  <c:pt idx="9">
                    <c:v>22:00</c:v>
                  </c:pt>
                  <c:pt idx="10">
                    <c:v>23:00</c:v>
                  </c:pt>
                  <c:pt idx="11">
                    <c:v>10:00</c:v>
                  </c:pt>
                  <c:pt idx="12">
                    <c:v>11:00</c:v>
                  </c:pt>
                  <c:pt idx="13">
                    <c:v>12:00</c:v>
                  </c:pt>
                  <c:pt idx="14">
                    <c:v>13:00</c:v>
                  </c:pt>
                  <c:pt idx="15">
                    <c:v>14:00</c:v>
                  </c:pt>
                  <c:pt idx="16">
                    <c:v>15:00</c:v>
                  </c:pt>
                </c:lvl>
                <c:lvl>
                  <c:pt idx="0">
                    <c:v>חמישי</c:v>
                  </c:pt>
                  <c:pt idx="11">
                    <c:v>שישי</c:v>
                  </c:pt>
                </c:lvl>
              </c:multiLvlStrCache>
            </c:multiLvlStrRef>
          </c:cat>
          <c:val>
            <c:numRef>
              <c:f>גרפים!$C$230:$C$246</c:f>
              <c:numCache>
                <c:formatCode>General</c:formatCode>
                <c:ptCount val="17"/>
                <c:pt idx="0">
                  <c:v>42</c:v>
                </c:pt>
                <c:pt idx="1">
                  <c:v>54</c:v>
                </c:pt>
                <c:pt idx="3">
                  <c:v>82</c:v>
                </c:pt>
                <c:pt idx="4">
                  <c:v>58</c:v>
                </c:pt>
                <c:pt idx="5">
                  <c:v>61</c:v>
                </c:pt>
                <c:pt idx="6">
                  <c:v>67</c:v>
                </c:pt>
                <c:pt idx="7">
                  <c:v>69</c:v>
                </c:pt>
                <c:pt idx="8">
                  <c:v>136</c:v>
                </c:pt>
                <c:pt idx="9">
                  <c:v>116</c:v>
                </c:pt>
                <c:pt idx="10">
                  <c:v>101</c:v>
                </c:pt>
                <c:pt idx="11">
                  <c:v>187</c:v>
                </c:pt>
                <c:pt idx="12">
                  <c:v>163</c:v>
                </c:pt>
                <c:pt idx="13">
                  <c:v>185</c:v>
                </c:pt>
                <c:pt idx="14">
                  <c:v>201</c:v>
                </c:pt>
                <c:pt idx="15">
                  <c:v>202</c:v>
                </c:pt>
                <c:pt idx="16">
                  <c:v>159</c:v>
                </c:pt>
              </c:numCache>
            </c:numRef>
          </c:val>
          <c:smooth val="0"/>
          <c:extLst>
            <c:ext xmlns:c16="http://schemas.microsoft.com/office/drawing/2014/chart" uri="{C3380CC4-5D6E-409C-BE32-E72D297353CC}">
              <c16:uniqueId val="{00000000-CFD7-494A-8F47-A83F14A27FF6}"/>
            </c:ext>
          </c:extLst>
        </c:ser>
        <c:ser>
          <c:idx val="1"/>
          <c:order val="1"/>
          <c:tx>
            <c:strRef>
              <c:f>גרפים!$D$229</c:f>
              <c:strCache>
                <c:ptCount val="1"/>
                <c:pt idx="0">
                  <c:v>דרום אחרי
N=1298</c:v>
                </c:pt>
              </c:strCache>
            </c:strRef>
          </c:tx>
          <c:spPr>
            <a:ln w="28575" cap="rnd">
              <a:solidFill>
                <a:srgbClr val="EC1C3C"/>
              </a:solidFill>
              <a:prstDash val="solid"/>
              <a:round/>
            </a:ln>
            <a:effectLst/>
          </c:spPr>
          <c:marker>
            <c:symbol val="none"/>
          </c:marker>
          <c:cat>
            <c:multiLvlStrRef>
              <c:f>גרפים!$A$230:$B$246</c:f>
              <c:multiLvlStrCache>
                <c:ptCount val="17"/>
                <c:lvl>
                  <c:pt idx="0">
                    <c:v>10:00</c:v>
                  </c:pt>
                  <c:pt idx="1">
                    <c:v>11:00</c:v>
                  </c:pt>
                  <c:pt idx="2">
                    <c:v>13:00</c:v>
                  </c:pt>
                  <c:pt idx="3">
                    <c:v>16:00</c:v>
                  </c:pt>
                  <c:pt idx="4">
                    <c:v>17:00</c:v>
                  </c:pt>
                  <c:pt idx="5">
                    <c:v>18:00</c:v>
                  </c:pt>
                  <c:pt idx="6">
                    <c:v>19:00</c:v>
                  </c:pt>
                  <c:pt idx="7">
                    <c:v>20:00</c:v>
                  </c:pt>
                  <c:pt idx="8">
                    <c:v>21:00</c:v>
                  </c:pt>
                  <c:pt idx="9">
                    <c:v>22:00</c:v>
                  </c:pt>
                  <c:pt idx="10">
                    <c:v>23:00</c:v>
                  </c:pt>
                  <c:pt idx="11">
                    <c:v>10:00</c:v>
                  </c:pt>
                  <c:pt idx="12">
                    <c:v>11:00</c:v>
                  </c:pt>
                  <c:pt idx="13">
                    <c:v>12:00</c:v>
                  </c:pt>
                  <c:pt idx="14">
                    <c:v>13:00</c:v>
                  </c:pt>
                  <c:pt idx="15">
                    <c:v>14:00</c:v>
                  </c:pt>
                  <c:pt idx="16">
                    <c:v>15:00</c:v>
                  </c:pt>
                </c:lvl>
                <c:lvl>
                  <c:pt idx="0">
                    <c:v>חמישי</c:v>
                  </c:pt>
                  <c:pt idx="11">
                    <c:v>שישי</c:v>
                  </c:pt>
                </c:lvl>
              </c:multiLvlStrCache>
            </c:multiLvlStrRef>
          </c:cat>
          <c:val>
            <c:numRef>
              <c:f>גרפים!$D$230:$D$246</c:f>
              <c:numCache>
                <c:formatCode>General</c:formatCode>
                <c:ptCount val="17"/>
                <c:pt idx="0">
                  <c:v>30</c:v>
                </c:pt>
                <c:pt idx="1">
                  <c:v>52</c:v>
                </c:pt>
                <c:pt idx="3">
                  <c:v>53</c:v>
                </c:pt>
                <c:pt idx="4">
                  <c:v>40</c:v>
                </c:pt>
                <c:pt idx="5">
                  <c:v>71</c:v>
                </c:pt>
                <c:pt idx="6">
                  <c:v>54</c:v>
                </c:pt>
                <c:pt idx="7">
                  <c:v>51</c:v>
                </c:pt>
                <c:pt idx="8">
                  <c:v>51</c:v>
                </c:pt>
                <c:pt idx="9">
                  <c:v>38</c:v>
                </c:pt>
                <c:pt idx="10">
                  <c:v>36</c:v>
                </c:pt>
                <c:pt idx="11">
                  <c:v>99</c:v>
                </c:pt>
                <c:pt idx="12">
                  <c:v>147</c:v>
                </c:pt>
                <c:pt idx="13">
                  <c:v>149</c:v>
                </c:pt>
                <c:pt idx="14">
                  <c:v>181</c:v>
                </c:pt>
                <c:pt idx="15">
                  <c:v>126</c:v>
                </c:pt>
                <c:pt idx="16">
                  <c:v>120</c:v>
                </c:pt>
              </c:numCache>
            </c:numRef>
          </c:val>
          <c:smooth val="0"/>
          <c:extLst>
            <c:ext xmlns:c16="http://schemas.microsoft.com/office/drawing/2014/chart" uri="{C3380CC4-5D6E-409C-BE32-E72D297353CC}">
              <c16:uniqueId val="{00000001-CFD7-494A-8F47-A83F14A27FF6}"/>
            </c:ext>
          </c:extLst>
        </c:ser>
        <c:ser>
          <c:idx val="2"/>
          <c:order val="2"/>
          <c:tx>
            <c:strRef>
              <c:f>גרפים!$E$229</c:f>
              <c:strCache>
                <c:ptCount val="1"/>
                <c:pt idx="0">
                  <c:v>צפון לפני
N=2485</c:v>
                </c:pt>
              </c:strCache>
            </c:strRef>
          </c:tx>
          <c:spPr>
            <a:ln w="28575" cap="rnd">
              <a:solidFill>
                <a:srgbClr val="4978A6"/>
              </a:solidFill>
              <a:prstDash val="sysDash"/>
              <a:round/>
            </a:ln>
            <a:effectLst/>
          </c:spPr>
          <c:marker>
            <c:symbol val="none"/>
          </c:marker>
          <c:cat>
            <c:multiLvlStrRef>
              <c:f>גרפים!$A$230:$B$246</c:f>
              <c:multiLvlStrCache>
                <c:ptCount val="17"/>
                <c:lvl>
                  <c:pt idx="0">
                    <c:v>10:00</c:v>
                  </c:pt>
                  <c:pt idx="1">
                    <c:v>11:00</c:v>
                  </c:pt>
                  <c:pt idx="2">
                    <c:v>13:00</c:v>
                  </c:pt>
                  <c:pt idx="3">
                    <c:v>16:00</c:v>
                  </c:pt>
                  <c:pt idx="4">
                    <c:v>17:00</c:v>
                  </c:pt>
                  <c:pt idx="5">
                    <c:v>18:00</c:v>
                  </c:pt>
                  <c:pt idx="6">
                    <c:v>19:00</c:v>
                  </c:pt>
                  <c:pt idx="7">
                    <c:v>20:00</c:v>
                  </c:pt>
                  <c:pt idx="8">
                    <c:v>21:00</c:v>
                  </c:pt>
                  <c:pt idx="9">
                    <c:v>22:00</c:v>
                  </c:pt>
                  <c:pt idx="10">
                    <c:v>23:00</c:v>
                  </c:pt>
                  <c:pt idx="11">
                    <c:v>10:00</c:v>
                  </c:pt>
                  <c:pt idx="12">
                    <c:v>11:00</c:v>
                  </c:pt>
                  <c:pt idx="13">
                    <c:v>12:00</c:v>
                  </c:pt>
                  <c:pt idx="14">
                    <c:v>13:00</c:v>
                  </c:pt>
                  <c:pt idx="15">
                    <c:v>14:00</c:v>
                  </c:pt>
                  <c:pt idx="16">
                    <c:v>15:00</c:v>
                  </c:pt>
                </c:lvl>
                <c:lvl>
                  <c:pt idx="0">
                    <c:v>חמישי</c:v>
                  </c:pt>
                  <c:pt idx="11">
                    <c:v>שישי</c:v>
                  </c:pt>
                </c:lvl>
              </c:multiLvlStrCache>
            </c:multiLvlStrRef>
          </c:cat>
          <c:val>
            <c:numRef>
              <c:f>גרפים!$E$230:$E$246</c:f>
              <c:numCache>
                <c:formatCode>General</c:formatCode>
                <c:ptCount val="17"/>
                <c:pt idx="0">
                  <c:v>56</c:v>
                </c:pt>
                <c:pt idx="1">
                  <c:v>97</c:v>
                </c:pt>
                <c:pt idx="2">
                  <c:v>14</c:v>
                </c:pt>
                <c:pt idx="3">
                  <c:v>93</c:v>
                </c:pt>
                <c:pt idx="4">
                  <c:v>64</c:v>
                </c:pt>
                <c:pt idx="5">
                  <c:v>82</c:v>
                </c:pt>
                <c:pt idx="6">
                  <c:v>94</c:v>
                </c:pt>
                <c:pt idx="7">
                  <c:v>125</c:v>
                </c:pt>
                <c:pt idx="8">
                  <c:v>84</c:v>
                </c:pt>
                <c:pt idx="9">
                  <c:v>87</c:v>
                </c:pt>
                <c:pt idx="10">
                  <c:v>61</c:v>
                </c:pt>
                <c:pt idx="11">
                  <c:v>143</c:v>
                </c:pt>
                <c:pt idx="12">
                  <c:v>203</c:v>
                </c:pt>
                <c:pt idx="13">
                  <c:v>258</c:v>
                </c:pt>
                <c:pt idx="14">
                  <c:v>318</c:v>
                </c:pt>
                <c:pt idx="15">
                  <c:v>348</c:v>
                </c:pt>
                <c:pt idx="16">
                  <c:v>358</c:v>
                </c:pt>
              </c:numCache>
            </c:numRef>
          </c:val>
          <c:smooth val="0"/>
          <c:extLst>
            <c:ext xmlns:c16="http://schemas.microsoft.com/office/drawing/2014/chart" uri="{C3380CC4-5D6E-409C-BE32-E72D297353CC}">
              <c16:uniqueId val="{00000002-CFD7-494A-8F47-A83F14A27FF6}"/>
            </c:ext>
          </c:extLst>
        </c:ser>
        <c:ser>
          <c:idx val="3"/>
          <c:order val="3"/>
          <c:tx>
            <c:strRef>
              <c:f>גרפים!$F$229</c:f>
              <c:strCache>
                <c:ptCount val="1"/>
                <c:pt idx="0">
                  <c:v>צפון אחרי
N=1036</c:v>
                </c:pt>
              </c:strCache>
            </c:strRef>
          </c:tx>
          <c:spPr>
            <a:ln w="28575" cap="rnd">
              <a:solidFill>
                <a:srgbClr val="4978A6"/>
              </a:solidFill>
              <a:round/>
            </a:ln>
            <a:effectLst/>
          </c:spPr>
          <c:marker>
            <c:symbol val="none"/>
          </c:marker>
          <c:cat>
            <c:multiLvlStrRef>
              <c:f>גרפים!$A$230:$B$246</c:f>
              <c:multiLvlStrCache>
                <c:ptCount val="17"/>
                <c:lvl>
                  <c:pt idx="0">
                    <c:v>10:00</c:v>
                  </c:pt>
                  <c:pt idx="1">
                    <c:v>11:00</c:v>
                  </c:pt>
                  <c:pt idx="2">
                    <c:v>13:00</c:v>
                  </c:pt>
                  <c:pt idx="3">
                    <c:v>16:00</c:v>
                  </c:pt>
                  <c:pt idx="4">
                    <c:v>17:00</c:v>
                  </c:pt>
                  <c:pt idx="5">
                    <c:v>18:00</c:v>
                  </c:pt>
                  <c:pt idx="6">
                    <c:v>19:00</c:v>
                  </c:pt>
                  <c:pt idx="7">
                    <c:v>20:00</c:v>
                  </c:pt>
                  <c:pt idx="8">
                    <c:v>21:00</c:v>
                  </c:pt>
                  <c:pt idx="9">
                    <c:v>22:00</c:v>
                  </c:pt>
                  <c:pt idx="10">
                    <c:v>23:00</c:v>
                  </c:pt>
                  <c:pt idx="11">
                    <c:v>10:00</c:v>
                  </c:pt>
                  <c:pt idx="12">
                    <c:v>11:00</c:v>
                  </c:pt>
                  <c:pt idx="13">
                    <c:v>12:00</c:v>
                  </c:pt>
                  <c:pt idx="14">
                    <c:v>13:00</c:v>
                  </c:pt>
                  <c:pt idx="15">
                    <c:v>14:00</c:v>
                  </c:pt>
                  <c:pt idx="16">
                    <c:v>15:00</c:v>
                  </c:pt>
                </c:lvl>
                <c:lvl>
                  <c:pt idx="0">
                    <c:v>חמישי</c:v>
                  </c:pt>
                  <c:pt idx="11">
                    <c:v>שישי</c:v>
                  </c:pt>
                </c:lvl>
              </c:multiLvlStrCache>
            </c:multiLvlStrRef>
          </c:cat>
          <c:val>
            <c:numRef>
              <c:f>גרפים!$F$230:$F$246</c:f>
              <c:numCache>
                <c:formatCode>General</c:formatCode>
                <c:ptCount val="17"/>
                <c:pt idx="0">
                  <c:v>40</c:v>
                </c:pt>
                <c:pt idx="1">
                  <c:v>48</c:v>
                </c:pt>
                <c:pt idx="3">
                  <c:v>49</c:v>
                </c:pt>
                <c:pt idx="4">
                  <c:v>61</c:v>
                </c:pt>
                <c:pt idx="5">
                  <c:v>64</c:v>
                </c:pt>
                <c:pt idx="6">
                  <c:v>70</c:v>
                </c:pt>
                <c:pt idx="7">
                  <c:v>40</c:v>
                </c:pt>
                <c:pt idx="8">
                  <c:v>23</c:v>
                </c:pt>
                <c:pt idx="9">
                  <c:v>20</c:v>
                </c:pt>
                <c:pt idx="10">
                  <c:v>36</c:v>
                </c:pt>
                <c:pt idx="11">
                  <c:v>118</c:v>
                </c:pt>
                <c:pt idx="12">
                  <c:v>90</c:v>
                </c:pt>
                <c:pt idx="13">
                  <c:v>60</c:v>
                </c:pt>
                <c:pt idx="14">
                  <c:v>119</c:v>
                </c:pt>
                <c:pt idx="15">
                  <c:v>88</c:v>
                </c:pt>
                <c:pt idx="16">
                  <c:v>110</c:v>
                </c:pt>
              </c:numCache>
            </c:numRef>
          </c:val>
          <c:smooth val="0"/>
          <c:extLst>
            <c:ext xmlns:c16="http://schemas.microsoft.com/office/drawing/2014/chart" uri="{C3380CC4-5D6E-409C-BE32-E72D297353CC}">
              <c16:uniqueId val="{00000003-CFD7-494A-8F47-A83F14A27FF6}"/>
            </c:ext>
          </c:extLst>
        </c:ser>
        <c:dLbls>
          <c:showLegendKey val="0"/>
          <c:showVal val="0"/>
          <c:showCatName val="0"/>
          <c:showSerName val="0"/>
          <c:showPercent val="0"/>
          <c:showBubbleSize val="0"/>
        </c:dLbls>
        <c:smooth val="0"/>
        <c:axId val="574365760"/>
        <c:axId val="511631536"/>
      </c:lineChart>
      <c:catAx>
        <c:axId val="574365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he-IL"/>
          </a:p>
        </c:txPr>
        <c:crossAx val="511631536"/>
        <c:crosses val="autoZero"/>
        <c:auto val="1"/>
        <c:lblAlgn val="ctr"/>
        <c:lblOffset val="100"/>
        <c:noMultiLvlLbl val="0"/>
      </c:catAx>
      <c:valAx>
        <c:axId val="51163153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crossAx val="574365760"/>
        <c:crosses val="autoZero"/>
        <c:crossBetween val="between"/>
      </c:valAx>
      <c:spPr>
        <a:noFill/>
        <a:ln>
          <a:noFill/>
        </a:ln>
        <a:effectLst/>
      </c:spPr>
    </c:plotArea>
    <c:legend>
      <c:legendPos val="b"/>
      <c:layout>
        <c:manualLayout>
          <c:xMode val="edge"/>
          <c:yMode val="edge"/>
          <c:x val="7.6480498379199416E-2"/>
          <c:y val="0.83680152563711008"/>
          <c:w val="0.71232413257532834"/>
          <c:h val="8.7512570862417038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he-IL"/>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rgbClr val="F698A5"/>
              </a:solidFill>
              <a:ln w="19050">
                <a:solidFill>
                  <a:schemeClr val="lt1"/>
                </a:solidFill>
              </a:ln>
              <a:effectLst/>
            </c:spPr>
            <c:extLst>
              <c:ext xmlns:c16="http://schemas.microsoft.com/office/drawing/2014/chart" uri="{C3380CC4-5D6E-409C-BE32-E72D297353CC}">
                <c16:uniqueId val="{00000001-9291-4713-9C46-18B4FD1FDAA8}"/>
              </c:ext>
            </c:extLst>
          </c:dPt>
          <c:dPt>
            <c:idx val="1"/>
            <c:bubble3D val="0"/>
            <c:spPr>
              <a:solidFill>
                <a:srgbClr val="F9BC25"/>
              </a:solidFill>
              <a:ln w="19050">
                <a:solidFill>
                  <a:schemeClr val="lt1"/>
                </a:solidFill>
              </a:ln>
              <a:effectLst/>
            </c:spPr>
            <c:extLst>
              <c:ext xmlns:c16="http://schemas.microsoft.com/office/drawing/2014/chart" uri="{C3380CC4-5D6E-409C-BE32-E72D297353CC}">
                <c16:uniqueId val="{00000003-9291-4713-9C46-18B4FD1FDAA8}"/>
              </c:ext>
            </c:extLst>
          </c:dPt>
          <c:dPt>
            <c:idx val="2"/>
            <c:bubble3D val="0"/>
            <c:spPr>
              <a:solidFill>
                <a:srgbClr val="90B6DD"/>
              </a:solidFill>
              <a:ln w="19050">
                <a:solidFill>
                  <a:schemeClr val="lt1"/>
                </a:solidFill>
              </a:ln>
              <a:effectLst/>
            </c:spPr>
            <c:extLst>
              <c:ext xmlns:c16="http://schemas.microsoft.com/office/drawing/2014/chart" uri="{C3380CC4-5D6E-409C-BE32-E72D297353CC}">
                <c16:uniqueId val="{00000005-9291-4713-9C46-18B4FD1FDAA8}"/>
              </c:ext>
            </c:extLst>
          </c:dPt>
          <c:dLbls>
            <c:dLbl>
              <c:idx val="0"/>
              <c:layout>
                <c:manualLayout>
                  <c:x val="-0.15872740952636363"/>
                  <c:y val="0.21253557750164756"/>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291-4713-9C46-18B4FD1FDAA8}"/>
                </c:ext>
              </c:extLst>
            </c:dLbl>
            <c:dLbl>
              <c:idx val="1"/>
              <c:layout>
                <c:manualLayout>
                  <c:x val="-1.1826010518631143E-2"/>
                  <c:y val="-0.2201208679955301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291-4713-9C46-18B4FD1FDAA8}"/>
                </c:ext>
              </c:extLst>
            </c:dLbl>
            <c:dLbl>
              <c:idx val="2"/>
              <c:layout>
                <c:manualLayout>
                  <c:x val="0.17055342004499471"/>
                  <c:y val="0.21253557750164756"/>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291-4713-9C46-18B4FD1FDAA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he-IL"/>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לידה עד 3</c:v>
                </c:pt>
                <c:pt idx="1">
                  <c:v>גיל 3-6</c:v>
                </c:pt>
                <c:pt idx="2">
                  <c:v>מעל גיל 6</c:v>
                </c:pt>
              </c:strCache>
            </c:strRef>
          </c:cat>
          <c:val>
            <c:numRef>
              <c:f>Sheet1!$B$2:$B$4</c:f>
              <c:numCache>
                <c:formatCode>0%</c:formatCode>
                <c:ptCount val="3"/>
                <c:pt idx="0">
                  <c:v>0.2</c:v>
                </c:pt>
                <c:pt idx="1">
                  <c:v>0.6</c:v>
                </c:pt>
                <c:pt idx="2">
                  <c:v>0.2</c:v>
                </c:pt>
              </c:numCache>
            </c:numRef>
          </c:val>
          <c:extLst>
            <c:ext xmlns:c16="http://schemas.microsoft.com/office/drawing/2014/chart" uri="{C3380CC4-5D6E-409C-BE32-E72D297353CC}">
              <c16:uniqueId val="{00000006-9291-4713-9C46-18B4FD1FDAA8}"/>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he-I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2" dt="2022-06-01T12:03:45.698" idx="268">
    <p:pos x="6115" y="603"/>
    <p:text>שיניתי פה ניסוח</p:text>
    <p:extLst>
      <p:ext uri="{C676402C-5697-4E1C-873F-D02D1690AC5C}">
        <p15:threadingInfo xmlns:p15="http://schemas.microsoft.com/office/powerpoint/2012/main" timeZoneBias="-1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2" dt="2022-05-29T09:15:26.492" idx="49">
    <p:pos x="7307" y="329"/>
    <p:text>I also changed other bullet points to use the phrase spend time in the park or were observed in the park rather than visit/visitors</p:text>
    <p:extLst>
      <p:ext uri="{C676402C-5697-4E1C-873F-D02D1690AC5C}">
        <p15:threadingInfo xmlns:p15="http://schemas.microsoft.com/office/powerpoint/2012/main" timeZoneBias="-180"/>
      </p:ext>
    </p:extLst>
  </p:cm>
  <p:cm authorId="2" dt="2022-06-01T11:01:41.209" idx="265">
    <p:pos x="7307" y="425"/>
    <p:text>אחלה, בכותרת של הגרף המונח המקצועי הנכון הוא התרגום שהצעתי</p:text>
    <p:extLst>
      <p:ext uri="{C676402C-5697-4E1C-873F-D02D1690AC5C}">
        <p15:threadingInfo xmlns:p15="http://schemas.microsoft.com/office/powerpoint/2012/main" timeZoneBias="-180">
          <p15:parentCm authorId="12" idx="49"/>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2-05-19T23:17:49.232" idx="244">
    <p:pos x="7261" y="1293"/>
    <p:text>walkability</p:text>
    <p:extLst>
      <p:ext uri="{C676402C-5697-4E1C-873F-D02D1690AC5C}">
        <p15:threadingInfo xmlns:p15="http://schemas.microsoft.com/office/powerpoint/2012/main" timeZoneBias="-180"/>
      </p:ext>
    </p:extLst>
  </p:cm>
  <p:cm authorId="12" dt="2022-05-27T17:24:43.369" idx="40">
    <p:pos x="7261" y="1389"/>
    <p:text>I changed this to mobility -- is that ok?</p:text>
    <p:extLst>
      <p:ext uri="{C676402C-5697-4E1C-873F-D02D1690AC5C}">
        <p15:threadingInfo xmlns:p15="http://schemas.microsoft.com/office/powerpoint/2012/main" timeZoneBias="-180">
          <p15:parentCm authorId="2" idx="244"/>
        </p15:threadingInfo>
      </p:ext>
    </p:extLst>
  </p:cm>
  <p:cm authorId="2" dt="2022-06-01T12:00:43.240" idx="267">
    <p:pos x="7261" y="1485"/>
    <p:text>לא הליכות  = walkability</p:text>
    <p:extLst>
      <p:ext uri="{C676402C-5697-4E1C-873F-D02D1690AC5C}">
        <p15:threadingInfo xmlns:p15="http://schemas.microsoft.com/office/powerpoint/2012/main" timeZoneBias="-180">
          <p15:parentCm authorId="2" idx="244"/>
        </p15:threadingInfo>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2-06-01T12:46:17.901" idx="269">
    <p:pos x="1026" y="2834"/>
    <p:text>זה היה 3 ילדים לא 2...</p:text>
    <p:extLst>
      <p:ext uri="{C676402C-5697-4E1C-873F-D02D1690AC5C}">
        <p15:threadingInfo xmlns:p15="http://schemas.microsoft.com/office/powerpoint/2012/main" timeZoneBias="-18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2" dt="2022-05-19T12:48:23.901" idx="57">
    <p:pos x="195" y="3492"/>
    <p:text>I had to shorten this to make it fit on the page. The job does not really include editing and shortening, so this is becoming a bit of an issue.</p:text>
    <p:extLst>
      <p:ext uri="{C676402C-5697-4E1C-873F-D02D1690AC5C}">
        <p15:threadingInfo xmlns:p15="http://schemas.microsoft.com/office/powerpoint/2012/main" timeZoneBias="-180"/>
      </p:ext>
    </p:extLst>
  </p:cm>
  <p:cm authorId="2" dt="2022-06-02T00:23:46.243" idx="280">
    <p:pos x="195" y="3588"/>
    <p:text>ויתרת לחלוטין על הבולט האחרון - זה מעבר לקיצור הטקסט. החזרתי אותו.</p:text>
    <p:extLst>
      <p:ext uri="{C676402C-5697-4E1C-873F-D02D1690AC5C}">
        <p15:threadingInfo xmlns:p15="http://schemas.microsoft.com/office/powerpoint/2012/main" timeZoneBias="-180">
          <p15:parentCm authorId="12" idx="57"/>
        </p15:threadingInfo>
      </p:ext>
    </p:extLst>
  </p:cm>
  <p:cm authorId="2" dt="2022-06-02T00:24:34.887" idx="281">
    <p:pos x="195" y="3684"/>
    <p:text>אפשר לפתוח את עניין ההתאמה לעמוד בעזרת עיצוב</p:text>
    <p:extLst>
      <p:ext uri="{C676402C-5697-4E1C-873F-D02D1690AC5C}">
        <p15:threadingInfo xmlns:p15="http://schemas.microsoft.com/office/powerpoint/2012/main" timeZoneBias="-180">
          <p15:parentCm authorId="12" idx="57"/>
        </p15:threadingInfo>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 dt="2022-06-02T00:44:52.158" idx="282">
    <p:pos x="6316" y="2019"/>
    <p:text>משחקיה (סגורה) לא גן משחקים</p:text>
    <p:extLst>
      <p:ext uri="{C676402C-5697-4E1C-873F-D02D1690AC5C}">
        <p15:threadingInfo xmlns:p15="http://schemas.microsoft.com/office/powerpoint/2012/main" timeZoneBias="-18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2" dt="2022-06-02T01:19:17.657" idx="287">
    <p:pos x="305" y="893"/>
    <p:text>במקור הסעיף פוצל לשתיים, מה ששינה לחלוטין את המסר.</p:text>
    <p:extLst>
      <p:ext uri="{C676402C-5697-4E1C-873F-D02D1690AC5C}">
        <p15:threadingInfo xmlns:p15="http://schemas.microsoft.com/office/powerpoint/2012/main" timeZoneBias="-18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2" dt="2022-06-02T01:38:46.714" idx="288">
    <p:pos x="1344" y="3668"/>
    <p:text>הטקסט המקורי דיבר על כך שהצוות המקומי למד מהובינר, לא תרם לו או הציג בו. התרגום עיוות לחלוטין את הטקסט.</p:text>
    <p:extLst>
      <p:ext uri="{C676402C-5697-4E1C-873F-D02D1690AC5C}">
        <p15:threadingInfo xmlns:p15="http://schemas.microsoft.com/office/powerpoint/2012/main" timeZoneBias="-18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2" dt="2022-06-02T01:40:50.513" idx="289">
    <p:pos x="2751" y="2387"/>
    <p:text>הכותרת נותרה באנגלית</p:text>
    <p:extLst>
      <p:ext uri="{C676402C-5697-4E1C-873F-D02D1690AC5C}">
        <p15:threadingInfo xmlns:p15="http://schemas.microsoft.com/office/powerpoint/2012/main" timeZoneBias="-180"/>
      </p:ext>
    </p:extLst>
  </p:cm>
</p:cmLst>
</file>

<file path=ppt/drawings/drawing1.xml><?xml version="1.0" encoding="utf-8"?>
<c:userShapes xmlns:c="http://schemas.openxmlformats.org/drawingml/2006/chart">
  <cdr:relSizeAnchor xmlns:cdr="http://schemas.openxmlformats.org/drawingml/2006/chartDrawing">
    <cdr:from>
      <cdr:x>0.25282</cdr:x>
      <cdr:y>0.04999</cdr:y>
    </cdr:from>
    <cdr:to>
      <cdr:x>0.25282</cdr:x>
      <cdr:y>0.67791</cdr:y>
    </cdr:to>
    <cdr:cxnSp macro="">
      <cdr:nvCxnSpPr>
        <cdr:cNvPr id="3" name="מחבר ישר 2">
          <a:extLst xmlns:a="http://schemas.openxmlformats.org/drawingml/2006/main">
            <a:ext uri="{FF2B5EF4-FFF2-40B4-BE49-F238E27FC236}">
              <a16:creationId xmlns:a16="http://schemas.microsoft.com/office/drawing/2014/main" id="{A00727ED-0702-4E80-AA85-54A2C81C7C37}"/>
            </a:ext>
          </a:extLst>
        </cdr:cNvPr>
        <cdr:cNvCxnSpPr/>
      </cdr:nvCxnSpPr>
      <cdr:spPr>
        <a:xfrm xmlns:a="http://schemas.openxmlformats.org/drawingml/2006/main" flipH="1" flipV="1">
          <a:off x="1351993" y="144180"/>
          <a:ext cx="0" cy="1811032"/>
        </a:xfrm>
        <a:prstGeom xmlns:a="http://schemas.openxmlformats.org/drawingml/2006/main" prst="line">
          <a:avLst/>
        </a:prstGeom>
        <a:ln xmlns:a="http://schemas.openxmlformats.org/drawingml/2006/main" w="28575">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0.25367</cdr:x>
      <cdr:y>0.18545</cdr:y>
    </cdr:from>
    <cdr:to>
      <cdr:x>0.25367</cdr:x>
      <cdr:y>0.69053</cdr:y>
    </cdr:to>
    <cdr:cxnSp macro="">
      <cdr:nvCxnSpPr>
        <cdr:cNvPr id="3" name="מחבר ישר 2">
          <a:extLst xmlns:a="http://schemas.openxmlformats.org/drawingml/2006/main">
            <a:ext uri="{FF2B5EF4-FFF2-40B4-BE49-F238E27FC236}">
              <a16:creationId xmlns:a16="http://schemas.microsoft.com/office/drawing/2014/main" id="{2CB6B3AF-B354-4F75-AFA9-6234A0CF5817}"/>
            </a:ext>
          </a:extLst>
        </cdr:cNvPr>
        <cdr:cNvCxnSpPr/>
      </cdr:nvCxnSpPr>
      <cdr:spPr>
        <a:xfrm xmlns:a="http://schemas.openxmlformats.org/drawingml/2006/main" flipV="1">
          <a:off x="1356539" y="563632"/>
          <a:ext cx="0" cy="1535114"/>
        </a:xfrm>
        <a:prstGeom xmlns:a="http://schemas.openxmlformats.org/drawingml/2006/main" prst="line">
          <a:avLst/>
        </a:prstGeom>
        <a:ln xmlns:a="http://schemas.openxmlformats.org/drawingml/2006/main" w="28575">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3.xml><?xml version="1.0" encoding="utf-8"?>
<c:userShapes xmlns:c="http://schemas.openxmlformats.org/drawingml/2006/chart">
  <cdr:relSizeAnchor xmlns:cdr="http://schemas.openxmlformats.org/drawingml/2006/chartDrawing">
    <cdr:from>
      <cdr:x>0.35843</cdr:x>
      <cdr:y>0.58506</cdr:y>
    </cdr:from>
    <cdr:to>
      <cdr:x>0.64157</cdr:x>
      <cdr:y>0.80828</cdr:y>
    </cdr:to>
    <cdr:sp macro="" textlink="">
      <cdr:nvSpPr>
        <cdr:cNvPr id="2" name="Rectangle 1">
          <a:extLst xmlns:a="http://schemas.openxmlformats.org/drawingml/2006/main">
            <a:ext uri="{FF2B5EF4-FFF2-40B4-BE49-F238E27FC236}">
              <a16:creationId xmlns:a16="http://schemas.microsoft.com/office/drawing/2014/main" id="{1178FE16-A2BC-402F-AACA-865AB2AC3F5D}"/>
            </a:ext>
          </a:extLst>
        </cdr:cNvPr>
        <cdr:cNvSpPr/>
      </cdr:nvSpPr>
      <cdr:spPr>
        <a:xfrm xmlns:a="http://schemas.openxmlformats.org/drawingml/2006/main">
          <a:off x="1760146" y="2228807"/>
          <a:ext cx="1390451" cy="850392"/>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he-IL"/>
        </a:p>
      </cdr:txBody>
    </cdr:sp>
  </cdr:relSizeAnchor>
</c:userShapes>
</file>

<file path=ppt/drawings/drawing4.xml><?xml version="1.0" encoding="utf-8"?>
<c:userShapes xmlns:c="http://schemas.openxmlformats.org/drawingml/2006/chart">
  <cdr:relSizeAnchor xmlns:cdr="http://schemas.openxmlformats.org/drawingml/2006/chartDrawing">
    <cdr:from>
      <cdr:x>0.17367</cdr:x>
      <cdr:y>0.78252</cdr:y>
    </cdr:from>
    <cdr:to>
      <cdr:x>0.30777</cdr:x>
      <cdr:y>0.94373</cdr:y>
    </cdr:to>
    <cdr:sp macro="" textlink="">
      <cdr:nvSpPr>
        <cdr:cNvPr id="2" name="Rectangle 1"/>
        <cdr:cNvSpPr/>
      </cdr:nvSpPr>
      <cdr:spPr>
        <a:xfrm xmlns:a="http://schemas.openxmlformats.org/drawingml/2006/main">
          <a:off x="926341" y="2236567"/>
          <a:ext cx="715289" cy="460766"/>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he-IL" sz="900" dirty="0">
              <a:solidFill>
                <a:sysClr val="windowText" lastClr="000000"/>
              </a:solidFill>
            </a:rPr>
            <a:t>מתקני המשחק</a:t>
          </a:r>
        </a:p>
      </cdr:txBody>
    </cdr:sp>
  </cdr:relSizeAnchor>
  <cdr:relSizeAnchor xmlns:cdr="http://schemas.openxmlformats.org/drawingml/2006/chartDrawing">
    <cdr:from>
      <cdr:x>0.37624</cdr:x>
      <cdr:y>0.81465</cdr:y>
    </cdr:from>
    <cdr:to>
      <cdr:x>0.49058</cdr:x>
      <cdr:y>0.8656</cdr:y>
    </cdr:to>
    <cdr:sp macro="" textlink="">
      <cdr:nvSpPr>
        <cdr:cNvPr id="3" name="Rectangle 2"/>
        <cdr:cNvSpPr/>
      </cdr:nvSpPr>
      <cdr:spPr>
        <a:xfrm xmlns:a="http://schemas.openxmlformats.org/drawingml/2006/main">
          <a:off x="2006853" y="2328399"/>
          <a:ext cx="609889" cy="145624"/>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he-IL" sz="900" dirty="0">
              <a:solidFill>
                <a:sysClr val="windowText" lastClr="000000"/>
              </a:solidFill>
            </a:rPr>
            <a:t>העיגול</a:t>
          </a:r>
        </a:p>
      </cdr:txBody>
    </cdr:sp>
  </cdr:relSizeAnchor>
  <cdr:relSizeAnchor xmlns:cdr="http://schemas.openxmlformats.org/drawingml/2006/chartDrawing">
    <cdr:from>
      <cdr:x>0.56371</cdr:x>
      <cdr:y>0.81579</cdr:y>
    </cdr:from>
    <cdr:to>
      <cdr:x>0.67804</cdr:x>
      <cdr:y>0.86674</cdr:y>
    </cdr:to>
    <cdr:sp macro="" textlink="">
      <cdr:nvSpPr>
        <cdr:cNvPr id="4" name="Rectangle 3"/>
        <cdr:cNvSpPr/>
      </cdr:nvSpPr>
      <cdr:spPr>
        <a:xfrm xmlns:a="http://schemas.openxmlformats.org/drawingml/2006/main">
          <a:off x="3006820" y="2331663"/>
          <a:ext cx="609837" cy="145624"/>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he-IL" sz="900" dirty="0">
              <a:solidFill>
                <a:sysClr val="windowText" lastClr="000000"/>
              </a:solidFill>
            </a:rPr>
            <a:t>החורשה</a:t>
          </a:r>
        </a:p>
      </cdr:txBody>
    </cdr:sp>
  </cdr:relSizeAnchor>
  <cdr:relSizeAnchor xmlns:cdr="http://schemas.openxmlformats.org/drawingml/2006/chartDrawing">
    <cdr:from>
      <cdr:x>0.7505</cdr:x>
      <cdr:y>0.81874</cdr:y>
    </cdr:from>
    <cdr:to>
      <cdr:x>0.86483</cdr:x>
      <cdr:y>0.86969</cdr:y>
    </cdr:to>
    <cdr:sp macro="" textlink="">
      <cdr:nvSpPr>
        <cdr:cNvPr id="5" name="Rectangle 4"/>
        <cdr:cNvSpPr/>
      </cdr:nvSpPr>
      <cdr:spPr>
        <a:xfrm xmlns:a="http://schemas.openxmlformats.org/drawingml/2006/main">
          <a:off x="4003184" y="2340115"/>
          <a:ext cx="609836" cy="145624"/>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he-IL" sz="900" dirty="0">
              <a:solidFill>
                <a:sysClr val="windowText" lastClr="000000"/>
              </a:solidFill>
            </a:rPr>
            <a:t>אנדרטה</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4AA2456-E9B1-4D7F-B3C7-7289AEB4E5B5}" type="datetimeFigureOut">
              <a:rPr lang="en-US" smtClean="0"/>
              <a:t>10/23/2022</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937E0950-7630-4B72-A91E-FC6ABBB00A8C}" type="slidenum">
              <a:rPr lang="en-US" smtClean="0"/>
              <a:t>‹#›</a:t>
            </a:fld>
            <a:endParaRPr lang="en-US"/>
          </a:p>
        </p:txBody>
      </p:sp>
    </p:spTree>
    <p:extLst>
      <p:ext uri="{BB962C8B-B14F-4D97-AF65-F5344CB8AC3E}">
        <p14:creationId xmlns:p14="http://schemas.microsoft.com/office/powerpoint/2010/main" val="3346955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1</a:t>
            </a:fld>
            <a:endParaRPr lang="en-US" dirty="0"/>
          </a:p>
        </p:txBody>
      </p:sp>
    </p:spTree>
    <p:extLst>
      <p:ext uri="{BB962C8B-B14F-4D97-AF65-F5344CB8AC3E}">
        <p14:creationId xmlns:p14="http://schemas.microsoft.com/office/powerpoint/2010/main" val="2154243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10</a:t>
            </a:fld>
            <a:endParaRPr lang="en-US"/>
          </a:p>
        </p:txBody>
      </p:sp>
    </p:spTree>
    <p:extLst>
      <p:ext uri="{BB962C8B-B14F-4D97-AF65-F5344CB8AC3E}">
        <p14:creationId xmlns:p14="http://schemas.microsoft.com/office/powerpoint/2010/main" val="3243092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11</a:t>
            </a:fld>
            <a:endParaRPr lang="en-US"/>
          </a:p>
        </p:txBody>
      </p:sp>
    </p:spTree>
    <p:extLst>
      <p:ext uri="{BB962C8B-B14F-4D97-AF65-F5344CB8AC3E}">
        <p14:creationId xmlns:p14="http://schemas.microsoft.com/office/powerpoint/2010/main" val="3890956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12</a:t>
            </a:fld>
            <a:endParaRPr lang="en-US"/>
          </a:p>
        </p:txBody>
      </p:sp>
    </p:spTree>
    <p:extLst>
      <p:ext uri="{BB962C8B-B14F-4D97-AF65-F5344CB8AC3E}">
        <p14:creationId xmlns:p14="http://schemas.microsoft.com/office/powerpoint/2010/main" val="462683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7443" rtl="1"/>
            <a:endParaRPr lang="he-IL"/>
          </a:p>
        </p:txBody>
      </p:sp>
      <p:sp>
        <p:nvSpPr>
          <p:cNvPr id="4" name="Slide Number Placeholder 3"/>
          <p:cNvSpPr>
            <a:spLocks noGrp="1"/>
          </p:cNvSpPr>
          <p:nvPr>
            <p:ph type="sldNum" sz="quarter" idx="5"/>
          </p:nvPr>
        </p:nvSpPr>
        <p:spPr/>
        <p:txBody>
          <a:bodyPr/>
          <a:lstStyle/>
          <a:p>
            <a:fld id="{937E0950-7630-4B72-A91E-FC6ABBB00A8C}" type="slidenum">
              <a:rPr lang="en-US" smtClean="0"/>
              <a:t>13</a:t>
            </a:fld>
            <a:endParaRPr lang="en-US"/>
          </a:p>
        </p:txBody>
      </p:sp>
    </p:spTree>
    <p:extLst>
      <p:ext uri="{BB962C8B-B14F-4D97-AF65-F5344CB8AC3E}">
        <p14:creationId xmlns:p14="http://schemas.microsoft.com/office/powerpoint/2010/main" val="4218977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14</a:t>
            </a:fld>
            <a:endParaRPr lang="en-US"/>
          </a:p>
        </p:txBody>
      </p:sp>
    </p:spTree>
    <p:extLst>
      <p:ext uri="{BB962C8B-B14F-4D97-AF65-F5344CB8AC3E}">
        <p14:creationId xmlns:p14="http://schemas.microsoft.com/office/powerpoint/2010/main" val="3134132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15</a:t>
            </a:fld>
            <a:endParaRPr lang="en-US"/>
          </a:p>
        </p:txBody>
      </p:sp>
    </p:spTree>
    <p:extLst>
      <p:ext uri="{BB962C8B-B14F-4D97-AF65-F5344CB8AC3E}">
        <p14:creationId xmlns:p14="http://schemas.microsoft.com/office/powerpoint/2010/main" val="143493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16</a:t>
            </a:fld>
            <a:endParaRPr lang="en-US"/>
          </a:p>
        </p:txBody>
      </p:sp>
    </p:spTree>
    <p:extLst>
      <p:ext uri="{BB962C8B-B14F-4D97-AF65-F5344CB8AC3E}">
        <p14:creationId xmlns:p14="http://schemas.microsoft.com/office/powerpoint/2010/main" val="13073099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17</a:t>
            </a:fld>
            <a:endParaRPr lang="en-US"/>
          </a:p>
        </p:txBody>
      </p:sp>
    </p:spTree>
    <p:extLst>
      <p:ext uri="{BB962C8B-B14F-4D97-AF65-F5344CB8AC3E}">
        <p14:creationId xmlns:p14="http://schemas.microsoft.com/office/powerpoint/2010/main" val="586163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18</a:t>
            </a:fld>
            <a:endParaRPr lang="en-US"/>
          </a:p>
        </p:txBody>
      </p:sp>
    </p:spTree>
    <p:extLst>
      <p:ext uri="{BB962C8B-B14F-4D97-AF65-F5344CB8AC3E}">
        <p14:creationId xmlns:p14="http://schemas.microsoft.com/office/powerpoint/2010/main" val="914619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7443" rtl="1"/>
            <a:endParaRPr lang="he-IL"/>
          </a:p>
        </p:txBody>
      </p:sp>
      <p:sp>
        <p:nvSpPr>
          <p:cNvPr id="4" name="Slide Number Placeholder 3"/>
          <p:cNvSpPr>
            <a:spLocks noGrp="1"/>
          </p:cNvSpPr>
          <p:nvPr>
            <p:ph type="sldNum" sz="quarter" idx="5"/>
          </p:nvPr>
        </p:nvSpPr>
        <p:spPr/>
        <p:txBody>
          <a:bodyPr/>
          <a:lstStyle/>
          <a:p>
            <a:fld id="{937E0950-7630-4B72-A91E-FC6ABBB00A8C}" type="slidenum">
              <a:rPr lang="en-US" smtClean="0"/>
              <a:t>19</a:t>
            </a:fld>
            <a:endParaRPr lang="en-US"/>
          </a:p>
        </p:txBody>
      </p:sp>
    </p:spTree>
    <p:extLst>
      <p:ext uri="{BB962C8B-B14F-4D97-AF65-F5344CB8AC3E}">
        <p14:creationId xmlns:p14="http://schemas.microsoft.com/office/powerpoint/2010/main" val="2185308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2</a:t>
            </a:fld>
            <a:endParaRPr lang="en-US" dirty="0"/>
          </a:p>
        </p:txBody>
      </p:sp>
    </p:spTree>
    <p:extLst>
      <p:ext uri="{BB962C8B-B14F-4D97-AF65-F5344CB8AC3E}">
        <p14:creationId xmlns:p14="http://schemas.microsoft.com/office/powerpoint/2010/main" val="36944408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7443" rtl="1"/>
            <a:endParaRPr lang="he-IL"/>
          </a:p>
        </p:txBody>
      </p:sp>
      <p:sp>
        <p:nvSpPr>
          <p:cNvPr id="4" name="Slide Number Placeholder 3"/>
          <p:cNvSpPr>
            <a:spLocks noGrp="1"/>
          </p:cNvSpPr>
          <p:nvPr>
            <p:ph type="sldNum" sz="quarter" idx="5"/>
          </p:nvPr>
        </p:nvSpPr>
        <p:spPr/>
        <p:txBody>
          <a:bodyPr/>
          <a:lstStyle/>
          <a:p>
            <a:fld id="{937E0950-7630-4B72-A91E-FC6ABBB00A8C}" type="slidenum">
              <a:rPr lang="en-US" smtClean="0"/>
              <a:t>20</a:t>
            </a:fld>
            <a:endParaRPr lang="en-US"/>
          </a:p>
        </p:txBody>
      </p:sp>
    </p:spTree>
    <p:extLst>
      <p:ext uri="{BB962C8B-B14F-4D97-AF65-F5344CB8AC3E}">
        <p14:creationId xmlns:p14="http://schemas.microsoft.com/office/powerpoint/2010/main" val="373033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21</a:t>
            </a:fld>
            <a:endParaRPr lang="en-US"/>
          </a:p>
        </p:txBody>
      </p:sp>
    </p:spTree>
    <p:extLst>
      <p:ext uri="{BB962C8B-B14F-4D97-AF65-F5344CB8AC3E}">
        <p14:creationId xmlns:p14="http://schemas.microsoft.com/office/powerpoint/2010/main" val="21908755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22</a:t>
            </a:fld>
            <a:endParaRPr lang="en-US"/>
          </a:p>
        </p:txBody>
      </p:sp>
    </p:spTree>
    <p:extLst>
      <p:ext uri="{BB962C8B-B14F-4D97-AF65-F5344CB8AC3E}">
        <p14:creationId xmlns:p14="http://schemas.microsoft.com/office/powerpoint/2010/main" val="1771900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23</a:t>
            </a:fld>
            <a:endParaRPr lang="en-US"/>
          </a:p>
        </p:txBody>
      </p:sp>
    </p:spTree>
    <p:extLst>
      <p:ext uri="{BB962C8B-B14F-4D97-AF65-F5344CB8AC3E}">
        <p14:creationId xmlns:p14="http://schemas.microsoft.com/office/powerpoint/2010/main" val="38250863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24</a:t>
            </a:fld>
            <a:endParaRPr lang="en-US"/>
          </a:p>
        </p:txBody>
      </p:sp>
    </p:spTree>
    <p:extLst>
      <p:ext uri="{BB962C8B-B14F-4D97-AF65-F5344CB8AC3E}">
        <p14:creationId xmlns:p14="http://schemas.microsoft.com/office/powerpoint/2010/main" val="12904022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25</a:t>
            </a:fld>
            <a:endParaRPr lang="en-US"/>
          </a:p>
        </p:txBody>
      </p:sp>
    </p:spTree>
    <p:extLst>
      <p:ext uri="{BB962C8B-B14F-4D97-AF65-F5344CB8AC3E}">
        <p14:creationId xmlns:p14="http://schemas.microsoft.com/office/powerpoint/2010/main" val="2767076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7443" rtl="1"/>
            <a:endParaRPr lang="he-IL"/>
          </a:p>
        </p:txBody>
      </p:sp>
      <p:sp>
        <p:nvSpPr>
          <p:cNvPr id="4" name="Slide Number Placeholder 3"/>
          <p:cNvSpPr>
            <a:spLocks noGrp="1"/>
          </p:cNvSpPr>
          <p:nvPr>
            <p:ph type="sldNum" sz="quarter" idx="5"/>
          </p:nvPr>
        </p:nvSpPr>
        <p:spPr/>
        <p:txBody>
          <a:bodyPr/>
          <a:lstStyle/>
          <a:p>
            <a:fld id="{937E0950-7630-4B72-A91E-FC6ABBB00A8C}" type="slidenum">
              <a:rPr lang="en-US" smtClean="0"/>
              <a:t>26</a:t>
            </a:fld>
            <a:endParaRPr lang="en-US"/>
          </a:p>
        </p:txBody>
      </p:sp>
    </p:spTree>
    <p:extLst>
      <p:ext uri="{BB962C8B-B14F-4D97-AF65-F5344CB8AC3E}">
        <p14:creationId xmlns:p14="http://schemas.microsoft.com/office/powerpoint/2010/main" val="39642671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7443" rtl="1"/>
            <a:endParaRPr lang="he-IL"/>
          </a:p>
        </p:txBody>
      </p:sp>
      <p:sp>
        <p:nvSpPr>
          <p:cNvPr id="4" name="Slide Number Placeholder 3"/>
          <p:cNvSpPr>
            <a:spLocks noGrp="1"/>
          </p:cNvSpPr>
          <p:nvPr>
            <p:ph type="sldNum" sz="quarter" idx="5"/>
          </p:nvPr>
        </p:nvSpPr>
        <p:spPr/>
        <p:txBody>
          <a:bodyPr/>
          <a:lstStyle/>
          <a:p>
            <a:fld id="{937E0950-7630-4B72-A91E-FC6ABBB00A8C}" type="slidenum">
              <a:rPr lang="en-US" smtClean="0"/>
              <a:t>27</a:t>
            </a:fld>
            <a:endParaRPr lang="en-US"/>
          </a:p>
        </p:txBody>
      </p:sp>
    </p:spTree>
    <p:extLst>
      <p:ext uri="{BB962C8B-B14F-4D97-AF65-F5344CB8AC3E}">
        <p14:creationId xmlns:p14="http://schemas.microsoft.com/office/powerpoint/2010/main" val="14319897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cs typeface="Calibri"/>
            </a:endParaRPr>
          </a:p>
        </p:txBody>
      </p:sp>
      <p:sp>
        <p:nvSpPr>
          <p:cNvPr id="4" name="Slide Number Placeholder 3"/>
          <p:cNvSpPr>
            <a:spLocks noGrp="1"/>
          </p:cNvSpPr>
          <p:nvPr>
            <p:ph type="sldNum" sz="quarter" idx="5"/>
          </p:nvPr>
        </p:nvSpPr>
        <p:spPr/>
        <p:txBody>
          <a:bodyPr/>
          <a:lstStyle/>
          <a:p>
            <a:fld id="{937E0950-7630-4B72-A91E-FC6ABBB00A8C}" type="slidenum">
              <a:rPr lang="en-US" smtClean="0"/>
              <a:t>28</a:t>
            </a:fld>
            <a:endParaRPr lang="en-US"/>
          </a:p>
        </p:txBody>
      </p:sp>
    </p:spTree>
    <p:extLst>
      <p:ext uri="{BB962C8B-B14F-4D97-AF65-F5344CB8AC3E}">
        <p14:creationId xmlns:p14="http://schemas.microsoft.com/office/powerpoint/2010/main" val="31648870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29</a:t>
            </a:fld>
            <a:endParaRPr lang="en-US"/>
          </a:p>
        </p:txBody>
      </p:sp>
    </p:spTree>
    <p:extLst>
      <p:ext uri="{BB962C8B-B14F-4D97-AF65-F5344CB8AC3E}">
        <p14:creationId xmlns:p14="http://schemas.microsoft.com/office/powerpoint/2010/main" val="578177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a:cs typeface="Calibri"/>
            </a:endParaRPr>
          </a:p>
        </p:txBody>
      </p:sp>
      <p:sp>
        <p:nvSpPr>
          <p:cNvPr id="4" name="Slide Number Placeholder 3"/>
          <p:cNvSpPr>
            <a:spLocks noGrp="1"/>
          </p:cNvSpPr>
          <p:nvPr>
            <p:ph type="sldNum" sz="quarter" idx="5"/>
          </p:nvPr>
        </p:nvSpPr>
        <p:spPr/>
        <p:txBody>
          <a:bodyPr/>
          <a:lstStyle/>
          <a:p>
            <a:fld id="{937E0950-7630-4B72-A91E-FC6ABBB00A8C}" type="slidenum">
              <a:rPr lang="en-US" smtClean="0"/>
              <a:t>3</a:t>
            </a:fld>
            <a:endParaRPr lang="en-US" dirty="0"/>
          </a:p>
        </p:txBody>
      </p:sp>
    </p:spTree>
    <p:extLst>
      <p:ext uri="{BB962C8B-B14F-4D97-AF65-F5344CB8AC3E}">
        <p14:creationId xmlns:p14="http://schemas.microsoft.com/office/powerpoint/2010/main" val="2873782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30</a:t>
            </a:fld>
            <a:endParaRPr lang="en-US"/>
          </a:p>
        </p:txBody>
      </p:sp>
    </p:spTree>
    <p:extLst>
      <p:ext uri="{BB962C8B-B14F-4D97-AF65-F5344CB8AC3E}">
        <p14:creationId xmlns:p14="http://schemas.microsoft.com/office/powerpoint/2010/main" val="22655817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31</a:t>
            </a:fld>
            <a:endParaRPr lang="en-US"/>
          </a:p>
        </p:txBody>
      </p:sp>
    </p:spTree>
    <p:extLst>
      <p:ext uri="{BB962C8B-B14F-4D97-AF65-F5344CB8AC3E}">
        <p14:creationId xmlns:p14="http://schemas.microsoft.com/office/powerpoint/2010/main" val="42717566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32</a:t>
            </a:fld>
            <a:endParaRPr lang="en-US"/>
          </a:p>
        </p:txBody>
      </p:sp>
    </p:spTree>
    <p:extLst>
      <p:ext uri="{BB962C8B-B14F-4D97-AF65-F5344CB8AC3E}">
        <p14:creationId xmlns:p14="http://schemas.microsoft.com/office/powerpoint/2010/main" val="30377157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33</a:t>
            </a:fld>
            <a:endParaRPr lang="en-US" dirty="0"/>
          </a:p>
        </p:txBody>
      </p:sp>
    </p:spTree>
    <p:extLst>
      <p:ext uri="{BB962C8B-B14F-4D97-AF65-F5344CB8AC3E}">
        <p14:creationId xmlns:p14="http://schemas.microsoft.com/office/powerpoint/2010/main" val="30587829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34</a:t>
            </a:fld>
            <a:endParaRPr lang="en-US" dirty="0"/>
          </a:p>
        </p:txBody>
      </p:sp>
    </p:spTree>
    <p:extLst>
      <p:ext uri="{BB962C8B-B14F-4D97-AF65-F5344CB8AC3E}">
        <p14:creationId xmlns:p14="http://schemas.microsoft.com/office/powerpoint/2010/main" val="1905757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35</a:t>
            </a:fld>
            <a:endParaRPr lang="en-US" dirty="0"/>
          </a:p>
        </p:txBody>
      </p:sp>
    </p:spTree>
    <p:extLst>
      <p:ext uri="{BB962C8B-B14F-4D97-AF65-F5344CB8AC3E}">
        <p14:creationId xmlns:p14="http://schemas.microsoft.com/office/powerpoint/2010/main" val="13280135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36</a:t>
            </a:fld>
            <a:endParaRPr lang="en-US" dirty="0"/>
          </a:p>
        </p:txBody>
      </p:sp>
    </p:spTree>
    <p:extLst>
      <p:ext uri="{BB962C8B-B14F-4D97-AF65-F5344CB8AC3E}">
        <p14:creationId xmlns:p14="http://schemas.microsoft.com/office/powerpoint/2010/main" val="40061325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37</a:t>
            </a:fld>
            <a:endParaRPr lang="en-US" dirty="0"/>
          </a:p>
        </p:txBody>
      </p:sp>
    </p:spTree>
    <p:extLst>
      <p:ext uri="{BB962C8B-B14F-4D97-AF65-F5344CB8AC3E}">
        <p14:creationId xmlns:p14="http://schemas.microsoft.com/office/powerpoint/2010/main" val="18532274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38</a:t>
            </a:fld>
            <a:endParaRPr lang="en-US" dirty="0"/>
          </a:p>
        </p:txBody>
      </p:sp>
    </p:spTree>
    <p:extLst>
      <p:ext uri="{BB962C8B-B14F-4D97-AF65-F5344CB8AC3E}">
        <p14:creationId xmlns:p14="http://schemas.microsoft.com/office/powerpoint/2010/main" val="22899857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39</a:t>
            </a:fld>
            <a:endParaRPr lang="en-US" dirty="0"/>
          </a:p>
        </p:txBody>
      </p:sp>
    </p:spTree>
    <p:extLst>
      <p:ext uri="{BB962C8B-B14F-4D97-AF65-F5344CB8AC3E}">
        <p14:creationId xmlns:p14="http://schemas.microsoft.com/office/powerpoint/2010/main" val="4285006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dirty="0">
              <a:cs typeface="Calibri"/>
            </a:endParaRPr>
          </a:p>
        </p:txBody>
      </p:sp>
      <p:sp>
        <p:nvSpPr>
          <p:cNvPr id="4" name="Slide Number Placeholder 3"/>
          <p:cNvSpPr>
            <a:spLocks noGrp="1"/>
          </p:cNvSpPr>
          <p:nvPr>
            <p:ph type="sldNum" sz="quarter" idx="5"/>
          </p:nvPr>
        </p:nvSpPr>
        <p:spPr/>
        <p:txBody>
          <a:bodyPr/>
          <a:lstStyle/>
          <a:p>
            <a:fld id="{937E0950-7630-4B72-A91E-FC6ABBB00A8C}" type="slidenum">
              <a:rPr lang="en-US" smtClean="0"/>
              <a:t>4</a:t>
            </a:fld>
            <a:endParaRPr lang="en-US" dirty="0"/>
          </a:p>
        </p:txBody>
      </p:sp>
    </p:spTree>
    <p:extLst>
      <p:ext uri="{BB962C8B-B14F-4D97-AF65-F5344CB8AC3E}">
        <p14:creationId xmlns:p14="http://schemas.microsoft.com/office/powerpoint/2010/main" val="31648870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40</a:t>
            </a:fld>
            <a:endParaRPr lang="en-US" dirty="0"/>
          </a:p>
        </p:txBody>
      </p:sp>
    </p:spTree>
    <p:extLst>
      <p:ext uri="{BB962C8B-B14F-4D97-AF65-F5344CB8AC3E}">
        <p14:creationId xmlns:p14="http://schemas.microsoft.com/office/powerpoint/2010/main" val="26182060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41</a:t>
            </a:fld>
            <a:endParaRPr lang="en-US" dirty="0"/>
          </a:p>
        </p:txBody>
      </p:sp>
    </p:spTree>
    <p:extLst>
      <p:ext uri="{BB962C8B-B14F-4D97-AF65-F5344CB8AC3E}">
        <p14:creationId xmlns:p14="http://schemas.microsoft.com/office/powerpoint/2010/main" val="21393423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7443" rtl="1"/>
            <a:endParaRPr lang="he-IL" dirty="0"/>
          </a:p>
        </p:txBody>
      </p:sp>
      <p:sp>
        <p:nvSpPr>
          <p:cNvPr id="4" name="Slide Number Placeholder 3"/>
          <p:cNvSpPr>
            <a:spLocks noGrp="1"/>
          </p:cNvSpPr>
          <p:nvPr>
            <p:ph type="sldNum" sz="quarter" idx="5"/>
          </p:nvPr>
        </p:nvSpPr>
        <p:spPr/>
        <p:txBody>
          <a:bodyPr/>
          <a:lstStyle/>
          <a:p>
            <a:fld id="{937E0950-7630-4B72-A91E-FC6ABBB00A8C}" type="slidenum">
              <a:rPr lang="en-US" smtClean="0"/>
              <a:t>42</a:t>
            </a:fld>
            <a:endParaRPr lang="en-US" dirty="0"/>
          </a:p>
        </p:txBody>
      </p:sp>
    </p:spTree>
    <p:extLst>
      <p:ext uri="{BB962C8B-B14F-4D97-AF65-F5344CB8AC3E}">
        <p14:creationId xmlns:p14="http://schemas.microsoft.com/office/powerpoint/2010/main" val="36326412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dirty="0">
              <a:cs typeface="Calibri"/>
            </a:endParaRPr>
          </a:p>
        </p:txBody>
      </p:sp>
      <p:sp>
        <p:nvSpPr>
          <p:cNvPr id="4" name="Slide Number Placeholder 3"/>
          <p:cNvSpPr>
            <a:spLocks noGrp="1"/>
          </p:cNvSpPr>
          <p:nvPr>
            <p:ph type="sldNum" sz="quarter" idx="5"/>
          </p:nvPr>
        </p:nvSpPr>
        <p:spPr/>
        <p:txBody>
          <a:bodyPr/>
          <a:lstStyle/>
          <a:p>
            <a:fld id="{937E0950-7630-4B72-A91E-FC6ABBB00A8C}" type="slidenum">
              <a:rPr lang="en-US" smtClean="0"/>
              <a:t>43</a:t>
            </a:fld>
            <a:endParaRPr lang="en-US" dirty="0"/>
          </a:p>
        </p:txBody>
      </p:sp>
    </p:spTree>
    <p:extLst>
      <p:ext uri="{BB962C8B-B14F-4D97-AF65-F5344CB8AC3E}">
        <p14:creationId xmlns:p14="http://schemas.microsoft.com/office/powerpoint/2010/main" val="34973676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he-IL" dirty="0">
              <a:cs typeface="Calibri"/>
            </a:endParaRPr>
          </a:p>
        </p:txBody>
      </p:sp>
      <p:sp>
        <p:nvSpPr>
          <p:cNvPr id="4" name="Slide Number Placeholder 3"/>
          <p:cNvSpPr>
            <a:spLocks noGrp="1"/>
          </p:cNvSpPr>
          <p:nvPr>
            <p:ph type="sldNum" sz="quarter" idx="5"/>
          </p:nvPr>
        </p:nvSpPr>
        <p:spPr/>
        <p:txBody>
          <a:bodyPr/>
          <a:lstStyle/>
          <a:p>
            <a:fld id="{937E0950-7630-4B72-A91E-FC6ABBB00A8C}" type="slidenum">
              <a:rPr lang="en-US" smtClean="0"/>
              <a:t>44</a:t>
            </a:fld>
            <a:endParaRPr lang="en-US" dirty="0"/>
          </a:p>
        </p:txBody>
      </p:sp>
    </p:spTree>
    <p:extLst>
      <p:ext uri="{BB962C8B-B14F-4D97-AF65-F5344CB8AC3E}">
        <p14:creationId xmlns:p14="http://schemas.microsoft.com/office/powerpoint/2010/main" val="38297673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45</a:t>
            </a:fld>
            <a:endParaRPr lang="en-US" dirty="0"/>
          </a:p>
        </p:txBody>
      </p:sp>
    </p:spTree>
    <p:extLst>
      <p:ext uri="{BB962C8B-B14F-4D97-AF65-F5344CB8AC3E}">
        <p14:creationId xmlns:p14="http://schemas.microsoft.com/office/powerpoint/2010/main" val="36697020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46</a:t>
            </a:fld>
            <a:endParaRPr lang="en-US" dirty="0"/>
          </a:p>
        </p:txBody>
      </p:sp>
    </p:spTree>
    <p:extLst>
      <p:ext uri="{BB962C8B-B14F-4D97-AF65-F5344CB8AC3E}">
        <p14:creationId xmlns:p14="http://schemas.microsoft.com/office/powerpoint/2010/main" val="18743908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47</a:t>
            </a:fld>
            <a:endParaRPr lang="en-US" dirty="0"/>
          </a:p>
        </p:txBody>
      </p:sp>
    </p:spTree>
    <p:extLst>
      <p:ext uri="{BB962C8B-B14F-4D97-AF65-F5344CB8AC3E}">
        <p14:creationId xmlns:p14="http://schemas.microsoft.com/office/powerpoint/2010/main" val="12300267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48</a:t>
            </a:fld>
            <a:endParaRPr lang="en-US" dirty="0"/>
          </a:p>
        </p:txBody>
      </p:sp>
    </p:spTree>
    <p:extLst>
      <p:ext uri="{BB962C8B-B14F-4D97-AF65-F5344CB8AC3E}">
        <p14:creationId xmlns:p14="http://schemas.microsoft.com/office/powerpoint/2010/main" val="41673841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49</a:t>
            </a:fld>
            <a:endParaRPr lang="en-US" dirty="0"/>
          </a:p>
        </p:txBody>
      </p:sp>
    </p:spTree>
    <p:extLst>
      <p:ext uri="{BB962C8B-B14F-4D97-AF65-F5344CB8AC3E}">
        <p14:creationId xmlns:p14="http://schemas.microsoft.com/office/powerpoint/2010/main" val="1526981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7443" rtl="1"/>
            <a:endParaRPr lang="he-IL"/>
          </a:p>
        </p:txBody>
      </p:sp>
      <p:sp>
        <p:nvSpPr>
          <p:cNvPr id="4" name="Slide Number Placeholder 3"/>
          <p:cNvSpPr>
            <a:spLocks noGrp="1"/>
          </p:cNvSpPr>
          <p:nvPr>
            <p:ph type="sldNum" sz="quarter" idx="5"/>
          </p:nvPr>
        </p:nvSpPr>
        <p:spPr/>
        <p:txBody>
          <a:bodyPr/>
          <a:lstStyle/>
          <a:p>
            <a:fld id="{937E0950-7630-4B72-A91E-FC6ABBB00A8C}" type="slidenum">
              <a:rPr lang="en-US" smtClean="0"/>
              <a:t>5</a:t>
            </a:fld>
            <a:endParaRPr lang="en-US"/>
          </a:p>
        </p:txBody>
      </p:sp>
    </p:spTree>
    <p:extLst>
      <p:ext uri="{BB962C8B-B14F-4D97-AF65-F5344CB8AC3E}">
        <p14:creationId xmlns:p14="http://schemas.microsoft.com/office/powerpoint/2010/main" val="35191554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50</a:t>
            </a:fld>
            <a:endParaRPr lang="en-US" dirty="0"/>
          </a:p>
        </p:txBody>
      </p:sp>
    </p:spTree>
    <p:extLst>
      <p:ext uri="{BB962C8B-B14F-4D97-AF65-F5344CB8AC3E}">
        <p14:creationId xmlns:p14="http://schemas.microsoft.com/office/powerpoint/2010/main" val="42649401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51</a:t>
            </a:fld>
            <a:endParaRPr lang="en-US" dirty="0"/>
          </a:p>
        </p:txBody>
      </p:sp>
    </p:spTree>
    <p:extLst>
      <p:ext uri="{BB962C8B-B14F-4D97-AF65-F5344CB8AC3E}">
        <p14:creationId xmlns:p14="http://schemas.microsoft.com/office/powerpoint/2010/main" val="8070637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52</a:t>
            </a:fld>
            <a:endParaRPr lang="en-US" dirty="0"/>
          </a:p>
        </p:txBody>
      </p:sp>
    </p:spTree>
    <p:extLst>
      <p:ext uri="{BB962C8B-B14F-4D97-AF65-F5344CB8AC3E}">
        <p14:creationId xmlns:p14="http://schemas.microsoft.com/office/powerpoint/2010/main" val="16084857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53</a:t>
            </a:fld>
            <a:endParaRPr lang="en-US" dirty="0"/>
          </a:p>
        </p:txBody>
      </p:sp>
    </p:spTree>
    <p:extLst>
      <p:ext uri="{BB962C8B-B14F-4D97-AF65-F5344CB8AC3E}">
        <p14:creationId xmlns:p14="http://schemas.microsoft.com/office/powerpoint/2010/main" val="42129426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54</a:t>
            </a:fld>
            <a:endParaRPr lang="en-US" dirty="0"/>
          </a:p>
        </p:txBody>
      </p:sp>
    </p:spTree>
    <p:extLst>
      <p:ext uri="{BB962C8B-B14F-4D97-AF65-F5344CB8AC3E}">
        <p14:creationId xmlns:p14="http://schemas.microsoft.com/office/powerpoint/2010/main" val="24732708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10"/>
          </p:nvPr>
        </p:nvSpPr>
        <p:spPr/>
        <p:txBody>
          <a:bodyPr/>
          <a:lstStyle/>
          <a:p>
            <a:fld id="{937E0950-7630-4B72-A91E-FC6ABBB00A8C}" type="slidenum">
              <a:rPr lang="en-US" smtClean="0"/>
              <a:t>56</a:t>
            </a:fld>
            <a:endParaRPr lang="en-US" dirty="0"/>
          </a:p>
        </p:txBody>
      </p:sp>
    </p:spTree>
    <p:extLst>
      <p:ext uri="{BB962C8B-B14F-4D97-AF65-F5344CB8AC3E}">
        <p14:creationId xmlns:p14="http://schemas.microsoft.com/office/powerpoint/2010/main" val="19884985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57</a:t>
            </a:fld>
            <a:endParaRPr lang="en-US" dirty="0"/>
          </a:p>
        </p:txBody>
      </p:sp>
    </p:spTree>
    <p:extLst>
      <p:ext uri="{BB962C8B-B14F-4D97-AF65-F5344CB8AC3E}">
        <p14:creationId xmlns:p14="http://schemas.microsoft.com/office/powerpoint/2010/main" val="35427479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58</a:t>
            </a:fld>
            <a:endParaRPr lang="en-US" dirty="0"/>
          </a:p>
        </p:txBody>
      </p:sp>
    </p:spTree>
    <p:extLst>
      <p:ext uri="{BB962C8B-B14F-4D97-AF65-F5344CB8AC3E}">
        <p14:creationId xmlns:p14="http://schemas.microsoft.com/office/powerpoint/2010/main" val="28974139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59</a:t>
            </a:fld>
            <a:endParaRPr lang="en-US" dirty="0"/>
          </a:p>
        </p:txBody>
      </p:sp>
    </p:spTree>
    <p:extLst>
      <p:ext uri="{BB962C8B-B14F-4D97-AF65-F5344CB8AC3E}">
        <p14:creationId xmlns:p14="http://schemas.microsoft.com/office/powerpoint/2010/main" val="3099119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7443" rtl="1"/>
            <a:endParaRPr lang="he-IL"/>
          </a:p>
        </p:txBody>
      </p:sp>
      <p:sp>
        <p:nvSpPr>
          <p:cNvPr id="4" name="Slide Number Placeholder 3"/>
          <p:cNvSpPr>
            <a:spLocks noGrp="1"/>
          </p:cNvSpPr>
          <p:nvPr>
            <p:ph type="sldNum" sz="quarter" idx="5"/>
          </p:nvPr>
        </p:nvSpPr>
        <p:spPr/>
        <p:txBody>
          <a:bodyPr/>
          <a:lstStyle/>
          <a:p>
            <a:fld id="{937E0950-7630-4B72-A91E-FC6ABBB00A8C}" type="slidenum">
              <a:rPr lang="en-US" smtClean="0"/>
              <a:t>6</a:t>
            </a:fld>
            <a:endParaRPr lang="en-US"/>
          </a:p>
        </p:txBody>
      </p:sp>
    </p:spTree>
    <p:extLst>
      <p:ext uri="{BB962C8B-B14F-4D97-AF65-F5344CB8AC3E}">
        <p14:creationId xmlns:p14="http://schemas.microsoft.com/office/powerpoint/2010/main" val="467225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7443" rtl="1"/>
            <a:endParaRPr lang="he-IL"/>
          </a:p>
        </p:txBody>
      </p:sp>
      <p:sp>
        <p:nvSpPr>
          <p:cNvPr id="4" name="Slide Number Placeholder 3"/>
          <p:cNvSpPr>
            <a:spLocks noGrp="1"/>
          </p:cNvSpPr>
          <p:nvPr>
            <p:ph type="sldNum" sz="quarter" idx="5"/>
          </p:nvPr>
        </p:nvSpPr>
        <p:spPr/>
        <p:txBody>
          <a:bodyPr/>
          <a:lstStyle/>
          <a:p>
            <a:fld id="{937E0950-7630-4B72-A91E-FC6ABBB00A8C}" type="slidenum">
              <a:rPr lang="en-US" smtClean="0"/>
              <a:t>7</a:t>
            </a:fld>
            <a:endParaRPr lang="en-US"/>
          </a:p>
        </p:txBody>
      </p:sp>
    </p:spTree>
    <p:extLst>
      <p:ext uri="{BB962C8B-B14F-4D97-AF65-F5344CB8AC3E}">
        <p14:creationId xmlns:p14="http://schemas.microsoft.com/office/powerpoint/2010/main" val="2509460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a:p>
        </p:txBody>
      </p:sp>
      <p:sp>
        <p:nvSpPr>
          <p:cNvPr id="4" name="Slide Number Placeholder 3"/>
          <p:cNvSpPr>
            <a:spLocks noGrp="1"/>
          </p:cNvSpPr>
          <p:nvPr>
            <p:ph type="sldNum" sz="quarter" idx="5"/>
          </p:nvPr>
        </p:nvSpPr>
        <p:spPr/>
        <p:txBody>
          <a:bodyPr/>
          <a:lstStyle/>
          <a:p>
            <a:fld id="{937E0950-7630-4B72-A91E-FC6ABBB00A8C}" type="slidenum">
              <a:rPr lang="en-US" smtClean="0"/>
              <a:t>8</a:t>
            </a:fld>
            <a:endParaRPr lang="en-US"/>
          </a:p>
        </p:txBody>
      </p:sp>
    </p:spTree>
    <p:extLst>
      <p:ext uri="{BB962C8B-B14F-4D97-AF65-F5344CB8AC3E}">
        <p14:creationId xmlns:p14="http://schemas.microsoft.com/office/powerpoint/2010/main" val="578177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31774" rtl="1"/>
            <a:endParaRPr lang="en-US" dirty="0"/>
          </a:p>
        </p:txBody>
      </p:sp>
      <p:sp>
        <p:nvSpPr>
          <p:cNvPr id="4" name="Slide Number Placeholder 3"/>
          <p:cNvSpPr>
            <a:spLocks noGrp="1"/>
          </p:cNvSpPr>
          <p:nvPr>
            <p:ph type="sldNum" sz="quarter" idx="5"/>
          </p:nvPr>
        </p:nvSpPr>
        <p:spPr/>
        <p:txBody>
          <a:bodyPr/>
          <a:lstStyle/>
          <a:p>
            <a:fld id="{937E0950-7630-4B72-A91E-FC6ABBB00A8C}" type="slidenum">
              <a:rPr lang="en-US" smtClean="0"/>
              <a:t>9</a:t>
            </a:fld>
            <a:endParaRPr lang="en-US"/>
          </a:p>
        </p:txBody>
      </p:sp>
    </p:spTree>
    <p:extLst>
      <p:ext uri="{BB962C8B-B14F-4D97-AF65-F5344CB8AC3E}">
        <p14:creationId xmlns:p14="http://schemas.microsoft.com/office/powerpoint/2010/main" val="2265581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39FC992-AF5B-4D59-9D90-6A8F9D412563}" type="datetime1">
              <a:rPr lang="en-US" smtClean="0"/>
              <a:t>10/23/2022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3950696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1F77D4-166E-48D9-A3CA-8B0A879C5474}" type="datetime1">
              <a:rPr lang="en-US" smtClean="0"/>
              <a:t>10/23/2022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3455958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9BB745-6BDD-4D37-8B69-ED3B432C141A}" type="datetime1">
              <a:rPr lang="en-US" smtClean="0"/>
              <a:t>10/23/2022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4237265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23635CD-D618-4EB1-964F-030AA1383326}" type="datetime1">
              <a:rPr lang="en-US" smtClean="0"/>
              <a:t>10/23/2022</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1594807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77B53F5-C931-41C5-9280-267697094343}" type="datetime1">
              <a:rPr lang="en-US" smtClean="0"/>
              <a:t>10/23/2022</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1359774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4821033-706E-43AA-94C6-BBF503A0CF4D}" type="datetime1">
              <a:rPr lang="en-US" smtClean="0"/>
              <a:t>10/23/2022</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9690111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ABD1946-85EE-49AD-8A74-0C6EFB88D725}" type="datetime1">
              <a:rPr lang="en-US" smtClean="0"/>
              <a:t>10/23/2022</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24251081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372F003-9096-4EC0-BA3D-391C28B14389}" type="datetime1">
              <a:rPr lang="en-US" smtClean="0"/>
              <a:t>10/23/2022</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177123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7CA00E47-E9AE-4E2B-99C9-78926CA065FE}" type="datetime1">
              <a:rPr lang="en-US" smtClean="0"/>
              <a:t>10/23/2022</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0949354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1EC36759-85E7-445E-A9DF-B6C766204F5A}" type="datetime1">
              <a:rPr lang="en-US" smtClean="0"/>
              <a:t>10/23/2022</a:t>
            </a:fld>
            <a:endParaRPr lang="en-US"/>
          </a:p>
        </p:txBody>
      </p:sp>
      <p:sp>
        <p:nvSpPr>
          <p:cNvPr id="4" name="Slide Number Placeholder 3"/>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090770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AB0491D-EF4C-42F2-A425-B198861576F2}" type="datetime1">
              <a:rPr lang="en-US" smtClean="0"/>
              <a:t>10/23/2022</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954894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158B67-E16B-4FF9-84B5-FAD9510B0DD8}" type="datetime1">
              <a:rPr lang="en-US" smtClean="0"/>
              <a:t>10/23/2022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36317141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5C78787E-D425-4CAC-9240-D893A290CE6F}" type="datetime1">
              <a:rPr lang="en-US" smtClean="0"/>
              <a:t>10/23/2022</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1565875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916E8CD-72A0-4A5A-81D5-FDE579735042}" type="datetime1">
              <a:rPr lang="en-US" smtClean="0"/>
              <a:t>10/23/2022</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34697022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5CFF85-3B0F-466A-A87E-48458BCD5333}" type="datetime1">
              <a:rPr lang="en-US" smtClean="0"/>
              <a:t>10/23/2022</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2736200-3204-44C4-A5EC-985817706BA3}" type="slidenum">
              <a:rPr lang="en-US" smtClean="0"/>
              <a:t>‹#›</a:t>
            </a:fld>
            <a:endParaRPr lang="en-US"/>
          </a:p>
        </p:txBody>
      </p:sp>
    </p:spTree>
    <p:extLst>
      <p:ext uri="{BB962C8B-B14F-4D97-AF65-F5344CB8AC3E}">
        <p14:creationId xmlns:p14="http://schemas.microsoft.com/office/powerpoint/2010/main" val="100467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C0BC201-8936-48B8-97BB-668116EDFF90}" type="datetime1">
              <a:rPr lang="en-US" smtClean="0"/>
              <a:t>10/23/2022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2437838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B98E30B-E174-4FB1-A7C0-9C53DF7E44BD}" type="datetime1">
              <a:rPr lang="en-US" smtClean="0"/>
              <a:t>10/23/2022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2390895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B1C9466-9D77-474F-B312-726298696D52}" type="datetime1">
              <a:rPr lang="en-US" smtClean="0"/>
              <a:t>10/23/2022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835171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4457F69-8AAE-4A3A-A9D1-0B1CD2B039DF}" type="datetime1">
              <a:rPr lang="en-US" smtClean="0"/>
              <a:t>10/23/2022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4132477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F845CD-DA5F-4BD4-BD2B-299822222C8A}" type="datetime1">
              <a:rPr lang="en-US" smtClean="0"/>
              <a:t>10/23/2022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3680040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9306660-596A-4449-8081-172EC7248888}" type="datetime1">
              <a:rPr lang="en-US" smtClean="0"/>
              <a:t>10/23/2022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1236369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A04647-7884-4116-905A-28C4B76EF37B}" type="datetime1">
              <a:rPr lang="en-US" smtClean="0"/>
              <a:t>10/23/2022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E0DA88-D2F3-4C8D-A6CB-6A2B1F716DE8}" type="slidenum">
              <a:rPr lang="en-US" smtClean="0"/>
              <a:t>‹#›</a:t>
            </a:fld>
            <a:endParaRPr lang="en-US"/>
          </a:p>
        </p:txBody>
      </p:sp>
    </p:spTree>
    <p:extLst>
      <p:ext uri="{BB962C8B-B14F-4D97-AF65-F5344CB8AC3E}">
        <p14:creationId xmlns:p14="http://schemas.microsoft.com/office/powerpoint/2010/main" val="4236224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16914F-C768-4286-84F8-347F79655982}" type="datetime1">
              <a:rPr lang="en-US" smtClean="0"/>
              <a:t>10/23/2022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E0DA88-D2F3-4C8D-A6CB-6A2B1F716DE8}" type="slidenum">
              <a:rPr lang="en-US" smtClean="0"/>
              <a:t>‹#›</a:t>
            </a:fld>
            <a:endParaRPr lang="en-US"/>
          </a:p>
        </p:txBody>
      </p:sp>
    </p:spTree>
    <p:extLst>
      <p:ext uri="{BB962C8B-B14F-4D97-AF65-F5344CB8AC3E}">
        <p14:creationId xmlns:p14="http://schemas.microsoft.com/office/powerpoint/2010/main" val="35088284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153910" y="6440809"/>
            <a:ext cx="10683087" cy="561315"/>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rotWithShape="1">
          <a:blip r:embed="rId13" cstate="print">
            <a:extLst>
              <a:ext uri="{28A0092B-C50C-407E-A947-70E740481C1C}">
                <a14:useLocalDpi xmlns:a14="http://schemas.microsoft.com/office/drawing/2010/main" val="0"/>
              </a:ext>
            </a:extLst>
          </a:blip>
          <a:srcRect l="83639"/>
          <a:stretch/>
        </p:blipFill>
        <p:spPr>
          <a:xfrm>
            <a:off x="10402430" y="5839735"/>
            <a:ext cx="1112539" cy="1633728"/>
          </a:xfrm>
          <a:prstGeom prst="rect">
            <a:avLst/>
          </a:prstGeom>
        </p:spPr>
      </p:pic>
      <p:sp>
        <p:nvSpPr>
          <p:cNvPr id="8" name="Rectangle 7"/>
          <p:cNvSpPr/>
          <p:nvPr userDrawn="1"/>
        </p:nvSpPr>
        <p:spPr>
          <a:xfrm>
            <a:off x="11647141" y="6258247"/>
            <a:ext cx="307817" cy="38929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1353048" y="6285406"/>
            <a:ext cx="638122" cy="365125"/>
          </a:xfrm>
          <a:prstGeom prst="rect">
            <a:avLst/>
          </a:prstGeom>
        </p:spPr>
        <p:txBody>
          <a:bodyPr vert="horz" lIns="91440" tIns="45720" rIns="91440" bIns="45720" rtlCol="0" anchor="ctr"/>
          <a:lstStyle>
            <a:lvl1pPr algn="r">
              <a:defRPr sz="1200">
                <a:solidFill>
                  <a:schemeClr val="bg1">
                    <a:lumMod val="50000"/>
                  </a:schemeClr>
                </a:solidFill>
              </a:defRPr>
            </a:lvl1pPr>
          </a:lstStyle>
          <a:p>
            <a:fld id="{F2736200-3204-44C4-A5EC-985817706BA3}" type="slidenum">
              <a:rPr lang="en-US" smtClean="0"/>
              <a:pPr/>
              <a:t>‹#›</a:t>
            </a:fld>
            <a:endParaRPr lang="en-US"/>
          </a:p>
        </p:txBody>
      </p:sp>
      <p:sp>
        <p:nvSpPr>
          <p:cNvPr id="10" name="TextBox 9"/>
          <p:cNvSpPr txBox="1"/>
          <p:nvPr userDrawn="1"/>
        </p:nvSpPr>
        <p:spPr>
          <a:xfrm>
            <a:off x="563418" y="6488223"/>
            <a:ext cx="10097931" cy="281231"/>
          </a:xfrm>
          <a:prstGeom prst="rect">
            <a:avLst/>
          </a:prstGeom>
          <a:noFill/>
        </p:spPr>
        <p:txBody>
          <a:bodyPr wrap="square" rtlCol="0">
            <a:spAutoFit/>
          </a:bodyPr>
          <a:lstStyle/>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The program evaluation unit at CET offers a variety of tools and services that support social and educational initiatives and promotes their success</a:t>
            </a:r>
          </a:p>
        </p:txBody>
      </p:sp>
    </p:spTree>
    <p:extLst>
      <p:ext uri="{BB962C8B-B14F-4D97-AF65-F5344CB8AC3E}">
        <p14:creationId xmlns:p14="http://schemas.microsoft.com/office/powerpoint/2010/main" val="37499252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hyperlink" Target="http://www.cet.ac.il/" TargetMode="External"/><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comments" Target="../comments/comment3.xml"/><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chart" Target="../charts/chart6.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11.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image" Target="../media/image28.jpe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microsoft.com/office/2007/relationships/hdphoto" Target="../media/hdphoto6.wdp"/><Relationship Id="rId5" Type="http://schemas.openxmlformats.org/officeDocument/2006/relationships/image" Target="../media/image30.png"/><Relationship Id="rId4" Type="http://schemas.microsoft.com/office/2007/relationships/hdphoto" Target="../media/hdphoto5.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ysm5Ib2nae4&amp;feature=youtu.be" TargetMode="External"/><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chart" Target="../charts/char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33.jpeg"/></Relationships>
</file>

<file path=ppt/slides/_rels/slide36.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e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jpeg"/></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8.xml"/><Relationship Id="rId1" Type="http://schemas.openxmlformats.org/officeDocument/2006/relationships/slideLayout" Target="../slideLayouts/slideLayout18.xml"/><Relationship Id="rId4" Type="http://schemas.openxmlformats.org/officeDocument/2006/relationships/comments" Target="../comments/commen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41.xml"/><Relationship Id="rId1" Type="http://schemas.openxmlformats.org/officeDocument/2006/relationships/slideLayout" Target="../slideLayouts/slideLayout18.xml"/><Relationship Id="rId6" Type="http://schemas.openxmlformats.org/officeDocument/2006/relationships/image" Target="../media/image46.jpeg"/><Relationship Id="rId5" Type="http://schemas.openxmlformats.org/officeDocument/2006/relationships/image" Target="../media/image45.jpeg"/><Relationship Id="rId10" Type="http://schemas.openxmlformats.org/officeDocument/2006/relationships/comments" Target="../comments/comment7.xml"/><Relationship Id="rId4" Type="http://schemas.openxmlformats.org/officeDocument/2006/relationships/image" Target="../media/image44.jpeg"/><Relationship Id="rId9" Type="http://schemas.openxmlformats.org/officeDocument/2006/relationships/image" Target="../media/image49.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18.xml"/><Relationship Id="rId4" Type="http://schemas.openxmlformats.org/officeDocument/2006/relationships/comments" Target="../comments/comment8.xml"/></Relationships>
</file>

<file path=ppt/slides/_rels/slide45.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9.xml"/><Relationship Id="rId1" Type="http://schemas.openxmlformats.org/officeDocument/2006/relationships/slideLayout" Target="../slideLayouts/slideLayout18.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16.jpeg"/><Relationship Id="rId4" Type="http://schemas.openxmlformats.org/officeDocument/2006/relationships/image" Target="../media/image15.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8.xml"/><Relationship Id="rId5" Type="http://schemas.openxmlformats.org/officeDocument/2006/relationships/comments" Target="../comments/comment2.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3693213" y="6369544"/>
            <a:ext cx="8392315" cy="246221"/>
          </a:xfrm>
          <a:prstGeom prst="rect">
            <a:avLst/>
          </a:prstGeom>
          <a:noFill/>
        </p:spPr>
        <p:txBody>
          <a:bodyPr wrap="square" rtlCol="0">
            <a:spAutoFit/>
          </a:bodyPr>
          <a:lstStyle/>
          <a:p>
            <a:r>
              <a:rPr lang="en-US" sz="1000" dirty="0">
                <a:solidFill>
                  <a:schemeClr val="tx1">
                    <a:lumMod val="50000"/>
                    <a:lumOff val="50000"/>
                  </a:schemeClr>
                </a:solidFill>
                <a:cs typeface="Almoni Neue DL 4.0 AAA" panose="00000500000000000000" pitchFamily="50" charset="-79"/>
              </a:rPr>
              <a:t>The Center for Educational Technology, A Public-Benefit Company, 16 Klausner St., Tel Aviv, Tel. 03-6460163 </a:t>
            </a:r>
            <a:r>
              <a:rPr lang="en-US" sz="1000" dirty="0">
                <a:solidFill>
                  <a:schemeClr val="tx1">
                    <a:lumMod val="50000"/>
                    <a:lumOff val="50000"/>
                  </a:schemeClr>
                </a:solidFill>
                <a:cs typeface="Almoni Neue DL 4.0 AAA" panose="00000500000000000000" pitchFamily="50" charset="-79"/>
                <a:hlinkClick r:id="rId3"/>
              </a:rPr>
              <a:t>www.cet.ac.il</a:t>
            </a:r>
            <a:r>
              <a:rPr lang="he-IL" sz="1000" dirty="0">
                <a:solidFill>
                  <a:schemeClr val="tx1">
                    <a:lumMod val="50000"/>
                    <a:lumOff val="50000"/>
                  </a:schemeClr>
                </a:solidFill>
                <a:cs typeface="Almoni Neue DL 4.0 AAA" panose="00000500000000000000" pitchFamily="50" charset="-79"/>
              </a:rPr>
              <a:t> </a:t>
            </a:r>
            <a:endParaRPr lang="en-US" sz="1000" dirty="0">
              <a:solidFill>
                <a:schemeClr val="tx1">
                  <a:lumMod val="50000"/>
                  <a:lumOff val="50000"/>
                </a:schemeClr>
              </a:solidFill>
              <a:cs typeface="Almoni Neue DL 4.0 AAA" panose="00000500000000000000" pitchFamily="50" charset="-79"/>
            </a:endParaRPr>
          </a:p>
        </p:txBody>
      </p:sp>
      <p:sp>
        <p:nvSpPr>
          <p:cNvPr id="19" name="Rectangle 18"/>
          <p:cNvSpPr/>
          <p:nvPr/>
        </p:nvSpPr>
        <p:spPr>
          <a:xfrm>
            <a:off x="447887" y="-32864"/>
            <a:ext cx="6010662" cy="5948147"/>
          </a:xfrm>
          <a:custGeom>
            <a:avLst/>
            <a:gdLst>
              <a:gd name="connsiteX0" fmla="*/ 0 w 6011501"/>
              <a:gd name="connsiteY0" fmla="*/ 0 h 4722439"/>
              <a:gd name="connsiteX1" fmla="*/ 6011501 w 6011501"/>
              <a:gd name="connsiteY1" fmla="*/ 0 h 4722439"/>
              <a:gd name="connsiteX2" fmla="*/ 6011501 w 6011501"/>
              <a:gd name="connsiteY2" fmla="*/ 4722439 h 4722439"/>
              <a:gd name="connsiteX3" fmla="*/ 0 w 6011501"/>
              <a:gd name="connsiteY3" fmla="*/ 4722439 h 4722439"/>
              <a:gd name="connsiteX4" fmla="*/ 0 w 6011501"/>
              <a:gd name="connsiteY4" fmla="*/ 0 h 4722439"/>
              <a:gd name="connsiteX0" fmla="*/ 0 w 6011501"/>
              <a:gd name="connsiteY0" fmla="*/ 0 h 4731492"/>
              <a:gd name="connsiteX1" fmla="*/ 6011501 w 6011501"/>
              <a:gd name="connsiteY1" fmla="*/ 0 h 4731492"/>
              <a:gd name="connsiteX2" fmla="*/ 5441133 w 6011501"/>
              <a:gd name="connsiteY2" fmla="*/ 4731492 h 4731492"/>
              <a:gd name="connsiteX3" fmla="*/ 0 w 6011501"/>
              <a:gd name="connsiteY3" fmla="*/ 4722439 h 4731492"/>
              <a:gd name="connsiteX4" fmla="*/ 0 w 6011501"/>
              <a:gd name="connsiteY4" fmla="*/ 0 h 4731492"/>
              <a:gd name="connsiteX0" fmla="*/ 0 w 6011501"/>
              <a:gd name="connsiteY0" fmla="*/ 0 h 4722439"/>
              <a:gd name="connsiteX1" fmla="*/ 6011501 w 6011501"/>
              <a:gd name="connsiteY1" fmla="*/ 0 h 4722439"/>
              <a:gd name="connsiteX2" fmla="*/ 5486288 w 6011501"/>
              <a:gd name="connsiteY2" fmla="*/ 4663759 h 4722439"/>
              <a:gd name="connsiteX3" fmla="*/ 0 w 6011501"/>
              <a:gd name="connsiteY3" fmla="*/ 4722439 h 4722439"/>
              <a:gd name="connsiteX4" fmla="*/ 0 w 6011501"/>
              <a:gd name="connsiteY4" fmla="*/ 0 h 4722439"/>
              <a:gd name="connsiteX0" fmla="*/ 0 w 6011501"/>
              <a:gd name="connsiteY0" fmla="*/ 0 h 4722439"/>
              <a:gd name="connsiteX1" fmla="*/ 6011501 w 6011501"/>
              <a:gd name="connsiteY1" fmla="*/ 0 h 4722439"/>
              <a:gd name="connsiteX2" fmla="*/ 5508866 w 6011501"/>
              <a:gd name="connsiteY2" fmla="*/ 4641308 h 4722439"/>
              <a:gd name="connsiteX3" fmla="*/ 0 w 6011501"/>
              <a:gd name="connsiteY3" fmla="*/ 4722439 h 4722439"/>
              <a:gd name="connsiteX4" fmla="*/ 0 w 6011501"/>
              <a:gd name="connsiteY4" fmla="*/ 0 h 4722439"/>
              <a:gd name="connsiteX0" fmla="*/ 0 w 6011501"/>
              <a:gd name="connsiteY0" fmla="*/ 0 h 4722439"/>
              <a:gd name="connsiteX1" fmla="*/ 6011501 w 6011501"/>
              <a:gd name="connsiteY1" fmla="*/ 0 h 4722439"/>
              <a:gd name="connsiteX2" fmla="*/ 5508866 w 6011501"/>
              <a:gd name="connsiteY2" fmla="*/ 4624070 h 4722439"/>
              <a:gd name="connsiteX3" fmla="*/ 0 w 6011501"/>
              <a:gd name="connsiteY3" fmla="*/ 4722439 h 4722439"/>
              <a:gd name="connsiteX4" fmla="*/ 0 w 6011501"/>
              <a:gd name="connsiteY4" fmla="*/ 0 h 472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501" h="4722439">
                <a:moveTo>
                  <a:pt x="0" y="0"/>
                </a:moveTo>
                <a:lnTo>
                  <a:pt x="6011501" y="0"/>
                </a:lnTo>
                <a:lnTo>
                  <a:pt x="5508866" y="4624070"/>
                </a:lnTo>
                <a:lnTo>
                  <a:pt x="0" y="4722439"/>
                </a:lnTo>
                <a:lnTo>
                  <a:pt x="0" y="0"/>
                </a:lnTo>
                <a:close/>
              </a:path>
            </a:pathLst>
          </a:custGeom>
          <a:solidFill>
            <a:srgbClr val="EC1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18"/>
          <p:cNvSpPr/>
          <p:nvPr/>
        </p:nvSpPr>
        <p:spPr>
          <a:xfrm>
            <a:off x="-1" y="91232"/>
            <a:ext cx="6201625" cy="5824051"/>
          </a:xfrm>
          <a:custGeom>
            <a:avLst/>
            <a:gdLst>
              <a:gd name="connsiteX0" fmla="*/ 0 w 6011501"/>
              <a:gd name="connsiteY0" fmla="*/ 0 h 4722439"/>
              <a:gd name="connsiteX1" fmla="*/ 6011501 w 6011501"/>
              <a:gd name="connsiteY1" fmla="*/ 0 h 4722439"/>
              <a:gd name="connsiteX2" fmla="*/ 6011501 w 6011501"/>
              <a:gd name="connsiteY2" fmla="*/ 4722439 h 4722439"/>
              <a:gd name="connsiteX3" fmla="*/ 0 w 6011501"/>
              <a:gd name="connsiteY3" fmla="*/ 4722439 h 4722439"/>
              <a:gd name="connsiteX4" fmla="*/ 0 w 6011501"/>
              <a:gd name="connsiteY4" fmla="*/ 0 h 4722439"/>
              <a:gd name="connsiteX0" fmla="*/ 0 w 6011501"/>
              <a:gd name="connsiteY0" fmla="*/ 0 h 4731492"/>
              <a:gd name="connsiteX1" fmla="*/ 6011501 w 6011501"/>
              <a:gd name="connsiteY1" fmla="*/ 0 h 4731492"/>
              <a:gd name="connsiteX2" fmla="*/ 5441133 w 6011501"/>
              <a:gd name="connsiteY2" fmla="*/ 4731492 h 4731492"/>
              <a:gd name="connsiteX3" fmla="*/ 0 w 6011501"/>
              <a:gd name="connsiteY3" fmla="*/ 4722439 h 4731492"/>
              <a:gd name="connsiteX4" fmla="*/ 0 w 6011501"/>
              <a:gd name="connsiteY4" fmla="*/ 0 h 4731492"/>
              <a:gd name="connsiteX0" fmla="*/ 0 w 6011501"/>
              <a:gd name="connsiteY0" fmla="*/ 0 h 4722439"/>
              <a:gd name="connsiteX1" fmla="*/ 6011501 w 6011501"/>
              <a:gd name="connsiteY1" fmla="*/ 0 h 4722439"/>
              <a:gd name="connsiteX2" fmla="*/ 5463711 w 6011501"/>
              <a:gd name="connsiteY2" fmla="*/ 4663759 h 4722439"/>
              <a:gd name="connsiteX3" fmla="*/ 0 w 6011501"/>
              <a:gd name="connsiteY3" fmla="*/ 4722439 h 4722439"/>
              <a:gd name="connsiteX4" fmla="*/ 0 w 6011501"/>
              <a:gd name="connsiteY4" fmla="*/ 0 h 4722439"/>
              <a:gd name="connsiteX0" fmla="*/ 0 w 6011501"/>
              <a:gd name="connsiteY0" fmla="*/ 0 h 4880484"/>
              <a:gd name="connsiteX1" fmla="*/ 6011501 w 6011501"/>
              <a:gd name="connsiteY1" fmla="*/ 0 h 4880484"/>
              <a:gd name="connsiteX2" fmla="*/ 5463711 w 6011501"/>
              <a:gd name="connsiteY2" fmla="*/ 4663759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52422 w 6011501"/>
              <a:gd name="connsiteY2" fmla="*/ 4709015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48088 w 6011501"/>
              <a:gd name="connsiteY2" fmla="*/ 4722045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48088 w 6011501"/>
              <a:gd name="connsiteY2" fmla="*/ 4704673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555370 w 6011501"/>
              <a:gd name="connsiteY2" fmla="*/ 4721645 h 4880484"/>
              <a:gd name="connsiteX3" fmla="*/ 0 w 6011501"/>
              <a:gd name="connsiteY3" fmla="*/ 4880484 h 4880484"/>
              <a:gd name="connsiteX4" fmla="*/ 0 w 6011501"/>
              <a:gd name="connsiteY4" fmla="*/ 0 h 4880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501" h="4880484">
                <a:moveTo>
                  <a:pt x="0" y="0"/>
                </a:moveTo>
                <a:lnTo>
                  <a:pt x="6011501" y="0"/>
                </a:lnTo>
                <a:lnTo>
                  <a:pt x="5555370" y="4721645"/>
                </a:lnTo>
                <a:lnTo>
                  <a:pt x="0" y="4880484"/>
                </a:lnTo>
                <a:lnTo>
                  <a:pt x="0" y="0"/>
                </a:lnTo>
                <a:close/>
              </a:path>
            </a:pathLst>
          </a:cu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t="28926" b="28712"/>
          <a:stretch/>
        </p:blipFill>
        <p:spPr>
          <a:xfrm>
            <a:off x="10925032" y="6234284"/>
            <a:ext cx="942503" cy="398046"/>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2456" y="6217723"/>
            <a:ext cx="1117561" cy="564741"/>
          </a:xfrm>
          <a:prstGeom prst="rect">
            <a:avLst/>
          </a:prstGeom>
        </p:spPr>
      </p:pic>
      <p:pic>
        <p:nvPicPr>
          <p:cNvPr id="25" name="Picture 24"/>
          <p:cNvPicPr>
            <a:picLocks noChangeAspect="1"/>
          </p:cNvPicPr>
          <p:nvPr/>
        </p:nvPicPr>
        <p:blipFill rotWithShape="1">
          <a:blip r:embed="rId6" cstate="print">
            <a:extLst>
              <a:ext uri="{28A0092B-C50C-407E-A947-70E740481C1C}">
                <a14:useLocalDpi xmlns:a14="http://schemas.microsoft.com/office/drawing/2010/main" val="0"/>
              </a:ext>
            </a:extLst>
          </a:blip>
          <a:srcRect l="24102" t="14557" r="35656" b="18161"/>
          <a:stretch/>
        </p:blipFill>
        <p:spPr>
          <a:xfrm>
            <a:off x="272976" y="6194117"/>
            <a:ext cx="607088" cy="607781"/>
          </a:xfrm>
          <a:prstGeom prst="rect">
            <a:avLst/>
          </a:prstGeom>
        </p:spPr>
      </p:pic>
      <p:pic>
        <p:nvPicPr>
          <p:cNvPr id="26" name="Picture 25"/>
          <p:cNvPicPr>
            <a:picLocks noChangeAspect="1"/>
          </p:cNvPicPr>
          <p:nvPr/>
        </p:nvPicPr>
        <p:blipFill rotWithShape="1">
          <a:blip r:embed="rId7" cstate="print">
            <a:extLst>
              <a:ext uri="{28A0092B-C50C-407E-A947-70E740481C1C}">
                <a14:useLocalDpi xmlns:a14="http://schemas.microsoft.com/office/drawing/2010/main" val="0"/>
              </a:ext>
            </a:extLst>
          </a:blip>
          <a:srcRect l="14481" t="29143" r="21913" b="33350"/>
          <a:stretch/>
        </p:blipFill>
        <p:spPr>
          <a:xfrm>
            <a:off x="2300017" y="6336631"/>
            <a:ext cx="1210950" cy="326924"/>
          </a:xfrm>
          <a:prstGeom prst="rect">
            <a:avLst/>
          </a:prstGeom>
        </p:spPr>
      </p:pic>
      <p:sp>
        <p:nvSpPr>
          <p:cNvPr id="28" name="כותרת משנה 2"/>
          <p:cNvSpPr>
            <a:spLocks noGrp="1"/>
          </p:cNvSpPr>
          <p:nvPr>
            <p:ph type="subTitle" idx="1"/>
          </p:nvPr>
        </p:nvSpPr>
        <p:spPr>
          <a:xfrm>
            <a:off x="2164813" y="5400869"/>
            <a:ext cx="1825379" cy="236027"/>
          </a:xfrm>
        </p:spPr>
        <p:txBody>
          <a:bodyPr vert="horz" lIns="91440" tIns="45720" rIns="91440" bIns="45720" rtlCol="0" anchor="t">
            <a:normAutofit fontScale="62500" lnSpcReduction="20000"/>
          </a:bodyPr>
          <a:lstStyle/>
          <a:p>
            <a:r>
              <a:rPr lang="en-US" sz="1800" dirty="0">
                <a:solidFill>
                  <a:schemeClr val="bg1"/>
                </a:solidFill>
                <a:ea typeface="Tahoma"/>
                <a:cs typeface="Tahoma"/>
              </a:rPr>
              <a:t>April </a:t>
            </a:r>
            <a:r>
              <a:rPr lang="he-IL" sz="1800" dirty="0">
                <a:solidFill>
                  <a:schemeClr val="bg1"/>
                </a:solidFill>
                <a:ea typeface="Tahoma"/>
                <a:cs typeface="Tahoma"/>
              </a:rPr>
              <a:t>2022</a:t>
            </a:r>
            <a:endParaRPr lang="he-IL" dirty="0">
              <a:solidFill>
                <a:schemeClr val="bg1"/>
              </a:solidFill>
            </a:endParaRPr>
          </a:p>
        </p:txBody>
      </p:sp>
      <p:sp>
        <p:nvSpPr>
          <p:cNvPr id="3" name="Rectangle 2"/>
          <p:cNvSpPr/>
          <p:nvPr/>
        </p:nvSpPr>
        <p:spPr>
          <a:xfrm>
            <a:off x="438716" y="710148"/>
            <a:ext cx="5715638" cy="3600986"/>
          </a:xfrm>
          <a:prstGeom prst="rect">
            <a:avLst/>
          </a:prstGeom>
        </p:spPr>
        <p:txBody>
          <a:bodyPr wrap="square">
            <a:spAutoFit/>
          </a:bodyPr>
          <a:lstStyle/>
          <a:p>
            <a:pPr algn="ctr" rtl="1"/>
            <a:r>
              <a:rPr lang="en-US" sz="3600" b="1" dirty="0">
                <a:solidFill>
                  <a:srgbClr val="EC1C3C"/>
                </a:solidFill>
                <a:ea typeface="Tahoma" pitchFamily="34" charset="0"/>
                <a:cs typeface="Tahoma" pitchFamily="34" charset="0"/>
              </a:rPr>
              <a:t>Summary Report of </a:t>
            </a:r>
            <a:br>
              <a:rPr lang="en-US" sz="3600" b="1" dirty="0">
                <a:solidFill>
                  <a:srgbClr val="EC1C3C"/>
                </a:solidFill>
                <a:ea typeface="Tahoma" pitchFamily="34" charset="0"/>
                <a:cs typeface="Tahoma" pitchFamily="34" charset="0"/>
              </a:rPr>
            </a:br>
            <a:r>
              <a:rPr lang="en-US" sz="3600" b="1" dirty="0">
                <a:solidFill>
                  <a:srgbClr val="EC1C3C"/>
                </a:solidFill>
                <a:ea typeface="Tahoma" pitchFamily="34" charset="0"/>
                <a:cs typeface="Tahoma" pitchFamily="34" charset="0"/>
              </a:rPr>
              <a:t>Urban Public Space and Mobility Domain for 2021</a:t>
            </a:r>
            <a:br>
              <a:rPr lang="he-IL" sz="4000" b="1" dirty="0">
                <a:solidFill>
                  <a:srgbClr val="EC1C3C"/>
                </a:solidFill>
                <a:ea typeface="Tahoma" panose="020B0604030504040204" pitchFamily="34" charset="0"/>
                <a:cs typeface="Tahoma" panose="020B0604030504040204" pitchFamily="34" charset="0"/>
              </a:rPr>
            </a:br>
            <a:r>
              <a:rPr lang="he-IL" sz="3000" b="1" dirty="0">
                <a:solidFill>
                  <a:srgbClr val="EC1C3C"/>
                </a:solidFill>
                <a:ea typeface="Tahoma" panose="020B0604030504040204" pitchFamily="34" charset="0"/>
                <a:cs typeface="Tahoma" panose="020B0604030504040204" pitchFamily="34" charset="0"/>
              </a:rPr>
              <a:t> </a:t>
            </a:r>
            <a:br>
              <a:rPr lang="en-US" sz="3000" b="1" dirty="0">
                <a:solidFill>
                  <a:srgbClr val="EC1C3C"/>
                </a:solidFill>
                <a:ea typeface="Tahoma" panose="020B0604030504040204" pitchFamily="34" charset="0"/>
                <a:cs typeface="Tahoma" panose="020B0604030504040204" pitchFamily="34" charset="0"/>
              </a:rPr>
            </a:br>
            <a:r>
              <a:rPr lang="he-IL" sz="3000" b="1" dirty="0">
                <a:solidFill>
                  <a:srgbClr val="EC1C3C"/>
                </a:solidFill>
                <a:ea typeface="Tahoma" panose="020B0604030504040204" pitchFamily="34" charset="0"/>
                <a:cs typeface="Tahoma" panose="020B0604030504040204" pitchFamily="34" charset="0"/>
              </a:rPr>
              <a:t>  </a:t>
            </a:r>
            <a:r>
              <a:rPr lang="en-US" sz="3000" b="1" dirty="0">
                <a:ea typeface="Tahoma" panose="020B0604030504040204" pitchFamily="34" charset="0"/>
                <a:cs typeface="Tahoma" panose="020B0604030504040204" pitchFamily="34" charset="0"/>
              </a:rPr>
              <a:t>Submitted as Part of Phase B Urban95 TLV </a:t>
            </a:r>
          </a:p>
          <a:p>
            <a:pPr algn="ctr" rtl="1"/>
            <a:r>
              <a:rPr lang="en-US" sz="3000" b="1" dirty="0">
                <a:ea typeface="Tahoma" panose="020B0604030504040204" pitchFamily="34" charset="0"/>
                <a:cs typeface="Tahoma" panose="020B0604030504040204" pitchFamily="34" charset="0"/>
              </a:rPr>
              <a:t>Program Evaluation</a:t>
            </a:r>
          </a:p>
        </p:txBody>
      </p:sp>
      <p:sp>
        <p:nvSpPr>
          <p:cNvPr id="24" name="Rectangle 23"/>
          <p:cNvSpPr/>
          <p:nvPr/>
        </p:nvSpPr>
        <p:spPr>
          <a:xfrm>
            <a:off x="1" y="-28575"/>
            <a:ext cx="447886" cy="2327671"/>
          </a:xfrm>
          <a:prstGeom prst="re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outdoor, ground, tree, sidewalk&#10;&#10;Description automatically generated">
            <a:extLst>
              <a:ext uri="{FF2B5EF4-FFF2-40B4-BE49-F238E27FC236}">
                <a16:creationId xmlns:a16="http://schemas.microsoft.com/office/drawing/2014/main" id="{9FB82CB0-D8F7-432A-A575-A43AE506F6AC}"/>
              </a:ext>
            </a:extLst>
          </p:cNvPr>
          <p:cNvPicPr>
            <a:picLocks noChangeAspect="1"/>
          </p:cNvPicPr>
          <p:nvPr/>
        </p:nvPicPr>
        <p:blipFill>
          <a:blip r:embed="rId8" cstate="print">
            <a:grayscl/>
            <a:extLst>
              <a:ext uri="{28A0092B-C50C-407E-A947-70E740481C1C}">
                <a14:useLocalDpi xmlns:a14="http://schemas.microsoft.com/office/drawing/2010/main" val="0"/>
              </a:ext>
            </a:extLst>
          </a:blip>
          <a:stretch>
            <a:fillRect/>
          </a:stretch>
        </p:blipFill>
        <p:spPr>
          <a:xfrm>
            <a:off x="6277966" y="2754129"/>
            <a:ext cx="2301104" cy="3068138"/>
          </a:xfrm>
          <a:prstGeom prst="rect">
            <a:avLst/>
          </a:prstGeom>
        </p:spPr>
      </p:pic>
      <p:pic>
        <p:nvPicPr>
          <p:cNvPr id="6" name="Picture 5" descr="Benches in a park&#10;&#10;Description automatically generated with medium confidence">
            <a:extLst>
              <a:ext uri="{FF2B5EF4-FFF2-40B4-BE49-F238E27FC236}">
                <a16:creationId xmlns:a16="http://schemas.microsoft.com/office/drawing/2014/main" id="{F3563C59-CFA4-4BBC-991A-65732D6246EF}"/>
              </a:ext>
            </a:extLst>
          </p:cNvPr>
          <p:cNvPicPr>
            <a:picLocks noChangeAspect="1"/>
          </p:cNvPicPr>
          <p:nvPr/>
        </p:nvPicPr>
        <p:blipFill>
          <a:blip r:embed="rId9" cstate="print">
            <a:grayscl/>
            <a:extLst>
              <a:ext uri="{28A0092B-C50C-407E-A947-70E740481C1C}">
                <a14:useLocalDpi xmlns:a14="http://schemas.microsoft.com/office/drawing/2010/main" val="0"/>
              </a:ext>
            </a:extLst>
          </a:blip>
          <a:stretch>
            <a:fillRect/>
          </a:stretch>
        </p:blipFill>
        <p:spPr>
          <a:xfrm>
            <a:off x="8677240" y="3084151"/>
            <a:ext cx="3210794" cy="2408095"/>
          </a:xfrm>
          <a:prstGeom prst="rect">
            <a:avLst/>
          </a:prstGeom>
        </p:spPr>
      </p:pic>
      <p:pic>
        <p:nvPicPr>
          <p:cNvPr id="17" name="Picture 16">
            <a:extLst>
              <a:ext uri="{FF2B5EF4-FFF2-40B4-BE49-F238E27FC236}">
                <a16:creationId xmlns:a16="http://schemas.microsoft.com/office/drawing/2014/main" id="{462C90D0-0F6E-4C3B-A619-21362824EB45}"/>
              </a:ext>
            </a:extLst>
          </p:cNvPr>
          <p:cNvPicPr>
            <a:picLocks noChangeAspect="1"/>
          </p:cNvPicPr>
          <p:nvPr/>
        </p:nvPicPr>
        <p:blipFill>
          <a:blip r:embed="rId10" cstate="print">
            <a:grayscl/>
            <a:extLst>
              <a:ext uri="{28A0092B-C50C-407E-A947-70E740481C1C}">
                <a14:useLocalDpi xmlns:a14="http://schemas.microsoft.com/office/drawing/2010/main" val="0"/>
              </a:ext>
            </a:extLst>
          </a:blip>
          <a:stretch>
            <a:fillRect/>
          </a:stretch>
        </p:blipFill>
        <p:spPr>
          <a:xfrm>
            <a:off x="6728939" y="191083"/>
            <a:ext cx="1850131" cy="2466841"/>
          </a:xfrm>
          <a:prstGeom prst="rect">
            <a:avLst/>
          </a:prstGeom>
        </p:spPr>
      </p:pic>
      <p:pic>
        <p:nvPicPr>
          <p:cNvPr id="20" name="Picture 19">
            <a:extLst>
              <a:ext uri="{FF2B5EF4-FFF2-40B4-BE49-F238E27FC236}">
                <a16:creationId xmlns:a16="http://schemas.microsoft.com/office/drawing/2014/main" id="{D134B08F-C6CB-4864-8B4E-8A7A8D8D4B9F}"/>
              </a:ext>
            </a:extLst>
          </p:cNvPr>
          <p:cNvPicPr>
            <a:picLocks noChangeAspect="1"/>
          </p:cNvPicPr>
          <p:nvPr/>
        </p:nvPicPr>
        <p:blipFill>
          <a:blip r:embed="rId11" cstate="print">
            <a:grayscl/>
            <a:extLst>
              <a:ext uri="{28A0092B-C50C-407E-A947-70E740481C1C}">
                <a14:useLocalDpi xmlns:a14="http://schemas.microsoft.com/office/drawing/2010/main" val="0"/>
              </a:ext>
            </a:extLst>
          </a:blip>
          <a:stretch>
            <a:fillRect/>
          </a:stretch>
        </p:blipFill>
        <p:spPr>
          <a:xfrm>
            <a:off x="8697740" y="617682"/>
            <a:ext cx="3169795" cy="2377346"/>
          </a:xfrm>
          <a:prstGeom prst="rect">
            <a:avLst/>
          </a:prstGeom>
        </p:spPr>
      </p:pic>
    </p:spTree>
    <p:extLst>
      <p:ext uri="{BB962C8B-B14F-4D97-AF65-F5344CB8AC3E}">
        <p14:creationId xmlns:p14="http://schemas.microsoft.com/office/powerpoint/2010/main" val="3120382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10</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HaShanyim</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8E119168-BA42-49CC-AB16-00628F05D854}"/>
              </a:ext>
            </a:extLst>
          </p:cNvPr>
          <p:cNvSpPr/>
          <p:nvPr/>
        </p:nvSpPr>
        <p:spPr>
          <a:xfrm>
            <a:off x="180367" y="841044"/>
            <a:ext cx="7524532" cy="5410007"/>
          </a:xfrm>
          <a:prstGeom prst="rect">
            <a:avLst/>
          </a:prstGeom>
        </p:spPr>
        <p:txBody>
          <a:bodyPr wrap="square">
            <a:spAutoFit/>
          </a:bodyPr>
          <a:lstStyle/>
          <a:p>
            <a:pPr>
              <a:lnSpc>
                <a:spcPct val="150000"/>
              </a:lnSpc>
              <a:buClr>
                <a:srgbClr val="EC1C3C"/>
              </a:buClr>
            </a:pPr>
            <a:r>
              <a:rPr lang="en-US" sz="1400" b="1" dirty="0">
                <a:latin typeface="Tahoma" panose="020B0604030504040204" pitchFamily="34" charset="0"/>
                <a:ea typeface="Tahoma" panose="020B0604030504040204" pitchFamily="34" charset="0"/>
                <a:cs typeface="Tahoma" panose="020B0604030504040204" pitchFamily="34" charset="0"/>
              </a:rPr>
              <a:t>Main activities:</a:t>
            </a:r>
            <a:endParaRPr lang="he-IL" sz="1400" b="1" dirty="0">
              <a:latin typeface="Tahoma" panose="020B0604030504040204" pitchFamily="34" charset="0"/>
              <a:ea typeface="Tahoma" panose="020B0604030504040204" pitchFamily="34" charset="0"/>
              <a:cs typeface="Tahoma" panose="020B0604030504040204" pitchFamily="34" charset="0"/>
            </a:endParaRPr>
          </a:p>
          <a:p>
            <a:pPr marL="285750"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Many children came to the park unchaperoned. They seem to know each other;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for example, a group of about 15 children shared 3-4 bicycles</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Pigeons attract a lot of attention and feeding them is favorite activity among visitors.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Proposals have been made to set up a facility for selling pigeon feed for a nominal fee.</a:t>
            </a:r>
          </a:p>
          <a:p>
            <a:pPr marL="285750"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Play is the primary activity observed in the park (45%). Visitors were also observed talking (16%), supervising their children (12%), and consuming food and beverages they brought from home (8%).</a:t>
            </a:r>
          </a:p>
          <a:p>
            <a:pPr>
              <a:lnSpc>
                <a:spcPct val="150000"/>
              </a:lnSpc>
              <a:buClr>
                <a:srgbClr val="EC1C3C"/>
              </a:buClr>
            </a:pP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Types of play:</a:t>
            </a:r>
            <a:endParaRPr lang="he-IL" sz="1400" b="1"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lvl="1"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play facilities appeared neglected and unsafe. Children played in the vicinity of the play facilities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and rode bicycles.</a:t>
            </a:r>
          </a:p>
          <a:p>
            <a:pPr marL="285750" lvl="1"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Children ages 5-10 played in the open spaces, hiding, playing tag, climbing on the stair railing &amp; cycling.</a:t>
            </a:r>
          </a:p>
          <a:p>
            <a:pPr marL="285750" lvl="1"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Groups of neighborhood children who saw themselves as "too mature" for the play facilities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joined each other in free play, races, and chasing the pigeons</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lvl="1"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Toddlers and infants mostly used the play facilities under parental supervisions;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children with caregivers or grandparents were more likely to play and explore things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in the open spaces (water puddles, mud, plants).</a:t>
            </a:r>
          </a:p>
          <a:p>
            <a:pPr marL="285750" lvl="1"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Jewish children tended to play with elements already present in the area, such as climbing on railings, running, and digging in the sand, whereas the Arab children were more likely to play with things brought from home such as balls, bicycles and water balloons</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
        <p:nvSpPr>
          <p:cNvPr id="8" name="Rectangle 7">
            <a:extLst>
              <a:ext uri="{FF2B5EF4-FFF2-40B4-BE49-F238E27FC236}">
                <a16:creationId xmlns:a16="http://schemas.microsoft.com/office/drawing/2014/main" id="{1BFE9520-E03A-4066-B3B8-4D75C7A7A25E}"/>
              </a:ext>
            </a:extLst>
          </p:cNvPr>
          <p:cNvSpPr/>
          <p:nvPr/>
        </p:nvSpPr>
        <p:spPr>
          <a:xfrm>
            <a:off x="-4439" y="389651"/>
            <a:ext cx="7709337" cy="369332"/>
          </a:xfrm>
          <a:prstGeom prst="rect">
            <a:avLst/>
          </a:prstGeom>
          <a:solidFill>
            <a:srgbClr val="4978A6"/>
          </a:solidFill>
          <a:ln>
            <a:noFill/>
          </a:ln>
        </p:spPr>
        <p:txBody>
          <a:bodyPr wrap="square">
            <a:spAutoFit/>
          </a:bodyPr>
          <a:lstStyle/>
          <a:p>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Parent-child interaction and joint play</a:t>
            </a:r>
            <a:endParaRPr lang="he-IL" dirty="0">
              <a:solidFill>
                <a:schemeClr val="bg1"/>
              </a:solidFill>
            </a:endParaRPr>
          </a:p>
        </p:txBody>
      </p:sp>
      <p:graphicFrame>
        <p:nvGraphicFramePr>
          <p:cNvPr id="11" name="תרשים 3">
            <a:extLst>
              <a:ext uri="{FF2B5EF4-FFF2-40B4-BE49-F238E27FC236}">
                <a16:creationId xmlns:a16="http://schemas.microsoft.com/office/drawing/2014/main" id="{EA44CD40-D3D1-E7C6-628C-259F3FD2E30E}"/>
              </a:ext>
            </a:extLst>
          </p:cNvPr>
          <p:cNvGraphicFramePr>
            <a:graphicFrameLocks/>
          </p:cNvGraphicFramePr>
          <p:nvPr>
            <p:extLst>
              <p:ext uri="{D42A27DB-BD31-4B8C-83A1-F6EECF244321}">
                <p14:modId xmlns:p14="http://schemas.microsoft.com/office/powerpoint/2010/main" val="2446977761"/>
              </p:ext>
            </p:extLst>
          </p:nvPr>
        </p:nvGraphicFramePr>
        <p:xfrm>
          <a:off x="7901494" y="424452"/>
          <a:ext cx="4188713" cy="4046484"/>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1">
            <a:extLst>
              <a:ext uri="{FF2B5EF4-FFF2-40B4-BE49-F238E27FC236}">
                <a16:creationId xmlns:a16="http://schemas.microsoft.com/office/drawing/2014/main" id="{3AE6C818-1609-CCC9-45C5-FF3B061A735F}"/>
              </a:ext>
            </a:extLst>
          </p:cNvPr>
          <p:cNvSpPr/>
          <p:nvPr/>
        </p:nvSpPr>
        <p:spPr>
          <a:xfrm>
            <a:off x="7927782" y="4470936"/>
            <a:ext cx="4162425" cy="1716688"/>
          </a:xfrm>
          <a:prstGeom prst="rect">
            <a:avLst/>
          </a:prstGeom>
          <a:solidFill>
            <a:schemeClr val="bg1"/>
          </a:solidFill>
        </p:spPr>
        <p:txBody>
          <a:bodyPr wrap="square">
            <a:spAutoFit/>
          </a:bodyPr>
          <a:lstStyle/>
          <a:p>
            <a:pPr lvl="0" algn="l">
              <a:lnSpc>
                <a:spcPct val="150000"/>
              </a:lnSpc>
              <a:buClr>
                <a:srgbClr val="EC1C3C"/>
              </a:buCl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Groups of more than 5 visitors were usually composed of 2-4 adults and a group of children. Children from birth through 5 were in large groups (about 15-20), and children aged 5-14 were in groups of 5-6 children accompanied by adults, or in groups of 6-10 children without chaperones.</a:t>
            </a:r>
            <a:endParaRPr lang="he-IL" sz="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cxnSp>
        <p:nvCxnSpPr>
          <p:cNvPr id="13" name="Straight Connector 12">
            <a:extLst>
              <a:ext uri="{FF2B5EF4-FFF2-40B4-BE49-F238E27FC236}">
                <a16:creationId xmlns:a16="http://schemas.microsoft.com/office/drawing/2014/main" id="{6DD62897-787E-985E-BF00-DC947C3C40D2}"/>
              </a:ext>
            </a:extLst>
          </p:cNvPr>
          <p:cNvCxnSpPr>
            <a:cxnSpLocks/>
          </p:cNvCxnSpPr>
          <p:nvPr/>
        </p:nvCxnSpPr>
        <p:spPr>
          <a:xfrm>
            <a:off x="7718212" y="389651"/>
            <a:ext cx="0" cy="6039724"/>
          </a:xfrm>
          <a:prstGeom prst="line">
            <a:avLst/>
          </a:prstGeom>
          <a:ln w="38100">
            <a:solidFill>
              <a:srgbClr val="4978A6"/>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4239240-AF19-48F0-3230-300C9D16FBB1}"/>
              </a:ext>
            </a:extLst>
          </p:cNvPr>
          <p:cNvSpPr txBox="1"/>
          <p:nvPr/>
        </p:nvSpPr>
        <p:spPr>
          <a:xfrm>
            <a:off x="11203620" y="2365672"/>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0-5</a:t>
            </a:r>
          </a:p>
        </p:txBody>
      </p:sp>
      <p:sp>
        <p:nvSpPr>
          <p:cNvPr id="10" name="TextBox 9">
            <a:extLst>
              <a:ext uri="{FF2B5EF4-FFF2-40B4-BE49-F238E27FC236}">
                <a16:creationId xmlns:a16="http://schemas.microsoft.com/office/drawing/2014/main" id="{8DF1B43E-6EC7-BB3A-4D3B-CA913040315B}"/>
              </a:ext>
            </a:extLst>
          </p:cNvPr>
          <p:cNvSpPr txBox="1"/>
          <p:nvPr/>
        </p:nvSpPr>
        <p:spPr>
          <a:xfrm>
            <a:off x="11203619" y="2568460"/>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5-14</a:t>
            </a:r>
          </a:p>
        </p:txBody>
      </p:sp>
    </p:spTree>
    <p:extLst>
      <p:ext uri="{BB962C8B-B14F-4D97-AF65-F5344CB8AC3E}">
        <p14:creationId xmlns:p14="http://schemas.microsoft.com/office/powerpoint/2010/main" val="3389507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11</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HaShnayim</a:t>
            </a:r>
            <a:endParaRPr lang="he-IL" sz="2000" b="1" dirty="0">
              <a:solidFill>
                <a:schemeClr val="bg1"/>
              </a:solidFill>
              <a:latin typeface="Tahoma" pitchFamily="34" charset="0"/>
              <a:ea typeface="Tahoma" pitchFamily="34" charset="0"/>
              <a:cs typeface="Tahoma" pitchFamily="34" charset="0"/>
            </a:endParaRPr>
          </a:p>
        </p:txBody>
      </p:sp>
      <p:sp>
        <p:nvSpPr>
          <p:cNvPr id="8" name="Rectangle 7">
            <a:extLst>
              <a:ext uri="{FF2B5EF4-FFF2-40B4-BE49-F238E27FC236}">
                <a16:creationId xmlns:a16="http://schemas.microsoft.com/office/drawing/2014/main" id="{62583C00-42F8-4A93-9823-99E5057E0230}"/>
              </a:ext>
            </a:extLst>
          </p:cNvPr>
          <p:cNvSpPr/>
          <p:nvPr/>
        </p:nvSpPr>
        <p:spPr>
          <a:xfrm>
            <a:off x="430924" y="831941"/>
            <a:ext cx="5665076" cy="5333063"/>
          </a:xfrm>
          <a:prstGeom prst="rect">
            <a:avLst/>
          </a:prstGeom>
        </p:spPr>
        <p:txBody>
          <a:bodyPr wrap="square">
            <a:spAutoFit/>
          </a:bodyPr>
          <a:lstStyle/>
          <a:p>
            <a:pPr algn="l">
              <a:spcAft>
                <a:spcPts val="600"/>
              </a:spcAft>
            </a:pPr>
            <a:r>
              <a:rPr lang="en-US" sz="1400" b="1" dirty="0">
                <a:latin typeface="Tahoma" panose="020B0604030504040204" pitchFamily="34" charset="0"/>
                <a:ea typeface="Tahoma" panose="020B0604030504040204" pitchFamily="34" charset="0"/>
                <a:cs typeface="Tahoma" panose="020B0604030504040204" pitchFamily="34" charset="0"/>
              </a:rPr>
              <a:t>Conditions in the park</a:t>
            </a:r>
          </a:p>
          <a:p>
            <a:pPr marL="285750" lvl="0" indent="-285750" algn="l">
              <a:lnSpc>
                <a:spcPct val="150000"/>
              </a:lnSpc>
              <a:spcAft>
                <a:spcPts val="0"/>
              </a:spcAft>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Findings of the interviews indicate that:</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Visitors view the park as a green and shady area with some natural elements. However, the area is not utilized to its full potential, and lacks basic features that would make visits more enjoyable. For example, no visitors were seen sitting on the lawns.</a:t>
            </a:r>
          </a:p>
          <a:p>
            <a:pPr marL="285750" indent="-285750" algn="l">
              <a:lnSpc>
                <a:spcPct val="150000"/>
              </a:lnSpc>
              <a:buClr>
                <a:srgbClr val="EC1C3C"/>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There are fears and a sense of insecurity in the park, due to the poorly maintained infrastructure and the presence of social groups that are perceived as threatening</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Bicyclists ride in the playground and motorcyclists drive on pedestrian paths</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spcAft>
                <a:spcPts val="0"/>
              </a:spcAft>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play facilities are old and dilapidated. Interviewees said they are unsafe. The play facilities are not challenging or interesting for older children.</a:t>
            </a:r>
          </a:p>
          <a:p>
            <a:pPr marL="285750" lvl="0" indent="-285750" algn="l">
              <a:lnSpc>
                <a:spcPct val="150000"/>
              </a:lnSpc>
              <a:spcAft>
                <a:spcPts val="0"/>
              </a:spcAft>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There is no access to proper toilets or drinking facilities. Children were observed defecating in the bushes.</a:t>
            </a:r>
          </a:p>
          <a:p>
            <a:pPr marL="285750" lvl="0" indent="-285750" algn="l">
              <a:lnSpc>
                <a:spcPct val="150000"/>
              </a:lnSpc>
              <a:spcAft>
                <a:spcPts val="0"/>
              </a:spcAft>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Passages between various levels in the park are not accessible to people with disabilities or people pushing strollers.</a:t>
            </a:r>
          </a:p>
          <a:p>
            <a:pPr marL="285750" lvl="0" indent="-285750" algn="l">
              <a:lnSpc>
                <a:spcPct val="150000"/>
              </a:lnSpc>
              <a:spcAft>
                <a:spcPts val="0"/>
              </a:spcAft>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There are exposed and dangerous electrical switches on the lamp posts.</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There are not enough garbage cans for the space and they are not conveniently located; there is a lot of garbage thrown on the ground.</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
        <p:nvSpPr>
          <p:cNvPr id="20" name="TextBox 19">
            <a:extLst>
              <a:ext uri="{FF2B5EF4-FFF2-40B4-BE49-F238E27FC236}">
                <a16:creationId xmlns:a16="http://schemas.microsoft.com/office/drawing/2014/main" id="{D21C2058-736C-4861-9B49-5FC3A3AC052F}"/>
              </a:ext>
            </a:extLst>
          </p:cNvPr>
          <p:cNvSpPr txBox="1"/>
          <p:nvPr/>
        </p:nvSpPr>
        <p:spPr>
          <a:xfrm>
            <a:off x="0" y="6183154"/>
            <a:ext cx="3567952"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Scores range from  1 to 7 (with 1 the lowest and 7 the highest)</a:t>
            </a:r>
            <a:endParaRPr lang="he-IL" sz="1000" dirty="0">
              <a:latin typeface="Calibri" panose="020F050202020403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39A5AAA7-60DE-4B48-A739-3A829E6C721F}"/>
              </a:ext>
            </a:extLst>
          </p:cNvPr>
          <p:cNvSpPr/>
          <p:nvPr/>
        </p:nvSpPr>
        <p:spPr>
          <a:xfrm>
            <a:off x="-3174" y="389650"/>
            <a:ext cx="9246761" cy="369332"/>
          </a:xfrm>
          <a:prstGeom prst="rect">
            <a:avLst/>
          </a:prstGeom>
          <a:solidFill>
            <a:srgbClr val="4978A6"/>
          </a:solidFill>
          <a:ln>
            <a:noFill/>
          </a:ln>
        </p:spPr>
        <p:txBody>
          <a:bodyPr wrap="square">
            <a:spAutoFit/>
          </a:bodyPr>
          <a:lstStyle/>
          <a:p>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Adjusting the physical infrastructure to young children and their caregivers</a:t>
            </a:r>
            <a:endParaRPr lang="he-IL" dirty="0">
              <a:solidFill>
                <a:schemeClr val="bg1"/>
              </a:solidFill>
            </a:endParaRPr>
          </a:p>
        </p:txBody>
      </p:sp>
      <p:grpSp>
        <p:nvGrpSpPr>
          <p:cNvPr id="23" name="Group 22">
            <a:extLst>
              <a:ext uri="{FF2B5EF4-FFF2-40B4-BE49-F238E27FC236}">
                <a16:creationId xmlns:a16="http://schemas.microsoft.com/office/drawing/2014/main" id="{057380FE-3171-1F9F-38B2-B2836F4B02CA}"/>
              </a:ext>
            </a:extLst>
          </p:cNvPr>
          <p:cNvGrpSpPr/>
          <p:nvPr/>
        </p:nvGrpSpPr>
        <p:grpSpPr>
          <a:xfrm>
            <a:off x="9553810" y="316168"/>
            <a:ext cx="2300660" cy="6024618"/>
            <a:chOff x="33709" y="326205"/>
            <a:chExt cx="2300660" cy="6024618"/>
          </a:xfrm>
        </p:grpSpPr>
        <p:sp>
          <p:nvSpPr>
            <p:cNvPr id="24" name="Rectangle 23">
              <a:extLst>
                <a:ext uri="{FF2B5EF4-FFF2-40B4-BE49-F238E27FC236}">
                  <a16:creationId xmlns:a16="http://schemas.microsoft.com/office/drawing/2014/main" id="{AA763F4C-DE72-353F-27FD-C42932E99FBB}"/>
                </a:ext>
              </a:extLst>
            </p:cNvPr>
            <p:cNvSpPr/>
            <p:nvPr/>
          </p:nvSpPr>
          <p:spPr>
            <a:xfrm>
              <a:off x="506991" y="2250786"/>
              <a:ext cx="1425113" cy="97200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400" b="1" dirty="0">
                  <a:latin typeface="Calibri" panose="020F0502020204030204" pitchFamily="34" charset="0"/>
                  <a:cs typeface="Calibri" panose="020F0502020204030204" pitchFamily="34" charset="0"/>
                </a:rPr>
                <a:t>Cleanliness and maintenance</a:t>
              </a:r>
              <a:endParaRPr lang="he-IL" sz="1400" b="1" dirty="0">
                <a:latin typeface="Calibri" panose="020F0502020204030204" pitchFamily="34" charset="0"/>
                <a:cs typeface="Calibri" panose="020F0502020204030204" pitchFamily="34" charset="0"/>
              </a:endParaRPr>
            </a:p>
            <a:p>
              <a:pPr algn="ctr" rtl="1"/>
              <a:r>
                <a:rPr lang="he-IL" sz="3600" b="1" dirty="0">
                  <a:solidFill>
                    <a:prstClr val="white"/>
                  </a:solidFill>
                  <a:latin typeface="Calibri" panose="020F0502020204030204" pitchFamily="34" charset="0"/>
                  <a:cs typeface="Calibri" panose="020F0502020204030204" pitchFamily="34" charset="0"/>
                </a:rPr>
                <a:t>4.4</a:t>
              </a:r>
              <a:r>
                <a:rPr lang="he-IL" sz="4000" dirty="0">
                  <a:solidFill>
                    <a:prstClr val="white"/>
                  </a:solidFill>
                  <a:latin typeface="Calibri" panose="020F0502020204030204" pitchFamily="34" charset="0"/>
                  <a:cs typeface="Calibri" panose="020F0502020204030204" pitchFamily="34" charset="0"/>
                </a:rPr>
                <a:t> </a:t>
              </a:r>
              <a:r>
                <a:rPr lang="en-US" dirty="0">
                  <a:solidFill>
                    <a:prstClr val="white"/>
                  </a:solidFill>
                  <a:latin typeface="Calibri" panose="020F0502020204030204" pitchFamily="34" charset="0"/>
                  <a:cs typeface="Calibri" panose="020F0502020204030204" pitchFamily="34" charset="0"/>
                </a:rPr>
                <a:t> </a:t>
              </a:r>
            </a:p>
          </p:txBody>
        </p:sp>
        <p:sp>
          <p:nvSpPr>
            <p:cNvPr id="25" name="Rectangle 24">
              <a:extLst>
                <a:ext uri="{FF2B5EF4-FFF2-40B4-BE49-F238E27FC236}">
                  <a16:creationId xmlns:a16="http://schemas.microsoft.com/office/drawing/2014/main" id="{D5A5DAD2-170C-F7EC-9397-1F064F3D21DF}"/>
                </a:ext>
              </a:extLst>
            </p:cNvPr>
            <p:cNvSpPr/>
            <p:nvPr/>
          </p:nvSpPr>
          <p:spPr>
            <a:xfrm>
              <a:off x="514219" y="5378823"/>
              <a:ext cx="1417880" cy="97200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400" b="1" dirty="0">
                  <a:latin typeface="Calibri" panose="020F0502020204030204" pitchFamily="34" charset="0"/>
                  <a:cs typeface="Calibri" panose="020F0502020204030204" pitchFamily="34" charset="0"/>
                </a:rPr>
                <a:t>Seating</a:t>
              </a:r>
              <a:endParaRPr lang="he-IL" sz="1400" b="1" dirty="0">
                <a:latin typeface="Calibri" panose="020F0502020204030204" pitchFamily="34" charset="0"/>
                <a:cs typeface="Calibri" panose="020F0502020204030204" pitchFamily="34" charset="0"/>
              </a:endParaRPr>
            </a:p>
            <a:p>
              <a:pPr algn="ctr" rtl="1"/>
              <a:r>
                <a:rPr lang="he-IL" sz="3600" b="1" dirty="0">
                  <a:solidFill>
                    <a:prstClr val="white"/>
                  </a:solidFill>
                  <a:latin typeface="Calibri" panose="020F0502020204030204" pitchFamily="34" charset="0"/>
                  <a:cs typeface="Calibri" panose="020F0502020204030204" pitchFamily="34" charset="0"/>
                </a:rPr>
                <a:t>2.5</a:t>
              </a:r>
              <a:r>
                <a:rPr lang="he-IL" sz="4000" b="1" dirty="0">
                  <a:solidFill>
                    <a:prstClr val="white"/>
                  </a:solidFill>
                  <a:latin typeface="Calibri" panose="020F0502020204030204" pitchFamily="34" charset="0"/>
                  <a:cs typeface="Calibri" panose="020F0502020204030204" pitchFamily="34" charset="0"/>
                </a:rPr>
                <a:t> </a:t>
              </a:r>
              <a:r>
                <a:rPr lang="en-US" b="1" dirty="0">
                  <a:solidFill>
                    <a:prstClr val="white"/>
                  </a:solidFill>
                  <a:latin typeface="Calibri" panose="020F0502020204030204" pitchFamily="34" charset="0"/>
                  <a:cs typeface="Calibri" panose="020F0502020204030204" pitchFamily="34" charset="0"/>
                </a:rPr>
                <a:t> </a:t>
              </a:r>
            </a:p>
          </p:txBody>
        </p:sp>
        <p:sp>
          <p:nvSpPr>
            <p:cNvPr id="26" name="Rectangle 25">
              <a:extLst>
                <a:ext uri="{FF2B5EF4-FFF2-40B4-BE49-F238E27FC236}">
                  <a16:creationId xmlns:a16="http://schemas.microsoft.com/office/drawing/2014/main" id="{82352FDC-1734-C1DD-484B-B6C0C0572817}"/>
                </a:ext>
              </a:extLst>
            </p:cNvPr>
            <p:cNvSpPr/>
            <p:nvPr/>
          </p:nvSpPr>
          <p:spPr>
            <a:xfrm>
              <a:off x="506991" y="1298205"/>
              <a:ext cx="1425113" cy="881902"/>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400" b="1" dirty="0">
                  <a:latin typeface="Calibri" panose="020F0502020204030204" pitchFamily="34" charset="0"/>
                  <a:cs typeface="Calibri" panose="020F0502020204030204" pitchFamily="34" charset="0"/>
                </a:rPr>
                <a:t>Shade</a:t>
              </a:r>
              <a:endParaRPr lang="he-IL" sz="1400" b="1" dirty="0">
                <a:latin typeface="Calibri" panose="020F0502020204030204" pitchFamily="34" charset="0"/>
                <a:cs typeface="Calibri" panose="020F0502020204030204" pitchFamily="34" charset="0"/>
              </a:endParaRPr>
            </a:p>
            <a:p>
              <a:pPr algn="ctr" rtl="1"/>
              <a:r>
                <a:rPr lang="he-IL" sz="3600" b="1" dirty="0">
                  <a:solidFill>
                    <a:prstClr val="white"/>
                  </a:solidFill>
                  <a:latin typeface="Calibri" panose="020F0502020204030204" pitchFamily="34" charset="0"/>
                  <a:cs typeface="Calibri" panose="020F0502020204030204" pitchFamily="34" charset="0"/>
                </a:rPr>
                <a:t>5.1</a:t>
              </a:r>
              <a:r>
                <a:rPr lang="he-IL" sz="4000" b="1" dirty="0">
                  <a:solidFill>
                    <a:prstClr val="white"/>
                  </a:solidFill>
                  <a:latin typeface="Calibri" panose="020F0502020204030204" pitchFamily="34" charset="0"/>
                  <a:cs typeface="Calibri" panose="020F0502020204030204" pitchFamily="34" charset="0"/>
                </a:rPr>
                <a:t> </a:t>
              </a:r>
              <a:r>
                <a:rPr lang="en-US" b="1" dirty="0">
                  <a:solidFill>
                    <a:prstClr val="white"/>
                  </a:solidFill>
                  <a:latin typeface="Calibri" panose="020F0502020204030204" pitchFamily="34" charset="0"/>
                  <a:cs typeface="Calibri" panose="020F0502020204030204" pitchFamily="34" charset="0"/>
                </a:rPr>
                <a:t> </a:t>
              </a:r>
            </a:p>
          </p:txBody>
        </p:sp>
        <p:sp>
          <p:nvSpPr>
            <p:cNvPr id="27" name="Rectangle 26">
              <a:extLst>
                <a:ext uri="{FF2B5EF4-FFF2-40B4-BE49-F238E27FC236}">
                  <a16:creationId xmlns:a16="http://schemas.microsoft.com/office/drawing/2014/main" id="{70754C27-F9DF-B31C-0436-F943CE01D809}"/>
                </a:ext>
              </a:extLst>
            </p:cNvPr>
            <p:cNvSpPr/>
            <p:nvPr/>
          </p:nvSpPr>
          <p:spPr>
            <a:xfrm>
              <a:off x="506991" y="4336144"/>
              <a:ext cx="1425108" cy="97200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400" b="1" dirty="0">
                  <a:latin typeface="Calibri" panose="020F0502020204030204" pitchFamily="34" charset="0"/>
                  <a:cs typeface="Calibri" panose="020F0502020204030204" pitchFamily="34" charset="0"/>
                </a:rPr>
                <a:t>Lighting</a:t>
              </a:r>
              <a:endParaRPr lang="he-IL" sz="1400" b="1" dirty="0">
                <a:latin typeface="Calibri" panose="020F0502020204030204" pitchFamily="34" charset="0"/>
                <a:cs typeface="Calibri" panose="020F0502020204030204" pitchFamily="34" charset="0"/>
              </a:endParaRPr>
            </a:p>
            <a:p>
              <a:pPr algn="ctr" rtl="1"/>
              <a:r>
                <a:rPr lang="he-IL" sz="3600" b="1" dirty="0">
                  <a:solidFill>
                    <a:prstClr val="white"/>
                  </a:solidFill>
                  <a:latin typeface="Calibri" panose="020F0502020204030204" pitchFamily="34" charset="0"/>
                  <a:cs typeface="Calibri" panose="020F0502020204030204" pitchFamily="34" charset="0"/>
                </a:rPr>
                <a:t>3</a:t>
              </a:r>
              <a:r>
                <a:rPr lang="he-IL" sz="4000" b="1" dirty="0">
                  <a:solidFill>
                    <a:prstClr val="white"/>
                  </a:solidFill>
                  <a:latin typeface="Calibri" panose="020F0502020204030204" pitchFamily="34" charset="0"/>
                  <a:cs typeface="Calibri" panose="020F0502020204030204" pitchFamily="34" charset="0"/>
                </a:rPr>
                <a:t> </a:t>
              </a:r>
              <a:r>
                <a:rPr lang="en-US" b="1" dirty="0">
                  <a:solidFill>
                    <a:prstClr val="white"/>
                  </a:solidFill>
                  <a:latin typeface="Calibri" panose="020F0502020204030204" pitchFamily="34" charset="0"/>
                  <a:cs typeface="Calibri" panose="020F0502020204030204" pitchFamily="34" charset="0"/>
                </a:rPr>
                <a:t> </a:t>
              </a:r>
            </a:p>
          </p:txBody>
        </p:sp>
        <p:sp>
          <p:nvSpPr>
            <p:cNvPr id="28" name="Rectangle 27">
              <a:extLst>
                <a:ext uri="{FF2B5EF4-FFF2-40B4-BE49-F238E27FC236}">
                  <a16:creationId xmlns:a16="http://schemas.microsoft.com/office/drawing/2014/main" id="{5F8707A5-5EE2-A0F2-17FE-A73490EF6880}"/>
                </a:ext>
              </a:extLst>
            </p:cNvPr>
            <p:cNvSpPr/>
            <p:nvPr/>
          </p:nvSpPr>
          <p:spPr>
            <a:xfrm>
              <a:off x="506991" y="3293465"/>
              <a:ext cx="1425111" cy="97200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400" b="1" dirty="0">
                  <a:latin typeface="Calibri" panose="020F0502020204030204" pitchFamily="34" charset="0"/>
                  <a:cs typeface="Calibri" panose="020F0502020204030204" pitchFamily="34" charset="0"/>
                </a:rPr>
                <a:t>Child safety</a:t>
              </a:r>
              <a:endParaRPr lang="he-IL" sz="1400" b="1" dirty="0">
                <a:latin typeface="Calibri" panose="020F0502020204030204" pitchFamily="34" charset="0"/>
                <a:cs typeface="Calibri" panose="020F0502020204030204" pitchFamily="34" charset="0"/>
              </a:endParaRPr>
            </a:p>
            <a:p>
              <a:pPr algn="ctr" rtl="1"/>
              <a:r>
                <a:rPr lang="he-IL" sz="3600" b="1" dirty="0">
                  <a:solidFill>
                    <a:prstClr val="white"/>
                  </a:solidFill>
                  <a:latin typeface="Calibri" panose="020F0502020204030204" pitchFamily="34" charset="0"/>
                  <a:cs typeface="Calibri" panose="020F0502020204030204" pitchFamily="34" charset="0"/>
                </a:rPr>
                <a:t>3.1</a:t>
              </a:r>
              <a:r>
                <a:rPr lang="he-IL" sz="4000" b="1" dirty="0">
                  <a:solidFill>
                    <a:prstClr val="white"/>
                  </a:solidFill>
                  <a:latin typeface="Calibri" panose="020F0502020204030204" pitchFamily="34" charset="0"/>
                  <a:cs typeface="Calibri" panose="020F0502020204030204" pitchFamily="34" charset="0"/>
                </a:rPr>
                <a:t> </a:t>
              </a:r>
              <a:r>
                <a:rPr lang="en-US" b="1" dirty="0">
                  <a:solidFill>
                    <a:prstClr val="white"/>
                  </a:solidFill>
                  <a:latin typeface="Calibri" panose="020F0502020204030204" pitchFamily="34" charset="0"/>
                  <a:cs typeface="Calibri" panose="020F0502020204030204" pitchFamily="34" charset="0"/>
                </a:rPr>
                <a:t> </a:t>
              </a:r>
            </a:p>
          </p:txBody>
        </p:sp>
        <p:sp>
          <p:nvSpPr>
            <p:cNvPr id="29" name="Rectangle 28">
              <a:extLst>
                <a:ext uri="{FF2B5EF4-FFF2-40B4-BE49-F238E27FC236}">
                  <a16:creationId xmlns:a16="http://schemas.microsoft.com/office/drawing/2014/main" id="{BC05E445-F522-5F1F-6026-F599C73DF110}"/>
                </a:ext>
              </a:extLst>
            </p:cNvPr>
            <p:cNvSpPr/>
            <p:nvPr/>
          </p:nvSpPr>
          <p:spPr>
            <a:xfrm>
              <a:off x="33709" y="326205"/>
              <a:ext cx="2300660" cy="97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Average score* Based on observations and interviews</a:t>
              </a:r>
            </a:p>
          </p:txBody>
        </p:sp>
      </p:grpSp>
      <p:cxnSp>
        <p:nvCxnSpPr>
          <p:cNvPr id="30" name="Straight Connector 29">
            <a:extLst>
              <a:ext uri="{FF2B5EF4-FFF2-40B4-BE49-F238E27FC236}">
                <a16:creationId xmlns:a16="http://schemas.microsoft.com/office/drawing/2014/main" id="{76B567E7-9F07-7D87-D832-B6552EA4C28D}"/>
              </a:ext>
            </a:extLst>
          </p:cNvPr>
          <p:cNvCxnSpPr>
            <a:cxnSpLocks/>
          </p:cNvCxnSpPr>
          <p:nvPr/>
        </p:nvCxnSpPr>
        <p:spPr>
          <a:xfrm>
            <a:off x="9261555" y="389651"/>
            <a:ext cx="0" cy="6039724"/>
          </a:xfrm>
          <a:prstGeom prst="line">
            <a:avLst/>
          </a:prstGeom>
          <a:ln w="38100">
            <a:solidFill>
              <a:srgbClr val="4978A6"/>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6D0D2219-3A0D-35B2-5FD8-659C628F4238}"/>
              </a:ext>
            </a:extLst>
          </p:cNvPr>
          <p:cNvSpPr/>
          <p:nvPr/>
        </p:nvSpPr>
        <p:spPr>
          <a:xfrm>
            <a:off x="6216138" y="758982"/>
            <a:ext cx="3027449" cy="4302012"/>
          </a:xfrm>
          <a:prstGeom prst="rect">
            <a:avLst/>
          </a:prstGeom>
        </p:spPr>
        <p:txBody>
          <a:bodyPr wrap="square">
            <a:spAutoFit/>
          </a:bodyPr>
          <a:lstStyle/>
          <a:p>
            <a:pPr lvl="0" algn="l">
              <a:lnSpc>
                <a:spcPct val="150000"/>
              </a:lnSpc>
              <a:buClr>
                <a:srgbClr val="EC1C3C"/>
              </a:buClr>
            </a:pP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Obstacles to mobility surrounding the park:</a:t>
            </a:r>
          </a:p>
          <a:p>
            <a:pPr marL="285750" lvl="0" indent="-285750" algn="l">
              <a:lnSpc>
                <a:spcPct val="150000"/>
              </a:lnSpc>
              <a:buClr>
                <a:srgbClr val="EC1C3C"/>
              </a:buClr>
              <a:buFont typeface="Tahoma" panose="020B0604030504040204" pitchFamily="34" charset="0"/>
              <a:buChar char="█"/>
            </a:pPr>
            <a:r>
              <a:rPr lang="en-US" sz="1200" dirty="0">
                <a:effectLst/>
                <a:latin typeface="Tahoma" panose="020B0604030504040204" pitchFamily="34" charset="0"/>
                <a:ea typeface="Tahoma" panose="020B0604030504040204" pitchFamily="34" charset="0"/>
                <a:cs typeface="Tahoma" panose="020B0604030504040204" pitchFamily="34" charset="0"/>
              </a:rPr>
              <a:t>There is a parking lot nearby, but it has no pedestrian crosswalk</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marL="285750" lvl="0" indent="-285750" algn="l">
              <a:lnSpc>
                <a:spcPct val="150000"/>
              </a:lnSpc>
              <a:buClr>
                <a:srgbClr val="EC1C3C"/>
              </a:buClr>
              <a:buFont typeface="Tahoma" panose="020B0604030504040204" pitchFamily="34" charset="0"/>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There are no bike paths and no separation between riders and pedestrians.</a:t>
            </a:r>
          </a:p>
          <a:p>
            <a:pPr marL="285750" lvl="0" indent="-285750" algn="l">
              <a:lnSpc>
                <a:spcPct val="150000"/>
              </a:lnSpc>
              <a:buClr>
                <a:srgbClr val="EC1C3C"/>
              </a:buClr>
              <a:buFont typeface="Tahoma" panose="020B0604030504040204" pitchFamily="34" charset="0"/>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The paving stones around the park are broken or sunken. </a:t>
            </a:r>
          </a:p>
          <a:p>
            <a:pPr marL="285750" lvl="0" indent="-285750" algn="l">
              <a:lnSpc>
                <a:spcPct val="150000"/>
              </a:lnSpc>
              <a:buClr>
                <a:srgbClr val="EC1C3C"/>
              </a:buClr>
              <a:buFont typeface="Tahoma" panose="020B0604030504040204" pitchFamily="34" charset="0"/>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Some of the sidewalks leading to the park are narrow. Cars park on the sidewalks.</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 </a:t>
            </a:r>
            <a:endParaRPr lang="en-US" sz="12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EC1C3C"/>
              </a:buClr>
              <a:buFont typeface="Tahoma" panose="020B0604030504040204" pitchFamily="34" charset="0"/>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The crosswalk markings are faded and there is only one sign warning of a crosswalk</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2006616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12</a:t>
            </a:fld>
            <a:endParaRPr lang="en-US" sz="1400"/>
          </a:p>
        </p:txBody>
      </p:sp>
      <p:sp>
        <p:nvSpPr>
          <p:cNvPr id="6" name="TextBox 5">
            <a:extLst>
              <a:ext uri="{FF2B5EF4-FFF2-40B4-BE49-F238E27FC236}">
                <a16:creationId xmlns:a16="http://schemas.microsoft.com/office/drawing/2014/main" id="{71AC1DE8-4FD0-43CF-8F42-3F7F1246AC19}"/>
              </a:ext>
            </a:extLst>
          </p:cNvPr>
          <p:cNvSpPr txBox="1"/>
          <p:nvPr/>
        </p:nvSpPr>
        <p:spPr>
          <a:xfrm>
            <a:off x="0" y="0"/>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HaShnayim</a:t>
            </a:r>
            <a:r>
              <a:rPr lang="en-US" sz="2000" b="1" dirty="0">
                <a:solidFill>
                  <a:schemeClr val="bg1"/>
                </a:solidFill>
                <a:latin typeface="Tahoma" pitchFamily="34" charset="0"/>
                <a:ea typeface="Tahoma" pitchFamily="34" charset="0"/>
                <a:cs typeface="Tahoma" pitchFamily="34" charset="0"/>
              </a:rPr>
              <a:t>- Summary and Recommendations</a:t>
            </a:r>
            <a:endParaRPr lang="he-IL" sz="2000" b="1" dirty="0">
              <a:solidFill>
                <a:schemeClr val="bg1"/>
              </a:solidFill>
              <a:latin typeface="Tahoma" pitchFamily="34" charset="0"/>
              <a:ea typeface="Tahoma" pitchFamily="34" charset="0"/>
              <a:cs typeface="Tahoma" pitchFamily="34" charset="0"/>
            </a:endParaRPr>
          </a:p>
        </p:txBody>
      </p:sp>
      <p:sp>
        <p:nvSpPr>
          <p:cNvPr id="5" name="Rectangle 4">
            <a:extLst>
              <a:ext uri="{FF2B5EF4-FFF2-40B4-BE49-F238E27FC236}">
                <a16:creationId xmlns:a16="http://schemas.microsoft.com/office/drawing/2014/main" id="{1A498ADB-72CC-4AD5-98B9-DB2B4206BE6E}"/>
              </a:ext>
            </a:extLst>
          </p:cNvPr>
          <p:cNvSpPr/>
          <p:nvPr/>
        </p:nvSpPr>
        <p:spPr>
          <a:xfrm>
            <a:off x="11204" y="407474"/>
            <a:ext cx="5753100" cy="5594673"/>
          </a:xfrm>
          <a:prstGeom prst="rect">
            <a:avLst/>
          </a:prstGeom>
        </p:spPr>
        <p:txBody>
          <a:bodyPr wrap="square">
            <a:spAutoFit/>
          </a:bodyPr>
          <a:lstStyle/>
          <a:p>
            <a:pPr marL="285750" lvl="0" indent="-285750" algn="l">
              <a:lnSpc>
                <a:spcPct val="150000"/>
              </a:lnSpc>
              <a:buClr>
                <a:srgbClr val="FFC000"/>
              </a:buClr>
              <a:buFont typeface="Tahoma" panose="020B0604030504040204" pitchFamily="34" charset="0"/>
              <a:buChar char="█"/>
            </a:pPr>
            <a: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t>The park is centrally located, connecting several neighborhoods. </a:t>
            </a:r>
            <a:b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br>
            <a: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t>It serves as a regular, daily meeting place for residents.</a:t>
            </a:r>
          </a:p>
          <a:p>
            <a:pPr marL="285750" lvl="0" indent="-285750" algn="l">
              <a:lnSpc>
                <a:spcPct val="150000"/>
              </a:lnSpc>
              <a:buClr>
                <a:srgbClr val="FFC000"/>
              </a:buClr>
              <a:buFont typeface="Wingdings" panose="05000000000000000000" pitchFamily="2" charset="2"/>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There is a need for frequent maintenance, care, and cleaning of the park area, play facilities, benches, and vegetation</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marL="285750" lvl="0" indent="-285750" algn="l">
              <a:lnSpc>
                <a:spcPct val="150000"/>
              </a:lnSpc>
              <a:buClr>
                <a:srgbClr val="FFC000"/>
              </a:buClr>
              <a:buFont typeface="Wingdings" panose="05000000000000000000" pitchFamily="2" charset="2"/>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More seating should be added throughout the park, especially near the play facilities. Interviewees suggested there should be picnic tables and diaper- changing stations.</a:t>
            </a:r>
          </a:p>
          <a:p>
            <a:pPr marL="285750" indent="-285750" algn="l">
              <a:lnSpc>
                <a:spcPct val="150000"/>
              </a:lnSpc>
              <a:buClr>
                <a:srgbClr val="FFC000"/>
              </a:buClr>
              <a:buFont typeface="Tahoma" panose="020B0604030504040204" pitchFamily="34" charset="0"/>
              <a:buChar char="█"/>
            </a:pPr>
            <a: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t>Neighborhood children play at the park, often unchaperoned.</a:t>
            </a:r>
            <a:endParaRPr lang="he-IL" sz="12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FFC000"/>
              </a:buClr>
              <a:buFont typeface="Wingdings" panose="05000000000000000000" pitchFamily="2" charset="2"/>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Play facilities for a wider age range of children should be added, such as swings, climbing equipment, and a sandbox.</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 </a:t>
            </a:r>
            <a:endParaRPr lang="en-US" sz="12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FFC000"/>
              </a:buClr>
              <a:buFont typeface="Wingdings" panose="05000000000000000000" pitchFamily="2" charset="2"/>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Interviewees suggested the park area should be off-limits to (adult) bicyclists.</a:t>
            </a:r>
            <a:endParaRPr lang="he-IL" sz="12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FFC000"/>
              </a:buClr>
              <a:buFont typeface="Wingdings" panose="05000000000000000000" pitchFamily="2" charset="2"/>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Interviewees expressed concern about safety threats from crime, drunk teenagers, and dogs. They noted that security cameras and police surveillance are needed</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marL="285750" lvl="0" indent="-285750" algn="l">
              <a:lnSpc>
                <a:spcPct val="150000"/>
              </a:lnSpc>
              <a:buClr>
                <a:srgbClr val="FFC000"/>
              </a:buClr>
              <a:buFont typeface="Tahoma" panose="020B0604030504040204" pitchFamily="34" charset="0"/>
              <a:buChar char="█"/>
            </a:pPr>
            <a: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t>Little parent-child interaction or joint play of young children and their caregivers was observed.</a:t>
            </a:r>
            <a:endParaRPr lang="en-US" sz="12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FFC000"/>
              </a:buClr>
              <a:buFont typeface="Wingdings" panose="05000000000000000000" pitchFamily="2" charset="2"/>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Improving how the park looks, adding better facilities, and offering workshops and activities for the community, could make young children’s caregivers feel more secure and increase their use of the park.</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 </a:t>
            </a:r>
          </a:p>
          <a:p>
            <a:pPr marL="285750" indent="-285750" algn="l">
              <a:lnSpc>
                <a:spcPct val="150000"/>
              </a:lnSpc>
              <a:buClr>
                <a:srgbClr val="FFC000"/>
              </a:buClr>
              <a:buFont typeface="Tahoma" panose="020B0604030504040204" pitchFamily="34" charset="0"/>
              <a:buChar char="█"/>
            </a:pPr>
            <a: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t>Most local visitors commute to the park by bicycle or on foot.</a:t>
            </a:r>
            <a:endParaRPr lang="he-IL" sz="1200" b="1" dirty="0">
              <a:solidFill>
                <a:srgbClr val="4978A6"/>
              </a:solidFill>
              <a:latin typeface="Tahoma" panose="020B0604030504040204" pitchFamily="34" charset="0"/>
              <a:ea typeface="Tahoma" panose="020B0604030504040204" pitchFamily="34" charset="0"/>
              <a:cs typeface="Tahoma" panose="020B0604030504040204" pitchFamily="34" charset="0"/>
            </a:endParaRPr>
          </a:p>
        </p:txBody>
      </p:sp>
      <p:sp>
        <p:nvSpPr>
          <p:cNvPr id="8" name="Rectangle 7">
            <a:extLst>
              <a:ext uri="{FF2B5EF4-FFF2-40B4-BE49-F238E27FC236}">
                <a16:creationId xmlns:a16="http://schemas.microsoft.com/office/drawing/2014/main" id="{6B7FCE1B-0AFD-6C46-3DEF-26F3795D5E08}"/>
              </a:ext>
            </a:extLst>
          </p:cNvPr>
          <p:cNvSpPr/>
          <p:nvPr/>
        </p:nvSpPr>
        <p:spPr>
          <a:xfrm>
            <a:off x="5764304" y="1983239"/>
            <a:ext cx="6302949" cy="4234213"/>
          </a:xfrm>
          <a:prstGeom prst="rect">
            <a:avLst/>
          </a:prstGeom>
          <a:solidFill>
            <a:srgbClr val="4978A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chemeClr val="tx1"/>
              </a:solidFill>
            </a:endParaRPr>
          </a:p>
        </p:txBody>
      </p:sp>
      <p:sp>
        <p:nvSpPr>
          <p:cNvPr id="9" name="Rectangle 8">
            <a:extLst>
              <a:ext uri="{FF2B5EF4-FFF2-40B4-BE49-F238E27FC236}">
                <a16:creationId xmlns:a16="http://schemas.microsoft.com/office/drawing/2014/main" id="{6305372D-444B-CFE1-1A25-E66F6382DD9E}"/>
              </a:ext>
            </a:extLst>
          </p:cNvPr>
          <p:cNvSpPr/>
          <p:nvPr/>
        </p:nvSpPr>
        <p:spPr>
          <a:xfrm>
            <a:off x="5764303" y="393204"/>
            <a:ext cx="6302949" cy="6114046"/>
          </a:xfrm>
          <a:prstGeom prst="rect">
            <a:avLst/>
          </a:prstGeom>
        </p:spPr>
        <p:txBody>
          <a:bodyPr wrap="square">
            <a:spAutoFit/>
          </a:bodyPr>
          <a:lstStyle/>
          <a:p>
            <a:pPr marL="285750" indent="-285750" algn="l">
              <a:lnSpc>
                <a:spcPct val="150000"/>
              </a:lnSpc>
              <a:buClr>
                <a:srgbClr val="FFC000"/>
              </a:buClr>
              <a:buFont typeface="Tahoma" panose="020B0604030504040204" pitchFamily="34" charset="0"/>
              <a:buChar char="█"/>
            </a:pPr>
            <a: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t>The park’s physical infrastructure is not suitable for young children and their caregivers.</a:t>
            </a:r>
            <a:endParaRPr lang="he-IL" sz="12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spcAft>
                <a:spcPts val="600"/>
              </a:spcAft>
              <a:buClr>
                <a:srgbClr val="F9BC25"/>
              </a:buClr>
              <a:buFont typeface="Wingdings" panose="05000000000000000000" pitchFamily="2" charset="2"/>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A wide range of problems weaken the experience of spending time in this park and reduce its suitability for young children, especially: unsafe play facilities, lack of traffic safety, threatening social situations, lack of cleanliness, and low-quality facilities.  </a:t>
            </a:r>
            <a:endParaRPr lang="he-IL" sz="12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spcBef>
                <a:spcPts val="600"/>
              </a:spcBef>
              <a:spcAft>
                <a:spcPts val="600"/>
              </a:spcAft>
              <a:buClr>
                <a:srgbClr val="F9BC25"/>
              </a:buClr>
              <a:buFont typeface="Tahoma" panose="020B0604030504040204" pitchFamily="34" charset="0"/>
              <a:buChar cha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Integrating Urban95 policy in public space planning</a:t>
            </a:r>
            <a:r>
              <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defTabSz="969963">
              <a:lnSpc>
                <a:spcPts val="1800"/>
              </a:lnSpc>
              <a:buClr>
                <a:srgbClr val="FFC000"/>
              </a:buClr>
              <a:buFont typeface="Wingdings" panose="05000000000000000000" pitchFamily="2" charset="2"/>
              <a:buChar char="§"/>
            </a:pP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In light of these findings, it was decided that the scope of the intervention will be expanded, and its budget significantly increased. An initial framework for park planning has been developed.</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defTabSz="969963">
              <a:lnSpc>
                <a:spcPts val="1800"/>
              </a:lnSpc>
              <a:buClr>
                <a:srgbClr val="FFC000"/>
              </a:buClr>
              <a:buFont typeface="Wingdings" panose="05000000000000000000" pitchFamily="2" charset="2"/>
              <a:buChar char="§"/>
            </a:pP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To ensure that the public will be positively involved in the process, that their needs will be addressed, and that the intervention will be sustainable, a public meeting was held at the park in Dec. 2021.</a:t>
            </a:r>
            <a:b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b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This festive, participatory event was held in collaboration with the company Oa. </a:t>
            </a:r>
            <a:b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b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At three activity stations, residents were invited to express their opinions about the park and what facilities and activities they would like to see there. 550 responses were gathered. Analysis of their responses led to operational conclusions.</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defTabSz="969963">
              <a:lnSpc>
                <a:spcPts val="1800"/>
              </a:lnSpc>
              <a:buClr>
                <a:srgbClr val="FFC000"/>
              </a:buClr>
              <a:buFont typeface="Wingdings" panose="05000000000000000000" pitchFamily="2" charset="2"/>
              <a:buChar char="§"/>
            </a:pP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Further Plans include: focus groups of residents to solicit their opinions; processing the insights into a plan; updating the residents; and carrying out the intervention</a:t>
            </a:r>
            <a:r>
              <a:rPr lang="he-IL" sz="1200" dirty="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ts val="1800"/>
              </a:lnSpc>
              <a:buClr>
                <a:srgbClr val="FFC000"/>
              </a:buClr>
              <a:buFont typeface="Wingdings" panose="05000000000000000000" pitchFamily="2" charset="2"/>
              <a:buChar char="§"/>
            </a:pP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As part of the intervention and its follow-up, a community activity in the park will be planned. This will help maintain the changes made and ensure the community’s sense of 'ownership’ of the park complex and its positive use.</a:t>
            </a:r>
            <a:endPar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ts val="1800"/>
              </a:lnSpc>
              <a:buClr>
                <a:srgbClr val="FFC000"/>
              </a:buClr>
              <a:buFont typeface="Wingdings" panose="05000000000000000000" pitchFamily="2" charset="2"/>
              <a:buChar cha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The extended park improvements integrates Urban95’s principles regarding play facilities in particular, and the needs of young children in general</a:t>
            </a:r>
            <a:r>
              <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he-IL" sz="12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1109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13</a:t>
            </a:fld>
            <a:endParaRPr lang="en-US" sz="1400"/>
          </a:p>
        </p:txBody>
      </p:sp>
      <p:sp>
        <p:nvSpPr>
          <p:cNvPr id="17" name="TextBox 16"/>
          <p:cNvSpPr txBox="1"/>
          <p:nvPr/>
        </p:nvSpPr>
        <p:spPr>
          <a:xfrm>
            <a:off x="0" y="-21519"/>
            <a:ext cx="12192000" cy="584775"/>
          </a:xfrm>
          <a:prstGeom prst="rect">
            <a:avLst/>
          </a:prstGeom>
          <a:solidFill>
            <a:srgbClr val="EC1C3C"/>
          </a:solidFill>
        </p:spPr>
        <p:txBody>
          <a:bodyPr wrap="square" lIns="91440" tIns="45720" rIns="91440" bIns="45720" rtlCol="0" anchor="t">
            <a:spAutoFit/>
          </a:bodyPr>
          <a:lstStyle/>
          <a:p>
            <a:pPr algn="ctr" rtl="1"/>
            <a:r>
              <a:rPr lang="en-US" sz="3200" b="1" dirty="0">
                <a:solidFill>
                  <a:schemeClr val="bg1"/>
                </a:solidFill>
                <a:latin typeface="Tahoma" pitchFamily="34" charset="0"/>
                <a:ea typeface="Tahoma" pitchFamily="34" charset="0"/>
                <a:cs typeface="Tahoma" pitchFamily="34" charset="0"/>
              </a:rPr>
              <a:t>Gan </a:t>
            </a:r>
            <a:r>
              <a:rPr lang="en-US" sz="3200" b="1" dirty="0" err="1">
                <a:solidFill>
                  <a:schemeClr val="bg1"/>
                </a:solidFill>
                <a:latin typeface="Tahoma" pitchFamily="34" charset="0"/>
                <a:ea typeface="Tahoma" pitchFamily="34" charset="0"/>
                <a:cs typeface="Tahoma" pitchFamily="34" charset="0"/>
              </a:rPr>
              <a:t>HaShoteret</a:t>
            </a:r>
            <a:endParaRPr lang="he-IL" sz="3200" b="1" dirty="0">
              <a:solidFill>
                <a:schemeClr val="bg1"/>
              </a:solidFill>
              <a:latin typeface="Tahoma" pitchFamily="34" charset="0"/>
              <a:ea typeface="Tahoma" pitchFamily="34" charset="0"/>
              <a:cs typeface="Tahoma" pitchFamily="34" charset="0"/>
            </a:endParaRPr>
          </a:p>
        </p:txBody>
      </p:sp>
      <p:sp>
        <p:nvSpPr>
          <p:cNvPr id="8" name="TextBox 7">
            <a:extLst>
              <a:ext uri="{FF2B5EF4-FFF2-40B4-BE49-F238E27FC236}">
                <a16:creationId xmlns:a16="http://schemas.microsoft.com/office/drawing/2014/main" id="{32339A19-2883-480B-9451-81BCF354AF87}"/>
              </a:ext>
            </a:extLst>
          </p:cNvPr>
          <p:cNvSpPr txBox="1"/>
          <p:nvPr/>
        </p:nvSpPr>
        <p:spPr>
          <a:xfrm>
            <a:off x="7726005" y="678645"/>
            <a:ext cx="4125685" cy="5040675"/>
          </a:xfrm>
          <a:prstGeom prst="rect">
            <a:avLst/>
          </a:prstGeom>
          <a:solidFill>
            <a:schemeClr val="bg1"/>
          </a:solidFill>
        </p:spPr>
        <p:txBody>
          <a:bodyPr wrap="square" rtlCol="1">
            <a:spAutoFit/>
          </a:bodyPr>
          <a:lstStyle/>
          <a:p>
            <a:pPr algn="l">
              <a:lnSpc>
                <a:spcPct val="150000"/>
              </a:lnSpc>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Background of the Intervention</a:t>
            </a:r>
            <a:endPar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algn="r" rtl="1">
              <a:lnSpc>
                <a:spcPct val="150000"/>
              </a:lnSpc>
            </a:pPr>
            <a:endParaRPr lang="he-IL" sz="8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Gan </a:t>
            </a:r>
            <a:r>
              <a:rPr lang="en-US" sz="1200" dirty="0" err="1">
                <a:latin typeface="Tahoma" panose="020B0604030504040204" pitchFamily="34" charset="0"/>
                <a:ea typeface="Tahoma" panose="020B0604030504040204" pitchFamily="34" charset="0"/>
                <a:cs typeface="Tahoma" panose="020B0604030504040204" pitchFamily="34" charset="0"/>
              </a:rPr>
              <a:t>HaShoteret</a:t>
            </a:r>
            <a:r>
              <a:rPr lang="en-US" sz="1200" dirty="0">
                <a:latin typeface="Tahoma" panose="020B0604030504040204" pitchFamily="34" charset="0"/>
                <a:ea typeface="Tahoma" panose="020B0604030504040204" pitchFamily="34" charset="0"/>
                <a:cs typeface="Tahoma" panose="020B0604030504040204" pitchFamily="34" charset="0"/>
              </a:rPr>
              <a:t> has been identified as a focus for intervention, as part of a broad effort to promote walkability in the Ezra and Ha-</a:t>
            </a:r>
            <a:r>
              <a:rPr lang="en-US" sz="1200" dirty="0" err="1">
                <a:latin typeface="Tahoma" panose="020B0604030504040204" pitchFamily="34" charset="0"/>
                <a:ea typeface="Tahoma" panose="020B0604030504040204" pitchFamily="34" charset="0"/>
                <a:cs typeface="Tahoma" panose="020B0604030504040204" pitchFamily="34" charset="0"/>
              </a:rPr>
              <a:t>argazim</a:t>
            </a:r>
            <a:r>
              <a:rPr lang="en-US" sz="1200" dirty="0">
                <a:latin typeface="Tahoma" panose="020B0604030504040204" pitchFamily="34" charset="0"/>
                <a:ea typeface="Tahoma" panose="020B0604030504040204" pitchFamily="34" charset="0"/>
                <a:cs typeface="Tahoma" panose="020B0604030504040204" pitchFamily="34" charset="0"/>
              </a:rPr>
              <a:t> neighborhood.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The intervention goals are improving mobility through the neighborhood for parents and children, connecting residents with public spaces, and strengthening places that are “anchors” for the community</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Circle Plaza in the center of the park, which is exposed to the sun, has been identified as the main area to be renovated</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Prior to the intervention, a qualitative and quantitative assessment was made of visitors’ movement to and in the park, the primary uses of the park, and opportunities for and challenges to realizing the inherent potential of the park complex.</a:t>
            </a:r>
            <a:endParaRPr lang="he-IL" sz="1200" dirty="0">
              <a:latin typeface="Tahoma" panose="020B0604030504040204" pitchFamily="34" charset="0"/>
              <a:ea typeface="Tahoma" panose="020B0604030504040204" pitchFamily="34" charset="0"/>
              <a:cs typeface="Tahoma" panose="020B0604030504040204" pitchFamily="34" charset="0"/>
            </a:endParaRPr>
          </a:p>
        </p:txBody>
      </p:sp>
      <p:pic>
        <p:nvPicPr>
          <p:cNvPr id="7" name="Picture 6">
            <a:extLst>
              <a:ext uri="{FF2B5EF4-FFF2-40B4-BE49-F238E27FC236}">
                <a16:creationId xmlns:a16="http://schemas.microsoft.com/office/drawing/2014/main" id="{C52FA594-D11C-44B0-A6EB-0BF3CA623C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2911" y="3030279"/>
            <a:ext cx="4627055" cy="3470291"/>
          </a:xfrm>
          <a:prstGeom prst="rect">
            <a:avLst/>
          </a:prstGeom>
        </p:spPr>
      </p:pic>
      <p:pic>
        <p:nvPicPr>
          <p:cNvPr id="4" name="Picture 3">
            <a:extLst>
              <a:ext uri="{FF2B5EF4-FFF2-40B4-BE49-F238E27FC236}">
                <a16:creationId xmlns:a16="http://schemas.microsoft.com/office/drawing/2014/main" id="{913BEC06-5006-4011-B2E2-78490632C6E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292" t="860" r="15611" b="26851"/>
          <a:stretch/>
        </p:blipFill>
        <p:spPr>
          <a:xfrm>
            <a:off x="0" y="3385403"/>
            <a:ext cx="4544660" cy="3115167"/>
          </a:xfrm>
          <a:prstGeom prst="rect">
            <a:avLst/>
          </a:prstGeom>
        </p:spPr>
      </p:pic>
      <p:pic>
        <p:nvPicPr>
          <p:cNvPr id="21" name="Picture 20">
            <a:extLst>
              <a:ext uri="{FF2B5EF4-FFF2-40B4-BE49-F238E27FC236}">
                <a16:creationId xmlns:a16="http://schemas.microsoft.com/office/drawing/2014/main" id="{4F65D1A9-25F4-44D2-A12D-CC7709030C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8" y="563256"/>
            <a:ext cx="3778196" cy="2833647"/>
          </a:xfrm>
          <a:prstGeom prst="rect">
            <a:avLst/>
          </a:prstGeom>
        </p:spPr>
      </p:pic>
      <p:pic>
        <p:nvPicPr>
          <p:cNvPr id="23" name="Picture 22">
            <a:extLst>
              <a:ext uri="{FF2B5EF4-FFF2-40B4-BE49-F238E27FC236}">
                <a16:creationId xmlns:a16="http://schemas.microsoft.com/office/drawing/2014/main" id="{B42B47B1-A500-49B6-9502-4CA2154A50A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79134" y="563256"/>
            <a:ext cx="3760832" cy="2820624"/>
          </a:xfrm>
          <a:prstGeom prst="rect">
            <a:avLst/>
          </a:prstGeom>
        </p:spPr>
      </p:pic>
    </p:spTree>
    <p:extLst>
      <p:ext uri="{BB962C8B-B14F-4D97-AF65-F5344CB8AC3E}">
        <p14:creationId xmlns:p14="http://schemas.microsoft.com/office/powerpoint/2010/main" val="796372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14</a:t>
            </a:fld>
            <a:endParaRPr lang="en-US" sz="1400"/>
          </a:p>
        </p:txBody>
      </p:sp>
      <p:sp>
        <p:nvSpPr>
          <p:cNvPr id="17" name="TextBox 16"/>
          <p:cNvSpPr txBox="1"/>
          <p:nvPr/>
        </p:nvSpPr>
        <p:spPr>
          <a:xfrm>
            <a:off x="0" y="0"/>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HaShoteret</a:t>
            </a:r>
            <a:r>
              <a:rPr lang="en-US" sz="2000" b="1" dirty="0">
                <a:solidFill>
                  <a:schemeClr val="bg1"/>
                </a:solidFill>
                <a:latin typeface="Tahoma" pitchFamily="34" charset="0"/>
                <a:ea typeface="Tahoma" pitchFamily="34" charset="0"/>
                <a:cs typeface="Tahoma" pitchFamily="34" charset="0"/>
              </a:rPr>
              <a:t> – Research Method</a:t>
            </a:r>
            <a:endParaRPr lang="he-IL" sz="2000" b="1" dirty="0">
              <a:solidFill>
                <a:schemeClr val="bg1"/>
              </a:solidFill>
              <a:latin typeface="Tahoma" pitchFamily="34" charset="0"/>
              <a:ea typeface="Tahoma" pitchFamily="34" charset="0"/>
              <a:cs typeface="Tahoma" pitchFamily="34" charset="0"/>
            </a:endParaRPr>
          </a:p>
        </p:txBody>
      </p:sp>
      <p:sp>
        <p:nvSpPr>
          <p:cNvPr id="4" name="TextBox 3">
            <a:extLst>
              <a:ext uri="{FF2B5EF4-FFF2-40B4-BE49-F238E27FC236}">
                <a16:creationId xmlns:a16="http://schemas.microsoft.com/office/drawing/2014/main" id="{65EBCA4D-848B-425D-A656-BBBB03F809C7}"/>
              </a:ext>
            </a:extLst>
          </p:cNvPr>
          <p:cNvSpPr txBox="1"/>
          <p:nvPr/>
        </p:nvSpPr>
        <p:spPr>
          <a:xfrm>
            <a:off x="599680" y="583748"/>
            <a:ext cx="10992640" cy="3873946"/>
          </a:xfrm>
          <a:prstGeom prst="rect">
            <a:avLst/>
          </a:prstGeom>
          <a:noFill/>
        </p:spPr>
        <p:txBody>
          <a:bodyPr wrap="square" rtlCol="1">
            <a:spAutoFit/>
          </a:bodyPr>
          <a:lstStyle/>
          <a:p>
            <a:pPr algn="l">
              <a:lnSpc>
                <a:spcPct val="150000"/>
              </a:lnSpc>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Research method - Field observations were conducted at four times</a:t>
            </a: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Mapping using the "XPLORE" approach, which includes addressing characteristics of the physical space</a:t>
            </a:r>
            <a:r>
              <a:rPr lang="he-IL" sz="1400" dirty="0">
                <a:latin typeface="Tahoma" panose="020B0604030504040204" pitchFamily="34" charset="0"/>
                <a:ea typeface="Tahoma" panose="020B0604030504040204" pitchFamily="34" charset="0"/>
                <a:cs typeface="Tahoma" panose="020B0604030504040204" pitchFamily="34" charset="0"/>
              </a:rPr>
              <a:t>.</a:t>
            </a:r>
            <a:endParaRPr lang="en-US"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Qualitative documentation of activities at various times of the day</a:t>
            </a:r>
            <a:r>
              <a:rPr lang="he-IL" sz="14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Interviews with 8 visitors to the park.</a:t>
            </a: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Collection of data on traffic through and time spent at the park using Gehl Architects’ Public Life app: </a:t>
            </a:r>
            <a:br>
              <a:rPr lang="en-US" sz="1400" dirty="0">
                <a:latin typeface="Tahoma" panose="020B0604030504040204" pitchFamily="34" charset="0"/>
                <a:ea typeface="Tahoma" panose="020B0604030504040204" pitchFamily="34" charset="0"/>
                <a:cs typeface="Tahoma" panose="020B0604030504040204" pitchFamily="34" charset="0"/>
              </a:rPr>
            </a:br>
            <a:r>
              <a:rPr lang="en-US" sz="1400" dirty="0">
                <a:latin typeface="Tahoma" panose="020B0604030504040204" pitchFamily="34" charset="0"/>
                <a:ea typeface="Tahoma" panose="020B0604030504040204" pitchFamily="34" charset="0"/>
                <a:cs typeface="Tahoma" panose="020B0604030504040204" pitchFamily="34" charset="0"/>
              </a:rPr>
              <a:t>Data were collected on 140 visitors, of whom N = 21 passed through and N = 119 stayed at the park.</a:t>
            </a: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Tx/>
              <a:buChar char="█"/>
            </a:pPr>
            <a:r>
              <a:rPr lang="en-US" sz="1400" dirty="0">
                <a:latin typeface="Tahoma"/>
                <a:ea typeface="Tahoma"/>
                <a:cs typeface="Tahoma"/>
              </a:rPr>
              <a:t>Observation dates</a:t>
            </a:r>
            <a:r>
              <a:rPr lang="he-IL" sz="1400" dirty="0">
                <a:latin typeface="Tahoma"/>
                <a:ea typeface="Tahoma"/>
                <a:cs typeface="Tahoma"/>
              </a:rPr>
              <a:t>:</a:t>
            </a:r>
            <a:endParaRPr lang="he-IL" sz="1400" dirty="0">
              <a:latin typeface="Tahoma" panose="020B0604030504040204" pitchFamily="34" charset="0"/>
              <a:ea typeface="Tahoma" panose="020B0604030504040204" pitchFamily="34" charset="0"/>
              <a:cs typeface="Tahoma" panose="020B0604030504040204" pitchFamily="34" charset="0"/>
            </a:endParaRPr>
          </a:p>
          <a:p>
            <a:pPr marL="1200150" lvl="2" indent="-285750" algn="l">
              <a:lnSpc>
                <a:spcPct val="150000"/>
              </a:lnSpc>
              <a:buClr>
                <a:srgbClr val="FFC000"/>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Mornings: Sunday, July 11, 2021 between 8:30 – 11:30; Friday, July 16, 2021 between 9:00 – 12:00</a:t>
            </a:r>
            <a:r>
              <a:rPr lang="he-IL" sz="1400" dirty="0">
                <a:latin typeface="Tahoma" panose="020B0604030504040204" pitchFamily="34" charset="0"/>
                <a:ea typeface="Tahoma" panose="020B0604030504040204" pitchFamily="34" charset="0"/>
                <a:cs typeface="Tahoma" panose="020B0604030504040204" pitchFamily="34" charset="0"/>
              </a:rPr>
              <a:t> </a:t>
            </a:r>
          </a:p>
          <a:p>
            <a:pPr marL="1200150" lvl="2" indent="-285750" algn="l">
              <a:lnSpc>
                <a:spcPct val="150000"/>
              </a:lnSpc>
              <a:buClr>
                <a:srgbClr val="FFC000"/>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Afternoons: Sunday, July 11, 2021 between 16:30 – 19:30; Monday, July 19, 2021 between 16:30 – 19:30</a:t>
            </a:r>
            <a:endPar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algn="l">
              <a:lnSpc>
                <a:spcPct val="150000"/>
              </a:lnSpc>
              <a:buClr>
                <a:srgbClr val="FFC000"/>
              </a:buClr>
            </a:pPr>
            <a:endParaRPr lang="he-IL" sz="11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algn="l">
              <a:lnSpc>
                <a:spcPct val="150000"/>
              </a:lnSpc>
              <a:buClr>
                <a:srgbClr val="FFC000"/>
              </a:buClr>
            </a:pPr>
            <a:endParaRPr lang="en-US" sz="11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algn="l">
              <a:lnSpc>
                <a:spcPct val="150000"/>
              </a:lnSpc>
              <a:buClr>
                <a:srgbClr val="FFC000"/>
              </a:buClr>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Characteristics of Interviewees*</a:t>
            </a:r>
            <a:endPar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1">
            <a:extLst>
              <a:ext uri="{FF2B5EF4-FFF2-40B4-BE49-F238E27FC236}">
                <a16:creationId xmlns:a16="http://schemas.microsoft.com/office/drawing/2014/main" id="{36C10C58-B585-4811-B16B-8F9F0CCB4659}"/>
              </a:ext>
            </a:extLst>
          </p:cNvPr>
          <p:cNvSpPr>
            <a:spLocks noChangeArrowheads="1"/>
          </p:cNvSpPr>
          <p:nvPr/>
        </p:nvSpPr>
        <p:spPr bwMode="auto">
          <a:xfrm>
            <a:off x="599679" y="5311134"/>
            <a:ext cx="7360979" cy="608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l" fontAlgn="base">
              <a:lnSpc>
                <a:spcPct val="150000"/>
              </a:lnSpc>
              <a:spcBef>
                <a:spcPct val="0"/>
              </a:spcBef>
              <a:spcAft>
                <a:spcPct val="0"/>
              </a:spcAft>
              <a:buClr>
                <a:srgbClr val="FFC000"/>
              </a:buClr>
            </a:pPr>
            <a:r>
              <a:rPr lang="en-US" altLang="he-IL" sz="1200" dirty="0">
                <a:latin typeface="Tahoma" panose="020B0604030504040204" pitchFamily="34" charset="0"/>
                <a:ea typeface="Tahoma" panose="020B0604030504040204" pitchFamily="34" charset="0"/>
                <a:cs typeface="Tahoma" panose="020B0604030504040204" pitchFamily="34" charset="0"/>
              </a:rPr>
              <a:t>The interviewees were adults accompanying a total of 2 infants and 4 boys and girls aged 2-6. </a:t>
            </a:r>
            <a:br>
              <a:rPr lang="en-US" altLang="he-IL" sz="1200" dirty="0">
                <a:latin typeface="Tahoma" panose="020B0604030504040204" pitchFamily="34" charset="0"/>
                <a:ea typeface="Tahoma" panose="020B0604030504040204" pitchFamily="34" charset="0"/>
                <a:cs typeface="Tahoma" panose="020B0604030504040204" pitchFamily="34" charset="0"/>
              </a:rPr>
            </a:br>
            <a:r>
              <a:rPr lang="en-US" altLang="he-IL" sz="1200" dirty="0">
                <a:latin typeface="Tahoma" panose="020B0604030504040204" pitchFamily="34" charset="0"/>
                <a:ea typeface="Tahoma" panose="020B0604030504040204" pitchFamily="34" charset="0"/>
                <a:cs typeface="Tahoma" panose="020B0604030504040204" pitchFamily="34" charset="0"/>
              </a:rPr>
              <a:t>All interviewees reported coming to the park once a week or several times per week, arriving by foot</a:t>
            </a:r>
            <a:r>
              <a:rPr lang="he-IL" altLang="he-IL" sz="1200" dirty="0">
                <a:latin typeface="Tahoma" panose="020B0604030504040204" pitchFamily="34" charset="0"/>
                <a:ea typeface="Tahoma" panose="020B0604030504040204" pitchFamily="34" charset="0"/>
                <a:cs typeface="Tahoma" panose="020B0604030504040204" pitchFamily="34" charset="0"/>
              </a:rPr>
              <a:t>.</a:t>
            </a:r>
          </a:p>
        </p:txBody>
      </p:sp>
      <p:graphicFrame>
        <p:nvGraphicFramePr>
          <p:cNvPr id="6" name="Table 5">
            <a:extLst>
              <a:ext uri="{FF2B5EF4-FFF2-40B4-BE49-F238E27FC236}">
                <a16:creationId xmlns:a16="http://schemas.microsoft.com/office/drawing/2014/main" id="{68C8556E-E93D-28B6-0E51-BA6C48FEA42B}"/>
              </a:ext>
            </a:extLst>
          </p:cNvPr>
          <p:cNvGraphicFramePr>
            <a:graphicFrameLocks noGrp="1"/>
          </p:cNvGraphicFramePr>
          <p:nvPr>
            <p:extLst>
              <p:ext uri="{D42A27DB-BD31-4B8C-83A1-F6EECF244321}">
                <p14:modId xmlns:p14="http://schemas.microsoft.com/office/powerpoint/2010/main" val="2572927669"/>
              </p:ext>
            </p:extLst>
          </p:nvPr>
        </p:nvGraphicFramePr>
        <p:xfrm>
          <a:off x="599680" y="4457694"/>
          <a:ext cx="10992639" cy="853440"/>
        </p:xfrm>
        <a:graphic>
          <a:graphicData uri="http://schemas.openxmlformats.org/drawingml/2006/table">
            <a:tbl>
              <a:tblPr firstRow="1" firstCol="1" bandRow="1">
                <a:tableStyleId>{5C22544A-7EE6-4342-B048-85BDC9FD1C3A}</a:tableStyleId>
              </a:tblPr>
              <a:tblGrid>
                <a:gridCol w="2090254">
                  <a:extLst>
                    <a:ext uri="{9D8B030D-6E8A-4147-A177-3AD203B41FA5}">
                      <a16:colId xmlns:a16="http://schemas.microsoft.com/office/drawing/2014/main" val="379132075"/>
                    </a:ext>
                  </a:extLst>
                </a:gridCol>
                <a:gridCol w="1573959">
                  <a:extLst>
                    <a:ext uri="{9D8B030D-6E8A-4147-A177-3AD203B41FA5}">
                      <a16:colId xmlns:a16="http://schemas.microsoft.com/office/drawing/2014/main" val="3538734214"/>
                    </a:ext>
                  </a:extLst>
                </a:gridCol>
                <a:gridCol w="1831732">
                  <a:extLst>
                    <a:ext uri="{9D8B030D-6E8A-4147-A177-3AD203B41FA5}">
                      <a16:colId xmlns:a16="http://schemas.microsoft.com/office/drawing/2014/main" val="1696609038"/>
                    </a:ext>
                  </a:extLst>
                </a:gridCol>
                <a:gridCol w="1521416">
                  <a:extLst>
                    <a:ext uri="{9D8B030D-6E8A-4147-A177-3AD203B41FA5}">
                      <a16:colId xmlns:a16="http://schemas.microsoft.com/office/drawing/2014/main" val="1487447286"/>
                    </a:ext>
                  </a:extLst>
                </a:gridCol>
                <a:gridCol w="2518754">
                  <a:extLst>
                    <a:ext uri="{9D8B030D-6E8A-4147-A177-3AD203B41FA5}">
                      <a16:colId xmlns:a16="http://schemas.microsoft.com/office/drawing/2014/main" val="452078494"/>
                    </a:ext>
                  </a:extLst>
                </a:gridCol>
                <a:gridCol w="1456524">
                  <a:extLst>
                    <a:ext uri="{9D8B030D-6E8A-4147-A177-3AD203B41FA5}">
                      <a16:colId xmlns:a16="http://schemas.microsoft.com/office/drawing/2014/main" val="1847414121"/>
                    </a:ext>
                  </a:extLst>
                </a:gridCol>
              </a:tblGrid>
              <a:tr h="196486">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Relationship*</a:t>
                      </a:r>
                      <a:endParaRPr lang="en-US" sz="1400" dirty="0">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hMerge="1">
                  <a:txBody>
                    <a:bodyPr/>
                    <a:lstStyle/>
                    <a:p>
                      <a:pPr rtl="1"/>
                      <a:endParaRPr lang="he-IL"/>
                    </a:p>
                  </a:txBody>
                  <a:tcPr/>
                </a:tc>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Gender (of Adults)</a:t>
                      </a:r>
                      <a:endParaRPr lang="en-US" sz="1400" dirty="0">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hMerge="1">
                  <a:txBody>
                    <a:bodyPr/>
                    <a:lstStyle/>
                    <a:p>
                      <a:pPr rtl="1"/>
                      <a:endParaRPr lang="he-IL"/>
                    </a:p>
                  </a:txBody>
                  <a:tcPr/>
                </a:tc>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Residence</a:t>
                      </a:r>
                      <a:endParaRPr lang="en-US" sz="1400" dirty="0">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hMerge="1">
                  <a:txBody>
                    <a:bodyPr/>
                    <a:lstStyle/>
                    <a:p>
                      <a:pPr rtl="1"/>
                      <a:endParaRPr lang="he-IL"/>
                    </a:p>
                  </a:txBody>
                  <a:tcPr/>
                </a:tc>
                <a:extLst>
                  <a:ext uri="{0D108BD9-81ED-4DB2-BD59-A6C34878D82A}">
                    <a16:rowId xmlns:a16="http://schemas.microsoft.com/office/drawing/2014/main" val="2268556883"/>
                  </a:ext>
                </a:extLst>
              </a:tr>
              <a:tr h="196486">
                <a:tc>
                  <a:txBody>
                    <a:bodyPr/>
                    <a:lstStyle/>
                    <a:p>
                      <a:pPr algn="r" rtl="1">
                        <a:spcAft>
                          <a:spcPts val="0"/>
                        </a:spcAft>
                      </a:pPr>
                      <a:r>
                        <a:rPr lang="en-US" sz="1400" b="0" dirty="0">
                          <a:effectLst/>
                          <a:latin typeface="Calibri" panose="020F0502020204030204" pitchFamily="34" charset="0"/>
                          <a:cs typeface="Calibri" panose="020F0502020204030204" pitchFamily="34" charset="0"/>
                        </a:rPr>
                        <a:t>Parent</a:t>
                      </a:r>
                      <a:endParaRPr lang="en-US" sz="1400" b="0" dirty="0">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400" b="0" dirty="0">
                          <a:effectLst/>
                          <a:latin typeface="Calibri" panose="020F0502020204030204" pitchFamily="34" charset="0"/>
                          <a:cs typeface="Calibri" panose="020F0502020204030204" pitchFamily="34" charset="0"/>
                        </a:rPr>
                        <a:t>5</a:t>
                      </a:r>
                      <a:endParaRPr lang="en-US" sz="1400" b="0" dirty="0">
                        <a:effectLst/>
                        <a:latin typeface="Calibri" panose="020F0502020204030204" pitchFamily="34" charset="0"/>
                        <a:ea typeface="+mn-ea"/>
                        <a:cs typeface="Calibri" panose="020F0502020204030204" pitchFamily="34" charset="0"/>
                      </a:endParaRPr>
                    </a:p>
                  </a:txBody>
                  <a:tcPr marL="68580" marR="68580" marT="0" marB="0" anchor="b">
                    <a:solidFill>
                      <a:srgbClr val="F2F2F2"/>
                    </a:solidFill>
                  </a:tcPr>
                </a:tc>
                <a:tc>
                  <a:txBody>
                    <a:bodyPr/>
                    <a:lstStyle/>
                    <a:p>
                      <a:pPr algn="r" rtl="1">
                        <a:spcAft>
                          <a:spcPts val="0"/>
                        </a:spcAft>
                      </a:pPr>
                      <a:r>
                        <a:rPr lang="en-US" sz="1400" b="0" dirty="0">
                          <a:solidFill>
                            <a:schemeClr val="bg1"/>
                          </a:solidFill>
                          <a:effectLst/>
                          <a:latin typeface="Calibri" panose="020F0502020204030204" pitchFamily="34" charset="0"/>
                          <a:cs typeface="Calibri" panose="020F0502020204030204" pitchFamily="34" charset="0"/>
                        </a:rPr>
                        <a:t>Male</a:t>
                      </a:r>
                      <a:endParaRPr lang="en-US" sz="1400" b="0" dirty="0">
                        <a:solidFill>
                          <a:schemeClr val="bg1"/>
                        </a:solidFill>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400" b="0" dirty="0">
                          <a:effectLst/>
                          <a:latin typeface="Calibri" panose="020F0502020204030204" pitchFamily="34" charset="0"/>
                          <a:cs typeface="Calibri" panose="020F0502020204030204" pitchFamily="34" charset="0"/>
                        </a:rPr>
                        <a:t>3</a:t>
                      </a:r>
                      <a:endParaRPr lang="en-US" sz="1400" b="0" dirty="0">
                        <a:effectLst/>
                        <a:latin typeface="Calibri" panose="020F0502020204030204" pitchFamily="34" charset="0"/>
                        <a:ea typeface="+mn-ea"/>
                        <a:cs typeface="Calibri" panose="020F0502020204030204" pitchFamily="34" charset="0"/>
                      </a:endParaRPr>
                    </a:p>
                  </a:txBody>
                  <a:tcPr marL="68580" marR="68580" marT="0" marB="0" anchor="b">
                    <a:solidFill>
                      <a:srgbClr val="F2F2F2"/>
                    </a:solidFill>
                  </a:tcPr>
                </a:tc>
                <a:tc>
                  <a:txBody>
                    <a:bodyPr/>
                    <a:lstStyle/>
                    <a:p>
                      <a:pPr algn="r" rtl="1">
                        <a:spcAft>
                          <a:spcPts val="0"/>
                        </a:spcAft>
                      </a:pPr>
                      <a:r>
                        <a:rPr lang="en-US" sz="1400" b="0" dirty="0">
                          <a:solidFill>
                            <a:schemeClr val="bg1"/>
                          </a:solidFill>
                          <a:effectLst/>
                          <a:latin typeface="Calibri" panose="020F0502020204030204" pitchFamily="34" charset="0"/>
                          <a:cs typeface="Calibri" panose="020F0502020204030204" pitchFamily="34" charset="0"/>
                        </a:rPr>
                        <a:t>Local neighborhood</a:t>
                      </a:r>
                      <a:endParaRPr lang="en-US" sz="1400" b="0" dirty="0">
                        <a:solidFill>
                          <a:schemeClr val="bg1"/>
                        </a:solidFill>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a:txBody>
                    <a:bodyPr/>
                    <a:lstStyle/>
                    <a:p>
                      <a:pPr algn="l" rtl="1">
                        <a:spcAft>
                          <a:spcPts val="0"/>
                        </a:spcAft>
                      </a:pPr>
                      <a:r>
                        <a:rPr lang="he-IL" sz="1400" dirty="0">
                          <a:effectLst/>
                          <a:latin typeface="Calibri" panose="020F0502020204030204" pitchFamily="34" charset="0"/>
                          <a:cs typeface="Calibri" panose="020F0502020204030204" pitchFamily="34" charset="0"/>
                        </a:rPr>
                        <a:t>7</a:t>
                      </a:r>
                      <a:endParaRPr lang="en-US" sz="1400" dirty="0">
                        <a:effectLst/>
                        <a:latin typeface="Calibri" panose="020F0502020204030204" pitchFamily="34" charset="0"/>
                        <a:ea typeface="+mn-ea"/>
                        <a:cs typeface="Calibri" panose="020F0502020204030204" pitchFamily="34" charset="0"/>
                      </a:endParaRPr>
                    </a:p>
                  </a:txBody>
                  <a:tcPr marL="68580" marR="68580" marT="0" marB="0" anchor="b">
                    <a:solidFill>
                      <a:srgbClr val="F2F2F2"/>
                    </a:solidFill>
                  </a:tcPr>
                </a:tc>
                <a:extLst>
                  <a:ext uri="{0D108BD9-81ED-4DB2-BD59-A6C34878D82A}">
                    <a16:rowId xmlns:a16="http://schemas.microsoft.com/office/drawing/2014/main" val="1641786208"/>
                  </a:ext>
                </a:extLst>
              </a:tr>
              <a:tr h="175858">
                <a:tc>
                  <a:txBody>
                    <a:bodyPr/>
                    <a:lstStyle/>
                    <a:p>
                      <a:pPr algn="r" rtl="1">
                        <a:spcAft>
                          <a:spcPts val="0"/>
                        </a:spcAft>
                      </a:pPr>
                      <a:r>
                        <a:rPr lang="en-US" sz="1400" b="0" dirty="0">
                          <a:effectLst/>
                          <a:latin typeface="Calibri" panose="020F0502020204030204" pitchFamily="34" charset="0"/>
                          <a:cs typeface="Calibri" panose="020F0502020204030204" pitchFamily="34" charset="0"/>
                        </a:rPr>
                        <a:t>Aunt</a:t>
                      </a:r>
                      <a:endParaRPr lang="en-US" sz="1400" b="0" dirty="0">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a:txBody>
                    <a:bodyPr/>
                    <a:lstStyle/>
                    <a:p>
                      <a:pPr algn="l" rtl="1">
                        <a:spcAft>
                          <a:spcPts val="0"/>
                        </a:spcAft>
                      </a:pPr>
                      <a:r>
                        <a:rPr lang="he-IL" sz="1400" b="0" dirty="0">
                          <a:effectLst/>
                          <a:latin typeface="Calibri" panose="020F0502020204030204" pitchFamily="34" charset="0"/>
                          <a:cs typeface="Calibri" panose="020F0502020204030204" pitchFamily="34" charset="0"/>
                        </a:rPr>
                        <a:t>1</a:t>
                      </a:r>
                      <a:endParaRPr lang="en-US" sz="1400" b="0" dirty="0">
                        <a:effectLst/>
                        <a:latin typeface="Calibri" panose="020F0502020204030204" pitchFamily="34" charset="0"/>
                        <a:ea typeface="+mn-ea"/>
                        <a:cs typeface="Calibri" panose="020F0502020204030204" pitchFamily="34" charset="0"/>
                      </a:endParaRPr>
                    </a:p>
                  </a:txBody>
                  <a:tcPr marL="68580" marR="68580" marT="0" marB="0" anchor="b">
                    <a:solidFill>
                      <a:srgbClr val="F2F2F2"/>
                    </a:solidFill>
                  </a:tcPr>
                </a:tc>
                <a:tc>
                  <a:txBody>
                    <a:bodyPr/>
                    <a:lstStyle/>
                    <a:p>
                      <a:pPr algn="r" rtl="1">
                        <a:spcAft>
                          <a:spcPts val="0"/>
                        </a:spcAft>
                      </a:pPr>
                      <a:r>
                        <a:rPr lang="en-US" sz="1400" b="0" dirty="0">
                          <a:solidFill>
                            <a:schemeClr val="bg1"/>
                          </a:solidFill>
                          <a:effectLst/>
                          <a:latin typeface="Calibri" panose="020F0502020204030204" pitchFamily="34" charset="0"/>
                          <a:cs typeface="Calibri" panose="020F0502020204030204" pitchFamily="34" charset="0"/>
                        </a:rPr>
                        <a:t>Female</a:t>
                      </a:r>
                      <a:endParaRPr lang="en-US" sz="1400" b="0" dirty="0">
                        <a:solidFill>
                          <a:schemeClr val="bg1"/>
                        </a:solidFill>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400" b="0" dirty="0">
                          <a:effectLst/>
                          <a:latin typeface="Calibri" panose="020F0502020204030204" pitchFamily="34" charset="0"/>
                          <a:cs typeface="Calibri" panose="020F0502020204030204" pitchFamily="34" charset="0"/>
                        </a:rPr>
                        <a:t>5 </a:t>
                      </a:r>
                      <a:r>
                        <a:rPr lang="he-IL" sz="1400" b="0" dirty="0">
                          <a:effectLst/>
                          <a:latin typeface="Calibri" panose="020F0502020204030204" pitchFamily="34" charset="0"/>
                          <a:cs typeface="Calibri" panose="020F0502020204030204" pitchFamily="34" charset="0"/>
                        </a:rPr>
                        <a:t> </a:t>
                      </a:r>
                      <a:r>
                        <a:rPr lang="en-US" sz="1400" b="0" dirty="0">
                          <a:effectLst/>
                          <a:latin typeface="Calibri" panose="020F0502020204030204" pitchFamily="34" charset="0"/>
                          <a:cs typeface="Calibri" panose="020F0502020204030204" pitchFamily="34" charset="0"/>
                        </a:rPr>
                        <a:t>(Mothers)</a:t>
                      </a:r>
                      <a:r>
                        <a:rPr lang="he-IL" sz="1400" b="0" dirty="0">
                          <a:effectLst/>
                          <a:latin typeface="Calibri" panose="020F0502020204030204" pitchFamily="34" charset="0"/>
                          <a:cs typeface="Calibri" panose="020F0502020204030204" pitchFamily="34" charset="0"/>
                        </a:rPr>
                        <a:t> </a:t>
                      </a:r>
                      <a:endParaRPr lang="en-US" sz="1400" b="0" dirty="0">
                        <a:effectLst/>
                        <a:latin typeface="Calibri" panose="020F0502020204030204" pitchFamily="34" charset="0"/>
                        <a:ea typeface="+mn-ea"/>
                        <a:cs typeface="Calibri" panose="020F0502020204030204" pitchFamily="34" charset="0"/>
                      </a:endParaRPr>
                    </a:p>
                  </a:txBody>
                  <a:tcPr marL="68580" marR="68580" marT="0" marB="0" anchor="b">
                    <a:solidFill>
                      <a:srgbClr val="F2F2F2"/>
                    </a:solidFill>
                  </a:tcPr>
                </a:tc>
                <a:tc>
                  <a:txBody>
                    <a:bodyPr/>
                    <a:lstStyle/>
                    <a:p>
                      <a:pPr algn="r" rtl="1">
                        <a:spcAft>
                          <a:spcPts val="0"/>
                        </a:spcAft>
                      </a:pPr>
                      <a:r>
                        <a:rPr lang="en-US" sz="1400" b="0" dirty="0">
                          <a:solidFill>
                            <a:schemeClr val="bg1"/>
                          </a:solidFill>
                          <a:effectLst/>
                          <a:latin typeface="Calibri" panose="020F0502020204030204" pitchFamily="34" charset="0"/>
                          <a:cs typeface="Calibri" panose="020F0502020204030204" pitchFamily="34" charset="0"/>
                        </a:rPr>
                        <a:t>Nearby neighborhood (Shapira)</a:t>
                      </a:r>
                      <a:endParaRPr lang="en-US" sz="1400" b="0" dirty="0">
                        <a:solidFill>
                          <a:schemeClr val="bg1"/>
                        </a:solidFill>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a:txBody>
                    <a:bodyPr/>
                    <a:lstStyle/>
                    <a:p>
                      <a:pPr algn="l" rtl="1">
                        <a:spcAft>
                          <a:spcPts val="0"/>
                        </a:spcAft>
                      </a:pPr>
                      <a:r>
                        <a:rPr lang="en-US" sz="1400" dirty="0">
                          <a:effectLst/>
                          <a:latin typeface="Calibri" panose="020F0502020204030204" pitchFamily="34" charset="0"/>
                          <a:cs typeface="Calibri" panose="020F0502020204030204" pitchFamily="34" charset="0"/>
                        </a:rPr>
                        <a:t>1</a:t>
                      </a:r>
                      <a:endParaRPr lang="en-US" sz="1400" dirty="0">
                        <a:effectLst/>
                        <a:latin typeface="Calibri" panose="020F0502020204030204" pitchFamily="34" charset="0"/>
                        <a:ea typeface="+mn-ea"/>
                        <a:cs typeface="Calibri" panose="020F0502020204030204" pitchFamily="34" charset="0"/>
                      </a:endParaRPr>
                    </a:p>
                  </a:txBody>
                  <a:tcPr marL="68580" marR="68580" marT="0" marB="0" anchor="b">
                    <a:solidFill>
                      <a:srgbClr val="F2F2F2"/>
                    </a:solidFill>
                  </a:tcPr>
                </a:tc>
                <a:extLst>
                  <a:ext uri="{0D108BD9-81ED-4DB2-BD59-A6C34878D82A}">
                    <a16:rowId xmlns:a16="http://schemas.microsoft.com/office/drawing/2014/main" val="816161929"/>
                  </a:ext>
                </a:extLst>
              </a:tr>
              <a:tr h="193317">
                <a:tc>
                  <a:txBody>
                    <a:bodyPr/>
                    <a:lstStyle/>
                    <a:p>
                      <a:pPr algn="r" rtl="1">
                        <a:spcAft>
                          <a:spcPts val="0"/>
                        </a:spcAft>
                      </a:pPr>
                      <a:r>
                        <a:rPr lang="en-US" sz="1400" b="0" dirty="0">
                          <a:effectLst/>
                          <a:latin typeface="Calibri" panose="020F0502020204030204" pitchFamily="34" charset="0"/>
                          <a:cs typeface="Calibri" panose="020F0502020204030204" pitchFamily="34" charset="0"/>
                        </a:rPr>
                        <a:t>Visitor without children</a:t>
                      </a:r>
                      <a:endParaRPr lang="en-US" sz="1400" b="0" dirty="0">
                        <a:effectLst/>
                        <a:latin typeface="Calibri" panose="020F0502020204030204" pitchFamily="34" charset="0"/>
                        <a:ea typeface="+mn-ea"/>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b="0" dirty="0">
                          <a:effectLst/>
                          <a:latin typeface="Calibri" panose="020F0502020204030204" pitchFamily="34" charset="0"/>
                          <a:cs typeface="Calibri" panose="020F0502020204030204" pitchFamily="34" charset="0"/>
                        </a:rPr>
                        <a:t>2</a:t>
                      </a:r>
                      <a:endParaRPr lang="en-US" sz="1400" b="0" dirty="0">
                        <a:effectLst/>
                        <a:latin typeface="Calibri" panose="020F0502020204030204" pitchFamily="34" charset="0"/>
                        <a:ea typeface="+mn-ea"/>
                        <a:cs typeface="Calibri" panose="020F0502020204030204" pitchFamily="34" charset="0"/>
                      </a:endParaRPr>
                    </a:p>
                  </a:txBody>
                  <a:tcPr marL="68580" marR="68580" marT="0" marB="0" anchor="b">
                    <a:solidFill>
                      <a:srgbClr val="F2F2F2"/>
                    </a:solidFill>
                  </a:tcPr>
                </a:tc>
                <a:tc>
                  <a:txBody>
                    <a:bodyPr/>
                    <a:lstStyle/>
                    <a:p>
                      <a:pPr algn="r" rtl="1">
                        <a:spcAft>
                          <a:spcPts val="0"/>
                        </a:spcAft>
                      </a:pPr>
                      <a:r>
                        <a:rPr lang="he-IL" sz="1400" b="0" dirty="0">
                          <a:solidFill>
                            <a:schemeClr val="bg1"/>
                          </a:solidFill>
                          <a:effectLst/>
                          <a:latin typeface="Calibri" panose="020F0502020204030204" pitchFamily="34" charset="0"/>
                          <a:cs typeface="Calibri" panose="020F0502020204030204" pitchFamily="34" charset="0"/>
                        </a:rPr>
                        <a:t> </a:t>
                      </a:r>
                      <a:endParaRPr lang="en-US" sz="1400" b="0" dirty="0">
                        <a:solidFill>
                          <a:schemeClr val="bg1"/>
                        </a:solidFill>
                        <a:effectLst/>
                        <a:latin typeface="Calibri" panose="020F0502020204030204" pitchFamily="34" charset="0"/>
                        <a:ea typeface="+mn-ea"/>
                        <a:cs typeface="Calibri" panose="020F0502020204030204" pitchFamily="34" charset="0"/>
                      </a:endParaRPr>
                    </a:p>
                  </a:txBody>
                  <a:tcPr marL="68580" marR="68580" marT="0" marB="0" anchor="b">
                    <a:noFill/>
                  </a:tcPr>
                </a:tc>
                <a:tc>
                  <a:txBody>
                    <a:bodyPr/>
                    <a:lstStyle/>
                    <a:p>
                      <a:pPr algn="r" rtl="0">
                        <a:spcAft>
                          <a:spcPts val="0"/>
                        </a:spcAft>
                      </a:pPr>
                      <a:r>
                        <a:rPr lang="en-US" sz="1400" b="0" dirty="0">
                          <a:effectLst/>
                          <a:latin typeface="Calibri" panose="020F0502020204030204" pitchFamily="34" charset="0"/>
                          <a:cs typeface="Calibri" panose="020F0502020204030204" pitchFamily="34" charset="0"/>
                        </a:rPr>
                        <a:t> </a:t>
                      </a:r>
                      <a:endParaRPr lang="en-US" sz="1400" b="0" dirty="0">
                        <a:effectLst/>
                        <a:latin typeface="Calibri" panose="020F0502020204030204" pitchFamily="34" charset="0"/>
                        <a:ea typeface="+mn-ea"/>
                        <a:cs typeface="Calibri" panose="020F0502020204030204" pitchFamily="34" charset="0"/>
                      </a:endParaRPr>
                    </a:p>
                  </a:txBody>
                  <a:tcPr marL="68580" marR="68580" marT="0" marB="0" anchor="b">
                    <a:noFill/>
                  </a:tcPr>
                </a:tc>
                <a:tc>
                  <a:txBody>
                    <a:bodyPr/>
                    <a:lstStyle/>
                    <a:p>
                      <a:pPr algn="r" rtl="1">
                        <a:spcAft>
                          <a:spcPts val="0"/>
                        </a:spcAft>
                      </a:pPr>
                      <a:r>
                        <a:rPr lang="he-IL" sz="1400" b="0" dirty="0">
                          <a:solidFill>
                            <a:schemeClr val="bg1"/>
                          </a:solidFill>
                          <a:effectLst/>
                          <a:latin typeface="Calibri" panose="020F0502020204030204" pitchFamily="34" charset="0"/>
                          <a:cs typeface="Calibri" panose="020F0502020204030204" pitchFamily="34" charset="0"/>
                        </a:rPr>
                        <a:t> </a:t>
                      </a:r>
                      <a:endParaRPr lang="en-US" sz="1400" b="0" dirty="0">
                        <a:solidFill>
                          <a:schemeClr val="bg1"/>
                        </a:solidFill>
                        <a:effectLst/>
                        <a:latin typeface="Calibri" panose="020F0502020204030204" pitchFamily="34" charset="0"/>
                        <a:ea typeface="+mn-ea"/>
                        <a:cs typeface="Calibri" panose="020F0502020204030204" pitchFamily="34" charset="0"/>
                      </a:endParaRPr>
                    </a:p>
                  </a:txBody>
                  <a:tcPr marL="68580" marR="68580" marT="0" marB="0" anchor="b">
                    <a:noFill/>
                  </a:tcPr>
                </a:tc>
                <a:tc>
                  <a:txBody>
                    <a:bodyPr/>
                    <a:lstStyle/>
                    <a:p>
                      <a:pPr algn="r" rtl="1">
                        <a:spcAft>
                          <a:spcPts val="0"/>
                        </a:spcAft>
                      </a:pPr>
                      <a:r>
                        <a:rPr lang="en-US" sz="1400" dirty="0">
                          <a:effectLst/>
                          <a:latin typeface="Calibri" panose="020F0502020204030204" pitchFamily="34" charset="0"/>
                          <a:cs typeface="Calibri" panose="020F0502020204030204" pitchFamily="34" charset="0"/>
                        </a:rPr>
                        <a:t> </a:t>
                      </a:r>
                      <a:endParaRPr lang="en-US" sz="1400" dirty="0">
                        <a:effectLst/>
                        <a:latin typeface="Calibri" panose="020F0502020204030204" pitchFamily="34" charset="0"/>
                        <a:ea typeface="+mn-ea"/>
                        <a:cs typeface="Calibri" panose="020F0502020204030204" pitchFamily="34" charset="0"/>
                      </a:endParaRPr>
                    </a:p>
                  </a:txBody>
                  <a:tcPr marL="68580" marR="68580" marT="0" marB="0" anchor="b">
                    <a:noFill/>
                  </a:tcPr>
                </a:tc>
                <a:extLst>
                  <a:ext uri="{0D108BD9-81ED-4DB2-BD59-A6C34878D82A}">
                    <a16:rowId xmlns:a16="http://schemas.microsoft.com/office/drawing/2014/main" val="2451225260"/>
                  </a:ext>
                </a:extLst>
              </a:tr>
            </a:tbl>
          </a:graphicData>
        </a:graphic>
      </p:graphicFrame>
    </p:spTree>
    <p:extLst>
      <p:ext uri="{BB962C8B-B14F-4D97-AF65-F5344CB8AC3E}">
        <p14:creationId xmlns:p14="http://schemas.microsoft.com/office/powerpoint/2010/main" val="34654923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HaShoteret</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8E119168-BA42-49CC-AB16-00628F05D854}"/>
              </a:ext>
            </a:extLst>
          </p:cNvPr>
          <p:cNvSpPr/>
          <p:nvPr/>
        </p:nvSpPr>
        <p:spPr>
          <a:xfrm>
            <a:off x="298647" y="1043064"/>
            <a:ext cx="6651170" cy="4640566"/>
          </a:xfrm>
          <a:prstGeom prst="rect">
            <a:avLst/>
          </a:prstGeom>
        </p:spPr>
        <p:txBody>
          <a:bodyPr wrap="square">
            <a:spAutoFit/>
          </a:bodyPr>
          <a:lstStyle/>
          <a:p>
            <a:pPr algn="l">
              <a:buClr>
                <a:srgbClr val="EC1C3C"/>
              </a:buClr>
            </a:pPr>
            <a:r>
              <a:rPr lang="en-US" sz="1400" b="1" dirty="0">
                <a:latin typeface="Tahoma" panose="020B0604030504040204" pitchFamily="34" charset="0"/>
                <a:ea typeface="Tahoma" panose="020B0604030504040204" pitchFamily="34" charset="0"/>
                <a:cs typeface="Tahoma" panose="020B0604030504040204" pitchFamily="34" charset="0"/>
              </a:rPr>
              <a:t>Primary populations using the park</a:t>
            </a:r>
            <a:r>
              <a:rPr lang="he-IL" sz="1400" b="1" dirty="0">
                <a:latin typeface="Tahoma" panose="020B0604030504040204" pitchFamily="34" charset="0"/>
                <a:ea typeface="Tahoma" panose="020B0604030504040204" pitchFamily="34" charset="0"/>
                <a:cs typeface="Tahoma" panose="020B0604030504040204" pitchFamily="34" charset="0"/>
              </a:rPr>
              <a:t>:</a:t>
            </a:r>
            <a:br>
              <a:rPr lang="en-US" sz="1400" b="1" dirty="0">
                <a:latin typeface="Tahoma" panose="020B0604030504040204" pitchFamily="34" charset="0"/>
                <a:ea typeface="Tahoma" panose="020B0604030504040204" pitchFamily="34" charset="0"/>
                <a:cs typeface="Tahoma" panose="020B0604030504040204" pitchFamily="34" charset="0"/>
              </a:rPr>
            </a:br>
            <a:endParaRPr lang="he-IL" sz="1400" b="1"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number of visitors to the park was very low during most of the observation times.</a:t>
            </a:r>
            <a:r>
              <a:rPr lang="he-IL" sz="1200" dirty="0">
                <a:latin typeface="Tahoma" panose="020B0604030504040204" pitchFamily="34" charset="0"/>
                <a:ea typeface="Tahoma" panose="020B0604030504040204" pitchFamily="34" charset="0"/>
                <a:cs typeface="Tahoma" panose="020B0604030504040204" pitchFamily="34" charset="0"/>
              </a:rPr>
              <a:t> </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Female visitors were more common during all the observations (62%).</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There were few visitors during the morning hours; groups of unchaperoned children aged 4-11 who live near the park were observed there. Occasionally cyclists or people walking their dogs passed through the area.</a:t>
            </a:r>
            <a:r>
              <a:rPr lang="he-IL" sz="1200" dirty="0">
                <a:latin typeface="Tahoma" panose="020B0604030504040204" pitchFamily="34" charset="0"/>
                <a:ea typeface="Tahoma" panose="020B0604030504040204" pitchFamily="34" charset="0"/>
                <a:cs typeface="Tahoma" panose="020B0604030504040204" pitchFamily="34" charset="0"/>
              </a:rPr>
              <a:t> </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Afternoons were busier than mornings; families with young children and infants, groups of unchaperoned children, adults sitting on the benches, and elderly people in wheelchairs accompanied by caregivers were observed in the park.</a:t>
            </a:r>
            <a:r>
              <a:rPr lang="he-IL" sz="1200" dirty="0">
                <a:latin typeface="Tahoma" panose="020B0604030504040204" pitchFamily="34" charset="0"/>
                <a:ea typeface="Tahoma" panose="020B0604030504040204" pitchFamily="34" charset="0"/>
                <a:cs typeface="Tahoma" panose="020B0604030504040204" pitchFamily="34" charset="0"/>
              </a:rPr>
              <a:t> </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effectLst/>
                <a:latin typeface="Tahoma" panose="020B0604030504040204" pitchFamily="34" charset="0"/>
                <a:ea typeface="Tahoma" panose="020B0604030504040204" pitchFamily="34" charset="0"/>
                <a:cs typeface="Tahoma" panose="020B0604030504040204" pitchFamily="34" charset="0"/>
              </a:rPr>
              <a:t>Most of the visitors observed were from the local Israeli population. A small number of visitors from the population of asylum-seekers were seen, mainly in the afternoons. </a:t>
            </a:r>
            <a:br>
              <a:rPr lang="en-US" sz="1200" dirty="0">
                <a:effectLst/>
                <a:latin typeface="Tahoma" panose="020B0604030504040204" pitchFamily="34" charset="0"/>
                <a:ea typeface="Tahoma" panose="020B0604030504040204" pitchFamily="34" charset="0"/>
                <a:cs typeface="Tahoma" panose="020B0604030504040204" pitchFamily="34" charset="0"/>
              </a:rPr>
            </a:br>
            <a:r>
              <a:rPr lang="en-US" sz="1200" dirty="0">
                <a:effectLst/>
                <a:latin typeface="Tahoma" panose="020B0604030504040204" pitchFamily="34" charset="0"/>
                <a:ea typeface="Tahoma" panose="020B0604030504040204" pitchFamily="34" charset="0"/>
                <a:cs typeface="Tahoma" panose="020B0604030504040204" pitchFamily="34" charset="0"/>
              </a:rPr>
              <a:t>There seems to be tension around this issue; one interviewee stated that she was glad that few foreigners visited this park, as compared their greater presence in the </a:t>
            </a:r>
            <a:r>
              <a:rPr lang="en-US" sz="1200" dirty="0" err="1">
                <a:effectLst/>
                <a:latin typeface="Tahoma" panose="020B0604030504040204" pitchFamily="34" charset="0"/>
                <a:ea typeface="Tahoma" panose="020B0604030504040204" pitchFamily="34" charset="0"/>
                <a:cs typeface="Tahoma" panose="020B0604030504040204" pitchFamily="34" charset="0"/>
              </a:rPr>
              <a:t>Hatikva</a:t>
            </a:r>
            <a:r>
              <a:rPr lang="en-US" sz="1200" dirty="0">
                <a:effectLst/>
                <a:latin typeface="Tahoma" panose="020B0604030504040204" pitchFamily="34" charset="0"/>
                <a:ea typeface="Tahoma" panose="020B0604030504040204" pitchFamily="34" charset="0"/>
                <a:cs typeface="Tahoma" panose="020B0604030504040204" pitchFamily="34" charset="0"/>
              </a:rPr>
              <a:t> neighborhood.</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 homeless man was seen sleeping at the playground in the morning. It is reported that at night, groups of youth come to the park to drink and smoke.</a:t>
            </a:r>
          </a:p>
        </p:txBody>
      </p:sp>
      <p:sp>
        <p:nvSpPr>
          <p:cNvPr id="10" name="Slide Number Placeholder 1">
            <a:extLst>
              <a:ext uri="{FF2B5EF4-FFF2-40B4-BE49-F238E27FC236}">
                <a16:creationId xmlns:a16="http://schemas.microsoft.com/office/drawing/2014/main" id="{25333DD5-C81B-4834-9E57-0B7413B24982}"/>
              </a:ext>
            </a:extLst>
          </p:cNvPr>
          <p:cNvSpPr txBox="1">
            <a:spLocks/>
          </p:cNvSpPr>
          <p:nvPr/>
        </p:nvSpPr>
        <p:spPr>
          <a:xfrm>
            <a:off x="11298730" y="6267302"/>
            <a:ext cx="638122"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2736200-3204-44C4-A5EC-985817706BA3}" type="slidenum">
              <a:rPr lang="en-US" sz="1400" smtClean="0"/>
              <a:pPr/>
              <a:t>15</a:t>
            </a:fld>
            <a:endParaRPr lang="en-US" sz="1400"/>
          </a:p>
        </p:txBody>
      </p:sp>
      <p:sp>
        <p:nvSpPr>
          <p:cNvPr id="11" name="Rectangle 10">
            <a:extLst>
              <a:ext uri="{FF2B5EF4-FFF2-40B4-BE49-F238E27FC236}">
                <a16:creationId xmlns:a16="http://schemas.microsoft.com/office/drawing/2014/main" id="{3D01F776-2015-43D8-8E87-5883EB7A2615}"/>
              </a:ext>
            </a:extLst>
          </p:cNvPr>
          <p:cNvSpPr/>
          <p:nvPr/>
        </p:nvSpPr>
        <p:spPr>
          <a:xfrm>
            <a:off x="1616" y="389651"/>
            <a:ext cx="7143257" cy="369332"/>
          </a:xfrm>
          <a:prstGeom prst="rect">
            <a:avLst/>
          </a:prstGeom>
          <a:solidFill>
            <a:srgbClr val="4978A6"/>
          </a:solidFill>
          <a:ln>
            <a:noFill/>
          </a:ln>
        </p:spPr>
        <p:txBody>
          <a:bodyPr wrap="square">
            <a:spAutoFit/>
          </a:bodyPr>
          <a:lstStyle/>
          <a:p>
            <a:pPr algn="ctr"/>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Use of the Adjusted Urban Space</a:t>
            </a:r>
            <a:endParaRPr lang="he-IL" dirty="0">
              <a:solidFill>
                <a:schemeClr val="bg1"/>
              </a:solidFill>
            </a:endParaRPr>
          </a:p>
        </p:txBody>
      </p:sp>
      <p:sp>
        <p:nvSpPr>
          <p:cNvPr id="13" name="Slide Number Placeholder 1">
            <a:extLst>
              <a:ext uri="{FF2B5EF4-FFF2-40B4-BE49-F238E27FC236}">
                <a16:creationId xmlns:a16="http://schemas.microsoft.com/office/drawing/2014/main" id="{D1D92F23-7546-299F-8B85-B6CD1559C285}"/>
              </a:ext>
            </a:extLst>
          </p:cNvPr>
          <p:cNvSpPr>
            <a:spLocks noGrp="1"/>
          </p:cNvSpPr>
          <p:nvPr>
            <p:ph type="sldNum" sz="quarter" idx="12"/>
          </p:nvPr>
        </p:nvSpPr>
        <p:spPr>
          <a:xfrm>
            <a:off x="8931179" y="2657559"/>
            <a:ext cx="1390428" cy="850372"/>
          </a:xfrm>
        </p:spPr>
        <p:txBody>
          <a:bodyPr/>
          <a:lstStyle/>
          <a:p>
            <a:fld id="{F2736200-3204-44C4-A5EC-985817706BA3}" type="slidenum">
              <a:rPr lang="en-US" sz="1400" dirty="0" smtClean="0"/>
              <a:t>15</a:t>
            </a:fld>
            <a:endParaRPr lang="en-US" sz="1400"/>
          </a:p>
        </p:txBody>
      </p:sp>
      <p:sp>
        <p:nvSpPr>
          <p:cNvPr id="14" name="Rectangle 13">
            <a:extLst>
              <a:ext uri="{FF2B5EF4-FFF2-40B4-BE49-F238E27FC236}">
                <a16:creationId xmlns:a16="http://schemas.microsoft.com/office/drawing/2014/main" id="{70A5587C-2B9F-C4E7-D4BC-BE2D210D81E8}"/>
              </a:ext>
            </a:extLst>
          </p:cNvPr>
          <p:cNvSpPr/>
          <p:nvPr/>
        </p:nvSpPr>
        <p:spPr>
          <a:xfrm>
            <a:off x="8492153" y="4455915"/>
            <a:ext cx="2467996" cy="1187284"/>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400" b="1" dirty="0">
                <a:latin typeface="Calibri" panose="020F0502020204030204" pitchFamily="34" charset="0"/>
                <a:cs typeface="Calibri" panose="020F0502020204030204" pitchFamily="34" charset="0"/>
              </a:rPr>
              <a:t>Opportunities for </a:t>
            </a:r>
            <a:br>
              <a:rPr lang="en-US" sz="1400" b="1" dirty="0">
                <a:latin typeface="Calibri" panose="020F0502020204030204" pitchFamily="34" charset="0"/>
                <a:cs typeface="Calibri" panose="020F0502020204030204" pitchFamily="34" charset="0"/>
              </a:rPr>
            </a:br>
            <a:r>
              <a:rPr lang="en-US" sz="1400" b="1" dirty="0">
                <a:latin typeface="Calibri" panose="020F0502020204030204" pitchFamily="34" charset="0"/>
                <a:cs typeface="Calibri" panose="020F0502020204030204" pitchFamily="34" charset="0"/>
              </a:rPr>
              <a:t>communal discourse </a:t>
            </a:r>
          </a:p>
          <a:p>
            <a:pPr algn="ctr" rtl="1"/>
            <a:r>
              <a:rPr lang="en-US" b="1" dirty="0">
                <a:solidFill>
                  <a:prstClr val="white"/>
                </a:solidFill>
                <a:latin typeface="Calibri" panose="020F0502020204030204" pitchFamily="34" charset="0"/>
                <a:cs typeface="Calibri" panose="020F0502020204030204" pitchFamily="34" charset="0"/>
              </a:rPr>
              <a:t>Score*</a:t>
            </a:r>
            <a:r>
              <a:rPr lang="he-IL" b="1" dirty="0">
                <a:solidFill>
                  <a:prstClr val="white"/>
                </a:solidFill>
                <a:latin typeface="Calibri" panose="020F0502020204030204" pitchFamily="34" charset="0"/>
                <a:cs typeface="Calibri" panose="020F0502020204030204" pitchFamily="34" charset="0"/>
              </a:rPr>
              <a:t> </a:t>
            </a:r>
            <a:r>
              <a:rPr lang="he-IL" sz="3600" b="1" dirty="0">
                <a:solidFill>
                  <a:prstClr val="white"/>
                </a:solidFill>
                <a:latin typeface="Calibri" panose="020F0502020204030204" pitchFamily="34" charset="0"/>
                <a:cs typeface="Calibri" panose="020F0502020204030204" pitchFamily="34" charset="0"/>
              </a:rPr>
              <a:t>4.8</a:t>
            </a:r>
            <a:r>
              <a:rPr lang="he-IL" sz="4000" b="1" dirty="0">
                <a:solidFill>
                  <a:prstClr val="white"/>
                </a:solidFill>
                <a:latin typeface="Calibri" panose="020F0502020204030204" pitchFamily="34" charset="0"/>
                <a:cs typeface="Calibri" panose="020F0502020204030204" pitchFamily="34" charset="0"/>
              </a:rPr>
              <a:t> </a:t>
            </a:r>
            <a:r>
              <a:rPr lang="en-US" b="1" dirty="0">
                <a:solidFill>
                  <a:prstClr val="white"/>
                </a:solidFill>
                <a:latin typeface="Calibri" panose="020F0502020204030204" pitchFamily="34" charset="0"/>
                <a:cs typeface="Calibri" panose="020F0502020204030204" pitchFamily="34" charset="0"/>
              </a:rPr>
              <a:t> </a:t>
            </a:r>
          </a:p>
        </p:txBody>
      </p:sp>
      <p:sp>
        <p:nvSpPr>
          <p:cNvPr id="15" name="TextBox 14">
            <a:extLst>
              <a:ext uri="{FF2B5EF4-FFF2-40B4-BE49-F238E27FC236}">
                <a16:creationId xmlns:a16="http://schemas.microsoft.com/office/drawing/2014/main" id="{4858EB5A-C202-8C8A-317D-BF5558B89C60}"/>
              </a:ext>
            </a:extLst>
          </p:cNvPr>
          <p:cNvSpPr txBox="1"/>
          <p:nvPr/>
        </p:nvSpPr>
        <p:spPr>
          <a:xfrm>
            <a:off x="7144873" y="6183154"/>
            <a:ext cx="4124676"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Scores range from  1 to 7 (with 1 the lowest and 7 the highest)</a:t>
            </a:r>
            <a:endParaRPr lang="he-IL" sz="1000" dirty="0">
              <a:latin typeface="Calibri" panose="020F0502020204030204" pitchFamily="34" charset="0"/>
              <a:cs typeface="Calibri" panose="020F0502020204030204" pitchFamily="34" charset="0"/>
            </a:endParaRPr>
          </a:p>
        </p:txBody>
      </p:sp>
      <p:grpSp>
        <p:nvGrpSpPr>
          <p:cNvPr id="16" name="Group 15">
            <a:extLst>
              <a:ext uri="{FF2B5EF4-FFF2-40B4-BE49-F238E27FC236}">
                <a16:creationId xmlns:a16="http://schemas.microsoft.com/office/drawing/2014/main" id="{A80A4B1D-DDDB-568C-3825-9EF2A88CE480}"/>
              </a:ext>
            </a:extLst>
          </p:cNvPr>
          <p:cNvGrpSpPr/>
          <p:nvPr/>
        </p:nvGrpSpPr>
        <p:grpSpPr>
          <a:xfrm>
            <a:off x="7171021" y="553470"/>
            <a:ext cx="4910744" cy="3809568"/>
            <a:chOff x="1031" y="1940221"/>
            <a:chExt cx="4910744" cy="3809568"/>
          </a:xfrm>
        </p:grpSpPr>
        <p:graphicFrame>
          <p:nvGraphicFramePr>
            <p:cNvPr id="18" name="Chart 17">
              <a:extLst>
                <a:ext uri="{FF2B5EF4-FFF2-40B4-BE49-F238E27FC236}">
                  <a16:creationId xmlns:a16="http://schemas.microsoft.com/office/drawing/2014/main" id="{D0777C51-04BD-2715-CC74-76CED3D164E2}"/>
                </a:ext>
              </a:extLst>
            </p:cNvPr>
            <p:cNvGraphicFramePr/>
            <p:nvPr>
              <p:extLst>
                <p:ext uri="{D42A27DB-BD31-4B8C-83A1-F6EECF244321}">
                  <p14:modId xmlns:p14="http://schemas.microsoft.com/office/powerpoint/2010/main" val="3887004460"/>
                </p:ext>
              </p:extLst>
            </p:nvPr>
          </p:nvGraphicFramePr>
          <p:xfrm>
            <a:off x="1031" y="1940221"/>
            <a:ext cx="4910744" cy="3809568"/>
          </p:xfrm>
          <a:graphic>
            <a:graphicData uri="http://schemas.openxmlformats.org/drawingml/2006/chart">
              <c:chart xmlns:c="http://schemas.openxmlformats.org/drawingml/2006/chart" xmlns:r="http://schemas.openxmlformats.org/officeDocument/2006/relationships" r:id="rId3"/>
            </a:graphicData>
          </a:graphic>
        </p:graphicFrame>
        <p:sp>
          <p:nvSpPr>
            <p:cNvPr id="19" name="Sun 18">
              <a:extLst>
                <a:ext uri="{FF2B5EF4-FFF2-40B4-BE49-F238E27FC236}">
                  <a16:creationId xmlns:a16="http://schemas.microsoft.com/office/drawing/2014/main" id="{7D05A837-0DCD-8477-AD67-3303F450D6B6}"/>
                </a:ext>
              </a:extLst>
            </p:cNvPr>
            <p:cNvSpPr/>
            <p:nvPr/>
          </p:nvSpPr>
          <p:spPr>
            <a:xfrm>
              <a:off x="2235200" y="3905250"/>
              <a:ext cx="635000" cy="584200"/>
            </a:xfrm>
            <a:prstGeom prst="sun">
              <a:avLst/>
            </a:prstGeom>
            <a:solidFill>
              <a:srgbClr val="F9B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pSp>
      <p:cxnSp>
        <p:nvCxnSpPr>
          <p:cNvPr id="20" name="Straight Connector 19">
            <a:extLst>
              <a:ext uri="{FF2B5EF4-FFF2-40B4-BE49-F238E27FC236}">
                <a16:creationId xmlns:a16="http://schemas.microsoft.com/office/drawing/2014/main" id="{67FBAA25-D775-1A26-A449-732F5E8954A1}"/>
              </a:ext>
            </a:extLst>
          </p:cNvPr>
          <p:cNvCxnSpPr>
            <a:cxnSpLocks/>
          </p:cNvCxnSpPr>
          <p:nvPr/>
        </p:nvCxnSpPr>
        <p:spPr>
          <a:xfrm>
            <a:off x="7123125" y="389651"/>
            <a:ext cx="0" cy="6039724"/>
          </a:xfrm>
          <a:prstGeom prst="line">
            <a:avLst/>
          </a:prstGeom>
          <a:ln w="38100">
            <a:solidFill>
              <a:srgbClr val="4978A6"/>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1ABA2E9-8867-14D3-37C0-3650D187A1E0}"/>
              </a:ext>
            </a:extLst>
          </p:cNvPr>
          <p:cNvSpPr txBox="1"/>
          <p:nvPr/>
        </p:nvSpPr>
        <p:spPr>
          <a:xfrm>
            <a:off x="8327255" y="4040145"/>
            <a:ext cx="532659" cy="246221"/>
          </a:xfrm>
          <a:prstGeom prst="rect">
            <a:avLst/>
          </a:prstGeom>
          <a:solidFill>
            <a:schemeClr val="bg1"/>
          </a:solidFill>
        </p:spPr>
        <p:txBody>
          <a:bodyPr wrap="square" rtlCol="0">
            <a:spAutoFit/>
          </a:bodyPr>
          <a:lstStyle/>
          <a:p>
            <a:r>
              <a:rPr lang="en-US" sz="1000" dirty="0">
                <a:solidFill>
                  <a:schemeClr val="bg2">
                    <a:lumMod val="50000"/>
                  </a:schemeClr>
                </a:solidFill>
              </a:rPr>
              <a:t>0-5</a:t>
            </a:r>
          </a:p>
        </p:txBody>
      </p:sp>
      <p:sp>
        <p:nvSpPr>
          <p:cNvPr id="22" name="TextBox 21">
            <a:extLst>
              <a:ext uri="{FF2B5EF4-FFF2-40B4-BE49-F238E27FC236}">
                <a16:creationId xmlns:a16="http://schemas.microsoft.com/office/drawing/2014/main" id="{C0EF101E-DE7C-0749-DEA9-836B7B7F36ED}"/>
              </a:ext>
            </a:extLst>
          </p:cNvPr>
          <p:cNvSpPr txBox="1"/>
          <p:nvPr/>
        </p:nvSpPr>
        <p:spPr>
          <a:xfrm>
            <a:off x="9022712" y="4040144"/>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5-14</a:t>
            </a:r>
          </a:p>
        </p:txBody>
      </p:sp>
      <p:sp>
        <p:nvSpPr>
          <p:cNvPr id="23" name="TextBox 22">
            <a:extLst>
              <a:ext uri="{FF2B5EF4-FFF2-40B4-BE49-F238E27FC236}">
                <a16:creationId xmlns:a16="http://schemas.microsoft.com/office/drawing/2014/main" id="{30C43E68-E13E-F383-56C3-0AED55587F78}"/>
              </a:ext>
            </a:extLst>
          </p:cNvPr>
          <p:cNvSpPr txBox="1"/>
          <p:nvPr/>
        </p:nvSpPr>
        <p:spPr>
          <a:xfrm>
            <a:off x="9405190" y="3650927"/>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Noon</a:t>
            </a:r>
          </a:p>
        </p:txBody>
      </p:sp>
    </p:spTree>
    <p:extLst>
      <p:ext uri="{BB962C8B-B14F-4D97-AF65-F5344CB8AC3E}">
        <p14:creationId xmlns:p14="http://schemas.microsoft.com/office/powerpoint/2010/main" val="3557282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16</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HaShoteret</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8E119168-BA42-49CC-AB16-00628F05D854}"/>
              </a:ext>
            </a:extLst>
          </p:cNvPr>
          <p:cNvSpPr/>
          <p:nvPr/>
        </p:nvSpPr>
        <p:spPr>
          <a:xfrm>
            <a:off x="310720" y="935342"/>
            <a:ext cx="6356967" cy="4579010"/>
          </a:xfrm>
          <a:prstGeom prst="rect">
            <a:avLst/>
          </a:prstGeom>
        </p:spPr>
        <p:txBody>
          <a:bodyPr wrap="square">
            <a:spAutoFit/>
          </a:bodyPr>
          <a:lstStyle/>
          <a:p>
            <a:pPr algn="l">
              <a:spcAft>
                <a:spcPts val="1200"/>
              </a:spcAft>
              <a:buClr>
                <a:srgbClr val="EC1C3C"/>
              </a:buClr>
            </a:pPr>
            <a:r>
              <a:rPr lang="en-US" sz="1400" b="1" dirty="0">
                <a:latin typeface="Tahoma" panose="020B0604030504040204" pitchFamily="34" charset="0"/>
                <a:ea typeface="Tahoma" panose="020B0604030504040204" pitchFamily="34" charset="0"/>
                <a:cs typeface="Tahoma" panose="020B0604030504040204" pitchFamily="34" charset="0"/>
              </a:rPr>
              <a:t>Main activities during time spent at the park </a:t>
            </a:r>
            <a:endParaRPr lang="he-IL" sz="1400" b="1"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Activities were focused around the play and fitness facilities and the nearby benches.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This was the case for park visitors of all ages and group compositions, especially pairs.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Adults were mostly observed sitting and talking, and the children were playing.</a:t>
            </a:r>
            <a:r>
              <a:rPr lang="he-IL" sz="1200" dirty="0">
                <a:latin typeface="Tahoma" panose="020B0604030504040204" pitchFamily="34" charset="0"/>
                <a:ea typeface="Tahoma" panose="020B0604030504040204" pitchFamily="34" charset="0"/>
                <a:cs typeface="Tahoma" panose="020B0604030504040204" pitchFamily="34" charset="0"/>
              </a:rPr>
              <a:t> </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Most parents sat and watched their children from the benches next to the play facilities, and talked with each other. Parents supervised young children more closely and accompanied them on the play facilities</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No interaction was observed between local parents and parents from the population of asylum seekers</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Groups of children were observed playing independently; they played tag, used the play and fitness facilities, and rode bicycles or scooters around the park. The children also searched for, collected, and played with natural objects found in the environment (such as sticks)</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In some areas of the park (the grove, the Circle Plaza, and the monument complex), adults and teenagers were seen talking while sitting on benches or standing. Some used digital devices. Groups of kids played basketball or talked while standing up.</a:t>
            </a:r>
            <a:r>
              <a:rPr lang="he-IL" sz="1200" dirty="0">
                <a:latin typeface="Tahoma" panose="020B0604030504040204" pitchFamily="34" charset="0"/>
                <a:ea typeface="Tahoma" panose="020B0604030504040204" pitchFamily="34" charset="0"/>
                <a:cs typeface="Tahoma" panose="020B0604030504040204" pitchFamily="34" charset="0"/>
              </a:rPr>
              <a:t>  </a:t>
            </a:r>
          </a:p>
        </p:txBody>
      </p:sp>
      <p:sp>
        <p:nvSpPr>
          <p:cNvPr id="4" name="TextBox 3">
            <a:extLst>
              <a:ext uri="{FF2B5EF4-FFF2-40B4-BE49-F238E27FC236}">
                <a16:creationId xmlns:a16="http://schemas.microsoft.com/office/drawing/2014/main" id="{BB5695EB-EB55-4A36-93F8-3D9AA29B361E}"/>
              </a:ext>
            </a:extLst>
          </p:cNvPr>
          <p:cNvSpPr txBox="1"/>
          <p:nvPr/>
        </p:nvSpPr>
        <p:spPr>
          <a:xfrm>
            <a:off x="386358" y="6029264"/>
            <a:ext cx="6281329" cy="400110"/>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The height of the bubbles along the Y-axis represents the number of groups of a particular composition that were observed. The size and color of the bubbles represents the number of people in the group, as specified in the legend.</a:t>
            </a:r>
            <a:endParaRPr lang="he-IL" sz="1000" dirty="0">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281073A4-3D5C-4BE2-B568-0C6B333AD023}"/>
              </a:ext>
            </a:extLst>
          </p:cNvPr>
          <p:cNvSpPr/>
          <p:nvPr/>
        </p:nvSpPr>
        <p:spPr>
          <a:xfrm>
            <a:off x="-2455" y="389651"/>
            <a:ext cx="6860453" cy="369332"/>
          </a:xfrm>
          <a:prstGeom prst="rect">
            <a:avLst/>
          </a:prstGeom>
          <a:solidFill>
            <a:srgbClr val="4978A6"/>
          </a:solidFill>
          <a:ln>
            <a:noFill/>
          </a:ln>
        </p:spPr>
        <p:txBody>
          <a:bodyPr wrap="square">
            <a:spAutoFit/>
          </a:bodyPr>
          <a:lstStyle/>
          <a:p>
            <a:pPr algn="ctr"/>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Parent-child interaction and joint play</a:t>
            </a:r>
            <a:endParaRPr lang="he-IL" dirty="0">
              <a:solidFill>
                <a:schemeClr val="bg1"/>
              </a:solidFill>
            </a:endParaRPr>
          </a:p>
        </p:txBody>
      </p:sp>
      <p:graphicFrame>
        <p:nvGraphicFramePr>
          <p:cNvPr id="12" name="Chart 11">
            <a:extLst>
              <a:ext uri="{FF2B5EF4-FFF2-40B4-BE49-F238E27FC236}">
                <a16:creationId xmlns:a16="http://schemas.microsoft.com/office/drawing/2014/main" id="{CCAF533C-E82D-BE61-BE6C-509DFCD08C28}"/>
              </a:ext>
            </a:extLst>
          </p:cNvPr>
          <p:cNvGraphicFramePr/>
          <p:nvPr>
            <p:extLst>
              <p:ext uri="{D42A27DB-BD31-4B8C-83A1-F6EECF244321}">
                <p14:modId xmlns:p14="http://schemas.microsoft.com/office/powerpoint/2010/main" val="1503369102"/>
              </p:ext>
            </p:extLst>
          </p:nvPr>
        </p:nvGraphicFramePr>
        <p:xfrm>
          <a:off x="6861851" y="389649"/>
          <a:ext cx="5225779" cy="29972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a:extLst>
              <a:ext uri="{FF2B5EF4-FFF2-40B4-BE49-F238E27FC236}">
                <a16:creationId xmlns:a16="http://schemas.microsoft.com/office/drawing/2014/main" id="{2EF1055B-F8A1-1876-40CC-8F4C68481215}"/>
              </a:ext>
            </a:extLst>
          </p:cNvPr>
          <p:cNvGraphicFramePr/>
          <p:nvPr>
            <p:extLst>
              <p:ext uri="{D42A27DB-BD31-4B8C-83A1-F6EECF244321}">
                <p14:modId xmlns:p14="http://schemas.microsoft.com/office/powerpoint/2010/main" val="1441098467"/>
              </p:ext>
            </p:extLst>
          </p:nvPr>
        </p:nvGraphicFramePr>
        <p:xfrm>
          <a:off x="6857998" y="3270046"/>
          <a:ext cx="5334000" cy="2858175"/>
        </p:xfrm>
        <a:graphic>
          <a:graphicData uri="http://schemas.openxmlformats.org/drawingml/2006/chart">
            <c:chart xmlns:c="http://schemas.openxmlformats.org/drawingml/2006/chart" xmlns:r="http://schemas.openxmlformats.org/officeDocument/2006/relationships" r:id="rId4"/>
          </a:graphicData>
        </a:graphic>
      </p:graphicFrame>
      <p:cxnSp>
        <p:nvCxnSpPr>
          <p:cNvPr id="14" name="Straight Connector 13">
            <a:extLst>
              <a:ext uri="{FF2B5EF4-FFF2-40B4-BE49-F238E27FC236}">
                <a16:creationId xmlns:a16="http://schemas.microsoft.com/office/drawing/2014/main" id="{C045A085-4E37-E1C9-2F07-B1325EFE49DD}"/>
              </a:ext>
            </a:extLst>
          </p:cNvPr>
          <p:cNvCxnSpPr>
            <a:cxnSpLocks/>
          </p:cNvCxnSpPr>
          <p:nvPr/>
        </p:nvCxnSpPr>
        <p:spPr>
          <a:xfrm>
            <a:off x="6857998" y="389650"/>
            <a:ext cx="0" cy="6039724"/>
          </a:xfrm>
          <a:prstGeom prst="line">
            <a:avLst/>
          </a:prstGeom>
          <a:ln w="38100">
            <a:solidFill>
              <a:srgbClr val="4978A6"/>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A16EF3C-F544-2F42-0CA6-6BD317C3B59D}"/>
              </a:ext>
            </a:extLst>
          </p:cNvPr>
          <p:cNvSpPr txBox="1"/>
          <p:nvPr/>
        </p:nvSpPr>
        <p:spPr>
          <a:xfrm>
            <a:off x="8336133" y="2930435"/>
            <a:ext cx="532659" cy="246221"/>
          </a:xfrm>
          <a:prstGeom prst="rect">
            <a:avLst/>
          </a:prstGeom>
          <a:solidFill>
            <a:schemeClr val="bg1"/>
          </a:solidFill>
        </p:spPr>
        <p:txBody>
          <a:bodyPr wrap="square" rtlCol="0">
            <a:spAutoFit/>
          </a:bodyPr>
          <a:lstStyle/>
          <a:p>
            <a:r>
              <a:rPr lang="en-US" sz="1000" dirty="0">
                <a:solidFill>
                  <a:schemeClr val="bg2">
                    <a:lumMod val="50000"/>
                  </a:schemeClr>
                </a:solidFill>
              </a:rPr>
              <a:t>0-5</a:t>
            </a:r>
          </a:p>
        </p:txBody>
      </p:sp>
      <p:sp>
        <p:nvSpPr>
          <p:cNvPr id="16" name="TextBox 15">
            <a:extLst>
              <a:ext uri="{FF2B5EF4-FFF2-40B4-BE49-F238E27FC236}">
                <a16:creationId xmlns:a16="http://schemas.microsoft.com/office/drawing/2014/main" id="{1FEA12B9-6C06-42F6-0AF3-57645AFEAD02}"/>
              </a:ext>
            </a:extLst>
          </p:cNvPr>
          <p:cNvSpPr txBox="1"/>
          <p:nvPr/>
        </p:nvSpPr>
        <p:spPr>
          <a:xfrm>
            <a:off x="9013834" y="2930434"/>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5-14</a:t>
            </a:r>
          </a:p>
        </p:txBody>
      </p:sp>
      <p:sp>
        <p:nvSpPr>
          <p:cNvPr id="18" name="TextBox 17">
            <a:extLst>
              <a:ext uri="{FF2B5EF4-FFF2-40B4-BE49-F238E27FC236}">
                <a16:creationId xmlns:a16="http://schemas.microsoft.com/office/drawing/2014/main" id="{92D3593F-7C16-32CD-C8C6-5367F010F058}"/>
              </a:ext>
            </a:extLst>
          </p:cNvPr>
          <p:cNvSpPr txBox="1"/>
          <p:nvPr/>
        </p:nvSpPr>
        <p:spPr>
          <a:xfrm>
            <a:off x="7315199" y="2654494"/>
            <a:ext cx="940481" cy="246221"/>
          </a:xfrm>
          <a:prstGeom prst="rect">
            <a:avLst/>
          </a:prstGeom>
          <a:solidFill>
            <a:schemeClr val="bg1"/>
          </a:solidFill>
        </p:spPr>
        <p:txBody>
          <a:bodyPr wrap="square" rtlCol="0">
            <a:spAutoFit/>
          </a:bodyPr>
          <a:lstStyle/>
          <a:p>
            <a:r>
              <a:rPr lang="en-US" sz="1000" dirty="0">
                <a:solidFill>
                  <a:schemeClr val="bg2">
                    <a:lumMod val="50000"/>
                  </a:schemeClr>
                </a:solidFill>
              </a:rPr>
              <a:t>Play facilities</a:t>
            </a:r>
          </a:p>
        </p:txBody>
      </p:sp>
      <p:sp>
        <p:nvSpPr>
          <p:cNvPr id="19" name="TextBox 18">
            <a:extLst>
              <a:ext uri="{FF2B5EF4-FFF2-40B4-BE49-F238E27FC236}">
                <a16:creationId xmlns:a16="http://schemas.microsoft.com/office/drawing/2014/main" id="{6C93B741-12CB-1AAD-163E-7854B35E4F7D}"/>
              </a:ext>
            </a:extLst>
          </p:cNvPr>
          <p:cNvSpPr txBox="1"/>
          <p:nvPr/>
        </p:nvSpPr>
        <p:spPr>
          <a:xfrm>
            <a:off x="8566986" y="2668242"/>
            <a:ext cx="878589" cy="246221"/>
          </a:xfrm>
          <a:prstGeom prst="rect">
            <a:avLst/>
          </a:prstGeom>
          <a:solidFill>
            <a:schemeClr val="bg1"/>
          </a:solidFill>
        </p:spPr>
        <p:txBody>
          <a:bodyPr wrap="square" rtlCol="0">
            <a:spAutoFit/>
          </a:bodyPr>
          <a:lstStyle/>
          <a:p>
            <a:r>
              <a:rPr lang="en-US" sz="1000" dirty="0">
                <a:solidFill>
                  <a:schemeClr val="bg2">
                    <a:lumMod val="50000"/>
                  </a:schemeClr>
                </a:solidFill>
              </a:rPr>
              <a:t>Circle plaza</a:t>
            </a:r>
          </a:p>
        </p:txBody>
      </p:sp>
      <p:sp>
        <p:nvSpPr>
          <p:cNvPr id="20" name="TextBox 19">
            <a:extLst>
              <a:ext uri="{FF2B5EF4-FFF2-40B4-BE49-F238E27FC236}">
                <a16:creationId xmlns:a16="http://schemas.microsoft.com/office/drawing/2014/main" id="{59DA09D9-1DAD-E10C-FBD3-463F3E87282C}"/>
              </a:ext>
            </a:extLst>
          </p:cNvPr>
          <p:cNvSpPr txBox="1"/>
          <p:nvPr/>
        </p:nvSpPr>
        <p:spPr>
          <a:xfrm>
            <a:off x="7626505" y="5603204"/>
            <a:ext cx="940481" cy="246221"/>
          </a:xfrm>
          <a:prstGeom prst="rect">
            <a:avLst/>
          </a:prstGeom>
          <a:solidFill>
            <a:schemeClr val="bg1"/>
          </a:solidFill>
        </p:spPr>
        <p:txBody>
          <a:bodyPr wrap="square" rtlCol="0">
            <a:spAutoFit/>
          </a:bodyPr>
          <a:lstStyle/>
          <a:p>
            <a:r>
              <a:rPr lang="en-US" sz="1000" dirty="0">
                <a:solidFill>
                  <a:schemeClr val="bg2">
                    <a:lumMod val="50000"/>
                  </a:schemeClr>
                </a:solidFill>
              </a:rPr>
              <a:t>Play facilities</a:t>
            </a:r>
          </a:p>
        </p:txBody>
      </p:sp>
      <p:sp>
        <p:nvSpPr>
          <p:cNvPr id="21" name="TextBox 20">
            <a:extLst>
              <a:ext uri="{FF2B5EF4-FFF2-40B4-BE49-F238E27FC236}">
                <a16:creationId xmlns:a16="http://schemas.microsoft.com/office/drawing/2014/main" id="{812277FE-C859-ECE0-3A6D-E1F3C204299D}"/>
              </a:ext>
            </a:extLst>
          </p:cNvPr>
          <p:cNvSpPr txBox="1"/>
          <p:nvPr/>
        </p:nvSpPr>
        <p:spPr>
          <a:xfrm>
            <a:off x="8756416" y="5603204"/>
            <a:ext cx="878589" cy="246221"/>
          </a:xfrm>
          <a:prstGeom prst="rect">
            <a:avLst/>
          </a:prstGeom>
          <a:solidFill>
            <a:schemeClr val="bg1"/>
          </a:solidFill>
        </p:spPr>
        <p:txBody>
          <a:bodyPr wrap="square" rtlCol="0">
            <a:spAutoFit/>
          </a:bodyPr>
          <a:lstStyle/>
          <a:p>
            <a:r>
              <a:rPr lang="en-US" sz="1000" dirty="0">
                <a:solidFill>
                  <a:schemeClr val="bg2">
                    <a:lumMod val="50000"/>
                  </a:schemeClr>
                </a:solidFill>
              </a:rPr>
              <a:t>Circle plaza</a:t>
            </a:r>
          </a:p>
        </p:txBody>
      </p:sp>
      <p:sp>
        <p:nvSpPr>
          <p:cNvPr id="22" name="TextBox 21">
            <a:extLst>
              <a:ext uri="{FF2B5EF4-FFF2-40B4-BE49-F238E27FC236}">
                <a16:creationId xmlns:a16="http://schemas.microsoft.com/office/drawing/2014/main" id="{7E376A4D-BC37-9C09-2768-9CCB91DDB688}"/>
              </a:ext>
            </a:extLst>
          </p:cNvPr>
          <p:cNvSpPr txBox="1"/>
          <p:nvPr/>
        </p:nvSpPr>
        <p:spPr>
          <a:xfrm>
            <a:off x="10711415" y="2654493"/>
            <a:ext cx="878589" cy="246221"/>
          </a:xfrm>
          <a:prstGeom prst="rect">
            <a:avLst/>
          </a:prstGeom>
          <a:solidFill>
            <a:schemeClr val="bg1"/>
          </a:solidFill>
        </p:spPr>
        <p:txBody>
          <a:bodyPr wrap="square" rtlCol="0">
            <a:spAutoFit/>
          </a:bodyPr>
          <a:lstStyle/>
          <a:p>
            <a:r>
              <a:rPr lang="en-US" sz="1000" dirty="0">
                <a:solidFill>
                  <a:schemeClr val="bg2">
                    <a:lumMod val="50000"/>
                  </a:schemeClr>
                </a:solidFill>
              </a:rPr>
              <a:t>Monument</a:t>
            </a:r>
          </a:p>
        </p:txBody>
      </p:sp>
      <p:sp>
        <p:nvSpPr>
          <p:cNvPr id="23" name="TextBox 22">
            <a:extLst>
              <a:ext uri="{FF2B5EF4-FFF2-40B4-BE49-F238E27FC236}">
                <a16:creationId xmlns:a16="http://schemas.microsoft.com/office/drawing/2014/main" id="{4B81103E-7DCD-2738-443E-CBB615E7B31E}"/>
              </a:ext>
            </a:extLst>
          </p:cNvPr>
          <p:cNvSpPr txBox="1"/>
          <p:nvPr/>
        </p:nvSpPr>
        <p:spPr>
          <a:xfrm>
            <a:off x="10711415" y="5603204"/>
            <a:ext cx="878589" cy="246221"/>
          </a:xfrm>
          <a:prstGeom prst="rect">
            <a:avLst/>
          </a:prstGeom>
          <a:solidFill>
            <a:schemeClr val="bg1"/>
          </a:solidFill>
        </p:spPr>
        <p:txBody>
          <a:bodyPr wrap="square" rtlCol="0">
            <a:spAutoFit/>
          </a:bodyPr>
          <a:lstStyle/>
          <a:p>
            <a:r>
              <a:rPr lang="en-US" sz="1000" dirty="0">
                <a:solidFill>
                  <a:schemeClr val="bg2">
                    <a:lumMod val="50000"/>
                  </a:schemeClr>
                </a:solidFill>
              </a:rPr>
              <a:t>Monument</a:t>
            </a:r>
          </a:p>
        </p:txBody>
      </p:sp>
      <p:sp>
        <p:nvSpPr>
          <p:cNvPr id="24" name="TextBox 23">
            <a:extLst>
              <a:ext uri="{FF2B5EF4-FFF2-40B4-BE49-F238E27FC236}">
                <a16:creationId xmlns:a16="http://schemas.microsoft.com/office/drawing/2014/main" id="{C760B5D2-274E-852C-883C-37E76BC8052F}"/>
              </a:ext>
            </a:extLst>
          </p:cNvPr>
          <p:cNvSpPr txBox="1"/>
          <p:nvPr/>
        </p:nvSpPr>
        <p:spPr>
          <a:xfrm>
            <a:off x="9960815" y="2654492"/>
            <a:ext cx="688277" cy="246221"/>
          </a:xfrm>
          <a:prstGeom prst="rect">
            <a:avLst/>
          </a:prstGeom>
          <a:solidFill>
            <a:schemeClr val="bg1"/>
          </a:solidFill>
        </p:spPr>
        <p:txBody>
          <a:bodyPr wrap="square" rtlCol="0">
            <a:spAutoFit/>
          </a:bodyPr>
          <a:lstStyle/>
          <a:p>
            <a:r>
              <a:rPr lang="en-US" sz="1000" dirty="0">
                <a:solidFill>
                  <a:schemeClr val="bg2">
                    <a:lumMod val="50000"/>
                  </a:schemeClr>
                </a:solidFill>
              </a:rPr>
              <a:t>Grove</a:t>
            </a:r>
          </a:p>
        </p:txBody>
      </p:sp>
      <p:sp>
        <p:nvSpPr>
          <p:cNvPr id="25" name="TextBox 24">
            <a:extLst>
              <a:ext uri="{FF2B5EF4-FFF2-40B4-BE49-F238E27FC236}">
                <a16:creationId xmlns:a16="http://schemas.microsoft.com/office/drawing/2014/main" id="{4812F15B-726A-E8F1-D3A0-0FDC376D301C}"/>
              </a:ext>
            </a:extLst>
          </p:cNvPr>
          <p:cNvSpPr txBox="1"/>
          <p:nvPr/>
        </p:nvSpPr>
        <p:spPr>
          <a:xfrm>
            <a:off x="9960814" y="5603204"/>
            <a:ext cx="688277" cy="246221"/>
          </a:xfrm>
          <a:prstGeom prst="rect">
            <a:avLst/>
          </a:prstGeom>
          <a:solidFill>
            <a:schemeClr val="bg1"/>
          </a:solidFill>
        </p:spPr>
        <p:txBody>
          <a:bodyPr wrap="square" rtlCol="0">
            <a:spAutoFit/>
          </a:bodyPr>
          <a:lstStyle/>
          <a:p>
            <a:r>
              <a:rPr lang="en-US" sz="1000" dirty="0">
                <a:solidFill>
                  <a:schemeClr val="bg2">
                    <a:lumMod val="50000"/>
                  </a:schemeClr>
                </a:solidFill>
              </a:rPr>
              <a:t>Grove</a:t>
            </a:r>
          </a:p>
        </p:txBody>
      </p:sp>
      <p:sp>
        <p:nvSpPr>
          <p:cNvPr id="26" name="TextBox 25">
            <a:extLst>
              <a:ext uri="{FF2B5EF4-FFF2-40B4-BE49-F238E27FC236}">
                <a16:creationId xmlns:a16="http://schemas.microsoft.com/office/drawing/2014/main" id="{40903B68-EEAB-73D0-5A82-38BB4C73901D}"/>
              </a:ext>
            </a:extLst>
          </p:cNvPr>
          <p:cNvSpPr txBox="1"/>
          <p:nvPr/>
        </p:nvSpPr>
        <p:spPr>
          <a:xfrm>
            <a:off x="11082895" y="3624229"/>
            <a:ext cx="1127572" cy="1039900"/>
          </a:xfrm>
          <a:prstGeom prst="rect">
            <a:avLst/>
          </a:prstGeom>
          <a:solidFill>
            <a:schemeClr val="bg1"/>
          </a:solidFill>
        </p:spPr>
        <p:txBody>
          <a:bodyPr wrap="square" rtlCol="0">
            <a:spAutoFit/>
          </a:bodyPr>
          <a:lstStyle/>
          <a:p>
            <a:pPr>
              <a:lnSpc>
                <a:spcPts val="1500"/>
              </a:lnSpc>
            </a:pPr>
            <a:r>
              <a:rPr lang="en-US" sz="1000" dirty="0">
                <a:solidFill>
                  <a:schemeClr val="bg2">
                    <a:lumMod val="50000"/>
                  </a:schemeClr>
                </a:solidFill>
              </a:rPr>
              <a:t>Groups of five</a:t>
            </a:r>
          </a:p>
          <a:p>
            <a:pPr>
              <a:lnSpc>
                <a:spcPts val="1500"/>
              </a:lnSpc>
            </a:pPr>
            <a:r>
              <a:rPr lang="en-US" sz="1000" dirty="0">
                <a:solidFill>
                  <a:schemeClr val="bg2">
                    <a:lumMod val="50000"/>
                  </a:schemeClr>
                </a:solidFill>
              </a:rPr>
              <a:t>Group of Four</a:t>
            </a:r>
          </a:p>
          <a:p>
            <a:pPr>
              <a:lnSpc>
                <a:spcPts val="1500"/>
              </a:lnSpc>
            </a:pPr>
            <a:r>
              <a:rPr lang="en-US" sz="1000" dirty="0">
                <a:solidFill>
                  <a:schemeClr val="bg2">
                    <a:lumMod val="50000"/>
                  </a:schemeClr>
                </a:solidFill>
              </a:rPr>
              <a:t>Trio</a:t>
            </a:r>
          </a:p>
          <a:p>
            <a:pPr>
              <a:lnSpc>
                <a:spcPts val="1500"/>
              </a:lnSpc>
            </a:pPr>
            <a:r>
              <a:rPr lang="en-US" sz="1000" dirty="0">
                <a:solidFill>
                  <a:schemeClr val="bg2">
                    <a:lumMod val="50000"/>
                  </a:schemeClr>
                </a:solidFill>
              </a:rPr>
              <a:t>Pair</a:t>
            </a:r>
          </a:p>
          <a:p>
            <a:pPr>
              <a:lnSpc>
                <a:spcPts val="1500"/>
              </a:lnSpc>
            </a:pPr>
            <a:r>
              <a:rPr lang="en-US" sz="1000" dirty="0">
                <a:solidFill>
                  <a:schemeClr val="bg2">
                    <a:lumMod val="50000"/>
                  </a:schemeClr>
                </a:solidFill>
              </a:rPr>
              <a:t>Individual</a:t>
            </a:r>
          </a:p>
        </p:txBody>
      </p:sp>
    </p:spTree>
    <p:extLst>
      <p:ext uri="{BB962C8B-B14F-4D97-AF65-F5344CB8AC3E}">
        <p14:creationId xmlns:p14="http://schemas.microsoft.com/office/powerpoint/2010/main" val="1020494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17</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HaShoteret</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8E119168-BA42-49CC-AB16-00628F05D854}"/>
              </a:ext>
            </a:extLst>
          </p:cNvPr>
          <p:cNvSpPr/>
          <p:nvPr/>
        </p:nvSpPr>
        <p:spPr>
          <a:xfrm>
            <a:off x="265346" y="866202"/>
            <a:ext cx="8244573" cy="5348452"/>
          </a:xfrm>
          <a:prstGeom prst="rect">
            <a:avLst/>
          </a:prstGeom>
        </p:spPr>
        <p:txBody>
          <a:bodyPr wrap="square">
            <a:spAutoFit/>
          </a:bodyPr>
          <a:lstStyle/>
          <a:p>
            <a:pPr algn="l">
              <a:buClr>
                <a:srgbClr val="EC1C3C"/>
              </a:buClr>
            </a:pPr>
            <a:r>
              <a:rPr lang="en-US" sz="1400" b="1" dirty="0">
                <a:latin typeface="Tahoma" panose="020B0604030504040204" pitchFamily="34" charset="0"/>
                <a:ea typeface="Tahoma" panose="020B0604030504040204" pitchFamily="34" charset="0"/>
                <a:cs typeface="Tahoma" panose="020B0604030504040204" pitchFamily="34" charset="0"/>
              </a:rPr>
              <a:t>Features of the area:</a:t>
            </a:r>
            <a:endParaRPr lang="he-IL" sz="1400" b="1"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play facilities are in a shady area and in relatively good condition, although some interviewees noted that they could use renovation. The grove of trees and grassy area are pleasant and relatively clean. The other areas of the park areas are so dirty that it is difficult to enjoy the visit</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There are trash cans throughout the park, but there is a lot of mess from pigeon droppings and fallen fruit from the trees</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 number of roosters and hens roamed around the garden. Interviewees reported that they belong to a local resident. Some visitors see them as a nuisance, while others said that the children enjoy their presence</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Circle Plaza is exposed to the sun at all hours of the day. This is the only area that has a functioning water fountain. The concrete flooring has multiple cracks</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sidewalks in the park are wide, without separate lanes for bicycles. Trees planted in the center of the paths make walking difficult and uncomfortable, especially for people with disabilities and those with baby strollers</a:t>
            </a:r>
            <a:r>
              <a:rPr lang="he-IL" sz="1200" dirty="0">
                <a:latin typeface="Tahoma" panose="020B0604030504040204" pitchFamily="34" charset="0"/>
                <a:ea typeface="Tahoma" panose="020B0604030504040204" pitchFamily="34" charset="0"/>
                <a:cs typeface="Tahoma" panose="020B0604030504040204" pitchFamily="34" charset="0"/>
              </a:rPr>
              <a:t>.</a:t>
            </a:r>
            <a:endParaRPr lang="he-IL" sz="1400" b="1"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lvl="0" algn="l">
              <a:lnSpc>
                <a:spcPct val="150000"/>
              </a:lnSpc>
              <a:buClr>
                <a:srgbClr val="EC1C3C"/>
              </a:buClr>
            </a:pPr>
            <a:endParaRPr lang="en-US" sz="800" b="1"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lvl="0" algn="l">
              <a:lnSpc>
                <a:spcPct val="150000"/>
              </a:lnSpc>
              <a:buClr>
                <a:srgbClr val="EC1C3C"/>
              </a:buClr>
            </a:pP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Outside the park:</a:t>
            </a:r>
            <a:endParaRPr lang="he-IL" sz="1400" b="1"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It is possible to enter the park from all directions. From the east and west, the pathways are relatively accessible and convenient for entry with strollers. From the north, there is an unofficial passage between bushes, from a residential area</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street to the south of the park is very dirty and the entrance is blocked by a planted tree.</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Some access paths to the parks are too narrow and people pushing strollers must step down into the road.</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
        <p:nvSpPr>
          <p:cNvPr id="24" name="Rectangle 23">
            <a:extLst>
              <a:ext uri="{FF2B5EF4-FFF2-40B4-BE49-F238E27FC236}">
                <a16:creationId xmlns:a16="http://schemas.microsoft.com/office/drawing/2014/main" id="{2E01ABF5-16BC-451C-8658-FA3E1A538151}"/>
              </a:ext>
            </a:extLst>
          </p:cNvPr>
          <p:cNvSpPr/>
          <p:nvPr/>
        </p:nvSpPr>
        <p:spPr>
          <a:xfrm>
            <a:off x="2494" y="389649"/>
            <a:ext cx="8694873" cy="369332"/>
          </a:xfrm>
          <a:prstGeom prst="rect">
            <a:avLst/>
          </a:prstGeom>
          <a:solidFill>
            <a:srgbClr val="4978A6"/>
          </a:solidFill>
          <a:ln>
            <a:noFill/>
          </a:ln>
        </p:spPr>
        <p:txBody>
          <a:bodyPr wrap="square">
            <a:spAutoFit/>
          </a:bodyPr>
          <a:lstStyle/>
          <a:p>
            <a:pPr algn="ctr"/>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Adjusting the physical infrastructure young children and their caregivers</a:t>
            </a:r>
            <a:endParaRPr lang="he-IL" dirty="0">
              <a:solidFill>
                <a:schemeClr val="bg1"/>
              </a:solidFill>
            </a:endParaRPr>
          </a:p>
        </p:txBody>
      </p:sp>
      <p:sp>
        <p:nvSpPr>
          <p:cNvPr id="25" name="TextBox 24">
            <a:extLst>
              <a:ext uri="{FF2B5EF4-FFF2-40B4-BE49-F238E27FC236}">
                <a16:creationId xmlns:a16="http://schemas.microsoft.com/office/drawing/2014/main" id="{477E9664-99D6-8625-6DB2-88D8A515BA08}"/>
              </a:ext>
            </a:extLst>
          </p:cNvPr>
          <p:cNvSpPr txBox="1"/>
          <p:nvPr/>
        </p:nvSpPr>
        <p:spPr>
          <a:xfrm>
            <a:off x="5254928" y="6191699"/>
            <a:ext cx="4138990"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Scores range from  1 to 7 (with 1 the lowest and 7 the highest)</a:t>
            </a:r>
            <a:endParaRPr lang="he-IL" sz="1000" dirty="0">
              <a:latin typeface="Calibri" panose="020F0502020204030204" pitchFamily="34" charset="0"/>
              <a:cs typeface="Calibri" panose="020F0502020204030204" pitchFamily="34" charset="0"/>
            </a:endParaRPr>
          </a:p>
        </p:txBody>
      </p:sp>
      <p:sp>
        <p:nvSpPr>
          <p:cNvPr id="27" name="Rectangle 26">
            <a:extLst>
              <a:ext uri="{FF2B5EF4-FFF2-40B4-BE49-F238E27FC236}">
                <a16:creationId xmlns:a16="http://schemas.microsoft.com/office/drawing/2014/main" id="{1FA44445-2756-9980-B4AC-C3B87662E652}"/>
              </a:ext>
            </a:extLst>
          </p:cNvPr>
          <p:cNvSpPr/>
          <p:nvPr/>
        </p:nvSpPr>
        <p:spPr>
          <a:xfrm>
            <a:off x="8754726" y="198794"/>
            <a:ext cx="3497127" cy="97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Average scores* based on  observations and interviews</a:t>
            </a:r>
          </a:p>
        </p:txBody>
      </p:sp>
      <p:grpSp>
        <p:nvGrpSpPr>
          <p:cNvPr id="28" name="Group 27">
            <a:extLst>
              <a:ext uri="{FF2B5EF4-FFF2-40B4-BE49-F238E27FC236}">
                <a16:creationId xmlns:a16="http://schemas.microsoft.com/office/drawing/2014/main" id="{AD4CF169-3DA0-0AA0-350D-527A99ADAEF5}"/>
              </a:ext>
            </a:extLst>
          </p:cNvPr>
          <p:cNvGrpSpPr/>
          <p:nvPr/>
        </p:nvGrpSpPr>
        <p:grpSpPr>
          <a:xfrm>
            <a:off x="9054145" y="994379"/>
            <a:ext cx="2863630" cy="5220275"/>
            <a:chOff x="152003" y="894048"/>
            <a:chExt cx="2676671" cy="5377532"/>
          </a:xfrm>
        </p:grpSpPr>
        <p:sp>
          <p:nvSpPr>
            <p:cNvPr id="29" name="Rectangle 28">
              <a:extLst>
                <a:ext uri="{FF2B5EF4-FFF2-40B4-BE49-F238E27FC236}">
                  <a16:creationId xmlns:a16="http://schemas.microsoft.com/office/drawing/2014/main" id="{E260CFE0-675B-54F1-4ACA-FDCF3FAE5450}"/>
                </a:ext>
              </a:extLst>
            </p:cNvPr>
            <p:cNvSpPr/>
            <p:nvPr/>
          </p:nvSpPr>
          <p:spPr>
            <a:xfrm>
              <a:off x="152004" y="5423830"/>
              <a:ext cx="2674053" cy="84775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600" b="1" dirty="0">
                  <a:latin typeface="Calibri" panose="020F0502020204030204" pitchFamily="34" charset="0"/>
                  <a:cs typeface="Calibri" panose="020F0502020204030204" pitchFamily="34" charset="0"/>
                </a:rPr>
                <a:t>Cleanliness and maintenance</a:t>
              </a:r>
              <a:endParaRPr lang="he-IL" sz="1600" b="1" dirty="0">
                <a:latin typeface="Calibri" panose="020F0502020204030204" pitchFamily="34" charset="0"/>
                <a:cs typeface="Calibri" panose="020F0502020204030204" pitchFamily="34" charset="0"/>
              </a:endParaRPr>
            </a:p>
            <a:p>
              <a:pPr algn="ctr" rtl="1"/>
              <a:r>
                <a:rPr lang="he-IL" sz="2800" b="1" dirty="0">
                  <a:solidFill>
                    <a:prstClr val="white"/>
                  </a:solidFill>
                  <a:latin typeface="Calibri" panose="020F0502020204030204" pitchFamily="34" charset="0"/>
                  <a:cs typeface="Calibri" panose="020F0502020204030204" pitchFamily="34" charset="0"/>
                </a:rPr>
                <a:t>3.3</a:t>
              </a:r>
              <a:r>
                <a:rPr lang="he-IL" sz="4000" dirty="0">
                  <a:solidFill>
                    <a:prstClr val="white"/>
                  </a:solidFill>
                  <a:latin typeface="Calibri" panose="020F0502020204030204" pitchFamily="34" charset="0"/>
                  <a:cs typeface="Calibri" panose="020F0502020204030204" pitchFamily="34" charset="0"/>
                </a:rPr>
                <a:t> </a:t>
              </a:r>
              <a:r>
                <a:rPr lang="en-US" dirty="0">
                  <a:solidFill>
                    <a:prstClr val="white"/>
                  </a:solidFill>
                  <a:latin typeface="Calibri" panose="020F0502020204030204" pitchFamily="34" charset="0"/>
                  <a:cs typeface="Calibri" panose="020F0502020204030204" pitchFamily="34" charset="0"/>
                </a:rPr>
                <a:t> </a:t>
              </a:r>
            </a:p>
          </p:txBody>
        </p:sp>
        <p:sp>
          <p:nvSpPr>
            <p:cNvPr id="30" name="Rectangle 29">
              <a:extLst>
                <a:ext uri="{FF2B5EF4-FFF2-40B4-BE49-F238E27FC236}">
                  <a16:creationId xmlns:a16="http://schemas.microsoft.com/office/drawing/2014/main" id="{0061AF99-B160-2BCF-0A64-2DC9DF1BBA66}"/>
                </a:ext>
              </a:extLst>
            </p:cNvPr>
            <p:cNvSpPr/>
            <p:nvPr/>
          </p:nvSpPr>
          <p:spPr>
            <a:xfrm>
              <a:off x="152004" y="894048"/>
              <a:ext cx="2676670" cy="84775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600" b="1" dirty="0">
                  <a:latin typeface="Calibri" panose="020F0502020204030204" pitchFamily="34" charset="0"/>
                  <a:cs typeface="Calibri" panose="020F0502020204030204" pitchFamily="34" charset="0"/>
                </a:rPr>
                <a:t>Seating</a:t>
              </a:r>
              <a:r>
                <a:rPr lang="en-US" b="1" dirty="0">
                  <a:latin typeface="Calibri" panose="020F0502020204030204" pitchFamily="34" charset="0"/>
                  <a:cs typeface="Calibri" panose="020F0502020204030204" pitchFamily="34" charset="0"/>
                </a:rPr>
                <a:t> </a:t>
              </a:r>
              <a:endParaRPr lang="he-IL" b="1" dirty="0">
                <a:latin typeface="Calibri" panose="020F0502020204030204" pitchFamily="34" charset="0"/>
                <a:cs typeface="Calibri" panose="020F0502020204030204" pitchFamily="34" charset="0"/>
              </a:endParaRPr>
            </a:p>
            <a:p>
              <a:pPr algn="ctr" rtl="1"/>
              <a:r>
                <a:rPr lang="he-IL" sz="2800" b="1" dirty="0">
                  <a:solidFill>
                    <a:prstClr val="white"/>
                  </a:solidFill>
                  <a:latin typeface="Calibri" panose="020F0502020204030204" pitchFamily="34" charset="0"/>
                  <a:cs typeface="Calibri" panose="020F0502020204030204" pitchFamily="34" charset="0"/>
                </a:rPr>
                <a:t>6.4</a:t>
              </a:r>
              <a:r>
                <a:rPr lang="he-IL" sz="4000" b="1" dirty="0">
                  <a:solidFill>
                    <a:prstClr val="white"/>
                  </a:solidFill>
                  <a:latin typeface="Calibri" panose="020F0502020204030204" pitchFamily="34" charset="0"/>
                  <a:cs typeface="Calibri" panose="020F0502020204030204" pitchFamily="34" charset="0"/>
                </a:rPr>
                <a:t> </a:t>
              </a:r>
              <a:r>
                <a:rPr lang="en-US" b="1" dirty="0">
                  <a:solidFill>
                    <a:prstClr val="white"/>
                  </a:solidFill>
                  <a:latin typeface="Calibri" panose="020F0502020204030204" pitchFamily="34" charset="0"/>
                  <a:cs typeface="Calibri" panose="020F0502020204030204" pitchFamily="34" charset="0"/>
                </a:rPr>
                <a:t> </a:t>
              </a:r>
            </a:p>
          </p:txBody>
        </p:sp>
        <p:sp>
          <p:nvSpPr>
            <p:cNvPr id="31" name="Rectangle 30">
              <a:extLst>
                <a:ext uri="{FF2B5EF4-FFF2-40B4-BE49-F238E27FC236}">
                  <a16:creationId xmlns:a16="http://schemas.microsoft.com/office/drawing/2014/main" id="{02A3FCA7-EE60-1505-257B-BD39680F5854}"/>
                </a:ext>
              </a:extLst>
            </p:cNvPr>
            <p:cNvSpPr/>
            <p:nvPr/>
          </p:nvSpPr>
          <p:spPr>
            <a:xfrm>
              <a:off x="152003" y="1787202"/>
              <a:ext cx="2676667" cy="84775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600" b="1" dirty="0">
                  <a:latin typeface="Calibri" panose="020F0502020204030204" pitchFamily="34" charset="0"/>
                  <a:cs typeface="Calibri" panose="020F0502020204030204" pitchFamily="34" charset="0"/>
                </a:rPr>
                <a:t>Shade</a:t>
              </a:r>
              <a:endParaRPr lang="he-IL" sz="1600" b="1" dirty="0">
                <a:latin typeface="Calibri" panose="020F0502020204030204" pitchFamily="34" charset="0"/>
                <a:cs typeface="Calibri" panose="020F0502020204030204" pitchFamily="34" charset="0"/>
              </a:endParaRPr>
            </a:p>
            <a:p>
              <a:pPr algn="ctr" rtl="1"/>
              <a:r>
                <a:rPr lang="he-IL" sz="2800" b="1" dirty="0">
                  <a:solidFill>
                    <a:prstClr val="white"/>
                  </a:solidFill>
                  <a:latin typeface="Calibri" panose="020F0502020204030204" pitchFamily="34" charset="0"/>
                  <a:cs typeface="Calibri" panose="020F0502020204030204" pitchFamily="34" charset="0"/>
                </a:rPr>
                <a:t>5.5</a:t>
              </a:r>
              <a:r>
                <a:rPr lang="he-IL" sz="4000" b="1" dirty="0">
                  <a:solidFill>
                    <a:prstClr val="white"/>
                  </a:solidFill>
                  <a:latin typeface="Calibri" panose="020F0502020204030204" pitchFamily="34" charset="0"/>
                  <a:cs typeface="Calibri" panose="020F0502020204030204" pitchFamily="34" charset="0"/>
                </a:rPr>
                <a:t> </a:t>
              </a:r>
              <a:r>
                <a:rPr lang="en-US" b="1" dirty="0">
                  <a:solidFill>
                    <a:prstClr val="white"/>
                  </a:solidFill>
                  <a:latin typeface="Calibri" panose="020F0502020204030204" pitchFamily="34" charset="0"/>
                  <a:cs typeface="Calibri" panose="020F0502020204030204" pitchFamily="34" charset="0"/>
                </a:rPr>
                <a:t> </a:t>
              </a:r>
            </a:p>
          </p:txBody>
        </p:sp>
        <p:sp>
          <p:nvSpPr>
            <p:cNvPr id="32" name="Rectangle 31">
              <a:extLst>
                <a:ext uri="{FF2B5EF4-FFF2-40B4-BE49-F238E27FC236}">
                  <a16:creationId xmlns:a16="http://schemas.microsoft.com/office/drawing/2014/main" id="{F1A0C971-C3DC-02C1-2262-55F1C600BCB3}"/>
                </a:ext>
              </a:extLst>
            </p:cNvPr>
            <p:cNvSpPr/>
            <p:nvPr/>
          </p:nvSpPr>
          <p:spPr>
            <a:xfrm>
              <a:off x="152003" y="3598227"/>
              <a:ext cx="2676660" cy="84775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en-US" sz="1200" b="1" dirty="0">
                <a:latin typeface="Calibri" panose="020F0502020204030204" pitchFamily="34" charset="0"/>
                <a:cs typeface="Calibri" panose="020F0502020204030204" pitchFamily="34" charset="0"/>
              </a:endParaRPr>
            </a:p>
            <a:p>
              <a:pPr algn="ctr" rtl="1"/>
              <a:r>
                <a:rPr lang="en-US" sz="1600" b="1" dirty="0">
                  <a:latin typeface="Calibri" panose="020F0502020204030204" pitchFamily="34" charset="0"/>
                  <a:cs typeface="Calibri" panose="020F0502020204030204" pitchFamily="34" charset="0"/>
                </a:rPr>
                <a:t>Enjoyment and convenience</a:t>
              </a:r>
            </a:p>
            <a:p>
              <a:pPr algn="ctr" rtl="1"/>
              <a:r>
                <a:rPr lang="he-IL" sz="2800" b="1" dirty="0">
                  <a:solidFill>
                    <a:prstClr val="white"/>
                  </a:solidFill>
                  <a:latin typeface="Calibri" panose="020F0502020204030204" pitchFamily="34" charset="0"/>
                  <a:cs typeface="Calibri" panose="020F0502020204030204" pitchFamily="34" charset="0"/>
                </a:rPr>
                <a:t>4.6</a:t>
              </a:r>
              <a:r>
                <a:rPr lang="he-IL" sz="4000" b="1" dirty="0">
                  <a:solidFill>
                    <a:prstClr val="white"/>
                  </a:solidFill>
                  <a:latin typeface="Calibri" panose="020F0502020204030204" pitchFamily="34" charset="0"/>
                  <a:cs typeface="Calibri" panose="020F0502020204030204" pitchFamily="34" charset="0"/>
                </a:rPr>
                <a:t> </a:t>
              </a:r>
              <a:r>
                <a:rPr lang="en-US" b="1" dirty="0">
                  <a:solidFill>
                    <a:prstClr val="white"/>
                  </a:solidFill>
                  <a:latin typeface="Calibri" panose="020F0502020204030204" pitchFamily="34" charset="0"/>
                  <a:cs typeface="Calibri" panose="020F0502020204030204" pitchFamily="34" charset="0"/>
                </a:rPr>
                <a:t> </a:t>
              </a:r>
            </a:p>
          </p:txBody>
        </p:sp>
        <p:sp>
          <p:nvSpPr>
            <p:cNvPr id="33" name="Rectangle 32">
              <a:extLst>
                <a:ext uri="{FF2B5EF4-FFF2-40B4-BE49-F238E27FC236}">
                  <a16:creationId xmlns:a16="http://schemas.microsoft.com/office/drawing/2014/main" id="{EA403FC9-AB42-8450-851B-0E1A1EE1C1BC}"/>
                </a:ext>
              </a:extLst>
            </p:cNvPr>
            <p:cNvSpPr/>
            <p:nvPr/>
          </p:nvSpPr>
          <p:spPr>
            <a:xfrm>
              <a:off x="152004" y="2689499"/>
              <a:ext cx="2676665" cy="84775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600" b="1" dirty="0">
                  <a:latin typeface="Calibri" panose="020F0502020204030204" pitchFamily="34" charset="0"/>
                  <a:cs typeface="Calibri" panose="020F0502020204030204" pitchFamily="34" charset="0"/>
                </a:rPr>
                <a:t>Child safety</a:t>
              </a:r>
              <a:endParaRPr lang="he-IL" sz="1600" b="1" dirty="0">
                <a:latin typeface="Calibri" panose="020F0502020204030204" pitchFamily="34" charset="0"/>
                <a:cs typeface="Calibri" panose="020F0502020204030204" pitchFamily="34" charset="0"/>
              </a:endParaRPr>
            </a:p>
            <a:p>
              <a:pPr algn="ctr" rtl="1"/>
              <a:r>
                <a:rPr lang="he-IL" sz="2800" b="1" dirty="0">
                  <a:solidFill>
                    <a:prstClr val="white"/>
                  </a:solidFill>
                  <a:latin typeface="Calibri" panose="020F0502020204030204" pitchFamily="34" charset="0"/>
                  <a:cs typeface="Calibri" panose="020F0502020204030204" pitchFamily="34" charset="0"/>
                </a:rPr>
                <a:t>5.1</a:t>
              </a:r>
              <a:r>
                <a:rPr lang="he-IL" sz="3200" b="1" dirty="0">
                  <a:solidFill>
                    <a:prstClr val="white"/>
                  </a:solidFill>
                  <a:latin typeface="Calibri" panose="020F0502020204030204" pitchFamily="34" charset="0"/>
                  <a:cs typeface="Calibri" panose="020F0502020204030204" pitchFamily="34" charset="0"/>
                </a:rPr>
                <a:t> </a:t>
              </a:r>
              <a:r>
                <a:rPr lang="en-US" sz="3200" b="1" dirty="0">
                  <a:solidFill>
                    <a:prstClr val="white"/>
                  </a:solidFill>
                  <a:latin typeface="Calibri" panose="020F0502020204030204" pitchFamily="34" charset="0"/>
                  <a:cs typeface="Calibri" panose="020F0502020204030204" pitchFamily="34" charset="0"/>
                </a:rPr>
                <a:t> </a:t>
              </a:r>
            </a:p>
          </p:txBody>
        </p:sp>
        <p:sp>
          <p:nvSpPr>
            <p:cNvPr id="34" name="Rectangle 33">
              <a:extLst>
                <a:ext uri="{FF2B5EF4-FFF2-40B4-BE49-F238E27FC236}">
                  <a16:creationId xmlns:a16="http://schemas.microsoft.com/office/drawing/2014/main" id="{75D60FE7-F573-AC65-CC83-7D1E788974A2}"/>
                </a:ext>
              </a:extLst>
            </p:cNvPr>
            <p:cNvSpPr/>
            <p:nvPr/>
          </p:nvSpPr>
          <p:spPr>
            <a:xfrm>
              <a:off x="154607" y="4521530"/>
              <a:ext cx="2674052" cy="847750"/>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600" b="1" dirty="0">
                  <a:latin typeface="Calibri" panose="020F0502020204030204" pitchFamily="34" charset="0"/>
                  <a:cs typeface="Calibri" panose="020F0502020204030204" pitchFamily="34" charset="0"/>
                </a:rPr>
                <a:t>Ease of movement and mobility</a:t>
              </a:r>
              <a:endParaRPr lang="he-IL" sz="1600" b="1" dirty="0">
                <a:latin typeface="Calibri" panose="020F0502020204030204" pitchFamily="34" charset="0"/>
                <a:cs typeface="Calibri" panose="020F0502020204030204" pitchFamily="34" charset="0"/>
              </a:endParaRPr>
            </a:p>
            <a:p>
              <a:pPr algn="ctr" rtl="1"/>
              <a:r>
                <a:rPr lang="he-IL" sz="2800" b="1" dirty="0">
                  <a:solidFill>
                    <a:prstClr val="white"/>
                  </a:solidFill>
                  <a:latin typeface="Calibri" panose="020F0502020204030204" pitchFamily="34" charset="0"/>
                  <a:cs typeface="Calibri" panose="020F0502020204030204" pitchFamily="34" charset="0"/>
                </a:rPr>
                <a:t>4.5</a:t>
              </a:r>
              <a:r>
                <a:rPr lang="he-IL" sz="4000" b="1" dirty="0">
                  <a:solidFill>
                    <a:prstClr val="white"/>
                  </a:solidFill>
                  <a:latin typeface="Calibri" panose="020F0502020204030204" pitchFamily="34" charset="0"/>
                  <a:cs typeface="Calibri" panose="020F0502020204030204" pitchFamily="34" charset="0"/>
                </a:rPr>
                <a:t> </a:t>
              </a:r>
              <a:r>
                <a:rPr lang="en-US" b="1" dirty="0">
                  <a:solidFill>
                    <a:prstClr val="white"/>
                  </a:solidFill>
                  <a:latin typeface="Calibri" panose="020F0502020204030204" pitchFamily="34" charset="0"/>
                  <a:cs typeface="Calibri" panose="020F0502020204030204" pitchFamily="34" charset="0"/>
                </a:rPr>
                <a:t> </a:t>
              </a:r>
            </a:p>
          </p:txBody>
        </p:sp>
      </p:grpSp>
      <p:cxnSp>
        <p:nvCxnSpPr>
          <p:cNvPr id="36" name="Straight Connector 35">
            <a:extLst>
              <a:ext uri="{FF2B5EF4-FFF2-40B4-BE49-F238E27FC236}">
                <a16:creationId xmlns:a16="http://schemas.microsoft.com/office/drawing/2014/main" id="{A6C2B59C-2A5C-78EB-4985-B7F0D22510A4}"/>
              </a:ext>
            </a:extLst>
          </p:cNvPr>
          <p:cNvCxnSpPr>
            <a:cxnSpLocks/>
          </p:cNvCxnSpPr>
          <p:nvPr/>
        </p:nvCxnSpPr>
        <p:spPr>
          <a:xfrm>
            <a:off x="8708890" y="389651"/>
            <a:ext cx="0" cy="6039724"/>
          </a:xfrm>
          <a:prstGeom prst="line">
            <a:avLst/>
          </a:prstGeom>
          <a:ln w="38100">
            <a:solidFill>
              <a:srgbClr val="4978A6"/>
            </a:solidFill>
          </a:ln>
        </p:spPr>
        <p:style>
          <a:lnRef idx="1">
            <a:schemeClr val="accent1"/>
          </a:lnRef>
          <a:fillRef idx="0">
            <a:schemeClr val="accent1"/>
          </a:fillRef>
          <a:effectRef idx="0">
            <a:schemeClr val="accent1"/>
          </a:effectRef>
          <a:fontRef idx="minor">
            <a:schemeClr val="tx1"/>
          </a:fontRef>
        </p:style>
      </p:cxnSp>
      <p:pic>
        <p:nvPicPr>
          <p:cNvPr id="35" name="Graphic 34" descr="Chicken">
            <a:extLst>
              <a:ext uri="{FF2B5EF4-FFF2-40B4-BE49-F238E27FC236}">
                <a16:creationId xmlns:a16="http://schemas.microsoft.com/office/drawing/2014/main" id="{4446ED66-CB62-856E-4ACF-FD92B8BEDE9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29915" y="2181726"/>
            <a:ext cx="756179" cy="756179"/>
          </a:xfrm>
          <a:prstGeom prst="rect">
            <a:avLst/>
          </a:prstGeom>
        </p:spPr>
      </p:pic>
      <p:pic>
        <p:nvPicPr>
          <p:cNvPr id="37" name="Graphic 36" descr="Rooster">
            <a:extLst>
              <a:ext uri="{FF2B5EF4-FFF2-40B4-BE49-F238E27FC236}">
                <a16:creationId xmlns:a16="http://schemas.microsoft.com/office/drawing/2014/main" id="{C2ABEE65-5071-B515-50DC-B994C3E7A7C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8310949" y="3129536"/>
            <a:ext cx="887553" cy="887553"/>
          </a:xfrm>
          <a:prstGeom prst="rect">
            <a:avLst/>
          </a:prstGeom>
        </p:spPr>
      </p:pic>
    </p:spTree>
    <p:extLst>
      <p:ext uri="{BB962C8B-B14F-4D97-AF65-F5344CB8AC3E}">
        <p14:creationId xmlns:p14="http://schemas.microsoft.com/office/powerpoint/2010/main" val="3276056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18</a:t>
            </a:fld>
            <a:endParaRPr lang="en-US" sz="1400"/>
          </a:p>
        </p:txBody>
      </p:sp>
      <p:sp>
        <p:nvSpPr>
          <p:cNvPr id="6" name="TextBox 5">
            <a:extLst>
              <a:ext uri="{FF2B5EF4-FFF2-40B4-BE49-F238E27FC236}">
                <a16:creationId xmlns:a16="http://schemas.microsoft.com/office/drawing/2014/main" id="{71AC1DE8-4FD0-43CF-8F42-3F7F1246AC19}"/>
              </a:ext>
            </a:extLst>
          </p:cNvPr>
          <p:cNvSpPr txBox="1"/>
          <p:nvPr/>
        </p:nvSpPr>
        <p:spPr>
          <a:xfrm>
            <a:off x="0" y="0"/>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HaShoteret</a:t>
            </a:r>
            <a:r>
              <a:rPr lang="en-US" sz="2000" b="1" dirty="0">
                <a:solidFill>
                  <a:schemeClr val="bg1"/>
                </a:solidFill>
                <a:latin typeface="Tahoma" pitchFamily="34" charset="0"/>
                <a:ea typeface="Tahoma" pitchFamily="34" charset="0"/>
                <a:cs typeface="Tahoma" pitchFamily="34" charset="0"/>
              </a:rPr>
              <a:t> – Summary and recommendations</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CB0E8BE5-D3AB-4585-A046-F5FE7FC9C31C}"/>
              </a:ext>
            </a:extLst>
          </p:cNvPr>
          <p:cNvSpPr/>
          <p:nvPr/>
        </p:nvSpPr>
        <p:spPr>
          <a:xfrm>
            <a:off x="-1" y="4174844"/>
            <a:ext cx="12191999" cy="1839780"/>
          </a:xfrm>
          <a:prstGeom prst="rect">
            <a:avLst/>
          </a:prstGeom>
          <a:solidFill>
            <a:srgbClr val="4978A6"/>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t"/>
          <a:lstStyle/>
          <a:p>
            <a:pPr marL="285750" lvl="0" indent="-285750" algn="l">
              <a:lnSpc>
                <a:spcPct val="150000"/>
              </a:lnSpc>
              <a:buClr>
                <a:srgbClr val="F9BC25"/>
              </a:buClr>
              <a:buFont typeface="Tahoma" panose="020B0604030504040204" pitchFamily="34" charset="0"/>
              <a:buChar char="█"/>
            </a:pPr>
            <a:r>
              <a:rPr lang="en-US" sz="1400" b="1" dirty="0">
                <a:solidFill>
                  <a:prstClr val="white"/>
                </a:solidFill>
                <a:latin typeface="Tahoma" panose="020B0604030504040204" pitchFamily="34" charset="0"/>
                <a:ea typeface="Tahoma" panose="020B0604030504040204" pitchFamily="34" charset="0"/>
                <a:cs typeface="Tahoma" panose="020B0604030504040204" pitchFamily="34" charset="0"/>
              </a:rPr>
              <a:t>Integrating Urban95 policy in public space planning</a:t>
            </a:r>
            <a:endParaRPr lang="he-IL" sz="1400" b="1" dirty="0">
              <a:solidFill>
                <a:prstClr val="white"/>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 typeface="Wingdings" panose="05000000000000000000" pitchFamily="2" charset="2"/>
              <a:buChar char="§"/>
            </a:pPr>
            <a:r>
              <a:rPr lang="en-US" sz="1200" dirty="0">
                <a:solidFill>
                  <a:prstClr val="white"/>
                </a:solidFill>
                <a:latin typeface="Tahoma" panose="020B0604030504040204" pitchFamily="34" charset="0"/>
                <a:ea typeface="Tahoma" panose="020B0604030504040204" pitchFamily="34" charset="0"/>
                <a:cs typeface="Tahoma" panose="020B0604030504040204" pitchFamily="34" charset="0"/>
              </a:rPr>
              <a:t>Gan </a:t>
            </a:r>
            <a:r>
              <a:rPr lang="en-US" sz="1200" dirty="0" err="1">
                <a:solidFill>
                  <a:prstClr val="white"/>
                </a:solidFill>
                <a:latin typeface="Tahoma" panose="020B0604030504040204" pitchFamily="34" charset="0"/>
                <a:ea typeface="Tahoma" panose="020B0604030504040204" pitchFamily="34" charset="0"/>
                <a:cs typeface="Tahoma" panose="020B0604030504040204" pitchFamily="34" charset="0"/>
              </a:rPr>
              <a:t>HaShoteret</a:t>
            </a:r>
            <a:r>
              <a:rPr lang="en-US" sz="1200" dirty="0">
                <a:solidFill>
                  <a:prstClr val="white"/>
                </a:solidFill>
                <a:latin typeface="Tahoma" panose="020B0604030504040204" pitchFamily="34" charset="0"/>
                <a:ea typeface="Tahoma" panose="020B0604030504040204" pitchFamily="34" charset="0"/>
                <a:cs typeface="Tahoma" panose="020B0604030504040204" pitchFamily="34" charset="0"/>
              </a:rPr>
              <a:t> was selected as a focus for intervention, as part of a pilot project to improve walkability. This decision followed Urbn95’s mapping of walkways and spaces used by parents and children in the Ezra and Ha-</a:t>
            </a:r>
            <a:r>
              <a:rPr lang="en-US" sz="1200" dirty="0" err="1">
                <a:solidFill>
                  <a:prstClr val="white"/>
                </a:solidFill>
                <a:latin typeface="Tahoma" panose="020B0604030504040204" pitchFamily="34" charset="0"/>
                <a:ea typeface="Tahoma" panose="020B0604030504040204" pitchFamily="34" charset="0"/>
                <a:cs typeface="Tahoma" panose="020B0604030504040204" pitchFamily="34" charset="0"/>
              </a:rPr>
              <a:t>Argazim</a:t>
            </a:r>
            <a:r>
              <a:rPr lang="en-US" sz="1200" dirty="0">
                <a:solidFill>
                  <a:prstClr val="white"/>
                </a:solidFill>
                <a:latin typeface="Tahoma" panose="020B0604030504040204" pitchFamily="34" charset="0"/>
                <a:ea typeface="Tahoma" panose="020B0604030504040204" pitchFamily="34" charset="0"/>
                <a:cs typeface="Tahoma" panose="020B0604030504040204" pitchFamily="34" charset="0"/>
              </a:rPr>
              <a:t> neighborhood. The mapping was presented to partners and stakeholders, and alternatives were explored. </a:t>
            </a:r>
          </a:p>
          <a:p>
            <a:pPr marL="285750" indent="-285750" algn="l">
              <a:lnSpc>
                <a:spcPct val="150000"/>
              </a:lnSpc>
              <a:buClr>
                <a:srgbClr val="FFC000"/>
              </a:buClr>
              <a:buFont typeface="Wingdings" panose="05000000000000000000" pitchFamily="2" charset="2"/>
              <a:buChar char="§"/>
            </a:pPr>
            <a:r>
              <a:rPr lang="en-US" sz="1200" dirty="0">
                <a:solidFill>
                  <a:prstClr val="white"/>
                </a:solidFill>
                <a:latin typeface="Tahoma" panose="020B0604030504040204" pitchFamily="34" charset="0"/>
                <a:ea typeface="Tahoma" panose="020B0604030504040204" pitchFamily="34" charset="0"/>
                <a:cs typeface="Tahoma" panose="020B0604030504040204" pitchFamily="34" charset="0"/>
              </a:rPr>
              <a:t>Urban95 submitted a proposal to develop spaces for recreation and gatherings in the park, in order to adjust it for use by young children and their families. This plan will be implemented later this year or next year, with involvement of the local community center and other entities in the overall renovation of the park. Other proposals were rejected at this stage due to issues of transportation and permitting.</a:t>
            </a:r>
            <a:endParaRPr lang="he-IL" sz="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 name="Rectangle 2">
            <a:extLst>
              <a:ext uri="{FF2B5EF4-FFF2-40B4-BE49-F238E27FC236}">
                <a16:creationId xmlns:a16="http://schemas.microsoft.com/office/drawing/2014/main" id="{04CB3D70-ECD5-4600-82BE-41BDE4B6AE20}"/>
              </a:ext>
            </a:extLst>
          </p:cNvPr>
          <p:cNvSpPr/>
          <p:nvPr/>
        </p:nvSpPr>
        <p:spPr>
          <a:xfrm>
            <a:off x="5868222" y="607499"/>
            <a:ext cx="6096000" cy="3326232"/>
          </a:xfrm>
          <a:prstGeom prst="rect">
            <a:avLst/>
          </a:prstGeom>
        </p:spPr>
        <p:txBody>
          <a:bodyPr>
            <a:spAutoFit/>
          </a:bodyPr>
          <a:lstStyle/>
          <a:p>
            <a:pPr marL="285750" indent="-285750" algn="l">
              <a:lnSpc>
                <a:spcPct val="150000"/>
              </a:lnSpc>
              <a:buClr>
                <a:srgbClr val="FFC000"/>
              </a:buClr>
              <a:buFont typeface="Tahoma" panose="020B0604030504040204" pitchFamily="34" charset="0"/>
              <a:buChar cha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The physical infrastructure in the park is only partially adjusted for young children and their caregivers</a:t>
            </a:r>
            <a:endParaRPr lang="he-IL" sz="14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F9BC25"/>
              </a:buClr>
              <a:buFont typeface="Wingdings" panose="05000000000000000000" pitchFamily="2" charset="2"/>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Recommendations: Renovating and adding facilities to improve visitors’ wellbeing such as toilets, benches and a drinking fountain with cold water; improving routine maintenance and cleanliness; renovating access paths to allow safe and convenient access for wheelchairs and strollers. </a:t>
            </a:r>
          </a:p>
          <a:p>
            <a:pPr marL="285750" lvl="0" indent="-285750" algn="l">
              <a:lnSpc>
                <a:spcPct val="150000"/>
              </a:lnSpc>
              <a:buClr>
                <a:srgbClr val="FFC000"/>
              </a:buClr>
              <a:buFont typeface="Tahoma" panose="020B0604030504040204" pitchFamily="34" charset="0"/>
              <a:buChar cha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Little parent-child interaction or joint play among young children and their caregivers was observed</a:t>
            </a:r>
            <a:endParaRPr lang="he-IL" sz="14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Activities may enrich the park, for example by creating a branch of the community center in the park area</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FFC000"/>
              </a:buClr>
              <a:buFont typeface="Tahoma" panose="020B0604030504040204" pitchFamily="34" charset="0"/>
              <a:buChar cha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Most local park visitors arrive there by foot or bicycle</a:t>
            </a:r>
            <a:endParaRPr lang="he-IL" sz="1400" b="1" dirty="0">
              <a:solidFill>
                <a:srgbClr val="4978A6"/>
              </a:solidFill>
              <a:latin typeface="Tahoma" panose="020B0604030504040204" pitchFamily="34" charset="0"/>
              <a:ea typeface="Tahoma" panose="020B0604030504040204" pitchFamily="34" charset="0"/>
              <a:cs typeface="Tahoma" panose="020B0604030504040204" pitchFamily="34" charset="0"/>
            </a:endParaRPr>
          </a:p>
        </p:txBody>
      </p:sp>
      <p:sp>
        <p:nvSpPr>
          <p:cNvPr id="8" name="Rectangle 7">
            <a:extLst>
              <a:ext uri="{FF2B5EF4-FFF2-40B4-BE49-F238E27FC236}">
                <a16:creationId xmlns:a16="http://schemas.microsoft.com/office/drawing/2014/main" id="{9B9B2C2D-91F9-5910-C67F-99312BD4CC3E}"/>
              </a:ext>
            </a:extLst>
          </p:cNvPr>
          <p:cNvSpPr/>
          <p:nvPr/>
        </p:nvSpPr>
        <p:spPr>
          <a:xfrm>
            <a:off x="228701" y="598446"/>
            <a:ext cx="5415978" cy="3978846"/>
          </a:xfrm>
          <a:prstGeom prst="rect">
            <a:avLst/>
          </a:prstGeom>
        </p:spPr>
        <p:txBody>
          <a:bodyPr wrap="square">
            <a:spAutoFit/>
          </a:bodyPr>
          <a:lstStyle/>
          <a:p>
            <a:pPr marL="285750" lvl="0" indent="-285750" algn="l">
              <a:lnSpc>
                <a:spcPct val="150000"/>
              </a:lnSpc>
              <a:buClr>
                <a:srgbClr val="FFC000"/>
              </a:buClr>
              <a:buFont typeface="Tahoma" panose="020B0604030504040204" pitchFamily="34" charset="0"/>
              <a:buChar cha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The park is mainly used by the local population</a:t>
            </a:r>
          </a:p>
          <a:p>
            <a:pPr marL="285750" indent="-285750" algn="l">
              <a:lnSpc>
                <a:spcPct val="150000"/>
              </a:lnSpc>
              <a:buClr>
                <a:srgbClr val="FFC000"/>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Natural elements contribute to a pleasant atmosphere and it is important to preserve them. However, cleanliness must be maintained and waste disposed of. Access routes must be adapted to the natural features (for example, paving walkways around trees so they are not blocked).</a:t>
            </a:r>
            <a:r>
              <a:rPr lang="he-IL" sz="1200" dirty="0">
                <a:latin typeface="Tahoma" panose="020B0604030504040204" pitchFamily="34" charset="0"/>
                <a:ea typeface="Tahoma" panose="020B0604030504040204" pitchFamily="34" charset="0"/>
                <a:cs typeface="Tahoma" panose="020B0604030504040204" pitchFamily="34" charset="0"/>
              </a:rPr>
              <a:t> </a:t>
            </a:r>
          </a:p>
          <a:p>
            <a:pPr marL="285750" indent="-285750" algn="l">
              <a:lnSpc>
                <a:spcPct val="150000"/>
              </a:lnSpc>
              <a:buClr>
                <a:srgbClr val="FFC000"/>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Improving conditions may attract visitors to under-utilized areas and so the entire park complex reaches its inherent potential. For example, the shelter plaza may be used as a seating and recreation area. The play facility in the Circle Plaza may be removed and the area converted into a soccer or basketball court or area for play and visiting.</a:t>
            </a:r>
          </a:p>
          <a:p>
            <a:pPr marL="285750" indent="-285750" algn="l">
              <a:lnSpc>
                <a:spcPct val="150000"/>
              </a:lnSpc>
              <a:buClr>
                <a:srgbClr val="FFC000"/>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Interviewees expressed the need for security cameras to be installed for purposes of crime deterrence and law enforcement.</a:t>
            </a:r>
          </a:p>
          <a:p>
            <a:pPr marL="285750" indent="-285750" algn="l">
              <a:lnSpc>
                <a:spcPct val="150000"/>
              </a:lnSpc>
              <a:buClr>
                <a:srgbClr val="FFC000"/>
              </a:buClr>
              <a:buFont typeface="Wingdings" panose="05000000000000000000" pitchFamily="2" charset="2"/>
              <a:buChar char="§"/>
            </a:pPr>
            <a:endParaRPr lang="he-IL" sz="1200" dirty="0">
              <a:latin typeface="Tahoma" panose="020B0604030504040204" pitchFamily="34" charset="0"/>
              <a:ea typeface="Tahoma" panose="020B0604030504040204" pitchFamily="34" charset="0"/>
              <a:cs typeface="Tahoma" panose="020B0604030504040204" pitchFamily="34" charset="0"/>
            </a:endParaRPr>
          </a:p>
          <a:p>
            <a:pPr algn="l">
              <a:lnSpc>
                <a:spcPct val="150000"/>
              </a:lnSpc>
              <a:buClr>
                <a:srgbClr val="FFC000"/>
              </a:buClr>
            </a:pPr>
            <a:endParaRPr lang="he-IL" sz="12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39972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19</a:t>
            </a:fld>
            <a:endParaRPr lang="en-US" sz="1400"/>
          </a:p>
        </p:txBody>
      </p:sp>
      <p:sp>
        <p:nvSpPr>
          <p:cNvPr id="17" name="TextBox 16"/>
          <p:cNvSpPr txBox="1"/>
          <p:nvPr/>
        </p:nvSpPr>
        <p:spPr>
          <a:xfrm>
            <a:off x="623110" y="2513194"/>
            <a:ext cx="10675620" cy="730585"/>
          </a:xfrm>
          <a:prstGeom prst="rect">
            <a:avLst/>
          </a:prstGeom>
          <a:solidFill>
            <a:srgbClr val="EC1C3C"/>
          </a:solidFill>
        </p:spPr>
        <p:txBody>
          <a:bodyPr wrap="square" rtlCol="0">
            <a:spAutoFit/>
          </a:bodyPr>
          <a:lstStyle/>
          <a:p>
            <a:pPr algn="ctr" rtl="1">
              <a:lnSpc>
                <a:spcPct val="150000"/>
              </a:lnSpc>
            </a:pP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Findings of pre/post intervention observations</a:t>
            </a:r>
            <a:endParaRPr lang="he-IL"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127574" y="869911"/>
            <a:ext cx="11936852" cy="371577"/>
          </a:xfrm>
          <a:prstGeom prst="rect">
            <a:avLst/>
          </a:prstGeom>
        </p:spPr>
        <p:txBody>
          <a:bodyPr wrap="square">
            <a:spAutoFit/>
          </a:bodyPr>
          <a:lstStyle/>
          <a:p>
            <a:pPr algn="r" rtl="1">
              <a:lnSpc>
                <a:spcPct val="150000"/>
              </a:lnSpc>
            </a:pPr>
            <a:r>
              <a:rPr lang="en-US" sz="1400">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2403109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smtClean="0"/>
              <a:t>2</a:t>
            </a:fld>
            <a:endParaRPr lang="en-US" sz="1400" dirty="0"/>
          </a:p>
        </p:txBody>
      </p:sp>
      <p:sp>
        <p:nvSpPr>
          <p:cNvPr id="10" name="Rectangle 9"/>
          <p:cNvSpPr/>
          <p:nvPr/>
        </p:nvSpPr>
        <p:spPr>
          <a:xfrm>
            <a:off x="2281563" y="3675970"/>
            <a:ext cx="3692396" cy="646331"/>
          </a:xfrm>
          <a:prstGeom prst="rect">
            <a:avLst/>
          </a:prstGeom>
        </p:spPr>
        <p:txBody>
          <a:bodyPr wrap="square">
            <a:spAutoFit/>
          </a:bodyPr>
          <a:lstStyle/>
          <a:p>
            <a:r>
              <a:rPr lang="en-US" b="1" i="0" dirty="0" err="1">
                <a:effectLst/>
                <a:latin typeface="Tahoma" panose="020B0604030504040204" pitchFamily="34" charset="0"/>
                <a:ea typeface="Tahoma" panose="020B0604030504040204" pitchFamily="34" charset="0"/>
                <a:cs typeface="Tahoma" panose="020B0604030504040204" pitchFamily="34" charset="0"/>
              </a:rPr>
              <a:t>Alona</a:t>
            </a:r>
            <a:r>
              <a:rPr lang="en-US" b="1" i="0" dirty="0">
                <a:effectLst/>
                <a:latin typeface="Tahoma" panose="020B0604030504040204" pitchFamily="34" charset="0"/>
                <a:ea typeface="Tahoma" panose="020B0604030504040204" pitchFamily="34" charset="0"/>
                <a:cs typeface="Tahoma" panose="020B0604030504040204" pitchFamily="34" charset="0"/>
              </a:rPr>
              <a:t> </a:t>
            </a:r>
            <a:r>
              <a:rPr lang="en-US" b="1" dirty="0" err="1">
                <a:latin typeface="Tahoma" panose="020B0604030504040204" pitchFamily="34" charset="0"/>
                <a:ea typeface="Tahoma" panose="020B0604030504040204" pitchFamily="34" charset="0"/>
                <a:cs typeface="Tahoma" panose="020B0604030504040204" pitchFamily="34" charset="0"/>
              </a:rPr>
              <a:t>Tsirulnikov</a:t>
            </a:r>
            <a:endParaRPr lang="en-US" b="1" i="0" dirty="0">
              <a:effectLst/>
              <a:latin typeface="Tahoma" panose="020B0604030504040204" pitchFamily="34" charset="0"/>
              <a:ea typeface="Tahoma" panose="020B0604030504040204" pitchFamily="34" charset="0"/>
              <a:cs typeface="Tahoma" panose="020B0604030504040204" pitchFamily="34" charset="0"/>
            </a:endParaRPr>
          </a:p>
          <a:p>
            <a:pPr lvl="0">
              <a:defRPr/>
            </a:pPr>
            <a:r>
              <a:rPr lang="en-US" dirty="0">
                <a:latin typeface="Tahoma" pitchFamily="34" charset="0"/>
                <a:ea typeface="Tahoma" pitchFamily="34" charset="0"/>
                <a:cs typeface="Tahoma" pitchFamily="34" charset="0"/>
              </a:rPr>
              <a:t>Researcher &amp; Program Evaluator</a:t>
            </a:r>
            <a:endParaRPr lang="he-IL" dirty="0">
              <a:latin typeface="Tahoma" pitchFamily="34" charset="0"/>
              <a:ea typeface="Tahoma" pitchFamily="34" charset="0"/>
              <a:cs typeface="Tahoma" pitchFamily="34" charset="0"/>
            </a:endParaRPr>
          </a:p>
        </p:txBody>
      </p:sp>
      <p:pic>
        <p:nvPicPr>
          <p:cNvPr id="11" name="תמונה 18"/>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946744" y="3282796"/>
            <a:ext cx="1336891" cy="1329417"/>
          </a:xfrm>
          <a:prstGeom prst="ellipse">
            <a:avLst/>
          </a:prstGeom>
          <a:ln>
            <a:noFill/>
          </a:ln>
          <a:effectLst>
            <a:softEdge rad="112500"/>
          </a:effectLst>
        </p:spPr>
      </p:pic>
      <p:grpSp>
        <p:nvGrpSpPr>
          <p:cNvPr id="3" name="Group 2">
            <a:extLst>
              <a:ext uri="{FF2B5EF4-FFF2-40B4-BE49-F238E27FC236}">
                <a16:creationId xmlns:a16="http://schemas.microsoft.com/office/drawing/2014/main" id="{AA195042-D717-410F-85E6-97FBF7312DA9}"/>
              </a:ext>
            </a:extLst>
          </p:cNvPr>
          <p:cNvGrpSpPr/>
          <p:nvPr/>
        </p:nvGrpSpPr>
        <p:grpSpPr>
          <a:xfrm>
            <a:off x="6096000" y="1335870"/>
            <a:ext cx="5264967" cy="1259217"/>
            <a:chOff x="780107" y="1874877"/>
            <a:chExt cx="5264967" cy="1259217"/>
          </a:xfrm>
        </p:grpSpPr>
        <p:pic>
          <p:nvPicPr>
            <p:cNvPr id="24" name="תמונה 18">
              <a:extLst>
                <a:ext uri="{FF2B5EF4-FFF2-40B4-BE49-F238E27FC236}">
                  <a16:creationId xmlns:a16="http://schemas.microsoft.com/office/drawing/2014/main" id="{C800FCC4-0901-43E9-9122-0ADE2921CE86}"/>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t="-1" b="24513"/>
            <a:stretch/>
          </p:blipFill>
          <p:spPr>
            <a:xfrm>
              <a:off x="780107" y="1874877"/>
              <a:ext cx="1205555" cy="1259217"/>
            </a:xfrm>
            <a:prstGeom prst="ellipse">
              <a:avLst/>
            </a:prstGeom>
            <a:ln>
              <a:noFill/>
            </a:ln>
            <a:effectLst>
              <a:softEdge rad="112500"/>
            </a:effectLst>
          </p:spPr>
        </p:pic>
        <p:sp>
          <p:nvSpPr>
            <p:cNvPr id="25" name="Rectangle 24">
              <a:extLst>
                <a:ext uri="{FF2B5EF4-FFF2-40B4-BE49-F238E27FC236}">
                  <a16:creationId xmlns:a16="http://schemas.microsoft.com/office/drawing/2014/main" id="{BF2A0EF3-49B1-4F7D-89D8-908F97894891}"/>
                </a:ext>
              </a:extLst>
            </p:cNvPr>
            <p:cNvSpPr/>
            <p:nvPr/>
          </p:nvSpPr>
          <p:spPr>
            <a:xfrm>
              <a:off x="1985662" y="2240750"/>
              <a:ext cx="4059412" cy="646331"/>
            </a:xfrm>
            <a:prstGeom prst="rect">
              <a:avLst/>
            </a:prstGeom>
          </p:spPr>
          <p:txBody>
            <a:bodyPr wrap="square">
              <a:spAutoFit/>
            </a:bodyPr>
            <a:lstStyle/>
            <a:p>
              <a:pPr lvl="0">
                <a:defRPr/>
              </a:pPr>
              <a:r>
                <a:rPr lang="en-US" b="1" dirty="0">
                  <a:latin typeface="Tahoma" pitchFamily="34" charset="0"/>
                  <a:ea typeface="Tahoma" pitchFamily="34" charset="0"/>
                  <a:cs typeface="Tahoma" pitchFamily="34" charset="0"/>
                </a:rPr>
                <a:t>Dr. Tal </a:t>
              </a:r>
              <a:r>
                <a:rPr lang="en-US" b="1" dirty="0" err="1">
                  <a:latin typeface="Tahoma" pitchFamily="34" charset="0"/>
                  <a:ea typeface="Tahoma" pitchFamily="34" charset="0"/>
                  <a:cs typeface="Tahoma" pitchFamily="34" charset="0"/>
                </a:rPr>
                <a:t>Mishaan</a:t>
              </a:r>
              <a:r>
                <a:rPr lang="en-US" b="1" dirty="0">
                  <a:latin typeface="Tahoma" pitchFamily="34" charset="0"/>
                  <a:ea typeface="Tahoma" pitchFamily="34" charset="0"/>
                  <a:cs typeface="Tahoma" pitchFamily="34" charset="0"/>
                </a:rPr>
                <a:t> Spiegel</a:t>
              </a:r>
              <a:endParaRPr lang="he-IL" b="1" dirty="0">
                <a:latin typeface="Tahoma" pitchFamily="34" charset="0"/>
                <a:ea typeface="Tahoma" pitchFamily="34" charset="0"/>
                <a:cs typeface="Tahoma" pitchFamily="34" charset="0"/>
              </a:endParaRPr>
            </a:p>
            <a:p>
              <a:pPr lvl="0">
                <a:defRPr/>
              </a:pPr>
              <a:r>
                <a:rPr lang="en-US" dirty="0">
                  <a:latin typeface="Tahoma" pitchFamily="34" charset="0"/>
                  <a:ea typeface="Tahoma" pitchFamily="34" charset="0"/>
                  <a:cs typeface="Tahoma" pitchFamily="34" charset="0"/>
                </a:rPr>
                <a:t>Head of Program Evaluation Unit</a:t>
              </a:r>
              <a:endParaRPr lang="en-US" dirty="0">
                <a:solidFill>
                  <a:srgbClr val="36636F"/>
                </a:solidFill>
                <a:latin typeface="Tahoma" pitchFamily="34" charset="0"/>
                <a:ea typeface="Tahoma" pitchFamily="34" charset="0"/>
                <a:cs typeface="Tahoma" pitchFamily="34" charset="0"/>
              </a:endParaRPr>
            </a:p>
          </p:txBody>
        </p:sp>
      </p:grpSp>
      <p:sp>
        <p:nvSpPr>
          <p:cNvPr id="12" name="TextBox 11">
            <a:extLst>
              <a:ext uri="{FF2B5EF4-FFF2-40B4-BE49-F238E27FC236}">
                <a16:creationId xmlns:a16="http://schemas.microsoft.com/office/drawing/2014/main" id="{D8628082-3AF0-4124-8DDF-887C234DA15C}"/>
              </a:ext>
            </a:extLst>
          </p:cNvPr>
          <p:cNvSpPr txBox="1"/>
          <p:nvPr/>
        </p:nvSpPr>
        <p:spPr>
          <a:xfrm>
            <a:off x="1" y="0"/>
            <a:ext cx="12192000" cy="400110"/>
          </a:xfrm>
          <a:prstGeom prst="rect">
            <a:avLst/>
          </a:prstGeom>
          <a:solidFill>
            <a:srgbClr val="EC1C3C"/>
          </a:solidFill>
        </p:spPr>
        <p:txBody>
          <a:bodyPr wrap="square" rtlCol="0">
            <a:spAutoFit/>
          </a:bodyPr>
          <a:lstStyle/>
          <a:p>
            <a:r>
              <a:rPr lang="en-US" sz="2000" dirty="0">
                <a:solidFill>
                  <a:schemeClr val="bg1"/>
                </a:solidFill>
                <a:latin typeface="Tahoma" pitchFamily="34" charset="0"/>
                <a:ea typeface="Tahoma" pitchFamily="34" charset="0"/>
                <a:cs typeface="Tahoma" pitchFamily="34" charset="0"/>
              </a:rPr>
              <a:t>Research Team</a:t>
            </a:r>
            <a:endParaRPr lang="he-IL" sz="2000" dirty="0">
              <a:solidFill>
                <a:schemeClr val="bg1"/>
              </a:solidFill>
              <a:latin typeface="Tahoma" pitchFamily="34" charset="0"/>
              <a:ea typeface="Tahoma" pitchFamily="34" charset="0"/>
              <a:cs typeface="Tahoma" pitchFamily="34" charset="0"/>
            </a:endParaRPr>
          </a:p>
        </p:txBody>
      </p:sp>
      <p:pic>
        <p:nvPicPr>
          <p:cNvPr id="4" name="תמונה 3"/>
          <p:cNvPicPr>
            <a:picLocks noChangeAspect="1"/>
          </p:cNvPicPr>
          <p:nvPr/>
        </p:nvPicPr>
        <p:blipFill rotWithShape="1">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t="17863" r="7690"/>
          <a:stretch/>
        </p:blipFill>
        <p:spPr>
          <a:xfrm>
            <a:off x="946744" y="1322740"/>
            <a:ext cx="1334819" cy="1285478"/>
          </a:xfrm>
          <a:prstGeom prst="ellipse">
            <a:avLst/>
          </a:prstGeom>
          <a:ln>
            <a:noFill/>
          </a:ln>
          <a:effectLst>
            <a:softEdge rad="112500"/>
          </a:effectLst>
        </p:spPr>
      </p:pic>
      <p:sp>
        <p:nvSpPr>
          <p:cNvPr id="17" name="Rectangle 19">
            <a:extLst>
              <a:ext uri="{FF2B5EF4-FFF2-40B4-BE49-F238E27FC236}">
                <a16:creationId xmlns:a16="http://schemas.microsoft.com/office/drawing/2014/main" id="{1E5A95D6-DE9E-4973-AFC3-380A3B36FF67}"/>
              </a:ext>
            </a:extLst>
          </p:cNvPr>
          <p:cNvSpPr/>
          <p:nvPr/>
        </p:nvSpPr>
        <p:spPr>
          <a:xfrm>
            <a:off x="2281563" y="1648029"/>
            <a:ext cx="4333457" cy="646331"/>
          </a:xfrm>
          <a:prstGeom prst="rect">
            <a:avLst/>
          </a:prstGeom>
        </p:spPr>
        <p:txBody>
          <a:bodyPr wrap="square">
            <a:spAutoFit/>
          </a:bodyPr>
          <a:lstStyle/>
          <a:p>
            <a:pPr lvl="0">
              <a:defRPr/>
            </a:pPr>
            <a:r>
              <a:rPr lang="en-US" b="1" dirty="0">
                <a:latin typeface="Tahoma" pitchFamily="34" charset="0"/>
                <a:ea typeface="Tahoma" pitchFamily="34" charset="0"/>
                <a:cs typeface="Tahoma" pitchFamily="34" charset="0"/>
              </a:rPr>
              <a:t>Sharon Brand Martin</a:t>
            </a:r>
            <a:endParaRPr lang="he-IL" b="1" dirty="0">
              <a:latin typeface="Tahoma" pitchFamily="34" charset="0"/>
              <a:ea typeface="Tahoma" pitchFamily="34" charset="0"/>
              <a:cs typeface="Tahoma" pitchFamily="34" charset="0"/>
            </a:endParaRPr>
          </a:p>
          <a:p>
            <a:pPr lvl="0">
              <a:defRPr/>
            </a:pPr>
            <a:r>
              <a:rPr lang="en-US" dirty="0">
                <a:latin typeface="Tahoma" pitchFamily="34" charset="0"/>
                <a:ea typeface="Tahoma" pitchFamily="34" charset="0"/>
                <a:cs typeface="Tahoma" pitchFamily="34" charset="0"/>
              </a:rPr>
              <a:t>Researcher &amp; Program Evaluator</a:t>
            </a:r>
          </a:p>
        </p:txBody>
      </p:sp>
      <p:pic>
        <p:nvPicPr>
          <p:cNvPr id="13" name="Picture 2">
            <a:extLst>
              <a:ext uri="{FF2B5EF4-FFF2-40B4-BE49-F238E27FC236}">
                <a16:creationId xmlns:a16="http://schemas.microsoft.com/office/drawing/2014/main" id="{C73C984A-103F-4855-83C8-8C6C5E53DDB8}"/>
              </a:ext>
            </a:extLst>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33774" y="3282796"/>
            <a:ext cx="1330006" cy="133000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6970D314-F529-4061-ACC5-5509AF9B8EDF}"/>
              </a:ext>
            </a:extLst>
          </p:cNvPr>
          <p:cNvSpPr/>
          <p:nvPr/>
        </p:nvSpPr>
        <p:spPr>
          <a:xfrm>
            <a:off x="7423595" y="3586597"/>
            <a:ext cx="4290145" cy="923330"/>
          </a:xfrm>
          <a:prstGeom prst="rect">
            <a:avLst/>
          </a:prstGeom>
        </p:spPr>
        <p:txBody>
          <a:bodyPr wrap="square">
            <a:spAutoFit/>
          </a:bodyPr>
          <a:lstStyle/>
          <a:p>
            <a:pPr lvl="0">
              <a:defRPr/>
            </a:pPr>
            <a:r>
              <a:rPr lang="en-US" b="1" dirty="0">
                <a:latin typeface="Tahoma" pitchFamily="34" charset="0"/>
                <a:ea typeface="Tahoma" pitchFamily="34" charset="0"/>
                <a:cs typeface="Tahoma" pitchFamily="34" charset="0"/>
              </a:rPr>
              <a:t>Dr. Hava Newman</a:t>
            </a:r>
            <a:endParaRPr lang="he-IL" b="1" dirty="0">
              <a:latin typeface="Tahoma" pitchFamily="34" charset="0"/>
              <a:ea typeface="Tahoma" pitchFamily="34" charset="0"/>
              <a:cs typeface="Tahoma" pitchFamily="34" charset="0"/>
            </a:endParaRPr>
          </a:p>
          <a:p>
            <a:pPr lvl="0">
              <a:defRPr/>
            </a:pPr>
            <a:r>
              <a:rPr lang="en-US" dirty="0">
                <a:latin typeface="Tahoma" pitchFamily="34" charset="0"/>
                <a:ea typeface="Tahoma" pitchFamily="34" charset="0"/>
                <a:cs typeface="Tahoma" pitchFamily="34" charset="0"/>
              </a:rPr>
              <a:t>Head of Assessment and Evaluation Dept.</a:t>
            </a:r>
            <a:endParaRPr lang="en-US" dirty="0">
              <a:solidFill>
                <a:srgbClr val="36636F"/>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2258310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20</a:t>
            </a:fld>
            <a:endParaRPr lang="en-US" sz="1400"/>
          </a:p>
        </p:txBody>
      </p:sp>
      <p:sp>
        <p:nvSpPr>
          <p:cNvPr id="17" name="TextBox 16"/>
          <p:cNvSpPr txBox="1"/>
          <p:nvPr/>
        </p:nvSpPr>
        <p:spPr>
          <a:xfrm>
            <a:off x="0" y="-21519"/>
            <a:ext cx="12192000" cy="584775"/>
          </a:xfrm>
          <a:prstGeom prst="rect">
            <a:avLst/>
          </a:prstGeom>
          <a:solidFill>
            <a:srgbClr val="EC1C3C"/>
          </a:solidFill>
        </p:spPr>
        <p:txBody>
          <a:bodyPr wrap="square" lIns="91440" tIns="45720" rIns="91440" bIns="45720" rtlCol="0" anchor="t">
            <a:spAutoFit/>
          </a:bodyPr>
          <a:lstStyle/>
          <a:p>
            <a:pPr algn="ctr" rtl="1"/>
            <a:r>
              <a:rPr lang="en-US" sz="3200" b="1" dirty="0" err="1">
                <a:solidFill>
                  <a:schemeClr val="bg1"/>
                </a:solidFill>
                <a:latin typeface="Tahoma" pitchFamily="34" charset="0"/>
                <a:ea typeface="Tahoma" pitchFamily="34" charset="0"/>
                <a:cs typeface="Tahoma" pitchFamily="34" charset="0"/>
              </a:rPr>
              <a:t>Kerem</a:t>
            </a:r>
            <a:r>
              <a:rPr lang="en-US" sz="3200" b="1" dirty="0">
                <a:solidFill>
                  <a:schemeClr val="bg1"/>
                </a:solidFill>
                <a:latin typeface="Tahoma" pitchFamily="34" charset="0"/>
                <a:ea typeface="Tahoma" pitchFamily="34" charset="0"/>
                <a:cs typeface="Tahoma" pitchFamily="34" charset="0"/>
              </a:rPr>
              <a:t> </a:t>
            </a:r>
            <a:r>
              <a:rPr lang="en-US" sz="3200" b="1" dirty="0" err="1">
                <a:solidFill>
                  <a:schemeClr val="bg1"/>
                </a:solidFill>
                <a:latin typeface="Tahoma" pitchFamily="34" charset="0"/>
                <a:ea typeface="Tahoma" pitchFamily="34" charset="0"/>
                <a:cs typeface="Tahoma" pitchFamily="34" charset="0"/>
              </a:rPr>
              <a:t>HaTeimanim</a:t>
            </a:r>
            <a:endParaRPr lang="he-IL" sz="3200" b="1" dirty="0">
              <a:solidFill>
                <a:schemeClr val="bg1"/>
              </a:solidFill>
              <a:latin typeface="Tahoma" pitchFamily="34" charset="0"/>
              <a:ea typeface="Tahoma" pitchFamily="34" charset="0"/>
              <a:cs typeface="Tahoma" pitchFamily="34" charset="0"/>
            </a:endParaRPr>
          </a:p>
        </p:txBody>
      </p:sp>
      <p:pic>
        <p:nvPicPr>
          <p:cNvPr id="11" name="Picture 10">
            <a:extLst>
              <a:ext uri="{FF2B5EF4-FFF2-40B4-BE49-F238E27FC236}">
                <a16:creationId xmlns:a16="http://schemas.microsoft.com/office/drawing/2014/main" id="{41D2E31B-2745-48A1-8F04-5DA7D73A9E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63256"/>
            <a:ext cx="5819775" cy="4657926"/>
          </a:xfrm>
          <a:prstGeom prst="rect">
            <a:avLst/>
          </a:prstGeom>
        </p:spPr>
      </p:pic>
      <p:pic>
        <p:nvPicPr>
          <p:cNvPr id="14" name="Picture 13">
            <a:extLst>
              <a:ext uri="{FF2B5EF4-FFF2-40B4-BE49-F238E27FC236}">
                <a16:creationId xmlns:a16="http://schemas.microsoft.com/office/drawing/2014/main" id="{13BA1181-D686-4B88-A865-164A3F2A06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6338" y="4107066"/>
            <a:ext cx="2927173" cy="2342798"/>
          </a:xfrm>
          <a:prstGeom prst="rect">
            <a:avLst/>
          </a:prstGeom>
        </p:spPr>
      </p:pic>
      <p:pic>
        <p:nvPicPr>
          <p:cNvPr id="6" name="Picture 5">
            <a:extLst>
              <a:ext uri="{FF2B5EF4-FFF2-40B4-BE49-F238E27FC236}">
                <a16:creationId xmlns:a16="http://schemas.microsoft.com/office/drawing/2014/main" id="{0E339B70-E27A-443B-B36A-D50BE70089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107066"/>
            <a:ext cx="2927173" cy="2342798"/>
          </a:xfrm>
          <a:prstGeom prst="rect">
            <a:avLst/>
          </a:prstGeom>
        </p:spPr>
      </p:pic>
      <p:sp>
        <p:nvSpPr>
          <p:cNvPr id="8" name="TextBox 7">
            <a:extLst>
              <a:ext uri="{FF2B5EF4-FFF2-40B4-BE49-F238E27FC236}">
                <a16:creationId xmlns:a16="http://schemas.microsoft.com/office/drawing/2014/main" id="{32339A19-2883-480B-9451-81BCF354AF87}"/>
              </a:ext>
            </a:extLst>
          </p:cNvPr>
          <p:cNvSpPr txBox="1"/>
          <p:nvPr/>
        </p:nvSpPr>
        <p:spPr>
          <a:xfrm>
            <a:off x="5953126" y="563256"/>
            <a:ext cx="6122334" cy="5588389"/>
          </a:xfrm>
          <a:prstGeom prst="rect">
            <a:avLst/>
          </a:prstGeom>
          <a:noFill/>
        </p:spPr>
        <p:txBody>
          <a:bodyPr wrap="square" rtlCol="1">
            <a:spAutoFit/>
          </a:bodyPr>
          <a:lstStyle/>
          <a:p>
            <a:pPr algn="l">
              <a:lnSpc>
                <a:spcPct val="150000"/>
              </a:lnSpc>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Background of the Intervention</a:t>
            </a:r>
            <a:endParaRPr lang="he-IL" sz="8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A</a:t>
            </a:r>
            <a:r>
              <a:rPr lang="en-US" sz="1400" dirty="0">
                <a:effectLst/>
                <a:latin typeface="Tahoma" panose="020B0604030504040204" pitchFamily="34" charset="0"/>
                <a:ea typeface="Tahoma" panose="020B0604030504040204" pitchFamily="34" charset="0"/>
                <a:cs typeface="Tahoma" panose="020B0604030504040204" pitchFamily="34" charset="0"/>
              </a:rPr>
              <a:t>s part of a plan to create a pedestrian-oriented neighborhood, an intervention site in the </a:t>
            </a:r>
            <a:r>
              <a:rPr lang="en-US" sz="1400" dirty="0" err="1">
                <a:effectLst/>
                <a:latin typeface="Tahoma" panose="020B0604030504040204" pitchFamily="34" charset="0"/>
                <a:ea typeface="Tahoma" panose="020B0604030504040204" pitchFamily="34" charset="0"/>
                <a:cs typeface="Tahoma" panose="020B0604030504040204" pitchFamily="34" charset="0"/>
              </a:rPr>
              <a:t>Kerem</a:t>
            </a:r>
            <a:r>
              <a:rPr lang="en-US" sz="1400" dirty="0">
                <a:effectLst/>
                <a:latin typeface="Tahoma" panose="020B0604030504040204" pitchFamily="34" charset="0"/>
                <a:ea typeface="Tahoma" panose="020B0604030504040204" pitchFamily="34" charset="0"/>
                <a:cs typeface="Tahoma" panose="020B0604030504040204" pitchFamily="34" charset="0"/>
              </a:rPr>
              <a:t> </a:t>
            </a:r>
            <a:r>
              <a:rPr lang="en-US" sz="1400" dirty="0" err="1">
                <a:effectLst/>
                <a:latin typeface="Tahoma" panose="020B0604030504040204" pitchFamily="34" charset="0"/>
                <a:ea typeface="Tahoma" panose="020B0604030504040204" pitchFamily="34" charset="0"/>
                <a:cs typeface="Tahoma" panose="020B0604030504040204" pitchFamily="34" charset="0"/>
              </a:rPr>
              <a:t>HaTeimanim</a:t>
            </a:r>
            <a:r>
              <a:rPr lang="en-US" sz="1400" dirty="0">
                <a:effectLst/>
                <a:latin typeface="Tahoma" panose="020B0604030504040204" pitchFamily="34" charset="0"/>
                <a:ea typeface="Tahoma" panose="020B0604030504040204" pitchFamily="34" charset="0"/>
                <a:cs typeface="Tahoma" panose="020B0604030504040204" pitchFamily="34" charset="0"/>
              </a:rPr>
              <a:t> neighborhood was selected. </a:t>
            </a:r>
            <a:br>
              <a:rPr lang="en-US" sz="1400" dirty="0">
                <a:effectLst/>
                <a:latin typeface="Tahoma" panose="020B0604030504040204" pitchFamily="34" charset="0"/>
                <a:ea typeface="Tahoma" panose="020B0604030504040204" pitchFamily="34" charset="0"/>
                <a:cs typeface="Tahoma" panose="020B0604030504040204" pitchFamily="34" charset="0"/>
              </a:rPr>
            </a:br>
            <a:r>
              <a:rPr lang="en-US" sz="1400" dirty="0">
                <a:effectLst/>
                <a:latin typeface="Tahoma" panose="020B0604030504040204" pitchFamily="34" charset="0"/>
                <a:ea typeface="Tahoma" panose="020B0604030504040204" pitchFamily="34" charset="0"/>
                <a:cs typeface="Tahoma" panose="020B0604030504040204" pitchFamily="34" charset="0"/>
              </a:rPr>
              <a:t>It consists of several streets with businesses that attract visitors, with an atmosphere of bustling activity. Potential solutions for optimizing daily functioning of the businesses and the well-being of the residents were examined, including changes in traffic arrangements in this complex and the public space as a whole.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In the selected complex, some streets are open for vehicular traffic, and others are geared for pedestrian traffic; in reality, this combines several modes of transportation.</a:t>
            </a: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The situation before the intervention was mapped, with a focus on modes of travel, the populations using them, local conditions, and their impacts on the well-being of residents, visitors, and businesses. </a:t>
            </a: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Residents were invited to tours and participatory meetings.</a:t>
            </a: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The intervention included closing selected streets to vehicles and designating them for pedestrians only.</a:t>
            </a:r>
            <a:endParaRPr lang="he-IL" sz="1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924443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21</a:t>
            </a:fld>
            <a:endParaRPr lang="en-US" sz="1400"/>
          </a:p>
        </p:txBody>
      </p:sp>
      <p:sp>
        <p:nvSpPr>
          <p:cNvPr id="17" name="TextBox 16"/>
          <p:cNvSpPr txBox="1"/>
          <p:nvPr/>
        </p:nvSpPr>
        <p:spPr>
          <a:xfrm>
            <a:off x="0" y="0"/>
            <a:ext cx="12192000" cy="400110"/>
          </a:xfrm>
          <a:prstGeom prst="rect">
            <a:avLst/>
          </a:prstGeom>
          <a:solidFill>
            <a:srgbClr val="EC1C3C"/>
          </a:solidFill>
        </p:spPr>
        <p:txBody>
          <a:bodyPr wrap="square" rtlCol="0">
            <a:spAutoFit/>
          </a:bodyPr>
          <a:lstStyle/>
          <a:p>
            <a:r>
              <a:rPr lang="en-US" sz="2000" b="1" dirty="0" err="1">
                <a:solidFill>
                  <a:schemeClr val="bg1"/>
                </a:solidFill>
                <a:latin typeface="Tahoma" pitchFamily="34" charset="0"/>
                <a:ea typeface="Tahoma" pitchFamily="34" charset="0"/>
                <a:cs typeface="Tahoma" pitchFamily="34" charset="0"/>
              </a:rPr>
              <a:t>Kerem</a:t>
            </a:r>
            <a:r>
              <a:rPr lang="en-US" sz="2000" b="1" dirty="0">
                <a:solidFill>
                  <a:schemeClr val="bg1"/>
                </a:solidFill>
                <a:latin typeface="Tahoma" pitchFamily="34" charset="0"/>
                <a:ea typeface="Tahoma" pitchFamily="34" charset="0"/>
                <a:cs typeface="Tahoma" pitchFamily="34" charset="0"/>
              </a:rPr>
              <a:t> </a:t>
            </a:r>
            <a:r>
              <a:rPr lang="en-US" sz="2000" b="1" dirty="0" err="1">
                <a:solidFill>
                  <a:schemeClr val="bg1"/>
                </a:solidFill>
                <a:latin typeface="Tahoma" pitchFamily="34" charset="0"/>
                <a:ea typeface="Tahoma" pitchFamily="34" charset="0"/>
                <a:cs typeface="Tahoma" pitchFamily="34" charset="0"/>
              </a:rPr>
              <a:t>HaTeimanim</a:t>
            </a:r>
            <a:r>
              <a:rPr lang="en-US" sz="2000" b="1" dirty="0">
                <a:solidFill>
                  <a:schemeClr val="bg1"/>
                </a:solidFill>
                <a:latin typeface="Tahoma" pitchFamily="34" charset="0"/>
                <a:ea typeface="Tahoma" pitchFamily="34" charset="0"/>
                <a:cs typeface="Tahoma" pitchFamily="34" charset="0"/>
              </a:rPr>
              <a:t>– Research method</a:t>
            </a:r>
            <a:endParaRPr lang="he-IL" sz="2000" b="1" dirty="0">
              <a:solidFill>
                <a:schemeClr val="bg1"/>
              </a:solidFill>
              <a:latin typeface="Tahoma" pitchFamily="34" charset="0"/>
              <a:ea typeface="Tahoma" pitchFamily="34" charset="0"/>
              <a:cs typeface="Tahoma" pitchFamily="34" charset="0"/>
            </a:endParaRPr>
          </a:p>
        </p:txBody>
      </p:sp>
      <p:sp>
        <p:nvSpPr>
          <p:cNvPr id="4" name="TextBox 3">
            <a:extLst>
              <a:ext uri="{FF2B5EF4-FFF2-40B4-BE49-F238E27FC236}">
                <a16:creationId xmlns:a16="http://schemas.microsoft.com/office/drawing/2014/main" id="{65EBCA4D-848B-425D-A656-BBBB03F809C7}"/>
              </a:ext>
            </a:extLst>
          </p:cNvPr>
          <p:cNvSpPr txBox="1"/>
          <p:nvPr/>
        </p:nvSpPr>
        <p:spPr>
          <a:xfrm>
            <a:off x="177512" y="400110"/>
            <a:ext cx="11903651" cy="2833789"/>
          </a:xfrm>
          <a:prstGeom prst="rect">
            <a:avLst/>
          </a:prstGeom>
          <a:noFill/>
        </p:spPr>
        <p:txBody>
          <a:bodyPr wrap="square" rtlCol="1">
            <a:spAutoFit/>
          </a:bodyPr>
          <a:lstStyle/>
          <a:p>
            <a:pPr algn="l">
              <a:lnSpc>
                <a:spcPct val="150000"/>
              </a:lnSpc>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Research method – 40 hours of observations were conducted before the intervention and 40 hours afterwards:</a:t>
            </a:r>
            <a:endParaRPr lang="en-US" sz="1400" dirty="0">
              <a:latin typeface="Tahoma" panose="020B0604030504040204" pitchFamily="34" charset="0"/>
              <a:ea typeface="Tahoma" panose="020B0604030504040204" pitchFamily="34" charset="0"/>
              <a:cs typeface="Tahoma" panose="020B0604030504040204" pitchFamily="34" charset="0"/>
            </a:endParaRPr>
          </a:p>
          <a:p>
            <a:pPr marL="285750" indent="-285750">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Mapping using the "XPLORE" approach, which includes addressing characteristics of the physical space</a:t>
            </a:r>
            <a:r>
              <a:rPr lang="he-IL" sz="1400" dirty="0">
                <a:latin typeface="Tahoma" panose="020B0604030504040204" pitchFamily="34" charset="0"/>
                <a:ea typeface="Tahoma" panose="020B0604030504040204" pitchFamily="34" charset="0"/>
                <a:cs typeface="Tahoma" panose="020B0604030504040204" pitchFamily="34" charset="0"/>
              </a:rPr>
              <a:t>.</a:t>
            </a:r>
            <a:endParaRPr lang="en-US"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Qualitative documentation of events at different times of day.</a:t>
            </a:r>
          </a:p>
          <a:p>
            <a:pPr marL="285750" indent="-285750" algn="l">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Interviews with visitors to the complex: 62 before the intervention and 52 afterwards</a:t>
            </a:r>
            <a:r>
              <a:rPr lang="he-IL" sz="1400" dirty="0">
                <a:latin typeface="Tahoma" panose="020B0604030504040204" pitchFamily="34" charset="0"/>
                <a:ea typeface="Tahoma" panose="020B0604030504040204" pitchFamily="34" charset="0"/>
                <a:cs typeface="Tahoma" panose="020B0604030504040204" pitchFamily="34" charset="0"/>
              </a:rPr>
              <a:t>.</a:t>
            </a:r>
            <a:endParaRPr lang="en-US"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Collection of data on movement &amp; stationary, using Gehl Architects’ Public Life app, dividing the observation site into north and south areas.</a:t>
            </a:r>
            <a:endParaRPr lang="en-US" sz="1400" dirty="0">
              <a:latin typeface="Tahoma"/>
              <a:ea typeface="Tahoma"/>
              <a:cs typeface="Tahoma"/>
            </a:endParaRPr>
          </a:p>
          <a:p>
            <a:pPr marL="285750" indent="-285750" algn="l">
              <a:lnSpc>
                <a:spcPct val="150000"/>
              </a:lnSpc>
              <a:buClr>
                <a:srgbClr val="FFC000"/>
              </a:buClr>
              <a:buFontTx/>
              <a:buChar char="█"/>
            </a:pPr>
            <a:r>
              <a:rPr lang="en-US" sz="1400" dirty="0">
                <a:latin typeface="Tahoma"/>
                <a:ea typeface="Tahoma"/>
                <a:cs typeface="Tahoma"/>
              </a:rPr>
              <a:t>Observations times: Thursdays from 10:00 to 24:00 and Fridays between 10:00 - 16:00 during April-May 2021 (pre-intervention) </a:t>
            </a:r>
            <a:br>
              <a:rPr lang="en-US" sz="1400" dirty="0">
                <a:latin typeface="Tahoma"/>
                <a:ea typeface="Tahoma"/>
                <a:cs typeface="Tahoma"/>
              </a:rPr>
            </a:br>
            <a:r>
              <a:rPr lang="en-US" sz="1400" dirty="0">
                <a:latin typeface="Tahoma"/>
                <a:ea typeface="Tahoma"/>
                <a:cs typeface="Tahoma"/>
              </a:rPr>
              <a:t>and September-October 2021 (post-intervention)</a:t>
            </a:r>
            <a:r>
              <a:rPr lang="he-IL" sz="1400" dirty="0">
                <a:latin typeface="Tahoma" panose="020B0604030504040204" pitchFamily="34" charset="0"/>
                <a:ea typeface="Tahoma" panose="020B0604030504040204" pitchFamily="34" charset="0"/>
                <a:cs typeface="Tahoma" panose="020B0604030504040204" pitchFamily="34" charset="0"/>
              </a:rPr>
              <a:t>.</a:t>
            </a:r>
            <a:endParaRPr lang="en-US" sz="1400" dirty="0">
              <a:latin typeface="Tahoma" panose="020B0604030504040204" pitchFamily="34" charset="0"/>
              <a:ea typeface="Tahoma" panose="020B0604030504040204" pitchFamily="34" charset="0"/>
              <a:cs typeface="Tahoma" panose="020B0604030504040204" pitchFamily="34" charset="0"/>
            </a:endParaRPr>
          </a:p>
          <a:p>
            <a:pPr algn="l">
              <a:lnSpc>
                <a:spcPct val="150000"/>
              </a:lnSpc>
              <a:spcBef>
                <a:spcPts val="1200"/>
              </a:spcBef>
              <a:buClr>
                <a:srgbClr val="FFC000"/>
              </a:buCl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Characteristics of Interviewees</a:t>
            </a:r>
            <a:endParaRPr lang="he-IL" sz="140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7" name="Table 6">
            <a:extLst>
              <a:ext uri="{FF2B5EF4-FFF2-40B4-BE49-F238E27FC236}">
                <a16:creationId xmlns:a16="http://schemas.microsoft.com/office/drawing/2014/main" id="{14D325FA-7D19-4F6A-8909-E2D00EDC227F}"/>
              </a:ext>
            </a:extLst>
          </p:cNvPr>
          <p:cNvGraphicFramePr>
            <a:graphicFrameLocks noGrp="1"/>
          </p:cNvGraphicFramePr>
          <p:nvPr>
            <p:extLst>
              <p:ext uri="{D42A27DB-BD31-4B8C-83A1-F6EECF244321}">
                <p14:modId xmlns:p14="http://schemas.microsoft.com/office/powerpoint/2010/main" val="2355961204"/>
              </p:ext>
            </p:extLst>
          </p:nvPr>
        </p:nvGraphicFramePr>
        <p:xfrm>
          <a:off x="749648" y="3213181"/>
          <a:ext cx="11440278" cy="2962201"/>
        </p:xfrm>
        <a:graphic>
          <a:graphicData uri="http://schemas.openxmlformats.org/drawingml/2006/table">
            <a:tbl>
              <a:tblPr firstRow="1" firstCol="1" bandRow="1">
                <a:tableStyleId>{F5AB1C69-6EDB-4FF4-983F-18BD219EF322}</a:tableStyleId>
              </a:tblPr>
              <a:tblGrid>
                <a:gridCol w="355181">
                  <a:extLst>
                    <a:ext uri="{9D8B030D-6E8A-4147-A177-3AD203B41FA5}">
                      <a16:colId xmlns:a16="http://schemas.microsoft.com/office/drawing/2014/main" val="323102562"/>
                    </a:ext>
                  </a:extLst>
                </a:gridCol>
                <a:gridCol w="1907312">
                  <a:extLst>
                    <a:ext uri="{9D8B030D-6E8A-4147-A177-3AD203B41FA5}">
                      <a16:colId xmlns:a16="http://schemas.microsoft.com/office/drawing/2014/main" val="2281880755"/>
                    </a:ext>
                  </a:extLst>
                </a:gridCol>
                <a:gridCol w="2136908">
                  <a:extLst>
                    <a:ext uri="{9D8B030D-6E8A-4147-A177-3AD203B41FA5}">
                      <a16:colId xmlns:a16="http://schemas.microsoft.com/office/drawing/2014/main" val="3005334350"/>
                    </a:ext>
                  </a:extLst>
                </a:gridCol>
                <a:gridCol w="781234">
                  <a:extLst>
                    <a:ext uri="{9D8B030D-6E8A-4147-A177-3AD203B41FA5}">
                      <a16:colId xmlns:a16="http://schemas.microsoft.com/office/drawing/2014/main" val="3733775597"/>
                    </a:ext>
                  </a:extLst>
                </a:gridCol>
                <a:gridCol w="1967623">
                  <a:extLst>
                    <a:ext uri="{9D8B030D-6E8A-4147-A177-3AD203B41FA5}">
                      <a16:colId xmlns:a16="http://schemas.microsoft.com/office/drawing/2014/main" val="67913869"/>
                    </a:ext>
                  </a:extLst>
                </a:gridCol>
                <a:gridCol w="1618956">
                  <a:extLst>
                    <a:ext uri="{9D8B030D-6E8A-4147-A177-3AD203B41FA5}">
                      <a16:colId xmlns:a16="http://schemas.microsoft.com/office/drawing/2014/main" val="430420664"/>
                    </a:ext>
                  </a:extLst>
                </a:gridCol>
                <a:gridCol w="1384917">
                  <a:extLst>
                    <a:ext uri="{9D8B030D-6E8A-4147-A177-3AD203B41FA5}">
                      <a16:colId xmlns:a16="http://schemas.microsoft.com/office/drawing/2014/main" val="1383703242"/>
                    </a:ext>
                  </a:extLst>
                </a:gridCol>
                <a:gridCol w="1288147">
                  <a:extLst>
                    <a:ext uri="{9D8B030D-6E8A-4147-A177-3AD203B41FA5}">
                      <a16:colId xmlns:a16="http://schemas.microsoft.com/office/drawing/2014/main" val="2094702974"/>
                    </a:ext>
                  </a:extLst>
                </a:gridCol>
              </a:tblGrid>
              <a:tr h="207515">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Gender</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Residence</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endParaRPr lang="en-US"/>
                    </a:p>
                  </a:txBody>
                  <a:tcPr/>
                </a:tc>
                <a:tc gridSpan="2">
                  <a:txBody>
                    <a:bodyPr/>
                    <a:lstStyle/>
                    <a:p>
                      <a:pPr algn="ctr" rtl="1">
                        <a:spcAft>
                          <a:spcPts val="0"/>
                        </a:spcAft>
                      </a:pPr>
                      <a:r>
                        <a:rPr lang="en-US" sz="1400" dirty="0">
                          <a:effectLst/>
                          <a:latin typeface="Calibri" panose="020F0502020204030204" pitchFamily="34" charset="0"/>
                          <a:ea typeface="Times New Roman" panose="02020603050405020304" pitchFamily="18" charset="0"/>
                          <a:cs typeface="Calibri" panose="020F0502020204030204" pitchFamily="34" charset="0"/>
                        </a:rPr>
                        <a:t>Frequency of Visits</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Means of Arrival</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1251736706"/>
                  </a:ext>
                </a:extLst>
              </a:tr>
              <a:tr h="365788">
                <a:tc>
                  <a:txBody>
                    <a:bodyPr/>
                    <a:lstStyle/>
                    <a:p>
                      <a:pPr marL="0" algn="l" defTabSz="914400" rtl="0" eaLnBrk="1" latinLnBrk="0" hangingPunct="1">
                        <a:spcAft>
                          <a:spcPts val="0"/>
                        </a:spcAft>
                      </a:pPr>
                      <a:r>
                        <a:rPr lang="en-US" sz="1400" b="0" kern="1200" dirty="0">
                          <a:solidFill>
                            <a:schemeClr val="lt1"/>
                          </a:solidFill>
                          <a:effectLst/>
                          <a:latin typeface="Calibri" panose="020F0502020204030204" pitchFamily="34" charset="0"/>
                          <a:ea typeface="+mn-ea"/>
                          <a:cs typeface="Calibri" panose="020F0502020204030204" pitchFamily="34" charset="0"/>
                        </a:rPr>
                        <a:t>M</a:t>
                      </a: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60</a:t>
                      </a:r>
                      <a:r>
                        <a:rPr lang="en-US" sz="1400" dirty="0">
                          <a:effectLst/>
                          <a:latin typeface="Calibri" panose="020F0502020204030204" pitchFamily="34" charset="0"/>
                          <a:cs typeface="Calibri" panose="020F0502020204030204" pitchFamily="34" charset="0"/>
                        </a:rPr>
                        <a:t>%</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In the neighborhood</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a:effectLst/>
                          <a:latin typeface="Calibri" panose="020F0502020204030204" pitchFamily="34" charset="0"/>
                          <a:cs typeface="Calibri" panose="020F0502020204030204" pitchFamily="34" charset="0"/>
                        </a:rPr>
                        <a:t>71</a:t>
                      </a:r>
                      <a:r>
                        <a:rPr lang="en-US" sz="1400">
                          <a:effectLst/>
                          <a:latin typeface="Calibri" panose="020F0502020204030204" pitchFamily="34" charset="0"/>
                          <a:cs typeface="Calibri" panose="020F0502020204030204" pitchFamily="34" charset="0"/>
                        </a:rPr>
                        <a:t>%</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Daily</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400" dirty="0">
                          <a:effectLst/>
                          <a:latin typeface="Calibri" panose="020F0502020204030204" pitchFamily="34" charset="0"/>
                          <a:cs typeface="Calibri" panose="020F0502020204030204" pitchFamily="34" charset="0"/>
                        </a:rPr>
                        <a:t>53%</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Bicycle</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a:effectLst/>
                          <a:latin typeface="Calibri" panose="020F0502020204030204" pitchFamily="34" charset="0"/>
                          <a:cs typeface="Calibri" panose="020F0502020204030204" pitchFamily="34" charset="0"/>
                        </a:rPr>
                        <a:t>19</a:t>
                      </a:r>
                      <a:r>
                        <a:rPr lang="en-US" sz="1400">
                          <a:effectLst/>
                          <a:latin typeface="Calibri" panose="020F0502020204030204" pitchFamily="34" charset="0"/>
                          <a:cs typeface="Calibri" panose="020F0502020204030204" pitchFamily="34" charset="0"/>
                        </a:rPr>
                        <a:t>%</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extLst>
                  <a:ext uri="{0D108BD9-81ED-4DB2-BD59-A6C34878D82A}">
                    <a16:rowId xmlns:a16="http://schemas.microsoft.com/office/drawing/2014/main" val="2230204961"/>
                  </a:ext>
                </a:extLst>
              </a:tr>
              <a:tr h="388753">
                <a:tc>
                  <a:txBody>
                    <a:bodyPr/>
                    <a:lstStyle/>
                    <a:p>
                      <a:pPr marL="0" algn="l" defTabSz="914400" rtl="0" eaLnBrk="1" latinLnBrk="0" hangingPunct="1">
                        <a:spcAft>
                          <a:spcPts val="0"/>
                        </a:spcAft>
                      </a:pPr>
                      <a:r>
                        <a:rPr lang="en-US" sz="1400" b="0" kern="1200" dirty="0">
                          <a:solidFill>
                            <a:schemeClr val="lt1"/>
                          </a:solidFill>
                          <a:effectLst/>
                          <a:latin typeface="Calibri" panose="020F0502020204030204" pitchFamily="34" charset="0"/>
                          <a:ea typeface="+mn-ea"/>
                          <a:cs typeface="Calibri" panose="020F0502020204030204" pitchFamily="34" charset="0"/>
                        </a:rPr>
                        <a:t>F</a:t>
                      </a: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40</a:t>
                      </a:r>
                      <a:r>
                        <a:rPr lang="en-US" sz="1400" dirty="0">
                          <a:effectLst/>
                          <a:latin typeface="Calibri" panose="020F0502020204030204" pitchFamily="34" charset="0"/>
                          <a:cs typeface="Calibri" panose="020F0502020204030204" pitchFamily="34" charset="0"/>
                        </a:rPr>
                        <a:t>%</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Outside the neighborhood</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29</a:t>
                      </a:r>
                      <a:r>
                        <a:rPr lang="en-US" sz="1400" dirty="0">
                          <a:effectLst/>
                          <a:latin typeface="Calibri" panose="020F0502020204030204" pitchFamily="34" charset="0"/>
                          <a:cs typeface="Calibri" panose="020F0502020204030204" pitchFamily="34" charset="0"/>
                        </a:rPr>
                        <a:t>%</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rowSpan="2" gridSpan="2">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On Fridays, a third of the interviewees reported visiting the complex daily. </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 higher percentage of people interviewed in the northern area said they visited daily (62%) compared to those in the southern area (40%).</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F2F2F2"/>
                    </a:solidFill>
                  </a:tcPr>
                </a:tc>
                <a:tc rowSpan="2" hMerge="1">
                  <a:txBody>
                    <a:bodyPr/>
                    <a:lstStyle/>
                    <a:p>
                      <a:pPr algn="r" rtl="0">
                        <a:spcAft>
                          <a:spcPts val="0"/>
                        </a:spcAft>
                      </a:pP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By foot</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58</a:t>
                      </a:r>
                      <a:r>
                        <a:rPr lang="en-US" sz="1400" dirty="0">
                          <a:effectLst/>
                          <a:latin typeface="Calibri" panose="020F0502020204030204" pitchFamily="34" charset="0"/>
                          <a:cs typeface="Calibri" panose="020F0502020204030204" pitchFamily="34" charset="0"/>
                        </a:rPr>
                        <a:t>%</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extLst>
                  <a:ext uri="{0D108BD9-81ED-4DB2-BD59-A6C34878D82A}">
                    <a16:rowId xmlns:a16="http://schemas.microsoft.com/office/drawing/2014/main" val="3045779235"/>
                  </a:ext>
                </a:extLst>
              </a:tr>
              <a:tr h="711568">
                <a:tc gridSpan="2">
                  <a:txBody>
                    <a:bodyPr/>
                    <a:lstStyle/>
                    <a:p>
                      <a:pPr algn="l" rtl="0"/>
                      <a:r>
                        <a:rPr lang="en-US" sz="1400" b="0" kern="1200" dirty="0">
                          <a:solidFill>
                            <a:schemeClr val="dk1"/>
                          </a:solidFill>
                          <a:effectLst/>
                          <a:latin typeface="Calibri" panose="020F0502020204030204" pitchFamily="34" charset="0"/>
                          <a:ea typeface="+mn-ea"/>
                          <a:cs typeface="Calibri" panose="020F0502020204030204" pitchFamily="34" charset="0"/>
                        </a:rPr>
                        <a:t>Only three interviewees were with children: an infant and three children aged 4-5.</a:t>
                      </a:r>
                    </a:p>
                  </a:txBody>
                  <a:tcPr marL="68580" marR="68580" marT="0" marB="0">
                    <a:solidFill>
                      <a:schemeClr val="bg1">
                        <a:lumMod val="95000"/>
                      </a:schemeClr>
                    </a:solidFill>
                  </a:tcPr>
                </a:tc>
                <a:tc hMerge="1">
                  <a:txBody>
                    <a:bodyPr/>
                    <a:lstStyle/>
                    <a:p>
                      <a:pPr rtl="1"/>
                      <a:endParaRPr lang="en-US" sz="1600" dirty="0">
                        <a:effectLst/>
                        <a:latin typeface="Calibri" panose="020F0502020204030204" pitchFamily="34" charset="0"/>
                        <a:cs typeface="Calibri" panose="020F0502020204030204" pitchFamily="34" charset="0"/>
                      </a:endParaRPr>
                    </a:p>
                  </a:txBody>
                  <a:tcPr marL="68580" marR="68580" marT="0" marB="0" anchor="b">
                    <a:solidFill>
                      <a:schemeClr val="bg1">
                        <a:lumMod val="95000"/>
                      </a:schemeClr>
                    </a:solidFill>
                  </a:tcPr>
                </a:tc>
                <a:tc gridSpan="2">
                  <a:txBody>
                    <a:bodyPr/>
                    <a:lstStyle/>
                    <a:p>
                      <a:pPr algn="l" rtl="0">
                        <a:lnSpc>
                          <a:spcPct val="107000"/>
                        </a:lnSpc>
                        <a:spcAft>
                          <a:spcPts val="0"/>
                        </a:spcAft>
                      </a:pPr>
                      <a:r>
                        <a:rPr lang="en-US" sz="1400" dirty="0">
                          <a:effectLst/>
                          <a:latin typeface="Calibri" panose="020F0502020204030204" pitchFamily="34" charset="0"/>
                          <a:cs typeface="Calibri" panose="020F0502020204030204" pitchFamily="34" charset="0"/>
                        </a:rPr>
                        <a:t>On Thursdays and Fridays most visitors were neighborhood residents.</a:t>
                      </a:r>
                      <a:endParaRPr lang="en-US"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bg1">
                        <a:lumMod val="95000"/>
                      </a:schemeClr>
                    </a:solidFill>
                  </a:tcPr>
                </a:tc>
                <a:tc hMerge="1">
                  <a:txBody>
                    <a:bodyPr/>
                    <a:lstStyle/>
                    <a:p>
                      <a:endParaRPr lang="en-US"/>
                    </a:p>
                  </a:txBody>
                  <a:tcPr/>
                </a:tc>
                <a:tc gridSpan="2" vMerge="1">
                  <a:txBody>
                    <a:bodyPr/>
                    <a:lstStyle/>
                    <a:p>
                      <a:pPr algn="r" rtl="1">
                        <a:spcAft>
                          <a:spcPts val="0"/>
                        </a:spcAft>
                      </a:pP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hMerge="1" vMerge="1">
                  <a:txBody>
                    <a:bodyPr/>
                    <a:lstStyle/>
                    <a:p>
                      <a:pPr algn="r" rtl="0">
                        <a:spcAft>
                          <a:spcPts val="0"/>
                        </a:spcAft>
                      </a:pP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gridSpan="2">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 few individuals arrived by car, mainly in the southern area</a:t>
                      </a:r>
                      <a:r>
                        <a:rPr kumimoji="0" lang="en-US" sz="1600"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F2F2F2"/>
                    </a:solidFill>
                  </a:tcPr>
                </a:tc>
                <a:tc hMerge="1">
                  <a:txBody>
                    <a:bodyPr/>
                    <a:lstStyle/>
                    <a:p>
                      <a:endParaRPr lang="en-US"/>
                    </a:p>
                  </a:txBody>
                  <a:tcPr/>
                </a:tc>
                <a:extLst>
                  <a:ext uri="{0D108BD9-81ED-4DB2-BD59-A6C34878D82A}">
                    <a16:rowId xmlns:a16="http://schemas.microsoft.com/office/drawing/2014/main" val="3044866679"/>
                  </a:ext>
                </a:extLst>
              </a:tr>
              <a:tr h="365788">
                <a:tc>
                  <a:txBody>
                    <a:bodyPr/>
                    <a:lstStyle/>
                    <a:p>
                      <a:pPr marL="0" algn="l" defTabSz="914400" rtl="0" eaLnBrk="1" latinLnBrk="0" hangingPunct="1">
                        <a:spcAft>
                          <a:spcPts val="0"/>
                        </a:spcAft>
                      </a:pPr>
                      <a:r>
                        <a:rPr lang="en-US" sz="1400" b="0" kern="1200" dirty="0">
                          <a:solidFill>
                            <a:schemeClr val="lt1"/>
                          </a:solidFill>
                          <a:effectLst/>
                          <a:latin typeface="Calibri" panose="020F0502020204030204" pitchFamily="34" charset="0"/>
                          <a:ea typeface="+mn-ea"/>
                          <a:cs typeface="Calibri" panose="020F0502020204030204" pitchFamily="34" charset="0"/>
                        </a:rPr>
                        <a:t>M</a:t>
                      </a: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56%</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In the neighborhood</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a:effectLst/>
                          <a:latin typeface="Calibri" panose="020F0502020204030204" pitchFamily="34" charset="0"/>
                          <a:cs typeface="Calibri" panose="020F0502020204030204" pitchFamily="34" charset="0"/>
                        </a:rPr>
                        <a:t>62%</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2F2F2"/>
                    </a:solidFill>
                  </a:tcPr>
                </a:tc>
                <a:tc rowSpan="3" gridSpan="2">
                  <a:txBody>
                    <a:bodyPr/>
                    <a:lstStyle/>
                    <a:p>
                      <a:pPr marL="0" marR="0" lvl="0" indent="0" algn="r" defTabSz="914400" rtl="1" eaLnBrk="1" fontAlgn="auto" latinLnBrk="0" hangingPunct="1">
                        <a:lnSpc>
                          <a:spcPct val="107000"/>
                        </a:lnSpc>
                        <a:spcBef>
                          <a:spcPts val="0"/>
                        </a:spcBef>
                        <a:spcAft>
                          <a:spcPts val="0"/>
                        </a:spcAft>
                        <a:buClrTx/>
                        <a:buSzTx/>
                        <a:buFontTx/>
                        <a:buNone/>
                        <a:tabLst/>
                        <a:defRPr/>
                      </a:pP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F2F2F2"/>
                    </a:solidFill>
                  </a:tcPr>
                </a:tc>
                <a:tc rowSpan="3" hMerge="1">
                  <a:txBody>
                    <a:bodyPr/>
                    <a:lstStyle/>
                    <a:p>
                      <a:pPr rtl="1"/>
                      <a:endParaRPr lang="he-IL"/>
                    </a:p>
                  </a:txBody>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Bicycle</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10%</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2F2F2"/>
                    </a:solidFill>
                  </a:tcPr>
                </a:tc>
                <a:extLst>
                  <a:ext uri="{0D108BD9-81ED-4DB2-BD59-A6C34878D82A}">
                    <a16:rowId xmlns:a16="http://schemas.microsoft.com/office/drawing/2014/main" val="694341456"/>
                  </a:ext>
                </a:extLst>
              </a:tr>
              <a:tr h="388753">
                <a:tc>
                  <a:txBody>
                    <a:bodyPr/>
                    <a:lstStyle/>
                    <a:p>
                      <a:pPr marL="0" algn="l" defTabSz="914400" rtl="0" eaLnBrk="1" latinLnBrk="0" hangingPunct="1">
                        <a:spcAft>
                          <a:spcPts val="0"/>
                        </a:spcAft>
                      </a:pPr>
                      <a:r>
                        <a:rPr lang="en-US" sz="1400" b="0" kern="1200" dirty="0">
                          <a:solidFill>
                            <a:schemeClr val="lt1"/>
                          </a:solidFill>
                          <a:effectLst/>
                          <a:latin typeface="Calibri" panose="020F0502020204030204" pitchFamily="34" charset="0"/>
                          <a:ea typeface="+mn-ea"/>
                          <a:cs typeface="Calibri" panose="020F0502020204030204" pitchFamily="34" charset="0"/>
                        </a:rPr>
                        <a:t>F</a:t>
                      </a: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44%</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0F0F0"/>
                    </a:solidFill>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Outside the neighborhood</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38%</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0F0F0"/>
                    </a:solidFill>
                  </a:tcPr>
                </a:tc>
                <a:tc gridSpan="2" vMerge="1">
                  <a:txBody>
                    <a:bodyPr/>
                    <a:lstStyle/>
                    <a:p>
                      <a:pPr marL="0" marR="0" lvl="0" indent="0" algn="r" defTabSz="914400" rtl="1" eaLnBrk="1" fontAlgn="auto" latinLnBrk="0" hangingPunct="1">
                        <a:lnSpc>
                          <a:spcPct val="107000"/>
                        </a:lnSpc>
                        <a:spcBef>
                          <a:spcPts val="0"/>
                        </a:spcBef>
                        <a:spcAft>
                          <a:spcPts val="0"/>
                        </a:spcAft>
                        <a:buClrTx/>
                        <a:buSzTx/>
                        <a:buFontTx/>
                        <a:buNone/>
                        <a:tabLst/>
                        <a:defRPr/>
                      </a:pP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F2F2F2"/>
                    </a:solidFill>
                  </a:tcPr>
                </a:tc>
                <a:tc hMerge="1" vMerge="1">
                  <a:txBody>
                    <a:bodyPr/>
                    <a:lstStyle/>
                    <a:p>
                      <a:pPr rtl="1"/>
                      <a:endParaRPr lang="he-IL"/>
                    </a:p>
                  </a:txBody>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By foot</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79%</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0F0F0"/>
                    </a:solidFill>
                  </a:tcPr>
                </a:tc>
                <a:extLst>
                  <a:ext uri="{0D108BD9-81ED-4DB2-BD59-A6C34878D82A}">
                    <a16:rowId xmlns:a16="http://schemas.microsoft.com/office/drawing/2014/main" val="4039108036"/>
                  </a:ext>
                </a:extLst>
              </a:tr>
              <a:tr h="497196">
                <a:tc gridSpan="2">
                  <a:txBody>
                    <a:bodyPr/>
                    <a:lstStyle/>
                    <a:p>
                      <a:pPr rtl="1"/>
                      <a:endParaRPr lang="en-US" sz="1600" dirty="0">
                        <a:effectLst/>
                        <a:latin typeface="Calibri" panose="020F0502020204030204" pitchFamily="34" charset="0"/>
                        <a:cs typeface="Calibri" panose="020F0502020204030204" pitchFamily="34" charset="0"/>
                      </a:endParaRPr>
                    </a:p>
                  </a:txBody>
                  <a:tcPr marL="68580" marR="68580" marT="0" marB="0" anchor="b">
                    <a:solidFill>
                      <a:schemeClr val="bg1">
                        <a:lumMod val="95000"/>
                      </a:schemeClr>
                    </a:solidFill>
                  </a:tcPr>
                </a:tc>
                <a:tc hMerge="1">
                  <a:txBody>
                    <a:bodyPr/>
                    <a:lstStyle/>
                    <a:p>
                      <a:pPr rtl="1"/>
                      <a:endParaRPr lang="he-IL"/>
                    </a:p>
                  </a:txBody>
                  <a:tcPr/>
                </a:tc>
                <a:tc gridSpan="2">
                  <a:txBody>
                    <a:bodyPr/>
                    <a:lstStyle/>
                    <a:p>
                      <a:pPr marL="0" algn="l" defTabSz="914400" rtl="0" eaLnBrk="1" latinLnBrk="0" hangingPunct="1">
                        <a:lnSpc>
                          <a:spcPct val="107000"/>
                        </a:lnSpc>
                        <a:spcAft>
                          <a:spcPts val="0"/>
                        </a:spcAft>
                      </a:pPr>
                      <a:r>
                        <a:rPr lang="en-US" sz="1400" kern="1200" dirty="0">
                          <a:solidFill>
                            <a:schemeClr val="dk1"/>
                          </a:solidFill>
                          <a:effectLst/>
                          <a:latin typeface="Calibri" panose="020F0502020204030204" pitchFamily="34" charset="0"/>
                          <a:ea typeface="+mn-ea"/>
                          <a:cs typeface="Calibri" panose="020F0502020204030204" pitchFamily="34" charset="0"/>
                        </a:rPr>
                        <a:t>On Thursdays most visitors were local residents, on Fridays half were.</a:t>
                      </a:r>
                    </a:p>
                  </a:txBody>
                  <a:tcPr marL="68580" marR="68580" marT="0" marB="0">
                    <a:solidFill>
                      <a:schemeClr val="bg1">
                        <a:lumMod val="95000"/>
                      </a:schemeClr>
                    </a:solidFill>
                  </a:tcPr>
                </a:tc>
                <a:tc hMerge="1">
                  <a:txBody>
                    <a:bodyPr/>
                    <a:lstStyle/>
                    <a:p>
                      <a:endParaRPr lang="en-US"/>
                    </a:p>
                  </a:txBody>
                  <a:tcPr/>
                </a:tc>
                <a:tc gridSpan="2" vMerge="1">
                  <a:txBody>
                    <a:bodyPr/>
                    <a:lstStyle/>
                    <a:p>
                      <a:pPr marL="0" marR="0" lvl="0" indent="0" algn="r" defTabSz="914400" rtl="1" eaLnBrk="1" fontAlgn="auto" latinLnBrk="0" hangingPunct="1">
                        <a:lnSpc>
                          <a:spcPct val="107000"/>
                        </a:lnSpc>
                        <a:spcBef>
                          <a:spcPts val="0"/>
                        </a:spcBef>
                        <a:spcAft>
                          <a:spcPts val="0"/>
                        </a:spcAft>
                        <a:buClrTx/>
                        <a:buSzTx/>
                        <a:buFontTx/>
                        <a:buNone/>
                        <a:tabLst/>
                        <a:defRPr/>
                      </a:pP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F2F2F2"/>
                    </a:solidFill>
                  </a:tcPr>
                </a:tc>
                <a:tc hMerge="1" vMerge="1">
                  <a:txBody>
                    <a:bodyPr/>
                    <a:lstStyle/>
                    <a:p>
                      <a:pPr rtl="1"/>
                      <a:endParaRPr lang="he-IL"/>
                    </a:p>
                  </a:txBody>
                  <a:tcPr/>
                </a:tc>
                <a:tc gridSpan="2">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Calibri" panose="020F0502020204030204" pitchFamily="34" charset="0"/>
                          <a:ea typeface="+mn-ea"/>
                          <a:cs typeface="Calibri" panose="020F0502020204030204" pitchFamily="34" charset="0"/>
                        </a:rPr>
                        <a:t>A few individuals arrived by car, mainly in the northern area.</a:t>
                      </a:r>
                    </a:p>
                  </a:txBody>
                  <a:tcPr marL="68580" marR="68580" marT="0" marB="0">
                    <a:solidFill>
                      <a:srgbClr val="F2F2F2"/>
                    </a:solidFill>
                  </a:tcPr>
                </a:tc>
                <a:tc hMerge="1">
                  <a:txBody>
                    <a:bodyPr/>
                    <a:lstStyle/>
                    <a:p>
                      <a:endParaRPr lang="en-US"/>
                    </a:p>
                  </a:txBody>
                  <a:tcPr/>
                </a:tc>
                <a:extLst>
                  <a:ext uri="{0D108BD9-81ED-4DB2-BD59-A6C34878D82A}">
                    <a16:rowId xmlns:a16="http://schemas.microsoft.com/office/drawing/2014/main" val="2285251747"/>
                  </a:ext>
                </a:extLst>
              </a:tr>
            </a:tbl>
          </a:graphicData>
        </a:graphic>
      </p:graphicFrame>
      <p:sp>
        <p:nvSpPr>
          <p:cNvPr id="11" name="Rectangle 10">
            <a:extLst>
              <a:ext uri="{FF2B5EF4-FFF2-40B4-BE49-F238E27FC236}">
                <a16:creationId xmlns:a16="http://schemas.microsoft.com/office/drawing/2014/main" id="{D2D5A9BD-9B80-753C-7E08-1CC6BCF9B874}"/>
              </a:ext>
            </a:extLst>
          </p:cNvPr>
          <p:cNvSpPr/>
          <p:nvPr/>
        </p:nvSpPr>
        <p:spPr>
          <a:xfrm>
            <a:off x="-7019" y="3442756"/>
            <a:ext cx="756667" cy="1517653"/>
          </a:xfrm>
          <a:prstGeom prst="rect">
            <a:avLst/>
          </a:prstGeom>
          <a:noFill/>
          <a:ln w="28575">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600" dirty="0">
                <a:solidFill>
                  <a:schemeClr val="tx1"/>
                </a:solidFill>
                <a:latin typeface="Calibri" panose="020F0502020204030204" pitchFamily="34" charset="0"/>
                <a:cs typeface="Calibri" panose="020F0502020204030204" pitchFamily="34" charset="0"/>
              </a:rPr>
              <a:t>Before</a:t>
            </a:r>
            <a:endParaRPr lang="he-IL" sz="1600" dirty="0">
              <a:solidFill>
                <a:schemeClr val="tx1"/>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C3B0996-8DC2-13B7-DA0D-7D5D256B4DC6}"/>
              </a:ext>
            </a:extLst>
          </p:cNvPr>
          <p:cNvSpPr/>
          <p:nvPr/>
        </p:nvSpPr>
        <p:spPr>
          <a:xfrm>
            <a:off x="-7020" y="4960411"/>
            <a:ext cx="756667" cy="1214971"/>
          </a:xfrm>
          <a:prstGeom prst="rect">
            <a:avLst/>
          </a:prstGeom>
          <a:noFill/>
          <a:ln w="28575">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600" dirty="0">
                <a:solidFill>
                  <a:schemeClr val="tx1"/>
                </a:solidFill>
                <a:latin typeface="Calibri" panose="020F0502020204030204" pitchFamily="34" charset="0"/>
                <a:cs typeface="Calibri" panose="020F0502020204030204" pitchFamily="34" charset="0"/>
              </a:rPr>
              <a:t>After</a:t>
            </a:r>
            <a:endParaRPr lang="he-IL" sz="16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054066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56975C90-5344-4BE7-B35A-17286012F259}"/>
              </a:ext>
            </a:extLst>
          </p:cNvPr>
          <p:cNvCxnSpPr>
            <a:cxnSpLocks/>
          </p:cNvCxnSpPr>
          <p:nvPr/>
        </p:nvCxnSpPr>
        <p:spPr>
          <a:xfrm>
            <a:off x="6264897" y="389651"/>
            <a:ext cx="0" cy="6039724"/>
          </a:xfrm>
          <a:prstGeom prst="line">
            <a:avLst/>
          </a:prstGeom>
          <a:ln w="38100">
            <a:solidFill>
              <a:srgbClr val="4978A6"/>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22</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err="1">
                <a:solidFill>
                  <a:schemeClr val="bg1"/>
                </a:solidFill>
                <a:latin typeface="Tahoma" pitchFamily="34" charset="0"/>
                <a:ea typeface="Tahoma" pitchFamily="34" charset="0"/>
                <a:cs typeface="Tahoma" pitchFamily="34" charset="0"/>
              </a:rPr>
              <a:t>Kerem</a:t>
            </a:r>
            <a:r>
              <a:rPr lang="en-US" sz="2000" b="1" dirty="0">
                <a:solidFill>
                  <a:schemeClr val="bg1"/>
                </a:solidFill>
                <a:latin typeface="Tahoma" pitchFamily="34" charset="0"/>
                <a:ea typeface="Tahoma" pitchFamily="34" charset="0"/>
                <a:cs typeface="Tahoma" pitchFamily="34" charset="0"/>
              </a:rPr>
              <a:t> </a:t>
            </a:r>
            <a:r>
              <a:rPr lang="en-US" sz="2000" b="1" dirty="0" err="1">
                <a:solidFill>
                  <a:schemeClr val="bg1"/>
                </a:solidFill>
                <a:latin typeface="Tahoma" pitchFamily="34" charset="0"/>
                <a:ea typeface="Tahoma" pitchFamily="34" charset="0"/>
                <a:cs typeface="Tahoma" pitchFamily="34" charset="0"/>
              </a:rPr>
              <a:t>HaTeimanim</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8E119168-BA42-49CC-AB16-00628F05D854}"/>
              </a:ext>
            </a:extLst>
          </p:cNvPr>
          <p:cNvSpPr/>
          <p:nvPr/>
        </p:nvSpPr>
        <p:spPr>
          <a:xfrm>
            <a:off x="194424" y="876833"/>
            <a:ext cx="4533245" cy="5317674"/>
          </a:xfrm>
          <a:prstGeom prst="rect">
            <a:avLst/>
          </a:prstGeom>
        </p:spPr>
        <p:txBody>
          <a:bodyPr wrap="square">
            <a:spAutoFit/>
          </a:bodyPr>
          <a:lstStyle/>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two main streets in the complex were different in character and remain different. </a:t>
            </a:r>
            <a:r>
              <a:rPr lang="en-US" sz="1200" dirty="0" err="1">
                <a:latin typeface="Tahoma" panose="020B0604030504040204" pitchFamily="34" charset="0"/>
                <a:ea typeface="Tahoma" panose="020B0604030504040204" pitchFamily="34" charset="0"/>
                <a:cs typeface="Tahoma" panose="020B0604030504040204" pitchFamily="34" charset="0"/>
              </a:rPr>
              <a:t>Kapah</a:t>
            </a:r>
            <a:r>
              <a:rPr lang="en-US" sz="1200" dirty="0">
                <a:latin typeface="Tahoma" panose="020B0604030504040204" pitchFamily="34" charset="0"/>
                <a:ea typeface="Tahoma" panose="020B0604030504040204" pitchFamily="34" charset="0"/>
                <a:cs typeface="Tahoma" panose="020B0604030504040204" pitchFamily="34" charset="0"/>
              </a:rPr>
              <a:t> Street has bustling traffic and restaurants and bars frequented by visitors. </a:t>
            </a:r>
            <a:r>
              <a:rPr lang="en-US" sz="1200" dirty="0" err="1">
                <a:latin typeface="Tahoma" panose="020B0604030504040204" pitchFamily="34" charset="0"/>
                <a:ea typeface="Tahoma" panose="020B0604030504040204" pitchFamily="34" charset="0"/>
                <a:cs typeface="Tahoma" panose="020B0604030504040204" pitchFamily="34" charset="0"/>
              </a:rPr>
              <a:t>Kanfei</a:t>
            </a:r>
            <a:r>
              <a:rPr lang="en-US" sz="1200" dirty="0">
                <a:latin typeface="Tahoma" panose="020B0604030504040204" pitchFamily="34" charset="0"/>
                <a:ea typeface="Tahoma" panose="020B0604030504040204" pitchFamily="34" charset="0"/>
                <a:cs typeface="Tahoma" panose="020B0604030504040204" pitchFamily="34" charset="0"/>
              </a:rPr>
              <a:t> </a:t>
            </a:r>
            <a:r>
              <a:rPr lang="en-US" sz="1200" dirty="0" err="1">
                <a:latin typeface="Tahoma" panose="020B0604030504040204" pitchFamily="34" charset="0"/>
                <a:ea typeface="Tahoma" panose="020B0604030504040204" pitchFamily="34" charset="0"/>
                <a:cs typeface="Tahoma" panose="020B0604030504040204" pitchFamily="34" charset="0"/>
              </a:rPr>
              <a:t>HaNesharim</a:t>
            </a:r>
            <a:r>
              <a:rPr lang="en-US" sz="1200" dirty="0">
                <a:latin typeface="Tahoma" panose="020B0604030504040204" pitchFamily="34" charset="0"/>
                <a:ea typeface="Tahoma" panose="020B0604030504040204" pitchFamily="34" charset="0"/>
                <a:cs typeface="Tahoma" panose="020B0604030504040204" pitchFamily="34" charset="0"/>
              </a:rPr>
              <a:t> is a residential street used for passage through the neighborhood.</a:t>
            </a:r>
            <a:r>
              <a:rPr lang="he-IL" sz="1200" dirty="0">
                <a:latin typeface="Tahoma" panose="020B0604030504040204" pitchFamily="34" charset="0"/>
                <a:ea typeface="Tahoma" panose="020B0604030504040204" pitchFamily="34" charset="0"/>
                <a:cs typeface="Tahoma" panose="020B0604030504040204" pitchFamily="34" charset="0"/>
              </a:rPr>
              <a:t> </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visitors to the complex are mostly adults of a wide age range (20-60), with equal division by gender.</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In the mornings, regular customers visit the local businesses. In the evenings, lively traffic was observed in the bar area. Many people were observed walking dogs.</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Fridays are busy, with a high turnover of tourists and visitors to the market, cafes, and restaurants. Most are not residents. Residents reported that the congestion keeps them away from the public and outdoor spaces and reduces their mobility</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Businesses put chairs and tables on the street for the many customers. The overflow of businesses into the public area makes it difficult for pedestrians to cross the street, especially on streets with vehicular traffic</a:t>
            </a:r>
            <a:r>
              <a:rPr lang="he-IL" sz="1200" dirty="0">
                <a:latin typeface="Tahoma" panose="020B0604030504040204" pitchFamily="34" charset="0"/>
                <a:ea typeface="Tahoma" panose="020B0604030504040204" pitchFamily="34" charset="0"/>
                <a:cs typeface="Tahoma" panose="020B0604030504040204" pitchFamily="34" charset="0"/>
              </a:rPr>
              <a:t>.</a:t>
            </a:r>
          </a:p>
        </p:txBody>
      </p:sp>
      <p:sp>
        <p:nvSpPr>
          <p:cNvPr id="8" name="Rectangle 7">
            <a:extLst>
              <a:ext uri="{FF2B5EF4-FFF2-40B4-BE49-F238E27FC236}">
                <a16:creationId xmlns:a16="http://schemas.microsoft.com/office/drawing/2014/main" id="{AD5C10E6-B4FA-452D-968E-7B0A0A4661D6}"/>
              </a:ext>
            </a:extLst>
          </p:cNvPr>
          <p:cNvSpPr/>
          <p:nvPr/>
        </p:nvSpPr>
        <p:spPr>
          <a:xfrm>
            <a:off x="1683" y="389651"/>
            <a:ext cx="6263213" cy="369332"/>
          </a:xfrm>
          <a:prstGeom prst="rect">
            <a:avLst/>
          </a:prstGeom>
          <a:solidFill>
            <a:srgbClr val="4978A6"/>
          </a:solidFill>
          <a:ln>
            <a:noFill/>
          </a:ln>
        </p:spPr>
        <p:txBody>
          <a:bodyPr wrap="square">
            <a:spAutoFit/>
          </a:bodyPr>
          <a:lstStyle/>
          <a:p>
            <a:pPr algn="ctr"/>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Use of the Adjusted Space </a:t>
            </a:r>
            <a:endParaRPr lang="he-IL" dirty="0">
              <a:solidFill>
                <a:schemeClr val="bg1"/>
              </a:solidFill>
            </a:endParaRPr>
          </a:p>
        </p:txBody>
      </p:sp>
      <p:sp>
        <p:nvSpPr>
          <p:cNvPr id="15" name="TextBox 14">
            <a:extLst>
              <a:ext uri="{FF2B5EF4-FFF2-40B4-BE49-F238E27FC236}">
                <a16:creationId xmlns:a16="http://schemas.microsoft.com/office/drawing/2014/main" id="{92F524B0-BD30-4B6E-ACC5-F8B1AEDFD8BB}"/>
              </a:ext>
            </a:extLst>
          </p:cNvPr>
          <p:cNvSpPr txBox="1"/>
          <p:nvPr/>
        </p:nvSpPr>
        <p:spPr>
          <a:xfrm>
            <a:off x="4930587" y="4357777"/>
            <a:ext cx="3902937" cy="1716688"/>
          </a:xfrm>
          <a:prstGeom prst="rect">
            <a:avLst/>
          </a:prstGeom>
          <a:solidFill>
            <a:srgbClr val="F7E88D"/>
          </a:solidFill>
        </p:spPr>
        <p:txBody>
          <a:bodyPr wrap="square">
            <a:spAutoFit/>
          </a:bodyPr>
          <a:lstStyle>
            <a:defPPr>
              <a:defRPr lang="en-US"/>
            </a:defPPr>
            <a:lvl1pPr marR="0" lvl="0" algn="r" rtl="1" fontAlgn="auto">
              <a:lnSpc>
                <a:spcPct val="150000"/>
              </a:lnSpc>
              <a:spcBef>
                <a:spcPts val="0"/>
              </a:spcBef>
              <a:spcAft>
                <a:spcPts val="0"/>
              </a:spcAft>
              <a:buClr>
                <a:srgbClr val="EC1C3C"/>
              </a:buClr>
              <a:buSzTx/>
              <a:tabLst/>
              <a:defRPr kumimoji="0" sz="1200" b="0" i="0" u="none" strike="noStrike" cap="none" spc="0" normalizeH="0" baseline="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defRPr>
            </a:lvl1pPr>
          </a:lstStyle>
          <a:p>
            <a:pPr algn="l" rtl="0"/>
            <a:r>
              <a:rPr lang="en-US" dirty="0"/>
              <a:t>Closing the streets to vehicular traffic and designating places for tables and chairs helped expand commercial activity in the neighborhood, especially in the southern area, where more streets were closed to traffic. </a:t>
            </a:r>
            <a:br>
              <a:rPr lang="en-US" dirty="0"/>
            </a:br>
            <a:r>
              <a:rPr lang="en-US" dirty="0"/>
              <a:t>The main documented activity was eating and drinking at the many busy restaurants and cafes.</a:t>
            </a:r>
            <a:endParaRPr lang="he-IL" dirty="0"/>
          </a:p>
        </p:txBody>
      </p:sp>
      <p:sp>
        <p:nvSpPr>
          <p:cNvPr id="19" name="TextBox 18">
            <a:extLst>
              <a:ext uri="{FF2B5EF4-FFF2-40B4-BE49-F238E27FC236}">
                <a16:creationId xmlns:a16="http://schemas.microsoft.com/office/drawing/2014/main" id="{0418E755-C5BB-4B17-9C3D-E9D163057BA7}"/>
              </a:ext>
            </a:extLst>
          </p:cNvPr>
          <p:cNvSpPr txBox="1"/>
          <p:nvPr/>
        </p:nvSpPr>
        <p:spPr>
          <a:xfrm>
            <a:off x="4930587" y="1138518"/>
            <a:ext cx="2051781" cy="2019626"/>
          </a:xfrm>
          <a:prstGeom prst="rect">
            <a:avLst/>
          </a:prstGeom>
          <a:solidFill>
            <a:srgbClr val="F7E88D"/>
          </a:solidFill>
        </p:spPr>
        <p:txBody>
          <a:bodyPr wrap="square">
            <a:spAutoFit/>
          </a:bodyPr>
          <a:lstStyle/>
          <a:p>
            <a:pPr marR="0" lvl="0" algn="l" defTabSz="914400" eaLnBrk="1" fontAlgn="auto" latinLnBrk="0" hangingPunct="1">
              <a:lnSpc>
                <a:spcPct val="150000"/>
              </a:lnSpc>
              <a:spcBef>
                <a:spcPts val="0"/>
              </a:spcBef>
              <a:spcAft>
                <a:spcPts val="0"/>
              </a:spcAft>
              <a:buClr>
                <a:srgbClr val="EC1C3C"/>
              </a:buClr>
              <a:buSzTx/>
              <a:tabLst/>
              <a:defRPr/>
            </a:pP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There was no significant change in the </a:t>
            </a: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visitors </a:t>
            </a: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following the intervention. Virtually no visitors with children were seen during any of the observation times</a:t>
            </a: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p>
        </p:txBody>
      </p:sp>
      <p:sp>
        <p:nvSpPr>
          <p:cNvPr id="12" name="TextBox 11">
            <a:extLst>
              <a:ext uri="{FF2B5EF4-FFF2-40B4-BE49-F238E27FC236}">
                <a16:creationId xmlns:a16="http://schemas.microsoft.com/office/drawing/2014/main" id="{10D8E559-4376-8FAD-FE7F-E16D1FDB7242}"/>
              </a:ext>
            </a:extLst>
          </p:cNvPr>
          <p:cNvSpPr txBox="1"/>
          <p:nvPr/>
        </p:nvSpPr>
        <p:spPr>
          <a:xfrm>
            <a:off x="8991616" y="4357777"/>
            <a:ext cx="3190457" cy="1664238"/>
          </a:xfrm>
          <a:prstGeom prst="rect">
            <a:avLst/>
          </a:prstGeom>
          <a:solidFill>
            <a:srgbClr val="A5A5A5"/>
          </a:solidFill>
        </p:spPr>
        <p:txBody>
          <a:bodyPr wrap="square">
            <a:spAutoFit/>
          </a:bodyPr>
          <a:lstStyle/>
          <a:p>
            <a:pPr algn="l">
              <a:lnSpc>
                <a:spcPct val="150000"/>
              </a:lnSpc>
              <a:buClr>
                <a:srgbClr val="EC1C3C"/>
              </a:buClr>
              <a:defRPr/>
            </a:pPr>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A small number of visitors were under the age of 14, </a:t>
            </a: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both before and after the intervention. </a:t>
            </a:r>
            <a:b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br>
            <a:r>
              <a:rPr lang="en-US" sz="1400" dirty="0">
                <a:solidFill>
                  <a:schemeClr val="bg1"/>
                </a:solidFill>
                <a:latin typeface="Tahoma" panose="020B0604030504040204" pitchFamily="34" charset="0"/>
                <a:ea typeface="Tahoma" panose="020B0604030504040204" pitchFamily="34" charset="0"/>
                <a:cs typeface="Tahoma" panose="020B0604030504040204" pitchFamily="34" charset="0"/>
              </a:rPr>
              <a:t>The few children observed were in the area mainly on Fridays.</a:t>
            </a:r>
            <a:endParaRPr kumimoji="0" lang="he-IL" sz="1400"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3" name="Chart 12">
            <a:extLst>
              <a:ext uri="{FF2B5EF4-FFF2-40B4-BE49-F238E27FC236}">
                <a16:creationId xmlns:a16="http://schemas.microsoft.com/office/drawing/2014/main" id="{772DC328-F1E3-55A8-6A23-93FA95F16DBB}"/>
              </a:ext>
            </a:extLst>
          </p:cNvPr>
          <p:cNvGraphicFramePr/>
          <p:nvPr>
            <p:extLst>
              <p:ext uri="{D42A27DB-BD31-4B8C-83A1-F6EECF244321}">
                <p14:modId xmlns:p14="http://schemas.microsoft.com/office/powerpoint/2010/main" val="38039934"/>
              </p:ext>
            </p:extLst>
          </p:nvPr>
        </p:nvGraphicFramePr>
        <p:xfrm>
          <a:off x="6956892" y="390771"/>
          <a:ext cx="5226658" cy="3670603"/>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78B37594-37A6-708A-483B-7179DB36499C}"/>
              </a:ext>
            </a:extLst>
          </p:cNvPr>
          <p:cNvSpPr txBox="1"/>
          <p:nvPr/>
        </p:nvSpPr>
        <p:spPr>
          <a:xfrm>
            <a:off x="10996889" y="3355617"/>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Friday</a:t>
            </a:r>
          </a:p>
        </p:txBody>
      </p:sp>
      <p:sp>
        <p:nvSpPr>
          <p:cNvPr id="14" name="TextBox 13">
            <a:extLst>
              <a:ext uri="{FF2B5EF4-FFF2-40B4-BE49-F238E27FC236}">
                <a16:creationId xmlns:a16="http://schemas.microsoft.com/office/drawing/2014/main" id="{41E167FE-0B84-4CF6-3A63-4A0D1BC30EC8}"/>
              </a:ext>
            </a:extLst>
          </p:cNvPr>
          <p:cNvSpPr txBox="1"/>
          <p:nvPr/>
        </p:nvSpPr>
        <p:spPr>
          <a:xfrm>
            <a:off x="8540320" y="3364495"/>
            <a:ext cx="781477" cy="246221"/>
          </a:xfrm>
          <a:prstGeom prst="rect">
            <a:avLst/>
          </a:prstGeom>
          <a:solidFill>
            <a:schemeClr val="bg1"/>
          </a:solidFill>
        </p:spPr>
        <p:txBody>
          <a:bodyPr wrap="square" rtlCol="0">
            <a:spAutoFit/>
          </a:bodyPr>
          <a:lstStyle/>
          <a:p>
            <a:r>
              <a:rPr lang="en-US" sz="1000" dirty="0">
                <a:solidFill>
                  <a:schemeClr val="bg2">
                    <a:lumMod val="50000"/>
                  </a:schemeClr>
                </a:solidFill>
              </a:rPr>
              <a:t>Thursday</a:t>
            </a:r>
          </a:p>
        </p:txBody>
      </p:sp>
      <p:sp>
        <p:nvSpPr>
          <p:cNvPr id="16" name="TextBox 15">
            <a:extLst>
              <a:ext uri="{FF2B5EF4-FFF2-40B4-BE49-F238E27FC236}">
                <a16:creationId xmlns:a16="http://schemas.microsoft.com/office/drawing/2014/main" id="{9689E442-6A6D-9D74-6754-74D623693EB7}"/>
              </a:ext>
            </a:extLst>
          </p:cNvPr>
          <p:cNvSpPr txBox="1"/>
          <p:nvPr/>
        </p:nvSpPr>
        <p:spPr>
          <a:xfrm>
            <a:off x="8459674" y="3601838"/>
            <a:ext cx="531942" cy="553998"/>
          </a:xfrm>
          <a:prstGeom prst="rect">
            <a:avLst/>
          </a:prstGeom>
          <a:solidFill>
            <a:schemeClr val="bg1"/>
          </a:solidFill>
        </p:spPr>
        <p:txBody>
          <a:bodyPr wrap="square" rtlCol="0">
            <a:spAutoFit/>
          </a:bodyPr>
          <a:lstStyle/>
          <a:p>
            <a:r>
              <a:rPr lang="en-US" sz="1000" dirty="0">
                <a:solidFill>
                  <a:schemeClr val="bg2">
                    <a:lumMod val="50000"/>
                  </a:schemeClr>
                </a:solidFill>
              </a:rPr>
              <a:t>South</a:t>
            </a:r>
          </a:p>
          <a:p>
            <a:r>
              <a:rPr lang="en-US" sz="1000" dirty="0">
                <a:solidFill>
                  <a:schemeClr val="bg2">
                    <a:lumMod val="50000"/>
                  </a:schemeClr>
                </a:solidFill>
              </a:rPr>
              <a:t>Before</a:t>
            </a:r>
          </a:p>
          <a:p>
            <a:r>
              <a:rPr lang="en-US" sz="1000" dirty="0">
                <a:solidFill>
                  <a:schemeClr val="bg2">
                    <a:lumMod val="50000"/>
                  </a:schemeClr>
                </a:solidFill>
              </a:rPr>
              <a:t>N=232</a:t>
            </a:r>
          </a:p>
        </p:txBody>
      </p:sp>
      <p:sp>
        <p:nvSpPr>
          <p:cNvPr id="18" name="TextBox 17">
            <a:extLst>
              <a:ext uri="{FF2B5EF4-FFF2-40B4-BE49-F238E27FC236}">
                <a16:creationId xmlns:a16="http://schemas.microsoft.com/office/drawing/2014/main" id="{FC6B8636-9B3A-A9AB-8025-7B9253FFA342}"/>
              </a:ext>
            </a:extLst>
          </p:cNvPr>
          <p:cNvSpPr txBox="1"/>
          <p:nvPr/>
        </p:nvSpPr>
        <p:spPr>
          <a:xfrm>
            <a:off x="9100216" y="3603386"/>
            <a:ext cx="531942" cy="553998"/>
          </a:xfrm>
          <a:prstGeom prst="rect">
            <a:avLst/>
          </a:prstGeom>
          <a:solidFill>
            <a:schemeClr val="bg1"/>
          </a:solidFill>
        </p:spPr>
        <p:txBody>
          <a:bodyPr wrap="square" rtlCol="0">
            <a:spAutoFit/>
          </a:bodyPr>
          <a:lstStyle/>
          <a:p>
            <a:r>
              <a:rPr lang="en-US" sz="1000" dirty="0">
                <a:solidFill>
                  <a:schemeClr val="bg2">
                    <a:lumMod val="50000"/>
                  </a:schemeClr>
                </a:solidFill>
              </a:rPr>
              <a:t>South</a:t>
            </a:r>
          </a:p>
          <a:p>
            <a:r>
              <a:rPr lang="en-US" sz="1000" dirty="0">
                <a:solidFill>
                  <a:schemeClr val="bg2">
                    <a:lumMod val="50000"/>
                  </a:schemeClr>
                </a:solidFill>
              </a:rPr>
              <a:t>After</a:t>
            </a:r>
          </a:p>
          <a:p>
            <a:r>
              <a:rPr lang="en-US" sz="1000" dirty="0">
                <a:solidFill>
                  <a:schemeClr val="bg2">
                    <a:lumMod val="50000"/>
                  </a:schemeClr>
                </a:solidFill>
              </a:rPr>
              <a:t>N=93</a:t>
            </a:r>
          </a:p>
        </p:txBody>
      </p:sp>
      <p:sp>
        <p:nvSpPr>
          <p:cNvPr id="21" name="TextBox 20">
            <a:extLst>
              <a:ext uri="{FF2B5EF4-FFF2-40B4-BE49-F238E27FC236}">
                <a16:creationId xmlns:a16="http://schemas.microsoft.com/office/drawing/2014/main" id="{7240DC5B-3D68-0344-988B-D93BA64E9719}"/>
              </a:ext>
            </a:extLst>
          </p:cNvPr>
          <p:cNvSpPr txBox="1"/>
          <p:nvPr/>
        </p:nvSpPr>
        <p:spPr>
          <a:xfrm>
            <a:off x="9764825" y="3610716"/>
            <a:ext cx="531942" cy="553998"/>
          </a:xfrm>
          <a:prstGeom prst="rect">
            <a:avLst/>
          </a:prstGeom>
          <a:solidFill>
            <a:schemeClr val="bg1"/>
          </a:solidFill>
        </p:spPr>
        <p:txBody>
          <a:bodyPr wrap="square" rtlCol="0">
            <a:spAutoFit/>
          </a:bodyPr>
          <a:lstStyle/>
          <a:p>
            <a:r>
              <a:rPr lang="en-US" sz="1000" dirty="0">
                <a:solidFill>
                  <a:schemeClr val="bg2">
                    <a:lumMod val="50000"/>
                  </a:schemeClr>
                </a:solidFill>
              </a:rPr>
              <a:t>North</a:t>
            </a:r>
          </a:p>
          <a:p>
            <a:r>
              <a:rPr lang="en-US" sz="1000" dirty="0">
                <a:solidFill>
                  <a:schemeClr val="bg2">
                    <a:lumMod val="50000"/>
                  </a:schemeClr>
                </a:solidFill>
              </a:rPr>
              <a:t>Before</a:t>
            </a:r>
          </a:p>
          <a:p>
            <a:r>
              <a:rPr lang="en-US" sz="1000" dirty="0">
                <a:solidFill>
                  <a:schemeClr val="bg2">
                    <a:lumMod val="50000"/>
                  </a:schemeClr>
                </a:solidFill>
              </a:rPr>
              <a:t>N=219</a:t>
            </a:r>
          </a:p>
        </p:txBody>
      </p:sp>
      <p:sp>
        <p:nvSpPr>
          <p:cNvPr id="22" name="TextBox 21">
            <a:extLst>
              <a:ext uri="{FF2B5EF4-FFF2-40B4-BE49-F238E27FC236}">
                <a16:creationId xmlns:a16="http://schemas.microsoft.com/office/drawing/2014/main" id="{D12D33C2-B731-4844-5FB7-C2224D2FB317}"/>
              </a:ext>
            </a:extLst>
          </p:cNvPr>
          <p:cNvSpPr txBox="1"/>
          <p:nvPr/>
        </p:nvSpPr>
        <p:spPr>
          <a:xfrm>
            <a:off x="10358756" y="3610716"/>
            <a:ext cx="531942" cy="553998"/>
          </a:xfrm>
          <a:prstGeom prst="rect">
            <a:avLst/>
          </a:prstGeom>
          <a:solidFill>
            <a:schemeClr val="bg1"/>
          </a:solidFill>
        </p:spPr>
        <p:txBody>
          <a:bodyPr wrap="square" rtlCol="0">
            <a:spAutoFit/>
          </a:bodyPr>
          <a:lstStyle/>
          <a:p>
            <a:r>
              <a:rPr lang="en-US" sz="1000" dirty="0">
                <a:solidFill>
                  <a:schemeClr val="bg2">
                    <a:lumMod val="50000"/>
                  </a:schemeClr>
                </a:solidFill>
              </a:rPr>
              <a:t>North</a:t>
            </a:r>
          </a:p>
          <a:p>
            <a:r>
              <a:rPr lang="en-US" sz="1000" dirty="0">
                <a:solidFill>
                  <a:schemeClr val="bg2">
                    <a:lumMod val="50000"/>
                  </a:schemeClr>
                </a:solidFill>
              </a:rPr>
              <a:t>After</a:t>
            </a:r>
          </a:p>
          <a:p>
            <a:r>
              <a:rPr lang="en-US" sz="1000" dirty="0">
                <a:solidFill>
                  <a:schemeClr val="bg2">
                    <a:lumMod val="50000"/>
                  </a:schemeClr>
                </a:solidFill>
              </a:rPr>
              <a:t>N=111</a:t>
            </a:r>
          </a:p>
        </p:txBody>
      </p:sp>
    </p:spTree>
    <p:extLst>
      <p:ext uri="{BB962C8B-B14F-4D97-AF65-F5344CB8AC3E}">
        <p14:creationId xmlns:p14="http://schemas.microsoft.com/office/powerpoint/2010/main" val="3202575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23</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err="1">
                <a:solidFill>
                  <a:schemeClr val="bg1"/>
                </a:solidFill>
                <a:latin typeface="Tahoma" pitchFamily="34" charset="0"/>
                <a:ea typeface="Tahoma" pitchFamily="34" charset="0"/>
                <a:cs typeface="Tahoma" pitchFamily="34" charset="0"/>
              </a:rPr>
              <a:t>Kerem</a:t>
            </a:r>
            <a:r>
              <a:rPr lang="en-US" sz="2000" b="1" dirty="0">
                <a:solidFill>
                  <a:schemeClr val="bg1"/>
                </a:solidFill>
                <a:latin typeface="Tahoma" pitchFamily="34" charset="0"/>
                <a:ea typeface="Tahoma" pitchFamily="34" charset="0"/>
                <a:cs typeface="Tahoma" pitchFamily="34" charset="0"/>
              </a:rPr>
              <a:t> </a:t>
            </a:r>
            <a:r>
              <a:rPr lang="en-US" sz="2000" b="1" dirty="0" err="1">
                <a:solidFill>
                  <a:schemeClr val="bg1"/>
                </a:solidFill>
                <a:latin typeface="Tahoma" pitchFamily="34" charset="0"/>
                <a:ea typeface="Tahoma" pitchFamily="34" charset="0"/>
                <a:cs typeface="Tahoma" pitchFamily="34" charset="0"/>
              </a:rPr>
              <a:t>HaTeimanim</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8E119168-BA42-49CC-AB16-00628F05D854}"/>
              </a:ext>
            </a:extLst>
          </p:cNvPr>
          <p:cNvSpPr/>
          <p:nvPr/>
        </p:nvSpPr>
        <p:spPr>
          <a:xfrm>
            <a:off x="228572" y="891383"/>
            <a:ext cx="3124228" cy="4486677"/>
          </a:xfrm>
          <a:prstGeom prst="rect">
            <a:avLst/>
          </a:prstGeom>
        </p:spPr>
        <p:txBody>
          <a:bodyPr wrap="square">
            <a:spAutoFit/>
          </a:bodyPr>
          <a:lstStyle/>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Both before and after the intervention, most traffic in the complex is by foot (75% after the intervention).</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Prior to the intervention, the mix of pedestrians, cyclists and drivers undermined safety and slowed traffic. Interviewees reported traffic disruptions in the residential area from commercial trucks unloading and loading in the narrow streets.</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area is well-lit in the evenings, but the sense of security was undermined by parked cars blocking the alleys, before the intervention. These also reduced the space for walking</a:t>
            </a:r>
            <a:r>
              <a:rPr lang="he-IL" sz="1200" dirty="0">
                <a:latin typeface="Tahoma" panose="020B0604030504040204" pitchFamily="34" charset="0"/>
                <a:ea typeface="Tahoma" panose="020B0604030504040204" pitchFamily="34" charset="0"/>
                <a:cs typeface="Tahoma" panose="020B0604030504040204" pitchFamily="34" charset="0"/>
              </a:rPr>
              <a:t>.</a:t>
            </a:r>
          </a:p>
          <a:p>
            <a:pPr algn="r" rtl="1">
              <a:lnSpc>
                <a:spcPct val="150000"/>
              </a:lnSpc>
              <a:buClr>
                <a:srgbClr val="EC1C3C"/>
              </a:buClr>
            </a:pPr>
            <a:endParaRPr lang="he-IL" sz="1200" dirty="0">
              <a:latin typeface="Tahoma" panose="020B0604030504040204" pitchFamily="34" charset="0"/>
              <a:ea typeface="Tahoma" panose="020B0604030504040204" pitchFamily="34" charset="0"/>
              <a:cs typeface="Tahoma" panose="020B0604030504040204" pitchFamily="34" charset="0"/>
            </a:endParaRPr>
          </a:p>
        </p:txBody>
      </p:sp>
      <p:sp>
        <p:nvSpPr>
          <p:cNvPr id="8" name="Rectangle 7">
            <a:extLst>
              <a:ext uri="{FF2B5EF4-FFF2-40B4-BE49-F238E27FC236}">
                <a16:creationId xmlns:a16="http://schemas.microsoft.com/office/drawing/2014/main" id="{AD5C10E6-B4FA-452D-968E-7B0A0A4661D6}"/>
              </a:ext>
            </a:extLst>
          </p:cNvPr>
          <p:cNvSpPr/>
          <p:nvPr/>
        </p:nvSpPr>
        <p:spPr>
          <a:xfrm>
            <a:off x="3360" y="389651"/>
            <a:ext cx="6894951" cy="369332"/>
          </a:xfrm>
          <a:prstGeom prst="rect">
            <a:avLst/>
          </a:prstGeom>
          <a:solidFill>
            <a:srgbClr val="4978A6"/>
          </a:solidFill>
          <a:ln>
            <a:noFill/>
          </a:ln>
        </p:spPr>
        <p:txBody>
          <a:bodyPr wrap="square">
            <a:spAutoFit/>
          </a:bodyPr>
          <a:lstStyle/>
          <a:p>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Travelling by foot, bicycle, or public transport, not by car</a:t>
            </a:r>
            <a:endParaRPr lang="he-IL" dirty="0">
              <a:solidFill>
                <a:schemeClr val="bg1"/>
              </a:solidFill>
            </a:endParaRPr>
          </a:p>
        </p:txBody>
      </p:sp>
      <p:sp>
        <p:nvSpPr>
          <p:cNvPr id="9" name="TextBox 8">
            <a:extLst>
              <a:ext uri="{FF2B5EF4-FFF2-40B4-BE49-F238E27FC236}">
                <a16:creationId xmlns:a16="http://schemas.microsoft.com/office/drawing/2014/main" id="{3E8D0F0F-E983-49B5-ABE4-AE4566E80E9E}"/>
              </a:ext>
            </a:extLst>
          </p:cNvPr>
          <p:cNvSpPr txBox="1"/>
          <p:nvPr/>
        </p:nvSpPr>
        <p:spPr>
          <a:xfrm>
            <a:off x="3368114" y="2155157"/>
            <a:ext cx="3530197" cy="2547685"/>
          </a:xfrm>
          <a:prstGeom prst="rect">
            <a:avLst/>
          </a:prstGeom>
          <a:solidFill>
            <a:srgbClr val="F7E88D"/>
          </a:solidFill>
        </p:spPr>
        <p:txBody>
          <a:bodyPr wrap="square">
            <a:spAutoFit/>
          </a:bodyPr>
          <a:lstStyle/>
          <a:p>
            <a:pPr algn="l">
              <a:lnSpc>
                <a:spcPct val="150000"/>
              </a:lnSpc>
              <a:buClr>
                <a:srgbClr val="EC1C3C"/>
              </a:buClr>
            </a:pPr>
            <a:r>
              <a:rPr lang="en-US" sz="1200" dirty="0">
                <a:latin typeface="Tahoma" panose="020B0604030504040204" pitchFamily="34" charset="0"/>
                <a:ea typeface="Tahoma" panose="020B0604030504040204" pitchFamily="34" charset="0"/>
                <a:cs typeface="Tahoma" panose="020B0604030504040204" pitchFamily="34" charset="0"/>
              </a:rPr>
              <a:t>Closing streets </a:t>
            </a:r>
            <a:r>
              <a:rPr lang="en-US" sz="1200" b="1" dirty="0">
                <a:latin typeface="Tahoma" panose="020B0604030504040204" pitchFamily="34" charset="0"/>
                <a:ea typeface="Tahoma" panose="020B0604030504040204" pitchFamily="34" charset="0"/>
                <a:cs typeface="Tahoma" panose="020B0604030504040204" pitchFamily="34" charset="0"/>
              </a:rPr>
              <a:t>reduced friction between vehicles and pedestrians</a:t>
            </a:r>
            <a:r>
              <a:rPr lang="en-US" sz="1200" dirty="0">
                <a:latin typeface="Tahoma" panose="020B0604030504040204" pitchFamily="34" charset="0"/>
                <a:ea typeface="Tahoma" panose="020B0604030504040204" pitchFamily="34" charset="0"/>
                <a:cs typeface="Tahoma" panose="020B0604030504040204" pitchFamily="34" charset="0"/>
              </a:rPr>
              <a:t> and lowered noise, improving the atmosphere in the public space.</a:t>
            </a:r>
            <a:r>
              <a:rPr lang="he-IL" sz="1200" dirty="0">
                <a:latin typeface="Tahoma" panose="020B0604030504040204" pitchFamily="34" charset="0"/>
                <a:ea typeface="Tahoma" panose="020B0604030504040204" pitchFamily="34" charset="0"/>
                <a:cs typeface="Tahoma" panose="020B0604030504040204" pitchFamily="34" charset="0"/>
              </a:rPr>
              <a:t> </a:t>
            </a:r>
            <a:endParaRPr lang="en-US" sz="1200" dirty="0">
              <a:latin typeface="Tahoma" panose="020B0604030504040204" pitchFamily="34" charset="0"/>
              <a:ea typeface="Tahoma" panose="020B0604030504040204" pitchFamily="34" charset="0"/>
              <a:cs typeface="Tahoma" panose="020B0604030504040204" pitchFamily="34" charset="0"/>
            </a:endParaRPr>
          </a:p>
          <a:p>
            <a:pPr algn="l">
              <a:lnSpc>
                <a:spcPct val="150000"/>
              </a:lnSpc>
              <a:buClr>
                <a:srgbClr val="EC1C3C"/>
              </a:buClr>
            </a:pPr>
            <a:r>
              <a:rPr lang="en-US" sz="1200" b="1" dirty="0">
                <a:latin typeface="Tahoma" panose="020B0604030504040204" pitchFamily="34" charset="0"/>
                <a:ea typeface="Tahoma" panose="020B0604030504040204" pitchFamily="34" charset="0"/>
                <a:cs typeface="Tahoma" panose="020B0604030504040204" pitchFamily="34" charset="0"/>
              </a:rPr>
              <a:t>Interviewed residents said the quality of mobility in the area has improved</a:t>
            </a:r>
            <a:r>
              <a:rPr lang="en-US" sz="1200" dirty="0">
                <a:latin typeface="Tahoma" panose="020B0604030504040204" pitchFamily="34" charset="0"/>
                <a:ea typeface="Tahoma" panose="020B0604030504040204" pitchFamily="34" charset="0"/>
                <a:cs typeface="Tahoma" panose="020B0604030504040204" pitchFamily="34" charset="0"/>
              </a:rPr>
              <a:t>. Some recommended closing a larger area to vehicles.</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However, motorcyclists (mostly couriers) still disrupt pedestrians’ movement and some cars were observed driving on closed streets</a:t>
            </a:r>
            <a:r>
              <a:rPr lang="he-IL" sz="1200" dirty="0">
                <a:latin typeface="Tahoma" panose="020B0604030504040204" pitchFamily="34" charset="0"/>
                <a:ea typeface="Tahoma" panose="020B0604030504040204" pitchFamily="34" charset="0"/>
                <a:cs typeface="Tahoma" panose="020B0604030504040204" pitchFamily="34" charset="0"/>
              </a:rPr>
              <a:t>.</a:t>
            </a:r>
          </a:p>
        </p:txBody>
      </p:sp>
      <p:sp>
        <p:nvSpPr>
          <p:cNvPr id="10" name="TextBox 9">
            <a:extLst>
              <a:ext uri="{FF2B5EF4-FFF2-40B4-BE49-F238E27FC236}">
                <a16:creationId xmlns:a16="http://schemas.microsoft.com/office/drawing/2014/main" id="{689E2B65-7AD4-4474-BBD1-5C94124659D7}"/>
              </a:ext>
            </a:extLst>
          </p:cNvPr>
          <p:cNvSpPr txBox="1"/>
          <p:nvPr/>
        </p:nvSpPr>
        <p:spPr>
          <a:xfrm>
            <a:off x="3363241" y="4853480"/>
            <a:ext cx="3525324" cy="608693"/>
          </a:xfrm>
          <a:prstGeom prst="rect">
            <a:avLst/>
          </a:prstGeom>
          <a:solidFill>
            <a:srgbClr val="F7E88D"/>
          </a:solidFill>
        </p:spPr>
        <p:txBody>
          <a:bodyPr wrap="square">
            <a:spAutoFit/>
          </a:bodyPr>
          <a:lstStyle/>
          <a:p>
            <a:pPr algn="l">
              <a:lnSpc>
                <a:spcPct val="150000"/>
              </a:lnSpc>
              <a:buClr>
                <a:srgbClr val="EC1C3C"/>
              </a:buClr>
            </a:pPr>
            <a:r>
              <a:rPr lang="en-US" sz="1200" dirty="0">
                <a:latin typeface="Tahoma" panose="020B0604030504040204" pitchFamily="34" charset="0"/>
                <a:ea typeface="Tahoma" panose="020B0604030504040204" pitchFamily="34" charset="0"/>
                <a:cs typeface="Tahoma" panose="020B0604030504040204" pitchFamily="34" charset="0"/>
              </a:rPr>
              <a:t>After the intervention, </a:t>
            </a:r>
            <a:r>
              <a:rPr lang="en-US" sz="1200" b="1" dirty="0">
                <a:latin typeface="Tahoma" panose="020B0604030504040204" pitchFamily="34" charset="0"/>
                <a:ea typeface="Tahoma" panose="020B0604030504040204" pitchFamily="34" charset="0"/>
                <a:cs typeface="Tahoma" panose="020B0604030504040204" pitchFamily="34" charset="0"/>
              </a:rPr>
              <a:t>fewer parked vehicles </a:t>
            </a:r>
            <a:r>
              <a:rPr lang="en-US" sz="1200" dirty="0">
                <a:latin typeface="Tahoma" panose="020B0604030504040204" pitchFamily="34" charset="0"/>
                <a:ea typeface="Tahoma" panose="020B0604030504040204" pitchFamily="34" charset="0"/>
                <a:cs typeface="Tahoma" panose="020B0604030504040204" pitchFamily="34" charset="0"/>
              </a:rPr>
              <a:t>were observed; this represents an improvement.</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
        <p:nvSpPr>
          <p:cNvPr id="11" name="TextBox 10">
            <a:extLst>
              <a:ext uri="{FF2B5EF4-FFF2-40B4-BE49-F238E27FC236}">
                <a16:creationId xmlns:a16="http://schemas.microsoft.com/office/drawing/2014/main" id="{136E61FD-50EE-42E5-9DAA-0D9327D6B904}"/>
              </a:ext>
            </a:extLst>
          </p:cNvPr>
          <p:cNvSpPr txBox="1"/>
          <p:nvPr/>
        </p:nvSpPr>
        <p:spPr>
          <a:xfrm>
            <a:off x="3368114" y="864749"/>
            <a:ext cx="3530197" cy="1162691"/>
          </a:xfrm>
          <a:prstGeom prst="rect">
            <a:avLst/>
          </a:prstGeom>
          <a:solidFill>
            <a:srgbClr val="F7E88D"/>
          </a:solidFill>
        </p:spPr>
        <p:txBody>
          <a:bodyPr wrap="square">
            <a:spAutoFit/>
          </a:bodyPr>
          <a:lstStyle/>
          <a:p>
            <a:pPr algn="l">
              <a:lnSpc>
                <a:spcPct val="150000"/>
              </a:lnSpc>
              <a:buClr>
                <a:srgbClr val="EC1C3C"/>
              </a:buClr>
            </a:pPr>
            <a:r>
              <a:rPr lang="en-US" sz="1200" dirty="0">
                <a:latin typeface="Tahoma" panose="020B0604030504040204" pitchFamily="34" charset="0"/>
                <a:ea typeface="Tahoma" panose="020B0604030504040204" pitchFamily="34" charset="0"/>
                <a:cs typeface="Tahoma" panose="020B0604030504040204" pitchFamily="34" charset="0"/>
              </a:rPr>
              <a:t>After the intervention, the proportion of cyclists increased (17%) </a:t>
            </a:r>
            <a:r>
              <a:rPr lang="en-US" sz="1200" b="1" dirty="0">
                <a:latin typeface="Tahoma" panose="020B0604030504040204" pitchFamily="34" charset="0"/>
                <a:ea typeface="Tahoma" panose="020B0604030504040204" pitchFamily="34" charset="0"/>
                <a:cs typeface="Tahoma" panose="020B0604030504040204" pitchFamily="34" charset="0"/>
              </a:rPr>
              <a:t>especially female cyclists</a:t>
            </a:r>
            <a:r>
              <a:rPr lang="en-US" sz="1200" dirty="0">
                <a:latin typeface="Tahoma" panose="020B0604030504040204" pitchFamily="34" charset="0"/>
                <a:ea typeface="Tahoma" panose="020B0604030504040204" pitchFamily="34" charset="0"/>
                <a:cs typeface="Tahoma" panose="020B0604030504040204" pitchFamily="34" charset="0"/>
              </a:rPr>
              <a:t> (26% of cyclists after the intervention, compared with 20% before).</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
        <p:nvSpPr>
          <p:cNvPr id="16" name="TextBox 15">
            <a:extLst>
              <a:ext uri="{FF2B5EF4-FFF2-40B4-BE49-F238E27FC236}">
                <a16:creationId xmlns:a16="http://schemas.microsoft.com/office/drawing/2014/main" id="{247691CE-B283-41C1-8298-D5C6CA4F723E}"/>
              </a:ext>
            </a:extLst>
          </p:cNvPr>
          <p:cNvSpPr txBox="1"/>
          <p:nvPr/>
        </p:nvSpPr>
        <p:spPr>
          <a:xfrm>
            <a:off x="8962" y="6048834"/>
            <a:ext cx="10707059" cy="400110"/>
          </a:xfrm>
          <a:prstGeom prst="rect">
            <a:avLst/>
          </a:prstGeom>
          <a:noFill/>
        </p:spPr>
        <p:txBody>
          <a:bodyPr wrap="square">
            <a:spAutoFit/>
          </a:bodyPr>
          <a:lstStyle/>
          <a:p>
            <a:pPr algn="l"/>
            <a:r>
              <a:rPr lang="en-US" sz="1000" dirty="0">
                <a:latin typeface="Tahoma" panose="020B0604030504040204" pitchFamily="34" charset="0"/>
                <a:ea typeface="Tahoma" panose="020B0604030504040204" pitchFamily="34" charset="0"/>
                <a:cs typeface="Tahoma" panose="020B0604030504040204" pitchFamily="34" charset="0"/>
              </a:rPr>
              <a:t>Fewer travelers were observed in the complex post-intervention as compared with pre-intervention. Post-Intervention observations were made on weekdays </a:t>
            </a:r>
            <a:br>
              <a:rPr lang="en-US" sz="1000" dirty="0">
                <a:latin typeface="Tahoma" panose="020B0604030504040204" pitchFamily="34" charset="0"/>
                <a:ea typeface="Tahoma" panose="020B0604030504040204" pitchFamily="34" charset="0"/>
                <a:cs typeface="Tahoma" panose="020B0604030504040204" pitchFamily="34" charset="0"/>
              </a:rPr>
            </a:br>
            <a:r>
              <a:rPr lang="en-US" sz="1000" dirty="0">
                <a:latin typeface="Tahoma" panose="020B0604030504040204" pitchFamily="34" charset="0"/>
                <a:ea typeface="Tahoma" panose="020B0604030504040204" pitchFamily="34" charset="0"/>
                <a:cs typeface="Tahoma" panose="020B0604030504040204" pitchFamily="34" charset="0"/>
              </a:rPr>
              <a:t>between the holidays in autumn 2021, when Covid-19 was declining and air travel resumed, which may have affected the number of visitors in the observation areas.</a:t>
            </a:r>
            <a:endParaRPr lang="he-IL" sz="100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1" name="Table 20">
            <a:extLst>
              <a:ext uri="{FF2B5EF4-FFF2-40B4-BE49-F238E27FC236}">
                <a16:creationId xmlns:a16="http://schemas.microsoft.com/office/drawing/2014/main" id="{ED02F8AA-61D3-DE55-4086-FB78FFB87775}"/>
              </a:ext>
            </a:extLst>
          </p:cNvPr>
          <p:cNvGraphicFramePr>
            <a:graphicFrameLocks noGrp="1"/>
          </p:cNvGraphicFramePr>
          <p:nvPr>
            <p:extLst>
              <p:ext uri="{D42A27DB-BD31-4B8C-83A1-F6EECF244321}">
                <p14:modId xmlns:p14="http://schemas.microsoft.com/office/powerpoint/2010/main" val="1755797401"/>
              </p:ext>
            </p:extLst>
          </p:nvPr>
        </p:nvGraphicFramePr>
        <p:xfrm>
          <a:off x="7329583" y="417407"/>
          <a:ext cx="4629335" cy="1635829"/>
        </p:xfrm>
        <a:graphic>
          <a:graphicData uri="http://schemas.openxmlformats.org/drawingml/2006/table">
            <a:tbl>
              <a:tblPr firstRow="1" firstCol="1" bandRow="1">
                <a:tableStyleId>{5C22544A-7EE6-4342-B048-85BDC9FD1C3A}</a:tableStyleId>
              </a:tblPr>
              <a:tblGrid>
                <a:gridCol w="886110">
                  <a:extLst>
                    <a:ext uri="{9D8B030D-6E8A-4147-A177-3AD203B41FA5}">
                      <a16:colId xmlns:a16="http://schemas.microsoft.com/office/drawing/2014/main" val="3595963417"/>
                    </a:ext>
                  </a:extLst>
                </a:gridCol>
                <a:gridCol w="982095">
                  <a:extLst>
                    <a:ext uri="{9D8B030D-6E8A-4147-A177-3AD203B41FA5}">
                      <a16:colId xmlns:a16="http://schemas.microsoft.com/office/drawing/2014/main" val="3242755919"/>
                    </a:ext>
                  </a:extLst>
                </a:gridCol>
                <a:gridCol w="878541">
                  <a:extLst>
                    <a:ext uri="{9D8B030D-6E8A-4147-A177-3AD203B41FA5}">
                      <a16:colId xmlns:a16="http://schemas.microsoft.com/office/drawing/2014/main" val="2458540003"/>
                    </a:ext>
                  </a:extLst>
                </a:gridCol>
                <a:gridCol w="959224">
                  <a:extLst>
                    <a:ext uri="{9D8B030D-6E8A-4147-A177-3AD203B41FA5}">
                      <a16:colId xmlns:a16="http://schemas.microsoft.com/office/drawing/2014/main" val="568065585"/>
                    </a:ext>
                  </a:extLst>
                </a:gridCol>
                <a:gridCol w="923365">
                  <a:extLst>
                    <a:ext uri="{9D8B030D-6E8A-4147-A177-3AD203B41FA5}">
                      <a16:colId xmlns:a16="http://schemas.microsoft.com/office/drawing/2014/main" val="4095416871"/>
                    </a:ext>
                  </a:extLst>
                </a:gridCol>
              </a:tblGrid>
              <a:tr h="380452">
                <a:tc>
                  <a:txBody>
                    <a:bodyPr/>
                    <a:lstStyle/>
                    <a:p>
                      <a:pPr algn="l" rtl="0"/>
                      <a:r>
                        <a:rPr lang="en-US" sz="1100" dirty="0">
                          <a:effectLst/>
                          <a:latin typeface="Calibri" panose="020F0502020204030204" pitchFamily="34" charset="0"/>
                          <a:ea typeface="Times New Roman" panose="02020603050405020304" pitchFamily="18" charset="0"/>
                          <a:cs typeface="Calibri" panose="020F0502020204030204" pitchFamily="34" charset="0"/>
                        </a:rPr>
                        <a:t>% of modes of transport</a:t>
                      </a:r>
                      <a:endParaRPr lang="en-US" sz="18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r>
                        <a:rPr lang="en-US" sz="1100" dirty="0">
                          <a:effectLst/>
                          <a:latin typeface="Calibri" panose="020F0502020204030204" pitchFamily="34" charset="0"/>
                          <a:cs typeface="Calibri" panose="020F0502020204030204" pitchFamily="34" charset="0"/>
                        </a:rPr>
                        <a:t>South - before</a:t>
                      </a:r>
                      <a:endParaRPr lang="he-IL" sz="1100" dirty="0">
                        <a:effectLst/>
                        <a:latin typeface="Calibri" panose="020F0502020204030204" pitchFamily="34" charset="0"/>
                        <a:cs typeface="Calibri" panose="020F0502020204030204" pitchFamily="34" charset="0"/>
                      </a:endParaRPr>
                    </a:p>
                    <a:p>
                      <a:pPr algn="l" rtl="0"/>
                      <a:r>
                        <a:rPr lang="en-US" sz="1100" dirty="0">
                          <a:effectLst/>
                          <a:latin typeface="Calibri" panose="020F0502020204030204" pitchFamily="34" charset="0"/>
                          <a:ea typeface="Times New Roman" panose="02020603050405020304" pitchFamily="18" charset="0"/>
                          <a:cs typeface="Calibri" panose="020F0502020204030204" pitchFamily="34" charset="0"/>
                        </a:rPr>
                        <a:t>N=1,883</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A5A5A5"/>
                    </a:solidFill>
                  </a:tcPr>
                </a:tc>
                <a:tc>
                  <a:txBody>
                    <a:bodyPr/>
                    <a:lstStyle/>
                    <a:p>
                      <a:pPr algn="l" rtl="0"/>
                      <a:r>
                        <a:rPr lang="en-US" sz="1100" dirty="0">
                          <a:effectLst/>
                          <a:latin typeface="Calibri" panose="020F0502020204030204" pitchFamily="34" charset="0"/>
                          <a:cs typeface="Calibri" panose="020F0502020204030204" pitchFamily="34" charset="0"/>
                        </a:rPr>
                        <a:t>South - after </a:t>
                      </a:r>
                    </a:p>
                    <a:p>
                      <a:pPr algn="l" rtl="0"/>
                      <a:r>
                        <a:rPr lang="en-US" sz="1100" dirty="0">
                          <a:effectLst/>
                          <a:latin typeface="Calibri" panose="020F0502020204030204" pitchFamily="34" charset="0"/>
                          <a:ea typeface="Times New Roman" panose="02020603050405020304" pitchFamily="18" charset="0"/>
                          <a:cs typeface="Calibri" panose="020F0502020204030204" pitchFamily="34" charset="0"/>
                        </a:rPr>
                        <a:t>N=1,298</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A5A5A5"/>
                    </a:solidFill>
                  </a:tcPr>
                </a:tc>
                <a:tc>
                  <a:txBody>
                    <a:bodyPr/>
                    <a:lstStyle/>
                    <a:p>
                      <a:pPr algn="l" rtl="0"/>
                      <a:r>
                        <a:rPr lang="en-US" sz="1100" dirty="0">
                          <a:effectLst/>
                          <a:latin typeface="Calibri" panose="020F0502020204030204" pitchFamily="34" charset="0"/>
                          <a:cs typeface="Calibri" panose="020F0502020204030204" pitchFamily="34" charset="0"/>
                        </a:rPr>
                        <a:t>North -before</a:t>
                      </a:r>
                    </a:p>
                    <a:p>
                      <a:pPr algn="l" rtl="0"/>
                      <a:r>
                        <a:rPr lang="en-US" sz="1100" dirty="0">
                          <a:effectLst/>
                          <a:latin typeface="Calibri" panose="020F0502020204030204" pitchFamily="34" charset="0"/>
                          <a:ea typeface="Times New Roman" panose="02020603050405020304" pitchFamily="18" charset="0"/>
                          <a:cs typeface="Calibri" panose="020F0502020204030204" pitchFamily="34" charset="0"/>
                        </a:rPr>
                        <a:t>N=2,485</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A5A5A5"/>
                    </a:solidFill>
                  </a:tcPr>
                </a:tc>
                <a:tc>
                  <a:txBody>
                    <a:bodyPr/>
                    <a:lstStyle/>
                    <a:p>
                      <a:pPr algn="l" rtl="0"/>
                      <a:r>
                        <a:rPr lang="en-US" sz="1100" dirty="0">
                          <a:effectLst/>
                          <a:latin typeface="Calibri" panose="020F0502020204030204" pitchFamily="34" charset="0"/>
                          <a:cs typeface="Calibri" panose="020F0502020204030204" pitchFamily="34" charset="0"/>
                        </a:rPr>
                        <a:t>North - after</a:t>
                      </a:r>
                    </a:p>
                    <a:p>
                      <a:pPr algn="l" rtl="0"/>
                      <a:r>
                        <a:rPr lang="en-US" sz="1100" dirty="0">
                          <a:effectLst/>
                          <a:latin typeface="Calibri" panose="020F0502020204030204" pitchFamily="34" charset="0"/>
                          <a:ea typeface="Times New Roman" panose="02020603050405020304" pitchFamily="18" charset="0"/>
                          <a:cs typeface="Calibri" panose="020F0502020204030204" pitchFamily="34" charset="0"/>
                        </a:rPr>
                        <a:t>N=1,036</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A5A5A5"/>
                    </a:solidFill>
                  </a:tcPr>
                </a:tc>
                <a:extLst>
                  <a:ext uri="{0D108BD9-81ED-4DB2-BD59-A6C34878D82A}">
                    <a16:rowId xmlns:a16="http://schemas.microsoft.com/office/drawing/2014/main" val="2557615750"/>
                  </a:ext>
                </a:extLst>
              </a:tr>
              <a:tr h="302269">
                <a:tc>
                  <a:txBody>
                    <a:bodyPr/>
                    <a:lstStyle/>
                    <a:p>
                      <a:pPr algn="l" rtl="0"/>
                      <a:r>
                        <a:rPr lang="en-US" sz="1100" dirty="0">
                          <a:effectLst/>
                          <a:latin typeface="Calibri" panose="020F0502020204030204" pitchFamily="34" charset="0"/>
                          <a:cs typeface="Calibri" panose="020F0502020204030204" pitchFamily="34" charset="0"/>
                        </a:rPr>
                        <a:t>Pedestrians</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A5A5A5"/>
                    </a:solidFill>
                  </a:tcPr>
                </a:tc>
                <a:tc>
                  <a:txBody>
                    <a:bodyPr/>
                    <a:lstStyle/>
                    <a:p>
                      <a:pPr algn="ctr" rtl="1"/>
                      <a:r>
                        <a:rPr lang="en-US" sz="1200" b="1" dirty="0">
                          <a:effectLst/>
                          <a:latin typeface="Calibri" panose="020F0502020204030204" pitchFamily="34" charset="0"/>
                          <a:cs typeface="Calibri" panose="020F0502020204030204" pitchFamily="34" charset="0"/>
                        </a:rPr>
                        <a:t>82%</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CDCE1"/>
                    </a:solidFill>
                  </a:tcPr>
                </a:tc>
                <a:tc>
                  <a:txBody>
                    <a:bodyPr/>
                    <a:lstStyle/>
                    <a:p>
                      <a:pPr algn="ctr" rtl="0"/>
                      <a:r>
                        <a:rPr lang="en-US" sz="1200" b="1" dirty="0">
                          <a:effectLst/>
                          <a:latin typeface="Calibri" panose="020F0502020204030204" pitchFamily="34" charset="0"/>
                          <a:cs typeface="Calibri" panose="020F0502020204030204" pitchFamily="34" charset="0"/>
                        </a:rPr>
                        <a:t>78%</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698A5"/>
                    </a:solidFill>
                  </a:tcPr>
                </a:tc>
                <a:tc>
                  <a:txBody>
                    <a:bodyPr/>
                    <a:lstStyle/>
                    <a:p>
                      <a:pPr algn="ctr" rtl="1"/>
                      <a:r>
                        <a:rPr lang="en-US" sz="1200" b="1" dirty="0">
                          <a:effectLst/>
                          <a:latin typeface="Calibri" panose="020F0502020204030204" pitchFamily="34" charset="0"/>
                          <a:cs typeface="Calibri" panose="020F0502020204030204" pitchFamily="34" charset="0"/>
                        </a:rPr>
                        <a:t>82%</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C7DAEF"/>
                    </a:solidFill>
                  </a:tcPr>
                </a:tc>
                <a:tc>
                  <a:txBody>
                    <a:bodyPr/>
                    <a:lstStyle/>
                    <a:p>
                      <a:pPr algn="ctr" rtl="0"/>
                      <a:r>
                        <a:rPr lang="en-US" sz="1200" b="1" dirty="0">
                          <a:effectLst/>
                          <a:latin typeface="Calibri" panose="020F0502020204030204" pitchFamily="34" charset="0"/>
                          <a:cs typeface="Calibri" panose="020F0502020204030204" pitchFamily="34" charset="0"/>
                        </a:rPr>
                        <a:t>73%</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8FB6DF"/>
                    </a:solidFill>
                  </a:tcPr>
                </a:tc>
                <a:extLst>
                  <a:ext uri="{0D108BD9-81ED-4DB2-BD59-A6C34878D82A}">
                    <a16:rowId xmlns:a16="http://schemas.microsoft.com/office/drawing/2014/main" val="4118742069"/>
                  </a:ext>
                </a:extLst>
              </a:tr>
              <a:tr h="348570">
                <a:tc>
                  <a:txBody>
                    <a:bodyPr/>
                    <a:lstStyle/>
                    <a:p>
                      <a:pPr algn="l" rtl="0"/>
                      <a:r>
                        <a:rPr lang="en-US" sz="1100" dirty="0">
                          <a:effectLst/>
                          <a:latin typeface="Calibri" panose="020F0502020204030204" pitchFamily="34" charset="0"/>
                          <a:cs typeface="Calibri" panose="020F0502020204030204" pitchFamily="34" charset="0"/>
                        </a:rPr>
                        <a:t>Bicycles &amp; scooters</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A5A5A5"/>
                    </a:solidFill>
                  </a:tcPr>
                </a:tc>
                <a:tc>
                  <a:txBody>
                    <a:bodyPr/>
                    <a:lstStyle/>
                    <a:p>
                      <a:pPr algn="ctr" rtl="0"/>
                      <a:r>
                        <a:rPr lang="en-US" sz="1200" b="1" dirty="0">
                          <a:effectLst/>
                          <a:latin typeface="Calibri" panose="020F0502020204030204" pitchFamily="34" charset="0"/>
                          <a:cs typeface="Calibri" panose="020F0502020204030204" pitchFamily="34" charset="0"/>
                        </a:rPr>
                        <a:t>11%</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CDCE1"/>
                    </a:solidFill>
                  </a:tcPr>
                </a:tc>
                <a:tc>
                  <a:txBody>
                    <a:bodyPr/>
                    <a:lstStyle/>
                    <a:p>
                      <a:pPr algn="ctr" rtl="0"/>
                      <a:r>
                        <a:rPr lang="en-US" sz="1200" b="1" dirty="0">
                          <a:effectLst/>
                          <a:latin typeface="Calibri" panose="020F0502020204030204" pitchFamily="34" charset="0"/>
                          <a:cs typeface="Calibri" panose="020F0502020204030204" pitchFamily="34" charset="0"/>
                        </a:rPr>
                        <a:t>16%</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698A5"/>
                    </a:solidFill>
                  </a:tcPr>
                </a:tc>
                <a:tc>
                  <a:txBody>
                    <a:bodyPr/>
                    <a:lstStyle/>
                    <a:p>
                      <a:pPr algn="ctr" rtl="0"/>
                      <a:r>
                        <a:rPr lang="en-US" sz="1200" b="1" dirty="0">
                          <a:effectLst/>
                          <a:latin typeface="Calibri" panose="020F0502020204030204" pitchFamily="34" charset="0"/>
                          <a:cs typeface="Calibri" panose="020F0502020204030204" pitchFamily="34" charset="0"/>
                        </a:rPr>
                        <a:t>10%</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C7DAEF"/>
                    </a:solidFill>
                  </a:tcPr>
                </a:tc>
                <a:tc>
                  <a:txBody>
                    <a:bodyPr/>
                    <a:lstStyle/>
                    <a:p>
                      <a:pPr algn="ctr" rtl="0"/>
                      <a:r>
                        <a:rPr lang="en-US" sz="1200" b="1" dirty="0">
                          <a:effectLst/>
                          <a:latin typeface="Calibri" panose="020F0502020204030204" pitchFamily="34" charset="0"/>
                          <a:cs typeface="Calibri" panose="020F0502020204030204" pitchFamily="34" charset="0"/>
                        </a:rPr>
                        <a:t>18%</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8FB6DF"/>
                    </a:solidFill>
                  </a:tcPr>
                </a:tc>
                <a:extLst>
                  <a:ext uri="{0D108BD9-81ED-4DB2-BD59-A6C34878D82A}">
                    <a16:rowId xmlns:a16="http://schemas.microsoft.com/office/drawing/2014/main" val="711038723"/>
                  </a:ext>
                </a:extLst>
              </a:tr>
              <a:tr h="302269">
                <a:tc>
                  <a:txBody>
                    <a:bodyPr/>
                    <a:lstStyle/>
                    <a:p>
                      <a:pPr algn="just" rtl="0"/>
                      <a:r>
                        <a:rPr lang="en-US" sz="1100" dirty="0">
                          <a:effectLst/>
                          <a:latin typeface="Calibri" panose="020F0502020204030204" pitchFamily="34" charset="0"/>
                          <a:cs typeface="Calibri" panose="020F0502020204030204" pitchFamily="34" charset="0"/>
                        </a:rPr>
                        <a:t>Motorcycles</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A5A5A5"/>
                    </a:solidFill>
                  </a:tcPr>
                </a:tc>
                <a:tc>
                  <a:txBody>
                    <a:bodyPr/>
                    <a:lstStyle/>
                    <a:p>
                      <a:pPr algn="ctr" rtl="0"/>
                      <a:r>
                        <a:rPr lang="en-US" sz="1200" b="1" dirty="0">
                          <a:effectLst/>
                          <a:latin typeface="Calibri" panose="020F0502020204030204" pitchFamily="34" charset="0"/>
                          <a:cs typeface="Calibri" panose="020F0502020204030204" pitchFamily="34" charset="0"/>
                        </a:rPr>
                        <a:t>4%</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CDCE1"/>
                    </a:solidFill>
                  </a:tcPr>
                </a:tc>
                <a:tc>
                  <a:txBody>
                    <a:bodyPr/>
                    <a:lstStyle/>
                    <a:p>
                      <a:pPr algn="ctr" rtl="0"/>
                      <a:r>
                        <a:rPr lang="en-US" sz="1200" b="1" dirty="0">
                          <a:effectLst/>
                          <a:latin typeface="Calibri" panose="020F0502020204030204" pitchFamily="34" charset="0"/>
                          <a:cs typeface="Calibri" panose="020F0502020204030204" pitchFamily="34" charset="0"/>
                        </a:rPr>
                        <a:t>5%</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698A5"/>
                    </a:solidFill>
                  </a:tcPr>
                </a:tc>
                <a:tc>
                  <a:txBody>
                    <a:bodyPr/>
                    <a:lstStyle/>
                    <a:p>
                      <a:pPr algn="ctr" rtl="0"/>
                      <a:r>
                        <a:rPr lang="en-US" sz="1200" b="1" dirty="0">
                          <a:effectLst/>
                          <a:latin typeface="Calibri" panose="020F0502020204030204" pitchFamily="34" charset="0"/>
                          <a:cs typeface="Calibri" panose="020F0502020204030204" pitchFamily="34" charset="0"/>
                        </a:rPr>
                        <a:t>4%</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C7DAEF"/>
                    </a:solidFill>
                  </a:tcPr>
                </a:tc>
                <a:tc>
                  <a:txBody>
                    <a:bodyPr/>
                    <a:lstStyle/>
                    <a:p>
                      <a:pPr algn="ctr" rtl="0"/>
                      <a:r>
                        <a:rPr lang="en-US" sz="1200" b="1" dirty="0">
                          <a:effectLst/>
                          <a:latin typeface="Calibri" panose="020F0502020204030204" pitchFamily="34" charset="0"/>
                          <a:cs typeface="Calibri" panose="020F0502020204030204" pitchFamily="34" charset="0"/>
                        </a:rPr>
                        <a:t>6%</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8FB6DF"/>
                    </a:solidFill>
                  </a:tcPr>
                </a:tc>
                <a:extLst>
                  <a:ext uri="{0D108BD9-81ED-4DB2-BD59-A6C34878D82A}">
                    <a16:rowId xmlns:a16="http://schemas.microsoft.com/office/drawing/2014/main" val="2099645019"/>
                  </a:ext>
                </a:extLst>
              </a:tr>
              <a:tr h="302269">
                <a:tc>
                  <a:txBody>
                    <a:bodyPr/>
                    <a:lstStyle/>
                    <a:p>
                      <a:pPr algn="just" rtl="0"/>
                      <a:r>
                        <a:rPr lang="en-US" sz="1100" dirty="0">
                          <a:effectLst/>
                          <a:latin typeface="Calibri" panose="020F0502020204030204" pitchFamily="34" charset="0"/>
                          <a:cs typeface="Calibri" panose="020F0502020204030204" pitchFamily="34" charset="0"/>
                        </a:rPr>
                        <a:t>Cars</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A5A5A5"/>
                    </a:solidFill>
                  </a:tcPr>
                </a:tc>
                <a:tc>
                  <a:txBody>
                    <a:bodyPr/>
                    <a:lstStyle/>
                    <a:p>
                      <a:pPr algn="ctr" rtl="0"/>
                      <a:r>
                        <a:rPr lang="en-US" sz="1200" b="1" dirty="0">
                          <a:effectLst/>
                          <a:latin typeface="Calibri" panose="020F0502020204030204" pitchFamily="34" charset="0"/>
                          <a:cs typeface="Calibri" panose="020F0502020204030204" pitchFamily="34" charset="0"/>
                        </a:rPr>
                        <a:t>3%</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CDCE1"/>
                    </a:solidFill>
                  </a:tcPr>
                </a:tc>
                <a:tc>
                  <a:txBody>
                    <a:bodyPr/>
                    <a:lstStyle/>
                    <a:p>
                      <a:pPr algn="ctr" rtl="0"/>
                      <a:r>
                        <a:rPr lang="en-US" sz="1200" b="1" dirty="0">
                          <a:effectLst/>
                          <a:latin typeface="Calibri" panose="020F0502020204030204" pitchFamily="34" charset="0"/>
                          <a:cs typeface="Calibri" panose="020F0502020204030204" pitchFamily="34" charset="0"/>
                        </a:rPr>
                        <a:t>2%</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698A5"/>
                    </a:solidFill>
                  </a:tcPr>
                </a:tc>
                <a:tc>
                  <a:txBody>
                    <a:bodyPr/>
                    <a:lstStyle/>
                    <a:p>
                      <a:pPr algn="ctr" rtl="0"/>
                      <a:r>
                        <a:rPr lang="en-US" sz="1200" b="1" dirty="0">
                          <a:effectLst/>
                          <a:latin typeface="Calibri" panose="020F0502020204030204" pitchFamily="34" charset="0"/>
                          <a:cs typeface="Calibri" panose="020F0502020204030204" pitchFamily="34" charset="0"/>
                        </a:rPr>
                        <a:t>3%</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C7DAEF"/>
                    </a:solidFill>
                  </a:tcPr>
                </a:tc>
                <a:tc>
                  <a:txBody>
                    <a:bodyPr/>
                    <a:lstStyle/>
                    <a:p>
                      <a:pPr algn="ctr" rtl="0"/>
                      <a:r>
                        <a:rPr lang="en-US" sz="1200" b="1" dirty="0">
                          <a:effectLst/>
                          <a:latin typeface="Calibri" panose="020F0502020204030204" pitchFamily="34" charset="0"/>
                          <a:cs typeface="Calibri" panose="020F0502020204030204" pitchFamily="34" charset="0"/>
                        </a:rPr>
                        <a:t>2%</a:t>
                      </a:r>
                      <a:endParaRPr lang="en-US"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8FB6DF"/>
                    </a:solidFill>
                  </a:tcPr>
                </a:tc>
                <a:extLst>
                  <a:ext uri="{0D108BD9-81ED-4DB2-BD59-A6C34878D82A}">
                    <a16:rowId xmlns:a16="http://schemas.microsoft.com/office/drawing/2014/main" val="365704839"/>
                  </a:ext>
                </a:extLst>
              </a:tr>
            </a:tbl>
          </a:graphicData>
        </a:graphic>
      </p:graphicFrame>
      <p:graphicFrame>
        <p:nvGraphicFramePr>
          <p:cNvPr id="22" name="Chart 21">
            <a:extLst>
              <a:ext uri="{FF2B5EF4-FFF2-40B4-BE49-F238E27FC236}">
                <a16:creationId xmlns:a16="http://schemas.microsoft.com/office/drawing/2014/main" id="{8E5D8825-2FCA-39DC-48B7-557710D76933}"/>
              </a:ext>
            </a:extLst>
          </p:cNvPr>
          <p:cNvGraphicFramePr/>
          <p:nvPr>
            <p:extLst>
              <p:ext uri="{D42A27DB-BD31-4B8C-83A1-F6EECF244321}">
                <p14:modId xmlns:p14="http://schemas.microsoft.com/office/powerpoint/2010/main" val="1944337981"/>
              </p:ext>
            </p:extLst>
          </p:nvPr>
        </p:nvGraphicFramePr>
        <p:xfrm>
          <a:off x="6818421" y="2155157"/>
          <a:ext cx="5373579" cy="402717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82699D9B-AEDB-B8B4-04F1-8705FB053BA3}"/>
              </a:ext>
            </a:extLst>
          </p:cNvPr>
          <p:cNvSpPr txBox="1"/>
          <p:nvPr/>
        </p:nvSpPr>
        <p:spPr>
          <a:xfrm>
            <a:off x="7737020" y="5451525"/>
            <a:ext cx="702770" cy="553998"/>
          </a:xfrm>
          <a:prstGeom prst="rect">
            <a:avLst/>
          </a:prstGeom>
          <a:solidFill>
            <a:schemeClr val="bg1"/>
          </a:solidFill>
        </p:spPr>
        <p:txBody>
          <a:bodyPr wrap="square" rtlCol="0">
            <a:spAutoFit/>
          </a:bodyPr>
          <a:lstStyle/>
          <a:p>
            <a:r>
              <a:rPr lang="en-US" sz="1000" dirty="0">
                <a:solidFill>
                  <a:schemeClr val="bg2">
                    <a:lumMod val="50000"/>
                  </a:schemeClr>
                </a:solidFill>
              </a:rPr>
              <a:t>South</a:t>
            </a:r>
          </a:p>
          <a:p>
            <a:r>
              <a:rPr lang="en-US" sz="1000" dirty="0">
                <a:solidFill>
                  <a:schemeClr val="bg2">
                    <a:lumMod val="50000"/>
                  </a:schemeClr>
                </a:solidFill>
              </a:rPr>
              <a:t>Before</a:t>
            </a:r>
          </a:p>
          <a:p>
            <a:r>
              <a:rPr lang="en-US" sz="1000" dirty="0">
                <a:solidFill>
                  <a:schemeClr val="bg2">
                    <a:lumMod val="50000"/>
                  </a:schemeClr>
                </a:solidFill>
              </a:rPr>
              <a:t>N=1,883</a:t>
            </a:r>
          </a:p>
        </p:txBody>
      </p:sp>
      <p:sp>
        <p:nvSpPr>
          <p:cNvPr id="13" name="TextBox 12">
            <a:extLst>
              <a:ext uri="{FF2B5EF4-FFF2-40B4-BE49-F238E27FC236}">
                <a16:creationId xmlns:a16="http://schemas.microsoft.com/office/drawing/2014/main" id="{87B6E9B1-DFFA-5C65-52FF-9D24C07A09A2}"/>
              </a:ext>
            </a:extLst>
          </p:cNvPr>
          <p:cNvSpPr txBox="1"/>
          <p:nvPr/>
        </p:nvSpPr>
        <p:spPr>
          <a:xfrm>
            <a:off x="8672317" y="5493124"/>
            <a:ext cx="640542" cy="553998"/>
          </a:xfrm>
          <a:prstGeom prst="rect">
            <a:avLst/>
          </a:prstGeom>
          <a:solidFill>
            <a:schemeClr val="bg1"/>
          </a:solidFill>
        </p:spPr>
        <p:txBody>
          <a:bodyPr wrap="square" rtlCol="0">
            <a:spAutoFit/>
          </a:bodyPr>
          <a:lstStyle/>
          <a:p>
            <a:r>
              <a:rPr lang="en-US" sz="1000" dirty="0">
                <a:solidFill>
                  <a:schemeClr val="bg2">
                    <a:lumMod val="50000"/>
                  </a:schemeClr>
                </a:solidFill>
              </a:rPr>
              <a:t>South</a:t>
            </a:r>
          </a:p>
          <a:p>
            <a:r>
              <a:rPr lang="en-US" sz="1000" dirty="0">
                <a:solidFill>
                  <a:schemeClr val="bg2">
                    <a:lumMod val="50000"/>
                  </a:schemeClr>
                </a:solidFill>
              </a:rPr>
              <a:t>After</a:t>
            </a:r>
          </a:p>
          <a:p>
            <a:r>
              <a:rPr lang="en-US" sz="1000" dirty="0">
                <a:solidFill>
                  <a:schemeClr val="bg2">
                    <a:lumMod val="50000"/>
                  </a:schemeClr>
                </a:solidFill>
              </a:rPr>
              <a:t>N=1,298</a:t>
            </a:r>
          </a:p>
        </p:txBody>
      </p:sp>
      <p:sp>
        <p:nvSpPr>
          <p:cNvPr id="14" name="TextBox 13">
            <a:extLst>
              <a:ext uri="{FF2B5EF4-FFF2-40B4-BE49-F238E27FC236}">
                <a16:creationId xmlns:a16="http://schemas.microsoft.com/office/drawing/2014/main" id="{6648A935-46D6-3F38-9A38-F8AD9CB0ECA7}"/>
              </a:ext>
            </a:extLst>
          </p:cNvPr>
          <p:cNvSpPr txBox="1"/>
          <p:nvPr/>
        </p:nvSpPr>
        <p:spPr>
          <a:xfrm>
            <a:off x="9545386" y="5460403"/>
            <a:ext cx="640542" cy="553998"/>
          </a:xfrm>
          <a:prstGeom prst="rect">
            <a:avLst/>
          </a:prstGeom>
          <a:solidFill>
            <a:schemeClr val="bg1"/>
          </a:solidFill>
        </p:spPr>
        <p:txBody>
          <a:bodyPr wrap="square" rtlCol="0">
            <a:spAutoFit/>
          </a:bodyPr>
          <a:lstStyle/>
          <a:p>
            <a:r>
              <a:rPr lang="en-US" sz="1000" dirty="0">
                <a:solidFill>
                  <a:schemeClr val="bg2">
                    <a:lumMod val="50000"/>
                  </a:schemeClr>
                </a:solidFill>
              </a:rPr>
              <a:t>North</a:t>
            </a:r>
          </a:p>
          <a:p>
            <a:r>
              <a:rPr lang="en-US" sz="1000" dirty="0">
                <a:solidFill>
                  <a:schemeClr val="bg2">
                    <a:lumMod val="50000"/>
                  </a:schemeClr>
                </a:solidFill>
              </a:rPr>
              <a:t>Before</a:t>
            </a:r>
          </a:p>
          <a:p>
            <a:r>
              <a:rPr lang="en-US" sz="1000" dirty="0">
                <a:solidFill>
                  <a:schemeClr val="bg2">
                    <a:lumMod val="50000"/>
                  </a:schemeClr>
                </a:solidFill>
              </a:rPr>
              <a:t>N=2,485</a:t>
            </a:r>
          </a:p>
        </p:txBody>
      </p:sp>
      <p:sp>
        <p:nvSpPr>
          <p:cNvPr id="15" name="TextBox 14">
            <a:extLst>
              <a:ext uri="{FF2B5EF4-FFF2-40B4-BE49-F238E27FC236}">
                <a16:creationId xmlns:a16="http://schemas.microsoft.com/office/drawing/2014/main" id="{13094FD6-F07C-5476-D26F-B5F5963E3481}"/>
              </a:ext>
            </a:extLst>
          </p:cNvPr>
          <p:cNvSpPr txBox="1"/>
          <p:nvPr/>
        </p:nvSpPr>
        <p:spPr>
          <a:xfrm>
            <a:off x="10506199" y="5460403"/>
            <a:ext cx="785325" cy="553998"/>
          </a:xfrm>
          <a:prstGeom prst="rect">
            <a:avLst/>
          </a:prstGeom>
          <a:solidFill>
            <a:schemeClr val="bg1"/>
          </a:solidFill>
        </p:spPr>
        <p:txBody>
          <a:bodyPr wrap="square" rtlCol="0">
            <a:spAutoFit/>
          </a:bodyPr>
          <a:lstStyle/>
          <a:p>
            <a:r>
              <a:rPr lang="en-US" sz="1000" dirty="0">
                <a:solidFill>
                  <a:schemeClr val="bg2">
                    <a:lumMod val="50000"/>
                  </a:schemeClr>
                </a:solidFill>
              </a:rPr>
              <a:t>North</a:t>
            </a:r>
          </a:p>
          <a:p>
            <a:r>
              <a:rPr lang="en-US" sz="1000" dirty="0">
                <a:solidFill>
                  <a:schemeClr val="bg2">
                    <a:lumMod val="50000"/>
                  </a:schemeClr>
                </a:solidFill>
              </a:rPr>
              <a:t>After</a:t>
            </a:r>
          </a:p>
          <a:p>
            <a:r>
              <a:rPr lang="en-US" sz="1000" dirty="0">
                <a:solidFill>
                  <a:schemeClr val="bg2">
                    <a:lumMod val="50000"/>
                  </a:schemeClr>
                </a:solidFill>
              </a:rPr>
              <a:t>N=1,036</a:t>
            </a:r>
          </a:p>
        </p:txBody>
      </p:sp>
      <p:sp>
        <p:nvSpPr>
          <p:cNvPr id="18" name="TextBox 17">
            <a:extLst>
              <a:ext uri="{FF2B5EF4-FFF2-40B4-BE49-F238E27FC236}">
                <a16:creationId xmlns:a16="http://schemas.microsoft.com/office/drawing/2014/main" id="{661C100C-9E7E-762A-CD4D-715E3C1C37D7}"/>
              </a:ext>
            </a:extLst>
          </p:cNvPr>
          <p:cNvSpPr txBox="1"/>
          <p:nvPr/>
        </p:nvSpPr>
        <p:spPr>
          <a:xfrm>
            <a:off x="10996889" y="5228806"/>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Friday</a:t>
            </a:r>
          </a:p>
        </p:txBody>
      </p:sp>
      <p:sp>
        <p:nvSpPr>
          <p:cNvPr id="19" name="TextBox 18">
            <a:extLst>
              <a:ext uri="{FF2B5EF4-FFF2-40B4-BE49-F238E27FC236}">
                <a16:creationId xmlns:a16="http://schemas.microsoft.com/office/drawing/2014/main" id="{55322905-FB37-B16F-5D0D-C2F3C79F8BFC}"/>
              </a:ext>
            </a:extLst>
          </p:cNvPr>
          <p:cNvSpPr txBox="1"/>
          <p:nvPr/>
        </p:nvSpPr>
        <p:spPr>
          <a:xfrm>
            <a:off x="8540320" y="5237684"/>
            <a:ext cx="781477" cy="246221"/>
          </a:xfrm>
          <a:prstGeom prst="rect">
            <a:avLst/>
          </a:prstGeom>
          <a:solidFill>
            <a:schemeClr val="bg1"/>
          </a:solidFill>
        </p:spPr>
        <p:txBody>
          <a:bodyPr wrap="square" rtlCol="0">
            <a:spAutoFit/>
          </a:bodyPr>
          <a:lstStyle/>
          <a:p>
            <a:r>
              <a:rPr lang="en-US" sz="1000" dirty="0">
                <a:solidFill>
                  <a:schemeClr val="bg2">
                    <a:lumMod val="50000"/>
                  </a:schemeClr>
                </a:solidFill>
              </a:rPr>
              <a:t>Thursday</a:t>
            </a:r>
          </a:p>
        </p:txBody>
      </p:sp>
    </p:spTree>
    <p:extLst>
      <p:ext uri="{BB962C8B-B14F-4D97-AF65-F5344CB8AC3E}">
        <p14:creationId xmlns:p14="http://schemas.microsoft.com/office/powerpoint/2010/main" val="23272402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24</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err="1">
                <a:solidFill>
                  <a:schemeClr val="bg1"/>
                </a:solidFill>
                <a:latin typeface="Tahoma" pitchFamily="34" charset="0"/>
                <a:ea typeface="Tahoma" pitchFamily="34" charset="0"/>
                <a:cs typeface="Tahoma" pitchFamily="34" charset="0"/>
              </a:rPr>
              <a:t>Kerem</a:t>
            </a:r>
            <a:r>
              <a:rPr lang="en-US" sz="2000" b="1" dirty="0">
                <a:solidFill>
                  <a:schemeClr val="bg1"/>
                </a:solidFill>
                <a:latin typeface="Tahoma" pitchFamily="34" charset="0"/>
                <a:ea typeface="Tahoma" pitchFamily="34" charset="0"/>
                <a:cs typeface="Tahoma" pitchFamily="34" charset="0"/>
              </a:rPr>
              <a:t> </a:t>
            </a:r>
            <a:r>
              <a:rPr lang="en-US" sz="2000" b="1" dirty="0" err="1">
                <a:solidFill>
                  <a:schemeClr val="bg1"/>
                </a:solidFill>
                <a:latin typeface="Tahoma" pitchFamily="34" charset="0"/>
                <a:ea typeface="Tahoma" pitchFamily="34" charset="0"/>
                <a:cs typeface="Tahoma" pitchFamily="34" charset="0"/>
              </a:rPr>
              <a:t>HaTeimanim</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8E119168-BA42-49CC-AB16-00628F05D854}"/>
              </a:ext>
            </a:extLst>
          </p:cNvPr>
          <p:cNvSpPr/>
          <p:nvPr/>
        </p:nvSpPr>
        <p:spPr>
          <a:xfrm>
            <a:off x="304248" y="1138305"/>
            <a:ext cx="5592038" cy="5086842"/>
          </a:xfrm>
          <a:prstGeom prst="rect">
            <a:avLst/>
          </a:prstGeom>
        </p:spPr>
        <p:txBody>
          <a:bodyPr wrap="square">
            <a:spAutoFit/>
          </a:bodyPr>
          <a:lstStyle/>
          <a:p>
            <a:pPr algn="l">
              <a:lnSpc>
                <a:spcPct val="150000"/>
              </a:lnSpc>
              <a:buClr>
                <a:srgbClr val="EC1C3C"/>
              </a:buClr>
            </a:pPr>
            <a:r>
              <a:rPr lang="en-US" sz="1400" b="1" dirty="0">
                <a:latin typeface="Tahoma" panose="020B0604030504040204" pitchFamily="34" charset="0"/>
                <a:ea typeface="Tahoma" panose="020B0604030504040204" pitchFamily="34" charset="0"/>
                <a:cs typeface="Tahoma" panose="020B0604030504040204" pitchFamily="34" charset="0"/>
              </a:rPr>
              <a:t>Characteristics of the public space</a:t>
            </a:r>
            <a:endParaRPr lang="he-IL" sz="1400" b="1"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Public spaces outside local businesses are modest, not well-maintained, and lack useful features for the public welfare such as vegetation, child-centered spaces, or garbage bins</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There are almost no public benches or facilities for casual</a:t>
            </a:r>
            <a:r>
              <a:rPr lang="he-IL" sz="1200" dirty="0">
                <a:latin typeface="Tahoma" panose="020B0604030504040204" pitchFamily="34" charset="0"/>
                <a:ea typeface="Tahoma" panose="020B0604030504040204" pitchFamily="34" charset="0"/>
                <a:cs typeface="Tahoma" panose="020B0604030504040204" pitchFamily="34" charset="0"/>
              </a:rPr>
              <a:t> </a:t>
            </a:r>
            <a:r>
              <a:rPr lang="en-US" sz="1200" dirty="0">
                <a:latin typeface="Tahoma" panose="020B0604030504040204" pitchFamily="34" charset="0"/>
                <a:ea typeface="Tahoma" panose="020B0604030504040204" pitchFamily="34" charset="0"/>
                <a:cs typeface="Tahoma" panose="020B0604030504040204" pitchFamily="34" charset="0"/>
              </a:rPr>
              <a:t>(non-commercial) rests. A few people were observed sitting on the sidewalks or planting boxes by homes.</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In the morning, the area is not sufficiently shaded and it is not possible to stay comfortably in the space for an extended time</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There is noise and congestion resulting from renovations and construction</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Interviewees said there is noise from bars and clubs in the evenings and at night, which is a nuisance to the neighbors</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Interviewees reported concern about bicycle theft, due to a lack of facilities for safely locking bicycles and inadequate law enforcement in the area</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Sanitation and basic maintenance are poor, both before and after the intervention. Animal droppings are left on the sidewalks. There are few small garbage cans, only dumpsters that accumulate large amounts of garbage and produce bad odors</a:t>
            </a:r>
            <a:r>
              <a:rPr lang="he-IL" sz="1200" dirty="0">
                <a:latin typeface="Tahoma" panose="020B0604030504040204" pitchFamily="34" charset="0"/>
                <a:ea typeface="Tahoma" panose="020B0604030504040204" pitchFamily="34" charset="0"/>
                <a:cs typeface="Tahoma" panose="020B0604030504040204" pitchFamily="34" charset="0"/>
              </a:rPr>
              <a:t>.</a:t>
            </a:r>
          </a:p>
        </p:txBody>
      </p:sp>
      <p:sp>
        <p:nvSpPr>
          <p:cNvPr id="8" name="Rectangle 7">
            <a:extLst>
              <a:ext uri="{FF2B5EF4-FFF2-40B4-BE49-F238E27FC236}">
                <a16:creationId xmlns:a16="http://schemas.microsoft.com/office/drawing/2014/main" id="{9409650B-E30C-4E69-9537-C6FEC6F03114}"/>
              </a:ext>
            </a:extLst>
          </p:cNvPr>
          <p:cNvSpPr/>
          <p:nvPr/>
        </p:nvSpPr>
        <p:spPr>
          <a:xfrm>
            <a:off x="2725" y="389648"/>
            <a:ext cx="6467475" cy="646331"/>
          </a:xfrm>
          <a:prstGeom prst="rect">
            <a:avLst/>
          </a:prstGeom>
          <a:solidFill>
            <a:srgbClr val="4978A6"/>
          </a:solidFill>
          <a:ln>
            <a:noFill/>
          </a:ln>
        </p:spPr>
        <p:txBody>
          <a:bodyPr wrap="square">
            <a:spAutoFit/>
          </a:bodyPr>
          <a:lstStyle/>
          <a:p>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Adjusting the physical infrastructure </a:t>
            </a:r>
            <a:b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br>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to young children and their caregivers</a:t>
            </a:r>
            <a:endParaRPr lang="he-IL" dirty="0">
              <a:solidFill>
                <a:schemeClr val="bg1"/>
              </a:solidFill>
            </a:endParaRPr>
          </a:p>
        </p:txBody>
      </p:sp>
      <p:sp>
        <p:nvSpPr>
          <p:cNvPr id="12" name="TextBox 11">
            <a:extLst>
              <a:ext uri="{FF2B5EF4-FFF2-40B4-BE49-F238E27FC236}">
                <a16:creationId xmlns:a16="http://schemas.microsoft.com/office/drawing/2014/main" id="{6D42B39D-0A82-1831-2BF0-6B6E4148D720}"/>
              </a:ext>
            </a:extLst>
          </p:cNvPr>
          <p:cNvSpPr txBox="1"/>
          <p:nvPr/>
        </p:nvSpPr>
        <p:spPr>
          <a:xfrm>
            <a:off x="6506954" y="6225147"/>
            <a:ext cx="4571564"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Scores range from  1 to 7 (with 1 the lowest and 7 the highest)</a:t>
            </a:r>
            <a:endParaRPr lang="he-IL" sz="1000" dirty="0">
              <a:latin typeface="Calibri" panose="020F0502020204030204" pitchFamily="34" charset="0"/>
              <a:cs typeface="Calibri" panose="020F0502020204030204" pitchFamily="34" charset="0"/>
            </a:endParaRPr>
          </a:p>
        </p:txBody>
      </p:sp>
      <p:graphicFrame>
        <p:nvGraphicFramePr>
          <p:cNvPr id="13" name="Table 12">
            <a:extLst>
              <a:ext uri="{FF2B5EF4-FFF2-40B4-BE49-F238E27FC236}">
                <a16:creationId xmlns:a16="http://schemas.microsoft.com/office/drawing/2014/main" id="{D5D7A2B9-F68C-A403-DB00-A212543E0F21}"/>
              </a:ext>
            </a:extLst>
          </p:cNvPr>
          <p:cNvGraphicFramePr>
            <a:graphicFrameLocks noGrp="1"/>
          </p:cNvGraphicFramePr>
          <p:nvPr>
            <p:extLst>
              <p:ext uri="{D42A27DB-BD31-4B8C-83A1-F6EECF244321}">
                <p14:modId xmlns:p14="http://schemas.microsoft.com/office/powerpoint/2010/main" val="2161224390"/>
              </p:ext>
            </p:extLst>
          </p:nvPr>
        </p:nvGraphicFramePr>
        <p:xfrm>
          <a:off x="8129865" y="786407"/>
          <a:ext cx="3468070" cy="5456484"/>
        </p:xfrm>
        <a:graphic>
          <a:graphicData uri="http://schemas.openxmlformats.org/drawingml/2006/table">
            <a:tbl>
              <a:tblPr firstRow="1" bandRow="1">
                <a:tableStyleId>{5C22544A-7EE6-4342-B048-85BDC9FD1C3A}</a:tableStyleId>
              </a:tblPr>
              <a:tblGrid>
                <a:gridCol w="1734035">
                  <a:extLst>
                    <a:ext uri="{9D8B030D-6E8A-4147-A177-3AD203B41FA5}">
                      <a16:colId xmlns:a16="http://schemas.microsoft.com/office/drawing/2014/main" val="1638521817"/>
                    </a:ext>
                  </a:extLst>
                </a:gridCol>
                <a:gridCol w="1734035">
                  <a:extLst>
                    <a:ext uri="{9D8B030D-6E8A-4147-A177-3AD203B41FA5}">
                      <a16:colId xmlns:a16="http://schemas.microsoft.com/office/drawing/2014/main" val="2350788571"/>
                    </a:ext>
                  </a:extLst>
                </a:gridCol>
              </a:tblGrid>
              <a:tr h="387612">
                <a:tc>
                  <a:txBody>
                    <a:bodyPr/>
                    <a:lstStyle/>
                    <a:p>
                      <a:pPr algn="ctr" rtl="1"/>
                      <a:r>
                        <a:rPr lang="en-US" sz="1600" b="1" dirty="0">
                          <a:solidFill>
                            <a:schemeClr val="tx1"/>
                          </a:solidFill>
                          <a:latin typeface="Calibri" panose="020F0502020204030204" pitchFamily="34" charset="0"/>
                          <a:cs typeface="Calibri" panose="020F0502020204030204" pitchFamily="34" charset="0"/>
                        </a:rPr>
                        <a:t>North</a:t>
                      </a:r>
                      <a:endParaRPr lang="he-IL" sz="1600" b="1" dirty="0">
                        <a:solidFill>
                          <a:schemeClr val="tx1"/>
                        </a:solidFill>
                        <a:latin typeface="Calibri" panose="020F0502020204030204" pitchFamily="34" charset="0"/>
                        <a:cs typeface="Calibri" panose="020F0502020204030204" pitchFamily="34" charset="0"/>
                      </a:endParaRPr>
                    </a:p>
                  </a:txBody>
                  <a:tcPr anchor="b">
                    <a:solidFill>
                      <a:schemeClr val="bg1"/>
                    </a:solidFill>
                  </a:tcPr>
                </a:tc>
                <a:tc>
                  <a:txBody>
                    <a:bodyPr/>
                    <a:lstStyle/>
                    <a:p>
                      <a:pPr algn="ctr" rtl="1"/>
                      <a:r>
                        <a:rPr lang="en-US" sz="1600" b="1" dirty="0">
                          <a:solidFill>
                            <a:schemeClr val="tx1"/>
                          </a:solidFill>
                          <a:latin typeface="Calibri" panose="020F0502020204030204" pitchFamily="34" charset="0"/>
                          <a:cs typeface="Calibri" panose="020F0502020204030204" pitchFamily="34" charset="0"/>
                        </a:rPr>
                        <a:t>South</a:t>
                      </a:r>
                      <a:endParaRPr lang="he-IL" sz="1600" b="1" dirty="0">
                        <a:solidFill>
                          <a:schemeClr val="tx1"/>
                        </a:solidFill>
                        <a:latin typeface="Calibri" panose="020F0502020204030204" pitchFamily="34" charset="0"/>
                        <a:cs typeface="Calibri" panose="020F0502020204030204" pitchFamily="34" charset="0"/>
                      </a:endParaRPr>
                    </a:p>
                  </a:txBody>
                  <a:tcPr anchor="b">
                    <a:solidFill>
                      <a:schemeClr val="bg1"/>
                    </a:solidFill>
                  </a:tcPr>
                </a:tc>
                <a:extLst>
                  <a:ext uri="{0D108BD9-81ED-4DB2-BD59-A6C34878D82A}">
                    <a16:rowId xmlns:a16="http://schemas.microsoft.com/office/drawing/2014/main" val="1293183153"/>
                  </a:ext>
                </a:extLst>
              </a:tr>
              <a:tr h="387612">
                <a:tc gridSpan="2">
                  <a:txBody>
                    <a:bodyPr/>
                    <a:lstStyle/>
                    <a:p>
                      <a:pPr algn="ctr" rtl="1"/>
                      <a:r>
                        <a:rPr lang="en-US" b="1" dirty="0">
                          <a:solidFill>
                            <a:schemeClr val="bg1"/>
                          </a:solidFill>
                          <a:latin typeface="Calibri" panose="020F0502020204030204" pitchFamily="34" charset="0"/>
                          <a:cs typeface="Calibri" panose="020F0502020204030204" pitchFamily="34" charset="0"/>
                        </a:rPr>
                        <a:t>The visit experience</a:t>
                      </a:r>
                      <a:endParaRPr lang="he-IL" b="1" dirty="0">
                        <a:solidFill>
                          <a:schemeClr val="bg1"/>
                        </a:solidFill>
                        <a:latin typeface="Calibri" panose="020F0502020204030204" pitchFamily="34" charset="0"/>
                        <a:cs typeface="Calibri" panose="020F0502020204030204" pitchFamily="34" charset="0"/>
                      </a:endParaRPr>
                    </a:p>
                  </a:txBody>
                  <a:tcPr>
                    <a:solidFill>
                      <a:srgbClr val="BEBFC2"/>
                    </a:solidFill>
                  </a:tcPr>
                </a:tc>
                <a:tc hMerge="1">
                  <a:txBody>
                    <a:bodyPr/>
                    <a:lstStyle/>
                    <a:p>
                      <a:pPr algn="ctr" rtl="1"/>
                      <a:endParaRPr lang="he-IL" dirty="0"/>
                    </a:p>
                  </a:txBody>
                  <a:tcPr/>
                </a:tc>
                <a:extLst>
                  <a:ext uri="{0D108BD9-81ED-4DB2-BD59-A6C34878D82A}">
                    <a16:rowId xmlns:a16="http://schemas.microsoft.com/office/drawing/2014/main" val="3619639953"/>
                  </a:ext>
                </a:extLst>
              </a:tr>
              <a:tr h="441760">
                <a:tc>
                  <a:txBody>
                    <a:bodyPr/>
                    <a:lstStyle/>
                    <a:p>
                      <a:pPr algn="ctr" rtl="1"/>
                      <a:r>
                        <a:rPr lang="he-IL" sz="2400" b="1">
                          <a:solidFill>
                            <a:schemeClr val="bg1"/>
                          </a:solidFill>
                          <a:latin typeface="Calibri" panose="020F0502020204030204" pitchFamily="34" charset="0"/>
                          <a:cs typeface="Calibri" panose="020F0502020204030204" pitchFamily="34" charset="0"/>
                        </a:rPr>
                        <a:t>4.6</a:t>
                      </a:r>
                      <a:endParaRPr lang="he-IL" sz="2400" b="1" dirty="0">
                        <a:solidFill>
                          <a:schemeClr val="bg1"/>
                        </a:solidFill>
                        <a:latin typeface="Calibri" panose="020F0502020204030204" pitchFamily="34" charset="0"/>
                        <a:cs typeface="Calibri" panose="020F0502020204030204" pitchFamily="34" charset="0"/>
                      </a:endParaRPr>
                    </a:p>
                  </a:txBody>
                  <a:tcPr>
                    <a:solidFill>
                      <a:srgbClr val="BEBFC2"/>
                    </a:solidFill>
                  </a:tcPr>
                </a:tc>
                <a:tc>
                  <a:txBody>
                    <a:bodyPr/>
                    <a:lstStyle/>
                    <a:p>
                      <a:pPr algn="ctr" rtl="1"/>
                      <a:r>
                        <a:rPr lang="he-IL" sz="2400" b="1">
                          <a:solidFill>
                            <a:schemeClr val="bg1"/>
                          </a:solidFill>
                          <a:latin typeface="Calibri" panose="020F0502020204030204" pitchFamily="34" charset="0"/>
                          <a:cs typeface="Calibri" panose="020F0502020204030204" pitchFamily="34" charset="0"/>
                        </a:rPr>
                        <a:t>4.3</a:t>
                      </a:r>
                      <a:endParaRPr lang="he-IL" sz="2400" b="1" dirty="0">
                        <a:solidFill>
                          <a:schemeClr val="bg1"/>
                        </a:solidFill>
                        <a:latin typeface="Calibri" panose="020F0502020204030204" pitchFamily="34" charset="0"/>
                        <a:cs typeface="Calibri" panose="020F0502020204030204" pitchFamily="34" charset="0"/>
                      </a:endParaRPr>
                    </a:p>
                  </a:txBody>
                  <a:tcPr>
                    <a:solidFill>
                      <a:srgbClr val="BEBFC2"/>
                    </a:solidFill>
                  </a:tcPr>
                </a:tc>
                <a:extLst>
                  <a:ext uri="{0D108BD9-81ED-4DB2-BD59-A6C34878D82A}">
                    <a16:rowId xmlns:a16="http://schemas.microsoft.com/office/drawing/2014/main" val="4267856640"/>
                  </a:ext>
                </a:extLst>
              </a:tr>
              <a:tr h="387612">
                <a:tc gridSpan="2">
                  <a:txBody>
                    <a:bodyPr/>
                    <a:lstStyle/>
                    <a:p>
                      <a:pPr algn="ctr" rtl="1"/>
                      <a:r>
                        <a:rPr lang="en-US" b="1" dirty="0">
                          <a:solidFill>
                            <a:schemeClr val="bg1"/>
                          </a:solidFill>
                          <a:latin typeface="Calibri" panose="020F0502020204030204" pitchFamily="34" charset="0"/>
                          <a:cs typeface="Calibri" panose="020F0502020204030204" pitchFamily="34" charset="0"/>
                        </a:rPr>
                        <a:t>Sense of security</a:t>
                      </a:r>
                      <a:endParaRPr lang="he-IL" b="1" dirty="0">
                        <a:solidFill>
                          <a:schemeClr val="bg1"/>
                        </a:solidFill>
                        <a:latin typeface="Calibri" panose="020F0502020204030204" pitchFamily="34" charset="0"/>
                        <a:cs typeface="Calibri" panose="020F0502020204030204" pitchFamily="34" charset="0"/>
                      </a:endParaRPr>
                    </a:p>
                  </a:txBody>
                  <a:tcPr>
                    <a:solidFill>
                      <a:srgbClr val="BEBFC2"/>
                    </a:solidFill>
                  </a:tcPr>
                </a:tc>
                <a:tc hMerge="1">
                  <a:txBody>
                    <a:bodyPr/>
                    <a:lstStyle/>
                    <a:p>
                      <a:pPr algn="ctr" rtl="1"/>
                      <a:endParaRPr lang="he-IL" dirty="0"/>
                    </a:p>
                  </a:txBody>
                  <a:tcPr/>
                </a:tc>
                <a:extLst>
                  <a:ext uri="{0D108BD9-81ED-4DB2-BD59-A6C34878D82A}">
                    <a16:rowId xmlns:a16="http://schemas.microsoft.com/office/drawing/2014/main" val="251727355"/>
                  </a:ext>
                </a:extLst>
              </a:tr>
              <a:tr h="441760">
                <a:tc>
                  <a:txBody>
                    <a:bodyPr/>
                    <a:lstStyle/>
                    <a:p>
                      <a:pPr algn="ctr" rtl="1"/>
                      <a:r>
                        <a:rPr lang="he-IL" sz="2400" b="1">
                          <a:solidFill>
                            <a:schemeClr val="bg1"/>
                          </a:solidFill>
                          <a:latin typeface="Calibri" panose="020F0502020204030204" pitchFamily="34" charset="0"/>
                          <a:cs typeface="Calibri" panose="020F0502020204030204" pitchFamily="34" charset="0"/>
                        </a:rPr>
                        <a:t>6</a:t>
                      </a:r>
                      <a:endParaRPr lang="he-IL" sz="2400" b="1" dirty="0">
                        <a:solidFill>
                          <a:schemeClr val="bg1"/>
                        </a:solidFill>
                        <a:latin typeface="Calibri" panose="020F0502020204030204" pitchFamily="34" charset="0"/>
                        <a:cs typeface="Calibri" panose="020F0502020204030204" pitchFamily="34" charset="0"/>
                      </a:endParaRPr>
                    </a:p>
                  </a:txBody>
                  <a:tcPr>
                    <a:solidFill>
                      <a:srgbClr val="BEBFC2"/>
                    </a:solidFill>
                  </a:tcPr>
                </a:tc>
                <a:tc>
                  <a:txBody>
                    <a:bodyPr/>
                    <a:lstStyle/>
                    <a:p>
                      <a:pPr algn="ctr" rtl="1"/>
                      <a:r>
                        <a:rPr lang="he-IL" sz="2400" b="1">
                          <a:solidFill>
                            <a:schemeClr val="bg1"/>
                          </a:solidFill>
                          <a:latin typeface="Calibri" panose="020F0502020204030204" pitchFamily="34" charset="0"/>
                          <a:cs typeface="Calibri" panose="020F0502020204030204" pitchFamily="34" charset="0"/>
                        </a:rPr>
                        <a:t>5.2</a:t>
                      </a:r>
                      <a:endParaRPr lang="he-IL" sz="2400" b="1" dirty="0">
                        <a:solidFill>
                          <a:schemeClr val="bg1"/>
                        </a:solidFill>
                        <a:latin typeface="Calibri" panose="020F0502020204030204" pitchFamily="34" charset="0"/>
                        <a:cs typeface="Calibri" panose="020F0502020204030204" pitchFamily="34" charset="0"/>
                      </a:endParaRPr>
                    </a:p>
                  </a:txBody>
                  <a:tcPr>
                    <a:solidFill>
                      <a:srgbClr val="BEBFC2"/>
                    </a:solidFill>
                  </a:tcPr>
                </a:tc>
                <a:extLst>
                  <a:ext uri="{0D108BD9-81ED-4DB2-BD59-A6C34878D82A}">
                    <a16:rowId xmlns:a16="http://schemas.microsoft.com/office/drawing/2014/main" val="2167574559"/>
                  </a:ext>
                </a:extLst>
              </a:tr>
              <a:tr h="387612">
                <a:tc gridSpan="2">
                  <a:txBody>
                    <a:bodyPr/>
                    <a:lstStyle/>
                    <a:p>
                      <a:pPr algn="ctr" rtl="1"/>
                      <a:r>
                        <a:rPr lang="en-US" b="1" dirty="0">
                          <a:solidFill>
                            <a:schemeClr val="bg1"/>
                          </a:solidFill>
                          <a:latin typeface="Calibri" panose="020F0502020204030204" pitchFamily="34" charset="0"/>
                          <a:cs typeface="Calibri" panose="020F0502020204030204" pitchFamily="34" charset="0"/>
                        </a:rPr>
                        <a:t>Comfort of walking</a:t>
                      </a:r>
                      <a:endParaRPr lang="he-IL" b="1" dirty="0">
                        <a:solidFill>
                          <a:schemeClr val="bg1"/>
                        </a:solidFill>
                        <a:latin typeface="Calibri" panose="020F0502020204030204" pitchFamily="34" charset="0"/>
                        <a:cs typeface="Calibri" panose="020F0502020204030204" pitchFamily="34" charset="0"/>
                      </a:endParaRPr>
                    </a:p>
                  </a:txBody>
                  <a:tcPr>
                    <a:solidFill>
                      <a:srgbClr val="BEBFC2"/>
                    </a:solidFill>
                  </a:tcPr>
                </a:tc>
                <a:tc hMerge="1">
                  <a:txBody>
                    <a:bodyPr/>
                    <a:lstStyle/>
                    <a:p>
                      <a:pPr algn="ctr" rtl="1"/>
                      <a:endParaRPr lang="he-IL" dirty="0"/>
                    </a:p>
                  </a:txBody>
                  <a:tcPr/>
                </a:tc>
                <a:extLst>
                  <a:ext uri="{0D108BD9-81ED-4DB2-BD59-A6C34878D82A}">
                    <a16:rowId xmlns:a16="http://schemas.microsoft.com/office/drawing/2014/main" val="2544939624"/>
                  </a:ext>
                </a:extLst>
              </a:tr>
              <a:tr h="441760">
                <a:tc>
                  <a:txBody>
                    <a:bodyPr/>
                    <a:lstStyle/>
                    <a:p>
                      <a:pPr algn="ctr" rtl="1"/>
                      <a:r>
                        <a:rPr lang="he-IL" sz="2400" b="1">
                          <a:solidFill>
                            <a:schemeClr val="bg1"/>
                          </a:solidFill>
                          <a:latin typeface="Calibri" panose="020F0502020204030204" pitchFamily="34" charset="0"/>
                          <a:cs typeface="Calibri" panose="020F0502020204030204" pitchFamily="34" charset="0"/>
                        </a:rPr>
                        <a:t>4.9</a:t>
                      </a:r>
                      <a:endParaRPr lang="he-IL" sz="2400" b="1" dirty="0">
                        <a:solidFill>
                          <a:schemeClr val="bg1"/>
                        </a:solidFill>
                        <a:latin typeface="Calibri" panose="020F0502020204030204" pitchFamily="34" charset="0"/>
                        <a:cs typeface="Calibri" panose="020F0502020204030204" pitchFamily="34" charset="0"/>
                      </a:endParaRPr>
                    </a:p>
                  </a:txBody>
                  <a:tcPr>
                    <a:solidFill>
                      <a:srgbClr val="BEBFC2"/>
                    </a:solidFill>
                  </a:tcPr>
                </a:tc>
                <a:tc>
                  <a:txBody>
                    <a:bodyPr/>
                    <a:lstStyle/>
                    <a:p>
                      <a:pPr algn="ctr" rtl="1"/>
                      <a:r>
                        <a:rPr lang="he-IL" sz="2400" b="1">
                          <a:solidFill>
                            <a:schemeClr val="bg1"/>
                          </a:solidFill>
                          <a:latin typeface="Calibri" panose="020F0502020204030204" pitchFamily="34" charset="0"/>
                          <a:cs typeface="Calibri" panose="020F0502020204030204" pitchFamily="34" charset="0"/>
                        </a:rPr>
                        <a:t>4.6</a:t>
                      </a:r>
                      <a:endParaRPr lang="he-IL" sz="2400" b="1" dirty="0">
                        <a:solidFill>
                          <a:schemeClr val="bg1"/>
                        </a:solidFill>
                        <a:latin typeface="Calibri" panose="020F0502020204030204" pitchFamily="34" charset="0"/>
                        <a:cs typeface="Calibri" panose="020F0502020204030204" pitchFamily="34" charset="0"/>
                      </a:endParaRPr>
                    </a:p>
                  </a:txBody>
                  <a:tcPr>
                    <a:solidFill>
                      <a:srgbClr val="BEBFC2"/>
                    </a:solidFill>
                  </a:tcPr>
                </a:tc>
                <a:extLst>
                  <a:ext uri="{0D108BD9-81ED-4DB2-BD59-A6C34878D82A}">
                    <a16:rowId xmlns:a16="http://schemas.microsoft.com/office/drawing/2014/main" val="3703902674"/>
                  </a:ext>
                </a:extLst>
              </a:tr>
              <a:tr h="387612">
                <a:tc gridSpan="2">
                  <a:txBody>
                    <a:bodyPr/>
                    <a:lstStyle/>
                    <a:p>
                      <a:pPr algn="ctr" rtl="1"/>
                      <a:r>
                        <a:rPr lang="en-US" b="1" dirty="0">
                          <a:solidFill>
                            <a:schemeClr val="bg1"/>
                          </a:solidFill>
                          <a:latin typeface="Calibri" panose="020F0502020204030204" pitchFamily="34" charset="0"/>
                          <a:cs typeface="Calibri" panose="020F0502020204030204" pitchFamily="34" charset="0"/>
                        </a:rPr>
                        <a:t>Cleanliness and maintenance</a:t>
                      </a:r>
                      <a:endParaRPr lang="he-IL" b="1" dirty="0">
                        <a:solidFill>
                          <a:schemeClr val="bg1"/>
                        </a:solidFill>
                        <a:latin typeface="Calibri" panose="020F0502020204030204" pitchFamily="34" charset="0"/>
                        <a:cs typeface="Calibri" panose="020F0502020204030204" pitchFamily="34" charset="0"/>
                      </a:endParaRPr>
                    </a:p>
                  </a:txBody>
                  <a:tcPr>
                    <a:solidFill>
                      <a:srgbClr val="BEBFC2"/>
                    </a:solidFill>
                  </a:tcPr>
                </a:tc>
                <a:tc hMerge="1">
                  <a:txBody>
                    <a:bodyPr/>
                    <a:lstStyle/>
                    <a:p>
                      <a:pPr algn="ctr" rtl="1"/>
                      <a:endParaRPr lang="he-IL" dirty="0"/>
                    </a:p>
                  </a:txBody>
                  <a:tcPr/>
                </a:tc>
                <a:extLst>
                  <a:ext uri="{0D108BD9-81ED-4DB2-BD59-A6C34878D82A}">
                    <a16:rowId xmlns:a16="http://schemas.microsoft.com/office/drawing/2014/main" val="496579995"/>
                  </a:ext>
                </a:extLst>
              </a:tr>
              <a:tr h="441760">
                <a:tc>
                  <a:txBody>
                    <a:bodyPr/>
                    <a:lstStyle/>
                    <a:p>
                      <a:pPr algn="ctr" rtl="1"/>
                      <a:r>
                        <a:rPr lang="he-IL" sz="2400" b="1">
                          <a:solidFill>
                            <a:schemeClr val="bg1"/>
                          </a:solidFill>
                          <a:latin typeface="Calibri" panose="020F0502020204030204" pitchFamily="34" charset="0"/>
                          <a:cs typeface="Calibri" panose="020F0502020204030204" pitchFamily="34" charset="0"/>
                        </a:rPr>
                        <a:t>3.9</a:t>
                      </a:r>
                      <a:endParaRPr lang="he-IL" sz="2400" b="1" dirty="0">
                        <a:solidFill>
                          <a:schemeClr val="bg1"/>
                        </a:solidFill>
                        <a:latin typeface="Calibri" panose="020F0502020204030204" pitchFamily="34" charset="0"/>
                        <a:cs typeface="Calibri" panose="020F0502020204030204" pitchFamily="34" charset="0"/>
                      </a:endParaRPr>
                    </a:p>
                  </a:txBody>
                  <a:tcPr>
                    <a:solidFill>
                      <a:srgbClr val="BEBFC2"/>
                    </a:solidFill>
                  </a:tcPr>
                </a:tc>
                <a:tc>
                  <a:txBody>
                    <a:bodyPr/>
                    <a:lstStyle/>
                    <a:p>
                      <a:pPr algn="ctr" rtl="1"/>
                      <a:r>
                        <a:rPr lang="he-IL" sz="2400" b="1">
                          <a:solidFill>
                            <a:schemeClr val="bg1"/>
                          </a:solidFill>
                          <a:latin typeface="Calibri" panose="020F0502020204030204" pitchFamily="34" charset="0"/>
                          <a:cs typeface="Calibri" panose="020F0502020204030204" pitchFamily="34" charset="0"/>
                        </a:rPr>
                        <a:t>3.5</a:t>
                      </a:r>
                      <a:endParaRPr lang="he-IL" sz="2400" b="1" dirty="0">
                        <a:solidFill>
                          <a:schemeClr val="bg1"/>
                        </a:solidFill>
                        <a:latin typeface="Calibri" panose="020F0502020204030204" pitchFamily="34" charset="0"/>
                        <a:cs typeface="Calibri" panose="020F0502020204030204" pitchFamily="34" charset="0"/>
                      </a:endParaRPr>
                    </a:p>
                  </a:txBody>
                  <a:tcPr>
                    <a:solidFill>
                      <a:srgbClr val="BEBFC2"/>
                    </a:solidFill>
                  </a:tcPr>
                </a:tc>
                <a:extLst>
                  <a:ext uri="{0D108BD9-81ED-4DB2-BD59-A6C34878D82A}">
                    <a16:rowId xmlns:a16="http://schemas.microsoft.com/office/drawing/2014/main" val="3524019055"/>
                  </a:ext>
                </a:extLst>
              </a:tr>
              <a:tr h="387612">
                <a:tc gridSpan="2">
                  <a:txBody>
                    <a:bodyPr/>
                    <a:lstStyle/>
                    <a:p>
                      <a:pPr algn="ctr" rtl="1"/>
                      <a:r>
                        <a:rPr lang="en-US" b="1" dirty="0">
                          <a:solidFill>
                            <a:schemeClr val="bg1"/>
                          </a:solidFill>
                          <a:latin typeface="Calibri" panose="020F0502020204030204" pitchFamily="34" charset="0"/>
                          <a:cs typeface="Calibri" panose="020F0502020204030204" pitchFamily="34" charset="0"/>
                        </a:rPr>
                        <a:t>Safety from bicycles and cars</a:t>
                      </a:r>
                      <a:endParaRPr lang="he-IL" b="1" dirty="0">
                        <a:solidFill>
                          <a:schemeClr val="bg1"/>
                        </a:solidFill>
                        <a:latin typeface="Calibri" panose="020F0502020204030204" pitchFamily="34" charset="0"/>
                        <a:cs typeface="Calibri" panose="020F0502020204030204" pitchFamily="34" charset="0"/>
                      </a:endParaRPr>
                    </a:p>
                  </a:txBody>
                  <a:tcPr>
                    <a:solidFill>
                      <a:srgbClr val="BEBFC2"/>
                    </a:solidFill>
                  </a:tcPr>
                </a:tc>
                <a:tc hMerge="1">
                  <a:txBody>
                    <a:bodyPr/>
                    <a:lstStyle/>
                    <a:p>
                      <a:pPr algn="ctr" rtl="1"/>
                      <a:endParaRPr lang="he-IL" dirty="0"/>
                    </a:p>
                  </a:txBody>
                  <a:tcPr/>
                </a:tc>
                <a:extLst>
                  <a:ext uri="{0D108BD9-81ED-4DB2-BD59-A6C34878D82A}">
                    <a16:rowId xmlns:a16="http://schemas.microsoft.com/office/drawing/2014/main" val="293237710"/>
                  </a:ext>
                </a:extLst>
              </a:tr>
              <a:tr h="441760">
                <a:tc>
                  <a:txBody>
                    <a:bodyPr/>
                    <a:lstStyle/>
                    <a:p>
                      <a:pPr algn="ctr" rtl="1"/>
                      <a:r>
                        <a:rPr lang="he-IL" sz="2400" b="1" dirty="0">
                          <a:solidFill>
                            <a:schemeClr val="bg1"/>
                          </a:solidFill>
                          <a:latin typeface="Calibri" panose="020F0502020204030204" pitchFamily="34" charset="0"/>
                          <a:cs typeface="Calibri" panose="020F0502020204030204" pitchFamily="34" charset="0"/>
                        </a:rPr>
                        <a:t>3.4</a:t>
                      </a:r>
                    </a:p>
                  </a:txBody>
                  <a:tcPr>
                    <a:solidFill>
                      <a:srgbClr val="BEBFC2"/>
                    </a:solidFill>
                  </a:tcPr>
                </a:tc>
                <a:tc>
                  <a:txBody>
                    <a:bodyPr/>
                    <a:lstStyle/>
                    <a:p>
                      <a:pPr algn="ctr" rtl="1"/>
                      <a:r>
                        <a:rPr lang="he-IL" sz="2400" b="1" dirty="0">
                          <a:solidFill>
                            <a:schemeClr val="bg1"/>
                          </a:solidFill>
                          <a:latin typeface="Calibri" panose="020F0502020204030204" pitchFamily="34" charset="0"/>
                          <a:cs typeface="Calibri" panose="020F0502020204030204" pitchFamily="34" charset="0"/>
                        </a:rPr>
                        <a:t>3.1</a:t>
                      </a:r>
                    </a:p>
                  </a:txBody>
                  <a:tcPr>
                    <a:solidFill>
                      <a:srgbClr val="BEBFC2"/>
                    </a:solidFill>
                  </a:tcPr>
                </a:tc>
                <a:extLst>
                  <a:ext uri="{0D108BD9-81ED-4DB2-BD59-A6C34878D82A}">
                    <a16:rowId xmlns:a16="http://schemas.microsoft.com/office/drawing/2014/main" val="86148703"/>
                  </a:ext>
                </a:extLst>
              </a:tr>
              <a:tr h="387612">
                <a:tc gridSpan="2">
                  <a:txBody>
                    <a:bodyPr/>
                    <a:lstStyle/>
                    <a:p>
                      <a:pPr algn="ctr" rtl="1"/>
                      <a:r>
                        <a:rPr lang="en-US" b="1" dirty="0">
                          <a:solidFill>
                            <a:schemeClr val="bg1"/>
                          </a:solidFill>
                          <a:latin typeface="Calibri" panose="020F0502020204030204" pitchFamily="34" charset="0"/>
                          <a:cs typeface="Calibri" panose="020F0502020204030204" pitchFamily="34" charset="0"/>
                        </a:rPr>
                        <a:t>Seating facilities</a:t>
                      </a:r>
                      <a:endParaRPr lang="he-IL" b="1" dirty="0">
                        <a:solidFill>
                          <a:schemeClr val="bg1"/>
                        </a:solidFill>
                        <a:latin typeface="Calibri" panose="020F0502020204030204" pitchFamily="34" charset="0"/>
                        <a:cs typeface="Calibri" panose="020F0502020204030204" pitchFamily="34" charset="0"/>
                      </a:endParaRPr>
                    </a:p>
                  </a:txBody>
                  <a:tcPr>
                    <a:solidFill>
                      <a:srgbClr val="BEBFC2"/>
                    </a:solidFill>
                  </a:tcPr>
                </a:tc>
                <a:tc hMerge="1">
                  <a:txBody>
                    <a:bodyPr/>
                    <a:lstStyle/>
                    <a:p>
                      <a:pPr algn="ctr" rtl="1"/>
                      <a:endParaRPr lang="he-IL" dirty="0"/>
                    </a:p>
                  </a:txBody>
                  <a:tcPr/>
                </a:tc>
                <a:extLst>
                  <a:ext uri="{0D108BD9-81ED-4DB2-BD59-A6C34878D82A}">
                    <a16:rowId xmlns:a16="http://schemas.microsoft.com/office/drawing/2014/main" val="3654986723"/>
                  </a:ext>
                </a:extLst>
              </a:tr>
              <a:tr h="441760">
                <a:tc>
                  <a:txBody>
                    <a:bodyPr/>
                    <a:lstStyle/>
                    <a:p>
                      <a:pPr algn="ctr" rtl="1"/>
                      <a:r>
                        <a:rPr lang="he-IL" sz="2400" b="1">
                          <a:solidFill>
                            <a:schemeClr val="bg1"/>
                          </a:solidFill>
                          <a:latin typeface="Calibri" panose="020F0502020204030204" pitchFamily="34" charset="0"/>
                          <a:cs typeface="Calibri" panose="020F0502020204030204" pitchFamily="34" charset="0"/>
                        </a:rPr>
                        <a:t>2.7</a:t>
                      </a:r>
                      <a:endParaRPr lang="he-IL" sz="2400" b="1" dirty="0">
                        <a:solidFill>
                          <a:schemeClr val="bg1"/>
                        </a:solidFill>
                        <a:latin typeface="Calibri" panose="020F0502020204030204" pitchFamily="34" charset="0"/>
                        <a:cs typeface="Calibri" panose="020F0502020204030204" pitchFamily="34" charset="0"/>
                      </a:endParaRPr>
                    </a:p>
                  </a:txBody>
                  <a:tcPr>
                    <a:solidFill>
                      <a:srgbClr val="BEBFC2"/>
                    </a:solidFill>
                  </a:tcPr>
                </a:tc>
                <a:tc>
                  <a:txBody>
                    <a:bodyPr/>
                    <a:lstStyle/>
                    <a:p>
                      <a:pPr algn="ctr" rtl="1"/>
                      <a:r>
                        <a:rPr lang="he-IL" sz="2400" b="1" dirty="0">
                          <a:solidFill>
                            <a:schemeClr val="bg1"/>
                          </a:solidFill>
                          <a:latin typeface="Calibri" panose="020F0502020204030204" pitchFamily="34" charset="0"/>
                          <a:cs typeface="Calibri" panose="020F0502020204030204" pitchFamily="34" charset="0"/>
                        </a:rPr>
                        <a:t>2.7</a:t>
                      </a:r>
                    </a:p>
                  </a:txBody>
                  <a:tcPr>
                    <a:solidFill>
                      <a:srgbClr val="BEBFC2"/>
                    </a:solidFill>
                  </a:tcPr>
                </a:tc>
                <a:extLst>
                  <a:ext uri="{0D108BD9-81ED-4DB2-BD59-A6C34878D82A}">
                    <a16:rowId xmlns:a16="http://schemas.microsoft.com/office/drawing/2014/main" val="508923874"/>
                  </a:ext>
                </a:extLst>
              </a:tr>
            </a:tbl>
          </a:graphicData>
        </a:graphic>
      </p:graphicFrame>
      <p:sp>
        <p:nvSpPr>
          <p:cNvPr id="14" name="Rectangle 13">
            <a:extLst>
              <a:ext uri="{FF2B5EF4-FFF2-40B4-BE49-F238E27FC236}">
                <a16:creationId xmlns:a16="http://schemas.microsoft.com/office/drawing/2014/main" id="{AA1436AB-5DDB-D2FE-72AC-DD1EC59DB791}"/>
              </a:ext>
            </a:extLst>
          </p:cNvPr>
          <p:cNvSpPr/>
          <p:nvPr/>
        </p:nvSpPr>
        <p:spPr>
          <a:xfrm>
            <a:off x="8230120" y="438636"/>
            <a:ext cx="3267560"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Average scores* based on observations and interviews</a:t>
            </a:r>
          </a:p>
        </p:txBody>
      </p:sp>
      <p:cxnSp>
        <p:nvCxnSpPr>
          <p:cNvPr id="18" name="Straight Connector 17">
            <a:extLst>
              <a:ext uri="{FF2B5EF4-FFF2-40B4-BE49-F238E27FC236}">
                <a16:creationId xmlns:a16="http://schemas.microsoft.com/office/drawing/2014/main" id="{D7C83312-B9A6-C9A3-0202-2182054D31C4}"/>
              </a:ext>
            </a:extLst>
          </p:cNvPr>
          <p:cNvCxnSpPr>
            <a:cxnSpLocks/>
          </p:cNvCxnSpPr>
          <p:nvPr/>
        </p:nvCxnSpPr>
        <p:spPr>
          <a:xfrm>
            <a:off x="6482934" y="389651"/>
            <a:ext cx="0" cy="6039724"/>
          </a:xfrm>
          <a:prstGeom prst="line">
            <a:avLst/>
          </a:prstGeom>
          <a:ln w="38100">
            <a:solidFill>
              <a:srgbClr val="4978A6"/>
            </a:solidFill>
          </a:ln>
        </p:spPr>
        <p:style>
          <a:lnRef idx="1">
            <a:schemeClr val="accent1"/>
          </a:lnRef>
          <a:fillRef idx="0">
            <a:schemeClr val="accent1"/>
          </a:fillRef>
          <a:effectRef idx="0">
            <a:schemeClr val="accent1"/>
          </a:effectRef>
          <a:fontRef idx="minor">
            <a:schemeClr val="tx1"/>
          </a:fontRef>
        </p:style>
      </p:cxnSp>
      <p:sp>
        <p:nvSpPr>
          <p:cNvPr id="19" name="Arrow: Up 18">
            <a:extLst>
              <a:ext uri="{FF2B5EF4-FFF2-40B4-BE49-F238E27FC236}">
                <a16:creationId xmlns:a16="http://schemas.microsoft.com/office/drawing/2014/main" id="{934AF51B-06C3-E992-48D0-881885FAD3CF}"/>
              </a:ext>
            </a:extLst>
          </p:cNvPr>
          <p:cNvSpPr/>
          <p:nvPr/>
        </p:nvSpPr>
        <p:spPr>
          <a:xfrm>
            <a:off x="8570076" y="2180454"/>
            <a:ext cx="269013" cy="514290"/>
          </a:xfrm>
          <a:prstGeom prst="upArrow">
            <a:avLst>
              <a:gd name="adj1" fmla="val 45507"/>
              <a:gd name="adj2" fmla="val 74785"/>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0" name="TextBox 19">
            <a:extLst>
              <a:ext uri="{FF2B5EF4-FFF2-40B4-BE49-F238E27FC236}">
                <a16:creationId xmlns:a16="http://schemas.microsoft.com/office/drawing/2014/main" id="{48BEFF00-68D9-ED64-A9CE-49A63A399627}"/>
              </a:ext>
            </a:extLst>
          </p:cNvPr>
          <p:cNvSpPr txBox="1"/>
          <p:nvPr/>
        </p:nvSpPr>
        <p:spPr>
          <a:xfrm>
            <a:off x="5973238" y="2027845"/>
            <a:ext cx="2442934" cy="830997"/>
          </a:xfrm>
          <a:prstGeom prst="rect">
            <a:avLst/>
          </a:prstGeom>
          <a:solidFill>
            <a:srgbClr val="F7E88D"/>
          </a:solidFill>
        </p:spPr>
        <p:txBody>
          <a:bodyPr wrap="square" rtlCol="1">
            <a:spAutoFit/>
          </a:bodyPr>
          <a:lstStyle/>
          <a:p>
            <a:pPr algn="l"/>
            <a:r>
              <a:rPr lang="en-US" sz="1200" dirty="0">
                <a:latin typeface="Tahoma" panose="020B0604030504040204" pitchFamily="34" charset="0"/>
                <a:ea typeface="Tahoma" panose="020B0604030504040204" pitchFamily="34" charset="0"/>
                <a:cs typeface="Tahoma" panose="020B0604030504040204" pitchFamily="34" charset="0"/>
              </a:rPr>
              <a:t>After the intervention, there was a slight improvement in the security index, but no significant changes in other indices.</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30440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25</a:t>
            </a:fld>
            <a:endParaRPr lang="en-US" sz="1400"/>
          </a:p>
        </p:txBody>
      </p:sp>
      <p:sp>
        <p:nvSpPr>
          <p:cNvPr id="6" name="TextBox 5">
            <a:extLst>
              <a:ext uri="{FF2B5EF4-FFF2-40B4-BE49-F238E27FC236}">
                <a16:creationId xmlns:a16="http://schemas.microsoft.com/office/drawing/2014/main" id="{71AC1DE8-4FD0-43CF-8F42-3F7F1246AC19}"/>
              </a:ext>
            </a:extLst>
          </p:cNvPr>
          <p:cNvSpPr txBox="1"/>
          <p:nvPr/>
        </p:nvSpPr>
        <p:spPr>
          <a:xfrm>
            <a:off x="0" y="0"/>
            <a:ext cx="12192000" cy="400110"/>
          </a:xfrm>
          <a:prstGeom prst="rect">
            <a:avLst/>
          </a:prstGeom>
          <a:solidFill>
            <a:srgbClr val="EC1C3C"/>
          </a:solidFill>
        </p:spPr>
        <p:txBody>
          <a:bodyPr wrap="square" rtlCol="0">
            <a:spAutoFit/>
          </a:bodyPr>
          <a:lstStyle/>
          <a:p>
            <a:pPr algn="l"/>
            <a:r>
              <a:rPr lang="en-US" sz="2000" b="1" dirty="0" err="1">
                <a:solidFill>
                  <a:schemeClr val="bg1"/>
                </a:solidFill>
                <a:latin typeface="Tahoma" pitchFamily="34" charset="0"/>
                <a:ea typeface="Tahoma" pitchFamily="34" charset="0"/>
                <a:cs typeface="Tahoma" pitchFamily="34" charset="0"/>
              </a:rPr>
              <a:t>Kerem</a:t>
            </a:r>
            <a:r>
              <a:rPr lang="en-US" sz="2000" b="1" dirty="0">
                <a:solidFill>
                  <a:schemeClr val="bg1"/>
                </a:solidFill>
                <a:latin typeface="Tahoma" pitchFamily="34" charset="0"/>
                <a:ea typeface="Tahoma" pitchFamily="34" charset="0"/>
                <a:cs typeface="Tahoma" pitchFamily="34" charset="0"/>
              </a:rPr>
              <a:t> </a:t>
            </a:r>
            <a:r>
              <a:rPr lang="en-US" sz="2000" b="1" dirty="0" err="1">
                <a:solidFill>
                  <a:schemeClr val="bg1"/>
                </a:solidFill>
                <a:latin typeface="Tahoma" pitchFamily="34" charset="0"/>
                <a:ea typeface="Tahoma" pitchFamily="34" charset="0"/>
                <a:cs typeface="Tahoma" pitchFamily="34" charset="0"/>
              </a:rPr>
              <a:t>HaTeimanim</a:t>
            </a:r>
            <a:r>
              <a:rPr lang="en-US" sz="2000" b="1" dirty="0">
                <a:solidFill>
                  <a:schemeClr val="bg1"/>
                </a:solidFill>
                <a:latin typeface="Tahoma" pitchFamily="34" charset="0"/>
                <a:ea typeface="Tahoma" pitchFamily="34" charset="0"/>
                <a:cs typeface="Tahoma" pitchFamily="34" charset="0"/>
              </a:rPr>
              <a:t> – Summary and Recommendations</a:t>
            </a:r>
            <a:endParaRPr lang="he-IL" sz="2000" b="1" dirty="0">
              <a:solidFill>
                <a:schemeClr val="bg1"/>
              </a:solidFill>
              <a:latin typeface="Tahoma" pitchFamily="34" charset="0"/>
              <a:ea typeface="Tahoma" pitchFamily="34" charset="0"/>
              <a:cs typeface="Tahoma" pitchFamily="34" charset="0"/>
            </a:endParaRPr>
          </a:p>
        </p:txBody>
      </p:sp>
      <p:sp>
        <p:nvSpPr>
          <p:cNvPr id="9" name="Rectangle 8">
            <a:extLst>
              <a:ext uri="{FF2B5EF4-FFF2-40B4-BE49-F238E27FC236}">
                <a16:creationId xmlns:a16="http://schemas.microsoft.com/office/drawing/2014/main" id="{51EC4548-8EF0-406E-92B9-B2CB033EA4F8}"/>
              </a:ext>
            </a:extLst>
          </p:cNvPr>
          <p:cNvSpPr/>
          <p:nvPr/>
        </p:nvSpPr>
        <p:spPr>
          <a:xfrm>
            <a:off x="99440" y="398838"/>
            <a:ext cx="5977667" cy="6010171"/>
          </a:xfrm>
          <a:prstGeom prst="rect">
            <a:avLst/>
          </a:prstGeom>
        </p:spPr>
        <p:txBody>
          <a:bodyPr wrap="square">
            <a:spAutoFit/>
          </a:bodyPr>
          <a:lstStyle/>
          <a:p>
            <a:pPr marL="285750" lvl="0" indent="-285750" algn="l">
              <a:lnSpc>
                <a:spcPct val="150000"/>
              </a:lnSpc>
              <a:buClr>
                <a:srgbClr val="FFC000"/>
              </a:buClr>
              <a:buFont typeface="Tahoma" panose="020B0604030504040204" pitchFamily="34" charset="0"/>
              <a:buChar cha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Residents pass through and visit the complex daily</a:t>
            </a:r>
            <a:endParaRPr lang="he-IL" sz="14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Residents’ attitudes regarding changes in the neighborhood are complicated: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they acknowledge the need to improve conditions in public spaces, but express reservations about possible impacts of gentrification on the character of the neighborhood and the types of visitors. </a:t>
            </a:r>
          </a:p>
          <a:p>
            <a:pPr marL="285750" indent="-285750" algn="l">
              <a:lnSpc>
                <a:spcPct val="150000"/>
              </a:lnSpc>
              <a:buClr>
                <a:srgbClr val="FFC000"/>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There is a strong need to improve and enrich public spaces by adding useful features: seating facilities, shade, vegetation, recreation areas and playgrounds, garbage cans, racks for locking bicycles</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FFC000"/>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There is a friendly community of dog-owners in the neighborhood. However, collection bins for animal waste and designated play areas for dogs should be added.</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FFC000"/>
              </a:buClr>
              <a:buFont typeface="Tahoma" panose="020B0604030504040204" pitchFamily="34" charset="0"/>
              <a:buChar cha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The complex attracts visitors, due to its proximity to the market, and the many restaurants, cafes and bars in the area</a:t>
            </a:r>
            <a:endParaRPr lang="he-IL" sz="14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It is important to regulate businesses’ use of public space for seating their customers, so as to balance the needs of businesses and customers with the comfort and safety of movement on the streets and sidewalks. Businesses should be operated in a way that is considerate of neighborhood residents, in terms of noise levels and cleanliness.</a:t>
            </a:r>
          </a:p>
          <a:p>
            <a:pPr marL="285750" indent="-285750" algn="l">
              <a:lnSpc>
                <a:spcPct val="150000"/>
              </a:lnSpc>
              <a:buClr>
                <a:srgbClr val="FFC000"/>
              </a:buClr>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Lack of shade affects how much outdoor space businesses can provide for their customers at certain times of the day. Adding shade will benefit both passers-by and restaurant customers</a:t>
            </a:r>
            <a:r>
              <a:rPr lang="he-IL" sz="1200" dirty="0">
                <a:latin typeface="Tahoma" panose="020B0604030504040204" pitchFamily="34" charset="0"/>
                <a:ea typeface="Tahoma" panose="020B0604030504040204" pitchFamily="34" charset="0"/>
                <a:cs typeface="Tahoma" panose="020B0604030504040204" pitchFamily="34" charset="0"/>
              </a:rPr>
              <a:t>.</a:t>
            </a:r>
          </a:p>
        </p:txBody>
      </p:sp>
      <p:sp>
        <p:nvSpPr>
          <p:cNvPr id="7" name="TextBox 6">
            <a:extLst>
              <a:ext uri="{FF2B5EF4-FFF2-40B4-BE49-F238E27FC236}">
                <a16:creationId xmlns:a16="http://schemas.microsoft.com/office/drawing/2014/main" id="{ADE00A53-D8C4-417F-4B8B-BF01A7D99709}"/>
              </a:ext>
            </a:extLst>
          </p:cNvPr>
          <p:cNvSpPr txBox="1"/>
          <p:nvPr/>
        </p:nvSpPr>
        <p:spPr>
          <a:xfrm>
            <a:off x="6348636" y="3683488"/>
            <a:ext cx="5846618" cy="2425600"/>
          </a:xfrm>
          <a:prstGeom prst="rect">
            <a:avLst/>
          </a:prstGeom>
          <a:solidFill>
            <a:srgbClr val="4978A6"/>
          </a:solidFill>
        </p:spPr>
        <p:txBody>
          <a:bodyPr wrap="square">
            <a:spAutoFit/>
          </a:bodyPr>
          <a:lstStyle/>
          <a:p>
            <a:pPr marL="0" marR="0">
              <a:lnSpc>
                <a:spcPts val="2300"/>
              </a:lnSpc>
              <a:spcBef>
                <a:spcPts val="0"/>
              </a:spcBef>
              <a:spcAft>
                <a:spcPts val="800"/>
              </a:spcAft>
            </a:pPr>
            <a:r>
              <a:rPr lang="en-US" sz="1600" dirty="0">
                <a:solidFill>
                  <a:schemeClr val="bg1"/>
                </a:solidFill>
                <a:effectLst/>
                <a:latin typeface="Calibri" panose="020F0502020204030204" pitchFamily="34" charset="0"/>
                <a:ea typeface="Calibri" panose="020F0502020204030204" pitchFamily="34" charset="0"/>
                <a:cs typeface="Arial" panose="020B0604020202020204" pitchFamily="34" charset="0"/>
              </a:rPr>
              <a:t>In conclusion, </a:t>
            </a:r>
            <a:r>
              <a:rPr lang="en-US" sz="1400" dirty="0">
                <a:solidFill>
                  <a:schemeClr val="bg1"/>
                </a:solidFill>
                <a:effectLst/>
                <a:latin typeface="Calibri" panose="020F0502020204030204" pitchFamily="34" charset="0"/>
                <a:ea typeface="Calibri" panose="020F0502020204030204" pitchFamily="34" charset="0"/>
                <a:cs typeface="Arial" panose="020B0604020202020204" pitchFamily="34" charset="0"/>
              </a:rPr>
              <a:t>visitors and residents approved of and welcomed the closure of streets to vehicular traffic. However, interviews and observations indicate there have not yet been changes in patterns of moving through or staying in the space. There was no increase in the presence of children. In order to maintain the change and promote safe walking throughout the </a:t>
            </a:r>
            <a:r>
              <a:rPr lang="en-US" sz="1400" dirty="0" err="1">
                <a:solidFill>
                  <a:schemeClr val="bg1"/>
                </a:solidFill>
                <a:effectLst/>
                <a:latin typeface="Calibri" panose="020F0502020204030204" pitchFamily="34" charset="0"/>
                <a:ea typeface="Calibri" panose="020F0502020204030204" pitchFamily="34" charset="0"/>
                <a:cs typeface="Arial" panose="020B0604020202020204" pitchFamily="34" charset="0"/>
              </a:rPr>
              <a:t>Kerem</a:t>
            </a:r>
            <a:r>
              <a:rPr lang="en-US" sz="1400" dirty="0">
                <a:solidFill>
                  <a:schemeClr val="bg1"/>
                </a:solidFill>
                <a:effectLst/>
                <a:latin typeface="Calibri" panose="020F0502020204030204" pitchFamily="34" charset="0"/>
                <a:ea typeface="Calibri" panose="020F0502020204030204" pitchFamily="34" charset="0"/>
                <a:cs typeface="Arial" panose="020B0604020202020204" pitchFamily="34" charset="0"/>
              </a:rPr>
              <a:t> </a:t>
            </a:r>
            <a:r>
              <a:rPr lang="en-US" sz="1400" dirty="0" err="1">
                <a:solidFill>
                  <a:schemeClr val="bg1"/>
                </a:solidFill>
                <a:effectLst/>
                <a:latin typeface="Calibri" panose="020F0502020204030204" pitchFamily="34" charset="0"/>
                <a:ea typeface="Calibri" panose="020F0502020204030204" pitchFamily="34" charset="0"/>
                <a:cs typeface="Arial" panose="020B0604020202020204" pitchFamily="34" charset="0"/>
              </a:rPr>
              <a:t>HaTeimanim</a:t>
            </a:r>
            <a:r>
              <a:rPr lang="en-US" sz="1400" dirty="0">
                <a:solidFill>
                  <a:schemeClr val="bg1"/>
                </a:solidFill>
                <a:effectLst/>
                <a:latin typeface="Calibri" panose="020F0502020204030204" pitchFamily="34" charset="0"/>
                <a:ea typeface="Calibri" panose="020F0502020204030204" pitchFamily="34" charset="0"/>
                <a:cs typeface="Arial" panose="020B0604020202020204" pitchFamily="34" charset="0"/>
              </a:rPr>
              <a:t> neighborhood, conditions must be further improved and adapted to prolonged stays, not just passing through. It is important to enforce the ban on motorized vehicles.</a:t>
            </a:r>
            <a:endParaRPr lang="en-US"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1A6EB57E-F9CA-C6D8-5036-609593D9C7CA}"/>
              </a:ext>
            </a:extLst>
          </p:cNvPr>
          <p:cNvSpPr txBox="1"/>
          <p:nvPr/>
        </p:nvSpPr>
        <p:spPr>
          <a:xfrm>
            <a:off x="6210683" y="398838"/>
            <a:ext cx="5977667" cy="3471015"/>
          </a:xfrm>
          <a:prstGeom prst="rect">
            <a:avLst/>
          </a:prstGeom>
          <a:noFill/>
        </p:spPr>
        <p:txBody>
          <a:bodyPr wrap="square">
            <a:spAutoFit/>
          </a:bodyPr>
          <a:lstStyle/>
          <a:p>
            <a:pPr marL="285750" marR="0" lvl="0" indent="-285750" algn="l" defTabSz="914400" eaLnBrk="1" fontAlgn="auto" latinLnBrk="0" hangingPunct="1">
              <a:lnSpc>
                <a:spcPct val="150000"/>
              </a:lnSpc>
              <a:spcBef>
                <a:spcPts val="0"/>
              </a:spcBef>
              <a:spcAft>
                <a:spcPts val="0"/>
              </a:spcAft>
              <a:buClr>
                <a:srgbClr val="FFC000"/>
              </a:buClr>
              <a:buSzTx/>
              <a:buFont typeface="Tahoma" panose="020B0604030504040204" pitchFamily="34" charset="0"/>
              <a:buChar char="█"/>
              <a:tabLst/>
              <a:defRPr/>
            </a:pPr>
            <a:r>
              <a:rPr kumimoji="0" lang="en-US" sz="1200" b="1" i="0" u="none" strike="noStrike" kern="1200" cap="none" spc="0" normalizeH="0" baseline="0" noProof="0" dirty="0">
                <a:ln>
                  <a:noFill/>
                </a:ln>
                <a:solidFill>
                  <a:srgbClr val="4978A6"/>
                </a:solidFill>
                <a:effectLst/>
                <a:uLnTx/>
                <a:uFillTx/>
                <a:latin typeface="Tahoma" panose="020B0604030504040204" pitchFamily="34" charset="0"/>
                <a:ea typeface="Tahoma" panose="020B0604030504040204" pitchFamily="34" charset="0"/>
                <a:cs typeface="Tahoma" panose="020B0604030504040204" pitchFamily="34" charset="0"/>
              </a:rPr>
              <a:t>Residents and visitors move through the neighborhood mainly by foot. In the renovated areas, there has been notable improvement in the quality of mobility.</a:t>
            </a:r>
            <a:endPar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285750" marR="0" lvl="0" indent="-285750" algn="l" defTabSz="914400" eaLnBrk="1" fontAlgn="auto" latinLnBrk="0" hangingPunct="1">
              <a:lnSpc>
                <a:spcPct val="150000"/>
              </a:lnSpc>
              <a:spcBef>
                <a:spcPts val="0"/>
              </a:spcBef>
              <a:spcAft>
                <a:spcPts val="0"/>
              </a:spcAft>
              <a:buClr>
                <a:srgbClr val="FFC000"/>
              </a:buClr>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Residents expressed satisfaction with the closure of streets</a:t>
            </a: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 Nevertheless, there were </a:t>
            </a: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reports and observations of motorcycles and vehicles on closed streets.</a:t>
            </a:r>
            <a:endPar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285750" marR="0" lvl="0" indent="-285750" algn="l" defTabSz="914400" eaLnBrk="1" fontAlgn="auto" latinLnBrk="0" hangingPunct="1">
              <a:lnSpc>
                <a:spcPct val="150000"/>
              </a:lnSpc>
              <a:spcBef>
                <a:spcPts val="0"/>
              </a:spcBef>
              <a:spcAft>
                <a:spcPts val="0"/>
              </a:spcAft>
              <a:buClr>
                <a:srgbClr val="FFC000"/>
              </a:buClr>
              <a:buSzTx/>
              <a:buFont typeface="Wingdings" panose="05000000000000000000" pitchFamily="2" charset="2"/>
              <a:buChar char="§"/>
              <a:tabLst/>
              <a:defRPr/>
            </a:pP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More parking spaces should be allocated. According to interviewees, parking lots and parking spaces are always full.</a:t>
            </a:r>
            <a:endPar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 typeface="Tahoma" panose="020B0604030504040204" pitchFamily="34" charset="0"/>
              <a:buChar char="█"/>
            </a:pPr>
            <a: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t>The physical infrastructure in the complex is not suitable for young children and their caregivers</a:t>
            </a:r>
            <a:endParaRPr lang="he-IL" sz="12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F9BC25"/>
              </a:buClr>
              <a:buFont typeface="Wingdings" panose="05000000000000000000" pitchFamily="2" charset="2"/>
              <a:buChar cha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All recommendations for improving conditions in the public space could encourage more use by families with children</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marL="285750" marR="0" lvl="0" indent="-285750" algn="r" defTabSz="914400" rtl="1" eaLnBrk="1" fontAlgn="auto" latinLnBrk="0" hangingPunct="1">
              <a:lnSpc>
                <a:spcPct val="150000"/>
              </a:lnSpc>
              <a:spcBef>
                <a:spcPts val="0"/>
              </a:spcBef>
              <a:spcAft>
                <a:spcPts val="0"/>
              </a:spcAft>
              <a:buClr>
                <a:srgbClr val="FFC000"/>
              </a:buClr>
              <a:buSzTx/>
              <a:buFont typeface="Wingdings" panose="05000000000000000000" pitchFamily="2" charset="2"/>
              <a:buChar char="§"/>
              <a:tabLst/>
              <a:defRPr/>
            </a:pPr>
            <a:endPar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399767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26</a:t>
            </a:fld>
            <a:endParaRPr lang="en-US" sz="1400"/>
          </a:p>
        </p:txBody>
      </p:sp>
      <p:sp>
        <p:nvSpPr>
          <p:cNvPr id="5" name="Rectangle 18">
            <a:extLst>
              <a:ext uri="{FF2B5EF4-FFF2-40B4-BE49-F238E27FC236}">
                <a16:creationId xmlns:a16="http://schemas.microsoft.com/office/drawing/2014/main" id="{D7D9E8BE-73EA-466F-AF14-8D3F63EE3027}"/>
              </a:ext>
            </a:extLst>
          </p:cNvPr>
          <p:cNvSpPr/>
          <p:nvPr/>
        </p:nvSpPr>
        <p:spPr>
          <a:xfrm>
            <a:off x="-1" y="91232"/>
            <a:ext cx="6201625" cy="5824051"/>
          </a:xfrm>
          <a:custGeom>
            <a:avLst/>
            <a:gdLst>
              <a:gd name="connsiteX0" fmla="*/ 0 w 6011501"/>
              <a:gd name="connsiteY0" fmla="*/ 0 h 4722439"/>
              <a:gd name="connsiteX1" fmla="*/ 6011501 w 6011501"/>
              <a:gd name="connsiteY1" fmla="*/ 0 h 4722439"/>
              <a:gd name="connsiteX2" fmla="*/ 6011501 w 6011501"/>
              <a:gd name="connsiteY2" fmla="*/ 4722439 h 4722439"/>
              <a:gd name="connsiteX3" fmla="*/ 0 w 6011501"/>
              <a:gd name="connsiteY3" fmla="*/ 4722439 h 4722439"/>
              <a:gd name="connsiteX4" fmla="*/ 0 w 6011501"/>
              <a:gd name="connsiteY4" fmla="*/ 0 h 4722439"/>
              <a:gd name="connsiteX0" fmla="*/ 0 w 6011501"/>
              <a:gd name="connsiteY0" fmla="*/ 0 h 4731492"/>
              <a:gd name="connsiteX1" fmla="*/ 6011501 w 6011501"/>
              <a:gd name="connsiteY1" fmla="*/ 0 h 4731492"/>
              <a:gd name="connsiteX2" fmla="*/ 5441133 w 6011501"/>
              <a:gd name="connsiteY2" fmla="*/ 4731492 h 4731492"/>
              <a:gd name="connsiteX3" fmla="*/ 0 w 6011501"/>
              <a:gd name="connsiteY3" fmla="*/ 4722439 h 4731492"/>
              <a:gd name="connsiteX4" fmla="*/ 0 w 6011501"/>
              <a:gd name="connsiteY4" fmla="*/ 0 h 4731492"/>
              <a:gd name="connsiteX0" fmla="*/ 0 w 6011501"/>
              <a:gd name="connsiteY0" fmla="*/ 0 h 4722439"/>
              <a:gd name="connsiteX1" fmla="*/ 6011501 w 6011501"/>
              <a:gd name="connsiteY1" fmla="*/ 0 h 4722439"/>
              <a:gd name="connsiteX2" fmla="*/ 5463711 w 6011501"/>
              <a:gd name="connsiteY2" fmla="*/ 4663759 h 4722439"/>
              <a:gd name="connsiteX3" fmla="*/ 0 w 6011501"/>
              <a:gd name="connsiteY3" fmla="*/ 4722439 h 4722439"/>
              <a:gd name="connsiteX4" fmla="*/ 0 w 6011501"/>
              <a:gd name="connsiteY4" fmla="*/ 0 h 4722439"/>
              <a:gd name="connsiteX0" fmla="*/ 0 w 6011501"/>
              <a:gd name="connsiteY0" fmla="*/ 0 h 4880484"/>
              <a:gd name="connsiteX1" fmla="*/ 6011501 w 6011501"/>
              <a:gd name="connsiteY1" fmla="*/ 0 h 4880484"/>
              <a:gd name="connsiteX2" fmla="*/ 5463711 w 6011501"/>
              <a:gd name="connsiteY2" fmla="*/ 4663759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52422 w 6011501"/>
              <a:gd name="connsiteY2" fmla="*/ 4709015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48088 w 6011501"/>
              <a:gd name="connsiteY2" fmla="*/ 4722045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48088 w 6011501"/>
              <a:gd name="connsiteY2" fmla="*/ 4704673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555370 w 6011501"/>
              <a:gd name="connsiteY2" fmla="*/ 4721645 h 4880484"/>
              <a:gd name="connsiteX3" fmla="*/ 0 w 6011501"/>
              <a:gd name="connsiteY3" fmla="*/ 4880484 h 4880484"/>
              <a:gd name="connsiteX4" fmla="*/ 0 w 6011501"/>
              <a:gd name="connsiteY4" fmla="*/ 0 h 4880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501" h="4880484">
                <a:moveTo>
                  <a:pt x="0" y="0"/>
                </a:moveTo>
                <a:lnTo>
                  <a:pt x="6011501" y="0"/>
                </a:lnTo>
                <a:lnTo>
                  <a:pt x="5555370" y="4721645"/>
                </a:lnTo>
                <a:lnTo>
                  <a:pt x="0" y="4880484"/>
                </a:lnTo>
                <a:lnTo>
                  <a:pt x="0" y="0"/>
                </a:lnTo>
                <a:close/>
              </a:path>
            </a:pathLst>
          </a:custGeom>
          <a:solidFill>
            <a:srgbClr val="4978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7E88D"/>
              </a:solidFill>
            </a:endParaRPr>
          </a:p>
        </p:txBody>
      </p:sp>
      <p:sp>
        <p:nvSpPr>
          <p:cNvPr id="6" name="Rectangle 5">
            <a:extLst>
              <a:ext uri="{FF2B5EF4-FFF2-40B4-BE49-F238E27FC236}">
                <a16:creationId xmlns:a16="http://schemas.microsoft.com/office/drawing/2014/main" id="{B42DCB58-051E-447F-B3CC-FC25E988A26D}"/>
              </a:ext>
            </a:extLst>
          </p:cNvPr>
          <p:cNvSpPr/>
          <p:nvPr/>
        </p:nvSpPr>
        <p:spPr>
          <a:xfrm>
            <a:off x="274347" y="2012163"/>
            <a:ext cx="5970302" cy="2092881"/>
          </a:xfrm>
          <a:prstGeom prst="rect">
            <a:avLst/>
          </a:prstGeom>
        </p:spPr>
        <p:txBody>
          <a:bodyPr wrap="square">
            <a:spAutoFit/>
          </a:bodyPr>
          <a:lstStyle/>
          <a:p>
            <a:pPr algn="ctr" rtl="1"/>
            <a:r>
              <a:rPr lang="en-US" sz="5000" b="1" dirty="0">
                <a:solidFill>
                  <a:srgbClr val="F7E88D"/>
                </a:solidFill>
                <a:latin typeface="Tahoma" pitchFamily="34" charset="0"/>
                <a:ea typeface="Tahoma" pitchFamily="34" charset="0"/>
                <a:cs typeface="Tahoma" pitchFamily="34" charset="0"/>
              </a:rPr>
              <a:t>Activities in the public space</a:t>
            </a:r>
            <a:br>
              <a:rPr lang="he-IL" sz="4000" b="1" dirty="0">
                <a:solidFill>
                  <a:srgbClr val="EC1C3C"/>
                </a:solidFill>
                <a:latin typeface="Tahoma" panose="020B0604030504040204" pitchFamily="34" charset="0"/>
                <a:ea typeface="Tahoma" panose="020B0604030504040204" pitchFamily="34" charset="0"/>
                <a:cs typeface="Tahoma" panose="020B0604030504040204" pitchFamily="34" charset="0"/>
              </a:rPr>
            </a:br>
            <a:endParaRPr lang="en-US" sz="3000" b="1" dirty="0">
              <a:solidFill>
                <a:srgbClr val="EC1C3C"/>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a:extLst>
              <a:ext uri="{FF2B5EF4-FFF2-40B4-BE49-F238E27FC236}">
                <a16:creationId xmlns:a16="http://schemas.microsoft.com/office/drawing/2014/main" id="{9D4A9410-A377-4A0E-8EA8-DA48109484B0}"/>
              </a:ext>
            </a:extLst>
          </p:cNvPr>
          <p:cNvSpPr/>
          <p:nvPr/>
        </p:nvSpPr>
        <p:spPr>
          <a:xfrm>
            <a:off x="49356" y="-32864"/>
            <a:ext cx="604657" cy="2327671"/>
          </a:xfrm>
          <a:prstGeom prst="rect">
            <a:avLst/>
          </a:prstGeom>
          <a:solidFill>
            <a:srgbClr val="EC1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A0644FDC-387C-4402-AA9A-DBFA72E5A5F9}"/>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6200000">
            <a:off x="7826542" y="-350678"/>
            <a:ext cx="2874802" cy="3833068"/>
          </a:xfrm>
          <a:prstGeom prst="rect">
            <a:avLst/>
          </a:prstGeom>
        </p:spPr>
      </p:pic>
      <p:pic>
        <p:nvPicPr>
          <p:cNvPr id="9" name="Picture 8">
            <a:extLst>
              <a:ext uri="{FF2B5EF4-FFF2-40B4-BE49-F238E27FC236}">
                <a16:creationId xmlns:a16="http://schemas.microsoft.com/office/drawing/2014/main" id="{D2912512-4C91-4DDA-BC78-5953765FF398}"/>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7347407" y="3050006"/>
            <a:ext cx="3833070" cy="2874802"/>
          </a:xfrm>
          <a:prstGeom prst="rect">
            <a:avLst/>
          </a:prstGeom>
        </p:spPr>
      </p:pic>
      <p:sp>
        <p:nvSpPr>
          <p:cNvPr id="10" name="Rectangle 9">
            <a:extLst>
              <a:ext uri="{FF2B5EF4-FFF2-40B4-BE49-F238E27FC236}">
                <a16:creationId xmlns:a16="http://schemas.microsoft.com/office/drawing/2014/main" id="{0C949E4C-62C5-4D84-818D-7ADB647F9245}"/>
              </a:ext>
            </a:extLst>
          </p:cNvPr>
          <p:cNvSpPr/>
          <p:nvPr/>
        </p:nvSpPr>
        <p:spPr>
          <a:xfrm>
            <a:off x="8783782" y="2161145"/>
            <a:ext cx="3363948" cy="707886"/>
          </a:xfrm>
          <a:prstGeom prst="rect">
            <a:avLst/>
          </a:prstGeom>
          <a:solidFill>
            <a:srgbClr val="F9BC25"/>
          </a:solidFill>
          <a:ln>
            <a:noFill/>
          </a:ln>
        </p:spPr>
        <p:txBody>
          <a:bodyPr wrap="square">
            <a:spAutoFit/>
          </a:bodyPr>
          <a:lstStyle/>
          <a:p>
            <a:r>
              <a:rPr lang="en-US" sz="4000" b="1" dirty="0">
                <a:solidFill>
                  <a:schemeClr val="bg1"/>
                </a:solidFill>
                <a:latin typeface="Tahoma" pitchFamily="34" charset="0"/>
                <a:ea typeface="Tahoma" pitchFamily="34" charset="0"/>
                <a:cs typeface="Tahoma" pitchFamily="34" charset="0"/>
              </a:rPr>
              <a:t>Play-Car</a:t>
            </a:r>
            <a:endParaRPr lang="he-IL" sz="4000" dirty="0">
              <a:solidFill>
                <a:schemeClr val="bg1"/>
              </a:solidFill>
            </a:endParaRPr>
          </a:p>
        </p:txBody>
      </p:sp>
      <p:sp>
        <p:nvSpPr>
          <p:cNvPr id="11" name="Rectangle 10">
            <a:extLst>
              <a:ext uri="{FF2B5EF4-FFF2-40B4-BE49-F238E27FC236}">
                <a16:creationId xmlns:a16="http://schemas.microsoft.com/office/drawing/2014/main" id="{EE0C02FD-6786-40F7-A4B0-18908E6ED139}"/>
              </a:ext>
            </a:extLst>
          </p:cNvPr>
          <p:cNvSpPr/>
          <p:nvPr/>
        </p:nvSpPr>
        <p:spPr>
          <a:xfrm>
            <a:off x="6547973" y="3179442"/>
            <a:ext cx="3204428" cy="707886"/>
          </a:xfrm>
          <a:prstGeom prst="rect">
            <a:avLst/>
          </a:prstGeom>
          <a:solidFill>
            <a:srgbClr val="F9BC25"/>
          </a:solidFill>
          <a:ln>
            <a:noFill/>
          </a:ln>
        </p:spPr>
        <p:txBody>
          <a:bodyPr wrap="square">
            <a:spAutoFit/>
          </a:bodyPr>
          <a:lstStyle/>
          <a:p>
            <a:pPr algn="ctr"/>
            <a:r>
              <a:rPr lang="en-US" sz="4000" b="1" dirty="0">
                <a:solidFill>
                  <a:schemeClr val="bg1"/>
                </a:solidFill>
                <a:latin typeface="Tahoma" pitchFamily="34" charset="0"/>
                <a:ea typeface="Tahoma" pitchFamily="34" charset="0"/>
                <a:cs typeface="Tahoma" pitchFamily="34" charset="0"/>
              </a:rPr>
              <a:t>Play Street</a:t>
            </a:r>
            <a:endParaRPr lang="he-IL" sz="4000" b="1" dirty="0">
              <a:solidFill>
                <a:schemeClr val="bg1"/>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5436181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27</a:t>
            </a:fld>
            <a:endParaRPr lang="en-US" sz="1400"/>
          </a:p>
        </p:txBody>
      </p:sp>
      <p:sp>
        <p:nvSpPr>
          <p:cNvPr id="17" name="TextBox 16"/>
          <p:cNvSpPr txBox="1"/>
          <p:nvPr/>
        </p:nvSpPr>
        <p:spPr>
          <a:xfrm>
            <a:off x="3035810" y="2541690"/>
            <a:ext cx="6120380" cy="730585"/>
          </a:xfrm>
          <a:prstGeom prst="rect">
            <a:avLst/>
          </a:prstGeom>
          <a:solidFill>
            <a:srgbClr val="EC1C3C"/>
          </a:solidFill>
        </p:spPr>
        <p:txBody>
          <a:bodyPr wrap="square" rtlCol="0">
            <a:spAutoFit/>
          </a:bodyPr>
          <a:lstStyle/>
          <a:p>
            <a:pPr algn="ctr" rtl="1">
              <a:lnSpc>
                <a:spcPct val="150000"/>
              </a:lnSpc>
            </a:pP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Play-Car</a:t>
            </a:r>
            <a:endParaRPr lang="he-IL"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608933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28</a:t>
            </a:fld>
            <a:endParaRPr lang="en-US" sz="1400"/>
          </a:p>
        </p:txBody>
      </p:sp>
      <p:sp>
        <p:nvSpPr>
          <p:cNvPr id="17" name="TextBox 16"/>
          <p:cNvSpPr txBox="1"/>
          <p:nvPr/>
        </p:nvSpPr>
        <p:spPr>
          <a:xfrm>
            <a:off x="0" y="-9067"/>
            <a:ext cx="12192001"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Play-Car - Background</a:t>
            </a:r>
            <a:endParaRPr lang="he-IL" sz="2000" b="1" dirty="0">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53E05EDB-E3A9-4AE9-BD2C-3E658605C89F}"/>
              </a:ext>
            </a:extLst>
          </p:cNvPr>
          <p:cNvSpPr/>
          <p:nvPr/>
        </p:nvSpPr>
        <p:spPr>
          <a:xfrm>
            <a:off x="394449" y="334723"/>
            <a:ext cx="7463744" cy="5865388"/>
          </a:xfrm>
          <a:prstGeom prst="rect">
            <a:avLst/>
          </a:prstGeom>
          <a:noFill/>
        </p:spPr>
        <p:txBody>
          <a:bodyPr wrap="square" lIns="91440" tIns="45720" rIns="91440" bIns="45720" anchor="t">
            <a:spAutoFit/>
          </a:bodyPr>
          <a:lstStyle/>
          <a:p>
            <a:pPr marL="285750" indent="-285750" algn="l">
              <a:lnSpc>
                <a:spcPct val="150000"/>
              </a:lnSpc>
              <a:buClr>
                <a:srgbClr val="FFC000"/>
              </a:buClr>
              <a:buFontTx/>
              <a:buChar char="█"/>
              <a:defRPr/>
            </a:pPr>
            <a:r>
              <a:rPr lang="en-US" sz="1400" dirty="0">
                <a:latin typeface="Tahoma" panose="020B0604030504040204" pitchFamily="34" charset="0"/>
                <a:ea typeface="Tahoma" panose="020B0604030504040204" pitchFamily="34" charset="0"/>
                <a:cs typeface="Tahoma" panose="020B0604030504040204" pitchFamily="34" charset="0"/>
              </a:rPr>
              <a:t>A pilot version of Play-Car was launched in the city center in July 2019, as part of a program to develop activities for young children and their caregivers in public spaces. </a:t>
            </a:r>
            <a:br>
              <a:rPr lang="en-US" sz="1400" dirty="0">
                <a:latin typeface="Tahoma" panose="020B0604030504040204" pitchFamily="34" charset="0"/>
                <a:ea typeface="Tahoma" panose="020B0604030504040204" pitchFamily="34" charset="0"/>
                <a:cs typeface="Tahoma" panose="020B0604030504040204" pitchFamily="34" charset="0"/>
              </a:rPr>
            </a:br>
            <a:r>
              <a:rPr lang="en-US" sz="1400" dirty="0">
                <a:latin typeface="Tahoma" panose="020B0604030504040204" pitchFamily="34" charset="0"/>
                <a:ea typeface="Tahoma" panose="020B0604030504040204" pitchFamily="34" charset="0"/>
                <a:cs typeface="Tahoma" panose="020B0604030504040204" pitchFamily="34" charset="0"/>
              </a:rPr>
              <a:t>In July-August 2021, a series of 14 play-based activities were offered in the afternoons in public parks throughout Jaffa, in collaboration with the Community Administration, </a:t>
            </a:r>
            <a:r>
              <a:rPr lang="en-US" sz="1400" dirty="0" err="1">
                <a:latin typeface="Tahoma" panose="020B0604030504040204" pitchFamily="34" charset="0"/>
                <a:ea typeface="Tahoma" panose="020B0604030504040204" pitchFamily="34" charset="0"/>
                <a:cs typeface="Tahoma" panose="020B0604030504040204" pitchFamily="34" charset="0"/>
              </a:rPr>
              <a:t>Hamishlama</a:t>
            </a:r>
            <a:r>
              <a:rPr lang="en-US" sz="1400" dirty="0">
                <a:latin typeface="Tahoma" panose="020B0604030504040204" pitchFamily="34" charset="0"/>
                <a:ea typeface="Tahoma" panose="020B0604030504040204" pitchFamily="34" charset="0"/>
                <a:cs typeface="Tahoma" panose="020B0604030504040204" pitchFamily="34" charset="0"/>
              </a:rPr>
              <a:t> for Jaffa, and the Urban95 program. </a:t>
            </a:r>
            <a:br>
              <a:rPr lang="en-US" sz="1400" dirty="0">
                <a:latin typeface="Tahoma" panose="020B0604030504040204" pitchFamily="34" charset="0"/>
                <a:ea typeface="Tahoma" panose="020B0604030504040204" pitchFamily="34" charset="0"/>
                <a:cs typeface="Tahoma" panose="020B0604030504040204" pitchFamily="34" charset="0"/>
              </a:rPr>
            </a:br>
            <a:r>
              <a:rPr lang="en-US" sz="1400" dirty="0">
                <a:latin typeface="Tahoma" panose="020B0604030504040204" pitchFamily="34" charset="0"/>
                <a:ea typeface="Tahoma" panose="020B0604030504040204" pitchFamily="34" charset="0"/>
                <a:cs typeface="Tahoma" panose="020B0604030504040204" pitchFamily="34" charset="0"/>
              </a:rPr>
              <a:t>At the same time, 32 activities were held in public parks in the city center.</a:t>
            </a:r>
          </a:p>
          <a:p>
            <a:pPr marL="285750" indent="-285750" algn="l">
              <a:lnSpc>
                <a:spcPct val="150000"/>
              </a:lnSpc>
              <a:buClr>
                <a:srgbClr val="FFC000"/>
              </a:buClr>
              <a:buFontTx/>
              <a:buChar char="█"/>
              <a:defRPr/>
            </a:pPr>
            <a:r>
              <a:rPr lang="he-IL" sz="1400" dirty="0">
                <a:latin typeface="Tahoma" pitchFamily="34" charset="0"/>
                <a:ea typeface="Tahoma" pitchFamily="34" charset="0"/>
                <a:cs typeface="Tahoma" pitchFamily="34" charset="0"/>
              </a:rPr>
              <a:t> </a:t>
            </a:r>
            <a:r>
              <a:rPr lang="en-US" sz="1400" dirty="0">
                <a:latin typeface="Tahoma" pitchFamily="34" charset="0"/>
                <a:ea typeface="Tahoma" pitchFamily="34" charset="0"/>
                <a:cs typeface="Tahoma" pitchFamily="34" charset="0"/>
              </a:rPr>
              <a:t>The activities revolves around a Play-Car - a branded and specially-designed vehicle containing equipment for setting up activity stations throughout the park.</a:t>
            </a:r>
          </a:p>
          <a:p>
            <a:pPr marL="517525" indent="-231775">
              <a:lnSpc>
                <a:spcPct val="150000"/>
              </a:lnSpc>
              <a:buClr>
                <a:srgbClr val="FFC000"/>
              </a:buClr>
              <a:buFont typeface="Wingdings" panose="05000000000000000000" pitchFamily="2" charset="2"/>
              <a:buChar char="§"/>
              <a:defRPr/>
            </a:pPr>
            <a:r>
              <a:rPr lang="en-US" sz="1400" dirty="0">
                <a:latin typeface="Tahoma" pitchFamily="34" charset="0"/>
                <a:ea typeface="Tahoma" pitchFamily="34" charset="0"/>
                <a:cs typeface="Tahoma" pitchFamily="34" charset="0"/>
              </a:rPr>
              <a:t>In Jaffa: The professionally-run sessions were conducted by “My Freedom: Environmental Education Workshops" with two Hebrew-speaking operators and young Arabic- and Amharic-speaking instructors recruited and trained by the </a:t>
            </a:r>
            <a:r>
              <a:rPr lang="en-US" sz="1400" dirty="0" err="1">
                <a:latin typeface="Tahoma" pitchFamily="34" charset="0"/>
                <a:ea typeface="Tahoma" pitchFamily="34" charset="0"/>
                <a:cs typeface="Tahoma" pitchFamily="34" charset="0"/>
              </a:rPr>
              <a:t>Hamishlama</a:t>
            </a:r>
            <a:r>
              <a:rPr lang="en-US" sz="1400" dirty="0">
                <a:latin typeface="Tahoma" pitchFamily="34" charset="0"/>
                <a:ea typeface="Tahoma" pitchFamily="34" charset="0"/>
                <a:cs typeface="Tahoma" pitchFamily="34" charset="0"/>
              </a:rPr>
              <a:t> for Jaffa staff.</a:t>
            </a:r>
          </a:p>
          <a:p>
            <a:pPr marL="517525" indent="-231775">
              <a:lnSpc>
                <a:spcPct val="150000"/>
              </a:lnSpc>
              <a:buClr>
                <a:srgbClr val="FFC000"/>
              </a:buClr>
              <a:buFont typeface="Wingdings" panose="05000000000000000000" pitchFamily="2" charset="2"/>
              <a:buChar char="§"/>
              <a:defRPr/>
            </a:pPr>
            <a:r>
              <a:rPr lang="en-US" sz="1400" dirty="0">
                <a:latin typeface="Tahoma" pitchFamily="34" charset="0"/>
                <a:ea typeface="Tahoma" pitchFamily="34" charset="0"/>
                <a:cs typeface="Tahoma" pitchFamily="34" charset="0"/>
              </a:rPr>
              <a:t>In the city center: Students in the fields of social sciences and social work were recruited to facilitate the activities on behalf of the Community Administration.</a:t>
            </a:r>
          </a:p>
          <a:p>
            <a:pPr marL="285750" lvl="0" indent="-285750" algn="l">
              <a:lnSpc>
                <a:spcPct val="150000"/>
              </a:lnSpc>
              <a:buClr>
                <a:srgbClr val="FFC000"/>
              </a:buClr>
              <a:buFontTx/>
              <a:buChar char="█"/>
              <a:defRPr/>
            </a:pPr>
            <a:r>
              <a:rPr lang="en-US" sz="1400" b="1" dirty="0">
                <a:solidFill>
                  <a:prstClr val="black"/>
                </a:solidFill>
                <a:latin typeface="Tahoma" pitchFamily="34" charset="0"/>
                <a:ea typeface="Tahoma" pitchFamily="34" charset="0"/>
                <a:cs typeface="Tahoma" pitchFamily="34" charset="0"/>
              </a:rPr>
              <a:t>Given the high demand for and the positive effect of the activities, the concept was adopted throughout the city</a:t>
            </a:r>
            <a:r>
              <a:rPr lang="en-US" sz="1400" dirty="0">
                <a:solidFill>
                  <a:prstClr val="black"/>
                </a:solidFill>
                <a:latin typeface="Tahoma" pitchFamily="34" charset="0"/>
                <a:ea typeface="Tahoma" pitchFamily="34" charset="0"/>
                <a:cs typeface="Tahoma" pitchFamily="34" charset="0"/>
              </a:rPr>
              <a:t>, including in south Tel Aviv. The activities are being funded by the Community, Culture and Sport Administration and </a:t>
            </a:r>
            <a:r>
              <a:rPr lang="en-US" sz="1400" dirty="0" err="1">
                <a:latin typeface="Tahoma" panose="020B0604030504040204" pitchFamily="34" charset="0"/>
                <a:ea typeface="Tahoma" panose="020B0604030504040204" pitchFamily="34" charset="0"/>
                <a:cs typeface="Tahoma" panose="020B0604030504040204" pitchFamily="34" charset="0"/>
              </a:rPr>
              <a:t>Hamishlama</a:t>
            </a:r>
            <a:r>
              <a:rPr lang="en-US" sz="1400" dirty="0">
                <a:latin typeface="Tahoma" panose="020B0604030504040204" pitchFamily="34" charset="0"/>
                <a:ea typeface="Tahoma" panose="020B0604030504040204" pitchFamily="34" charset="0"/>
                <a:cs typeface="Tahoma" panose="020B0604030504040204" pitchFamily="34" charset="0"/>
              </a:rPr>
              <a:t> for Jaffa</a:t>
            </a:r>
            <a:r>
              <a:rPr lang="en-US" sz="1400" dirty="0">
                <a:solidFill>
                  <a:prstClr val="black"/>
                </a:solidFill>
                <a:latin typeface="Tahoma" pitchFamily="34" charset="0"/>
                <a:ea typeface="Tahoma" pitchFamily="34" charset="0"/>
                <a:cs typeface="Tahoma" pitchFamily="34" charset="0"/>
              </a:rPr>
              <a:t>, with the aim of implementing the model and continuing activities in 2022.</a:t>
            </a:r>
            <a:endParaRPr lang="he-IL" sz="1400" dirty="0">
              <a:latin typeface="Tahoma" panose="020B0604030504040204" pitchFamily="34" charset="0"/>
              <a:ea typeface="Tahoma" panose="020B0604030504040204" pitchFamily="34" charset="0"/>
              <a:cs typeface="Tahoma" panose="020B0604030504040204" pitchFamily="34" charset="0"/>
            </a:endParaRPr>
          </a:p>
        </p:txBody>
      </p:sp>
      <p:pic>
        <p:nvPicPr>
          <p:cNvPr id="7" name="Picture 6">
            <a:extLst>
              <a:ext uri="{FF2B5EF4-FFF2-40B4-BE49-F238E27FC236}">
                <a16:creationId xmlns:a16="http://schemas.microsoft.com/office/drawing/2014/main" id="{1BA117E7-27EB-372A-CEE7-4D087667AB7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1308"/>
          <a:stretch/>
        </p:blipFill>
        <p:spPr>
          <a:xfrm>
            <a:off x="8067112" y="3129094"/>
            <a:ext cx="4116198" cy="2738052"/>
          </a:xfrm>
          <a:prstGeom prst="rect">
            <a:avLst/>
          </a:prstGeom>
        </p:spPr>
      </p:pic>
      <p:pic>
        <p:nvPicPr>
          <p:cNvPr id="9" name="Picture 8">
            <a:extLst>
              <a:ext uri="{FF2B5EF4-FFF2-40B4-BE49-F238E27FC236}">
                <a16:creationId xmlns:a16="http://schemas.microsoft.com/office/drawing/2014/main" id="{531D6027-BEEA-54E8-F82F-F61B351A822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1308"/>
          <a:stretch/>
        </p:blipFill>
        <p:spPr>
          <a:xfrm>
            <a:off x="8067112" y="391043"/>
            <a:ext cx="4116198" cy="2738051"/>
          </a:xfrm>
          <a:prstGeom prst="rect">
            <a:avLst/>
          </a:prstGeom>
        </p:spPr>
      </p:pic>
    </p:spTree>
    <p:extLst>
      <p:ext uri="{BB962C8B-B14F-4D97-AF65-F5344CB8AC3E}">
        <p14:creationId xmlns:p14="http://schemas.microsoft.com/office/powerpoint/2010/main" val="28393398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29</a:t>
            </a:fld>
            <a:endParaRPr lang="en-US" sz="1400"/>
          </a:p>
        </p:txBody>
      </p:sp>
      <p:sp>
        <p:nvSpPr>
          <p:cNvPr id="17" name="TextBox 16"/>
          <p:cNvSpPr txBox="1"/>
          <p:nvPr/>
        </p:nvSpPr>
        <p:spPr>
          <a:xfrm>
            <a:off x="0" y="-12492"/>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Play-Car – Research Method</a:t>
            </a:r>
            <a:endParaRPr lang="he-IL" sz="2000" b="1" dirty="0">
              <a:solidFill>
                <a:schemeClr val="bg1"/>
              </a:solidFill>
              <a:latin typeface="Tahoma" pitchFamily="34" charset="0"/>
              <a:ea typeface="Tahoma" pitchFamily="34" charset="0"/>
              <a:cs typeface="Tahoma" pitchFamily="34" charset="0"/>
            </a:endParaRPr>
          </a:p>
        </p:txBody>
      </p:sp>
      <p:sp>
        <p:nvSpPr>
          <p:cNvPr id="4" name="TextBox 3">
            <a:extLst>
              <a:ext uri="{FF2B5EF4-FFF2-40B4-BE49-F238E27FC236}">
                <a16:creationId xmlns:a16="http://schemas.microsoft.com/office/drawing/2014/main" id="{65EBCA4D-848B-425D-A656-BBBB03F809C7}"/>
              </a:ext>
            </a:extLst>
          </p:cNvPr>
          <p:cNvSpPr txBox="1"/>
          <p:nvPr/>
        </p:nvSpPr>
        <p:spPr>
          <a:xfrm>
            <a:off x="241084" y="381569"/>
            <a:ext cx="11126163" cy="4012445"/>
          </a:xfrm>
          <a:prstGeom prst="rect">
            <a:avLst/>
          </a:prstGeom>
          <a:noFill/>
        </p:spPr>
        <p:txBody>
          <a:bodyPr wrap="square" rtlCol="1">
            <a:spAutoFit/>
          </a:bodyPr>
          <a:lstStyle/>
          <a:p>
            <a:pPr algn="l">
              <a:lnSpc>
                <a:spcPct val="150000"/>
              </a:lnSpc>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Research Method</a:t>
            </a:r>
            <a:endPar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Three field observations were conducted, which included:</a:t>
            </a: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Qualitative documentation of the events, with an emphasis on the characteristics of the space, activity, training, participants and their behavior, including conversations with the training team.</a:t>
            </a: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Interviews with 22 participants</a:t>
            </a:r>
            <a:endParaRPr lang="he-IL" sz="1400" dirty="0">
              <a:latin typeface="Tahoma" panose="020B0604030504040204" pitchFamily="34" charset="0"/>
              <a:ea typeface="Tahoma" panose="020B0604030504040204" pitchFamily="34" charset="0"/>
              <a:cs typeface="Tahoma" panose="020B0604030504040204" pitchFamily="34" charset="0"/>
            </a:endParaRPr>
          </a:p>
          <a:p>
            <a:pPr algn="l">
              <a:lnSpc>
                <a:spcPct val="150000"/>
              </a:lnSpc>
            </a:pPr>
            <a:r>
              <a:rPr lang="he-IL" sz="1400" dirty="0">
                <a:latin typeface="Tahoma"/>
                <a:ea typeface="Tahoma"/>
                <a:cs typeface="Tahoma"/>
              </a:rPr>
              <a:t>	</a:t>
            </a:r>
            <a:r>
              <a:rPr lang="en-US" sz="1400" dirty="0">
                <a:latin typeface="Tahoma"/>
                <a:ea typeface="Tahoma"/>
                <a:cs typeface="Tahoma"/>
              </a:rPr>
              <a:t>Times and locations of observations</a:t>
            </a:r>
            <a:r>
              <a:rPr lang="he-IL" sz="1400" dirty="0">
                <a:latin typeface="Tahoma"/>
                <a:ea typeface="Tahoma"/>
                <a:cs typeface="Tahoma"/>
              </a:rPr>
              <a:t>:</a:t>
            </a:r>
            <a:endParaRPr lang="he-IL" sz="1400" dirty="0">
              <a:latin typeface="Tahoma" panose="020B0604030504040204" pitchFamily="34" charset="0"/>
              <a:ea typeface="Tahoma" panose="020B0604030504040204" pitchFamily="34" charset="0"/>
              <a:cs typeface="Tahoma" panose="020B0604030504040204" pitchFamily="34" charset="0"/>
            </a:endParaRPr>
          </a:p>
          <a:p>
            <a:pPr marL="1200150" lvl="2" indent="-285750" algn="l">
              <a:lnSpc>
                <a:spcPct val="150000"/>
              </a:lnSpc>
              <a:buClr>
                <a:srgbClr val="FFC000"/>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Jaffa - </a:t>
            </a:r>
            <a:r>
              <a:rPr lang="en-US" sz="1400" dirty="0" err="1">
                <a:latin typeface="Tahoma" panose="020B0604030504040204" pitchFamily="34" charset="0"/>
                <a:ea typeface="Tahoma" panose="020B0604030504040204" pitchFamily="34" charset="0"/>
                <a:cs typeface="Tahoma" panose="020B0604030504040204" pitchFamily="34" charset="0"/>
              </a:rPr>
              <a:t>Kerem</a:t>
            </a:r>
            <a:r>
              <a:rPr lang="en-US" sz="1400" dirty="0">
                <a:latin typeface="Tahoma" panose="020B0604030504040204" pitchFamily="34" charset="0"/>
                <a:ea typeface="Tahoma" panose="020B0604030504040204" pitchFamily="34" charset="0"/>
                <a:cs typeface="Tahoma" panose="020B0604030504040204" pitchFamily="34" charset="0"/>
              </a:rPr>
              <a:t> al-Dalek neighborhood, Sunday, August 1, 2021 from 16:30-19:30</a:t>
            </a:r>
            <a:endParaRPr lang="he-IL" sz="1400" dirty="0">
              <a:latin typeface="Tahoma" panose="020B0604030504040204" pitchFamily="34" charset="0"/>
              <a:ea typeface="Tahoma" panose="020B0604030504040204" pitchFamily="34" charset="0"/>
              <a:cs typeface="Tahoma" panose="020B0604030504040204" pitchFamily="34" charset="0"/>
            </a:endParaRPr>
          </a:p>
          <a:p>
            <a:pPr marL="1200150" lvl="2" indent="-285750" algn="l">
              <a:lnSpc>
                <a:spcPct val="150000"/>
              </a:lnSpc>
              <a:buClr>
                <a:srgbClr val="FFC000"/>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Jaffa - The Red Park (</a:t>
            </a:r>
            <a:r>
              <a:rPr lang="en-US" sz="1400" dirty="0" err="1">
                <a:latin typeface="Tahoma" panose="020B0604030504040204" pitchFamily="34" charset="0"/>
                <a:ea typeface="Tahoma" panose="020B0604030504040204" pitchFamily="34" charset="0"/>
                <a:cs typeface="Tahoma" panose="020B0604030504040204" pitchFamily="34" charset="0"/>
              </a:rPr>
              <a:t>Bnei</a:t>
            </a:r>
            <a:r>
              <a:rPr lang="en-US" sz="1400" dirty="0">
                <a:latin typeface="Tahoma" panose="020B0604030504040204" pitchFamily="34" charset="0"/>
                <a:ea typeface="Tahoma" panose="020B0604030504040204" pitchFamily="34" charset="0"/>
                <a:cs typeface="Tahoma" panose="020B0604030504040204" pitchFamily="34" charset="0"/>
              </a:rPr>
              <a:t> Brit) Sunday, August 8, 2021 from 16:30-19:30</a:t>
            </a:r>
            <a:endParaRPr lang="he-IL" sz="1400" dirty="0">
              <a:latin typeface="Tahoma" panose="020B0604030504040204" pitchFamily="34" charset="0"/>
              <a:ea typeface="Tahoma" panose="020B0604030504040204" pitchFamily="34" charset="0"/>
              <a:cs typeface="Tahoma" panose="020B0604030504040204" pitchFamily="34" charset="0"/>
            </a:endParaRPr>
          </a:p>
          <a:p>
            <a:pPr marL="1200150" lvl="2" indent="-285750" algn="l">
              <a:lnSpc>
                <a:spcPct val="150000"/>
              </a:lnSpc>
              <a:buClr>
                <a:srgbClr val="FFC000"/>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City Center - Moshe Cohen Garden Friday, August 12, 2021 from 16: 00-19: 00</a:t>
            </a:r>
            <a:r>
              <a:rPr lang="he-IL" sz="1400" dirty="0">
                <a:latin typeface="Tahoma" panose="020B0604030504040204" pitchFamily="34" charset="0"/>
                <a:ea typeface="Tahoma" panose="020B0604030504040204" pitchFamily="34" charset="0"/>
                <a:cs typeface="Tahoma" panose="020B0604030504040204" pitchFamily="34" charset="0"/>
              </a:rPr>
              <a:t> </a:t>
            </a:r>
          </a:p>
          <a:p>
            <a:pPr marL="285750" lvl="0" indent="-285750" algn="l">
              <a:lnSpc>
                <a:spcPct val="150000"/>
              </a:lnSpc>
              <a:buClr>
                <a:srgbClr val="F9BC25"/>
              </a:buClr>
              <a:buFont typeface="Tahoma" panose="020B0604030504040204" pitchFamily="34" charset="0"/>
              <a:buChar char="█"/>
            </a:pP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Personal interview with a professional parent consultant working on behalf of the </a:t>
            </a:r>
            <a:r>
              <a:rPr lang="en-US" sz="1400" dirty="0" err="1">
                <a:latin typeface="Tahoma" pitchFamily="34" charset="0"/>
                <a:ea typeface="Tahoma" pitchFamily="34" charset="0"/>
                <a:cs typeface="Tahoma" pitchFamily="34" charset="0"/>
              </a:rPr>
              <a:t>Hamishlama</a:t>
            </a:r>
            <a:r>
              <a:rPr lang="en-US" sz="1400" dirty="0">
                <a:latin typeface="Tahoma" pitchFamily="34" charset="0"/>
                <a:ea typeface="Tahoma" pitchFamily="34" charset="0"/>
                <a:cs typeface="Tahoma" pitchFamily="34" charset="0"/>
              </a:rPr>
              <a:t> for Jaffa</a:t>
            </a:r>
          </a:p>
          <a:p>
            <a:pPr marL="285750" lvl="0" indent="-285750" algn="l">
              <a:lnSpc>
                <a:spcPct val="150000"/>
              </a:lnSpc>
              <a:buClr>
                <a:srgbClr val="F9BC25"/>
              </a:buClr>
              <a:buFont typeface="Tahoma" panose="020B0604030504040204" pitchFamily="34" charset="0"/>
              <a:buChar char="█"/>
            </a:pPr>
            <a:r>
              <a:rPr lang="en-US" sz="1400" dirty="0">
                <a:latin typeface="Tahoma" pitchFamily="34" charset="0"/>
                <a:ea typeface="Tahoma" pitchFamily="34" charset="0"/>
                <a:cs typeface="Tahoma" pitchFamily="34" charset="0"/>
              </a:rPr>
              <a:t>Review of social media publications about the activities, collected via the company </a:t>
            </a:r>
            <a:r>
              <a:rPr lang="en-US" sz="1400" dirty="0" err="1">
                <a:latin typeface="Tahoma" pitchFamily="34" charset="0"/>
                <a:ea typeface="Tahoma" pitchFamily="34" charset="0"/>
                <a:cs typeface="Tahoma" pitchFamily="34" charset="0"/>
              </a:rPr>
              <a:t>Zencity</a:t>
            </a:r>
            <a:endParaRPr lang="he-IL"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l">
              <a:lnSpc>
                <a:spcPct val="150000"/>
              </a:lnSpc>
              <a:buClr>
                <a:srgbClr val="FFC000"/>
              </a:buClr>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Characteristics of Interviewees</a:t>
            </a:r>
            <a:endPar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e 2">
            <a:extLst>
              <a:ext uri="{FF2B5EF4-FFF2-40B4-BE49-F238E27FC236}">
                <a16:creationId xmlns:a16="http://schemas.microsoft.com/office/drawing/2014/main" id="{1E351876-B8DA-4B9C-829B-86791C8896EF}"/>
              </a:ext>
            </a:extLst>
          </p:cNvPr>
          <p:cNvGraphicFramePr>
            <a:graphicFrameLocks noGrp="1"/>
          </p:cNvGraphicFramePr>
          <p:nvPr>
            <p:extLst>
              <p:ext uri="{D42A27DB-BD31-4B8C-83A1-F6EECF244321}">
                <p14:modId xmlns:p14="http://schemas.microsoft.com/office/powerpoint/2010/main" val="736055419"/>
              </p:ext>
            </p:extLst>
          </p:nvPr>
        </p:nvGraphicFramePr>
        <p:xfrm>
          <a:off x="241085" y="4416418"/>
          <a:ext cx="11511644" cy="1146853"/>
        </p:xfrm>
        <a:graphic>
          <a:graphicData uri="http://schemas.openxmlformats.org/drawingml/2006/table">
            <a:tbl>
              <a:tblPr firstRow="1" firstCol="1" bandRow="1">
                <a:tableStyleId>{F5AB1C69-6EDB-4FF4-983F-18BD219EF322}</a:tableStyleId>
              </a:tblPr>
              <a:tblGrid>
                <a:gridCol w="1229127">
                  <a:extLst>
                    <a:ext uri="{9D8B030D-6E8A-4147-A177-3AD203B41FA5}">
                      <a16:colId xmlns:a16="http://schemas.microsoft.com/office/drawing/2014/main" val="1889433376"/>
                    </a:ext>
                  </a:extLst>
                </a:gridCol>
                <a:gridCol w="1122673">
                  <a:extLst>
                    <a:ext uri="{9D8B030D-6E8A-4147-A177-3AD203B41FA5}">
                      <a16:colId xmlns:a16="http://schemas.microsoft.com/office/drawing/2014/main" val="995772904"/>
                    </a:ext>
                  </a:extLst>
                </a:gridCol>
                <a:gridCol w="356503">
                  <a:extLst>
                    <a:ext uri="{9D8B030D-6E8A-4147-A177-3AD203B41FA5}">
                      <a16:colId xmlns:a16="http://schemas.microsoft.com/office/drawing/2014/main" val="3424591260"/>
                    </a:ext>
                  </a:extLst>
                </a:gridCol>
                <a:gridCol w="663388">
                  <a:extLst>
                    <a:ext uri="{9D8B030D-6E8A-4147-A177-3AD203B41FA5}">
                      <a16:colId xmlns:a16="http://schemas.microsoft.com/office/drawing/2014/main" val="323102562"/>
                    </a:ext>
                  </a:extLst>
                </a:gridCol>
                <a:gridCol w="654424">
                  <a:extLst>
                    <a:ext uri="{9D8B030D-6E8A-4147-A177-3AD203B41FA5}">
                      <a16:colId xmlns:a16="http://schemas.microsoft.com/office/drawing/2014/main" val="2281880755"/>
                    </a:ext>
                  </a:extLst>
                </a:gridCol>
                <a:gridCol w="2061882">
                  <a:extLst>
                    <a:ext uri="{9D8B030D-6E8A-4147-A177-3AD203B41FA5}">
                      <a16:colId xmlns:a16="http://schemas.microsoft.com/office/drawing/2014/main" val="3005334350"/>
                    </a:ext>
                  </a:extLst>
                </a:gridCol>
                <a:gridCol w="1048871">
                  <a:extLst>
                    <a:ext uri="{9D8B030D-6E8A-4147-A177-3AD203B41FA5}">
                      <a16:colId xmlns:a16="http://schemas.microsoft.com/office/drawing/2014/main" val="1578924148"/>
                    </a:ext>
                  </a:extLst>
                </a:gridCol>
                <a:gridCol w="1110573">
                  <a:extLst>
                    <a:ext uri="{9D8B030D-6E8A-4147-A177-3AD203B41FA5}">
                      <a16:colId xmlns:a16="http://schemas.microsoft.com/office/drawing/2014/main" val="1383703242"/>
                    </a:ext>
                  </a:extLst>
                </a:gridCol>
                <a:gridCol w="754086">
                  <a:extLst>
                    <a:ext uri="{9D8B030D-6E8A-4147-A177-3AD203B41FA5}">
                      <a16:colId xmlns:a16="http://schemas.microsoft.com/office/drawing/2014/main" val="4029347661"/>
                    </a:ext>
                  </a:extLst>
                </a:gridCol>
                <a:gridCol w="1271154">
                  <a:extLst>
                    <a:ext uri="{9D8B030D-6E8A-4147-A177-3AD203B41FA5}">
                      <a16:colId xmlns:a16="http://schemas.microsoft.com/office/drawing/2014/main" val="333862990"/>
                    </a:ext>
                  </a:extLst>
                </a:gridCol>
                <a:gridCol w="1238963">
                  <a:extLst>
                    <a:ext uri="{9D8B030D-6E8A-4147-A177-3AD203B41FA5}">
                      <a16:colId xmlns:a16="http://schemas.microsoft.com/office/drawing/2014/main" val="3324706757"/>
                    </a:ext>
                  </a:extLst>
                </a:gridCol>
              </a:tblGrid>
              <a:tr h="230579">
                <a:tc>
                  <a:txBody>
                    <a:bodyPr/>
                    <a:lstStyle/>
                    <a:p>
                      <a:pPr algn="ctr" rtl="1">
                        <a:spcAft>
                          <a:spcPts val="0"/>
                        </a:spcAft>
                      </a:pPr>
                      <a:endParaRPr lang="en-US"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gridSpan="2">
                  <a:txBody>
                    <a:bodyPr/>
                    <a:lstStyle/>
                    <a:p>
                      <a:pPr algn="ctr" rtl="0">
                        <a:spcAft>
                          <a:spcPts val="0"/>
                        </a:spcAft>
                      </a:pPr>
                      <a:r>
                        <a:rPr lang="en-US" sz="1400" dirty="0">
                          <a:effectLst/>
                          <a:latin typeface="Calibri" panose="020F0502020204030204" pitchFamily="34" charset="0"/>
                          <a:cs typeface="Calibri" panose="020F0502020204030204" pitchFamily="34" charset="0"/>
                        </a:rPr>
                        <a:t>Relationship</a:t>
                      </a:r>
                      <a:r>
                        <a:rPr lang="he-IL" sz="1400" dirty="0">
                          <a:effectLst/>
                          <a:latin typeface="Calibri" panose="020F0502020204030204" pitchFamily="34" charset="0"/>
                          <a:cs typeface="Calibri" panose="020F0502020204030204" pitchFamily="34" charset="0"/>
                        </a:rPr>
                        <a:t>*</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Gender of Adult</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Residence</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Means of Arrival</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1">
                        <a:spcAft>
                          <a:spcPts val="0"/>
                        </a:spcAft>
                      </a:pPr>
                      <a:r>
                        <a:rPr lang="en-US" sz="1400" dirty="0">
                          <a:effectLst/>
                          <a:latin typeface="Calibri" panose="020F0502020204030204" pitchFamily="34" charset="0"/>
                          <a:cs typeface="Calibri" panose="020F0502020204030204" pitchFamily="34" charset="0"/>
                        </a:rPr>
                        <a:t>Arrival at Activity</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extLst>
                  <a:ext uri="{0D108BD9-81ED-4DB2-BD59-A6C34878D82A}">
                    <a16:rowId xmlns:a16="http://schemas.microsoft.com/office/drawing/2014/main" val="1251736706"/>
                  </a:ext>
                </a:extLst>
              </a:tr>
              <a:tr h="222851">
                <a:tc rowSpan="4">
                  <a:txBody>
                    <a:bodyPr/>
                    <a:lstStyle/>
                    <a:p>
                      <a:pPr algn="ctr" rtl="1">
                        <a:spcAft>
                          <a:spcPts val="0"/>
                        </a:spcAft>
                      </a:pPr>
                      <a:r>
                        <a:rPr lang="en-US" sz="1800" b="1" dirty="0">
                          <a:effectLst/>
                          <a:latin typeface="Calibri" panose="020F0502020204030204" pitchFamily="34" charset="0"/>
                          <a:ea typeface="Times New Roman" panose="02020603050405020304" pitchFamily="18" charset="0"/>
                          <a:cs typeface="Calibri" panose="020F0502020204030204" pitchFamily="34" charset="0"/>
                        </a:rPr>
                        <a:t>Jaffa</a:t>
                      </a:r>
                    </a:p>
                  </a:txBody>
                  <a:tcPr marL="68580" marR="68580" marT="0" marB="0" anchor="ctr"/>
                </a:tc>
                <a:tc>
                  <a:txBody>
                    <a:bodyPr/>
                    <a:lstStyle/>
                    <a:p>
                      <a:pPr algn="l" rtl="0">
                        <a:spcAft>
                          <a:spcPts val="0"/>
                        </a:spcAft>
                      </a:pPr>
                      <a:r>
                        <a:rPr lang="en-US" sz="1400" b="0" dirty="0">
                          <a:effectLst/>
                          <a:latin typeface="Calibri" panose="020F0502020204030204" pitchFamily="34" charset="0"/>
                          <a:cs typeface="Calibri" panose="020F0502020204030204" pitchFamily="34" charset="0"/>
                        </a:rPr>
                        <a:t>Parent</a:t>
                      </a:r>
                      <a:endParaRPr lang="en-US" sz="16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r" rtl="0">
                        <a:spcAft>
                          <a:spcPts val="0"/>
                        </a:spcAft>
                      </a:pPr>
                      <a:r>
                        <a:rPr lang="en-US" sz="1400">
                          <a:effectLst/>
                          <a:latin typeface="Calibri" panose="020F0502020204030204" pitchFamily="34" charset="0"/>
                          <a:cs typeface="Calibri" panose="020F0502020204030204" pitchFamily="34" charset="0"/>
                        </a:rPr>
                        <a:t>10</a:t>
                      </a:r>
                      <a:endParaRPr lang="en-US"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400" b="0" kern="1200" dirty="0">
                          <a:solidFill>
                            <a:schemeClr val="lt1"/>
                          </a:solidFill>
                          <a:effectLst/>
                          <a:latin typeface="Calibri" panose="020F0502020204030204" pitchFamily="34" charset="0"/>
                          <a:ea typeface="+mn-ea"/>
                          <a:cs typeface="Calibri" panose="020F0502020204030204" pitchFamily="34" charset="0"/>
                        </a:rPr>
                        <a:t>M</a:t>
                      </a: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1</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In the neighborhood</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11</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Foot</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400" dirty="0">
                          <a:effectLst/>
                          <a:latin typeface="Calibri" panose="020F0502020204030204" pitchFamily="34" charset="0"/>
                          <a:cs typeface="Calibri" panose="020F0502020204030204" pitchFamily="34" charset="0"/>
                        </a:rPr>
                        <a:t>11</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dirty="0">
                          <a:solidFill>
                            <a:schemeClr val="bg1"/>
                          </a:solidFill>
                          <a:effectLst/>
                          <a:latin typeface="Calibri" panose="020F0502020204030204" pitchFamily="34" charset="0"/>
                          <a:cs typeface="Calibri" panose="020F0502020204030204" pitchFamily="34" charset="0"/>
                        </a:rPr>
                        <a:t>Intentional</a:t>
                      </a:r>
                      <a:endParaRPr lang="en-US" sz="16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11</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extLst>
                  <a:ext uri="{0D108BD9-81ED-4DB2-BD59-A6C34878D82A}">
                    <a16:rowId xmlns:a16="http://schemas.microsoft.com/office/drawing/2014/main" val="2230204961"/>
                  </a:ext>
                </a:extLst>
              </a:tr>
              <a:tr h="222851">
                <a:tc vMerge="1">
                  <a:txBody>
                    <a:bodyPr/>
                    <a:lstStyle/>
                    <a:p>
                      <a:pPr algn="r" rtl="1">
                        <a:spcAft>
                          <a:spcPts val="0"/>
                        </a:spcAft>
                      </a:pPr>
                      <a:endParaRPr lang="en-US" sz="1600" b="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en-US" sz="1400" b="0" dirty="0">
                          <a:effectLst/>
                          <a:latin typeface="Calibri" panose="020F0502020204030204" pitchFamily="34" charset="0"/>
                          <a:cs typeface="Calibri" panose="020F0502020204030204" pitchFamily="34" charset="0"/>
                        </a:rPr>
                        <a:t>Grandparent</a:t>
                      </a:r>
                      <a:endParaRPr lang="en-US" sz="16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r" rtl="0">
                        <a:spcAft>
                          <a:spcPts val="0"/>
                        </a:spcAft>
                      </a:pPr>
                      <a:r>
                        <a:rPr lang="en-US" sz="1400">
                          <a:effectLst/>
                          <a:latin typeface="Calibri" panose="020F0502020204030204" pitchFamily="34" charset="0"/>
                          <a:cs typeface="Calibri" panose="020F0502020204030204" pitchFamily="34" charset="0"/>
                        </a:rPr>
                        <a:t>1</a:t>
                      </a:r>
                      <a:endParaRPr lang="en-US"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400" b="0" kern="1200" dirty="0">
                          <a:solidFill>
                            <a:schemeClr val="lt1"/>
                          </a:solidFill>
                          <a:effectLst/>
                          <a:latin typeface="Calibri" panose="020F0502020204030204" pitchFamily="34" charset="0"/>
                          <a:ea typeface="+mn-ea"/>
                          <a:cs typeface="Calibri" panose="020F0502020204030204" pitchFamily="34" charset="0"/>
                        </a:rPr>
                        <a:t>F</a:t>
                      </a: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13</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b="0" dirty="0">
                          <a:solidFill>
                            <a:schemeClr val="bg1"/>
                          </a:solidFill>
                          <a:effectLst/>
                          <a:latin typeface="Calibri" panose="020F0502020204030204" pitchFamily="34" charset="0"/>
                          <a:cs typeface="Calibri" panose="020F0502020204030204" pitchFamily="34" charset="0"/>
                        </a:rPr>
                        <a:t>Outside the neighborhood</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5</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Car</a:t>
                      </a: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5</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dirty="0">
                          <a:solidFill>
                            <a:schemeClr val="bg1"/>
                          </a:solidFill>
                          <a:effectLst/>
                          <a:latin typeface="Calibri" panose="020F0502020204030204" pitchFamily="34" charset="0"/>
                          <a:cs typeface="Calibri" panose="020F0502020204030204" pitchFamily="34" charset="0"/>
                        </a:rPr>
                        <a:t>Unintentional</a:t>
                      </a:r>
                      <a:endParaRPr lang="en-US" sz="16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5</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extLst>
                  <a:ext uri="{0D108BD9-81ED-4DB2-BD59-A6C34878D82A}">
                    <a16:rowId xmlns:a16="http://schemas.microsoft.com/office/drawing/2014/main" val="3045779235"/>
                  </a:ext>
                </a:extLst>
              </a:tr>
              <a:tr h="229217">
                <a:tc vMerge="1">
                  <a:txBody>
                    <a:bodyPr/>
                    <a:lstStyle/>
                    <a:p>
                      <a:pPr algn="r" rtl="1">
                        <a:spcAft>
                          <a:spcPts val="0"/>
                        </a:spcAft>
                      </a:pPr>
                      <a:endParaRPr lang="en-US" sz="1600" b="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en-US" sz="1400" b="0" dirty="0">
                          <a:effectLst/>
                          <a:latin typeface="Calibri" panose="020F0502020204030204" pitchFamily="34" charset="0"/>
                          <a:ea typeface="Times New Roman" panose="02020603050405020304" pitchFamily="18" charset="0"/>
                          <a:cs typeface="Calibri" panose="020F0502020204030204" pitchFamily="34" charset="0"/>
                        </a:rPr>
                        <a:t>Older sibling</a:t>
                      </a:r>
                      <a:endParaRPr lang="en-US" sz="16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r" rtl="0">
                        <a:spcAft>
                          <a:spcPts val="0"/>
                        </a:spcAft>
                      </a:pPr>
                      <a:r>
                        <a:rPr lang="he-IL" sz="1400">
                          <a:effectLst/>
                          <a:latin typeface="Calibri" panose="020F0502020204030204" pitchFamily="34" charset="0"/>
                          <a:cs typeface="Calibri" panose="020F0502020204030204" pitchFamily="34" charset="0"/>
                        </a:rPr>
                        <a:t>2</a:t>
                      </a:r>
                      <a:endParaRPr lang="en-US"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rowSpan="2" gridSpan="2">
                  <a:txBody>
                    <a:bodyPr/>
                    <a:lstStyle/>
                    <a:p>
                      <a:pPr algn="r" rtl="0"/>
                      <a:endParaRPr lang="en-US" sz="1600" dirty="0">
                        <a:effectLst/>
                        <a:latin typeface="Calibri" panose="020F0502020204030204" pitchFamily="34" charset="0"/>
                        <a:cs typeface="Calibri" panose="020F0502020204030204" pitchFamily="34" charset="0"/>
                      </a:endParaRPr>
                    </a:p>
                  </a:txBody>
                  <a:tcPr marL="68580" marR="68580" marT="0" marB="0" anchor="b">
                    <a:solidFill>
                      <a:schemeClr val="bg1">
                        <a:lumMod val="95000"/>
                      </a:schemeClr>
                    </a:solidFill>
                  </a:tcPr>
                </a:tc>
                <a:tc rowSpan="2" hMerge="1">
                  <a:txBody>
                    <a:bodyPr/>
                    <a:lstStyle/>
                    <a:p>
                      <a:pPr rtl="1"/>
                      <a:endParaRPr lang="en-US" sz="1600">
                        <a:effectLst/>
                        <a:latin typeface="Calibri" panose="020F0502020204030204" pitchFamily="34" charset="0"/>
                        <a:cs typeface="Calibri" panose="020F0502020204030204" pitchFamily="34" charset="0"/>
                      </a:endParaRPr>
                    </a:p>
                  </a:txBody>
                  <a:tcPr marL="68580" marR="68580" marT="0" marB="0" anchor="b">
                    <a:solidFill>
                      <a:schemeClr val="bg1">
                        <a:lumMod val="95000"/>
                      </a:schemeClr>
                    </a:solidFill>
                  </a:tcPr>
                </a:tc>
                <a:tc rowSpan="2" gridSpan="4">
                  <a:txBody>
                    <a:bodyPr/>
                    <a:lstStyle/>
                    <a:p>
                      <a:pPr algn="l" rtl="0">
                        <a:lnSpc>
                          <a:spcPct val="107000"/>
                        </a:lnSpc>
                        <a:spcAft>
                          <a:spcPts val="0"/>
                        </a:spcAft>
                      </a:pPr>
                      <a:r>
                        <a:rPr lang="en-US" sz="1400" dirty="0">
                          <a:effectLst/>
                          <a:latin typeface="Calibri" panose="020F0502020204030204" pitchFamily="34" charset="0"/>
                          <a:cs typeface="Calibri" panose="020F0502020204030204" pitchFamily="34" charset="0"/>
                        </a:rPr>
                        <a:t>In </a:t>
                      </a:r>
                      <a:r>
                        <a:rPr lang="en-US" sz="1400" dirty="0" err="1">
                          <a:effectLst/>
                          <a:latin typeface="Calibri" panose="020F0502020204030204" pitchFamily="34" charset="0"/>
                          <a:cs typeface="Calibri" panose="020F0502020204030204" pitchFamily="34" charset="0"/>
                        </a:rPr>
                        <a:t>Kerem</a:t>
                      </a:r>
                      <a:r>
                        <a:rPr lang="en-US" sz="1400" dirty="0">
                          <a:effectLst/>
                          <a:latin typeface="Calibri" panose="020F0502020204030204" pitchFamily="34" charset="0"/>
                          <a:cs typeface="Calibri" panose="020F0502020204030204" pitchFamily="34" charset="0"/>
                        </a:rPr>
                        <a:t> al-Dalek all were residents who arrived by foot; </a:t>
                      </a:r>
                      <a:br>
                        <a:rPr lang="en-US" sz="1400" dirty="0">
                          <a:effectLst/>
                          <a:latin typeface="Calibri" panose="020F0502020204030204" pitchFamily="34" charset="0"/>
                          <a:cs typeface="Calibri" panose="020F0502020204030204" pitchFamily="34" charset="0"/>
                        </a:rPr>
                      </a:br>
                      <a:r>
                        <a:rPr lang="en-US" sz="1400" dirty="0">
                          <a:effectLst/>
                          <a:latin typeface="Calibri" panose="020F0502020204030204" pitchFamily="34" charset="0"/>
                          <a:cs typeface="Calibri" panose="020F0502020204030204" pitchFamily="34" charset="0"/>
                        </a:rPr>
                        <a:t>in the Red Park it was varied and some arrived by car from outside.</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bg1">
                        <a:lumMod val="95000"/>
                      </a:schemeClr>
                    </a:solidFill>
                  </a:tcPr>
                </a:tc>
                <a:tc rowSpan="2" hMerge="1">
                  <a:txBody>
                    <a:bodyPr/>
                    <a:lstStyle/>
                    <a:p>
                      <a:pPr rtl="1"/>
                      <a:endParaRPr lang="he-IL"/>
                    </a:p>
                  </a:txBody>
                  <a:tcPr/>
                </a:tc>
                <a:tc rowSpan="2" hMerge="1">
                  <a:txBody>
                    <a:bodyPr/>
                    <a:lstStyle/>
                    <a:p>
                      <a:pPr algn="r" rtl="1">
                        <a:spcAft>
                          <a:spcPts val="0"/>
                        </a:spcAft>
                      </a:pPr>
                      <a:endParaRPr lang="en-US" sz="1400" kern="1200" dirty="0">
                        <a:solidFill>
                          <a:schemeClr val="dk1"/>
                        </a:solidFill>
                        <a:effectLst/>
                        <a:latin typeface="Calibri" panose="020F0502020204030204" pitchFamily="34" charset="0"/>
                        <a:ea typeface="+mn-ea"/>
                        <a:cs typeface="Calibri" panose="020F0502020204030204" pitchFamily="34" charset="0"/>
                      </a:endParaRPr>
                    </a:p>
                  </a:txBody>
                  <a:tcPr marL="68580" marR="68580" marT="0" marB="0" anchor="b">
                    <a:solidFill>
                      <a:srgbClr val="F2F2F2"/>
                    </a:solidFill>
                  </a:tcPr>
                </a:tc>
                <a:tc rowSpan="2" hMerge="1">
                  <a:txBody>
                    <a:bodyPr/>
                    <a:lstStyle/>
                    <a:p>
                      <a:pPr algn="r" rtl="0">
                        <a:spcAft>
                          <a:spcPts val="0"/>
                        </a:spcAft>
                      </a:pPr>
                      <a:endParaRPr lang="en-US"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rowSpan="2" gridSpan="2">
                  <a:txBody>
                    <a:bodyPr/>
                    <a:lstStyle/>
                    <a:p>
                      <a:pPr algn="l" rtl="0">
                        <a:lnSpc>
                          <a:spcPct val="107000"/>
                        </a:lnSpc>
                        <a:spcAft>
                          <a:spcPts val="0"/>
                        </a:spcAft>
                      </a:pPr>
                      <a:r>
                        <a:rPr lang="en-US" sz="1400" dirty="0">
                          <a:effectLst/>
                          <a:latin typeface="Calibri" panose="020F0502020204030204" pitchFamily="34" charset="0"/>
                          <a:cs typeface="Calibri" panose="020F0502020204030204" pitchFamily="34" charset="0"/>
                        </a:rPr>
                        <a:t>In </a:t>
                      </a:r>
                      <a:r>
                        <a:rPr lang="en-US" sz="1400" dirty="0" err="1">
                          <a:effectLst/>
                          <a:latin typeface="Calibri" panose="020F0502020204030204" pitchFamily="34" charset="0"/>
                          <a:cs typeface="Calibri" panose="020F0502020204030204" pitchFamily="34" charset="0"/>
                        </a:rPr>
                        <a:t>Kerem</a:t>
                      </a:r>
                      <a:r>
                        <a:rPr lang="en-US" sz="1400" dirty="0">
                          <a:effectLst/>
                          <a:latin typeface="Calibri" panose="020F0502020204030204" pitchFamily="34" charset="0"/>
                          <a:cs typeface="Calibri" panose="020F0502020204030204" pitchFamily="34" charset="0"/>
                        </a:rPr>
                        <a:t> al-Dalek all participants arrived intentionally</a:t>
                      </a:r>
                      <a:endParaRPr lang="en-US"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chemeClr val="bg1">
                        <a:lumMod val="95000"/>
                      </a:schemeClr>
                    </a:solidFill>
                  </a:tcPr>
                </a:tc>
                <a:tc rowSpan="2" hMerge="1">
                  <a:txBody>
                    <a:bodyPr/>
                    <a:lstStyle/>
                    <a:p>
                      <a:pPr rtl="1"/>
                      <a:endParaRPr lang="he-IL"/>
                    </a:p>
                  </a:txBody>
                  <a:tcPr/>
                </a:tc>
                <a:extLst>
                  <a:ext uri="{0D108BD9-81ED-4DB2-BD59-A6C34878D82A}">
                    <a16:rowId xmlns:a16="http://schemas.microsoft.com/office/drawing/2014/main" val="3044866679"/>
                  </a:ext>
                </a:extLst>
              </a:tr>
              <a:tr h="228094">
                <a:tc vMerge="1">
                  <a:txBody>
                    <a:bodyPr/>
                    <a:lstStyle/>
                    <a:p>
                      <a:pPr algn="r" rtl="1">
                        <a:spcAft>
                          <a:spcPts val="0"/>
                        </a:spcAft>
                      </a:pPr>
                      <a:endParaRPr lang="en-US" sz="1600" b="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en-US" sz="1400" b="0" dirty="0">
                          <a:effectLst/>
                          <a:latin typeface="Calibri" panose="020F0502020204030204" pitchFamily="34" charset="0"/>
                          <a:cs typeface="Calibri" panose="020F0502020204030204" pitchFamily="34" charset="0"/>
                        </a:rPr>
                        <a:t>Children</a:t>
                      </a:r>
                      <a:endParaRPr lang="en-US" sz="16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r" rtl="1">
                        <a:spcAft>
                          <a:spcPts val="0"/>
                        </a:spcAft>
                      </a:pPr>
                      <a:r>
                        <a:rPr lang="he-IL" sz="1400" dirty="0">
                          <a:effectLst/>
                          <a:latin typeface="Calibri" panose="020F0502020204030204" pitchFamily="34" charset="0"/>
                          <a:cs typeface="Calibri" panose="020F0502020204030204" pitchFamily="34" charset="0"/>
                        </a:rPr>
                        <a:t>4</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gridSpan="2" vMerge="1">
                  <a:txBody>
                    <a:bodyPr/>
                    <a:lstStyle/>
                    <a:p>
                      <a:pPr rtl="1"/>
                      <a:endParaRPr lang="en-US" sz="1600">
                        <a:effectLst/>
                        <a:latin typeface="Calibri" panose="020F0502020204030204" pitchFamily="34" charset="0"/>
                        <a:cs typeface="Calibri" panose="020F0502020204030204" pitchFamily="34" charset="0"/>
                      </a:endParaRPr>
                    </a:p>
                  </a:txBody>
                  <a:tcPr marL="68580" marR="68580" marT="0" marB="0" anchor="b">
                    <a:solidFill>
                      <a:schemeClr val="bg1">
                        <a:lumMod val="95000"/>
                      </a:schemeClr>
                    </a:solidFill>
                  </a:tcPr>
                </a:tc>
                <a:tc hMerge="1" vMerge="1">
                  <a:txBody>
                    <a:bodyPr/>
                    <a:lstStyle/>
                    <a:p>
                      <a:pPr rtl="1"/>
                      <a:endParaRPr lang="en-US" sz="1600">
                        <a:effectLst/>
                        <a:latin typeface="Calibri" panose="020F0502020204030204" pitchFamily="34" charset="0"/>
                        <a:cs typeface="Calibri" panose="020F0502020204030204" pitchFamily="34" charset="0"/>
                      </a:endParaRPr>
                    </a:p>
                  </a:txBody>
                  <a:tcPr marL="68580" marR="68580" marT="0" marB="0" anchor="b">
                    <a:solidFill>
                      <a:schemeClr val="bg1">
                        <a:lumMod val="95000"/>
                      </a:schemeClr>
                    </a:solidFill>
                  </a:tcPr>
                </a:tc>
                <a:tc gridSpan="4" vMerge="1">
                  <a:txBody>
                    <a:bodyPr/>
                    <a:lstStyle/>
                    <a:p>
                      <a:pPr rtl="1"/>
                      <a:endParaRPr lang="he-IL"/>
                    </a:p>
                  </a:txBody>
                  <a:tcPr/>
                </a:tc>
                <a:tc hMerge="1" vMerge="1">
                  <a:txBody>
                    <a:bodyPr/>
                    <a:lstStyle/>
                    <a:p>
                      <a:pPr rtl="1"/>
                      <a:endParaRPr lang="he-IL"/>
                    </a:p>
                  </a:txBody>
                  <a:tcPr/>
                </a:tc>
                <a:tc hMerge="1" vMerge="1">
                  <a:txBody>
                    <a:bodyPr/>
                    <a:lstStyle/>
                    <a:p>
                      <a:pPr algn="r" rtl="1">
                        <a:spcAft>
                          <a:spcPts val="0"/>
                        </a:spcAft>
                      </a:pPr>
                      <a:endParaRPr lang="en-US" sz="1600" b="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hMerge="1" vMerge="1">
                  <a:txBody>
                    <a:bodyPr/>
                    <a:lstStyle/>
                    <a:p>
                      <a:pPr algn="r" rtl="0">
                        <a:spcAft>
                          <a:spcPts val="0"/>
                        </a:spcAft>
                      </a:pPr>
                      <a:endParaRPr lang="en-US"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gridSpan="2" vMerge="1">
                  <a:txBody>
                    <a:bodyPr/>
                    <a:lstStyle/>
                    <a:p>
                      <a:pPr rtl="1"/>
                      <a:endParaRPr lang="he-IL"/>
                    </a:p>
                  </a:txBody>
                  <a:tcPr/>
                </a:tc>
                <a:tc hMerge="1" vMerge="1">
                  <a:txBody>
                    <a:bodyPr/>
                    <a:lstStyle/>
                    <a:p>
                      <a:pPr rtl="1"/>
                      <a:endParaRPr lang="he-IL"/>
                    </a:p>
                  </a:txBody>
                  <a:tcPr/>
                </a:tc>
                <a:extLst>
                  <a:ext uri="{0D108BD9-81ED-4DB2-BD59-A6C34878D82A}">
                    <a16:rowId xmlns:a16="http://schemas.microsoft.com/office/drawing/2014/main" val="2666345337"/>
                  </a:ext>
                </a:extLst>
              </a:tr>
            </a:tbl>
          </a:graphicData>
        </a:graphic>
      </p:graphicFrame>
      <p:sp>
        <p:nvSpPr>
          <p:cNvPr id="5" name="Rectangle 1">
            <a:extLst>
              <a:ext uri="{FF2B5EF4-FFF2-40B4-BE49-F238E27FC236}">
                <a16:creationId xmlns:a16="http://schemas.microsoft.com/office/drawing/2014/main" id="{36C10C58-B585-4811-B16B-8F9F0CCB4659}"/>
              </a:ext>
            </a:extLst>
          </p:cNvPr>
          <p:cNvSpPr>
            <a:spLocks noChangeArrowheads="1"/>
          </p:cNvSpPr>
          <p:nvPr/>
        </p:nvSpPr>
        <p:spPr bwMode="auto">
          <a:xfrm>
            <a:off x="1387208" y="6024659"/>
            <a:ext cx="87222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en-US" altLang="he-IL" sz="1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The interviewees accompanied about 30 children and infants from birth through age 8 in the Jaffa area, and 7 children aged six months to 5 years in the city center</a:t>
            </a:r>
            <a:endParaRPr kumimoji="0" lang="he-IL" altLang="he-IL" sz="12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graphicFrame>
        <p:nvGraphicFramePr>
          <p:cNvPr id="7" name="Table 6">
            <a:extLst>
              <a:ext uri="{FF2B5EF4-FFF2-40B4-BE49-F238E27FC236}">
                <a16:creationId xmlns:a16="http://schemas.microsoft.com/office/drawing/2014/main" id="{54919DF9-DB54-43A0-8C7C-11EBD9D87B60}"/>
              </a:ext>
            </a:extLst>
          </p:cNvPr>
          <p:cNvGraphicFramePr>
            <a:graphicFrameLocks noGrp="1"/>
          </p:cNvGraphicFramePr>
          <p:nvPr>
            <p:extLst>
              <p:ext uri="{D42A27DB-BD31-4B8C-83A1-F6EECF244321}">
                <p14:modId xmlns:p14="http://schemas.microsoft.com/office/powerpoint/2010/main" val="536967805"/>
              </p:ext>
            </p:extLst>
          </p:nvPr>
        </p:nvGraphicFramePr>
        <p:xfrm>
          <a:off x="241085" y="5561545"/>
          <a:ext cx="11511644" cy="466691"/>
        </p:xfrm>
        <a:graphic>
          <a:graphicData uri="http://schemas.openxmlformats.org/drawingml/2006/table">
            <a:tbl>
              <a:tblPr firstCol="1" bandRow="1">
                <a:tableStyleId>{F5AB1C69-6EDB-4FF4-983F-18BD219EF322}</a:tableStyleId>
              </a:tblPr>
              <a:tblGrid>
                <a:gridCol w="1236773">
                  <a:extLst>
                    <a:ext uri="{9D8B030D-6E8A-4147-A177-3AD203B41FA5}">
                      <a16:colId xmlns:a16="http://schemas.microsoft.com/office/drawing/2014/main" val="1889433376"/>
                    </a:ext>
                  </a:extLst>
                </a:gridCol>
                <a:gridCol w="1112942">
                  <a:extLst>
                    <a:ext uri="{9D8B030D-6E8A-4147-A177-3AD203B41FA5}">
                      <a16:colId xmlns:a16="http://schemas.microsoft.com/office/drawing/2014/main" val="995772904"/>
                    </a:ext>
                  </a:extLst>
                </a:gridCol>
                <a:gridCol w="367553">
                  <a:extLst>
                    <a:ext uri="{9D8B030D-6E8A-4147-A177-3AD203B41FA5}">
                      <a16:colId xmlns:a16="http://schemas.microsoft.com/office/drawing/2014/main" val="3424591260"/>
                    </a:ext>
                  </a:extLst>
                </a:gridCol>
                <a:gridCol w="687072">
                  <a:extLst>
                    <a:ext uri="{9D8B030D-6E8A-4147-A177-3AD203B41FA5}">
                      <a16:colId xmlns:a16="http://schemas.microsoft.com/office/drawing/2014/main" val="323102562"/>
                    </a:ext>
                  </a:extLst>
                </a:gridCol>
                <a:gridCol w="612810">
                  <a:extLst>
                    <a:ext uri="{9D8B030D-6E8A-4147-A177-3AD203B41FA5}">
                      <a16:colId xmlns:a16="http://schemas.microsoft.com/office/drawing/2014/main" val="2281880755"/>
                    </a:ext>
                  </a:extLst>
                </a:gridCol>
                <a:gridCol w="2034989">
                  <a:extLst>
                    <a:ext uri="{9D8B030D-6E8A-4147-A177-3AD203B41FA5}">
                      <a16:colId xmlns:a16="http://schemas.microsoft.com/office/drawing/2014/main" val="3005334350"/>
                    </a:ext>
                  </a:extLst>
                </a:gridCol>
                <a:gridCol w="1102658">
                  <a:extLst>
                    <a:ext uri="{9D8B030D-6E8A-4147-A177-3AD203B41FA5}">
                      <a16:colId xmlns:a16="http://schemas.microsoft.com/office/drawing/2014/main" val="1578924148"/>
                    </a:ext>
                  </a:extLst>
                </a:gridCol>
                <a:gridCol w="1075765">
                  <a:extLst>
                    <a:ext uri="{9D8B030D-6E8A-4147-A177-3AD203B41FA5}">
                      <a16:colId xmlns:a16="http://schemas.microsoft.com/office/drawing/2014/main" val="1383703242"/>
                    </a:ext>
                  </a:extLst>
                </a:gridCol>
                <a:gridCol w="788894">
                  <a:extLst>
                    <a:ext uri="{9D8B030D-6E8A-4147-A177-3AD203B41FA5}">
                      <a16:colId xmlns:a16="http://schemas.microsoft.com/office/drawing/2014/main" val="4029347661"/>
                    </a:ext>
                  </a:extLst>
                </a:gridCol>
                <a:gridCol w="1228165">
                  <a:extLst>
                    <a:ext uri="{9D8B030D-6E8A-4147-A177-3AD203B41FA5}">
                      <a16:colId xmlns:a16="http://schemas.microsoft.com/office/drawing/2014/main" val="333862990"/>
                    </a:ext>
                  </a:extLst>
                </a:gridCol>
                <a:gridCol w="1264023">
                  <a:extLst>
                    <a:ext uri="{9D8B030D-6E8A-4147-A177-3AD203B41FA5}">
                      <a16:colId xmlns:a16="http://schemas.microsoft.com/office/drawing/2014/main" val="3324706757"/>
                    </a:ext>
                  </a:extLst>
                </a:gridCol>
              </a:tblGrid>
              <a:tr h="222851">
                <a:tc rowSpan="2">
                  <a:txBody>
                    <a:bodyPr/>
                    <a:lstStyle/>
                    <a:p>
                      <a:pPr algn="ctr" rtl="1">
                        <a:spcAft>
                          <a:spcPts val="0"/>
                        </a:spcAft>
                      </a:pPr>
                      <a:r>
                        <a:rPr lang="en-US" sz="1800" b="1" dirty="0">
                          <a:effectLst/>
                          <a:latin typeface="Calibri" panose="020F0502020204030204" pitchFamily="34" charset="0"/>
                          <a:ea typeface="Times New Roman" panose="02020603050405020304" pitchFamily="18" charset="0"/>
                          <a:cs typeface="Calibri" panose="020F0502020204030204" pitchFamily="34" charset="0"/>
                        </a:rPr>
                        <a:t>City Center</a:t>
                      </a:r>
                    </a:p>
                  </a:txBody>
                  <a:tcPr marL="68580" marR="68580" marT="0" marB="0" anchor="ctr"/>
                </a:tc>
                <a:tc>
                  <a:txBody>
                    <a:bodyPr/>
                    <a:lstStyle/>
                    <a:p>
                      <a:pPr marL="0" algn="l" defTabSz="914400" rtl="0" eaLnBrk="1" latinLnBrk="0" hangingPunct="1">
                        <a:spcAft>
                          <a:spcPts val="0"/>
                        </a:spcAft>
                      </a:pPr>
                      <a:r>
                        <a:rPr lang="en-US" sz="1400" b="0" kern="1200" dirty="0">
                          <a:solidFill>
                            <a:schemeClr val="dk1"/>
                          </a:solidFill>
                          <a:effectLst/>
                          <a:latin typeface="Calibri" panose="020F0502020204030204" pitchFamily="34" charset="0"/>
                          <a:ea typeface="+mn-ea"/>
                          <a:cs typeface="Calibri" panose="020F0502020204030204" pitchFamily="34" charset="0"/>
                        </a:rPr>
                        <a:t>Parent</a:t>
                      </a:r>
                    </a:p>
                  </a:txBody>
                  <a:tcPr marL="68580" marR="68580" marT="0" marB="0" anchor="b"/>
                </a:tc>
                <a:tc>
                  <a:txBody>
                    <a:bodyPr/>
                    <a:lstStyle/>
                    <a:p>
                      <a:pPr marL="0" algn="r" defTabSz="914400" rtl="1" eaLnBrk="1" latinLnBrk="0" hangingPunct="1">
                        <a:spcAft>
                          <a:spcPts val="0"/>
                        </a:spcAft>
                      </a:pPr>
                      <a:r>
                        <a:rPr lang="en-US" sz="1400" b="0" kern="1200" dirty="0">
                          <a:solidFill>
                            <a:schemeClr val="dk1"/>
                          </a:solidFill>
                          <a:effectLst/>
                          <a:latin typeface="Calibri" panose="020F0502020204030204" pitchFamily="34" charset="0"/>
                          <a:ea typeface="+mn-ea"/>
                          <a:cs typeface="Calibri" panose="020F0502020204030204" pitchFamily="34" charset="0"/>
                        </a:rPr>
                        <a:t>5</a:t>
                      </a: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400" b="0" kern="1200" dirty="0">
                          <a:solidFill>
                            <a:schemeClr val="bg1"/>
                          </a:solidFill>
                          <a:effectLst/>
                          <a:latin typeface="Calibri" panose="020F0502020204030204" pitchFamily="34" charset="0"/>
                          <a:ea typeface="+mn-ea"/>
                          <a:cs typeface="Calibri" panose="020F0502020204030204" pitchFamily="34" charset="0"/>
                        </a:rPr>
                        <a:t>M</a:t>
                      </a:r>
                    </a:p>
                  </a:txBody>
                  <a:tcPr marL="68580" marR="68580" marT="0" marB="0" anchor="b">
                    <a:solidFill>
                      <a:srgbClr val="A5A5A5"/>
                    </a:solidFill>
                  </a:tcPr>
                </a:tc>
                <a:tc>
                  <a:txBody>
                    <a:bodyPr/>
                    <a:lstStyle/>
                    <a:p>
                      <a:pPr marL="0" algn="l" defTabSz="914400" rtl="0" eaLnBrk="1" latinLnBrk="0" hangingPunct="1">
                        <a:spcAft>
                          <a:spcPts val="0"/>
                        </a:spcAft>
                      </a:pPr>
                      <a:r>
                        <a:rPr lang="en-US" sz="1400" b="0" kern="1200" dirty="0">
                          <a:solidFill>
                            <a:schemeClr val="dk1"/>
                          </a:solidFill>
                          <a:effectLst/>
                          <a:latin typeface="Calibri" panose="020F0502020204030204" pitchFamily="34" charset="0"/>
                          <a:ea typeface="+mn-ea"/>
                          <a:cs typeface="Calibri" panose="020F0502020204030204" pitchFamily="34" charset="0"/>
                        </a:rPr>
                        <a:t>2</a:t>
                      </a: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400" b="0" kern="1200" dirty="0">
                          <a:solidFill>
                            <a:schemeClr val="bg1"/>
                          </a:solidFill>
                          <a:effectLst/>
                          <a:latin typeface="Calibri" panose="020F0502020204030204" pitchFamily="34" charset="0"/>
                          <a:ea typeface="+mn-ea"/>
                          <a:cs typeface="Calibri" panose="020F0502020204030204" pitchFamily="34" charset="0"/>
                        </a:rPr>
                        <a:t>Neighborhood</a:t>
                      </a:r>
                    </a:p>
                  </a:txBody>
                  <a:tcPr marL="68580" marR="68580" marT="0" marB="0" anchor="b">
                    <a:solidFill>
                      <a:srgbClr val="A5A5A5"/>
                    </a:solidFill>
                  </a:tcPr>
                </a:tc>
                <a:tc>
                  <a:txBody>
                    <a:bodyPr/>
                    <a:lstStyle/>
                    <a:p>
                      <a:pPr marL="0" algn="l" defTabSz="914400" rtl="0" eaLnBrk="1" latinLnBrk="0" hangingPunct="1">
                        <a:spcAft>
                          <a:spcPts val="0"/>
                        </a:spcAft>
                      </a:pPr>
                      <a:r>
                        <a:rPr lang="he-IL" sz="1400" b="0" kern="1200" dirty="0">
                          <a:solidFill>
                            <a:schemeClr val="dk1"/>
                          </a:solidFill>
                          <a:effectLst/>
                          <a:latin typeface="Calibri" panose="020F0502020204030204" pitchFamily="34" charset="0"/>
                          <a:ea typeface="+mn-ea"/>
                          <a:cs typeface="Calibri" panose="020F0502020204030204" pitchFamily="34" charset="0"/>
                        </a:rPr>
                        <a:t>6</a:t>
                      </a:r>
                      <a:endParaRPr lang="en-US" sz="1400" b="0" kern="1200" dirty="0">
                        <a:solidFill>
                          <a:schemeClr val="dk1"/>
                        </a:solidFill>
                        <a:effectLst/>
                        <a:latin typeface="Calibri" panose="020F0502020204030204" pitchFamily="34" charset="0"/>
                        <a:ea typeface="+mn-ea"/>
                        <a:cs typeface="Calibri" panose="020F0502020204030204" pitchFamily="34" charset="0"/>
                      </a:endParaRP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400" b="0" kern="1200" dirty="0">
                          <a:solidFill>
                            <a:schemeClr val="bg1"/>
                          </a:solidFill>
                          <a:effectLst/>
                          <a:latin typeface="Calibri" panose="020F0502020204030204" pitchFamily="34" charset="0"/>
                          <a:ea typeface="+mn-ea"/>
                          <a:cs typeface="Calibri" panose="020F0502020204030204" pitchFamily="34" charset="0"/>
                        </a:rPr>
                        <a:t>Foot</a:t>
                      </a:r>
                    </a:p>
                  </a:txBody>
                  <a:tcPr marL="68580" marR="68580" marT="0" marB="0" anchor="b">
                    <a:solidFill>
                      <a:srgbClr val="A5A5A5"/>
                    </a:solidFill>
                  </a:tcPr>
                </a:tc>
                <a:tc>
                  <a:txBody>
                    <a:bodyPr/>
                    <a:lstStyle/>
                    <a:p>
                      <a:pPr marL="0" algn="l" defTabSz="914400" rtl="0" eaLnBrk="1" latinLnBrk="0" hangingPunct="1">
                        <a:spcAft>
                          <a:spcPts val="0"/>
                        </a:spcAft>
                      </a:pPr>
                      <a:r>
                        <a:rPr lang="he-IL" sz="1400" b="0" kern="1200" dirty="0">
                          <a:solidFill>
                            <a:schemeClr val="dk1"/>
                          </a:solidFill>
                          <a:effectLst/>
                          <a:latin typeface="Calibri" panose="020F0502020204030204" pitchFamily="34" charset="0"/>
                          <a:ea typeface="+mn-ea"/>
                          <a:cs typeface="Calibri" panose="020F0502020204030204" pitchFamily="34" charset="0"/>
                        </a:rPr>
                        <a:t>6</a:t>
                      </a:r>
                      <a:endParaRPr lang="en-US" sz="1400" b="0" kern="1200" dirty="0">
                        <a:solidFill>
                          <a:schemeClr val="dk1"/>
                        </a:solidFill>
                        <a:effectLst/>
                        <a:latin typeface="Calibri" panose="020F0502020204030204" pitchFamily="34" charset="0"/>
                        <a:ea typeface="+mn-ea"/>
                        <a:cs typeface="Calibri" panose="020F0502020204030204" pitchFamily="34" charset="0"/>
                      </a:endParaRP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400" b="0" kern="1200" dirty="0">
                          <a:solidFill>
                            <a:schemeClr val="bg1"/>
                          </a:solidFill>
                          <a:effectLst/>
                          <a:latin typeface="Calibri" panose="020F0502020204030204" pitchFamily="34" charset="0"/>
                          <a:ea typeface="+mn-ea"/>
                          <a:cs typeface="Calibri" panose="020F0502020204030204" pitchFamily="34" charset="0"/>
                        </a:rPr>
                        <a:t>Intentional</a:t>
                      </a:r>
                    </a:p>
                  </a:txBody>
                  <a:tcPr marL="68580" marR="68580" marT="0" marB="0" anchor="b">
                    <a:solidFill>
                      <a:srgbClr val="A5A5A5"/>
                    </a:solidFill>
                  </a:tcPr>
                </a:tc>
                <a:tc>
                  <a:txBody>
                    <a:bodyPr/>
                    <a:lstStyle/>
                    <a:p>
                      <a:pPr marL="0" algn="l" defTabSz="914400" rtl="0" eaLnBrk="1" latinLnBrk="0" hangingPunct="1">
                        <a:spcAft>
                          <a:spcPts val="0"/>
                        </a:spcAft>
                      </a:pPr>
                      <a:r>
                        <a:rPr lang="he-IL" sz="1400" b="0" kern="1200" dirty="0">
                          <a:solidFill>
                            <a:schemeClr val="dk1"/>
                          </a:solidFill>
                          <a:effectLst/>
                          <a:latin typeface="Calibri" panose="020F0502020204030204" pitchFamily="34" charset="0"/>
                          <a:ea typeface="+mn-ea"/>
                          <a:cs typeface="Calibri" panose="020F0502020204030204" pitchFamily="34" charset="0"/>
                        </a:rPr>
                        <a:t>1</a:t>
                      </a:r>
                      <a:endParaRPr lang="en-US" sz="1400" b="0" kern="1200" dirty="0">
                        <a:solidFill>
                          <a:schemeClr val="dk1"/>
                        </a:solidFill>
                        <a:effectLst/>
                        <a:latin typeface="Calibri" panose="020F0502020204030204" pitchFamily="34" charset="0"/>
                        <a:ea typeface="+mn-ea"/>
                        <a:cs typeface="Calibri" panose="020F0502020204030204" pitchFamily="34" charset="0"/>
                      </a:endParaRPr>
                    </a:p>
                  </a:txBody>
                  <a:tcPr marL="68580" marR="68580" marT="0" marB="0" anchor="b">
                    <a:solidFill>
                      <a:schemeClr val="bg1">
                        <a:lumMod val="95000"/>
                      </a:schemeClr>
                    </a:solidFill>
                  </a:tcPr>
                </a:tc>
                <a:extLst>
                  <a:ext uri="{0D108BD9-81ED-4DB2-BD59-A6C34878D82A}">
                    <a16:rowId xmlns:a16="http://schemas.microsoft.com/office/drawing/2014/main" val="2230204961"/>
                  </a:ext>
                </a:extLst>
              </a:tr>
              <a:tr h="222851">
                <a:tc vMerge="1">
                  <a:txBody>
                    <a:bodyPr/>
                    <a:lstStyle/>
                    <a:p>
                      <a:pPr algn="r" rtl="1">
                        <a:spcAft>
                          <a:spcPts val="0"/>
                        </a:spcAft>
                      </a:pPr>
                      <a:endParaRPr lang="en-US" sz="1600" b="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en-US" sz="1400" b="0" dirty="0">
                          <a:effectLst/>
                          <a:latin typeface="Calibri" panose="020F0502020204030204" pitchFamily="34" charset="0"/>
                          <a:cs typeface="Calibri" panose="020F0502020204030204" pitchFamily="34" charset="0"/>
                        </a:rPr>
                        <a:t>Grandparent</a:t>
                      </a:r>
                      <a:endParaRPr lang="en-US" sz="16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r" rtl="0">
                        <a:spcAft>
                          <a:spcPts val="0"/>
                        </a:spcAft>
                      </a:pPr>
                      <a:r>
                        <a:rPr lang="en-US" sz="1400" b="0" kern="1200" dirty="0">
                          <a:solidFill>
                            <a:schemeClr val="dk1"/>
                          </a:solidFill>
                          <a:effectLst/>
                          <a:latin typeface="Calibri" panose="020F0502020204030204" pitchFamily="34" charset="0"/>
                          <a:ea typeface="+mn-ea"/>
                          <a:cs typeface="Calibri" panose="020F0502020204030204" pitchFamily="34" charset="0"/>
                        </a:rPr>
                        <a:t>1</a:t>
                      </a: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400" b="0" kern="1200" dirty="0">
                          <a:solidFill>
                            <a:schemeClr val="lt1"/>
                          </a:solidFill>
                          <a:effectLst/>
                          <a:latin typeface="Calibri" panose="020F0502020204030204" pitchFamily="34" charset="0"/>
                          <a:ea typeface="+mn-ea"/>
                          <a:cs typeface="Calibri" panose="020F0502020204030204" pitchFamily="34" charset="0"/>
                        </a:rPr>
                        <a:t>F</a:t>
                      </a:r>
                    </a:p>
                  </a:txBody>
                  <a:tcPr marL="68580" marR="68580" marT="0" marB="0" anchor="b">
                    <a:solidFill>
                      <a:srgbClr val="A5A5A5"/>
                    </a:solidFill>
                  </a:tcPr>
                </a:tc>
                <a:tc>
                  <a:txBody>
                    <a:bodyPr/>
                    <a:lstStyle/>
                    <a:p>
                      <a:pPr algn="l" rtl="0">
                        <a:spcAft>
                          <a:spcPts val="0"/>
                        </a:spcAft>
                      </a:pPr>
                      <a:r>
                        <a:rPr lang="en-US" sz="1400" dirty="0">
                          <a:effectLst/>
                          <a:latin typeface="Calibri" panose="020F0502020204030204" pitchFamily="34" charset="0"/>
                          <a:ea typeface="Times New Roman" panose="02020603050405020304" pitchFamily="18" charset="0"/>
                          <a:cs typeface="Calibri" panose="020F0502020204030204" pitchFamily="34" charset="0"/>
                        </a:rPr>
                        <a:t>4</a:t>
                      </a:r>
                    </a:p>
                  </a:txBody>
                  <a:tcPr marL="68580" marR="68580" marT="0" marB="0" anchor="b">
                    <a:solidFill>
                      <a:schemeClr val="bg1">
                        <a:lumMod val="95000"/>
                      </a:schemeClr>
                    </a:solidFill>
                  </a:tcPr>
                </a:tc>
                <a:tc gridSpan="2">
                  <a:txBody>
                    <a:bodyPr/>
                    <a:lstStyle/>
                    <a:p>
                      <a:pPr algn="r" rtl="1">
                        <a:spcAft>
                          <a:spcPts val="0"/>
                        </a:spcAft>
                      </a:pP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2F2F2"/>
                    </a:solidFill>
                  </a:tcPr>
                </a:tc>
                <a:tc hMerge="1">
                  <a:txBody>
                    <a:bodyPr/>
                    <a:lstStyle/>
                    <a:p>
                      <a:pPr algn="r" rtl="0">
                        <a:spcAft>
                          <a:spcPts val="0"/>
                        </a:spcAft>
                      </a:pP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gridSpan="2">
                  <a:txBody>
                    <a:bodyPr/>
                    <a:lstStyle/>
                    <a:p>
                      <a:pPr algn="r" rtl="1">
                        <a:spcAft>
                          <a:spcPts val="0"/>
                        </a:spcAft>
                      </a:pPr>
                      <a:endParaRPr lang="en-US" sz="16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2F2F2"/>
                    </a:solidFill>
                  </a:tcPr>
                </a:tc>
                <a:tc hMerge="1">
                  <a:txBody>
                    <a:bodyPr/>
                    <a:lstStyle/>
                    <a:p>
                      <a:pPr algn="r" rtl="0">
                        <a:spcAft>
                          <a:spcPts val="0"/>
                        </a:spcAft>
                      </a:pP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tc>
                  <a:txBody>
                    <a:bodyPr/>
                    <a:lstStyle/>
                    <a:p>
                      <a:pPr algn="l" rtl="0">
                        <a:spcAft>
                          <a:spcPts val="0"/>
                        </a:spcAft>
                      </a:pPr>
                      <a:r>
                        <a:rPr lang="en-US" sz="1400" dirty="0">
                          <a:solidFill>
                            <a:schemeClr val="bg1"/>
                          </a:solidFill>
                          <a:effectLst/>
                          <a:latin typeface="Calibri" panose="020F0502020204030204" pitchFamily="34" charset="0"/>
                          <a:cs typeface="Calibri" panose="020F0502020204030204" pitchFamily="34" charset="0"/>
                        </a:rPr>
                        <a:t>Unintentional</a:t>
                      </a:r>
                      <a:endParaRPr lang="en-US" sz="16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he-IL" sz="1400" dirty="0">
                          <a:effectLst/>
                          <a:latin typeface="Calibri" panose="020F0502020204030204" pitchFamily="34" charset="0"/>
                          <a:cs typeface="Calibri" panose="020F0502020204030204" pitchFamily="34" charset="0"/>
                        </a:rPr>
                        <a:t>5</a:t>
                      </a: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extLst>
                  <a:ext uri="{0D108BD9-81ED-4DB2-BD59-A6C34878D82A}">
                    <a16:rowId xmlns:a16="http://schemas.microsoft.com/office/drawing/2014/main" val="3045779235"/>
                  </a:ext>
                </a:extLst>
              </a:tr>
            </a:tbl>
          </a:graphicData>
        </a:graphic>
      </p:graphicFrame>
    </p:spTree>
    <p:extLst>
      <p:ext uri="{BB962C8B-B14F-4D97-AF65-F5344CB8AC3E}">
        <p14:creationId xmlns:p14="http://schemas.microsoft.com/office/powerpoint/2010/main" val="2105002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a:t>
            </a:fld>
            <a:endParaRPr lang="en-US" sz="1400" dirty="0"/>
          </a:p>
        </p:txBody>
      </p:sp>
      <p:sp>
        <p:nvSpPr>
          <p:cNvPr id="17" name="TextBox 16"/>
          <p:cNvSpPr txBox="1"/>
          <p:nvPr/>
        </p:nvSpPr>
        <p:spPr>
          <a:xfrm>
            <a:off x="0" y="0"/>
            <a:ext cx="1218274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Table of Contents</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טבלה 3">
            <a:extLst>
              <a:ext uri="{FF2B5EF4-FFF2-40B4-BE49-F238E27FC236}">
                <a16:creationId xmlns:a16="http://schemas.microsoft.com/office/drawing/2014/main" id="{495DFA77-A285-4B66-A585-DC01601D480C}"/>
              </a:ext>
            </a:extLst>
          </p:cNvPr>
          <p:cNvGraphicFramePr>
            <a:graphicFrameLocks noGrp="1"/>
          </p:cNvGraphicFramePr>
          <p:nvPr>
            <p:extLst>
              <p:ext uri="{D42A27DB-BD31-4B8C-83A1-F6EECF244321}">
                <p14:modId xmlns:p14="http://schemas.microsoft.com/office/powerpoint/2010/main" val="99228226"/>
              </p:ext>
            </p:extLst>
          </p:nvPr>
        </p:nvGraphicFramePr>
        <p:xfrm>
          <a:off x="1739465" y="1137543"/>
          <a:ext cx="9118674" cy="4321436"/>
        </p:xfrm>
        <a:graphic>
          <a:graphicData uri="http://schemas.openxmlformats.org/drawingml/2006/table">
            <a:tbl>
              <a:tblPr rtl="1" firstRow="1" firstCol="1" lastCol="1" bandRow="1">
                <a:tableStyleId>{2D5ABB26-0587-4C30-8999-92F81FD0307C}</a:tableStyleId>
              </a:tblPr>
              <a:tblGrid>
                <a:gridCol w="691584">
                  <a:extLst>
                    <a:ext uri="{9D8B030D-6E8A-4147-A177-3AD203B41FA5}">
                      <a16:colId xmlns:a16="http://schemas.microsoft.com/office/drawing/2014/main" val="4260405318"/>
                    </a:ext>
                  </a:extLst>
                </a:gridCol>
                <a:gridCol w="8427090">
                  <a:extLst>
                    <a:ext uri="{9D8B030D-6E8A-4147-A177-3AD203B41FA5}">
                      <a16:colId xmlns:a16="http://schemas.microsoft.com/office/drawing/2014/main" val="3471558985"/>
                    </a:ext>
                  </a:extLst>
                </a:gridCol>
              </a:tblGrid>
              <a:tr h="172522">
                <a:tc>
                  <a:txBody>
                    <a:bodyPr/>
                    <a:lstStyle/>
                    <a:p>
                      <a:pPr algn="r" rtl="0">
                        <a:lnSpc>
                          <a:spcPct val="150000"/>
                        </a:lnSpc>
                      </a:pPr>
                      <a:r>
                        <a:rPr lang="en-US" sz="1100" b="1" dirty="0">
                          <a:latin typeface="Tahoma"/>
                          <a:ea typeface="Tahoma"/>
                          <a:cs typeface="Tahoma"/>
                        </a:rPr>
                        <a:t>4</a:t>
                      </a:r>
                      <a:endParaRPr lang="he-IL" sz="1100" b="1" dirty="0">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lnSpc>
                          <a:spcPct val="150000"/>
                        </a:lnSpc>
                      </a:pPr>
                      <a:r>
                        <a:rPr lang="en-US" sz="1100" b="1" kern="1200" dirty="0">
                          <a:solidFill>
                            <a:schemeClr val="tx1"/>
                          </a:solidFill>
                          <a:latin typeface="Tahoma"/>
                          <a:ea typeface="Tahoma"/>
                          <a:cs typeface="Tahoma"/>
                        </a:rPr>
                        <a:t>Summary of activities and outputs in the public space and mobility domain, 2021 ……</a:t>
                      </a:r>
                      <a:r>
                        <a:rPr lang="he-IL" sz="1100" b="1" dirty="0">
                          <a:latin typeface="Tahoma"/>
                          <a:ea typeface="Tahoma"/>
                          <a:cs typeface="Tahoma"/>
                        </a:rPr>
                        <a:t>....</a:t>
                      </a:r>
                      <a:r>
                        <a:rPr lang="en-US" sz="1100" b="1" dirty="0">
                          <a:latin typeface="Tahoma"/>
                          <a:ea typeface="Tahoma"/>
                          <a:cs typeface="Tahoma"/>
                        </a:rPr>
                        <a:t>........................................</a:t>
                      </a:r>
                      <a:r>
                        <a:rPr lang="he-IL" sz="1100" b="1" dirty="0">
                          <a:latin typeface="Tahoma"/>
                          <a:ea typeface="Tahoma"/>
                          <a:cs typeface="Tahoma"/>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49452756"/>
                  </a:ext>
                </a:extLst>
              </a:tr>
              <a:tr h="172522">
                <a:tc>
                  <a:txBody>
                    <a:bodyPr/>
                    <a:lstStyle/>
                    <a:p>
                      <a:pPr algn="r" rtl="0">
                        <a:lnSpc>
                          <a:spcPct val="150000"/>
                        </a:lnSpc>
                      </a:pPr>
                      <a:r>
                        <a:rPr lang="he-IL" sz="1100" b="1" dirty="0">
                          <a:latin typeface="Tahoma"/>
                          <a:ea typeface="Tahoma"/>
                          <a:cs typeface="Tahoma"/>
                        </a:rPr>
                        <a:t>5-25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lnSpc>
                          <a:spcPct val="150000"/>
                        </a:lnSpc>
                      </a:pPr>
                      <a:r>
                        <a:rPr lang="en-US" sz="1100" b="1" dirty="0">
                          <a:latin typeface="Tahoma"/>
                          <a:ea typeface="Tahoma"/>
                          <a:cs typeface="Tahoma"/>
                        </a:rPr>
                        <a:t>Public parks and urban spaces</a:t>
                      </a:r>
                      <a:r>
                        <a:rPr lang="he-IL" sz="1100" b="1" kern="1200" dirty="0">
                          <a:solidFill>
                            <a:schemeClr val="tx1"/>
                          </a:solidFill>
                          <a:latin typeface="Tahoma"/>
                          <a:ea typeface="Tahoma"/>
                          <a:cs typeface="Tahoma"/>
                        </a:rPr>
                        <a:t>.......</a:t>
                      </a:r>
                      <a:r>
                        <a:rPr lang="en-US" sz="1100" b="1" kern="1200" dirty="0">
                          <a:solidFill>
                            <a:schemeClr val="tx1"/>
                          </a:solidFill>
                          <a:latin typeface="Tahoma"/>
                          <a:ea typeface="Tahoma"/>
                          <a:cs typeface="Tahoma"/>
                        </a:rPr>
                        <a:t>....</a:t>
                      </a:r>
                      <a:r>
                        <a:rPr lang="he-IL" sz="1100" b="1" kern="1200" dirty="0">
                          <a:solidFill>
                            <a:schemeClr val="tx1"/>
                          </a:solidFill>
                          <a:latin typeface="Tahoma"/>
                          <a:ea typeface="Tahoma"/>
                          <a:cs typeface="Tahoma"/>
                        </a:rPr>
                        <a:t>........................................................</a:t>
                      </a:r>
                      <a:r>
                        <a:rPr lang="en-US" sz="1100" b="1" kern="1200" dirty="0">
                          <a:solidFill>
                            <a:schemeClr val="tx1"/>
                          </a:solidFill>
                          <a:latin typeface="Tahoma"/>
                          <a:ea typeface="Tahoma"/>
                          <a:cs typeface="Tahoma"/>
                        </a:rPr>
                        <a:t>..................................</a:t>
                      </a:r>
                      <a:r>
                        <a:rPr lang="he-IL" sz="1100" b="1" kern="1200" dirty="0">
                          <a:solidFill>
                            <a:schemeClr val="tx1"/>
                          </a:solidFill>
                          <a:latin typeface="Tahoma"/>
                          <a:ea typeface="Tahoma"/>
                          <a:cs typeface="Tahoma"/>
                        </a:rPr>
                        <a:t>.....................</a:t>
                      </a:r>
                      <a:r>
                        <a:rPr lang="en-US" sz="1100" b="1" kern="1200" dirty="0">
                          <a:solidFill>
                            <a:schemeClr val="tx1"/>
                          </a:solidFill>
                          <a:latin typeface="Tahoma"/>
                          <a:ea typeface="Tahoma"/>
                          <a:cs typeface="Tahoma"/>
                        </a:rPr>
                        <a:t>..</a:t>
                      </a:r>
                      <a:r>
                        <a:rPr lang="he-IL" sz="1100" b="1" kern="1200" dirty="0">
                          <a:solidFill>
                            <a:schemeClr val="tx1"/>
                          </a:solidFill>
                          <a:latin typeface="Tahoma"/>
                          <a:ea typeface="Tahoma"/>
                          <a:cs typeface="Tahoma"/>
                        </a:rPr>
                        <a:t>.............</a:t>
                      </a:r>
                      <a:endParaRPr lang="he-IL" sz="1100" b="1" dirty="0">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1269790"/>
                  </a:ext>
                </a:extLst>
              </a:tr>
              <a:tr h="172522">
                <a:tc>
                  <a:txBody>
                    <a:bodyPr/>
                    <a:lstStyle/>
                    <a:p>
                      <a:pPr algn="r" rtl="0">
                        <a:lnSpc>
                          <a:spcPct val="150000"/>
                        </a:lnSpc>
                      </a:pPr>
                      <a:r>
                        <a:rPr lang="he-IL" sz="1100" b="0" dirty="0">
                          <a:solidFill>
                            <a:schemeClr val="tx1"/>
                          </a:solidFill>
                          <a:latin typeface="Tahoma"/>
                          <a:ea typeface="Tahoma"/>
                          <a:cs typeface="Tahoma"/>
                        </a:rPr>
                        <a:t>6-18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lnSpc>
                          <a:spcPct val="150000"/>
                        </a:lnSpc>
                      </a:pPr>
                      <a:r>
                        <a:rPr lang="en-US" sz="1100" b="0" kern="1200" dirty="0">
                          <a:solidFill>
                            <a:schemeClr val="tx1"/>
                          </a:solidFill>
                          <a:latin typeface="Tahoma"/>
                          <a:ea typeface="Tahoma"/>
                          <a:cs typeface="Tahoma"/>
                        </a:rPr>
                        <a:t>Findings of pre-intervention observations………………………………………….</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06394090"/>
                  </a:ext>
                </a:extLst>
              </a:tr>
              <a:tr h="172522">
                <a:tc>
                  <a:txBody>
                    <a:bodyPr/>
                    <a:lstStyle/>
                    <a:p>
                      <a:pPr algn="r" rtl="0">
                        <a:lnSpc>
                          <a:spcPct val="150000"/>
                        </a:lnSpc>
                      </a:pPr>
                      <a:r>
                        <a:rPr lang="he-IL" sz="1100" b="0" dirty="0">
                          <a:latin typeface="Tahoma"/>
                          <a:ea typeface="Tahoma"/>
                          <a:cs typeface="Tahoma"/>
                        </a:rPr>
                        <a:t>7-12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he-IL" sz="1100" b="0" kern="1200" dirty="0">
                          <a:solidFill>
                            <a:schemeClr val="tx1"/>
                          </a:solidFill>
                          <a:latin typeface="Tahoma"/>
                          <a:ea typeface="Tahoma"/>
                          <a:cs typeface="Tahoma"/>
                        </a:rPr>
                        <a:t>          </a:t>
                      </a:r>
                      <a:r>
                        <a:rPr lang="en-US" sz="1100" b="0" kern="1200" dirty="0">
                          <a:solidFill>
                            <a:schemeClr val="tx1"/>
                          </a:solidFill>
                          <a:latin typeface="Tahoma"/>
                          <a:ea typeface="Tahoma"/>
                          <a:cs typeface="Tahoma"/>
                        </a:rPr>
                        <a:t>Gan </a:t>
                      </a:r>
                      <a:r>
                        <a:rPr lang="en-US" sz="1100" b="0" kern="1200" dirty="0" err="1">
                          <a:solidFill>
                            <a:schemeClr val="tx1"/>
                          </a:solidFill>
                          <a:latin typeface="Tahoma"/>
                          <a:ea typeface="Tahoma"/>
                          <a:cs typeface="Tahoma"/>
                        </a:rPr>
                        <a:t>HaShnayim</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53465975"/>
                  </a:ext>
                </a:extLst>
              </a:tr>
              <a:tr h="172522">
                <a:tc>
                  <a:txBody>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lang="he-IL" sz="1100" b="0" dirty="0">
                          <a:latin typeface="Tahoma"/>
                          <a:ea typeface="Tahoma"/>
                          <a:cs typeface="Tahoma"/>
                        </a:rPr>
                        <a:t>13-18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he-IL" sz="1100" b="0" kern="1200" dirty="0">
                          <a:solidFill>
                            <a:schemeClr val="tx1"/>
                          </a:solidFill>
                          <a:latin typeface="Tahoma"/>
                          <a:ea typeface="Tahoma"/>
                          <a:cs typeface="Tahoma"/>
                        </a:rPr>
                        <a:t>          </a:t>
                      </a:r>
                      <a:r>
                        <a:rPr lang="en-US" sz="1100" b="0" kern="1200" dirty="0">
                          <a:solidFill>
                            <a:schemeClr val="tx1"/>
                          </a:solidFill>
                          <a:latin typeface="Tahoma"/>
                          <a:ea typeface="Tahoma"/>
                          <a:cs typeface="Tahoma"/>
                        </a:rPr>
                        <a:t>Gan </a:t>
                      </a:r>
                      <a:r>
                        <a:rPr lang="en-US" sz="1100" b="0" kern="1200" dirty="0" err="1">
                          <a:solidFill>
                            <a:schemeClr val="tx1"/>
                          </a:solidFill>
                          <a:latin typeface="Tahoma"/>
                          <a:ea typeface="Tahoma"/>
                          <a:cs typeface="Tahoma"/>
                        </a:rPr>
                        <a:t>HaShoteret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83516792"/>
                  </a:ext>
                </a:extLst>
              </a:tr>
              <a:tr h="237939">
                <a:tc>
                  <a:txBody>
                    <a:bodyPr/>
                    <a:lstStyle/>
                    <a:p>
                      <a:pPr algn="r" rtl="0">
                        <a:lnSpc>
                          <a:spcPct val="150000"/>
                        </a:lnSpc>
                      </a:pPr>
                      <a:r>
                        <a:rPr lang="he-IL" sz="1100" b="0" dirty="0">
                          <a:latin typeface="Tahoma"/>
                          <a:ea typeface="Tahoma"/>
                          <a:cs typeface="Tahoma"/>
                        </a:rPr>
                        <a:t>19-25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100" b="0" kern="1200" baseline="0" noProof="0" dirty="0">
                          <a:solidFill>
                            <a:schemeClr val="tx1"/>
                          </a:solidFill>
                          <a:latin typeface="Tahoma"/>
                          <a:ea typeface="Tahoma"/>
                          <a:cs typeface="Tahoma"/>
                        </a:rPr>
                        <a:t>Findings of the pre/post-intervention observations</a:t>
                      </a:r>
                      <a:r>
                        <a:rPr lang="en-US" sz="1100" b="0" kern="1200" noProof="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endParaRPr lang="he-IL" sz="1100" b="0" kern="1200" baseline="0" noProof="0" dirty="0">
                        <a:solidFill>
                          <a:schemeClr val="tx1"/>
                        </a:solidFill>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90460564"/>
                  </a:ext>
                </a:extLst>
              </a:tr>
              <a:tr h="195087">
                <a:tc>
                  <a:txBody>
                    <a:bodyPr/>
                    <a:lstStyle/>
                    <a:p>
                      <a:pPr algn="r" rtl="0">
                        <a:lnSpc>
                          <a:spcPct val="150000"/>
                        </a:lnSpc>
                      </a:pPr>
                      <a:r>
                        <a:rPr lang="he-IL" sz="1100" b="0" dirty="0">
                          <a:latin typeface="Tahoma"/>
                          <a:ea typeface="Tahoma"/>
                          <a:cs typeface="Tahoma"/>
                        </a:rPr>
                        <a:t>20-25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he-IL" sz="1100" b="0" kern="1200" baseline="0" dirty="0">
                          <a:solidFill>
                            <a:schemeClr val="tx1"/>
                          </a:solidFill>
                          <a:latin typeface="Tahoma"/>
                          <a:ea typeface="Tahoma"/>
                          <a:cs typeface="Tahoma"/>
                        </a:rPr>
                        <a:t>          </a:t>
                      </a:r>
                      <a:r>
                        <a:rPr lang="en-US" sz="1100" b="0" kern="1200" baseline="0" dirty="0" err="1">
                          <a:solidFill>
                            <a:schemeClr val="tx1"/>
                          </a:solidFill>
                          <a:latin typeface="Tahoma"/>
                          <a:ea typeface="Tahoma"/>
                          <a:cs typeface="Tahoma"/>
                        </a:rPr>
                        <a:t>Kerem</a:t>
                      </a:r>
                      <a:r>
                        <a:rPr lang="en-US" sz="1100" b="0" kern="1200" baseline="0" dirty="0">
                          <a:solidFill>
                            <a:schemeClr val="tx1"/>
                          </a:solidFill>
                          <a:latin typeface="Tahoma"/>
                          <a:ea typeface="Tahoma"/>
                          <a:cs typeface="Tahoma"/>
                        </a:rPr>
                        <a:t> </a:t>
                      </a:r>
                      <a:r>
                        <a:rPr lang="en-US" sz="1100" b="0" kern="1200" baseline="0" dirty="0" err="1">
                          <a:solidFill>
                            <a:schemeClr val="tx1"/>
                          </a:solidFill>
                          <a:latin typeface="Tahoma"/>
                          <a:ea typeface="Tahoma"/>
                          <a:cs typeface="Tahoma"/>
                        </a:rPr>
                        <a:t>HaTeimanim</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endParaRPr lang="he-IL" sz="1100" b="0" kern="1200" baseline="0" dirty="0">
                        <a:solidFill>
                          <a:schemeClr val="tx1"/>
                        </a:solidFill>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74666884"/>
                  </a:ext>
                </a:extLst>
              </a:tr>
              <a:tr h="172522">
                <a:tc>
                  <a:txBody>
                    <a:bodyPr/>
                    <a:lstStyle/>
                    <a:p>
                      <a:pPr algn="r" rtl="0">
                        <a:lnSpc>
                          <a:spcPct val="150000"/>
                        </a:lnSpc>
                      </a:pPr>
                      <a:r>
                        <a:rPr lang="he-IL" sz="1100" b="1" dirty="0">
                          <a:latin typeface="Tahoma"/>
                          <a:ea typeface="Tahoma"/>
                          <a:cs typeface="Tahoma"/>
                        </a:rPr>
                        <a:t>26-49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100" b="1" kern="1200" baseline="0" dirty="0">
                          <a:solidFill>
                            <a:schemeClr val="tx1"/>
                          </a:solidFill>
                          <a:latin typeface="Tahoma"/>
                          <a:ea typeface="Tahoma"/>
                          <a:cs typeface="Tahoma"/>
                        </a:rPr>
                        <a:t>Activities in the public space</a:t>
                      </a:r>
                      <a:r>
                        <a:rPr lang="he-IL" sz="1100" b="1" kern="1200" dirty="0">
                          <a:solidFill>
                            <a:schemeClr val="tx1"/>
                          </a:solidFill>
                          <a:latin typeface="Tahoma"/>
                          <a:ea typeface="Tahoma"/>
                          <a:cs typeface="Tahoma"/>
                        </a:rPr>
                        <a:t>.........................</a:t>
                      </a:r>
                      <a:r>
                        <a:rPr lang="en-US" sz="1100" b="1" kern="1200" dirty="0">
                          <a:solidFill>
                            <a:schemeClr val="tx1"/>
                          </a:solidFill>
                          <a:latin typeface="Tahoma"/>
                          <a:ea typeface="Tahoma"/>
                          <a:cs typeface="Tahoma"/>
                        </a:rPr>
                        <a:t>....</a:t>
                      </a:r>
                      <a:r>
                        <a:rPr lang="he-IL" sz="1100" b="1" kern="1200" dirty="0">
                          <a:solidFill>
                            <a:schemeClr val="tx1"/>
                          </a:solidFill>
                          <a:latin typeface="Tahoma"/>
                          <a:ea typeface="Tahoma"/>
                          <a:cs typeface="Tahoma"/>
                        </a:rPr>
                        <a:t>.....................................................</a:t>
                      </a:r>
                      <a:r>
                        <a:rPr lang="en-US" sz="1100" b="1" kern="1200" dirty="0">
                          <a:solidFill>
                            <a:schemeClr val="tx1"/>
                          </a:solidFill>
                          <a:latin typeface="Tahoma"/>
                          <a:ea typeface="Tahoma"/>
                          <a:cs typeface="Tahoma"/>
                        </a:rPr>
                        <a:t>...</a:t>
                      </a:r>
                      <a:r>
                        <a:rPr lang="he-IL" sz="1100" b="1" kern="1200" dirty="0">
                          <a:solidFill>
                            <a:schemeClr val="tx1"/>
                          </a:solidFill>
                          <a:latin typeface="Tahoma"/>
                          <a:ea typeface="Tahoma"/>
                          <a:cs typeface="Tahoma"/>
                        </a:rPr>
                        <a:t>.......................................................</a:t>
                      </a:r>
                      <a:endParaRPr lang="he-IL" sz="1100" b="1" kern="1200" baseline="0" dirty="0">
                        <a:solidFill>
                          <a:schemeClr val="tx1"/>
                        </a:solidFill>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23656617"/>
                  </a:ext>
                </a:extLst>
              </a:tr>
              <a:tr h="172522">
                <a:tc>
                  <a:txBody>
                    <a:bodyPr/>
                    <a:lstStyle/>
                    <a:p>
                      <a:pPr algn="r" rtl="0">
                        <a:lnSpc>
                          <a:spcPct val="150000"/>
                        </a:lnSpc>
                      </a:pPr>
                      <a:r>
                        <a:rPr lang="he-IL" sz="1100" b="0" dirty="0">
                          <a:latin typeface="Tahoma"/>
                          <a:ea typeface="Tahoma"/>
                          <a:cs typeface="Tahoma"/>
                        </a:rPr>
                        <a:t>27-41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100" b="0" kern="1200" dirty="0">
                          <a:solidFill>
                            <a:schemeClr val="tx1"/>
                          </a:solidFill>
                          <a:latin typeface="Tahoma"/>
                          <a:ea typeface="Tahoma"/>
                          <a:cs typeface="Tahoma"/>
                        </a:rPr>
                        <a:t>Play-Car</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endParaRPr lang="he-IL" sz="1100" b="0" dirty="0">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42897731"/>
                  </a:ext>
                </a:extLst>
              </a:tr>
              <a:tr h="172522">
                <a:tc>
                  <a:txBody>
                    <a:bodyPr/>
                    <a:lstStyle/>
                    <a:p>
                      <a:pPr algn="r" rtl="0">
                        <a:lnSpc>
                          <a:spcPct val="150000"/>
                        </a:lnSpc>
                      </a:pPr>
                      <a:r>
                        <a:rPr lang="he-IL" sz="1100" b="0" dirty="0">
                          <a:latin typeface="Tahoma"/>
                          <a:ea typeface="Tahoma"/>
                          <a:cs typeface="Tahoma"/>
                        </a:rPr>
                        <a:t>30-37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he-IL" sz="1100" b="1" dirty="0">
                          <a:latin typeface="Tahoma"/>
                          <a:ea typeface="Tahoma"/>
                          <a:cs typeface="Tahoma"/>
                        </a:rPr>
                        <a:t>            </a:t>
                      </a:r>
                      <a:r>
                        <a:rPr lang="en-US" sz="1100" b="0" dirty="0">
                          <a:latin typeface="Tahoma"/>
                          <a:ea typeface="Tahoma"/>
                          <a:cs typeface="Tahoma"/>
                        </a:rPr>
                        <a:t>Play-Car Jaffa </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endParaRPr lang="he-IL" sz="1100" b="0" dirty="0">
                        <a:latin typeface="Tahoma"/>
                        <a:ea typeface="Tahoma"/>
                        <a:cs typeface="Tahom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7330963"/>
                  </a:ext>
                </a:extLst>
              </a:tr>
              <a:tr h="172522">
                <a:tc>
                  <a:txBody>
                    <a:bodyPr/>
                    <a:lstStyle/>
                    <a:p>
                      <a:pPr algn="r" rtl="0">
                        <a:lnSpc>
                          <a:spcPct val="150000"/>
                        </a:lnSpc>
                      </a:pPr>
                      <a:r>
                        <a:rPr lang="he-IL" sz="1100" b="0" dirty="0">
                          <a:latin typeface="Tahoma"/>
                          <a:ea typeface="Tahoma"/>
                          <a:cs typeface="Tahoma"/>
                        </a:rPr>
                        <a:t>38-41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he-IL" sz="1100" b="0" kern="1200" dirty="0">
                          <a:solidFill>
                            <a:schemeClr val="tx1"/>
                          </a:solidFill>
                          <a:latin typeface="Tahoma"/>
                          <a:ea typeface="Tahoma"/>
                          <a:cs typeface="Tahoma"/>
                        </a:rPr>
                        <a:t>           </a:t>
                      </a:r>
                      <a:r>
                        <a:rPr lang="en-US" sz="1100" b="0" kern="1200" dirty="0">
                          <a:solidFill>
                            <a:schemeClr val="tx1"/>
                          </a:solidFill>
                          <a:latin typeface="Tahoma"/>
                          <a:ea typeface="Tahoma"/>
                          <a:cs typeface="Tahoma"/>
                        </a:rPr>
                        <a:t>Play-Car in TLV Center</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18804156"/>
                  </a:ext>
                </a:extLst>
              </a:tr>
              <a:tr h="172522">
                <a:tc>
                  <a:txBody>
                    <a:bodyPr/>
                    <a:lstStyle/>
                    <a:p>
                      <a:pPr algn="r" rtl="0">
                        <a:lnSpc>
                          <a:spcPct val="150000"/>
                        </a:lnSpc>
                      </a:pPr>
                      <a:r>
                        <a:rPr lang="he-IL" sz="1100" b="0" dirty="0">
                          <a:latin typeface="Tahoma"/>
                          <a:ea typeface="Tahoma"/>
                          <a:cs typeface="Tahoma"/>
                        </a:rPr>
                        <a:t>42-49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100" b="0" kern="1200" dirty="0">
                          <a:solidFill>
                            <a:schemeClr val="tx1"/>
                          </a:solidFill>
                          <a:latin typeface="Tahoma"/>
                          <a:ea typeface="Tahoma"/>
                          <a:cs typeface="Tahoma"/>
                        </a:rPr>
                        <a:t>Play Street</a:t>
                      </a:r>
                      <a:r>
                        <a:rPr lang="he-IL" sz="1100" b="0" kern="1200" dirty="0">
                          <a:solidFill>
                            <a:schemeClr val="tx1"/>
                          </a:solidFill>
                          <a:latin typeface="Tahoma"/>
                          <a:ea typeface="Tahoma"/>
                          <a:cs typeface="Tahoma"/>
                        </a:rPr>
                        <a:t>..........................................................................</a:t>
                      </a:r>
                      <a:r>
                        <a:rPr lang="en-US" sz="1100" b="0" kern="1200" dirty="0">
                          <a:solidFill>
                            <a:schemeClr val="tx1"/>
                          </a:solidFill>
                          <a:latin typeface="Tahoma"/>
                          <a:ea typeface="Tahoma"/>
                          <a:cs typeface="Tahoma"/>
                        </a:rPr>
                        <a:t>......</a:t>
                      </a:r>
                      <a:r>
                        <a:rPr lang="he-IL" sz="1100" b="0" kern="1200" dirty="0">
                          <a:solidFill>
                            <a:schemeClr val="tx1"/>
                          </a:solidFill>
                          <a:latin typeface="Tahoma"/>
                          <a:ea typeface="Tahoma"/>
                          <a:cs typeface="Tahoma"/>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6406597"/>
                  </a:ext>
                </a:extLst>
              </a:tr>
              <a:tr h="172522">
                <a:tc>
                  <a:txBody>
                    <a:bodyPr/>
                    <a:lstStyle/>
                    <a:p>
                      <a:pPr algn="r" rtl="0">
                        <a:lnSpc>
                          <a:spcPct val="150000"/>
                        </a:lnSpc>
                      </a:pPr>
                      <a:r>
                        <a:rPr lang="he-IL" sz="1100" b="1" dirty="0">
                          <a:latin typeface="Tahoma"/>
                          <a:ea typeface="Tahoma"/>
                          <a:cs typeface="Tahoma"/>
                        </a:rPr>
                        <a:t>50-53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100" b="1" kern="1200" dirty="0">
                          <a:solidFill>
                            <a:schemeClr val="tx1"/>
                          </a:solidFill>
                          <a:latin typeface="Tahoma"/>
                          <a:ea typeface="Tahoma"/>
                          <a:cs typeface="Tahoma"/>
                        </a:rPr>
                        <a:t>Summary and recommendations</a:t>
                      </a:r>
                      <a:r>
                        <a:rPr lang="he-IL" sz="1100" b="1" kern="1200" dirty="0">
                          <a:solidFill>
                            <a:schemeClr val="tx1"/>
                          </a:solidFill>
                          <a:latin typeface="Tahoma"/>
                          <a:ea typeface="Tahoma"/>
                          <a:cs typeface="Tahoma"/>
                        </a:rPr>
                        <a:t>.................................</a:t>
                      </a:r>
                      <a:r>
                        <a:rPr lang="en-US" sz="1100" b="1" kern="1200" dirty="0">
                          <a:solidFill>
                            <a:schemeClr val="tx1"/>
                          </a:solidFill>
                          <a:latin typeface="Tahoma"/>
                          <a:ea typeface="Tahoma"/>
                          <a:cs typeface="Tahoma"/>
                        </a:rPr>
                        <a:t>........................</a:t>
                      </a:r>
                      <a:r>
                        <a:rPr lang="he-IL" sz="1100" b="1" kern="1200" dirty="0">
                          <a:solidFill>
                            <a:schemeClr val="tx1"/>
                          </a:solidFill>
                          <a:latin typeface="Tahoma"/>
                          <a:ea typeface="Tahoma"/>
                          <a:cs typeface="Tahoma"/>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30206869"/>
                  </a:ext>
                </a:extLst>
              </a:tr>
              <a:tr h="172522">
                <a:tc>
                  <a:txBody>
                    <a:bodyPr/>
                    <a:lstStyle/>
                    <a:p>
                      <a:pPr algn="r" rtl="0">
                        <a:lnSpc>
                          <a:spcPct val="150000"/>
                        </a:lnSpc>
                      </a:pPr>
                      <a:r>
                        <a:rPr lang="he-IL" sz="1100" b="1" dirty="0">
                          <a:solidFill>
                            <a:schemeClr val="tx1"/>
                          </a:solidFill>
                          <a:latin typeface="Tahoma"/>
                          <a:ea typeface="Tahoma"/>
                          <a:cs typeface="Tahoma"/>
                        </a:rPr>
                        <a:t>54-59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lnSpc>
                          <a:spcPct val="150000"/>
                        </a:lnSpc>
                      </a:pPr>
                      <a:r>
                        <a:rPr lang="en-US" sz="1100" b="1" kern="1200" dirty="0">
                          <a:solidFill>
                            <a:schemeClr val="tx1"/>
                          </a:solidFill>
                          <a:latin typeface="Tahoma"/>
                          <a:ea typeface="Tahoma"/>
                          <a:cs typeface="Tahoma"/>
                        </a:rPr>
                        <a:t>Appendices</a:t>
                      </a:r>
                      <a:r>
                        <a:rPr lang="he-IL" sz="1100" b="1" kern="1200" dirty="0">
                          <a:solidFill>
                            <a:schemeClr val="tx1"/>
                          </a:solidFill>
                          <a:latin typeface="Tahoma"/>
                          <a:ea typeface="Tahoma"/>
                          <a:cs typeface="Tahoma"/>
                        </a:rPr>
                        <a:t>..............................</a:t>
                      </a:r>
                      <a:r>
                        <a:rPr lang="en-US" sz="1100" b="1" kern="1200" dirty="0">
                          <a:solidFill>
                            <a:schemeClr val="tx1"/>
                          </a:solidFill>
                          <a:latin typeface="Tahoma"/>
                          <a:ea typeface="Tahoma"/>
                          <a:cs typeface="Tahoma"/>
                        </a:rPr>
                        <a:t>........</a:t>
                      </a:r>
                      <a:r>
                        <a:rPr lang="he-IL" sz="1100" b="1" kern="1200" dirty="0">
                          <a:solidFill>
                            <a:schemeClr val="tx1"/>
                          </a:solidFill>
                          <a:latin typeface="Tahoma"/>
                          <a:ea typeface="Tahoma"/>
                          <a:cs typeface="Tahoma"/>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73223"/>
                  </a:ext>
                </a:extLst>
              </a:tr>
            </a:tbl>
          </a:graphicData>
        </a:graphic>
      </p:graphicFrame>
    </p:spTree>
    <p:extLst>
      <p:ext uri="{BB962C8B-B14F-4D97-AF65-F5344CB8AC3E}">
        <p14:creationId xmlns:p14="http://schemas.microsoft.com/office/powerpoint/2010/main" val="3385509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L-Shape 21">
            <a:extLst>
              <a:ext uri="{FF2B5EF4-FFF2-40B4-BE49-F238E27FC236}">
                <a16:creationId xmlns:a16="http://schemas.microsoft.com/office/drawing/2014/main" id="{9D5636C5-9205-4C1C-89C8-E012C15C6908}"/>
              </a:ext>
            </a:extLst>
          </p:cNvPr>
          <p:cNvSpPr/>
          <p:nvPr/>
        </p:nvSpPr>
        <p:spPr>
          <a:xfrm>
            <a:off x="-2697" y="389652"/>
            <a:ext cx="3496401" cy="1185926"/>
          </a:xfrm>
          <a:prstGeom prst="corner">
            <a:avLst>
              <a:gd name="adj1" fmla="val 66900"/>
              <a:gd name="adj2" fmla="val 294825"/>
            </a:avLst>
          </a:prstGeom>
          <a:solidFill>
            <a:srgbClr val="4978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a:p>
        </p:txBody>
      </p:sp>
      <p:sp>
        <p:nvSpPr>
          <p:cNvPr id="21" name="Oval 20">
            <a:extLst>
              <a:ext uri="{FF2B5EF4-FFF2-40B4-BE49-F238E27FC236}">
                <a16:creationId xmlns:a16="http://schemas.microsoft.com/office/drawing/2014/main" id="{3055C8AF-6C7F-479E-A317-3887632566C9}"/>
              </a:ext>
            </a:extLst>
          </p:cNvPr>
          <p:cNvSpPr/>
          <p:nvPr/>
        </p:nvSpPr>
        <p:spPr>
          <a:xfrm>
            <a:off x="-639732" y="1788561"/>
            <a:ext cx="4639112" cy="4679787"/>
          </a:xfrm>
          <a:prstGeom prst="ellipse">
            <a:avLst/>
          </a:prstGeom>
          <a:solidFill>
            <a:srgbClr val="F9B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0" name="Cross 19">
            <a:extLst>
              <a:ext uri="{FF2B5EF4-FFF2-40B4-BE49-F238E27FC236}">
                <a16:creationId xmlns:a16="http://schemas.microsoft.com/office/drawing/2014/main" id="{35824E19-3FDA-4593-9100-B5CCA66EB1A2}"/>
              </a:ext>
            </a:extLst>
          </p:cNvPr>
          <p:cNvSpPr/>
          <p:nvPr/>
        </p:nvSpPr>
        <p:spPr>
          <a:xfrm>
            <a:off x="3370295" y="2845349"/>
            <a:ext cx="4535667" cy="3330777"/>
          </a:xfrm>
          <a:prstGeom prst="plus">
            <a:avLst>
              <a:gd name="adj" fmla="val 25756"/>
            </a:avLst>
          </a:pr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9" name="Arrow: Pentagon 18">
            <a:extLst>
              <a:ext uri="{FF2B5EF4-FFF2-40B4-BE49-F238E27FC236}">
                <a16:creationId xmlns:a16="http://schemas.microsoft.com/office/drawing/2014/main" id="{668D76FE-F76B-4E9B-BC7E-0EEFF7339BC8}"/>
              </a:ext>
            </a:extLst>
          </p:cNvPr>
          <p:cNvSpPr/>
          <p:nvPr/>
        </p:nvSpPr>
        <p:spPr>
          <a:xfrm rot="10800000">
            <a:off x="3400599" y="649885"/>
            <a:ext cx="3620720" cy="2127878"/>
          </a:xfrm>
          <a:prstGeom prst="homePlate">
            <a:avLst/>
          </a:prstGeom>
          <a:solidFill>
            <a:srgbClr val="F69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30</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Play-Car - Jaffa - Stats*</a:t>
            </a:r>
            <a:endParaRPr lang="he-IL" sz="2000" b="1" dirty="0">
              <a:solidFill>
                <a:schemeClr val="bg1"/>
              </a:solidFill>
              <a:latin typeface="Tahoma" pitchFamily="34" charset="0"/>
              <a:ea typeface="Tahoma" pitchFamily="34" charset="0"/>
              <a:cs typeface="Tahoma" pitchFamily="34" charset="0"/>
            </a:endParaRPr>
          </a:p>
        </p:txBody>
      </p:sp>
      <p:sp>
        <p:nvSpPr>
          <p:cNvPr id="11" name="TextBox 10">
            <a:extLst>
              <a:ext uri="{FF2B5EF4-FFF2-40B4-BE49-F238E27FC236}">
                <a16:creationId xmlns:a16="http://schemas.microsoft.com/office/drawing/2014/main" id="{2B5B1361-D885-4FE4-95B1-AB6F1C22941A}"/>
              </a:ext>
            </a:extLst>
          </p:cNvPr>
          <p:cNvSpPr txBox="1"/>
          <p:nvPr/>
        </p:nvSpPr>
        <p:spPr>
          <a:xfrm>
            <a:off x="4963976" y="809289"/>
            <a:ext cx="1999363" cy="1815882"/>
          </a:xfrm>
          <a:prstGeom prst="rect">
            <a:avLst/>
          </a:prstGeom>
          <a:noFill/>
        </p:spPr>
        <p:txBody>
          <a:bodyPr wrap="square" rtlCol="1">
            <a:spAutoFit/>
          </a:bodyPr>
          <a:lstStyle/>
          <a:p>
            <a:pPr algn="l"/>
            <a:r>
              <a:rPr lang="en-US" sz="2800" dirty="0">
                <a:latin typeface="Tahoma" panose="020B0604030504040204" pitchFamily="34" charset="0"/>
                <a:ea typeface="Tahoma" panose="020B0604030504040204" pitchFamily="34" charset="0"/>
                <a:cs typeface="Tahoma" panose="020B0604030504040204" pitchFamily="34" charset="0"/>
                <a:hlinkClick r:id="rId3"/>
              </a:rPr>
              <a:t>Car with Hebrew and Arabic branding</a:t>
            </a:r>
            <a:endParaRPr lang="he-IL" sz="280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0" name="Table 9">
            <a:extLst>
              <a:ext uri="{FF2B5EF4-FFF2-40B4-BE49-F238E27FC236}">
                <a16:creationId xmlns:a16="http://schemas.microsoft.com/office/drawing/2014/main" id="{5798FF0C-6107-49FD-BD9B-B1E1996BC6EF}"/>
              </a:ext>
            </a:extLst>
          </p:cNvPr>
          <p:cNvGraphicFramePr>
            <a:graphicFrameLocks noGrp="1"/>
          </p:cNvGraphicFramePr>
          <p:nvPr>
            <p:extLst>
              <p:ext uri="{D42A27DB-BD31-4B8C-83A1-F6EECF244321}">
                <p14:modId xmlns:p14="http://schemas.microsoft.com/office/powerpoint/2010/main" val="597566313"/>
              </p:ext>
            </p:extLst>
          </p:nvPr>
        </p:nvGraphicFramePr>
        <p:xfrm>
          <a:off x="55792" y="2094362"/>
          <a:ext cx="3198204" cy="3927854"/>
        </p:xfrm>
        <a:graphic>
          <a:graphicData uri="http://schemas.openxmlformats.org/drawingml/2006/table">
            <a:tbl>
              <a:tblPr firstRow="1" bandRow="1">
                <a:tableStyleId>{5940675A-B579-460E-94D1-54222C63F5DA}</a:tableStyleId>
              </a:tblPr>
              <a:tblGrid>
                <a:gridCol w="464431">
                  <a:extLst>
                    <a:ext uri="{9D8B030D-6E8A-4147-A177-3AD203B41FA5}">
                      <a16:colId xmlns:a16="http://schemas.microsoft.com/office/drawing/2014/main" val="2728032805"/>
                    </a:ext>
                  </a:extLst>
                </a:gridCol>
                <a:gridCol w="1667705">
                  <a:extLst>
                    <a:ext uri="{9D8B030D-6E8A-4147-A177-3AD203B41FA5}">
                      <a16:colId xmlns:a16="http://schemas.microsoft.com/office/drawing/2014/main" val="4216608279"/>
                    </a:ext>
                  </a:extLst>
                </a:gridCol>
                <a:gridCol w="1066068">
                  <a:extLst>
                    <a:ext uri="{9D8B030D-6E8A-4147-A177-3AD203B41FA5}">
                      <a16:colId xmlns:a16="http://schemas.microsoft.com/office/drawing/2014/main" val="640971910"/>
                    </a:ext>
                  </a:extLst>
                </a:gridCol>
              </a:tblGrid>
              <a:tr h="587086">
                <a:tc gridSpan="3">
                  <a:txBody>
                    <a:bodyPr/>
                    <a:lstStyle/>
                    <a:p>
                      <a:pPr algn="ctr" rtl="0"/>
                      <a:r>
                        <a:rPr lang="en-US" sz="2000" dirty="0">
                          <a:latin typeface="Tahoma" panose="020B0604030504040204" pitchFamily="34" charset="0"/>
                          <a:ea typeface="Tahoma" panose="020B0604030504040204" pitchFamily="34" charset="0"/>
                          <a:cs typeface="Tahoma" panose="020B0604030504040204" pitchFamily="34" charset="0"/>
                        </a:rPr>
                        <a:t>Staff</a:t>
                      </a:r>
                      <a:endParaRPr lang="he-IL" sz="2000" dirty="0">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algn="r" rtl="1"/>
                      <a:endParaRPr lang="he-IL" sz="1400">
                        <a:latin typeface="Tahoma" panose="020B0604030504040204" pitchFamily="34" charset="0"/>
                        <a:ea typeface="Tahoma" panose="020B0604030504040204" pitchFamily="34" charset="0"/>
                        <a:cs typeface="Tahoma" panose="020B0604030504040204" pitchFamily="34" charset="0"/>
                      </a:endParaRPr>
                    </a:p>
                  </a:txBody>
                  <a:tcPr/>
                </a:tc>
                <a:tc hMerge="1">
                  <a:txBody>
                    <a:bodyPr/>
                    <a:lstStyle/>
                    <a:p>
                      <a:pPr algn="r" rtl="1"/>
                      <a:endParaRPr lang="he-IL" sz="140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241777490"/>
                  </a:ext>
                </a:extLst>
              </a:tr>
              <a:tr h="835192">
                <a:tc>
                  <a:txBody>
                    <a:bodyPr/>
                    <a:lstStyle/>
                    <a:p>
                      <a:pPr algn="r" rtl="1"/>
                      <a:r>
                        <a:rPr lang="he-IL" sz="2400" b="1">
                          <a:latin typeface="Tahoma" panose="020B0604030504040204" pitchFamily="34" charset="0"/>
                          <a:ea typeface="Tahoma" panose="020B0604030504040204" pitchFamily="34" charset="0"/>
                          <a:cs typeface="Tahoma" panose="020B0604030504040204" pitchFamily="34" charset="0"/>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rtl="0"/>
                      <a:r>
                        <a:rPr lang="en-US" sz="1400" dirty="0">
                          <a:latin typeface="Tahoma" panose="020B0604030504040204" pitchFamily="34" charset="0"/>
                          <a:ea typeface="Tahoma" panose="020B0604030504040204" pitchFamily="34" charset="0"/>
                          <a:cs typeface="Tahoma" panose="020B0604030504040204" pitchFamily="34" charset="0"/>
                        </a:rPr>
                        <a:t>“My Freedom” operators</a:t>
                      </a:r>
                      <a:endParaRPr lang="he-IL" sz="1400" dirty="0">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rtl="0"/>
                      <a:r>
                        <a:rPr lang="en-US" sz="1400" dirty="0">
                          <a:latin typeface="Tahoma" panose="020B0604030504040204" pitchFamily="34" charset="0"/>
                          <a:ea typeface="Tahoma" panose="020B0604030504040204" pitchFamily="34" charset="0"/>
                          <a:cs typeface="Tahoma" panose="020B0604030504040204" pitchFamily="34" charset="0"/>
                        </a:rPr>
                        <a:t>Hebrew speakers</a:t>
                      </a:r>
                      <a:endParaRPr lang="he-IL" sz="1400" dirty="0">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134645516"/>
                  </a:ext>
                </a:extLst>
              </a:tr>
              <a:tr h="835192">
                <a:tc>
                  <a:txBody>
                    <a:bodyPr/>
                    <a:lstStyle/>
                    <a:p>
                      <a:pPr algn="r" rtl="1"/>
                      <a:r>
                        <a:rPr lang="he-IL" sz="2400" b="1">
                          <a:latin typeface="Tahoma" panose="020B0604030504040204" pitchFamily="34" charset="0"/>
                          <a:ea typeface="Tahoma" panose="020B0604030504040204" pitchFamily="34" charset="0"/>
                          <a:cs typeface="Tahoma" panose="020B0604030504040204" pitchFamily="34" charset="0"/>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rtl="0"/>
                      <a:r>
                        <a:rPr lang="en-US" sz="1400" dirty="0">
                          <a:latin typeface="Tahoma" panose="020B0604030504040204" pitchFamily="34" charset="0"/>
                          <a:ea typeface="Tahoma" panose="020B0604030504040204" pitchFamily="34" charset="0"/>
                          <a:cs typeface="Tahoma" panose="020B0604030504040204" pitchFamily="34" charset="0"/>
                        </a:rPr>
                        <a:t>Young instructors</a:t>
                      </a:r>
                      <a:endParaRPr lang="he-IL" sz="1400" dirty="0">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rtl="0"/>
                      <a:r>
                        <a:rPr lang="en-US" sz="1400" dirty="0">
                          <a:latin typeface="Tahoma" panose="020B0604030504040204" pitchFamily="34" charset="0"/>
                          <a:ea typeface="Tahoma" panose="020B0604030504040204" pitchFamily="34" charset="0"/>
                          <a:cs typeface="Tahoma" panose="020B0604030504040204" pitchFamily="34" charset="0"/>
                        </a:rPr>
                        <a:t>Amharic speakers</a:t>
                      </a:r>
                      <a:endParaRPr lang="he-IL" sz="1400" dirty="0">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31661209"/>
                  </a:ext>
                </a:extLst>
              </a:tr>
              <a:tr h="835192">
                <a:tc>
                  <a:txBody>
                    <a:bodyPr/>
                    <a:lstStyle/>
                    <a:p>
                      <a:pPr algn="r" rtl="1"/>
                      <a:r>
                        <a:rPr lang="he-IL" sz="2400" b="1">
                          <a:latin typeface="Tahoma" panose="020B0604030504040204" pitchFamily="34" charset="0"/>
                          <a:ea typeface="Tahoma" panose="020B0604030504040204" pitchFamily="34" charset="0"/>
                          <a:cs typeface="Tahoma" panose="020B0604030504040204" pitchFamily="34" charset="0"/>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rtl="0"/>
                      <a:r>
                        <a:rPr lang="en-US" sz="1400" dirty="0">
                          <a:latin typeface="Tahoma" panose="020B0604030504040204" pitchFamily="34" charset="0"/>
                          <a:ea typeface="Tahoma" panose="020B0604030504040204" pitchFamily="34" charset="0"/>
                          <a:cs typeface="Tahoma" panose="020B0604030504040204" pitchFamily="34" charset="0"/>
                        </a:rPr>
                        <a:t>Young instructors</a:t>
                      </a:r>
                      <a:endParaRPr lang="he-IL" sz="1400" dirty="0">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rtl="0"/>
                      <a:r>
                        <a:rPr lang="en-US" sz="1400" dirty="0">
                          <a:latin typeface="Tahoma" panose="020B0604030504040204" pitchFamily="34" charset="0"/>
                          <a:ea typeface="Tahoma" panose="020B0604030504040204" pitchFamily="34" charset="0"/>
                          <a:cs typeface="Tahoma" panose="020B0604030504040204" pitchFamily="34" charset="0"/>
                        </a:rPr>
                        <a:t>Arabic speakers</a:t>
                      </a:r>
                      <a:endParaRPr lang="he-IL" sz="1400" dirty="0">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75590500"/>
                  </a:ext>
                </a:extLst>
              </a:tr>
              <a:tr h="835192">
                <a:tc>
                  <a:txBody>
                    <a:bodyPr/>
                    <a:lstStyle/>
                    <a:p>
                      <a:pPr algn="r" rtl="1"/>
                      <a:r>
                        <a:rPr lang="he-IL" sz="2400" b="1">
                          <a:latin typeface="Tahoma" panose="020B0604030504040204" pitchFamily="34" charset="0"/>
                          <a:ea typeface="Tahoma" panose="020B0604030504040204" pitchFamily="34" charset="0"/>
                          <a:cs typeface="Tahoma" panose="020B0604030504040204" pitchFamily="34" charset="0"/>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rtl="0"/>
                      <a:r>
                        <a:rPr lang="en-US" sz="1400" dirty="0">
                          <a:latin typeface="Tahoma" panose="020B0604030504040204" pitchFamily="34" charset="0"/>
                          <a:ea typeface="Tahoma" panose="020B0604030504040204" pitchFamily="34" charset="0"/>
                          <a:cs typeface="Tahoma" panose="020B0604030504040204" pitchFamily="34" charset="0"/>
                        </a:rPr>
                        <a:t>Parent-consultant and advisor</a:t>
                      </a:r>
                      <a:endParaRPr lang="he-IL" sz="1400" dirty="0">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rtl="0"/>
                      <a:r>
                        <a:rPr lang="en-US" sz="1400" dirty="0">
                          <a:latin typeface="Tahoma" panose="020B0604030504040204" pitchFamily="34" charset="0"/>
                          <a:ea typeface="Tahoma" panose="020B0604030504040204" pitchFamily="34" charset="0"/>
                          <a:cs typeface="Tahoma" panose="020B0604030504040204" pitchFamily="34" charset="0"/>
                        </a:rPr>
                        <a:t>Hebrew and Arabic speaker</a:t>
                      </a:r>
                      <a:endParaRPr lang="he-IL" sz="1400" dirty="0">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22473604"/>
                  </a:ext>
                </a:extLst>
              </a:tr>
            </a:tbl>
          </a:graphicData>
        </a:graphic>
      </p:graphicFrame>
      <p:sp>
        <p:nvSpPr>
          <p:cNvPr id="13" name="TextBox 12">
            <a:extLst>
              <a:ext uri="{FF2B5EF4-FFF2-40B4-BE49-F238E27FC236}">
                <a16:creationId xmlns:a16="http://schemas.microsoft.com/office/drawing/2014/main" id="{A1900FCD-AC5B-484F-B73D-66F723E1B9E6}"/>
              </a:ext>
            </a:extLst>
          </p:cNvPr>
          <p:cNvSpPr txBox="1"/>
          <p:nvPr/>
        </p:nvSpPr>
        <p:spPr>
          <a:xfrm>
            <a:off x="1275827" y="512508"/>
            <a:ext cx="2120637" cy="946413"/>
          </a:xfrm>
          <a:prstGeom prst="rect">
            <a:avLst/>
          </a:prstGeom>
          <a:noFill/>
        </p:spPr>
        <p:txBody>
          <a:bodyPr wrap="square" rtlCol="1">
            <a:spAutoFit/>
          </a:bodyPr>
          <a:lstStyle/>
          <a:p>
            <a:pPr algn="l"/>
            <a:r>
              <a:rPr lang="en-US" sz="2400" b="1" dirty="0">
                <a:solidFill>
                  <a:schemeClr val="bg1"/>
                </a:solidFill>
                <a:latin typeface="Tahoma" panose="020B0604030504040204" pitchFamily="34" charset="0"/>
                <a:ea typeface="Tahoma" panose="020B0604030504040204" pitchFamily="34" charset="0"/>
                <a:cs typeface="Tahoma" panose="020B0604030504040204" pitchFamily="34" charset="0"/>
              </a:rPr>
              <a:t>1-8 years</a:t>
            </a:r>
            <a:endParaRPr lang="he-IL" sz="2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a:endParaRPr lang="en-US" sz="105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There were a few children up to the age of 14</a:t>
            </a:r>
            <a:endParaRPr lang="he-IL" sz="105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4" name="TextBox 13">
            <a:extLst>
              <a:ext uri="{FF2B5EF4-FFF2-40B4-BE49-F238E27FC236}">
                <a16:creationId xmlns:a16="http://schemas.microsoft.com/office/drawing/2014/main" id="{965C0766-C7FE-434F-86B1-379558794937}"/>
              </a:ext>
            </a:extLst>
          </p:cNvPr>
          <p:cNvSpPr txBox="1"/>
          <p:nvPr/>
        </p:nvSpPr>
        <p:spPr>
          <a:xfrm>
            <a:off x="174465" y="652385"/>
            <a:ext cx="1134934" cy="707886"/>
          </a:xfrm>
          <a:prstGeom prst="rect">
            <a:avLst/>
          </a:prstGeom>
          <a:noFill/>
        </p:spPr>
        <p:txBody>
          <a:bodyPr wrap="square" rtlCol="1">
            <a:spAutoFit/>
          </a:bodyPr>
          <a:lstStyle/>
          <a:p>
            <a:pPr algn="l"/>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Age of children</a:t>
            </a:r>
            <a:endParaRPr lang="he-IL"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2" name="Table 11">
            <a:extLst>
              <a:ext uri="{FF2B5EF4-FFF2-40B4-BE49-F238E27FC236}">
                <a16:creationId xmlns:a16="http://schemas.microsoft.com/office/drawing/2014/main" id="{08239F50-9B26-4028-A9E7-34FC32878791}"/>
              </a:ext>
            </a:extLst>
          </p:cNvPr>
          <p:cNvGraphicFramePr>
            <a:graphicFrameLocks noGrp="1"/>
          </p:cNvGraphicFramePr>
          <p:nvPr>
            <p:extLst>
              <p:ext uri="{D42A27DB-BD31-4B8C-83A1-F6EECF244321}">
                <p14:modId xmlns:p14="http://schemas.microsoft.com/office/powerpoint/2010/main" val="529858174"/>
              </p:ext>
            </p:extLst>
          </p:nvPr>
        </p:nvGraphicFramePr>
        <p:xfrm>
          <a:off x="3910231" y="3786704"/>
          <a:ext cx="3510318" cy="2263050"/>
        </p:xfrm>
        <a:graphic>
          <a:graphicData uri="http://schemas.openxmlformats.org/drawingml/2006/table">
            <a:tbl>
              <a:tblPr firstRow="1" bandRow="1">
                <a:tableStyleId>{5940675A-B579-460E-94D1-54222C63F5DA}</a:tableStyleId>
              </a:tblPr>
              <a:tblGrid>
                <a:gridCol w="1170106">
                  <a:extLst>
                    <a:ext uri="{9D8B030D-6E8A-4147-A177-3AD203B41FA5}">
                      <a16:colId xmlns:a16="http://schemas.microsoft.com/office/drawing/2014/main" val="1475530603"/>
                    </a:ext>
                  </a:extLst>
                </a:gridCol>
                <a:gridCol w="1252982">
                  <a:extLst>
                    <a:ext uri="{9D8B030D-6E8A-4147-A177-3AD203B41FA5}">
                      <a16:colId xmlns:a16="http://schemas.microsoft.com/office/drawing/2014/main" val="507049006"/>
                    </a:ext>
                  </a:extLst>
                </a:gridCol>
                <a:gridCol w="1087230">
                  <a:extLst>
                    <a:ext uri="{9D8B030D-6E8A-4147-A177-3AD203B41FA5}">
                      <a16:colId xmlns:a16="http://schemas.microsoft.com/office/drawing/2014/main" val="4141382963"/>
                    </a:ext>
                  </a:extLst>
                </a:gridCol>
              </a:tblGrid>
              <a:tr h="774369">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Jewish population</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Immigrants from Ethiopia</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rowSpan="2">
                  <a:txBody>
                    <a:bodyPr/>
                    <a:lstStyle/>
                    <a:p>
                      <a:pPr algn="r"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Religious</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64193303"/>
                  </a:ext>
                </a:extLst>
              </a:tr>
              <a:tr h="291913">
                <a:tc rowSpan="3">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Arab population</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rowSpan="2">
                  <a:txBody>
                    <a:bodyPr/>
                    <a:lstStyle/>
                    <a:p>
                      <a:pPr algn="r"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Muslims</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vMerge="1">
                  <a:txBody>
                    <a:bodyPr/>
                    <a:lstStyle/>
                    <a:p>
                      <a:pPr algn="r" rtl="1"/>
                      <a:endParaRPr lang="he-IL" sz="140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923866763"/>
                  </a:ext>
                </a:extLst>
              </a:tr>
              <a:tr h="412067">
                <a:tc vMerge="1">
                  <a:txBody>
                    <a:bodyPr/>
                    <a:lstStyle/>
                    <a:p>
                      <a:pPr rtl="1"/>
                      <a:endParaRPr lang="he-IL"/>
                    </a:p>
                  </a:txBody>
                  <a:tcPr/>
                </a:tc>
                <a:tc vMerge="1">
                  <a:txBody>
                    <a:bodyPr/>
                    <a:lstStyle/>
                    <a:p>
                      <a:pPr rtl="1"/>
                      <a:endParaRPr lang="he-IL"/>
                    </a:p>
                  </a:txBody>
                  <a:tcPr/>
                </a:tc>
                <a:tc row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Secular</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r" rtl="1"/>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56325667"/>
                  </a:ext>
                </a:extLst>
              </a:tr>
              <a:tr h="784701">
                <a:tc vMerge="1">
                  <a:txBody>
                    <a:bodyPr/>
                    <a:lstStyle/>
                    <a:p>
                      <a:pPr algn="r" rtl="1"/>
                      <a:endParaRPr lang="he-IL" sz="140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r"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Christians</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vMerge="1">
                  <a:txBody>
                    <a:bodyPr/>
                    <a:lstStyle/>
                    <a:p>
                      <a:pPr algn="r" rtl="1"/>
                      <a:endParaRPr lang="he-IL" sz="140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4084662677"/>
                  </a:ext>
                </a:extLst>
              </a:tr>
            </a:tbl>
          </a:graphicData>
        </a:graphic>
      </p:graphicFrame>
      <p:sp>
        <p:nvSpPr>
          <p:cNvPr id="16" name="TextBox 15">
            <a:extLst>
              <a:ext uri="{FF2B5EF4-FFF2-40B4-BE49-F238E27FC236}">
                <a16:creationId xmlns:a16="http://schemas.microsoft.com/office/drawing/2014/main" id="{C546AEDA-B3F2-48ED-8253-3190C4AB4AAF}"/>
              </a:ext>
            </a:extLst>
          </p:cNvPr>
          <p:cNvSpPr txBox="1"/>
          <p:nvPr/>
        </p:nvSpPr>
        <p:spPr>
          <a:xfrm>
            <a:off x="4489006" y="3047355"/>
            <a:ext cx="2153790" cy="400110"/>
          </a:xfrm>
          <a:prstGeom prst="rect">
            <a:avLst/>
          </a:prstGeom>
          <a:noFill/>
        </p:spPr>
        <p:txBody>
          <a:bodyPr wrap="square" rtlCol="1">
            <a:spAutoFit/>
          </a:bodyPr>
          <a:lstStyle/>
          <a:p>
            <a:pPr algn="r" rtl="1"/>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Community traits</a:t>
            </a:r>
            <a:endParaRPr lang="he-IL"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4" name="Flowchart: Extract 23">
            <a:extLst>
              <a:ext uri="{FF2B5EF4-FFF2-40B4-BE49-F238E27FC236}">
                <a16:creationId xmlns:a16="http://schemas.microsoft.com/office/drawing/2014/main" id="{E7306FFE-69F9-75E4-ADA5-723AC4E775AF}"/>
              </a:ext>
            </a:extLst>
          </p:cNvPr>
          <p:cNvSpPr/>
          <p:nvPr/>
        </p:nvSpPr>
        <p:spPr>
          <a:xfrm>
            <a:off x="7396195" y="3768219"/>
            <a:ext cx="4716463" cy="2263050"/>
          </a:xfrm>
          <a:prstGeom prst="flowChartExtract">
            <a:avLst/>
          </a:prstGeom>
          <a:solidFill>
            <a:srgbClr val="F7E88D"/>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aphicFrame>
        <p:nvGraphicFramePr>
          <p:cNvPr id="25" name="Table 24">
            <a:extLst>
              <a:ext uri="{FF2B5EF4-FFF2-40B4-BE49-F238E27FC236}">
                <a16:creationId xmlns:a16="http://schemas.microsoft.com/office/drawing/2014/main" id="{1F5BBDB4-ADDF-C2DF-3162-455BE19599D9}"/>
              </a:ext>
            </a:extLst>
          </p:cNvPr>
          <p:cNvGraphicFramePr>
            <a:graphicFrameLocks noGrp="1"/>
          </p:cNvGraphicFramePr>
          <p:nvPr>
            <p:extLst>
              <p:ext uri="{D42A27DB-BD31-4B8C-83A1-F6EECF244321}">
                <p14:modId xmlns:p14="http://schemas.microsoft.com/office/powerpoint/2010/main" val="1430588425"/>
              </p:ext>
            </p:extLst>
          </p:nvPr>
        </p:nvGraphicFramePr>
        <p:xfrm>
          <a:off x="7400493" y="-10458"/>
          <a:ext cx="4797863" cy="4604080"/>
        </p:xfrm>
        <a:graphic>
          <a:graphicData uri="http://schemas.openxmlformats.org/drawingml/2006/table">
            <a:tbl>
              <a:tblPr firstRow="1" bandRow="1">
                <a:tableStyleId>{5940675A-B579-460E-94D1-54222C63F5DA}</a:tableStyleId>
              </a:tblPr>
              <a:tblGrid>
                <a:gridCol w="891562">
                  <a:extLst>
                    <a:ext uri="{9D8B030D-6E8A-4147-A177-3AD203B41FA5}">
                      <a16:colId xmlns:a16="http://schemas.microsoft.com/office/drawing/2014/main" val="2463096716"/>
                    </a:ext>
                  </a:extLst>
                </a:gridCol>
                <a:gridCol w="2333915">
                  <a:extLst>
                    <a:ext uri="{9D8B030D-6E8A-4147-A177-3AD203B41FA5}">
                      <a16:colId xmlns:a16="http://schemas.microsoft.com/office/drawing/2014/main" val="851655369"/>
                    </a:ext>
                  </a:extLst>
                </a:gridCol>
                <a:gridCol w="1572386">
                  <a:extLst>
                    <a:ext uri="{9D8B030D-6E8A-4147-A177-3AD203B41FA5}">
                      <a16:colId xmlns:a16="http://schemas.microsoft.com/office/drawing/2014/main" val="4263549685"/>
                    </a:ext>
                  </a:extLst>
                </a:gridCol>
              </a:tblGrid>
              <a:tr h="162651">
                <a:tc>
                  <a:txBody>
                    <a:bodyPr/>
                    <a:lstStyle/>
                    <a:p>
                      <a:pPr algn="l" rtl="0"/>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 of meetings</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Location</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New participants**</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rtl="0"/>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children &amp; parents</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33958057"/>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2</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Gan </a:t>
                      </a:r>
                      <a:r>
                        <a:rPr lang="en-US" sz="1200" dirty="0" err="1">
                          <a:solidFill>
                            <a:schemeClr val="bg1"/>
                          </a:solidFill>
                          <a:latin typeface="Tahoma" panose="020B0604030504040204" pitchFamily="34" charset="0"/>
                          <a:ea typeface="Tahoma" panose="020B0604030504040204" pitchFamily="34" charset="0"/>
                          <a:cs typeface="Tahoma" panose="020B0604030504040204" pitchFamily="34" charset="0"/>
                        </a:rPr>
                        <a:t>HaShnayim</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rPr>
                        <a:t>50-60</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0637254"/>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2</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Brickner Garden (</a:t>
                      </a:r>
                      <a:r>
                        <a:rPr lang="en-US" sz="1200" dirty="0" err="1">
                          <a:solidFill>
                            <a:schemeClr val="bg1"/>
                          </a:solidFill>
                          <a:latin typeface="Tahoma" panose="020B0604030504040204" pitchFamily="34" charset="0"/>
                          <a:ea typeface="Tahoma" panose="020B0604030504040204" pitchFamily="34" charset="0"/>
                          <a:cs typeface="Tahoma" panose="020B0604030504040204" pitchFamily="34" charset="0"/>
                        </a:rPr>
                        <a:t>Raka</a:t>
                      </a: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 House)</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rPr>
                        <a:t>50-60</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86218166"/>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1</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Abu-Din</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a:solidFill>
                            <a:srgbClr val="4978A6"/>
                          </a:solidFill>
                          <a:latin typeface="Tahoma" panose="020B0604030504040204" pitchFamily="34" charset="0"/>
                          <a:ea typeface="Tahoma" panose="020B0604030504040204" pitchFamily="34" charset="0"/>
                          <a:cs typeface="Tahoma" panose="020B0604030504040204" pitchFamily="34" charset="0"/>
                        </a:rPr>
                        <a:t>50-60</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34111144"/>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2</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Red Park (Beni Brit)</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rPr>
                        <a:t>75-80</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8977415"/>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1</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200" dirty="0" err="1">
                          <a:solidFill>
                            <a:schemeClr val="bg1"/>
                          </a:solidFill>
                          <a:latin typeface="Tahoma" panose="020B0604030504040204" pitchFamily="34" charset="0"/>
                          <a:ea typeface="Tahoma" panose="020B0604030504040204" pitchFamily="34" charset="0"/>
                          <a:cs typeface="Tahoma" panose="020B0604030504040204" pitchFamily="34" charset="0"/>
                        </a:rPr>
                        <a:t>Yerachiani</a:t>
                      </a: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 Compound</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a:solidFill>
                            <a:srgbClr val="4978A6"/>
                          </a:solidFill>
                          <a:latin typeface="Tahoma" panose="020B0604030504040204" pitchFamily="34" charset="0"/>
                          <a:ea typeface="Tahoma" panose="020B0604030504040204" pitchFamily="34" charset="0"/>
                          <a:cs typeface="Tahoma" panose="020B0604030504040204" pitchFamily="34" charset="0"/>
                        </a:rPr>
                        <a:t>50-60</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85394375"/>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1</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200" dirty="0" err="1">
                          <a:solidFill>
                            <a:schemeClr val="bg1"/>
                          </a:solidFill>
                          <a:latin typeface="Tahoma" panose="020B0604030504040204" pitchFamily="34" charset="0"/>
                          <a:ea typeface="Tahoma" panose="020B0604030504040204" pitchFamily="34" charset="0"/>
                          <a:cs typeface="Tahoma" panose="020B0604030504040204" pitchFamily="34" charset="0"/>
                        </a:rPr>
                        <a:t>Pardes</a:t>
                      </a: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 Dacha</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rPr>
                        <a:t>15-20</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0749198"/>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1</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solidFill>
                            <a:schemeClr val="bg1"/>
                          </a:solidFill>
                          <a:latin typeface="Tahoma" panose="020B0604030504040204" pitchFamily="34" charset="0"/>
                          <a:ea typeface="Tahoma" panose="020B0604030504040204" pitchFamily="34" charset="0"/>
                          <a:cs typeface="Tahoma" panose="020B0604030504040204" pitchFamily="34" charset="0"/>
                        </a:rPr>
                        <a:t>Kerem</a:t>
                      </a: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 al-Dalek</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a:solidFill>
                            <a:srgbClr val="4978A6"/>
                          </a:solidFill>
                          <a:latin typeface="Tahoma" panose="020B0604030504040204" pitchFamily="34" charset="0"/>
                          <a:ea typeface="Tahoma" panose="020B0604030504040204" pitchFamily="34" charset="0"/>
                          <a:cs typeface="Tahoma" panose="020B0604030504040204" pitchFamily="34" charset="0"/>
                        </a:rPr>
                        <a:t>55-65</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0624855"/>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1</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Migdal</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a:solidFill>
                            <a:srgbClr val="4978A6"/>
                          </a:solidFill>
                          <a:latin typeface="Tahoma" panose="020B0604030504040204" pitchFamily="34" charset="0"/>
                          <a:ea typeface="Tahoma" panose="020B0604030504040204" pitchFamily="34" charset="0"/>
                          <a:cs typeface="Tahoma" panose="020B0604030504040204" pitchFamily="34" charset="0"/>
                        </a:rPr>
                        <a:t>25-30</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12369407"/>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1</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Dolphin Garden</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a:solidFill>
                            <a:srgbClr val="4978A6"/>
                          </a:solidFill>
                          <a:latin typeface="Tahoma" panose="020B0604030504040204" pitchFamily="34" charset="0"/>
                          <a:ea typeface="Tahoma" panose="020B0604030504040204" pitchFamily="34" charset="0"/>
                          <a:cs typeface="Tahoma" panose="020B0604030504040204" pitchFamily="34" charset="0"/>
                        </a:rPr>
                        <a:t>30-40</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4009638"/>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1</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Magen Avraham Garden</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he-IL" sz="1600" b="1">
                          <a:solidFill>
                            <a:srgbClr val="4978A6"/>
                          </a:solidFill>
                          <a:latin typeface="Tahoma" panose="020B0604030504040204" pitchFamily="34" charset="0"/>
                          <a:ea typeface="Tahoma" panose="020B0604030504040204" pitchFamily="34" charset="0"/>
                          <a:cs typeface="Tahoma" panose="020B0604030504040204" pitchFamily="34" charset="0"/>
                        </a:rPr>
                        <a:t>25-30</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27783839"/>
                  </a:ext>
                </a:extLst>
              </a:tr>
              <a:tr h="368968">
                <a:tc>
                  <a:txBody>
                    <a:bodyPr/>
                    <a:lstStyle/>
                    <a:p>
                      <a:pPr algn="l" rtl="0"/>
                      <a:r>
                        <a:rPr lang="he-IL" sz="1600" b="1">
                          <a:solidFill>
                            <a:schemeClr val="bg1"/>
                          </a:solidFill>
                          <a:latin typeface="Tahoma" panose="020B0604030504040204" pitchFamily="34" charset="0"/>
                          <a:ea typeface="Tahoma" panose="020B0604030504040204" pitchFamily="34" charset="0"/>
                          <a:cs typeface="Tahoma" panose="020B0604030504040204" pitchFamily="34" charset="0"/>
                        </a:rPr>
                        <a:t>1</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Tahoma" panose="020B0604030504040204" pitchFamily="34" charset="0"/>
                          <a:ea typeface="Tahoma" panose="020B0604030504040204" pitchFamily="34" charset="0"/>
                          <a:cs typeface="Tahoma" panose="020B0604030504040204" pitchFamily="34" charset="0"/>
                        </a:rPr>
                        <a:t>Name of the Sages Garden (across from the mosque)</a:t>
                      </a:r>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A5A5A5"/>
                    </a:solidFill>
                  </a:tcPr>
                </a:tc>
                <a:tc>
                  <a:txBody>
                    <a:bodyPr/>
                    <a:lstStyle/>
                    <a:p>
                      <a:pPr algn="l" rtl="0"/>
                      <a:r>
                        <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rPr>
                        <a:t>55-65</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17810181"/>
                  </a:ext>
                </a:extLst>
              </a:tr>
            </a:tbl>
          </a:graphicData>
        </a:graphic>
      </p:graphicFrame>
      <p:sp>
        <p:nvSpPr>
          <p:cNvPr id="26" name="TextBox 25">
            <a:extLst>
              <a:ext uri="{FF2B5EF4-FFF2-40B4-BE49-F238E27FC236}">
                <a16:creationId xmlns:a16="http://schemas.microsoft.com/office/drawing/2014/main" id="{CE7B7B34-468E-0E61-AEA5-00E214C2E027}"/>
              </a:ext>
            </a:extLst>
          </p:cNvPr>
          <p:cNvSpPr txBox="1"/>
          <p:nvPr/>
        </p:nvSpPr>
        <p:spPr>
          <a:xfrm>
            <a:off x="7935477" y="6034604"/>
            <a:ext cx="3027867" cy="400110"/>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Data provided by </a:t>
            </a:r>
            <a:r>
              <a:rPr lang="en-US" sz="1000" dirty="0" err="1">
                <a:latin typeface="Tahoma" pitchFamily="34" charset="0"/>
                <a:ea typeface="Tahoma" pitchFamily="34" charset="0"/>
                <a:cs typeface="Tahoma" pitchFamily="34" charset="0"/>
              </a:rPr>
              <a:t>Hamishlama</a:t>
            </a:r>
            <a:endParaRPr lang="en-US" sz="1000" dirty="0">
              <a:latin typeface="Tahoma" pitchFamily="34" charset="0"/>
              <a:ea typeface="Tahoma" pitchFamily="34" charset="0"/>
              <a:cs typeface="Tahoma" pitchFamily="34" charset="0"/>
            </a:endParaRPr>
          </a:p>
          <a:p>
            <a:pPr algn="l"/>
            <a:r>
              <a:rPr lang="en-US" sz="1000" dirty="0">
                <a:latin typeface="Calibri" panose="020F0502020204030204" pitchFamily="34" charset="0"/>
                <a:cs typeface="Calibri" panose="020F0502020204030204" pitchFamily="34" charset="0"/>
              </a:rPr>
              <a:t>*** Return participants were not counted again</a:t>
            </a:r>
            <a:endParaRPr lang="he-IL" sz="1000" dirty="0">
              <a:latin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F0A3354E-3EE2-7302-F9DF-66B8ECD3975C}"/>
              </a:ext>
            </a:extLst>
          </p:cNvPr>
          <p:cNvSpPr txBox="1"/>
          <p:nvPr/>
        </p:nvSpPr>
        <p:spPr>
          <a:xfrm>
            <a:off x="9799424" y="4712281"/>
            <a:ext cx="1313862" cy="1200329"/>
          </a:xfrm>
          <a:prstGeom prst="rect">
            <a:avLst/>
          </a:prstGeom>
          <a:noFill/>
        </p:spPr>
        <p:txBody>
          <a:bodyPr wrap="square" rtlCol="1">
            <a:spAutoFit/>
          </a:bodyPr>
          <a:lstStyle/>
          <a:p>
            <a:pPr algn="l"/>
            <a:r>
              <a:rPr lang="en-US" sz="2400" b="1" dirty="0">
                <a:latin typeface="Tahoma" panose="020B0604030504040204" pitchFamily="34" charset="0"/>
                <a:ea typeface="Tahoma" panose="020B0604030504040204" pitchFamily="34" charset="0"/>
                <a:cs typeface="Tahoma" panose="020B0604030504040204" pitchFamily="34" charset="0"/>
              </a:rPr>
              <a:t>July-August</a:t>
            </a:r>
            <a:r>
              <a:rPr lang="he-IL" sz="2400" b="1" dirty="0">
                <a:latin typeface="Tahoma" panose="020B0604030504040204" pitchFamily="34" charset="0"/>
                <a:ea typeface="Tahoma" panose="020B0604030504040204" pitchFamily="34" charset="0"/>
                <a:cs typeface="Tahoma" panose="020B0604030504040204" pitchFamily="34" charset="0"/>
              </a:rPr>
              <a:t> 2021</a:t>
            </a:r>
          </a:p>
        </p:txBody>
      </p:sp>
      <p:sp>
        <p:nvSpPr>
          <p:cNvPr id="29" name="TextBox 28">
            <a:extLst>
              <a:ext uri="{FF2B5EF4-FFF2-40B4-BE49-F238E27FC236}">
                <a16:creationId xmlns:a16="http://schemas.microsoft.com/office/drawing/2014/main" id="{6401640F-8FB3-E002-1B8E-F0C49756EBB9}"/>
              </a:ext>
            </a:extLst>
          </p:cNvPr>
          <p:cNvSpPr txBox="1"/>
          <p:nvPr/>
        </p:nvSpPr>
        <p:spPr>
          <a:xfrm>
            <a:off x="3834293" y="1074389"/>
            <a:ext cx="918061" cy="1200329"/>
          </a:xfrm>
          <a:prstGeom prst="rect">
            <a:avLst/>
          </a:prstGeom>
          <a:noFill/>
        </p:spPr>
        <p:txBody>
          <a:bodyPr wrap="square" rtlCol="1">
            <a:spAutoFit/>
          </a:bodyPr>
          <a:lstStyle/>
          <a:p>
            <a:pPr algn="r" rtl="1"/>
            <a:r>
              <a:rPr lang="he-IL" sz="7200" dirty="0">
                <a:latin typeface="Tahoma" panose="020B0604030504040204" pitchFamily="34" charset="0"/>
                <a:ea typeface="Tahoma" panose="020B0604030504040204" pitchFamily="34" charset="0"/>
                <a:cs typeface="Tahoma" panose="020B0604030504040204" pitchFamily="34" charset="0"/>
              </a:rPr>
              <a:t>1</a:t>
            </a:r>
          </a:p>
        </p:txBody>
      </p:sp>
      <p:sp>
        <p:nvSpPr>
          <p:cNvPr id="30" name="TextBox 29">
            <a:extLst>
              <a:ext uri="{FF2B5EF4-FFF2-40B4-BE49-F238E27FC236}">
                <a16:creationId xmlns:a16="http://schemas.microsoft.com/office/drawing/2014/main" id="{F07CE112-27B1-495D-F920-820B945724E3}"/>
              </a:ext>
            </a:extLst>
          </p:cNvPr>
          <p:cNvSpPr txBox="1"/>
          <p:nvPr/>
        </p:nvSpPr>
        <p:spPr>
          <a:xfrm>
            <a:off x="8456477" y="4998333"/>
            <a:ext cx="1313862" cy="707886"/>
          </a:xfrm>
          <a:prstGeom prst="rect">
            <a:avLst/>
          </a:prstGeom>
          <a:noFill/>
        </p:spPr>
        <p:txBody>
          <a:bodyPr wrap="square" rtlCol="1">
            <a:spAutoFit/>
          </a:bodyPr>
          <a:lstStyle/>
          <a:p>
            <a:pPr algn="l"/>
            <a:r>
              <a:rPr lang="en-US" sz="2000" dirty="0">
                <a:latin typeface="Tahoma" panose="020B0604030504040204" pitchFamily="34" charset="0"/>
                <a:ea typeface="Tahoma" panose="020B0604030504040204" pitchFamily="34" charset="0"/>
                <a:cs typeface="Tahoma" panose="020B0604030504040204" pitchFamily="34" charset="0"/>
              </a:rPr>
              <a:t>Activity period</a:t>
            </a:r>
            <a:endParaRPr lang="he-IL" sz="2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72551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31</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Play-Car - Jaffa</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918770204"/>
              </p:ext>
            </p:extLst>
          </p:nvPr>
        </p:nvGraphicFramePr>
        <p:xfrm>
          <a:off x="7324" y="389649"/>
          <a:ext cx="8545005" cy="5835293"/>
        </p:xfrm>
        <a:graphic>
          <a:graphicData uri="http://schemas.openxmlformats.org/drawingml/2006/table">
            <a:tbl>
              <a:tblPr firstRow="1" bandRow="1">
                <a:tableStyleId>{2D5ABB26-0587-4C30-8999-92F81FD0307C}</a:tableStyleId>
              </a:tblPr>
              <a:tblGrid>
                <a:gridCol w="1336792">
                  <a:extLst>
                    <a:ext uri="{9D8B030D-6E8A-4147-A177-3AD203B41FA5}">
                      <a16:colId xmlns:a16="http://schemas.microsoft.com/office/drawing/2014/main" val="851805883"/>
                    </a:ext>
                  </a:extLst>
                </a:gridCol>
                <a:gridCol w="3767992">
                  <a:extLst>
                    <a:ext uri="{9D8B030D-6E8A-4147-A177-3AD203B41FA5}">
                      <a16:colId xmlns:a16="http://schemas.microsoft.com/office/drawing/2014/main" val="60637984"/>
                    </a:ext>
                  </a:extLst>
                </a:gridCol>
                <a:gridCol w="3440221">
                  <a:extLst>
                    <a:ext uri="{9D8B030D-6E8A-4147-A177-3AD203B41FA5}">
                      <a16:colId xmlns:a16="http://schemas.microsoft.com/office/drawing/2014/main" val="1289128960"/>
                    </a:ext>
                  </a:extLst>
                </a:gridCol>
              </a:tblGrid>
              <a:tr h="621417">
                <a:tc>
                  <a:txBody>
                    <a:bodyPr/>
                    <a:lstStyle/>
                    <a:p>
                      <a:pPr algn="r" rtl="1"/>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400" b="1" dirty="0" err="1">
                          <a:solidFill>
                            <a:schemeClr val="bg1"/>
                          </a:solidFill>
                          <a:latin typeface="Tahoma" panose="020B0604030504040204" pitchFamily="34" charset="0"/>
                          <a:ea typeface="Tahoma" panose="020B0604030504040204" pitchFamily="34" charset="0"/>
                          <a:cs typeface="Tahoma" panose="020B0604030504040204" pitchFamily="34" charset="0"/>
                        </a:rPr>
                        <a:t>Kerem</a:t>
                      </a:r>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al-Dalek</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rtl="0"/>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1/8/21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The Red Park</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rtl="0"/>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8/8/21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extLst>
                  <a:ext uri="{0D108BD9-81ED-4DB2-BD59-A6C34878D82A}">
                    <a16:rowId xmlns:a16="http://schemas.microsoft.com/office/drawing/2014/main" val="1380329988"/>
                  </a:ext>
                </a:extLst>
              </a:tr>
              <a:tr h="1317405">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Demographics</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200" dirty="0">
                          <a:latin typeface="Tahoma" panose="020B0604030504040204" pitchFamily="34" charset="0"/>
                          <a:ea typeface="Tahoma" panose="020B0604030504040204" pitchFamily="34" charset="0"/>
                          <a:cs typeface="Tahoma" panose="020B0604030504040204" pitchFamily="34" charset="0"/>
                        </a:rPr>
                        <a:t>Most chaperones were mothers</a:t>
                      </a:r>
                      <a:endParaRPr lang="he-IL" sz="1200" dirty="0">
                        <a:latin typeface="Tahoma" panose="020B0604030504040204" pitchFamily="34" charset="0"/>
                        <a:ea typeface="Tahoma" panose="020B0604030504040204" pitchFamily="34" charset="0"/>
                        <a:cs typeface="Tahoma" panose="020B0604030504040204" pitchFamily="34" charset="0"/>
                      </a:endParaRPr>
                    </a:p>
                    <a:p>
                      <a:pPr algn="l" rtl="0"/>
                      <a:r>
                        <a:rPr lang="en-US" sz="1200" dirty="0">
                          <a:latin typeface="Tahoma" panose="020B0604030504040204" pitchFamily="34" charset="0"/>
                          <a:ea typeface="Tahoma" panose="020B0604030504040204" pitchFamily="34" charset="0"/>
                          <a:cs typeface="Tahoma" panose="020B0604030504040204" pitchFamily="34" charset="0"/>
                        </a:rPr>
                        <a:t>Most visitors stayed 1-2 hours</a:t>
                      </a:r>
                      <a:endParaRPr lang="he-IL" sz="1200" dirty="0">
                        <a:latin typeface="Tahoma" panose="020B0604030504040204" pitchFamily="34" charset="0"/>
                        <a:ea typeface="Tahoma" panose="020B0604030504040204" pitchFamily="34" charset="0"/>
                        <a:cs typeface="Tahoma" panose="020B0604030504040204" pitchFamily="34" charset="0"/>
                      </a:endParaRPr>
                    </a:p>
                    <a:p>
                      <a:pPr algn="l" rtl="0"/>
                      <a:endParaRPr lang="he-IL" sz="1200" dirty="0">
                        <a:latin typeface="Tahoma" panose="020B0604030504040204" pitchFamily="34" charset="0"/>
                        <a:ea typeface="Tahoma" panose="020B0604030504040204" pitchFamily="34" charset="0"/>
                        <a:cs typeface="Tahoma" panose="020B0604030504040204" pitchFamily="34" charset="0"/>
                      </a:endParaRPr>
                    </a:p>
                    <a:p>
                      <a:pPr algn="l" rtl="0"/>
                      <a:r>
                        <a:rPr lang="en-US" sz="1200" dirty="0">
                          <a:latin typeface="Tahoma" panose="020B0604030504040204" pitchFamily="34" charset="0"/>
                          <a:ea typeface="Tahoma" panose="020B0604030504040204" pitchFamily="34" charset="0"/>
                          <a:cs typeface="Tahoma" panose="020B0604030504040204" pitchFamily="34" charset="0"/>
                        </a:rPr>
                        <a:t>Age of participating children:</a:t>
                      </a: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r>
                        <a:rPr lang="en-US" sz="1200" dirty="0">
                          <a:latin typeface="Tahoma" panose="020B0604030504040204" pitchFamily="34" charset="0"/>
                          <a:ea typeface="Tahoma" panose="020B0604030504040204" pitchFamily="34" charset="0"/>
                          <a:cs typeface="Tahoma" panose="020B0604030504040204" pitchFamily="34" charset="0"/>
                        </a:rPr>
                        <a:t>Most chaperones were mothers</a:t>
                      </a:r>
                      <a:endParaRPr lang="he-IL" sz="1200" dirty="0">
                        <a:latin typeface="Tahoma" panose="020B0604030504040204" pitchFamily="34" charset="0"/>
                        <a:ea typeface="Tahoma" panose="020B0604030504040204" pitchFamily="34" charset="0"/>
                        <a:cs typeface="Tahoma" panose="020B0604030504040204" pitchFamily="34" charset="0"/>
                      </a:endParaRPr>
                    </a:p>
                    <a:p>
                      <a:pPr algn="l" rtl="0"/>
                      <a:r>
                        <a:rPr lang="en-US" sz="1200" dirty="0">
                          <a:latin typeface="Tahoma" panose="020B0604030504040204" pitchFamily="34" charset="0"/>
                          <a:ea typeface="Tahoma" panose="020B0604030504040204" pitchFamily="34" charset="0"/>
                          <a:cs typeface="Tahoma" panose="020B0604030504040204" pitchFamily="34" charset="0"/>
                        </a:rPr>
                        <a:t>Most visitors stayed between </a:t>
                      </a:r>
                    </a:p>
                    <a:p>
                      <a:pPr algn="l" rtl="0"/>
                      <a:r>
                        <a:rPr lang="en-US" sz="1200" dirty="0">
                          <a:latin typeface="Tahoma" panose="020B0604030504040204" pitchFamily="34" charset="0"/>
                          <a:ea typeface="Tahoma" panose="020B0604030504040204" pitchFamily="34" charset="0"/>
                          <a:cs typeface="Tahoma" panose="020B0604030504040204" pitchFamily="34" charset="0"/>
                        </a:rPr>
                        <a:t>half an hour to one hour</a:t>
                      </a:r>
                      <a:endParaRPr lang="he-IL" sz="1200" dirty="0">
                        <a:latin typeface="Tahoma" panose="020B0604030504040204" pitchFamily="34" charset="0"/>
                        <a:ea typeface="Tahoma" panose="020B0604030504040204" pitchFamily="34" charset="0"/>
                        <a:cs typeface="Tahoma" panose="020B0604030504040204" pitchFamily="34" charset="0"/>
                      </a:endParaRPr>
                    </a:p>
                    <a:p>
                      <a:pPr algn="l" rtl="0"/>
                      <a:endParaRPr lang="he-IL" sz="1200" dirty="0">
                        <a:latin typeface="Tahoma" panose="020B0604030504040204" pitchFamily="34" charset="0"/>
                        <a:ea typeface="Tahoma" panose="020B0604030504040204" pitchFamily="34" charset="0"/>
                        <a:cs typeface="Tahoma" panose="020B0604030504040204" pitchFamily="34" charset="0"/>
                      </a:endParaRPr>
                    </a:p>
                    <a:p>
                      <a:pPr algn="l" rtl="0"/>
                      <a:r>
                        <a:rPr lang="en-US" sz="1200" dirty="0">
                          <a:latin typeface="Tahoma" panose="020B0604030504040204" pitchFamily="34" charset="0"/>
                          <a:ea typeface="Tahoma" panose="020B0604030504040204" pitchFamily="34" charset="0"/>
                          <a:cs typeface="Tahoma" panose="020B0604030504040204" pitchFamily="34" charset="0"/>
                        </a:rPr>
                        <a:t>Age of participating children:</a:t>
                      </a: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56085747"/>
                  </a:ext>
                </a:extLst>
              </a:tr>
              <a:tr h="2649984">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Community</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Activities were </a:t>
                      </a:r>
                      <a:r>
                        <a:rPr lang="en-US" sz="1200" b="1" dirty="0">
                          <a:latin typeface="Tahoma" panose="020B0604030504040204" pitchFamily="34" charset="0"/>
                          <a:ea typeface="Tahoma" panose="020B0604030504040204" pitchFamily="34" charset="0"/>
                          <a:cs typeface="Tahoma" panose="020B0604030504040204" pitchFamily="34" charset="0"/>
                        </a:rPr>
                        <a:t>integrated into a routine community gathering at the park</a:t>
                      </a:r>
                      <a:r>
                        <a:rPr lang="en-US" sz="1200" dirty="0">
                          <a:latin typeface="Tahoma" panose="020B0604030504040204" pitchFamily="34" charset="0"/>
                          <a:ea typeface="Tahoma" panose="020B0604030504040204" pitchFamily="34" charset="0"/>
                          <a:cs typeface="Tahoma" panose="020B0604030504040204" pitchFamily="34" charset="0"/>
                        </a:rPr>
                        <a:t>. Interviewees said most participants come to the parks daily and know each other.</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rtl="0">
                        <a:lnSpc>
                          <a:spcPct val="100000"/>
                        </a:lnSpc>
                        <a:spcBef>
                          <a:spcPts val="600"/>
                        </a:spcBef>
                        <a:buClr>
                          <a:srgbClr val="EC1C3C"/>
                        </a:buClr>
                        <a:buFont typeface="Tahoma" panose="020B0604030504040204" pitchFamily="34" charset="0"/>
                        <a:buChar char="█"/>
                      </a:pPr>
                      <a:r>
                        <a:rPr lang="en-US" sz="1200" b="1" dirty="0">
                          <a:latin typeface="Tahoma" panose="020B0604030504040204" pitchFamily="34" charset="0"/>
                          <a:ea typeface="Tahoma" panose="020B0604030504040204" pitchFamily="34" charset="0"/>
                          <a:cs typeface="Tahoma" panose="020B0604030504040204" pitchFamily="34" charset="0"/>
                        </a:rPr>
                        <a:t>Enthusiastic interaction among the children</a:t>
                      </a:r>
                      <a:r>
                        <a:rPr lang="en-US" sz="1200" dirty="0">
                          <a:latin typeface="Tahoma" panose="020B0604030504040204" pitchFamily="34" charset="0"/>
                          <a:ea typeface="Tahoma" panose="020B0604030504040204" pitchFamily="34" charset="0"/>
                          <a:cs typeface="Tahoma" panose="020B0604030504040204" pitchFamily="34" charset="0"/>
                        </a:rPr>
                        <a:t>, physical play, fun, and familiarity among most participants were observed.</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rtl="0">
                        <a:lnSpc>
                          <a:spcPct val="100000"/>
                        </a:lnSpc>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Most participants were from the Arab population. They learned about the activities through community information channels. They stayed for the entire activity.</a:t>
                      </a:r>
                      <a:r>
                        <a:rPr lang="he-IL" sz="1200" dirty="0">
                          <a:latin typeface="Tahoma" panose="020B0604030504040204" pitchFamily="34" charset="0"/>
                          <a:ea typeface="Tahoma" panose="020B0604030504040204" pitchFamily="34" charset="0"/>
                          <a:cs typeface="Tahoma" panose="020B0604030504040204" pitchFamily="34" charset="0"/>
                        </a:rPr>
                        <a:t> </a:t>
                      </a:r>
                    </a:p>
                    <a:p>
                      <a:pPr marL="171450" indent="-171450" algn="l" rtl="0">
                        <a:lnSpc>
                          <a:spcPct val="100000"/>
                        </a:lnSpc>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 few Jewish families passed by and took an interest, but remained only a short time.</a:t>
                      </a:r>
                      <a:r>
                        <a:rPr lang="he-IL" sz="1200" dirty="0">
                          <a:latin typeface="Tahoma" panose="020B0604030504040204" pitchFamily="34" charset="0"/>
                          <a:ea typeface="Tahoma" panose="020B0604030504040204" pitchFamily="34" charset="0"/>
                          <a:cs typeface="Tahoma" panose="020B060403050404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There was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high turnover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during the activity. Participants belong to diverse population groups (Arab, Jewish, Russian- and Amharic-speaking).</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No population remained if they were in the minority</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when most participants were from the Arab population, Jewish children felt uncomfortable and left the activity; when there was a majority from the Jewish population, mothers of Arab descent were likely to leave.</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8152829"/>
                  </a:ext>
                </a:extLst>
              </a:tr>
              <a:tr h="406511">
                <a:tc>
                  <a:txBody>
                    <a:bodyPr/>
                    <a:lstStyle/>
                    <a:p>
                      <a:pPr algn="l" rtl="0">
                        <a:lnSpc>
                          <a:spcPct val="100000"/>
                        </a:lnSpc>
                      </a:pPr>
                      <a:r>
                        <a:rPr lang="en-US" sz="1000" b="1" kern="1200" dirty="0">
                          <a:solidFill>
                            <a:schemeClr val="bg1"/>
                          </a:solidFill>
                          <a:latin typeface="Tahoma" panose="020B0604030504040204" pitchFamily="34" charset="0"/>
                          <a:ea typeface="Tahoma" panose="020B0604030504040204" pitchFamily="34" charset="0"/>
                          <a:cs typeface="Tahoma" panose="020B0604030504040204" pitchFamily="34" charset="0"/>
                        </a:rPr>
                        <a:t>Encouraging</a:t>
                      </a:r>
                      <a:r>
                        <a:rPr lang="en-US" sz="1000" b="1" dirty="0">
                          <a:solidFill>
                            <a:schemeClr val="bg1"/>
                          </a:solidFill>
                          <a:latin typeface="Tahoma" panose="020B0604030504040204" pitchFamily="34" charset="0"/>
                          <a:ea typeface="Tahoma" panose="020B0604030504040204" pitchFamily="34" charset="0"/>
                          <a:cs typeface="Tahoma" panose="020B0604030504040204" pitchFamily="34" charset="0"/>
                        </a:rPr>
                        <a:t> community*</a:t>
                      </a:r>
                      <a:endParaRPr lang="he-IL" sz="10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5.4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3611117946"/>
                  </a:ext>
                </a:extLst>
              </a:tr>
              <a:tr h="3911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bg1"/>
                          </a:solidFill>
                          <a:latin typeface="Tahoma" panose="020B0604030504040204" pitchFamily="34" charset="0"/>
                          <a:ea typeface="Tahoma" panose="020B0604030504040204" pitchFamily="34" charset="0"/>
                          <a:cs typeface="Tahoma" panose="020B0604030504040204" pitchFamily="34" charset="0"/>
                        </a:rPr>
                        <a:t>Interaction among children *</a:t>
                      </a:r>
                      <a:endParaRPr lang="he-IL" sz="10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6.4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3109213351"/>
                  </a:ext>
                </a:extLst>
              </a:tr>
              <a:tr h="3892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bg1"/>
                          </a:solidFill>
                          <a:latin typeface="Tahoma" panose="020B0604030504040204" pitchFamily="34" charset="0"/>
                          <a:ea typeface="Tahoma" panose="020B0604030504040204" pitchFamily="34" charset="0"/>
                          <a:cs typeface="Tahoma" panose="020B0604030504040204" pitchFamily="34" charset="0"/>
                        </a:rPr>
                        <a:t>Need for rejuvenation *</a:t>
                      </a:r>
                      <a:endParaRPr lang="he-IL" sz="10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1157583557"/>
                  </a:ext>
                </a:extLst>
              </a:tr>
            </a:tbl>
          </a:graphicData>
        </a:graphic>
      </p:graphicFrame>
      <p:grpSp>
        <p:nvGrpSpPr>
          <p:cNvPr id="4" name="Group 3">
            <a:extLst>
              <a:ext uri="{FF2B5EF4-FFF2-40B4-BE49-F238E27FC236}">
                <a16:creationId xmlns:a16="http://schemas.microsoft.com/office/drawing/2014/main" id="{64D61C31-96C6-4EB8-837D-E3B2F696AB16}"/>
              </a:ext>
            </a:extLst>
          </p:cNvPr>
          <p:cNvGrpSpPr/>
          <p:nvPr/>
        </p:nvGrpSpPr>
        <p:grpSpPr>
          <a:xfrm>
            <a:off x="158676" y="1674625"/>
            <a:ext cx="1082491" cy="577081"/>
            <a:chOff x="11055223" y="1968658"/>
            <a:chExt cx="1082491" cy="577081"/>
          </a:xfrm>
        </p:grpSpPr>
        <p:sp>
          <p:nvSpPr>
            <p:cNvPr id="7" name="TextBox 6">
              <a:extLst>
                <a:ext uri="{FF2B5EF4-FFF2-40B4-BE49-F238E27FC236}">
                  <a16:creationId xmlns:a16="http://schemas.microsoft.com/office/drawing/2014/main" id="{1987F127-EEA5-4555-A108-A441BDD3E3CC}"/>
                </a:ext>
              </a:extLst>
            </p:cNvPr>
            <p:cNvSpPr txBox="1"/>
            <p:nvPr/>
          </p:nvSpPr>
          <p:spPr>
            <a:xfrm>
              <a:off x="11102922" y="1968658"/>
              <a:ext cx="1034792" cy="577081"/>
            </a:xfrm>
            <a:prstGeom prst="rect">
              <a:avLst/>
            </a:prstGeom>
            <a:noFill/>
          </p:spPr>
          <p:txBody>
            <a:bodyPr wrap="square" rtlCol="1">
              <a:spAutoFit/>
            </a:bodyPr>
            <a:lstStyle/>
            <a:p>
              <a:pPr algn="r" rtl="1"/>
              <a:r>
                <a:rPr lang="en-US" sz="1050" dirty="0">
                  <a:solidFill>
                    <a:schemeClr val="bg1"/>
                  </a:solidFill>
                </a:rPr>
                <a:t>under 3</a:t>
              </a:r>
              <a:endParaRPr lang="he-IL" sz="1050" dirty="0">
                <a:solidFill>
                  <a:schemeClr val="bg1"/>
                </a:solidFill>
              </a:endParaRPr>
            </a:p>
            <a:p>
              <a:pPr algn="r" rtl="1"/>
              <a:r>
                <a:rPr lang="en-US" sz="1050" dirty="0">
                  <a:solidFill>
                    <a:schemeClr val="bg1"/>
                  </a:solidFill>
                </a:rPr>
                <a:t>years</a:t>
              </a:r>
              <a:r>
                <a:rPr lang="he-IL" sz="1050" dirty="0">
                  <a:solidFill>
                    <a:schemeClr val="bg1"/>
                  </a:solidFill>
                </a:rPr>
                <a:t> 3-6</a:t>
              </a:r>
            </a:p>
            <a:p>
              <a:pPr algn="r" rtl="1"/>
              <a:r>
                <a:rPr lang="en-US" sz="1050" dirty="0">
                  <a:solidFill>
                    <a:schemeClr val="bg1"/>
                  </a:solidFill>
                </a:rPr>
                <a:t>Over 6</a:t>
              </a:r>
              <a:endParaRPr lang="he-IL" sz="1050" dirty="0">
                <a:solidFill>
                  <a:schemeClr val="bg1"/>
                </a:solidFill>
              </a:endParaRPr>
            </a:p>
          </p:txBody>
        </p:sp>
        <p:sp>
          <p:nvSpPr>
            <p:cNvPr id="8" name="Oval 7">
              <a:extLst>
                <a:ext uri="{FF2B5EF4-FFF2-40B4-BE49-F238E27FC236}">
                  <a16:creationId xmlns:a16="http://schemas.microsoft.com/office/drawing/2014/main" id="{ED45B012-B997-4BDA-8D9E-6FDC165B7CE5}"/>
                </a:ext>
              </a:extLst>
            </p:cNvPr>
            <p:cNvSpPr/>
            <p:nvPr/>
          </p:nvSpPr>
          <p:spPr>
            <a:xfrm>
              <a:off x="11055223" y="2009298"/>
              <a:ext cx="236638" cy="220822"/>
            </a:xfrm>
            <a:prstGeom prst="ellipse">
              <a:avLst/>
            </a:prstGeom>
            <a:solidFill>
              <a:srgbClr val="F69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chemeClr val="bg1"/>
                </a:solidFill>
              </a:endParaRPr>
            </a:p>
          </p:txBody>
        </p:sp>
        <p:sp>
          <p:nvSpPr>
            <p:cNvPr id="9" name="Oval 8">
              <a:extLst>
                <a:ext uri="{FF2B5EF4-FFF2-40B4-BE49-F238E27FC236}">
                  <a16:creationId xmlns:a16="http://schemas.microsoft.com/office/drawing/2014/main" id="{AA494856-3667-404C-9481-490206F91BAF}"/>
                </a:ext>
              </a:extLst>
            </p:cNvPr>
            <p:cNvSpPr/>
            <p:nvPr/>
          </p:nvSpPr>
          <p:spPr>
            <a:xfrm>
              <a:off x="11222363" y="2146787"/>
              <a:ext cx="236638" cy="220822"/>
            </a:xfrm>
            <a:prstGeom prst="ellipse">
              <a:avLst/>
            </a:prstGeom>
            <a:solidFill>
              <a:srgbClr val="F9B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chemeClr val="bg1"/>
                </a:solidFill>
              </a:endParaRPr>
            </a:p>
          </p:txBody>
        </p:sp>
        <p:sp>
          <p:nvSpPr>
            <p:cNvPr id="10" name="Oval 9">
              <a:extLst>
                <a:ext uri="{FF2B5EF4-FFF2-40B4-BE49-F238E27FC236}">
                  <a16:creationId xmlns:a16="http://schemas.microsoft.com/office/drawing/2014/main" id="{AC527676-5DA4-407B-BA07-942A3118EE71}"/>
                </a:ext>
              </a:extLst>
            </p:cNvPr>
            <p:cNvSpPr/>
            <p:nvPr/>
          </p:nvSpPr>
          <p:spPr>
            <a:xfrm>
              <a:off x="11055223" y="2314900"/>
              <a:ext cx="236638" cy="220822"/>
            </a:xfrm>
            <a:prstGeom prst="ellipse">
              <a:avLst/>
            </a:pr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chemeClr val="bg1"/>
                </a:solidFill>
              </a:endParaRPr>
            </a:p>
          </p:txBody>
        </p:sp>
      </p:grpSp>
      <p:graphicFrame>
        <p:nvGraphicFramePr>
          <p:cNvPr id="11" name="Chart 10">
            <a:extLst>
              <a:ext uri="{FF2B5EF4-FFF2-40B4-BE49-F238E27FC236}">
                <a16:creationId xmlns:a16="http://schemas.microsoft.com/office/drawing/2014/main" id="{C71F905D-81CB-4223-BF18-142F36D1689A}"/>
              </a:ext>
            </a:extLst>
          </p:cNvPr>
          <p:cNvGraphicFramePr/>
          <p:nvPr>
            <p:extLst>
              <p:ext uri="{D42A27DB-BD31-4B8C-83A1-F6EECF244321}">
                <p14:modId xmlns:p14="http://schemas.microsoft.com/office/powerpoint/2010/main" val="78574160"/>
              </p:ext>
            </p:extLst>
          </p:nvPr>
        </p:nvGraphicFramePr>
        <p:xfrm>
          <a:off x="3205922" y="734607"/>
          <a:ext cx="2147808" cy="1675216"/>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a:extLst>
              <a:ext uri="{FF2B5EF4-FFF2-40B4-BE49-F238E27FC236}">
                <a16:creationId xmlns:a16="http://schemas.microsoft.com/office/drawing/2014/main" id="{D3EA58EB-5BE0-DE22-74B7-1186EFA1A681}"/>
              </a:ext>
            </a:extLst>
          </p:cNvPr>
          <p:cNvSpPr txBox="1"/>
          <p:nvPr/>
        </p:nvSpPr>
        <p:spPr>
          <a:xfrm>
            <a:off x="8839200" y="390320"/>
            <a:ext cx="3350233" cy="5463034"/>
          </a:xfrm>
          <a:prstGeom prst="rect">
            <a:avLst/>
          </a:prstGeom>
          <a:solidFill>
            <a:srgbClr val="F7E88D"/>
          </a:solidFill>
        </p:spPr>
        <p:txBody>
          <a:bodyPr wrap="square" rtlCol="1">
            <a:spAutoFit/>
          </a:bodyPr>
          <a:lstStyle/>
          <a:p>
            <a:pPr algn="l"/>
            <a:r>
              <a:rPr lang="en-US" sz="1200" dirty="0">
                <a:latin typeface="Tahoma" panose="020B0604030504040204" pitchFamily="34" charset="0"/>
                <a:ea typeface="Tahoma" panose="020B0604030504040204" pitchFamily="34" charset="0"/>
                <a:cs typeface="Tahoma" panose="020B0604030504040204" pitchFamily="34" charset="0"/>
              </a:rPr>
              <a:t>The </a:t>
            </a:r>
            <a:r>
              <a:rPr lang="en-US" sz="1200" b="1" dirty="0">
                <a:latin typeface="Tahoma" panose="020B0604030504040204" pitchFamily="34" charset="0"/>
                <a:ea typeface="Tahoma" panose="020B0604030504040204" pitchFamily="34" charset="0"/>
                <a:cs typeface="Tahoma" panose="020B0604030504040204" pitchFamily="34" charset="0"/>
              </a:rPr>
              <a:t>parent-consultant </a:t>
            </a:r>
            <a:r>
              <a:rPr lang="en-US" sz="1200" dirty="0">
                <a:latin typeface="Tahoma" panose="020B0604030504040204" pitchFamily="34" charset="0"/>
                <a:ea typeface="Tahoma" panose="020B0604030504040204" pitchFamily="34" charset="0"/>
                <a:cs typeface="Tahoma" panose="020B0604030504040204" pitchFamily="34" charset="0"/>
              </a:rPr>
              <a:t>was present at 10 activity sessions in Jaffa. She described the populations she encountered:</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b="1" dirty="0">
                <a:latin typeface="Tahoma" panose="020B0604030504040204" pitchFamily="34" charset="0"/>
                <a:ea typeface="Tahoma" panose="020B0604030504040204" pitchFamily="34" charset="0"/>
                <a:cs typeface="Tahoma" panose="020B0604030504040204" pitchFamily="34" charset="0"/>
              </a:rPr>
              <a:t>Primarily a socially marginalized population</a:t>
            </a:r>
            <a:r>
              <a:rPr lang="en-US" sz="1200" dirty="0">
                <a:latin typeface="Tahoma" panose="020B0604030504040204" pitchFamily="34" charset="0"/>
                <a:ea typeface="Tahoma" panose="020B0604030504040204" pitchFamily="34" charset="0"/>
                <a:cs typeface="Tahoma" panose="020B0604030504040204" pitchFamily="34" charset="0"/>
              </a:rPr>
              <a:t>, mainly Arabic-speakers.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Only one session had an ethnically and socio-demographically mixed population.</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Most participants came to the activity closest to their home. There were </a:t>
            </a:r>
            <a:r>
              <a:rPr lang="en-US" sz="1200" b="1" dirty="0">
                <a:latin typeface="Tahoma" panose="020B0604030504040204" pitchFamily="34" charset="0"/>
                <a:ea typeface="Tahoma" panose="020B0604030504040204" pitchFamily="34" charset="0"/>
                <a:cs typeface="Tahoma" panose="020B0604030504040204" pitchFamily="34" charset="0"/>
              </a:rPr>
              <a:t>few returning participants.</a:t>
            </a:r>
            <a:endParaRPr lang="he-IL" sz="1200" b="1" dirty="0">
              <a:latin typeface="Tahoma" panose="020B0604030504040204" pitchFamily="34" charset="0"/>
              <a:ea typeface="Tahoma" panose="020B0604030504040204" pitchFamily="34" charset="0"/>
              <a:cs typeface="Tahoma" panose="020B0604030504040204" pitchFamily="34" charset="0"/>
            </a:endParaRPr>
          </a:p>
          <a:p>
            <a:pPr marL="171450" indent="-171450">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Many parents needed assistance: Following the Covid-19 crisis, there has been an increase in demand for parental guidance (online workshops, school meetings) to help them deal with children’s difficulties.</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Mothers seemed embarrassed by public offers of help, but when the consultant made individual, direct contact, they expressed a desire for advice.</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activities encouraged mothers to leave the house with their children. Usually many of them stay home, while their children go out with groups of friends, unchaperoned.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b="1" dirty="0">
                <a:latin typeface="Tahoma" panose="020B0604030504040204" pitchFamily="34" charset="0"/>
                <a:ea typeface="Tahoma" panose="020B0604030504040204" pitchFamily="34" charset="0"/>
                <a:cs typeface="Tahoma" panose="020B0604030504040204" pitchFamily="34" charset="0"/>
              </a:rPr>
              <a:t>For them to leave the house and gather socially in the parks is a significant achievement and opportunity for change.</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
        <p:nvSpPr>
          <p:cNvPr id="16" name="TextBox 15">
            <a:extLst>
              <a:ext uri="{FF2B5EF4-FFF2-40B4-BE49-F238E27FC236}">
                <a16:creationId xmlns:a16="http://schemas.microsoft.com/office/drawing/2014/main" id="{16178320-0F21-67DE-89B0-0BA6ECDEA002}"/>
              </a:ext>
            </a:extLst>
          </p:cNvPr>
          <p:cNvSpPr txBox="1"/>
          <p:nvPr/>
        </p:nvSpPr>
        <p:spPr>
          <a:xfrm>
            <a:off x="1312752" y="6199502"/>
            <a:ext cx="6145895"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from 1 (low) to 7 (high) :</a:t>
            </a:r>
            <a:endParaRPr lang="he-IL" sz="1000" dirty="0">
              <a:latin typeface="Calibri" panose="020F0502020204030204" pitchFamily="34" charset="0"/>
              <a:cs typeface="Calibri" panose="020F0502020204030204" pitchFamily="34" charset="0"/>
            </a:endParaRPr>
          </a:p>
        </p:txBody>
      </p:sp>
      <p:graphicFrame>
        <p:nvGraphicFramePr>
          <p:cNvPr id="18" name="Chart 17">
            <a:extLst>
              <a:ext uri="{FF2B5EF4-FFF2-40B4-BE49-F238E27FC236}">
                <a16:creationId xmlns:a16="http://schemas.microsoft.com/office/drawing/2014/main" id="{59445548-B163-8B61-9C31-4B0808F944A5}"/>
              </a:ext>
            </a:extLst>
          </p:cNvPr>
          <p:cNvGraphicFramePr/>
          <p:nvPr>
            <p:extLst>
              <p:ext uri="{D42A27DB-BD31-4B8C-83A1-F6EECF244321}">
                <p14:modId xmlns:p14="http://schemas.microsoft.com/office/powerpoint/2010/main" val="430138514"/>
              </p:ext>
            </p:extLst>
          </p:nvPr>
        </p:nvGraphicFramePr>
        <p:xfrm>
          <a:off x="6899897" y="744936"/>
          <a:ext cx="2147808" cy="167521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67523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32</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Play-Car - Jaffa</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685861706"/>
              </p:ext>
            </p:extLst>
          </p:nvPr>
        </p:nvGraphicFramePr>
        <p:xfrm>
          <a:off x="10099" y="389648"/>
          <a:ext cx="9089071" cy="5093112"/>
        </p:xfrm>
        <a:graphic>
          <a:graphicData uri="http://schemas.openxmlformats.org/drawingml/2006/table">
            <a:tbl>
              <a:tblPr firstRow="1" bandRow="1">
                <a:tableStyleId>{2D5ABB26-0587-4C30-8999-92F81FD0307C}</a:tableStyleId>
              </a:tblPr>
              <a:tblGrid>
                <a:gridCol w="2167044">
                  <a:extLst>
                    <a:ext uri="{9D8B030D-6E8A-4147-A177-3AD203B41FA5}">
                      <a16:colId xmlns:a16="http://schemas.microsoft.com/office/drawing/2014/main" val="851805883"/>
                    </a:ext>
                  </a:extLst>
                </a:gridCol>
                <a:gridCol w="3363096">
                  <a:extLst>
                    <a:ext uri="{9D8B030D-6E8A-4147-A177-3AD203B41FA5}">
                      <a16:colId xmlns:a16="http://schemas.microsoft.com/office/drawing/2014/main" val="60637984"/>
                    </a:ext>
                  </a:extLst>
                </a:gridCol>
                <a:gridCol w="3558931">
                  <a:extLst>
                    <a:ext uri="{9D8B030D-6E8A-4147-A177-3AD203B41FA5}">
                      <a16:colId xmlns:a16="http://schemas.microsoft.com/office/drawing/2014/main" val="1289128960"/>
                    </a:ext>
                  </a:extLst>
                </a:gridCol>
              </a:tblGrid>
              <a:tr h="620283">
                <a:tc>
                  <a:txBody>
                    <a:bodyPr/>
                    <a:lstStyle/>
                    <a:p>
                      <a:pPr algn="r" rtl="1"/>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400" b="1" dirty="0" err="1">
                          <a:solidFill>
                            <a:schemeClr val="bg1"/>
                          </a:solidFill>
                          <a:latin typeface="Tahoma" panose="020B0604030504040204" pitchFamily="34" charset="0"/>
                          <a:ea typeface="Tahoma" panose="020B0604030504040204" pitchFamily="34" charset="0"/>
                          <a:cs typeface="Tahoma" panose="020B0604030504040204" pitchFamily="34" charset="0"/>
                        </a:rPr>
                        <a:t>Kerem</a:t>
                      </a:r>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al-Dalek</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rtl="0"/>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1/8/21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The Red Park</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rtl="0"/>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8/8/21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extLst>
                  <a:ext uri="{0D108BD9-81ED-4DB2-BD59-A6C34878D82A}">
                    <a16:rowId xmlns:a16="http://schemas.microsoft.com/office/drawing/2014/main" val="1380329988"/>
                  </a:ext>
                </a:extLst>
              </a:tr>
              <a:tr h="1460344">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Environment</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No seats were provided in the area where the activity took place. </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Mostly children were present. The few adults sat on equipment crates near the activity stations.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activity area was close to the road, with no separation fence. There were no garbage bins, water fountains, or toilets. </a:t>
                      </a: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activity was conducted in a shady lawn, near a water source (from which the stations could refill their water supply), near the community center where there were accessible toilets.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There were no seats or play facilities. The adults brought folding chairs or sat on crates or mats</a:t>
                      </a:r>
                      <a:r>
                        <a:rPr lang="he-IL" sz="1200" dirty="0">
                          <a:latin typeface="Tahoma" panose="020B0604030504040204" pitchFamily="34" charset="0"/>
                          <a:ea typeface="Tahoma" panose="020B0604030504040204" pitchFamily="34" charset="0"/>
                          <a:cs typeface="Tahoma" panose="020B060403050404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60022968"/>
                  </a:ext>
                </a:extLst>
              </a:tr>
              <a:tr h="420562">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Clean &amp; well-maintained*</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a:solidFill>
                            <a:srgbClr val="F7E88D"/>
                          </a:solidFill>
                          <a:latin typeface="Tahoma" panose="020B0604030504040204" pitchFamily="34" charset="0"/>
                          <a:ea typeface="Tahoma" panose="020B0604030504040204" pitchFamily="34" charset="0"/>
                          <a:cs typeface="Tahoma" panose="020B0604030504040204" pitchFamily="34" charset="0"/>
                        </a:rPr>
                        <a:t>4.4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a:solidFill>
                            <a:srgbClr val="F7E88D"/>
                          </a:solidFill>
                          <a:latin typeface="Tahoma" panose="020B0604030504040204" pitchFamily="34" charset="0"/>
                          <a:ea typeface="Tahoma" panose="020B0604030504040204" pitchFamily="34" charset="0"/>
                          <a:cs typeface="Tahoma" panose="020B0604030504040204" pitchFamily="34" charset="0"/>
                        </a:rPr>
                        <a:t>6.3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1389122650"/>
                  </a:ext>
                </a:extLst>
              </a:tr>
              <a:tr h="3937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Drinking water &amp;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Bathrooms available*</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5.3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817299143"/>
                  </a:ext>
                </a:extLst>
              </a:tr>
              <a:tr h="3602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Shady*</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5.9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6.5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487570959"/>
                  </a:ext>
                </a:extLst>
              </a:tr>
              <a:tr h="3501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Safe for children*</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4.3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615042771"/>
                  </a:ext>
                </a:extLst>
              </a:tr>
              <a:tr h="3602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Comfortable seating*</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41387046"/>
                  </a:ext>
                </a:extLst>
              </a:tr>
              <a:tr h="3602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Convenient access*</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7.0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392643846"/>
                  </a:ext>
                </a:extLst>
              </a:tr>
              <a:tr h="4314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Suitable for # of participants*</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a:solidFill>
                            <a:srgbClr val="F7E88D"/>
                          </a:solidFill>
                          <a:latin typeface="Tahoma" panose="020B0604030504040204" pitchFamily="34" charset="0"/>
                          <a:ea typeface="Tahoma" panose="020B0604030504040204" pitchFamily="34" charset="0"/>
                          <a:cs typeface="Tahoma" panose="020B0604030504040204" pitchFamily="34" charset="0"/>
                        </a:rPr>
                        <a:t>6.6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1782686138"/>
                  </a:ext>
                </a:extLst>
              </a:tr>
            </a:tbl>
          </a:graphicData>
        </a:graphic>
      </p:graphicFrame>
      <p:sp>
        <p:nvSpPr>
          <p:cNvPr id="8" name="TextBox 7">
            <a:extLst>
              <a:ext uri="{FF2B5EF4-FFF2-40B4-BE49-F238E27FC236}">
                <a16:creationId xmlns:a16="http://schemas.microsoft.com/office/drawing/2014/main" id="{A21E91CF-54F9-4BE2-92C2-424A26CF605B}"/>
              </a:ext>
            </a:extLst>
          </p:cNvPr>
          <p:cNvSpPr txBox="1"/>
          <p:nvPr/>
        </p:nvSpPr>
        <p:spPr>
          <a:xfrm>
            <a:off x="2166259" y="5482760"/>
            <a:ext cx="6628118"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8ECEDF93-B396-6A78-3975-1185CCD90A11}"/>
              </a:ext>
            </a:extLst>
          </p:cNvPr>
          <p:cNvSpPr txBox="1"/>
          <p:nvPr/>
        </p:nvSpPr>
        <p:spPr>
          <a:xfrm>
            <a:off x="9368657" y="389648"/>
            <a:ext cx="2824480" cy="4124206"/>
          </a:xfrm>
          <a:prstGeom prst="rect">
            <a:avLst/>
          </a:prstGeom>
          <a:solidFill>
            <a:srgbClr val="90B6DD"/>
          </a:solidFill>
        </p:spPr>
        <p:txBody>
          <a:bodyPr wrap="square" rtlCol="1">
            <a:spAutoFit/>
          </a:bodyPr>
          <a:lstStyle/>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Monitoring social media via the </a:t>
            </a:r>
            <a:r>
              <a:rPr lang="en-US" sz="1200" dirty="0" err="1">
                <a:latin typeface="Tahoma" panose="020B0604030504040204" pitchFamily="34" charset="0"/>
                <a:ea typeface="Tahoma" panose="020B0604030504040204" pitchFamily="34" charset="0"/>
                <a:cs typeface="Tahoma" panose="020B0604030504040204" pitchFamily="34" charset="0"/>
              </a:rPr>
              <a:t>Zencity</a:t>
            </a:r>
            <a:r>
              <a:rPr lang="en-US" sz="1200" dirty="0">
                <a:latin typeface="Tahoma" panose="020B0604030504040204" pitchFamily="34" charset="0"/>
                <a:ea typeface="Tahoma" panose="020B0604030504040204" pitchFamily="34" charset="0"/>
                <a:cs typeface="Tahoma" panose="020B0604030504040204" pitchFamily="34" charset="0"/>
              </a:rPr>
              <a:t> platform indicated that before the activities there was some discussion on Facebook about Play-Car in Jaffa - posts by </a:t>
            </a:r>
            <a:r>
              <a:rPr lang="en-US" sz="1200" dirty="0" err="1">
                <a:latin typeface="Tahoma" panose="020B0604030504040204" pitchFamily="34" charset="0"/>
                <a:ea typeface="Tahoma" panose="020B0604030504040204" pitchFamily="34" charset="0"/>
                <a:cs typeface="Tahoma" panose="020B0604030504040204" pitchFamily="34" charset="0"/>
              </a:rPr>
              <a:t>Hamishlama</a:t>
            </a:r>
            <a:r>
              <a:rPr lang="en-US" sz="1200" dirty="0">
                <a:latin typeface="Tahoma" panose="020B0604030504040204" pitchFamily="34" charset="0"/>
                <a:ea typeface="Tahoma" panose="020B0604030504040204" pitchFamily="34" charset="0"/>
                <a:cs typeface="Tahoma" panose="020B0604030504040204" pitchFamily="34" charset="0"/>
              </a:rPr>
              <a:t> for Jaffa (4) and Beit </a:t>
            </a:r>
            <a:r>
              <a:rPr lang="en-US" sz="1200" dirty="0" err="1">
                <a:latin typeface="Tahoma" panose="020B0604030504040204" pitchFamily="34" charset="0"/>
                <a:ea typeface="Tahoma" panose="020B0604030504040204" pitchFamily="34" charset="0"/>
                <a:cs typeface="Tahoma" panose="020B0604030504040204" pitchFamily="34" charset="0"/>
              </a:rPr>
              <a:t>Raka</a:t>
            </a:r>
            <a:r>
              <a:rPr lang="en-US" sz="1200" dirty="0">
                <a:latin typeface="Tahoma" panose="020B0604030504040204" pitchFamily="34" charset="0"/>
                <a:ea typeface="Tahoma" panose="020B0604030504040204" pitchFamily="34" charset="0"/>
                <a:cs typeface="Tahoma" panose="020B0604030504040204" pitchFamily="34" charset="0"/>
              </a:rPr>
              <a:t> (3). These received some likes and shares but almost no comments. </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By the end of January 2022, there had been about 50 mentions of Play-Car Jaffa on Facebook, all from formal sources. About half were published by community centers in Jaffa (mainly </a:t>
            </a:r>
            <a:r>
              <a:rPr lang="en-US" sz="1200" dirty="0" err="1">
                <a:latin typeface="Tahoma" panose="020B0604030504040204" pitchFamily="34" charset="0"/>
                <a:ea typeface="Tahoma" panose="020B0604030504040204" pitchFamily="34" charset="0"/>
                <a:cs typeface="Tahoma" panose="020B0604030504040204" pitchFamily="34" charset="0"/>
              </a:rPr>
              <a:t>Hamishlama</a:t>
            </a:r>
            <a:r>
              <a:rPr lang="en-US" sz="1200" dirty="0">
                <a:latin typeface="Tahoma" panose="020B0604030504040204" pitchFamily="34" charset="0"/>
                <a:ea typeface="Tahoma" panose="020B0604030504040204" pitchFamily="34" charset="0"/>
                <a:cs typeface="Tahoma" panose="020B0604030504040204" pitchFamily="34" charset="0"/>
              </a:rPr>
              <a:t> and Beit </a:t>
            </a:r>
            <a:r>
              <a:rPr lang="en-US" sz="1200" dirty="0" err="1">
                <a:latin typeface="Tahoma" panose="020B0604030504040204" pitchFamily="34" charset="0"/>
                <a:ea typeface="Tahoma" panose="020B0604030504040204" pitchFamily="34" charset="0"/>
                <a:cs typeface="Tahoma" panose="020B0604030504040204" pitchFamily="34" charset="0"/>
              </a:rPr>
              <a:t>Raka</a:t>
            </a:r>
            <a:r>
              <a:rPr lang="en-US" sz="1200" dirty="0">
                <a:latin typeface="Tahoma" panose="020B0604030504040204" pitchFamily="34" charset="0"/>
                <a:ea typeface="Tahoma" panose="020B0604030504040204" pitchFamily="34" charset="0"/>
                <a:cs typeface="Tahoma" panose="020B0604030504040204" pitchFamily="34" charset="0"/>
              </a:rPr>
              <a:t>), which elicited about 100 reactions, mainly likes and shares</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According to interviewed participants, about a third of them heard about the activity through </a:t>
            </a:r>
            <a:r>
              <a:rPr lang="en-US" sz="1200" dirty="0" err="1">
                <a:latin typeface="Tahoma" panose="020B0604030504040204" pitchFamily="34" charset="0"/>
                <a:ea typeface="Tahoma" panose="020B0604030504040204" pitchFamily="34" charset="0"/>
                <a:cs typeface="Tahoma" panose="020B0604030504040204" pitchFamily="34" charset="0"/>
              </a:rPr>
              <a:t>Hamishlama’s</a:t>
            </a:r>
            <a:r>
              <a:rPr lang="en-US" sz="1200" dirty="0">
                <a:latin typeface="Tahoma" panose="020B0604030504040204" pitchFamily="34" charset="0"/>
                <a:ea typeface="Tahoma" panose="020B0604030504040204" pitchFamily="34" charset="0"/>
                <a:cs typeface="Tahoma" panose="020B0604030504040204" pitchFamily="34" charset="0"/>
              </a:rPr>
              <a:t> posts and WhatsApp groups.</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9262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33</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Play-Car - Jaffa</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3594512840"/>
              </p:ext>
            </p:extLst>
          </p:nvPr>
        </p:nvGraphicFramePr>
        <p:xfrm>
          <a:off x="0" y="389650"/>
          <a:ext cx="9307289" cy="5775960"/>
        </p:xfrm>
        <a:graphic>
          <a:graphicData uri="http://schemas.openxmlformats.org/drawingml/2006/table">
            <a:tbl>
              <a:tblPr firstRow="1" bandRow="1">
                <a:tableStyleId>{2D5ABB26-0587-4C30-8999-92F81FD0307C}</a:tableStyleId>
              </a:tblPr>
              <a:tblGrid>
                <a:gridCol w="1097895">
                  <a:extLst>
                    <a:ext uri="{9D8B030D-6E8A-4147-A177-3AD203B41FA5}">
                      <a16:colId xmlns:a16="http://schemas.microsoft.com/office/drawing/2014/main" val="3022166453"/>
                    </a:ext>
                  </a:extLst>
                </a:gridCol>
                <a:gridCol w="4471635">
                  <a:extLst>
                    <a:ext uri="{9D8B030D-6E8A-4147-A177-3AD203B41FA5}">
                      <a16:colId xmlns:a16="http://schemas.microsoft.com/office/drawing/2014/main" val="60637984"/>
                    </a:ext>
                  </a:extLst>
                </a:gridCol>
                <a:gridCol w="3737759">
                  <a:extLst>
                    <a:ext uri="{9D8B030D-6E8A-4147-A177-3AD203B41FA5}">
                      <a16:colId xmlns:a16="http://schemas.microsoft.com/office/drawing/2014/main" val="2382944168"/>
                    </a:ext>
                  </a:extLst>
                </a:gridCol>
              </a:tblGrid>
              <a:tr h="295433">
                <a:tc>
                  <a:txBody>
                    <a:bodyPr/>
                    <a:lstStyle/>
                    <a:p>
                      <a:pPr marL="0" algn="l" defTabSz="914400" rtl="0" eaLnBrk="1" latinLnBrk="0" hangingPunct="1"/>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algn="l"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Kerem al-Dalek </a:t>
                      </a:r>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1/8/21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algn="l"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The Red Park    </a:t>
                      </a:r>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8/8/21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extLst>
                  <a:ext uri="{0D108BD9-81ED-4DB2-BD59-A6C34878D82A}">
                    <a16:rowId xmlns:a16="http://schemas.microsoft.com/office/drawing/2014/main" val="1380329988"/>
                  </a:ext>
                </a:extLst>
              </a:tr>
              <a:tr h="2082800">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Training</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gridSpan="2">
                  <a:txBody>
                    <a:bodyPr/>
                    <a:lstStyle/>
                    <a:p>
                      <a:pPr marL="0" indent="0" algn="l" defTabSz="914400" rtl="0" eaLnBrk="1" latinLnBrk="0" hangingPunct="1">
                        <a:spcBef>
                          <a:spcPts val="600"/>
                        </a:spcBef>
                        <a:buClr>
                          <a:srgbClr val="EC1C3C"/>
                        </a:buClr>
                        <a:buFont typeface="Tahoma" panose="020B0604030504040204" pitchFamily="34" charset="0"/>
                        <a:buNone/>
                      </a:pP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The same team was at both observed activities. They also referred to previous activity sessions:</a:t>
                      </a:r>
                      <a:endParaRPr lang="he-IL" sz="1200" b="1"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dirty="0" err="1">
                          <a:latin typeface="Tahoma" panose="020B0604030504040204" pitchFamily="34" charset="0"/>
                          <a:ea typeface="Tahoma" panose="020B0604030504040204" pitchFamily="34" charset="0"/>
                          <a:cs typeface="Tahoma" panose="020B0604030504040204" pitchFamily="34" charset="0"/>
                        </a:rPr>
                        <a:t>Hamishlama</a:t>
                      </a:r>
                      <a:r>
                        <a:rPr lang="en-US" sz="1200" dirty="0">
                          <a:latin typeface="Tahoma" panose="020B0604030504040204" pitchFamily="34" charset="0"/>
                          <a:ea typeface="Tahoma" panose="020B0604030504040204" pitchFamily="34" charset="0"/>
                          <a:cs typeface="Tahoma" panose="020B0604030504040204" pitchFamily="34" charset="0"/>
                        </a:rPr>
                        <a:t> gave the young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instructors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helpful tools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for leading activities, encouraging participation, and dealing with conflicts and disruptions. The instructors would appreciate deepening their knowledge about appropriate emotional approach to facilitate meaningful communication with children.</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operators dealt with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language and cultural gaps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that affected communication with participants. Even after assistance from the community</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early childhood coordinator, the language barrier presented difficulties. The presence of young instructors who speak participants’ language is essential. One operator noted that the Arab and Ethiopian children tended to ignore people who spoke to them a language not their own. </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According to the young instructors, there are differences in how the games are played, the level of enthusiasm, and unruly behavior among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children of different ethnic backgrounds</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However, the instructor was under the impression that boys tend to be more riotous and interfere with the girls' game, regardless of ethnic background.</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defTabSz="914400" rtl="0" eaLnBrk="1" latinLnBrk="0" hangingPunct="1">
                        <a:spcBef>
                          <a:spcPts val="600"/>
                        </a:spcBef>
                        <a:buClr>
                          <a:srgbClr val="EC1C3C"/>
                        </a:buClr>
                        <a:buFont typeface="Tahoma" panose="020B0604030504040204" pitchFamily="34" charset="0"/>
                        <a:buChar char="█"/>
                      </a:pPr>
                      <a:endParaRPr lang="he-IL" sz="11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8152829"/>
                  </a:ext>
                </a:extLst>
              </a:tr>
              <a:tr h="2686653">
                <a:tc>
                  <a:txBody>
                    <a:bodyPr/>
                    <a:lstStyle/>
                    <a:p>
                      <a:pPr marL="0" algn="l" defTabSz="914400" rtl="0" eaLnBrk="1" latinLnBrk="0" hangingPunct="1"/>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Hebrew-speaking operators each focused on a specific activity station and gave preliminary explanations to the children. The young instructors moved between stations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children took turns and learned the activities through imitation and improvisation</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 Hebrew-speaking operator, who knew a few words of Arabic, communicated with the children through facial expressions and play.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The operators did not communicate with the mothers</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(who sat distant from the activity). Interaction was poor, even with the few mothers who joined the activity with their children</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An attending parent-consultant spoke with the mothers, </a:t>
                      </a:r>
                      <a:b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but did not take part in the activity or interact with the young instructors.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guiding team was active. Operators led participants between activity stations and communicated with the young instructors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team did not significantly change how the activity was explained or conducted at this site. Since there was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no language barrier</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the Hebrew-speaking instructors communicated easily with the parents and children and were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able to demonstrate their professionalism</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in terms of the program, encouraging joint play, and conveying meaningful messages about activities. </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parents expressed interest in the activity and approached the staff on their own initiative</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he-IL" sz="11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60022968"/>
                  </a:ext>
                </a:extLst>
              </a:tr>
              <a:tr h="2511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bg1"/>
                          </a:solidFill>
                          <a:latin typeface="Tahoma" panose="020B0604030504040204" pitchFamily="34" charset="0"/>
                          <a:ea typeface="Tahoma" panose="020B0604030504040204" pitchFamily="34" charset="0"/>
                          <a:cs typeface="Tahoma" panose="020B0604030504040204" pitchFamily="34" charset="0"/>
                        </a:rPr>
                        <a:t>Equipment*</a:t>
                      </a:r>
                      <a:endParaRPr lang="he-IL" sz="10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0" indent="0" algn="l" defTabSz="914400" rtl="1" eaLnBrk="1" latinLnBrk="0" hangingPunct="1">
                        <a:buClr>
                          <a:srgbClr val="EC1C3C"/>
                        </a:buClr>
                        <a:buFont typeface="Tahoma" panose="020B0604030504040204" pitchFamily="34" charset="0"/>
                        <a:buNone/>
                      </a:pPr>
                      <a:r>
                        <a:rPr lang="he-IL" sz="11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l" defTabSz="914400" rtl="1" eaLnBrk="1" latinLnBrk="0" hangingPunct="1">
                        <a:buClr>
                          <a:srgbClr val="EC1C3C"/>
                        </a:buClr>
                        <a:buFont typeface="Tahoma" panose="020B0604030504040204" pitchFamily="34" charset="0"/>
                        <a:buNone/>
                      </a:pPr>
                      <a:r>
                        <a:rPr lang="he-IL" sz="11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553572169"/>
                  </a:ext>
                </a:extLst>
              </a:tr>
            </a:tbl>
          </a:graphicData>
        </a:graphic>
      </p:graphicFrame>
      <p:sp>
        <p:nvSpPr>
          <p:cNvPr id="6" name="TextBox 5">
            <a:extLst>
              <a:ext uri="{FF2B5EF4-FFF2-40B4-BE49-F238E27FC236}">
                <a16:creationId xmlns:a16="http://schemas.microsoft.com/office/drawing/2014/main" id="{0DA9AF4E-4590-41BA-BD4A-821F4D25C492}"/>
              </a:ext>
            </a:extLst>
          </p:cNvPr>
          <p:cNvSpPr txBox="1"/>
          <p:nvPr/>
        </p:nvSpPr>
        <p:spPr>
          <a:xfrm>
            <a:off x="9601200" y="389650"/>
            <a:ext cx="2590800" cy="5524589"/>
          </a:xfrm>
          <a:prstGeom prst="rect">
            <a:avLst/>
          </a:prstGeom>
          <a:solidFill>
            <a:srgbClr val="F7E88D"/>
          </a:solidFill>
        </p:spPr>
        <p:txBody>
          <a:bodyPr wrap="square" rtlCol="1">
            <a:spAutoFit/>
          </a:bodyPr>
          <a:lstStyle/>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After activities began, the parent-consultant met with the team of instructors, and they discussed </a:t>
            </a:r>
            <a:r>
              <a:rPr lang="en-US" sz="1200" b="1" dirty="0">
                <a:latin typeface="Tahoma" panose="020B0604030504040204" pitchFamily="34" charset="0"/>
                <a:ea typeface="Tahoma" panose="020B0604030504040204" pitchFamily="34" charset="0"/>
                <a:cs typeface="Tahoma" panose="020B0604030504040204" pitchFamily="34" charset="0"/>
              </a:rPr>
              <a:t>difficulties in getting parents to participate</a:t>
            </a:r>
            <a:r>
              <a:rPr lang="en-US" sz="1200" dirty="0">
                <a:latin typeface="Tahoma" panose="020B0604030504040204" pitchFamily="34" charset="0"/>
                <a:ea typeface="Tahoma" panose="020B0604030504040204" pitchFamily="34" charset="0"/>
                <a:cs typeface="Tahoma" panose="020B0604030504040204" pitchFamily="34" charset="0"/>
              </a:rPr>
              <a:t>.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The parent-consultant offered to </a:t>
            </a:r>
            <a:r>
              <a:rPr lang="en-US" sz="1200" b="1" dirty="0">
                <a:latin typeface="Tahoma" panose="020B0604030504040204" pitchFamily="34" charset="0"/>
                <a:ea typeface="Tahoma" panose="020B0604030504040204" pitchFamily="34" charset="0"/>
                <a:cs typeface="Tahoma" panose="020B0604030504040204" pitchFamily="34" charset="0"/>
              </a:rPr>
              <a:t>assist in preparing for activities </a:t>
            </a:r>
            <a:r>
              <a:rPr lang="en-US" sz="1200" dirty="0">
                <a:latin typeface="Tahoma" panose="020B0604030504040204" pitchFamily="34" charset="0"/>
                <a:ea typeface="Tahoma" panose="020B0604030504040204" pitchFamily="34" charset="0"/>
                <a:cs typeface="Tahoma" panose="020B0604030504040204" pitchFamily="34" charset="0"/>
              </a:rPr>
              <a:t>and/or arranging more meetings to advise the team</a:t>
            </a:r>
            <a:r>
              <a:rPr lang="he-IL" sz="1200" dirty="0">
                <a:latin typeface="Tahoma" panose="020B0604030504040204" pitchFamily="34" charset="0"/>
                <a:ea typeface="Tahoma" panose="020B0604030504040204" pitchFamily="34" charset="0"/>
                <a:cs typeface="Tahoma" panose="020B0604030504040204" pitchFamily="34" charset="0"/>
              </a:rPr>
              <a:t>.</a:t>
            </a:r>
            <a:r>
              <a:rPr lang="en-US" sz="1200" dirty="0">
                <a:latin typeface="Tahoma" panose="020B0604030504040204" pitchFamily="34" charset="0"/>
                <a:ea typeface="Tahoma" panose="020B0604030504040204" pitchFamily="34" charset="0"/>
                <a:cs typeface="Tahoma" panose="020B0604030504040204" pitchFamily="34" charset="0"/>
              </a:rPr>
              <a:t>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One operator asked for help with linguistic and cultural mediation, and they worked together to find solutions. The rest of the team did not receive assistance from the parent-consultant.</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parent-consultant said the young instructors helped </a:t>
            </a:r>
            <a:r>
              <a:rPr lang="en-US" sz="1200" b="1" dirty="0">
                <a:latin typeface="Tahoma" panose="020B0604030504040204" pitchFamily="34" charset="0"/>
                <a:ea typeface="Tahoma" panose="020B0604030504040204" pitchFamily="34" charset="0"/>
                <a:cs typeface="Tahoma" panose="020B0604030504040204" pitchFamily="34" charset="0"/>
              </a:rPr>
              <a:t>organize the activity </a:t>
            </a:r>
            <a:r>
              <a:rPr lang="en-US" sz="1200" dirty="0">
                <a:latin typeface="Tahoma" panose="020B0604030504040204" pitchFamily="34" charset="0"/>
                <a:ea typeface="Tahoma" panose="020B0604030504040204" pitchFamily="34" charset="0"/>
                <a:cs typeface="Tahoma" panose="020B0604030504040204" pitchFamily="34" charset="0"/>
              </a:rPr>
              <a:t>and communicated with children,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but did not have the tools to encourage parents to participate. The Amharic-speaking instructors had difficulty communicating with Arabic-speaking children, who were the majority at most activities</a:t>
            </a:r>
            <a:r>
              <a:rPr lang="he-IL" sz="1200" dirty="0">
                <a:latin typeface="Tahoma" panose="020B0604030504040204" pitchFamily="34" charset="0"/>
                <a:ea typeface="Tahoma" panose="020B0604030504040204" pitchFamily="34" charset="0"/>
                <a:cs typeface="Tahoma" panose="020B0604030504040204" pitchFamily="34" charset="0"/>
              </a:rPr>
              <a:t>.</a:t>
            </a:r>
          </a:p>
        </p:txBody>
      </p:sp>
      <p:sp>
        <p:nvSpPr>
          <p:cNvPr id="8" name="TextBox 7">
            <a:extLst>
              <a:ext uri="{FF2B5EF4-FFF2-40B4-BE49-F238E27FC236}">
                <a16:creationId xmlns:a16="http://schemas.microsoft.com/office/drawing/2014/main" id="{D7F53BED-1D67-4B13-9632-E900FFF28D82}"/>
              </a:ext>
            </a:extLst>
          </p:cNvPr>
          <p:cNvSpPr txBox="1"/>
          <p:nvPr/>
        </p:nvSpPr>
        <p:spPr>
          <a:xfrm>
            <a:off x="1083367" y="6187382"/>
            <a:ext cx="6464564"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244046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34</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Play-Car - Jaffa</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901816335"/>
              </p:ext>
            </p:extLst>
          </p:nvPr>
        </p:nvGraphicFramePr>
        <p:xfrm>
          <a:off x="1" y="389651"/>
          <a:ext cx="8607971" cy="4789772"/>
        </p:xfrm>
        <a:graphic>
          <a:graphicData uri="http://schemas.openxmlformats.org/drawingml/2006/table">
            <a:tbl>
              <a:tblPr rtl="1" firstRow="1" bandRow="1">
                <a:tableStyleId>{2D5ABB26-0587-4C30-8999-92F81FD0307C}</a:tableStyleId>
              </a:tblPr>
              <a:tblGrid>
                <a:gridCol w="2784115">
                  <a:extLst>
                    <a:ext uri="{9D8B030D-6E8A-4147-A177-3AD203B41FA5}">
                      <a16:colId xmlns:a16="http://schemas.microsoft.com/office/drawing/2014/main" val="2576937039"/>
                    </a:ext>
                  </a:extLst>
                </a:gridCol>
                <a:gridCol w="4517571">
                  <a:extLst>
                    <a:ext uri="{9D8B030D-6E8A-4147-A177-3AD203B41FA5}">
                      <a16:colId xmlns:a16="http://schemas.microsoft.com/office/drawing/2014/main" val="60637984"/>
                    </a:ext>
                  </a:extLst>
                </a:gridCol>
                <a:gridCol w="1306285">
                  <a:extLst>
                    <a:ext uri="{9D8B030D-6E8A-4147-A177-3AD203B41FA5}">
                      <a16:colId xmlns:a16="http://schemas.microsoft.com/office/drawing/2014/main" val="725898173"/>
                    </a:ext>
                  </a:extLst>
                </a:gridCol>
              </a:tblGrid>
              <a:tr h="646690">
                <a:tc>
                  <a:txBody>
                    <a:bodyPr/>
                    <a:lstStyle/>
                    <a:p>
                      <a:pPr algn="l"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The Red Park</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rtl="1"/>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8/8/21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algn="l"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Kerem al-Dalek</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rtl="1"/>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1/8/21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marL="0" algn="l" defTabSz="914400" rtl="0" eaLnBrk="1" latinLnBrk="0" hangingPunct="1"/>
                      <a:endParaRPr lang="he-IL" sz="10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0329988"/>
                  </a:ext>
                </a:extLst>
              </a:tr>
              <a:tr h="3503002">
                <a:tc>
                  <a:txBody>
                    <a:bodyPr/>
                    <a:lstStyle/>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High levels of parental involvement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and joint play were observed. All parents stayed close to the activity area and watched their children. Some actively played with them.</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Many parents photographed their children to document the activity.</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Many parents expressed interest in the games and equipment used, and seemed to enjoy experimenting, planning, and creating, according to the nature of each station.</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gn="r" rtl="1">
                        <a:spcBef>
                          <a:spcPts val="600"/>
                        </a:spcBef>
                      </a:pP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activity was mainly attended by children.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The</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mothers sat apart,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and the children occasionally approached them. </a:t>
                      </a:r>
                      <a:b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 few young mothers played with their young children (under 4 years) during the activities. Some older and more experienced mothers apparently made fun of them for this.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operators said the parents from the Arab population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viewed the staff as supervisors for the children</a:t>
                      </a:r>
                      <a:r>
                        <a:rPr lang="en-US" sz="1200" b="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Along with the language barrier, this made it difficult to get them to participate in the activities. Parents of Ethiopian descent and from the Jewish population tended to be more involved.</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Some interviewed parents expressed satisfaction with the very existence of the activity and found the change in routine refreshing. Some seemed to enjoy letting others supervise their children. Others enjoyed the opportunity to play with their children in a structured framework and having a new experience.</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Caregiver-child joint play</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938152829"/>
                  </a:ext>
                </a:extLst>
              </a:tr>
              <a:tr h="622059">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solidFill>
                          <a:latin typeface="Tahoma" panose="020B0604030504040204" pitchFamily="34" charset="0"/>
                          <a:ea typeface="Tahoma" panose="020B0604030504040204" pitchFamily="34" charset="0"/>
                          <a:cs typeface="Tahoma" panose="020B0604030504040204" pitchFamily="34" charset="0"/>
                        </a:rPr>
                        <a:t>Strengthening the bond and joint play*</a:t>
                      </a:r>
                      <a:endParaRPr lang="he-IL" sz="12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66276411"/>
                  </a:ext>
                </a:extLst>
              </a:tr>
            </a:tbl>
          </a:graphicData>
        </a:graphic>
      </p:graphicFrame>
      <p:sp>
        <p:nvSpPr>
          <p:cNvPr id="8" name="TextBox 7">
            <a:extLst>
              <a:ext uri="{FF2B5EF4-FFF2-40B4-BE49-F238E27FC236}">
                <a16:creationId xmlns:a16="http://schemas.microsoft.com/office/drawing/2014/main" id="{183C64CD-597B-41EC-9E52-B5C870C7B881}"/>
              </a:ext>
            </a:extLst>
          </p:cNvPr>
          <p:cNvSpPr txBox="1"/>
          <p:nvPr/>
        </p:nvSpPr>
        <p:spPr>
          <a:xfrm>
            <a:off x="1312327" y="5190966"/>
            <a:ext cx="6320400"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9B6941A0-117A-F9B3-0624-E4693EA33BD7}"/>
              </a:ext>
            </a:extLst>
          </p:cNvPr>
          <p:cNvSpPr txBox="1"/>
          <p:nvPr/>
        </p:nvSpPr>
        <p:spPr>
          <a:xfrm>
            <a:off x="8902261" y="389651"/>
            <a:ext cx="3286357" cy="5047536"/>
          </a:xfrm>
          <a:prstGeom prst="rect">
            <a:avLst/>
          </a:prstGeom>
          <a:solidFill>
            <a:srgbClr val="F7E88D"/>
          </a:solidFill>
        </p:spPr>
        <p:txBody>
          <a:bodyPr wrap="square" rtlCol="1">
            <a:spAutoFit/>
          </a:bodyPr>
          <a:lstStyle/>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parent-consultant said there was low awareness and even criticism of the principle of joint play. Most mothers sat and watched from a distance, </a:t>
            </a:r>
            <a:r>
              <a:rPr lang="en-US" sz="1200" b="1" dirty="0">
                <a:latin typeface="Tahoma" panose="020B0604030504040204" pitchFamily="34" charset="0"/>
                <a:ea typeface="Tahoma" panose="020B0604030504040204" pitchFamily="34" charset="0"/>
                <a:cs typeface="Tahoma" panose="020B0604030504040204" pitchFamily="34" charset="0"/>
              </a:rPr>
              <a:t>unaware of the possibility and value of joint play with their children:</a:t>
            </a:r>
            <a:r>
              <a:rPr lang="en-US" sz="1200" dirty="0">
                <a:latin typeface="Tahoma" panose="020B0604030504040204" pitchFamily="34" charset="0"/>
                <a:ea typeface="Tahoma" panose="020B0604030504040204" pitchFamily="34" charset="0"/>
                <a:cs typeface="Tahoma" panose="020B0604030504040204" pitchFamily="34" charset="0"/>
              </a:rPr>
              <a:t> </a:t>
            </a:r>
            <a:r>
              <a:rPr lang="en-US" sz="1200" i="1" dirty="0">
                <a:latin typeface="Tahoma" panose="020B0604030504040204" pitchFamily="34" charset="0"/>
                <a:ea typeface="Tahoma" panose="020B0604030504040204" pitchFamily="34" charset="0"/>
                <a:cs typeface="Tahoma" panose="020B0604030504040204" pitchFamily="34" charset="0"/>
              </a:rPr>
              <a:t>“They say 'he knows how to play on his own; I will sit and watch.’”</a:t>
            </a:r>
            <a:r>
              <a:rPr lang="he-IL" sz="1200" i="1" dirty="0">
                <a:latin typeface="Tahoma" panose="020B0604030504040204" pitchFamily="34" charset="0"/>
                <a:ea typeface="Tahoma" panose="020B0604030504040204" pitchFamily="34" charset="0"/>
                <a:cs typeface="Tahoma" panose="020B0604030504040204" pitchFamily="34" charset="0"/>
              </a:rPr>
              <a:t> </a:t>
            </a:r>
          </a:p>
          <a:p>
            <a:pPr marL="171450" indent="-171450">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According to the parent-consultant, the activity was well structured and appropriate for its goals of encouraging joint play as a tool for strengthening the parent-child bond among populations in Jaffa.</a:t>
            </a:r>
            <a:r>
              <a:rPr lang="he-IL" sz="1200" dirty="0">
                <a:latin typeface="Tahoma" panose="020B0604030504040204" pitchFamily="34" charset="0"/>
                <a:ea typeface="Tahoma" panose="020B0604030504040204" pitchFamily="34" charset="0"/>
                <a:cs typeface="Tahoma" panose="020B0604030504040204" pitchFamily="34" charset="0"/>
              </a:rPr>
              <a:t> </a:t>
            </a:r>
            <a:r>
              <a:rPr lang="en-US" sz="1200" dirty="0">
                <a:latin typeface="Tahoma" panose="020B0604030504040204" pitchFamily="34" charset="0"/>
                <a:ea typeface="Tahoma" panose="020B0604030504040204" pitchFamily="34" charset="0"/>
                <a:cs typeface="Tahoma" panose="020B0604030504040204" pitchFamily="34" charset="0"/>
              </a:rPr>
              <a:t>She recommended </a:t>
            </a:r>
            <a:r>
              <a:rPr lang="en-US" sz="1200" b="1" dirty="0">
                <a:latin typeface="Tahoma" panose="020B0604030504040204" pitchFamily="34" charset="0"/>
                <a:ea typeface="Tahoma" panose="020B0604030504040204" pitchFamily="34" charset="0"/>
                <a:cs typeface="Tahoma" panose="020B0604030504040204" pitchFamily="34" charset="0"/>
              </a:rPr>
              <a:t>preparation sessions for parents </a:t>
            </a:r>
            <a:r>
              <a:rPr lang="en-US" sz="1200" dirty="0">
                <a:latin typeface="Tahoma" panose="020B0604030504040204" pitchFamily="34" charset="0"/>
                <a:ea typeface="Tahoma" panose="020B0604030504040204" pitchFamily="34" charset="0"/>
                <a:cs typeface="Tahoma" panose="020B0604030504040204" pitchFamily="34" charset="0"/>
              </a:rPr>
              <a:t>to increase awareness and discuss the importance of this issue, and to provide tools for joint play with the children</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parent-consultant would arrive before the activity, approach parents, </a:t>
            </a:r>
            <a:r>
              <a:rPr lang="en-US" sz="1200" b="1" dirty="0">
                <a:latin typeface="Tahoma" panose="020B0604030504040204" pitchFamily="34" charset="0"/>
                <a:ea typeface="Tahoma" panose="020B0604030504040204" pitchFamily="34" charset="0"/>
                <a:cs typeface="Tahoma" panose="020B0604030504040204" pitchFamily="34" charset="0"/>
              </a:rPr>
              <a:t>listen to them</a:t>
            </a:r>
            <a:r>
              <a:rPr lang="en-US" sz="1200" dirty="0">
                <a:latin typeface="Tahoma" panose="020B0604030504040204" pitchFamily="34" charset="0"/>
                <a:ea typeface="Tahoma" panose="020B0604030504040204" pitchFamily="34" charset="0"/>
                <a:cs typeface="Tahoma" panose="020B0604030504040204" pitchFamily="34" charset="0"/>
              </a:rPr>
              <a:t>, initiate conversations about parenting challenges, and </a:t>
            </a:r>
            <a:r>
              <a:rPr lang="en-US" sz="1200" b="1" dirty="0">
                <a:latin typeface="Tahoma" panose="020B0604030504040204" pitchFamily="34" charset="0"/>
                <a:ea typeface="Tahoma" panose="020B0604030504040204" pitchFamily="34" charset="0"/>
                <a:cs typeface="Tahoma" panose="020B0604030504040204" pitchFamily="34" charset="0"/>
              </a:rPr>
              <a:t>encourage them to take part in the activity</a:t>
            </a:r>
            <a:r>
              <a:rPr lang="en-US" sz="1200" dirty="0">
                <a:latin typeface="Tahoma" panose="020B0604030504040204" pitchFamily="34" charset="0"/>
                <a:ea typeface="Tahoma" panose="020B0604030504040204" pitchFamily="34" charset="0"/>
                <a:cs typeface="Tahoma" panose="020B0604030504040204" pitchFamily="34" charset="0"/>
              </a:rPr>
              <a:t>: </a:t>
            </a:r>
            <a:r>
              <a:rPr lang="en-US" sz="1200" i="1" dirty="0">
                <a:latin typeface="Tahoma" panose="020B0604030504040204" pitchFamily="34" charset="0"/>
                <a:ea typeface="Tahoma" panose="020B0604030504040204" pitchFamily="34" charset="0"/>
                <a:cs typeface="Tahoma" panose="020B0604030504040204" pitchFamily="34" charset="0"/>
              </a:rPr>
              <a:t>"I started talking and more mothers joined our circle and conversation. They asked when will I arrive again.”</a:t>
            </a:r>
            <a:endParaRPr lang="he-IL" sz="1200" i="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02607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35</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Play-Car - Jaffa</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809932921"/>
              </p:ext>
            </p:extLst>
          </p:nvPr>
        </p:nvGraphicFramePr>
        <p:xfrm>
          <a:off x="0" y="389652"/>
          <a:ext cx="8730343" cy="5568589"/>
        </p:xfrm>
        <a:graphic>
          <a:graphicData uri="http://schemas.openxmlformats.org/drawingml/2006/table">
            <a:tbl>
              <a:tblPr rtl="1" firstRow="1" bandRow="1">
                <a:tableStyleId>{2D5ABB26-0587-4C30-8999-92F81FD0307C}</a:tableStyleId>
              </a:tblPr>
              <a:tblGrid>
                <a:gridCol w="3264964">
                  <a:extLst>
                    <a:ext uri="{9D8B030D-6E8A-4147-A177-3AD203B41FA5}">
                      <a16:colId xmlns:a16="http://schemas.microsoft.com/office/drawing/2014/main" val="3125710768"/>
                    </a:ext>
                  </a:extLst>
                </a:gridCol>
                <a:gridCol w="4318360">
                  <a:extLst>
                    <a:ext uri="{9D8B030D-6E8A-4147-A177-3AD203B41FA5}">
                      <a16:colId xmlns:a16="http://schemas.microsoft.com/office/drawing/2014/main" val="60637984"/>
                    </a:ext>
                  </a:extLst>
                </a:gridCol>
                <a:gridCol w="1147019">
                  <a:extLst>
                    <a:ext uri="{9D8B030D-6E8A-4147-A177-3AD203B41FA5}">
                      <a16:colId xmlns:a16="http://schemas.microsoft.com/office/drawing/2014/main" val="1665603514"/>
                    </a:ext>
                  </a:extLst>
                </a:gridCol>
              </a:tblGrid>
              <a:tr h="707029">
                <a:tc>
                  <a:txBody>
                    <a:bodyPr/>
                    <a:lstStyle/>
                    <a:p>
                      <a:pPr algn="ctr"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The Red Park</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rtl="1"/>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8/8/21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algn="ctr"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Kerem al-Dalek</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rtl="1"/>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1/8/21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marL="0" algn="l" defTabSz="914400" rtl="0" eaLnBrk="1" latinLnBrk="0" hangingPunct="1"/>
                      <a:endParaRPr lang="he-IL" sz="14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0329988"/>
                  </a:ext>
                </a:extLst>
              </a:tr>
              <a:tr h="3611953">
                <a:tc>
                  <a:txBody>
                    <a:bodyPr/>
                    <a:lstStyle/>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Interviewees said the soap bubble station was particularly successful. Some suggested water activities for older children. Children enjoyed the boat activity. Few children took part in building with pipes or playing with the cubes and balls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Overall, interviewees expressed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satisfaction with the unusual experience and the opportunity for children to play with something new</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Mothers told their children to take good care of the equipment and to return it to the stations.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equipment was collected and packed up in stages, so the children could move between stations and play with the remaining equipment.</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Interviewees’ expressed positive impressions of all activity stations</a:t>
                      </a:r>
                      <a:r>
                        <a:rPr lang="en-US" sz="1200" b="0" kern="1200" dirty="0">
                          <a:solidFill>
                            <a:schemeClr val="tx1"/>
                          </a:solidFill>
                          <a:latin typeface="Tahoma" panose="020B0604030504040204" pitchFamily="34" charset="0"/>
                          <a:ea typeface="Tahoma" panose="020B0604030504040204" pitchFamily="34" charset="0"/>
                          <a:cs typeface="Tahoma" panose="020B0604030504040204" pitchFamily="34" charset="0"/>
                        </a:rPr>
                        <a:t>. Some stations were busy throughout the activity (sink with dishes, soap bubbles, balls), while children left other stations quickly (boats, building with pipes, cubes).</a:t>
                      </a:r>
                      <a:r>
                        <a:rPr lang="he-IL" sz="1200" b="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water games were highly popular and there was some unruly behavior around them, which the operator moderated. Some mothers were unhappy that their children got wet and dirty.</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Some children hit each other (playfully) with the activity props or took things away from the station to show to their mothers, then returned.</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interviews indicated a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need for more guidance</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and assistance from the instructors at the stations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young instructor said there were requests to add a  soccer station (children created a goalposts using the activity objects) and a request for puzzles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After the activity, participating children helped operators to collect the equipment.</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Participants’ conduct</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660022968"/>
                  </a:ext>
                </a:extLst>
              </a:tr>
              <a:tr h="304265">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4.9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l" defTabSz="914400" rtl="0" eaLnBrk="1" latinLnBrk="0" hangingPunct="1">
                        <a:buClr>
                          <a:srgbClr val="EC1C3C"/>
                        </a:buClr>
                        <a:buFont typeface="Tahoma" panose="020B0604030504040204" pitchFamily="34" charset="0"/>
                        <a:buNone/>
                      </a:pPr>
                      <a:r>
                        <a:rPr lang="en-US" sz="1200" b="1" kern="1200" dirty="0">
                          <a:solidFill>
                            <a:schemeClr val="bg1"/>
                          </a:solidFill>
                          <a:latin typeface="Tahoma" panose="020B0604030504040204" pitchFamily="34" charset="0"/>
                          <a:ea typeface="Tahoma" panose="020B0604030504040204" pitchFamily="34" charset="0"/>
                          <a:cs typeface="Tahoma" panose="020B0604030504040204" pitchFamily="34" charset="0"/>
                        </a:rPr>
                        <a:t>Encouraging creativity</a:t>
                      </a:r>
                      <a:endParaRPr lang="he-IL" sz="12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9615874"/>
                  </a:ext>
                </a:extLst>
              </a:tr>
              <a:tr h="228065">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l" defTabSz="914400" rtl="0" eaLnBrk="1" latinLnBrk="0" hangingPunct="1">
                        <a:buClr>
                          <a:srgbClr val="EC1C3C"/>
                        </a:buClr>
                        <a:buFont typeface="Tahoma" panose="020B0604030504040204" pitchFamily="34" charset="0"/>
                        <a:buNone/>
                      </a:pPr>
                      <a:r>
                        <a:rPr lang="en-US" sz="1200" b="1" kern="1200" dirty="0">
                          <a:solidFill>
                            <a:schemeClr val="bg1"/>
                          </a:solidFill>
                          <a:latin typeface="Tahoma" panose="020B0604030504040204" pitchFamily="34" charset="0"/>
                          <a:ea typeface="Tahoma" panose="020B0604030504040204" pitchFamily="34" charset="0"/>
                          <a:cs typeface="Tahoma" panose="020B0604030504040204" pitchFamily="34" charset="0"/>
                        </a:rPr>
                        <a:t>Providing new ideas</a:t>
                      </a:r>
                      <a:endParaRPr lang="he-IL" sz="12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212874410"/>
                  </a:ext>
                </a:extLst>
              </a:tr>
            </a:tbl>
          </a:graphicData>
        </a:graphic>
      </p:graphicFrame>
      <p:sp>
        <p:nvSpPr>
          <p:cNvPr id="6" name="TextBox 5">
            <a:extLst>
              <a:ext uri="{FF2B5EF4-FFF2-40B4-BE49-F238E27FC236}">
                <a16:creationId xmlns:a16="http://schemas.microsoft.com/office/drawing/2014/main" id="{33A26BED-3F1D-40FF-8007-2D78D98AA8A8}"/>
              </a:ext>
            </a:extLst>
          </p:cNvPr>
          <p:cNvSpPr txBox="1"/>
          <p:nvPr/>
        </p:nvSpPr>
        <p:spPr>
          <a:xfrm>
            <a:off x="1155450" y="5958241"/>
            <a:ext cx="6621957"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E814F9-3815-C45C-1AC3-669ACE3157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09952" y="389648"/>
            <a:ext cx="3169795" cy="2377346"/>
          </a:xfrm>
          <a:prstGeom prst="rect">
            <a:avLst/>
          </a:prstGeom>
        </p:spPr>
      </p:pic>
      <p:pic>
        <p:nvPicPr>
          <p:cNvPr id="13" name="Picture 12">
            <a:extLst>
              <a:ext uri="{FF2B5EF4-FFF2-40B4-BE49-F238E27FC236}">
                <a16:creationId xmlns:a16="http://schemas.microsoft.com/office/drawing/2014/main" id="{319AB553-CF8C-921C-FF93-78E7096879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9417782" y="2527951"/>
            <a:ext cx="2377347" cy="3169796"/>
          </a:xfrm>
          <a:prstGeom prst="rect">
            <a:avLst/>
          </a:prstGeom>
        </p:spPr>
      </p:pic>
      <p:sp>
        <p:nvSpPr>
          <p:cNvPr id="14" name="TextBox 13">
            <a:extLst>
              <a:ext uri="{FF2B5EF4-FFF2-40B4-BE49-F238E27FC236}">
                <a16:creationId xmlns:a16="http://schemas.microsoft.com/office/drawing/2014/main" id="{8976230A-D5C8-CB35-C8CA-76C5544C6BE6}"/>
              </a:ext>
            </a:extLst>
          </p:cNvPr>
          <p:cNvSpPr txBox="1"/>
          <p:nvPr/>
        </p:nvSpPr>
        <p:spPr>
          <a:xfrm>
            <a:off x="11074395" y="2717114"/>
            <a:ext cx="1134595" cy="246221"/>
          </a:xfrm>
          <a:prstGeom prst="rect">
            <a:avLst/>
          </a:prstGeom>
          <a:noFill/>
        </p:spPr>
        <p:txBody>
          <a:bodyPr wrap="square" rtlCol="1">
            <a:spAutoFit/>
          </a:bodyPr>
          <a:lstStyle/>
          <a:p>
            <a:pPr algn="r" rtl="1"/>
            <a:r>
              <a:rPr lang="en-US" sz="1000" dirty="0">
                <a:latin typeface="Calibri" panose="020F0502020204030204" pitchFamily="34" charset="0"/>
                <a:cs typeface="Calibri" panose="020F0502020204030204" pitchFamily="34" charset="0"/>
              </a:rPr>
              <a:t>Kerem al-Dalek</a:t>
            </a:r>
            <a:endParaRPr lang="he-IL" sz="1000" dirty="0">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6B4DC012-190F-931B-7DAD-DA3DDBD5E89D}"/>
              </a:ext>
            </a:extLst>
          </p:cNvPr>
          <p:cNvSpPr txBox="1"/>
          <p:nvPr/>
        </p:nvSpPr>
        <p:spPr>
          <a:xfrm>
            <a:off x="11074395" y="5258679"/>
            <a:ext cx="1134595" cy="246221"/>
          </a:xfrm>
          <a:prstGeom prst="rect">
            <a:avLst/>
          </a:prstGeom>
          <a:noFill/>
        </p:spPr>
        <p:txBody>
          <a:bodyPr wrap="square" rtlCol="1">
            <a:spAutoFit/>
          </a:bodyPr>
          <a:lstStyle/>
          <a:p>
            <a:pPr algn="r" rtl="1"/>
            <a:r>
              <a:rPr lang="en-US" sz="1000" dirty="0">
                <a:latin typeface="Calibri" panose="020F0502020204030204" pitchFamily="34" charset="0"/>
                <a:cs typeface="Calibri" panose="020F0502020204030204" pitchFamily="34" charset="0"/>
              </a:rPr>
              <a:t>The Red Park</a:t>
            </a:r>
            <a:endParaRPr lang="he-IL"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024083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DF08499-5EFF-41B4-A240-ADFFF7B996B4}"/>
              </a:ext>
            </a:extLst>
          </p:cNvPr>
          <p:cNvSpPr/>
          <p:nvPr/>
        </p:nvSpPr>
        <p:spPr>
          <a:xfrm>
            <a:off x="5504580" y="-1720"/>
            <a:ext cx="6687420" cy="5826797"/>
          </a:xfrm>
          <a:prstGeom prst="rect">
            <a:avLst/>
          </a:pr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pic>
        <p:nvPicPr>
          <p:cNvPr id="8" name="Picture 7">
            <a:extLst>
              <a:ext uri="{FF2B5EF4-FFF2-40B4-BE49-F238E27FC236}">
                <a16:creationId xmlns:a16="http://schemas.microsoft.com/office/drawing/2014/main" id="{7E00C14F-3D6A-43E7-A8C4-4A0B870FD4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2395" y="3627213"/>
            <a:ext cx="2930485" cy="2197864"/>
          </a:xfrm>
          <a:prstGeom prst="rect">
            <a:avLst/>
          </a:prstGeom>
        </p:spPr>
      </p:pic>
      <p:pic>
        <p:nvPicPr>
          <p:cNvPr id="14" name="Picture 13">
            <a:extLst>
              <a:ext uri="{FF2B5EF4-FFF2-40B4-BE49-F238E27FC236}">
                <a16:creationId xmlns:a16="http://schemas.microsoft.com/office/drawing/2014/main" id="{3E6C6573-2487-450F-A8D7-940841D3E0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10447" y="520256"/>
            <a:ext cx="1930938" cy="1448204"/>
          </a:xfrm>
          <a:prstGeom prst="rect">
            <a:avLst/>
          </a:prstGeom>
        </p:spPr>
      </p:pic>
      <p:sp>
        <p:nvSpPr>
          <p:cNvPr id="2" name="Slide Number Placeholder 1"/>
          <p:cNvSpPr>
            <a:spLocks noGrp="1"/>
          </p:cNvSpPr>
          <p:nvPr>
            <p:ph type="sldNum" sz="quarter" idx="12"/>
          </p:nvPr>
        </p:nvSpPr>
        <p:spPr>
          <a:xfrm>
            <a:off x="11343460" y="6267302"/>
            <a:ext cx="638122" cy="365125"/>
          </a:xfrm>
        </p:spPr>
        <p:txBody>
          <a:bodyPr/>
          <a:lstStyle/>
          <a:p>
            <a:fld id="{F2736200-3204-44C4-A5EC-985817706BA3}" type="slidenum">
              <a:rPr lang="en-US" sz="1400" dirty="0" smtClean="0"/>
              <a:t>36</a:t>
            </a:fld>
            <a:endParaRPr lang="en-US" sz="1400" dirty="0"/>
          </a:p>
        </p:txBody>
      </p:sp>
      <p:pic>
        <p:nvPicPr>
          <p:cNvPr id="4" name="Picture 3">
            <a:extLst>
              <a:ext uri="{FF2B5EF4-FFF2-40B4-BE49-F238E27FC236}">
                <a16:creationId xmlns:a16="http://schemas.microsoft.com/office/drawing/2014/main" id="{F61BAFCD-A129-4476-A41F-DC2F264B2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73552" y="1840451"/>
            <a:ext cx="2279328" cy="1709496"/>
          </a:xfrm>
          <a:prstGeom prst="rect">
            <a:avLst/>
          </a:prstGeom>
        </p:spPr>
      </p:pic>
      <p:pic>
        <p:nvPicPr>
          <p:cNvPr id="5" name="Picture 4">
            <a:extLst>
              <a:ext uri="{FF2B5EF4-FFF2-40B4-BE49-F238E27FC236}">
                <a16:creationId xmlns:a16="http://schemas.microsoft.com/office/drawing/2014/main" id="{01E38B31-29DA-4315-82B8-A2D18EF120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04580" y="520256"/>
            <a:ext cx="2272269" cy="3029691"/>
          </a:xfrm>
          <a:prstGeom prst="rect">
            <a:avLst/>
          </a:prstGeom>
        </p:spPr>
      </p:pic>
      <p:sp>
        <p:nvSpPr>
          <p:cNvPr id="6" name="TextBox 5">
            <a:extLst>
              <a:ext uri="{FF2B5EF4-FFF2-40B4-BE49-F238E27FC236}">
                <a16:creationId xmlns:a16="http://schemas.microsoft.com/office/drawing/2014/main" id="{54F63FCF-FF79-44AC-84D9-5E046A7B3C25}"/>
              </a:ext>
            </a:extLst>
          </p:cNvPr>
          <p:cNvSpPr txBox="1"/>
          <p:nvPr/>
        </p:nvSpPr>
        <p:spPr>
          <a:xfrm>
            <a:off x="8175153" y="1263543"/>
            <a:ext cx="1636989" cy="646331"/>
          </a:xfrm>
          <a:prstGeom prst="rect">
            <a:avLst/>
          </a:prstGeom>
          <a:solidFill>
            <a:srgbClr val="4978A6"/>
          </a:solidFill>
        </p:spPr>
        <p:txBody>
          <a:bodyPr wrap="square" rtlCol="0" anchor="ctr">
            <a:spAutoFit/>
          </a:bodyPr>
          <a:lstStyle/>
          <a:p>
            <a:pPr algn="ctr" rtl="1"/>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Kerem al-Dalek</a:t>
            </a:r>
            <a:endParaRPr lang="he-IL"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10" name="Picture 9">
            <a:extLst>
              <a:ext uri="{FF2B5EF4-FFF2-40B4-BE49-F238E27FC236}">
                <a16:creationId xmlns:a16="http://schemas.microsoft.com/office/drawing/2014/main" id="{E271FBDC-0DE1-42FA-8490-522E305509F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10447" y="2040075"/>
            <a:ext cx="1924049" cy="2565399"/>
          </a:xfrm>
          <a:prstGeom prst="rect">
            <a:avLst/>
          </a:prstGeom>
        </p:spPr>
      </p:pic>
      <p:pic>
        <p:nvPicPr>
          <p:cNvPr id="15" name="Picture 14">
            <a:extLst>
              <a:ext uri="{FF2B5EF4-FFF2-40B4-BE49-F238E27FC236}">
                <a16:creationId xmlns:a16="http://schemas.microsoft.com/office/drawing/2014/main" id="{76DC9534-72C4-4022-BA95-2473E91560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04580" y="3627214"/>
            <a:ext cx="1648398" cy="2197864"/>
          </a:xfrm>
          <a:prstGeom prst="rect">
            <a:avLst/>
          </a:prstGeom>
        </p:spPr>
      </p:pic>
      <p:pic>
        <p:nvPicPr>
          <p:cNvPr id="13" name="Picture 12">
            <a:extLst>
              <a:ext uri="{FF2B5EF4-FFF2-40B4-BE49-F238E27FC236}">
                <a16:creationId xmlns:a16="http://schemas.microsoft.com/office/drawing/2014/main" id="{1B510AB2-71EC-4829-9798-8BCC967F5DB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5952" y="414532"/>
            <a:ext cx="2132423" cy="1599317"/>
          </a:xfrm>
          <a:prstGeom prst="rect">
            <a:avLst/>
          </a:prstGeom>
        </p:spPr>
      </p:pic>
      <p:pic>
        <p:nvPicPr>
          <p:cNvPr id="16" name="Picture 15">
            <a:extLst>
              <a:ext uri="{FF2B5EF4-FFF2-40B4-BE49-F238E27FC236}">
                <a16:creationId xmlns:a16="http://schemas.microsoft.com/office/drawing/2014/main" id="{5D99AD83-79EB-4119-AE26-8A2E12EAE16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419231" y="414532"/>
            <a:ext cx="2548621" cy="1911465"/>
          </a:xfrm>
          <a:prstGeom prst="rect">
            <a:avLst/>
          </a:prstGeom>
        </p:spPr>
      </p:pic>
      <p:pic>
        <p:nvPicPr>
          <p:cNvPr id="17" name="Picture 16">
            <a:extLst>
              <a:ext uri="{FF2B5EF4-FFF2-40B4-BE49-F238E27FC236}">
                <a16:creationId xmlns:a16="http://schemas.microsoft.com/office/drawing/2014/main" id="{7E0BE5C0-8F1C-4452-846B-12432E1374C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410568" y="2431725"/>
            <a:ext cx="2545014" cy="3393352"/>
          </a:xfrm>
          <a:prstGeom prst="rect">
            <a:avLst/>
          </a:prstGeom>
        </p:spPr>
      </p:pic>
      <p:sp>
        <p:nvSpPr>
          <p:cNvPr id="18" name="TextBox 17">
            <a:extLst>
              <a:ext uri="{FF2B5EF4-FFF2-40B4-BE49-F238E27FC236}">
                <a16:creationId xmlns:a16="http://schemas.microsoft.com/office/drawing/2014/main" id="{100A41D2-D8BA-4A96-90F3-A3102F7DE38C}"/>
              </a:ext>
            </a:extLst>
          </p:cNvPr>
          <p:cNvSpPr txBox="1"/>
          <p:nvPr/>
        </p:nvSpPr>
        <p:spPr>
          <a:xfrm>
            <a:off x="687307" y="2108559"/>
            <a:ext cx="1636989" cy="646331"/>
          </a:xfrm>
          <a:prstGeom prst="rect">
            <a:avLst/>
          </a:prstGeom>
          <a:solidFill>
            <a:srgbClr val="4978A6"/>
          </a:solidFill>
        </p:spPr>
        <p:txBody>
          <a:bodyPr wrap="square" rtlCol="0" anchor="ctr">
            <a:spAutoFit/>
          </a:bodyPr>
          <a:lstStyle/>
          <a:p>
            <a:pPr algn="ctr" rtl="1"/>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The Red Park</a:t>
            </a:r>
            <a:endParaRPr lang="he-IL"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770347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37</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Play-Car – Jaffa  Summary</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5E99DBBD-9311-437C-B8AC-D86FBDD83C94}"/>
              </a:ext>
            </a:extLst>
          </p:cNvPr>
          <p:cNvSpPr/>
          <p:nvPr/>
        </p:nvSpPr>
        <p:spPr>
          <a:xfrm>
            <a:off x="265657" y="1340079"/>
            <a:ext cx="11681705" cy="4998997"/>
          </a:xfrm>
          <a:prstGeom prst="rect">
            <a:avLst/>
          </a:prstGeom>
          <a:solidFill>
            <a:schemeClr val="bg1"/>
          </a:solidFill>
        </p:spPr>
        <p:txBody>
          <a:bodyPr wrap="square">
            <a:spAutoFit/>
          </a:bodyPr>
          <a:lstStyle/>
          <a:p>
            <a:pPr algn="l">
              <a:spcAft>
                <a:spcPts val="600"/>
              </a:spcAft>
              <a:buClr>
                <a:srgbClr val="EC1C3C"/>
              </a:buCl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Insights and recommendations for future activity</a:t>
            </a:r>
          </a:p>
          <a:p>
            <a:pPr marL="285750" indent="-285750" algn="l">
              <a:lnSpc>
                <a:spcPts val="1900"/>
              </a:lnSpc>
              <a:buClr>
                <a:srgbClr val="EC1C3C"/>
              </a:buClr>
              <a:buFont typeface="Tahoma" panose="020B0604030504040204" pitchFamily="34" charset="0"/>
              <a:buChar char="█"/>
            </a:pPr>
            <a:r>
              <a:rPr lang="en-US" sz="1200" dirty="0">
                <a:effectLst/>
                <a:latin typeface="Tahoma" panose="020B0604030504040204" pitchFamily="34" charset="0"/>
                <a:ea typeface="Tahoma" panose="020B0604030504040204" pitchFamily="34" charset="0"/>
                <a:cs typeface="Tahoma" panose="020B0604030504040204" pitchFamily="34" charset="0"/>
              </a:rPr>
              <a:t>The team’s ability to communicate in participants’ native language is essential for encouraging participation in the activities and for interacting</a:t>
            </a:r>
            <a:r>
              <a:rPr lang="en-US" sz="1200" dirty="0">
                <a:latin typeface="Tahoma" panose="020B0604030504040204" pitchFamily="34" charset="0"/>
                <a:ea typeface="Tahoma" panose="020B0604030504040204" pitchFamily="34" charset="0"/>
                <a:cs typeface="Tahoma" panose="020B0604030504040204" pitchFamily="34" charset="0"/>
              </a:rPr>
              <a:t>.</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ts val="19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Basic features such as comfortable seating should be provided, to encourage caregivers to stay in the activity space and to participate</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ts val="19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 parent-consultant should be involved in training the staff, to help bridge cultural barriers and provide effective tools appropriate to the staff’s professional background or lack thereof (as in the case of the young instructors).</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ts val="19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 structured, ongoing process is necessary to promote meaningful change in caregiver participation and joint play as a means of strengthening the parent-child bond. Play-Car offers an opportunity to apply and practice these principles. There should be active guidance to help parents and children learn these principles through preliminary workshops and during the activity:</a:t>
            </a:r>
            <a:endParaRPr lang="he-IL" sz="1200" dirty="0">
              <a:latin typeface="Tahoma" panose="020B0604030504040204" pitchFamily="34" charset="0"/>
              <a:ea typeface="Tahoma" panose="020B0604030504040204" pitchFamily="34" charset="0"/>
              <a:cs typeface="Tahoma" panose="020B0604030504040204" pitchFamily="34" charset="0"/>
            </a:endParaRPr>
          </a:p>
          <a:p>
            <a:pPr marL="742950" lvl="1" indent="-285750" algn="l">
              <a:lnSpc>
                <a:spcPts val="19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parent-consultant should be more involved, holding individual and group conversations with caregivers before the activity, to give them information about joint play and parenting and to help them relate to the activity. Involvement of a professional parent-consultant who has a shared cultural identity and who is a well-known figure from the local community is key to overcoming barriers to participation.</a:t>
            </a:r>
            <a:r>
              <a:rPr lang="he-IL" sz="1200" dirty="0">
                <a:latin typeface="Tahoma" panose="020B0604030504040204" pitchFamily="34" charset="0"/>
                <a:ea typeface="Tahoma" panose="020B0604030504040204" pitchFamily="34" charset="0"/>
                <a:cs typeface="Tahoma" panose="020B0604030504040204" pitchFamily="34" charset="0"/>
              </a:rPr>
              <a:t> </a:t>
            </a:r>
            <a:endParaRPr lang="en-US" sz="1200" dirty="0">
              <a:latin typeface="Tahoma" panose="020B0604030504040204" pitchFamily="34" charset="0"/>
              <a:ea typeface="Tahoma" panose="020B0604030504040204" pitchFamily="34" charset="0"/>
              <a:cs typeface="Tahoma" panose="020B0604030504040204" pitchFamily="34" charset="0"/>
            </a:endParaRPr>
          </a:p>
          <a:p>
            <a:pPr marL="742950" lvl="1" indent="-285750" algn="l">
              <a:lnSpc>
                <a:spcPts val="19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entire staff must show sensitivity, encourage and support the active participation of parents and caregivers, especially when active participants are the minority of those present at the activity</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ts val="19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According to the parent-consultant, mothers had positive feedback about previously-held online workshops and clearly wished to continue. She suggested that barriers to participation stem from, among other things, lack of emotional availability and awareness. Barriers may be overcome by directly appealing to the mothers, </a:t>
            </a:r>
            <a:r>
              <a:rPr lang="en-US" sz="1200" b="1" dirty="0">
                <a:latin typeface="Tahoma" panose="020B0604030504040204" pitchFamily="34" charset="0"/>
                <a:ea typeface="Tahoma" panose="020B0604030504040204" pitchFamily="34" charset="0"/>
                <a:cs typeface="Tahoma" panose="020B0604030504040204" pitchFamily="34" charset="0"/>
              </a:rPr>
              <a:t>empowering them</a:t>
            </a:r>
            <a:r>
              <a:rPr lang="en-US" sz="1200" dirty="0">
                <a:latin typeface="Tahoma" panose="020B0604030504040204" pitchFamily="34" charset="0"/>
                <a:ea typeface="Tahoma" panose="020B0604030504040204" pitchFamily="34" charset="0"/>
                <a:cs typeface="Tahoma" panose="020B0604030504040204" pitchFamily="34" charset="0"/>
              </a:rPr>
              <a:t>, and only afterwards initiating indirect dialogue about their children</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ts val="19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Posts on WhatsApp and Facebook groups brought participants to the activity site, but received few comments and shares. Mass-media is perceived as impersonal. Individual, direct contact by community members is needed to encourage residents’ long-term participation in activities and </a:t>
            </a:r>
            <a:r>
              <a:rPr lang="en-US" sz="1200" u="sng" dirty="0">
                <a:latin typeface="Tahoma" panose="020B0604030504040204" pitchFamily="34" charset="0"/>
                <a:ea typeface="Tahoma" panose="020B0604030504040204" pitchFamily="34" charset="0"/>
                <a:cs typeface="Tahoma" panose="020B0604030504040204" pitchFamily="34" charset="0"/>
              </a:rPr>
              <a:t>in-depth workshops</a:t>
            </a:r>
            <a:r>
              <a:rPr lang="en-US" sz="1200" dirty="0">
                <a:latin typeface="Tahoma" panose="020B0604030504040204" pitchFamily="34" charset="0"/>
                <a:ea typeface="Tahoma" panose="020B0604030504040204" pitchFamily="34" charset="0"/>
                <a:cs typeface="Tahoma" panose="020B0604030504040204" pitchFamily="34" charset="0"/>
              </a:rPr>
              <a:t>.</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ts val="21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Environmentalism and use of recycled materials should be encouraged, along with creative ways to integrate playfulness using simple household elements.</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ts val="21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It is recommended to try and link the activity’s environmental aspect with the participants' attitude toward the local environment and the activity space.</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
        <p:nvSpPr>
          <p:cNvPr id="10" name="TextBox 9">
            <a:extLst>
              <a:ext uri="{FF2B5EF4-FFF2-40B4-BE49-F238E27FC236}">
                <a16:creationId xmlns:a16="http://schemas.microsoft.com/office/drawing/2014/main" id="{C44CCFE3-2575-43F3-9D0A-F24C52CD5CFE}"/>
              </a:ext>
            </a:extLst>
          </p:cNvPr>
          <p:cNvSpPr txBox="1"/>
          <p:nvPr/>
        </p:nvSpPr>
        <p:spPr>
          <a:xfrm>
            <a:off x="-1" y="387955"/>
            <a:ext cx="12191999" cy="885692"/>
          </a:xfrm>
          <a:prstGeom prst="rect">
            <a:avLst/>
          </a:prstGeom>
          <a:solidFill>
            <a:srgbClr val="4978A6"/>
          </a:solidFill>
        </p:spPr>
        <p:txBody>
          <a:bodyPr wrap="square" rtlCol="1">
            <a:spAutoFit/>
          </a:bodyPr>
          <a:lstStyle/>
          <a:p>
            <a:pPr algn="l">
              <a:lnSpc>
                <a:spcPct val="150000"/>
              </a:lnSpc>
              <a:buClr>
                <a:srgbClr val="EC1C3C"/>
              </a:buCl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The was a strong positive response to this series of activities, which reached many Jaffa residents not otherwise involved in community services. Participants expressed appreciation, satisfaction, and willingness to participate in future activities. </a:t>
            </a:r>
            <a:b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b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The activities gave families an opportunity to gather in the public space, and for parents to be with their children while they played.</a:t>
            </a:r>
          </a:p>
        </p:txBody>
      </p:sp>
    </p:spTree>
    <p:extLst>
      <p:ext uri="{BB962C8B-B14F-4D97-AF65-F5344CB8AC3E}">
        <p14:creationId xmlns:p14="http://schemas.microsoft.com/office/powerpoint/2010/main" val="26910567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38</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Play-Car – City Center</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1915783032"/>
              </p:ext>
            </p:extLst>
          </p:nvPr>
        </p:nvGraphicFramePr>
        <p:xfrm>
          <a:off x="0" y="389652"/>
          <a:ext cx="12185052" cy="4972595"/>
        </p:xfrm>
        <a:graphic>
          <a:graphicData uri="http://schemas.openxmlformats.org/drawingml/2006/table">
            <a:tbl>
              <a:tblPr rtl="1" firstRow="1" bandRow="1">
                <a:tableStyleId>{2D5ABB26-0587-4C30-8999-92F81FD0307C}</a:tableStyleId>
              </a:tblPr>
              <a:tblGrid>
                <a:gridCol w="9520445">
                  <a:extLst>
                    <a:ext uri="{9D8B030D-6E8A-4147-A177-3AD203B41FA5}">
                      <a16:colId xmlns:a16="http://schemas.microsoft.com/office/drawing/2014/main" val="60637984"/>
                    </a:ext>
                  </a:extLst>
                </a:gridCol>
                <a:gridCol w="2664607">
                  <a:extLst>
                    <a:ext uri="{9D8B030D-6E8A-4147-A177-3AD203B41FA5}">
                      <a16:colId xmlns:a16="http://schemas.microsoft.com/office/drawing/2014/main" val="794707052"/>
                    </a:ext>
                  </a:extLst>
                </a:gridCol>
              </a:tblGrid>
              <a:tr h="523444">
                <a:tc>
                  <a:txBody>
                    <a:bodyPr/>
                    <a:lstStyle/>
                    <a:p>
                      <a:pPr algn="l"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Moshe Cohen Garden</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rtl="1"/>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12/8/21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marL="0" algn="l" defTabSz="914400" rtl="0" eaLnBrk="1" latinLnBrk="0" hangingPunct="1"/>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0329988"/>
                  </a:ext>
                </a:extLst>
              </a:tr>
              <a:tr h="999787">
                <a:tc>
                  <a:txBody>
                    <a:bodyPr/>
                    <a:lstStyle/>
                    <a:p>
                      <a:pPr algn="l" rtl="0"/>
                      <a:r>
                        <a:rPr lang="en-US" sz="1200" dirty="0">
                          <a:latin typeface="Tahoma" panose="020B0604030504040204" pitchFamily="34" charset="0"/>
                          <a:ea typeface="Tahoma" panose="020B0604030504040204" pitchFamily="34" charset="0"/>
                          <a:cs typeface="Tahoma" panose="020B0604030504040204" pitchFamily="34" charset="0"/>
                        </a:rPr>
                        <a:t>Most accompanying caregivers were women (mothers). </a:t>
                      </a:r>
                    </a:p>
                    <a:p>
                      <a:pPr algn="l" rtl="0"/>
                      <a:r>
                        <a:rPr lang="en-US" sz="1200" dirty="0">
                          <a:latin typeface="Tahoma" panose="020B0604030504040204" pitchFamily="34" charset="0"/>
                          <a:ea typeface="Tahoma" panose="020B0604030504040204" pitchFamily="34" charset="0"/>
                          <a:cs typeface="Tahoma" panose="020B0604030504040204" pitchFamily="34" charset="0"/>
                        </a:rPr>
                        <a:t>Although female presence among caregivers was still dominant, more men were seen at this site than in Jaffa.</a:t>
                      </a:r>
                    </a:p>
                    <a:p>
                      <a:pPr algn="l" rtl="0"/>
                      <a:r>
                        <a:rPr lang="en-US" sz="1200" dirty="0">
                          <a:latin typeface="Tahoma" panose="020B0604030504040204" pitchFamily="34" charset="0"/>
                          <a:ea typeface="Tahoma" panose="020B0604030504040204" pitchFamily="34" charset="0"/>
                          <a:cs typeface="Tahoma" panose="020B0604030504040204" pitchFamily="34" charset="0"/>
                        </a:rPr>
                        <a:t>Most participants stayed between half an hour and an hour. </a:t>
                      </a:r>
                    </a:p>
                    <a:p>
                      <a:pPr algn="l" rtl="1"/>
                      <a:r>
                        <a:rPr lang="en-US" sz="1200" dirty="0">
                          <a:latin typeface="Tahoma" panose="020B0604030504040204" pitchFamily="34" charset="0"/>
                          <a:ea typeface="Tahoma" panose="020B0604030504040204" pitchFamily="34" charset="0"/>
                          <a:cs typeface="Tahoma" panose="020B0604030504040204" pitchFamily="34" charset="0"/>
                        </a:rPr>
                        <a:t>                                                                                                                               Age of participating children:</a:t>
                      </a: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Demographics</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256085747"/>
                  </a:ext>
                </a:extLst>
              </a:tr>
              <a:tr h="2461982">
                <a:tc>
                  <a:txBody>
                    <a:bodyPr/>
                    <a:lstStyle/>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The activity was </a:t>
                      </a:r>
                      <a:r>
                        <a:rPr lang="en-US" sz="1200" b="1" dirty="0">
                          <a:latin typeface="Tahoma" panose="020B0604030504040204" pitchFamily="34" charset="0"/>
                          <a:ea typeface="Tahoma" panose="020B0604030504040204" pitchFamily="34" charset="0"/>
                          <a:cs typeface="Tahoma" panose="020B0604030504040204" pitchFamily="34" charset="0"/>
                        </a:rPr>
                        <a:t>integrated into residents’ afternoon routine</a:t>
                      </a:r>
                      <a:r>
                        <a:rPr lang="en-US" sz="1200" dirty="0">
                          <a:latin typeface="Tahoma" panose="020B0604030504040204" pitchFamily="34" charset="0"/>
                          <a:ea typeface="Tahoma" panose="020B0604030504040204" pitchFamily="34" charset="0"/>
                          <a:cs typeface="Tahoma" panose="020B0604030504040204" pitchFamily="34" charset="0"/>
                        </a:rPr>
                        <a:t>. A group of friends gathering in the park for a birthday party joined the activities. Attendance was low at first, but increased as the weather became more pleasant.</a:t>
                      </a:r>
                      <a:r>
                        <a:rPr lang="he-IL" sz="1200" dirty="0">
                          <a:latin typeface="Tahoma" panose="020B0604030504040204" pitchFamily="34" charset="0"/>
                          <a:ea typeface="Tahoma" panose="020B0604030504040204" pitchFamily="34" charset="0"/>
                          <a:cs typeface="Tahoma" panose="020B0604030504040204" pitchFamily="34" charset="0"/>
                        </a:rPr>
                        <a:t> </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All interviewees were neighborhood residents. </a:t>
                      </a:r>
                      <a:r>
                        <a:rPr lang="en-US" sz="1200" b="1" dirty="0">
                          <a:latin typeface="Tahoma" panose="020B0604030504040204" pitchFamily="34" charset="0"/>
                          <a:ea typeface="Tahoma" panose="020B0604030504040204" pitchFamily="34" charset="0"/>
                          <a:cs typeface="Tahoma" panose="020B0604030504040204" pitchFamily="34" charset="0"/>
                        </a:rPr>
                        <a:t>Most came upon the activity by chance</a:t>
                      </a:r>
                      <a:r>
                        <a:rPr lang="en-US" sz="1200" dirty="0">
                          <a:latin typeface="Tahoma" panose="020B0604030504040204" pitchFamily="34" charset="0"/>
                          <a:ea typeface="Tahoma" panose="020B0604030504040204" pitchFamily="34" charset="0"/>
                          <a:cs typeface="Tahoma" panose="020B0604030504040204" pitchFamily="34" charset="0"/>
                        </a:rPr>
                        <a:t>. Some saw publicity beforehand, but did not realize the activity was planned for that day.</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Parents and children who came together, tended to talk and play only with each other. Some participants invited friends from the neighborhood to join the activity. No interactions were observed outside of previously-formed groups.</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Interviewees said they seldom used community center services. One mentioned visiting a local playroom and one had participated in parent workshops via Zoom during the Covid-19 pandemic</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Instructors were specifically recruited to lead activities in the city center. They characterized the participants as socio-demographically homogeneous.</a:t>
                      </a: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Community</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938152829"/>
                  </a:ext>
                </a:extLst>
              </a:tr>
              <a:tr h="289850">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4.3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lnSpc>
                          <a:spcPct val="150000"/>
                        </a:lnSpc>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Encouraging community*</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3611117946"/>
                  </a:ext>
                </a:extLst>
              </a:tr>
              <a:tr h="329448">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4.8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Interaction among children*</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3109213351"/>
                  </a:ext>
                </a:extLst>
              </a:tr>
              <a:tr h="329448">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Rejuvenation* </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157583557"/>
                  </a:ext>
                </a:extLst>
              </a:tr>
            </a:tbl>
          </a:graphicData>
        </a:graphic>
      </p:graphicFrame>
      <p:graphicFrame>
        <p:nvGraphicFramePr>
          <p:cNvPr id="11" name="Chart 10">
            <a:extLst>
              <a:ext uri="{FF2B5EF4-FFF2-40B4-BE49-F238E27FC236}">
                <a16:creationId xmlns:a16="http://schemas.microsoft.com/office/drawing/2014/main" id="{B928F3B7-9D1A-439E-9385-7AAC592D206C}"/>
              </a:ext>
            </a:extLst>
          </p:cNvPr>
          <p:cNvGraphicFramePr/>
          <p:nvPr>
            <p:extLst>
              <p:ext uri="{D42A27DB-BD31-4B8C-83A1-F6EECF244321}">
                <p14:modId xmlns:p14="http://schemas.microsoft.com/office/powerpoint/2010/main" val="80760809"/>
              </p:ext>
            </p:extLst>
          </p:nvPr>
        </p:nvGraphicFramePr>
        <p:xfrm>
          <a:off x="10402094" y="595316"/>
          <a:ext cx="1780058" cy="137080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24EA21F8-A515-4691-9CA9-389DF5289383}"/>
              </a:ext>
            </a:extLst>
          </p:cNvPr>
          <p:cNvSpPr txBox="1"/>
          <p:nvPr/>
        </p:nvSpPr>
        <p:spPr>
          <a:xfrm>
            <a:off x="2679407" y="5408940"/>
            <a:ext cx="6826237"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grpSp>
        <p:nvGrpSpPr>
          <p:cNvPr id="12" name="Group 11">
            <a:extLst>
              <a:ext uri="{FF2B5EF4-FFF2-40B4-BE49-F238E27FC236}">
                <a16:creationId xmlns:a16="http://schemas.microsoft.com/office/drawing/2014/main" id="{D3E3DBA4-95AD-13A2-F396-3E6943733448}"/>
              </a:ext>
            </a:extLst>
          </p:cNvPr>
          <p:cNvGrpSpPr/>
          <p:nvPr/>
        </p:nvGrpSpPr>
        <p:grpSpPr>
          <a:xfrm>
            <a:off x="1066924" y="1280718"/>
            <a:ext cx="1522196" cy="577081"/>
            <a:chOff x="11055224" y="1968658"/>
            <a:chExt cx="1276032" cy="577081"/>
          </a:xfrm>
        </p:grpSpPr>
        <p:sp>
          <p:nvSpPr>
            <p:cNvPr id="14" name="TextBox 13">
              <a:extLst>
                <a:ext uri="{FF2B5EF4-FFF2-40B4-BE49-F238E27FC236}">
                  <a16:creationId xmlns:a16="http://schemas.microsoft.com/office/drawing/2014/main" id="{E5127014-4E12-6509-A16F-3CFBD6C782AC}"/>
                </a:ext>
              </a:extLst>
            </p:cNvPr>
            <p:cNvSpPr txBox="1"/>
            <p:nvPr/>
          </p:nvSpPr>
          <p:spPr>
            <a:xfrm>
              <a:off x="11055224" y="1968658"/>
              <a:ext cx="1196499" cy="577081"/>
            </a:xfrm>
            <a:prstGeom prst="rect">
              <a:avLst/>
            </a:prstGeom>
            <a:noFill/>
          </p:spPr>
          <p:txBody>
            <a:bodyPr wrap="square" rtlCol="1">
              <a:spAutoFit/>
            </a:bodyPr>
            <a:lstStyle/>
            <a:p>
              <a:pPr rtl="1"/>
              <a:r>
                <a:rPr lang="en-US" sz="1050" dirty="0">
                  <a:solidFill>
                    <a:schemeClr val="bg1"/>
                  </a:solidFill>
                </a:rPr>
                <a:t>Children under 3</a:t>
              </a:r>
              <a:endParaRPr lang="he-IL" sz="1050" dirty="0">
                <a:solidFill>
                  <a:schemeClr val="bg1"/>
                </a:solidFill>
              </a:endParaRPr>
            </a:p>
            <a:p>
              <a:pPr algn="ctr" rtl="1"/>
              <a:r>
                <a:rPr lang="en-US" sz="1050" dirty="0">
                  <a:solidFill>
                    <a:schemeClr val="bg1"/>
                  </a:solidFill>
                </a:rPr>
                <a:t>Ages 3-6</a:t>
              </a:r>
              <a:r>
                <a:rPr lang="he-IL" sz="1050" dirty="0">
                  <a:solidFill>
                    <a:schemeClr val="bg1"/>
                  </a:solidFill>
                </a:rPr>
                <a:t> </a:t>
              </a:r>
              <a:r>
                <a:rPr lang="en-US" sz="1050" dirty="0">
                  <a:solidFill>
                    <a:schemeClr val="bg1"/>
                  </a:solidFill>
                </a:rPr>
                <a:t> </a:t>
              </a:r>
              <a:endParaRPr lang="he-IL" sz="1050" dirty="0">
                <a:solidFill>
                  <a:schemeClr val="bg1"/>
                </a:solidFill>
              </a:endParaRPr>
            </a:p>
            <a:p>
              <a:pPr algn="ctr" rtl="1"/>
              <a:r>
                <a:rPr lang="en-US" sz="1050" dirty="0">
                  <a:solidFill>
                    <a:schemeClr val="bg1"/>
                  </a:solidFill>
                </a:rPr>
                <a:t>Over 6</a:t>
              </a:r>
              <a:endParaRPr lang="he-IL" sz="1050" dirty="0">
                <a:solidFill>
                  <a:schemeClr val="bg1"/>
                </a:solidFill>
              </a:endParaRPr>
            </a:p>
          </p:txBody>
        </p:sp>
        <p:sp>
          <p:nvSpPr>
            <p:cNvPr id="15" name="Oval 14">
              <a:extLst>
                <a:ext uri="{FF2B5EF4-FFF2-40B4-BE49-F238E27FC236}">
                  <a16:creationId xmlns:a16="http://schemas.microsoft.com/office/drawing/2014/main" id="{E1FD90C7-5682-3C7D-31D8-A5C8273EECC1}"/>
                </a:ext>
              </a:extLst>
            </p:cNvPr>
            <p:cNvSpPr/>
            <p:nvPr/>
          </p:nvSpPr>
          <p:spPr>
            <a:xfrm>
              <a:off x="11927474" y="2009298"/>
              <a:ext cx="236638" cy="220822"/>
            </a:xfrm>
            <a:prstGeom prst="ellipse">
              <a:avLst/>
            </a:prstGeom>
            <a:solidFill>
              <a:srgbClr val="F69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16" name="Oval 15">
              <a:extLst>
                <a:ext uri="{FF2B5EF4-FFF2-40B4-BE49-F238E27FC236}">
                  <a16:creationId xmlns:a16="http://schemas.microsoft.com/office/drawing/2014/main" id="{089BCCAB-DFD5-DB9F-7857-3D718D6FEC3C}"/>
                </a:ext>
              </a:extLst>
            </p:cNvPr>
            <p:cNvSpPr/>
            <p:nvPr/>
          </p:nvSpPr>
          <p:spPr>
            <a:xfrm>
              <a:off x="12094618" y="2146787"/>
              <a:ext cx="236638" cy="220822"/>
            </a:xfrm>
            <a:prstGeom prst="ellipse">
              <a:avLst/>
            </a:prstGeom>
            <a:solidFill>
              <a:srgbClr val="F9B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18" name="Oval 17">
              <a:extLst>
                <a:ext uri="{FF2B5EF4-FFF2-40B4-BE49-F238E27FC236}">
                  <a16:creationId xmlns:a16="http://schemas.microsoft.com/office/drawing/2014/main" id="{E4D7FD40-7FDB-E4E0-3631-9EF057765035}"/>
                </a:ext>
              </a:extLst>
            </p:cNvPr>
            <p:cNvSpPr/>
            <p:nvPr/>
          </p:nvSpPr>
          <p:spPr>
            <a:xfrm>
              <a:off x="11927474" y="2314900"/>
              <a:ext cx="236638" cy="220822"/>
            </a:xfrm>
            <a:prstGeom prst="ellipse">
              <a:avLst/>
            </a:pr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grpSp>
    </p:spTree>
    <p:extLst>
      <p:ext uri="{BB962C8B-B14F-4D97-AF65-F5344CB8AC3E}">
        <p14:creationId xmlns:p14="http://schemas.microsoft.com/office/powerpoint/2010/main" val="26845688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39</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Play-Car – City Center</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746390271"/>
              </p:ext>
            </p:extLst>
          </p:nvPr>
        </p:nvGraphicFramePr>
        <p:xfrm>
          <a:off x="10510" y="389652"/>
          <a:ext cx="11121958" cy="4450080"/>
        </p:xfrm>
        <a:graphic>
          <a:graphicData uri="http://schemas.openxmlformats.org/drawingml/2006/table">
            <a:tbl>
              <a:tblPr rtl="1" firstRow="1" bandRow="1">
                <a:tableStyleId>{2D5ABB26-0587-4C30-8999-92F81FD0307C}</a:tableStyleId>
              </a:tblPr>
              <a:tblGrid>
                <a:gridCol w="9009378">
                  <a:extLst>
                    <a:ext uri="{9D8B030D-6E8A-4147-A177-3AD203B41FA5}">
                      <a16:colId xmlns:a16="http://schemas.microsoft.com/office/drawing/2014/main" val="60637984"/>
                    </a:ext>
                  </a:extLst>
                </a:gridCol>
                <a:gridCol w="2112580">
                  <a:extLst>
                    <a:ext uri="{9D8B030D-6E8A-4147-A177-3AD203B41FA5}">
                      <a16:colId xmlns:a16="http://schemas.microsoft.com/office/drawing/2014/main" val="4029288658"/>
                    </a:ext>
                  </a:extLst>
                </a:gridCol>
              </a:tblGrid>
              <a:tr h="476446">
                <a:tc>
                  <a:txBody>
                    <a:bodyPr/>
                    <a:lstStyle/>
                    <a:p>
                      <a:pPr algn="l"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Moshe Cohen Garden</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l" rtl="1"/>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12/8/21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marL="0" algn="l" defTabSz="914400" rtl="0" eaLnBrk="1" latinLnBrk="0" hangingPunct="1"/>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0329988"/>
                  </a:ext>
                </a:extLst>
              </a:tr>
              <a:tr h="1300160">
                <a:tc>
                  <a:txBody>
                    <a:bodyPr/>
                    <a:lstStyle/>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activities were set up in the playground, on a rubber surface, in a shady area with trees. Parents who brought multiple children let some of them play on the nearby swings. Because there were few participants, this use of the swings was safe and under control. However, it could become problematic if there is a large number of children.</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Caregivers sat near their children on mats and benches in the plaza</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There is a water fountain near the activity area, but no toilets. The day of the activity was hot. The garden is between buildings, and there is no breeze to relieve the heat.</a:t>
                      </a: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Environment</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660022968"/>
                  </a:ext>
                </a:extLst>
              </a:tr>
              <a:tr h="328147">
                <a:tc>
                  <a:txBody>
                    <a:bodyPr/>
                    <a:lstStyle/>
                    <a:p>
                      <a:pPr marL="0" indent="0" algn="ctr" defTabSz="914400" rtl="1" eaLnBrk="1" latinLnBrk="0" hangingPunct="1">
                        <a:buClr>
                          <a:srgbClr val="EC1C3C"/>
                        </a:buClr>
                        <a:buFont typeface="Tahoma" panose="020B0604030504040204" pitchFamily="34" charset="0"/>
                        <a:buNone/>
                      </a:pPr>
                      <a:r>
                        <a:rPr lang="he-IL" sz="1400" b="1" dirty="0">
                          <a:solidFill>
                            <a:srgbClr val="F7E88D"/>
                          </a:solidFill>
                          <a:latin typeface="Tahoma" panose="020B0604030504040204" pitchFamily="34" charset="0"/>
                          <a:ea typeface="Tahoma" panose="020B0604030504040204" pitchFamily="34" charset="0"/>
                          <a:cs typeface="Tahoma" panose="020B0604030504040204" pitchFamily="34" charset="0"/>
                        </a:rPr>
                        <a:t>6.7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Clean and well-maintained*</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9122650"/>
                  </a:ext>
                </a:extLst>
              </a:tr>
              <a:tr h="276742">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4.3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Drinking water and bathrooms available*</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817299143"/>
                  </a:ext>
                </a:extLst>
              </a:tr>
              <a:tr h="276742">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Shady*</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487570959"/>
                  </a:ext>
                </a:extLst>
              </a:tr>
              <a:tr h="273456">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Safe for children*</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615042771"/>
                  </a:ext>
                </a:extLst>
              </a:tr>
              <a:tr h="276742">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Comfortable seating*</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41387046"/>
                  </a:ext>
                </a:extLst>
              </a:tr>
              <a:tr h="276742">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Convenient access*</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392643846"/>
                  </a:ext>
                </a:extLst>
              </a:tr>
              <a:tr h="331413">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Appropriate for number of participants*</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782686138"/>
                  </a:ext>
                </a:extLst>
              </a:tr>
            </a:tbl>
          </a:graphicData>
        </a:graphic>
      </p:graphicFrame>
      <p:sp>
        <p:nvSpPr>
          <p:cNvPr id="11" name="TextBox 10">
            <a:extLst>
              <a:ext uri="{FF2B5EF4-FFF2-40B4-BE49-F238E27FC236}">
                <a16:creationId xmlns:a16="http://schemas.microsoft.com/office/drawing/2014/main" id="{1B39D5F7-AE1C-4B47-843E-616BFA5DB730}"/>
              </a:ext>
            </a:extLst>
          </p:cNvPr>
          <p:cNvSpPr txBox="1"/>
          <p:nvPr/>
        </p:nvSpPr>
        <p:spPr>
          <a:xfrm>
            <a:off x="375296" y="5259106"/>
            <a:ext cx="10392386" cy="907941"/>
          </a:xfrm>
          <a:prstGeom prst="rect">
            <a:avLst/>
          </a:prstGeom>
          <a:solidFill>
            <a:srgbClr val="90B6DD"/>
          </a:solidFill>
        </p:spPr>
        <p:txBody>
          <a:bodyPr wrap="square" rtlCol="1">
            <a:spAutoFit/>
          </a:bodyPr>
          <a:lstStyle/>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Social media discourse was monitored via the Zencity platform. By the end of January 2022, there had been approximately 50 mentions of this activity on Facebook, all from formal sources (municipal sites and community centers). Close to 20% were published by community service sites in the city center; about 20% were from service sites from the southern region. The posts evoked some reactions, mostly likes and shares</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Few interviewees said they learned about the activity through </a:t>
            </a:r>
            <a:r>
              <a:rPr lang="en-US" sz="1200" dirty="0" err="1">
                <a:latin typeface="Tahoma" panose="020B0604030504040204" pitchFamily="34" charset="0"/>
                <a:ea typeface="Tahoma" panose="020B0604030504040204" pitchFamily="34" charset="0"/>
                <a:cs typeface="Tahoma" panose="020B0604030504040204" pitchFamily="34" charset="0"/>
              </a:rPr>
              <a:t>DigiTel</a:t>
            </a:r>
            <a:r>
              <a:rPr lang="en-US" sz="1200" dirty="0">
                <a:latin typeface="Tahoma" panose="020B0604030504040204" pitchFamily="34" charset="0"/>
                <a:ea typeface="Tahoma" panose="020B0604030504040204" pitchFamily="34" charset="0"/>
                <a:cs typeface="Tahoma" panose="020B0604030504040204" pitchFamily="34" charset="0"/>
              </a:rPr>
              <a:t>.</a:t>
            </a:r>
            <a:endParaRPr lang="he-IL" sz="1100" dirty="0">
              <a:latin typeface="Tahoma" panose="020B0604030504040204" pitchFamily="34" charset="0"/>
              <a:ea typeface="Tahoma" panose="020B0604030504040204" pitchFamily="34" charset="0"/>
              <a:cs typeface="Tahoma" panose="020B0604030504040204" pitchFamily="34" charset="0"/>
            </a:endParaRPr>
          </a:p>
        </p:txBody>
      </p:sp>
      <p:sp>
        <p:nvSpPr>
          <p:cNvPr id="8" name="TextBox 7">
            <a:extLst>
              <a:ext uri="{FF2B5EF4-FFF2-40B4-BE49-F238E27FC236}">
                <a16:creationId xmlns:a16="http://schemas.microsoft.com/office/drawing/2014/main" id="{7DC6810E-D167-4594-A1EB-942FBDCD605C}"/>
              </a:ext>
            </a:extLst>
          </p:cNvPr>
          <p:cNvSpPr txBox="1"/>
          <p:nvPr/>
        </p:nvSpPr>
        <p:spPr>
          <a:xfrm>
            <a:off x="2049781" y="4839732"/>
            <a:ext cx="6582895"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11159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a:t>
            </a:fld>
            <a:endParaRPr lang="en-US" sz="1400" dirty="0"/>
          </a:p>
        </p:txBody>
      </p:sp>
      <p:sp>
        <p:nvSpPr>
          <p:cNvPr id="17" name="TextBox 16"/>
          <p:cNvSpPr txBox="1"/>
          <p:nvPr/>
        </p:nvSpPr>
        <p:spPr>
          <a:xfrm>
            <a:off x="0" y="-9067"/>
            <a:ext cx="12192001" cy="338554"/>
          </a:xfrm>
          <a:prstGeom prst="rect">
            <a:avLst/>
          </a:prstGeom>
          <a:solidFill>
            <a:srgbClr val="EC1C3C"/>
          </a:solidFill>
        </p:spPr>
        <p:txBody>
          <a:bodyPr wrap="square" rtlCol="0">
            <a:spAutoFit/>
          </a:bodyPr>
          <a:lstStyle/>
          <a:p>
            <a:pPr algn="l"/>
            <a:r>
              <a:rPr lang="en-US" sz="1600" b="1" dirty="0">
                <a:solidFill>
                  <a:schemeClr val="bg1"/>
                </a:solidFill>
                <a:latin typeface="Tahoma" pitchFamily="34" charset="0"/>
                <a:ea typeface="Tahoma" pitchFamily="34" charset="0"/>
                <a:cs typeface="Tahoma" pitchFamily="34" charset="0"/>
              </a:rPr>
              <a:t>Public Space and Mobility: Summary of actions &amp; outputs, formative and ongoing evaluation for 2021</a:t>
            </a:r>
            <a:endParaRPr lang="he-IL" sz="1600" b="1" dirty="0">
              <a:solidFill>
                <a:schemeClr val="bg1"/>
              </a:solidFill>
              <a:latin typeface="Tahoma" pitchFamily="34" charset="0"/>
              <a:ea typeface="Tahoma" pitchFamily="34" charset="0"/>
              <a:cs typeface="Tahoma" pitchFamily="34" charset="0"/>
            </a:endParaRPr>
          </a:p>
        </p:txBody>
      </p:sp>
      <p:sp>
        <p:nvSpPr>
          <p:cNvPr id="5" name="Rectangle 4">
            <a:extLst>
              <a:ext uri="{FF2B5EF4-FFF2-40B4-BE49-F238E27FC236}">
                <a16:creationId xmlns:a16="http://schemas.microsoft.com/office/drawing/2014/main" id="{1765D93B-92D0-4972-9840-43829E1CCE43}"/>
              </a:ext>
            </a:extLst>
          </p:cNvPr>
          <p:cNvSpPr/>
          <p:nvPr/>
        </p:nvSpPr>
        <p:spPr>
          <a:xfrm>
            <a:off x="0" y="6177542"/>
            <a:ext cx="10090484" cy="246221"/>
          </a:xfrm>
          <a:prstGeom prst="rect">
            <a:avLst/>
          </a:prstGeom>
        </p:spPr>
        <p:txBody>
          <a:bodyPr wrap="square">
            <a:spAutoFit/>
          </a:bodyPr>
          <a:lstStyle/>
          <a:p>
            <a:pPr algn="l"/>
            <a:r>
              <a:rPr lang="en-US" sz="1000" dirty="0">
                <a:latin typeface="Tahoma" pitchFamily="34" charset="0"/>
                <a:ea typeface="Tahoma" pitchFamily="34" charset="0"/>
                <a:cs typeface="Tahoma" pitchFamily="34" charset="0"/>
              </a:rPr>
              <a:t>* The Public Life app helps conduct field observations by documenting and characterizing who is using urban spaces and for what purposes.</a:t>
            </a:r>
            <a:endParaRPr lang="he-IL" sz="1000" dirty="0"/>
          </a:p>
        </p:txBody>
      </p:sp>
      <p:sp>
        <p:nvSpPr>
          <p:cNvPr id="6" name="Rectangle 5">
            <a:extLst>
              <a:ext uri="{FF2B5EF4-FFF2-40B4-BE49-F238E27FC236}">
                <a16:creationId xmlns:a16="http://schemas.microsoft.com/office/drawing/2014/main" id="{53E05EDB-E3A9-4AE9-BD2C-3E658605C89F}"/>
              </a:ext>
            </a:extLst>
          </p:cNvPr>
          <p:cNvSpPr/>
          <p:nvPr/>
        </p:nvSpPr>
        <p:spPr>
          <a:xfrm>
            <a:off x="612560" y="871676"/>
            <a:ext cx="4589640" cy="4763676"/>
          </a:xfrm>
          <a:prstGeom prst="rect">
            <a:avLst/>
          </a:prstGeom>
          <a:solidFill>
            <a:srgbClr val="F7E88D"/>
          </a:solidFill>
        </p:spPr>
        <p:txBody>
          <a:bodyPr wrap="square" lIns="91440" tIns="45720" rIns="91440" bIns="45720" anchor="t">
            <a:spAutoFit/>
          </a:bodyPr>
          <a:lstStyle/>
          <a:p>
            <a:pPr marL="285750" indent="-285750" algn="l">
              <a:lnSpc>
                <a:spcPct val="150000"/>
              </a:lnSpc>
              <a:buClr>
                <a:srgbClr val="4978A6"/>
              </a:buClr>
              <a:buFontTx/>
              <a:buChar char="█"/>
              <a:defRPr/>
            </a:pPr>
            <a:r>
              <a:rPr lang="en-US" sz="1200" dirty="0">
                <a:effectLst/>
                <a:latin typeface="Tahoma" panose="020B0604030504040204" pitchFamily="34" charset="0"/>
                <a:ea typeface="Tahoma" panose="020B0604030504040204" pitchFamily="34" charset="0"/>
                <a:cs typeface="Tahoma" panose="020B0604030504040204" pitchFamily="34" charset="0"/>
              </a:rPr>
              <a:t>In 2020, Urban95 conducted extensive activities in the areas of public space and mobility, with specific interventions carried out to renovate public spaces and improve mobility in the urban environment. It was subsequently decided to increase the scope and scalability of activity in 2021 at the neighborhood and municipal level. This process was accompanied by a formative evaluation, including pre/post intervention observations.</a:t>
            </a:r>
          </a:p>
          <a:p>
            <a:pPr marL="285750" indent="-285750" algn="l">
              <a:lnSpc>
                <a:spcPct val="150000"/>
              </a:lnSpc>
              <a:buClr>
                <a:srgbClr val="4978A6"/>
              </a:buClr>
              <a:buFontTx/>
              <a:buChar char="█"/>
              <a:defRPr/>
            </a:pPr>
            <a:r>
              <a:rPr lang="en-US" sz="1200" u="sng" dirty="0">
                <a:latin typeface="Tahoma" panose="020B0604030504040204" pitchFamily="34" charset="0"/>
                <a:ea typeface="Tahoma" panose="020B0604030504040204" pitchFamily="34" charset="0"/>
                <a:cs typeface="Tahoma" panose="020B0604030504040204" pitchFamily="34" charset="0"/>
              </a:rPr>
              <a:t>Play-Car and Play Street:</a:t>
            </a:r>
            <a:r>
              <a:rPr lang="en-US" sz="1200" dirty="0">
                <a:latin typeface="Tahoma" panose="020B0604030504040204" pitchFamily="34" charset="0"/>
                <a:ea typeface="Tahoma" panose="020B0604030504040204" pitchFamily="34" charset="0"/>
                <a:cs typeface="Tahoma" panose="020B0604030504040204" pitchFamily="34" charset="0"/>
              </a:rPr>
              <a:t> To promote child-adapted use of public spaces and make them more accessible to young children and their caregivers, activities were designed for implementation in public areas - parks, and designated streets, which can be replicated throughout the city.</a:t>
            </a:r>
          </a:p>
          <a:p>
            <a:pPr marL="285750" indent="-285750" algn="l">
              <a:lnSpc>
                <a:spcPct val="150000"/>
              </a:lnSpc>
              <a:buClr>
                <a:srgbClr val="4978A6"/>
              </a:buClr>
              <a:buFontTx/>
              <a:buChar char="█"/>
              <a:defRPr/>
            </a:pPr>
            <a:r>
              <a:rPr lang="en-US" sz="1200" dirty="0">
                <a:latin typeface="Tahoma" panose="020B0604030504040204" pitchFamily="34" charset="0"/>
                <a:ea typeface="Tahoma" panose="020B0604030504040204" pitchFamily="34" charset="0"/>
                <a:cs typeface="Tahoma" panose="020B0604030504040204" pitchFamily="34" charset="0"/>
              </a:rPr>
              <a:t>Following the successful collaboration with Gehl Architects, the Public Life App* is being used in the ongoing evaluation. Observers can use this tool to collect data in the field during pre/post-intervention observations.</a:t>
            </a:r>
            <a:endParaRPr lang="he-IL" sz="1200" dirty="0">
              <a:latin typeface="Tahoma" panose="020B0604030504040204" pitchFamily="34" charset="0"/>
              <a:ea typeface="Tahoma" panose="020B0604030504040204" pitchFamily="34" charset="0"/>
              <a:cs typeface="Tahoma" panose="020B0604030504040204" pitchFamily="34" charset="0"/>
            </a:endParaRPr>
          </a:p>
        </p:txBody>
      </p:sp>
      <p:sp>
        <p:nvSpPr>
          <p:cNvPr id="8" name="TextBox 7">
            <a:extLst>
              <a:ext uri="{FF2B5EF4-FFF2-40B4-BE49-F238E27FC236}">
                <a16:creationId xmlns:a16="http://schemas.microsoft.com/office/drawing/2014/main" id="{A3124BB6-E74B-C69E-2C23-1561C9F7E1C4}"/>
              </a:ext>
            </a:extLst>
          </p:cNvPr>
          <p:cNvSpPr txBox="1"/>
          <p:nvPr/>
        </p:nvSpPr>
        <p:spPr>
          <a:xfrm>
            <a:off x="5347440" y="865834"/>
            <a:ext cx="6261374" cy="4763676"/>
          </a:xfrm>
          <a:prstGeom prst="rect">
            <a:avLst/>
          </a:prstGeom>
          <a:noFill/>
        </p:spPr>
        <p:txBody>
          <a:bodyPr wrap="square">
            <a:spAutoFit/>
          </a:bodyPr>
          <a:lstStyle/>
          <a:p>
            <a:pPr marL="0" marR="0" lvl="0" indent="0" algn="l" defTabSz="914400" eaLnBrk="1" fontAlgn="auto" latinLnBrk="0" hangingPunct="1">
              <a:lnSpc>
                <a:spcPct val="150000"/>
              </a:lnSpc>
              <a:spcBef>
                <a:spcPts val="0"/>
              </a:spcBef>
              <a:spcAft>
                <a:spcPts val="0"/>
              </a:spcAft>
              <a:buClr>
                <a:srgbClr val="EC1C3C"/>
              </a:buClr>
              <a:buSzTx/>
              <a:buFontTx/>
              <a:buNone/>
              <a:tabLst/>
              <a:defRPr/>
            </a:pPr>
            <a:r>
              <a:rPr kumimoji="0" lang="en-US" sz="1200" b="1" i="0" u="none" strike="noStrike" kern="1200" cap="none" spc="0" normalizeH="0" baseline="0" noProof="0" dirty="0">
                <a:ln>
                  <a:noFill/>
                </a:ln>
                <a:solidFill>
                  <a:srgbClr val="4978A6"/>
                </a:solidFill>
                <a:effectLst/>
                <a:uLnTx/>
                <a:uFillTx/>
                <a:latin typeface="Tahoma" panose="020B0604030504040204" pitchFamily="34" charset="0"/>
                <a:ea typeface="Tahoma" panose="020B0604030504040204" pitchFamily="34" charset="0"/>
                <a:cs typeface="Tahoma" panose="020B0604030504040204" pitchFamily="34" charset="0"/>
              </a:rPr>
              <a:t>Planned interventions - pre-intervention observations presented in the report:</a:t>
            </a:r>
          </a:p>
          <a:p>
            <a:pPr marL="285750" marR="0" lvl="0" indent="-285750" algn="l" defTabSz="914400" eaLnBrk="1" fontAlgn="auto" latinLnBrk="0" hangingPunct="1">
              <a:lnSpc>
                <a:spcPct val="150000"/>
              </a:lnSpc>
              <a:spcBef>
                <a:spcPts val="0"/>
              </a:spcBef>
              <a:spcAft>
                <a:spcPts val="0"/>
              </a:spcAft>
              <a:buClr>
                <a:srgbClr val="EC1C3C"/>
              </a:buClr>
              <a:buSzPct val="90000"/>
              <a:buFont typeface="Tahoma" panose="020B060403050404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Gan </a:t>
            </a:r>
            <a:r>
              <a:rPr kumimoji="0" lang="en-US" sz="12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HaShanyim</a:t>
            </a:r>
            <a:r>
              <a:rPr lang="en-US" sz="12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kumimoji="0" lang="en-US"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Jaffa – Adjusting public spaces for young children</a:t>
            </a:r>
            <a:r>
              <a:rPr kumimoji="0" lang="he-IL"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r>
              <a:rPr lang="en-US" sz="12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Developing an architectural plan for renovating the park and adjusting it for use by young children, their caregivers, and the general public</a:t>
            </a: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p>
          <a:p>
            <a:pPr marL="285750" marR="0" lvl="0" indent="-285750" algn="l" defTabSz="914400" eaLnBrk="1" fontAlgn="auto" latinLnBrk="0" hangingPunct="1">
              <a:lnSpc>
                <a:spcPct val="150000"/>
              </a:lnSpc>
              <a:spcBef>
                <a:spcPts val="0"/>
              </a:spcBef>
              <a:spcAft>
                <a:spcPts val="0"/>
              </a:spcAft>
              <a:buClr>
                <a:srgbClr val="EC1C3C"/>
              </a:buClr>
              <a:buSzPct val="90000"/>
              <a:buFont typeface="Tahoma" panose="020B060403050404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Gan </a:t>
            </a:r>
            <a:r>
              <a:rPr kumimoji="0" lang="en-US" sz="12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Hashoteret</a:t>
            </a:r>
            <a:r>
              <a:rPr kumimoji="0" lang="en-US"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 A specific intervention within an extensive development of walkways to improve mobility in the Ezra and Ha-</a:t>
            </a:r>
            <a:r>
              <a:rPr kumimoji="0" lang="en-US" sz="12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Argazim</a:t>
            </a:r>
            <a:r>
              <a:rPr kumimoji="0" lang="en-US"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neighborhood</a:t>
            </a:r>
            <a:r>
              <a:rPr kumimoji="0" lang="en-US" sz="120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 public participation process was led by the Community Administration and Urban95, and major walking paths were mapped. Following this, planned renovations in the neighborhood will address obstacles to mobility, and renovations to the park will adjust it to residents’ needs, including community activities for young children</a:t>
            </a:r>
            <a:r>
              <a:rPr kumimoji="0" lang="he-IL" sz="120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p>
          <a:p>
            <a:pPr marL="0" marR="0" lvl="0" indent="0" algn="l" defTabSz="914400" eaLnBrk="1" fontAlgn="auto" latinLnBrk="0" hangingPunct="1">
              <a:lnSpc>
                <a:spcPct val="150000"/>
              </a:lnSpc>
              <a:spcBef>
                <a:spcPts val="0"/>
              </a:spcBef>
              <a:spcAft>
                <a:spcPts val="0"/>
              </a:spcAft>
              <a:buClr>
                <a:srgbClr val="EC1C3C"/>
              </a:buClr>
              <a:buSzPct val="90000"/>
              <a:buFontTx/>
              <a:buNone/>
              <a:tabLst/>
              <a:defRPr/>
            </a:pPr>
            <a:r>
              <a:rPr kumimoji="0" lang="en-US" sz="1200" b="1" i="0" u="none" strike="noStrike" kern="1200" cap="none" spc="0" normalizeH="0" baseline="0" noProof="0" dirty="0">
                <a:ln>
                  <a:noFill/>
                </a:ln>
                <a:solidFill>
                  <a:srgbClr val="4978A6"/>
                </a:solidFill>
                <a:effectLst/>
                <a:uLnTx/>
                <a:uFillTx/>
                <a:latin typeface="Tahoma" panose="020B0604030504040204" pitchFamily="34" charset="0"/>
                <a:ea typeface="Tahoma" panose="020B0604030504040204" pitchFamily="34" charset="0"/>
                <a:cs typeface="Tahoma" panose="020B0604030504040204" pitchFamily="34" charset="0"/>
              </a:rPr>
              <a:t>Completed intervention – </a:t>
            </a:r>
            <a: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t>pre/</a:t>
            </a:r>
            <a:r>
              <a:rPr kumimoji="0" lang="en-US" sz="1200" b="1" i="0" u="none" strike="noStrike" kern="1200" cap="none" spc="0" normalizeH="0" baseline="0" noProof="0" dirty="0">
                <a:ln>
                  <a:noFill/>
                </a:ln>
                <a:solidFill>
                  <a:srgbClr val="4978A6"/>
                </a:solidFill>
                <a:effectLst/>
                <a:uLnTx/>
                <a:uFillTx/>
                <a:latin typeface="Tahoma" panose="020B0604030504040204" pitchFamily="34" charset="0"/>
                <a:ea typeface="Tahoma" panose="020B0604030504040204" pitchFamily="34" charset="0"/>
                <a:cs typeface="Tahoma" panose="020B0604030504040204" pitchFamily="34" charset="0"/>
              </a:rPr>
              <a:t>post-intervention observations:</a:t>
            </a:r>
          </a:p>
          <a:p>
            <a:pPr marL="285750" marR="0" lvl="0" indent="-285750" algn="l" defTabSz="914400" eaLnBrk="1" fontAlgn="auto" latinLnBrk="0" hangingPunct="1">
              <a:lnSpc>
                <a:spcPct val="150000"/>
              </a:lnSpc>
              <a:spcBef>
                <a:spcPts val="0"/>
              </a:spcBef>
              <a:spcAft>
                <a:spcPts val="0"/>
              </a:spcAft>
              <a:buClr>
                <a:srgbClr val="EC1C3C"/>
              </a:buClr>
              <a:buSzPct val="90000"/>
              <a:buFont typeface="Tahoma" panose="020B060403050404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Pedestrian zone in </a:t>
            </a:r>
            <a:r>
              <a:rPr lang="en-US" sz="1200" b="1" dirty="0" err="1">
                <a:solidFill>
                  <a:prstClr val="black"/>
                </a:solidFill>
                <a:latin typeface="Tahoma" panose="020B0604030504040204" pitchFamily="34" charset="0"/>
                <a:ea typeface="Tahoma" panose="020B0604030504040204" pitchFamily="34" charset="0"/>
                <a:cs typeface="Tahoma" panose="020B0604030504040204" pitchFamily="34" charset="0"/>
              </a:rPr>
              <a:t>Kerem</a:t>
            </a:r>
            <a:r>
              <a:rPr lang="en-US" sz="12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200" b="1" dirty="0" err="1">
                <a:solidFill>
                  <a:prstClr val="black"/>
                </a:solidFill>
                <a:latin typeface="Tahoma" panose="020B0604030504040204" pitchFamily="34" charset="0"/>
                <a:ea typeface="Tahoma" panose="020B0604030504040204" pitchFamily="34" charset="0"/>
                <a:cs typeface="Tahoma" panose="020B0604030504040204" pitchFamily="34" charset="0"/>
              </a:rPr>
              <a:t>HaTeimanim</a:t>
            </a:r>
            <a:r>
              <a:rPr kumimoji="0" lang="he-IL"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1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The ongoing</a:t>
            </a: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intervention is based on a tactical urbanism approach</a:t>
            </a: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a:t>
            </a: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Following demonstrated success of </a:t>
            </a:r>
            <a:r>
              <a:rPr kumimoji="0" lang="en-US" sz="120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 pedestrian zone </a:t>
            </a: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pilot, Urban95 and the Transportation Administration are collaborating to close selected streets to vehicular traffic and adjust the public space for pedestrians.</a:t>
            </a:r>
          </a:p>
          <a:p>
            <a:pPr marR="0" lvl="0" algn="l" defTabSz="914400" eaLnBrk="1" fontAlgn="auto" latinLnBrk="0" hangingPunct="1">
              <a:lnSpc>
                <a:spcPct val="150000"/>
              </a:lnSpc>
              <a:spcBef>
                <a:spcPts val="0"/>
              </a:spcBef>
              <a:spcAft>
                <a:spcPts val="0"/>
              </a:spcAft>
              <a:buClr>
                <a:srgbClr val="EC1C3C"/>
              </a:buClr>
              <a:buSzPct val="90000"/>
              <a:tabLst/>
              <a:defRPr/>
            </a:pPr>
            <a:r>
              <a:rPr kumimoji="0" lang="en-US" sz="1200" b="1" i="0" u="none" strike="noStrike" kern="1200" cap="none" spc="0" normalizeH="0" baseline="0" noProof="0" dirty="0">
                <a:ln>
                  <a:noFill/>
                </a:ln>
                <a:solidFill>
                  <a:srgbClr val="4978A6"/>
                </a:solidFill>
                <a:effectLst/>
                <a:uLnTx/>
                <a:uFillTx/>
                <a:latin typeface="Tahoma" panose="020B0604030504040204" pitchFamily="34" charset="0"/>
                <a:ea typeface="Tahoma" panose="020B0604030504040204" pitchFamily="34" charset="0"/>
                <a:cs typeface="Tahoma" panose="020B0604030504040204" pitchFamily="34" charset="0"/>
              </a:rPr>
              <a:t>Primary findings of the evaluation of activities in the public space:</a:t>
            </a:r>
            <a:endPar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285750" marR="0" lvl="0" indent="-285750" algn="l" defTabSz="914400" eaLnBrk="1" fontAlgn="auto" latinLnBrk="0" hangingPunct="1">
              <a:lnSpc>
                <a:spcPct val="150000"/>
              </a:lnSpc>
              <a:spcBef>
                <a:spcPts val="0"/>
              </a:spcBef>
              <a:spcAft>
                <a:spcPts val="0"/>
              </a:spcAft>
              <a:buClr>
                <a:srgbClr val="EC1C3C"/>
              </a:buClr>
              <a:buSzPct val="90000"/>
              <a:buFont typeface="Tahoma" panose="020B0604030504040204" pitchFamily="34" charset="0"/>
              <a:buChar char="█"/>
              <a:tabLst/>
              <a:defRPr/>
            </a:pPr>
            <a:r>
              <a:rPr lang="en-US" sz="1200" b="1" dirty="0">
                <a:solidFill>
                  <a:prstClr val="black"/>
                </a:solidFill>
                <a:latin typeface="Tahoma" panose="020B0604030504040204" pitchFamily="34" charset="0"/>
                <a:ea typeface="Tahoma" panose="020B0604030504040204" pitchFamily="34" charset="0"/>
                <a:cs typeface="Tahoma" panose="020B0604030504040204" pitchFamily="34" charset="0"/>
              </a:rPr>
              <a:t>Play-Car and Play Street</a:t>
            </a:r>
            <a:endParaRPr lang="he-IL" sz="12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19240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40</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Play-Car – City Center</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1941558797"/>
              </p:ext>
            </p:extLst>
          </p:nvPr>
        </p:nvGraphicFramePr>
        <p:xfrm>
          <a:off x="0" y="380657"/>
          <a:ext cx="12192000" cy="5825221"/>
        </p:xfrm>
        <a:graphic>
          <a:graphicData uri="http://schemas.openxmlformats.org/drawingml/2006/table">
            <a:tbl>
              <a:tblPr rtl="1" firstRow="1" bandRow="1">
                <a:tableStyleId>{2D5ABB26-0587-4C30-8999-92F81FD0307C}</a:tableStyleId>
              </a:tblPr>
              <a:tblGrid>
                <a:gridCol w="10152993">
                  <a:extLst>
                    <a:ext uri="{9D8B030D-6E8A-4147-A177-3AD203B41FA5}">
                      <a16:colId xmlns:a16="http://schemas.microsoft.com/office/drawing/2014/main" val="60637984"/>
                    </a:ext>
                  </a:extLst>
                </a:gridCol>
                <a:gridCol w="2039007">
                  <a:extLst>
                    <a:ext uri="{9D8B030D-6E8A-4147-A177-3AD203B41FA5}">
                      <a16:colId xmlns:a16="http://schemas.microsoft.com/office/drawing/2014/main" val="4265876515"/>
                    </a:ext>
                  </a:extLst>
                </a:gridCol>
              </a:tblGrid>
              <a:tr h="272958">
                <a:tc>
                  <a:txBody>
                    <a:bodyPr/>
                    <a:lstStyle/>
                    <a:p>
                      <a:pPr algn="l" rtl="1"/>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Moshe Cohen Garden</a:t>
                      </a:r>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12/8/21</a:t>
                      </a:r>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marL="0" algn="l" defTabSz="914400" rtl="0" eaLnBrk="1" latinLnBrk="0" hangingPunct="1"/>
                      <a:endParaRPr lang="he-IL" sz="11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0329988"/>
                  </a:ext>
                </a:extLst>
              </a:tr>
              <a:tr h="1405621">
                <a:tc>
                  <a:txBody>
                    <a:bodyPr/>
                    <a:lstStyle/>
                    <a:p>
                      <a:pPr marL="171450" indent="-171450" algn="l" defTabSz="914400" rtl="0" eaLnBrk="1" latinLnBrk="0" hangingPunct="1">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Guidance was organized, clear and professional. Instructors explained options for experimenting with activity equipment, suggested adaptations according to age, encouraged children to move between activity stations, and communicated frequently and directly with the children. </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There is apparently no need to intervene and encourage joint play, as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parents were involved on their own initiative</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The instructors were welcoming and attentive to the parents’ presence</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instructors said their brief training dealt mainly with the logistical aspects of the Play-Car, such as unloading and packing the equipment. They had prior experience and skill in working with children. They said they adopt an experiential approach allowing for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creative improvisation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and tend not to correct or guide the children in specific ways to use the props and equipment</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r>
                        <a:rPr lang="en-US" sz="1200" b="1" kern="1200" dirty="0">
                          <a:solidFill>
                            <a:schemeClr val="bg1"/>
                          </a:solidFill>
                          <a:latin typeface="Tahoma" panose="020B0604030504040204" pitchFamily="34" charset="0"/>
                          <a:ea typeface="Tahoma" panose="020B0604030504040204" pitchFamily="34" charset="0"/>
                          <a:cs typeface="Tahoma" panose="020B0604030504040204" pitchFamily="34" charset="0"/>
                        </a:rPr>
                        <a:t>Guidance </a:t>
                      </a:r>
                      <a:endParaRPr lang="he-IL" sz="12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660022968"/>
                  </a:ext>
                </a:extLst>
              </a:tr>
              <a:tr h="281435">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Activity equipment*</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553572169"/>
                  </a:ext>
                </a:extLst>
              </a:tr>
              <a:tr h="281435">
                <a:tc>
                  <a:txBody>
                    <a:bodyPr/>
                    <a:lstStyle/>
                    <a:p>
                      <a:pPr marL="171450" indent="-171450" algn="l" defTabSz="914400" rtl="0" eaLnBrk="1" latinLnBrk="0" hangingPunct="1">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Joint play among parents and their children was observed among most dyads. Children and adults alike clearly enjoyed the activities and demonstrated a high level of involvement</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indent="-171450" algn="l" defTabSz="914400" rtl="0" eaLnBrk="1" latinLnBrk="0" hangingPunct="1">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Interviewees said the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activity props prompted a longer and more intense interaction </a:t>
                      </a:r>
                      <a:r>
                        <a:rPr lang="en-US" sz="1200" b="0" kern="1200" dirty="0">
                          <a:solidFill>
                            <a:schemeClr val="tx1"/>
                          </a:solidFill>
                          <a:latin typeface="Tahoma" panose="020B0604030504040204" pitchFamily="34" charset="0"/>
                          <a:ea typeface="Tahoma" panose="020B0604030504040204" pitchFamily="34" charset="0"/>
                          <a:cs typeface="Tahoma" panose="020B0604030504040204" pitchFamily="34" charset="0"/>
                        </a:rPr>
                        <a:t>between them and their children, than they do when using the simple playground facilities. They enjoyed dedicating attention to their children and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diversifying</a:t>
                      </a:r>
                      <a:r>
                        <a:rPr lang="en-US" sz="1200" b="0" kern="1200" dirty="0">
                          <a:solidFill>
                            <a:schemeClr val="tx1"/>
                          </a:solidFill>
                          <a:latin typeface="Tahoma" panose="020B0604030504040204" pitchFamily="34" charset="0"/>
                          <a:ea typeface="Tahoma" panose="020B0604030504040204" pitchFamily="34" charset="0"/>
                          <a:cs typeface="Tahoma" panose="020B0604030504040204" pitchFamily="34" charset="0"/>
                        </a:rPr>
                        <a:t> their play routine.</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instructors noted that thus far, most parents engaged in joint play with the children and showed a high level of involvement.</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Joint play among children and caregivers</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3139083698"/>
                  </a:ext>
                </a:extLst>
              </a:tr>
              <a:tr h="0">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solidFill>
                          <a:latin typeface="Tahoma" panose="020B0604030504040204" pitchFamily="34" charset="0"/>
                          <a:ea typeface="Tahoma" panose="020B0604030504040204" pitchFamily="34" charset="0"/>
                          <a:cs typeface="Tahoma" panose="020B0604030504040204" pitchFamily="34" charset="0"/>
                        </a:rPr>
                        <a:t>Strengthening the bond and joint play *</a:t>
                      </a:r>
                      <a:endParaRPr lang="he-IL" sz="12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410882722"/>
                  </a:ext>
                </a:extLst>
              </a:tr>
              <a:tr h="281435">
                <a:tc>
                  <a:txBody>
                    <a:bodyPr/>
                    <a:lstStyle/>
                    <a:p>
                      <a:pPr marL="171450" marR="0" lvl="0" indent="-171450" algn="l" defTabSz="914400" rtl="0" eaLnBrk="1" fontAlgn="auto" latinLnBrk="0" hangingPunct="1">
                        <a:lnSpc>
                          <a:spcPct val="100000"/>
                        </a:lnSpc>
                        <a:spcBef>
                          <a:spcPts val="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Visitors alternated between the activity equipment and the existing playground facilities. Children used the activity equipment outside the activity area, but returned them to the activity stations afterwards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Children engaged in creative free play. Most played with the equipment alone or with their caregivers, and were less likely to play with other children</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Children aged 4+ seemed less interested in the activity equipment.</a:t>
                      </a:r>
                    </a:p>
                    <a:p>
                      <a:pPr marL="171450" marR="0" lvl="0" indent="-171450" algn="l" defTabSz="914400" rtl="0" eaLnBrk="1" fontAlgn="auto" latinLnBrk="0" hangingPunct="1">
                        <a:lnSpc>
                          <a:spcPct val="100000"/>
                        </a:lnSpc>
                        <a:spcBef>
                          <a:spcPts val="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Most interviewees said their children enjoyed the various ball games.</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marR="0" lvl="0" indent="-171450" algn="l" defTabSz="914400" rtl="0" eaLnBrk="1" fontAlgn="auto" latinLnBrk="0" hangingPunct="1">
                        <a:lnSpc>
                          <a:spcPct val="100000"/>
                        </a:lnSpc>
                        <a:spcBef>
                          <a:spcPts val="0"/>
                        </a:spcBef>
                        <a:spcAft>
                          <a:spcPts val="0"/>
                        </a:spcAft>
                        <a:buClr>
                          <a:srgbClr val="EC1C3C"/>
                        </a:buClr>
                        <a:buSzTx/>
                        <a:buFont typeface="Tahoma" panose="020B0604030504040204" pitchFamily="34" charset="0"/>
                        <a:buChar char="█"/>
                        <a:tabLst/>
                        <a:defRP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Instructors said they received frequent </a:t>
                      </a:r>
                      <a:r>
                        <a:rPr lang="en-US" sz="1200" b="1" kern="1200" dirty="0">
                          <a:solidFill>
                            <a:schemeClr val="tx1"/>
                          </a:solidFill>
                          <a:latin typeface="Tahoma" panose="020B0604030504040204" pitchFamily="34" charset="0"/>
                          <a:ea typeface="Tahoma" panose="020B0604030504040204" pitchFamily="34" charset="0"/>
                          <a:cs typeface="Tahoma" panose="020B0604030504040204" pitchFamily="34" charset="0"/>
                        </a:rPr>
                        <a:t>requests for ongoing activities </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in the city center. Some participants seemed disappointed that the activity moved to other parks and did not return to the same place. The instructors suggested they follow </a:t>
                      </a:r>
                      <a:r>
                        <a:rPr lang="en-US" sz="1200" kern="1200" dirty="0" err="1">
                          <a:solidFill>
                            <a:schemeClr val="tx1"/>
                          </a:solidFill>
                          <a:latin typeface="Tahoma" panose="020B0604030504040204" pitchFamily="34" charset="0"/>
                          <a:ea typeface="Tahoma" panose="020B0604030504040204" pitchFamily="34" charset="0"/>
                          <a:cs typeface="Tahoma" panose="020B0604030504040204" pitchFamily="34" charset="0"/>
                        </a:rPr>
                        <a:t>DigiTel</a:t>
                      </a: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 to find the locations of future activities in other parks, and some of them did so.</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Participants’ behavior</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811110186"/>
                  </a:ext>
                </a:extLst>
              </a:tr>
              <a:tr h="281435">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Encouraging creativity*</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537415295"/>
                  </a:ext>
                </a:extLst>
              </a:tr>
              <a:tr h="281435">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Offering new ideas*</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3855115983"/>
                  </a:ext>
                </a:extLst>
              </a:tr>
            </a:tbl>
          </a:graphicData>
        </a:graphic>
      </p:graphicFrame>
      <p:sp>
        <p:nvSpPr>
          <p:cNvPr id="7" name="TextBox 6">
            <a:extLst>
              <a:ext uri="{FF2B5EF4-FFF2-40B4-BE49-F238E27FC236}">
                <a16:creationId xmlns:a16="http://schemas.microsoft.com/office/drawing/2014/main" id="{5E19B8B6-07CD-4B4C-B84B-BA067F21DE08}"/>
              </a:ext>
            </a:extLst>
          </p:cNvPr>
          <p:cNvSpPr txBox="1"/>
          <p:nvPr/>
        </p:nvSpPr>
        <p:spPr>
          <a:xfrm>
            <a:off x="2053459" y="6203643"/>
            <a:ext cx="6841975"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248321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41</a:t>
            </a:fld>
            <a:endParaRPr lang="en-US" sz="1400" dirty="0"/>
          </a:p>
        </p:txBody>
      </p:sp>
      <p:sp>
        <p:nvSpPr>
          <p:cNvPr id="17" name="TextBox 16"/>
          <p:cNvSpPr txBox="1"/>
          <p:nvPr/>
        </p:nvSpPr>
        <p:spPr>
          <a:xfrm>
            <a:off x="9110" y="0"/>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Play-Car – City Center</a:t>
            </a:r>
            <a:endParaRPr lang="he-IL" sz="2000" b="1" dirty="0">
              <a:solidFill>
                <a:schemeClr val="bg1"/>
              </a:solidFill>
              <a:latin typeface="Tahoma" pitchFamily="34" charset="0"/>
              <a:ea typeface="Tahoma" pitchFamily="34" charset="0"/>
              <a:cs typeface="Tahoma" pitchFamily="34" charset="0"/>
            </a:endParaRPr>
          </a:p>
        </p:txBody>
      </p:sp>
      <p:pic>
        <p:nvPicPr>
          <p:cNvPr id="5" name="Picture 4">
            <a:extLst>
              <a:ext uri="{FF2B5EF4-FFF2-40B4-BE49-F238E27FC236}">
                <a16:creationId xmlns:a16="http://schemas.microsoft.com/office/drawing/2014/main" id="{ED332E27-FE00-49E6-9F6A-042E73D04B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0340" y="404531"/>
            <a:ext cx="2167198" cy="1625399"/>
          </a:xfrm>
          <a:prstGeom prst="rect">
            <a:avLst/>
          </a:prstGeom>
        </p:spPr>
      </p:pic>
      <p:pic>
        <p:nvPicPr>
          <p:cNvPr id="6" name="Picture 5">
            <a:extLst>
              <a:ext uri="{FF2B5EF4-FFF2-40B4-BE49-F238E27FC236}">
                <a16:creationId xmlns:a16="http://schemas.microsoft.com/office/drawing/2014/main" id="{9A687085-9140-48CD-AE41-3A26C5E8F1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9745" y="400110"/>
            <a:ext cx="2400220" cy="1800165"/>
          </a:xfrm>
          <a:prstGeom prst="rect">
            <a:avLst/>
          </a:prstGeom>
        </p:spPr>
      </p:pic>
      <p:pic>
        <p:nvPicPr>
          <p:cNvPr id="8" name="Picture 7">
            <a:extLst>
              <a:ext uri="{FF2B5EF4-FFF2-40B4-BE49-F238E27FC236}">
                <a16:creationId xmlns:a16="http://schemas.microsoft.com/office/drawing/2014/main" id="{27ACADBB-273E-4134-8CD0-9A033B475A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5034" y="2286568"/>
            <a:ext cx="2366472" cy="3155297"/>
          </a:xfrm>
          <a:prstGeom prst="rect">
            <a:avLst/>
          </a:prstGeom>
        </p:spPr>
      </p:pic>
      <p:pic>
        <p:nvPicPr>
          <p:cNvPr id="9" name="Picture 8">
            <a:extLst>
              <a:ext uri="{FF2B5EF4-FFF2-40B4-BE49-F238E27FC236}">
                <a16:creationId xmlns:a16="http://schemas.microsoft.com/office/drawing/2014/main" id="{EC0B155E-EEC8-4AE1-8C26-D14AEB2024D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32189" y="2923853"/>
            <a:ext cx="1869131" cy="2492174"/>
          </a:xfrm>
          <a:prstGeom prst="rect">
            <a:avLst/>
          </a:prstGeom>
        </p:spPr>
      </p:pic>
      <p:pic>
        <p:nvPicPr>
          <p:cNvPr id="10" name="Picture 9">
            <a:extLst>
              <a:ext uri="{FF2B5EF4-FFF2-40B4-BE49-F238E27FC236}">
                <a16:creationId xmlns:a16="http://schemas.microsoft.com/office/drawing/2014/main" id="{0E0E3F15-3DA0-4ED7-B8DF-7F29079C59C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52009" y="400111"/>
            <a:ext cx="1844204" cy="2458939"/>
          </a:xfrm>
          <a:prstGeom prst="rect">
            <a:avLst/>
          </a:prstGeom>
        </p:spPr>
      </p:pic>
      <p:pic>
        <p:nvPicPr>
          <p:cNvPr id="11" name="Picture 10">
            <a:extLst>
              <a:ext uri="{FF2B5EF4-FFF2-40B4-BE49-F238E27FC236}">
                <a16:creationId xmlns:a16="http://schemas.microsoft.com/office/drawing/2014/main" id="{C8B97778-3F02-447C-BD1E-669455A17FC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36550" y="2102342"/>
            <a:ext cx="2167198" cy="1625399"/>
          </a:xfrm>
          <a:prstGeom prst="rect">
            <a:avLst/>
          </a:prstGeom>
        </p:spPr>
      </p:pic>
      <p:pic>
        <p:nvPicPr>
          <p:cNvPr id="12" name="Picture 11">
            <a:extLst>
              <a:ext uri="{FF2B5EF4-FFF2-40B4-BE49-F238E27FC236}">
                <a16:creationId xmlns:a16="http://schemas.microsoft.com/office/drawing/2014/main" id="{034B7BB1-EBE3-42B7-ABD6-9753A988D75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30340" y="3790628"/>
            <a:ext cx="2167198" cy="1625399"/>
          </a:xfrm>
          <a:prstGeom prst="rect">
            <a:avLst/>
          </a:prstGeom>
        </p:spPr>
      </p:pic>
      <p:sp>
        <p:nvSpPr>
          <p:cNvPr id="13" name="Rectangle 12">
            <a:extLst>
              <a:ext uri="{FF2B5EF4-FFF2-40B4-BE49-F238E27FC236}">
                <a16:creationId xmlns:a16="http://schemas.microsoft.com/office/drawing/2014/main" id="{14D0923A-A83C-408D-1950-0B547B05BEAB}"/>
              </a:ext>
            </a:extLst>
          </p:cNvPr>
          <p:cNvSpPr/>
          <p:nvPr/>
        </p:nvSpPr>
        <p:spPr>
          <a:xfrm>
            <a:off x="299184" y="560018"/>
            <a:ext cx="5083123" cy="5440785"/>
          </a:xfrm>
          <a:prstGeom prst="rect">
            <a:avLst/>
          </a:prstGeom>
          <a:solidFill>
            <a:schemeClr val="bg1"/>
          </a:solidFill>
        </p:spPr>
        <p:txBody>
          <a:bodyPr wrap="square">
            <a:spAutoFit/>
          </a:bodyPr>
          <a:lstStyle/>
          <a:p>
            <a:pPr>
              <a:buClr>
                <a:srgbClr val="EC1C3C"/>
              </a:buCl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rPr>
              <a:t>Insights and recommendations for further activity</a:t>
            </a:r>
            <a:br>
              <a:rPr lang="en-US" sz="1200" b="1" dirty="0">
                <a:latin typeface="Tahoma" panose="020B0604030504040204" pitchFamily="34" charset="0"/>
                <a:ea typeface="Tahoma" panose="020B0604030504040204" pitchFamily="34" charset="0"/>
                <a:cs typeface="Tahoma" panose="020B0604030504040204" pitchFamily="34" charset="0"/>
              </a:rPr>
            </a:br>
            <a:endParaRPr lang="he-IL" sz="1200" b="1" dirty="0">
              <a:latin typeface="Tahoma" panose="020B0604030504040204" pitchFamily="34" charset="0"/>
              <a:ea typeface="Tahoma" panose="020B0604030504040204" pitchFamily="34" charset="0"/>
              <a:cs typeface="Tahoma" panose="020B0604030504040204" pitchFamily="34" charset="0"/>
            </a:endParaRPr>
          </a:p>
          <a:p>
            <a:pPr marL="285750" indent="-285750">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activity format is to spread out the equipment for participant use, while providing dynamic guidance and being responsive to events and participants’ behavior. This format encourages Spontaneous get-together, as the activity is</a:t>
            </a:r>
            <a:r>
              <a:rPr lang="en-US" sz="1200" b="1" dirty="0">
                <a:latin typeface="Tahoma" panose="020B0604030504040204" pitchFamily="34" charset="0"/>
                <a:ea typeface="Tahoma" panose="020B0604030504040204" pitchFamily="34" charset="0"/>
                <a:cs typeface="Tahoma" panose="020B0604030504040204" pitchFamily="34" charset="0"/>
              </a:rPr>
              <a:t> integrated into natural community gatherings in the public space, </a:t>
            </a:r>
            <a:r>
              <a:rPr lang="en-US" sz="1200" dirty="0">
                <a:latin typeface="Tahoma" panose="020B0604030504040204" pitchFamily="34" charset="0"/>
                <a:ea typeface="Tahoma" panose="020B0604030504040204" pitchFamily="34" charset="0"/>
                <a:cs typeface="Tahoma" panose="020B0604030504040204" pitchFamily="34" charset="0"/>
              </a:rPr>
              <a:t>yet without claiming “ownership” of the space. This important aspect needs to be preserved. Activities should be inviting towards all people in the park, not exclusionary.</a:t>
            </a:r>
          </a:p>
          <a:p>
            <a:pPr marL="285750" indent="-285750" algn="l">
              <a:lnSpc>
                <a:spcPct val="150000"/>
              </a:lnSpc>
              <a:buClr>
                <a:srgbClr val="EC1C3C"/>
              </a:buClr>
              <a:buFont typeface="Tahoma" panose="020B0604030504040204" pitchFamily="34" charset="0"/>
              <a:buChar char="█"/>
            </a:pPr>
            <a:r>
              <a:rPr lang="en-US" sz="1200" b="1" dirty="0">
                <a:latin typeface="Tahoma" panose="020B0604030504040204" pitchFamily="34" charset="0"/>
                <a:ea typeface="Tahoma" panose="020B0604030504040204" pitchFamily="34" charset="0"/>
                <a:cs typeface="Tahoma" panose="020B0604030504040204" pitchFamily="34" charset="0"/>
              </a:rPr>
              <a:t>Activities should be more widespread</a:t>
            </a:r>
            <a:r>
              <a:rPr lang="en-US" sz="1200" dirty="0">
                <a:latin typeface="Tahoma" panose="020B0604030504040204" pitchFamily="34" charset="0"/>
                <a:ea typeface="Tahoma" panose="020B0604030504040204" pitchFamily="34" charset="0"/>
                <a:cs typeface="Tahoma" panose="020B0604030504040204" pitchFamily="34" charset="0"/>
              </a:rPr>
              <a:t>, to reach a broader audience. However, there is value in keeping the number of participants small to </a:t>
            </a:r>
            <a:r>
              <a:rPr lang="en-US" sz="1200" b="1" dirty="0">
                <a:latin typeface="Tahoma" panose="020B0604030504040204" pitchFamily="34" charset="0"/>
                <a:ea typeface="Tahoma" panose="020B0604030504040204" pitchFamily="34" charset="0"/>
                <a:cs typeface="Tahoma" panose="020B0604030504040204" pitchFamily="34" charset="0"/>
              </a:rPr>
              <a:t>preserve an intimate neighborhood/</a:t>
            </a:r>
            <a:r>
              <a:rPr lang="he-IL" sz="1200" b="1" dirty="0">
                <a:latin typeface="Tahoma" panose="020B0604030504040204" pitchFamily="34" charset="0"/>
                <a:ea typeface="Tahoma" panose="020B0604030504040204" pitchFamily="34" charset="0"/>
                <a:cs typeface="Tahoma" panose="020B0604030504040204" pitchFamily="34" charset="0"/>
              </a:rPr>
              <a:t> </a:t>
            </a:r>
            <a:r>
              <a:rPr lang="en-US" sz="1200" b="1" dirty="0">
                <a:latin typeface="Tahoma" panose="020B0604030504040204" pitchFamily="34" charset="0"/>
                <a:ea typeface="Tahoma" panose="020B0604030504040204" pitchFamily="34" charset="0"/>
                <a:cs typeface="Tahoma" panose="020B0604030504040204" pitchFamily="34" charset="0"/>
              </a:rPr>
              <a:t>community atmosphere</a:t>
            </a:r>
            <a:r>
              <a:rPr lang="en-US" sz="1200" dirty="0">
                <a:latin typeface="Tahoma" panose="020B0604030504040204" pitchFamily="34" charset="0"/>
                <a:ea typeface="Tahoma" panose="020B0604030504040204" pitchFamily="34" charset="0"/>
                <a:cs typeface="Tahoma" panose="020B0604030504040204" pitchFamily="34" charset="0"/>
              </a:rPr>
              <a:t>.</a:t>
            </a:r>
            <a:r>
              <a:rPr lang="he-IL" sz="1200" b="1" dirty="0">
                <a:latin typeface="Tahoma" panose="020B0604030504040204" pitchFamily="34" charset="0"/>
                <a:ea typeface="Tahoma" panose="020B0604030504040204" pitchFamily="34" charset="0"/>
                <a:cs typeface="Tahoma" panose="020B0604030504040204" pitchFamily="34" charset="0"/>
              </a:rPr>
              <a:t> </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Participants said they </a:t>
            </a:r>
            <a:r>
              <a:rPr lang="en-US" sz="1200" b="1" dirty="0">
                <a:latin typeface="Tahoma" panose="020B0604030504040204" pitchFamily="34" charset="0"/>
                <a:ea typeface="Tahoma" panose="020B0604030504040204" pitchFamily="34" charset="0"/>
                <a:cs typeface="Tahoma" panose="020B0604030504040204" pitchFamily="34" charset="0"/>
              </a:rPr>
              <a:t>would like the program to continue and return to the same locations in the city center</a:t>
            </a:r>
            <a:r>
              <a:rPr lang="en-US" sz="1200" dirty="0">
                <a:latin typeface="Tahoma" panose="020B0604030504040204" pitchFamily="34" charset="0"/>
                <a:ea typeface="Tahoma" panose="020B0604030504040204" pitchFamily="34" charset="0"/>
                <a:cs typeface="Tahoma" panose="020B0604030504040204" pitchFamily="34" charset="0"/>
              </a:rPr>
              <a:t>. Some said they would go to other locations if they knew about upcoming activities. There should be signs at activity sites about upcoming activities and their locations, for people who do not see online updates. </a:t>
            </a:r>
          </a:p>
        </p:txBody>
      </p:sp>
    </p:spTree>
    <p:extLst>
      <p:ext uri="{BB962C8B-B14F-4D97-AF65-F5344CB8AC3E}">
        <p14:creationId xmlns:p14="http://schemas.microsoft.com/office/powerpoint/2010/main" val="8359497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42</a:t>
            </a:fld>
            <a:endParaRPr lang="en-US" sz="1400" dirty="0"/>
          </a:p>
        </p:txBody>
      </p:sp>
      <p:sp>
        <p:nvSpPr>
          <p:cNvPr id="17" name="TextBox 16"/>
          <p:cNvSpPr txBox="1"/>
          <p:nvPr/>
        </p:nvSpPr>
        <p:spPr>
          <a:xfrm>
            <a:off x="3035810" y="2541690"/>
            <a:ext cx="6120380" cy="730585"/>
          </a:xfrm>
          <a:prstGeom prst="rect">
            <a:avLst/>
          </a:prstGeom>
          <a:solidFill>
            <a:srgbClr val="EC1C3C"/>
          </a:solidFill>
        </p:spPr>
        <p:txBody>
          <a:bodyPr wrap="square" rtlCol="0">
            <a:spAutoFit/>
          </a:bodyPr>
          <a:lstStyle/>
          <a:p>
            <a:pPr algn="ctr" rtl="1">
              <a:lnSpc>
                <a:spcPct val="150000"/>
              </a:lnSpc>
            </a:pP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Play Street</a:t>
            </a:r>
            <a:endParaRPr lang="he-IL"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513336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43</a:t>
            </a:fld>
            <a:endParaRPr lang="en-US" sz="1400" dirty="0"/>
          </a:p>
        </p:txBody>
      </p:sp>
      <p:sp>
        <p:nvSpPr>
          <p:cNvPr id="17" name="TextBox 16"/>
          <p:cNvSpPr txBox="1"/>
          <p:nvPr/>
        </p:nvSpPr>
        <p:spPr>
          <a:xfrm>
            <a:off x="0" y="-9067"/>
            <a:ext cx="12192001"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Play Street - Background</a:t>
            </a:r>
            <a:endParaRPr lang="he-IL" sz="2000" b="1" dirty="0">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53E05EDB-E3A9-4AE9-BD2C-3E658605C89F}"/>
              </a:ext>
            </a:extLst>
          </p:cNvPr>
          <p:cNvSpPr/>
          <p:nvPr/>
        </p:nvSpPr>
        <p:spPr>
          <a:xfrm>
            <a:off x="367882" y="683548"/>
            <a:ext cx="5770820" cy="5219057"/>
          </a:xfrm>
          <a:prstGeom prst="rect">
            <a:avLst/>
          </a:prstGeom>
          <a:noFill/>
        </p:spPr>
        <p:txBody>
          <a:bodyPr wrap="square" lIns="91440" tIns="45720" rIns="91440" bIns="45720" anchor="t">
            <a:spAutoFit/>
          </a:bodyPr>
          <a:lstStyle/>
          <a:p>
            <a:pPr marL="285750" indent="-285750" algn="l">
              <a:lnSpc>
                <a:spcPct val="150000"/>
              </a:lnSpc>
              <a:buClr>
                <a:srgbClr val="FFC000"/>
              </a:buClr>
              <a:buFontTx/>
              <a:buChar char="█"/>
              <a:defRPr/>
            </a:pPr>
            <a:r>
              <a:rPr lang="en-US" sz="1400" dirty="0">
                <a:latin typeface="Tahoma" panose="020B0604030504040204" pitchFamily="34" charset="0"/>
                <a:ea typeface="Tahoma" panose="020B0604030504040204" pitchFamily="34" charset="0"/>
                <a:cs typeface="Tahoma" panose="020B0604030504040204" pitchFamily="34" charset="0"/>
              </a:rPr>
              <a:t>'Play Street’ was launched in July 2021 to help meet the needs of young children and their caregivers in public spaces. The initiative was co-promoted by the Community Administration, Urban95, and municipal departments (transportation, sanitation, planning, street lighting, city beautification) that helped with physical infrastructure.</a:t>
            </a:r>
          </a:p>
          <a:p>
            <a:pPr marL="285750" indent="-285750">
              <a:lnSpc>
                <a:spcPct val="150000"/>
              </a:lnSpc>
              <a:buClr>
                <a:srgbClr val="FFC000"/>
              </a:buClr>
              <a:buFontTx/>
              <a:buChar char="█"/>
              <a:defRPr/>
            </a:pPr>
            <a:r>
              <a:rPr lang="en-US" sz="1400" dirty="0">
                <a:latin typeface="Tahoma" panose="020B0604030504040204" pitchFamily="34" charset="0"/>
                <a:ea typeface="Tahoma" panose="020B0604030504040204" pitchFamily="34" charset="0"/>
                <a:cs typeface="Tahoma" panose="020B0604030504040204" pitchFamily="34" charset="0"/>
              </a:rPr>
              <a:t>A section of street was closed to motorized vehicles, and transformed into a recreational area with mats, beanbags, soap bubbles, wooden toys, hoops, balloons, etc. The event included music and concluded with a circus/magic show.</a:t>
            </a:r>
          </a:p>
          <a:p>
            <a:pPr marL="285750" indent="-285750" algn="l">
              <a:lnSpc>
                <a:spcPct val="150000"/>
              </a:lnSpc>
              <a:buClr>
                <a:srgbClr val="FFC000"/>
              </a:buClr>
              <a:buFontTx/>
              <a:buChar char="█"/>
              <a:defRPr/>
            </a:pPr>
            <a:r>
              <a:rPr lang="en-US" sz="1400" dirty="0">
                <a:latin typeface="Tahoma" panose="020B0604030504040204" pitchFamily="34" charset="0"/>
                <a:ea typeface="Tahoma" panose="020B0604030504040204" pitchFamily="34" charset="0"/>
                <a:cs typeface="Tahoma" panose="020B0604030504040204" pitchFamily="34" charset="0"/>
              </a:rPr>
              <a:t>The first activity took place on Warsaw Ghetto Street in the Neve Sha'anan neighborhood in south Tel Aviv, in cooperation with the Gan HaRitzifim project* to provide a response to the needs of young children and their caregivers, especially from the population of asylum seekers. The project has been repeated monthly.</a:t>
            </a: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FC000"/>
              </a:buClr>
              <a:buFontTx/>
              <a:buChar char="█"/>
              <a:defRPr/>
            </a:pPr>
            <a:r>
              <a:rPr lang="en-US" sz="1400" dirty="0">
                <a:latin typeface="Tahoma" panose="020B0604030504040204" pitchFamily="34" charset="0"/>
                <a:ea typeface="Tahoma" panose="020B0604030504040204" pitchFamily="34" charset="0"/>
                <a:cs typeface="Tahoma" panose="020B0604030504040204" pitchFamily="34" charset="0"/>
              </a:rPr>
              <a:t>Counselors from Gan HaRitzifim operated the stations. The station with wooden toys was operated by the company “Sikhaku".</a:t>
            </a:r>
            <a:endParaRPr lang="he-IL" sz="1400" dirty="0">
              <a:latin typeface="Tahoma" panose="020B0604030504040204" pitchFamily="34" charset="0"/>
              <a:ea typeface="Tahoma" panose="020B0604030504040204" pitchFamily="34" charset="0"/>
              <a:cs typeface="Tahoma" panose="020B0604030504040204" pitchFamily="34" charset="0"/>
            </a:endParaRPr>
          </a:p>
        </p:txBody>
      </p:sp>
      <p:sp>
        <p:nvSpPr>
          <p:cNvPr id="8" name="TextBox 7">
            <a:extLst>
              <a:ext uri="{FF2B5EF4-FFF2-40B4-BE49-F238E27FC236}">
                <a16:creationId xmlns:a16="http://schemas.microsoft.com/office/drawing/2014/main" id="{EA35EE96-D4BF-D62E-D37A-807B364ED044}"/>
              </a:ext>
            </a:extLst>
          </p:cNvPr>
          <p:cNvSpPr txBox="1"/>
          <p:nvPr/>
        </p:nvSpPr>
        <p:spPr>
          <a:xfrm>
            <a:off x="6424259" y="2916514"/>
            <a:ext cx="5770820" cy="3200876"/>
          </a:xfrm>
          <a:prstGeom prst="rect">
            <a:avLst/>
          </a:prstGeom>
          <a:solidFill>
            <a:srgbClr val="F7E88D"/>
          </a:solidFill>
        </p:spPr>
        <p:txBody>
          <a:bodyPr wrap="square" rtlCol="1">
            <a:spAutoFit/>
          </a:bodyPr>
          <a:lstStyle/>
          <a:p>
            <a:pPr algn="l">
              <a:spcBef>
                <a:spcPts val="600"/>
              </a:spcBef>
              <a:buClr>
                <a:srgbClr val="EC1C3C"/>
              </a:buClr>
            </a:pPr>
            <a:r>
              <a:rPr lang="he-IL" sz="1400" b="1" dirty="0">
                <a:latin typeface="Tahoma" panose="020B0604030504040204" pitchFamily="34" charset="0"/>
                <a:ea typeface="Tahoma" panose="020B0604030504040204" pitchFamily="34" charset="0"/>
                <a:cs typeface="Tahoma" panose="020B0604030504040204" pitchFamily="34" charset="0"/>
              </a:rPr>
              <a:t>*</a:t>
            </a:r>
            <a:r>
              <a:rPr lang="en-US" sz="1400" b="1" dirty="0">
                <a:latin typeface="Tahoma" panose="020B0604030504040204" pitchFamily="34" charset="0"/>
                <a:ea typeface="Tahoma" panose="020B0604030504040204" pitchFamily="34" charset="0"/>
                <a:cs typeface="Tahoma" panose="020B0604030504040204" pitchFamily="34" charset="0"/>
              </a:rPr>
              <a:t>The Gan </a:t>
            </a:r>
            <a:r>
              <a:rPr lang="en-US" sz="1400" b="1" dirty="0" err="1">
                <a:latin typeface="Tahoma" panose="020B0604030504040204" pitchFamily="34" charset="0"/>
                <a:ea typeface="Tahoma" panose="020B0604030504040204" pitchFamily="34" charset="0"/>
                <a:cs typeface="Tahoma" panose="020B0604030504040204" pitchFamily="34" charset="0"/>
              </a:rPr>
              <a:t>HaRitzifim</a:t>
            </a:r>
            <a:r>
              <a:rPr lang="en-US" sz="1400" b="1" dirty="0">
                <a:latin typeface="Tahoma" panose="020B0604030504040204" pitchFamily="34" charset="0"/>
                <a:ea typeface="Tahoma" panose="020B0604030504040204" pitchFamily="34" charset="0"/>
                <a:cs typeface="Tahoma" panose="020B0604030504040204" pitchFamily="34" charset="0"/>
              </a:rPr>
              <a:t> Project-Interview with project manager</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Gan HaRitzifim is a large public park near the old central bus station in Tel Aviv. The area is unsafe due to drug trafficking, prostitution, and crime, which worsened during the Covid-19 crisis</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Given these dangers in the park, and lack of appropriate responses to residents’ needs, neighborhood children gather in places such as parking lots or roads</a:t>
            </a:r>
            <a:r>
              <a:rPr lang="he-IL" sz="1200" dirty="0">
                <a:latin typeface="Tahoma" panose="020B0604030504040204" pitchFamily="34" charset="0"/>
                <a:ea typeface="Tahoma" panose="020B0604030504040204" pitchFamily="34" charset="0"/>
                <a:cs typeface="Tahoma" panose="020B0604030504040204" pitchFamily="34" charset="0"/>
              </a:rPr>
              <a:t>.</a:t>
            </a:r>
            <a:r>
              <a:rPr lang="en-US" sz="1200" dirty="0">
                <a:latin typeface="Tahoma" panose="020B0604030504040204" pitchFamily="34" charset="0"/>
                <a:ea typeface="Tahoma" panose="020B0604030504040204" pitchFamily="34" charset="0"/>
                <a:cs typeface="Tahoma" panose="020B0604030504040204" pitchFamily="34" charset="0"/>
              </a:rPr>
              <a:t> Since many parents in the community of asylum-seekers work long hours, their children are often seen wandering in these areas until late in the evening.</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Gan HaRitzifim project began in the Neve Sha'anan neighborhood 2021, in collaboration with the Community Administration and the Mesila organization, to promote a safer living environment and suitable public spaces for children and parents in this neighborhood.</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 project works to develop and improve the park and surrounding area. The idea for a 'play street’ arose as an additional way to create safe spaces in the neighborhood for children and their families.</a:t>
            </a:r>
            <a:endParaRPr lang="he-IL" sz="1200" dirty="0">
              <a:latin typeface="Tahoma" panose="020B0604030504040204" pitchFamily="34" charset="0"/>
              <a:ea typeface="Tahoma" panose="020B0604030504040204" pitchFamily="34" charset="0"/>
              <a:cs typeface="Tahoma" panose="020B0604030504040204" pitchFamily="34" charset="0"/>
            </a:endParaRPr>
          </a:p>
        </p:txBody>
      </p:sp>
      <p:pic>
        <p:nvPicPr>
          <p:cNvPr id="10" name="Picture 9">
            <a:extLst>
              <a:ext uri="{FF2B5EF4-FFF2-40B4-BE49-F238E27FC236}">
                <a16:creationId xmlns:a16="http://schemas.microsoft.com/office/drawing/2014/main" id="{1ABE84D4-15F9-95AD-9325-491300C485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4259" y="399652"/>
            <a:ext cx="3343275" cy="2507456"/>
          </a:xfrm>
          <a:prstGeom prst="rect">
            <a:avLst/>
          </a:prstGeom>
        </p:spPr>
      </p:pic>
      <p:pic>
        <p:nvPicPr>
          <p:cNvPr id="12" name="Picture 11">
            <a:extLst>
              <a:ext uri="{FF2B5EF4-FFF2-40B4-BE49-F238E27FC236}">
                <a16:creationId xmlns:a16="http://schemas.microsoft.com/office/drawing/2014/main" id="{0EF28E83-26A2-49F6-BB37-C61416F76E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10784" y="399652"/>
            <a:ext cx="1881189" cy="2508252"/>
          </a:xfrm>
          <a:prstGeom prst="rect">
            <a:avLst/>
          </a:prstGeom>
        </p:spPr>
      </p:pic>
    </p:spTree>
    <p:extLst>
      <p:ext uri="{BB962C8B-B14F-4D97-AF65-F5344CB8AC3E}">
        <p14:creationId xmlns:p14="http://schemas.microsoft.com/office/powerpoint/2010/main" val="40895044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44</a:t>
            </a:fld>
            <a:endParaRPr lang="en-US" sz="1400" dirty="0"/>
          </a:p>
        </p:txBody>
      </p:sp>
      <p:sp>
        <p:nvSpPr>
          <p:cNvPr id="17" name="TextBox 16"/>
          <p:cNvSpPr txBox="1"/>
          <p:nvPr/>
        </p:nvSpPr>
        <p:spPr>
          <a:xfrm>
            <a:off x="0" y="-9067"/>
            <a:ext cx="12192001" cy="400110"/>
          </a:xfrm>
          <a:prstGeom prst="rect">
            <a:avLst/>
          </a:prstGeom>
          <a:solidFill>
            <a:srgbClr val="EC1C3C"/>
          </a:solidFill>
        </p:spPr>
        <p:txBody>
          <a:bodyPr wrap="square" rtlCol="0">
            <a:spAutoFit/>
          </a:bodyPr>
          <a:lstStyle/>
          <a:p>
            <a:pPr rtl="1"/>
            <a:r>
              <a:rPr lang="en-US" sz="2000" b="1" dirty="0">
                <a:solidFill>
                  <a:schemeClr val="bg1"/>
                </a:solidFill>
                <a:latin typeface="Tahoma" pitchFamily="34" charset="0"/>
                <a:ea typeface="Tahoma" pitchFamily="34" charset="0"/>
                <a:cs typeface="Tahoma" pitchFamily="34" charset="0"/>
              </a:rPr>
              <a:t>Play Street - Background</a:t>
            </a:r>
            <a:endParaRPr lang="he-IL" sz="2000" b="1" dirty="0">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53E05EDB-E3A9-4AE9-BD2C-3E658605C89F}"/>
              </a:ext>
            </a:extLst>
          </p:cNvPr>
          <p:cNvSpPr/>
          <p:nvPr/>
        </p:nvSpPr>
        <p:spPr>
          <a:xfrm>
            <a:off x="537044" y="657888"/>
            <a:ext cx="5321577" cy="5542223"/>
          </a:xfrm>
          <a:prstGeom prst="rect">
            <a:avLst/>
          </a:prstGeom>
          <a:noFill/>
        </p:spPr>
        <p:txBody>
          <a:bodyPr wrap="square" lIns="91440" tIns="45720" rIns="91440" bIns="45720" anchor="t">
            <a:spAutoFit/>
          </a:bodyPr>
          <a:lstStyle/>
          <a:p>
            <a:pPr marL="285750" indent="-285750" algn="l">
              <a:lnSpc>
                <a:spcPct val="150000"/>
              </a:lnSpc>
              <a:buClr>
                <a:srgbClr val="FFC000"/>
              </a:buClr>
              <a:buFontTx/>
              <a:buChar char="█"/>
              <a:defRPr/>
            </a:pPr>
            <a:r>
              <a:rPr lang="en-US" sz="1400" dirty="0">
                <a:solidFill>
                  <a:prstClr val="black"/>
                </a:solidFill>
                <a:latin typeface="Tahoma" pitchFamily="34" charset="0"/>
                <a:ea typeface="Tahoma" pitchFamily="34" charset="0"/>
                <a:cs typeface="Tahoma" pitchFamily="34" charset="0"/>
              </a:rPr>
              <a:t>Following the high demand and positive feedback of the activity, the Urban95 team developed a user guide that explains, in an accessible and simple way, how to implement this initiative in other neighborhoods, via community centers. </a:t>
            </a:r>
            <a:r>
              <a:rPr lang="en-US" sz="1400" b="1" dirty="0">
                <a:solidFill>
                  <a:prstClr val="black"/>
                </a:solidFill>
                <a:latin typeface="Tahoma" pitchFamily="34" charset="0"/>
                <a:ea typeface="Tahoma" pitchFamily="34" charset="0"/>
                <a:cs typeface="Tahoma" pitchFamily="34" charset="0"/>
              </a:rPr>
              <a:t>The concept was adopted throughout the city, and incorporated into other activities (past and planned) in the south and center of the city.</a:t>
            </a:r>
            <a:r>
              <a:rPr lang="he-IL" sz="1400" b="1" dirty="0">
                <a:solidFill>
                  <a:prstClr val="black"/>
                </a:solidFill>
                <a:latin typeface="Tahoma" pitchFamily="34" charset="0"/>
                <a:ea typeface="Tahoma" pitchFamily="34" charset="0"/>
                <a:cs typeface="Tahoma" pitchFamily="34" charset="0"/>
              </a:rPr>
              <a:t> </a:t>
            </a:r>
            <a:endParaRPr lang="en-US" sz="1400" b="1" dirty="0">
              <a:solidFill>
                <a:prstClr val="black"/>
              </a:solidFill>
              <a:latin typeface="Tahoma" pitchFamily="34" charset="0"/>
              <a:ea typeface="Tahoma" pitchFamily="34" charset="0"/>
              <a:cs typeface="Tahoma" pitchFamily="34" charset="0"/>
            </a:endParaRPr>
          </a:p>
          <a:p>
            <a:pPr marL="285750" indent="-285750" algn="l">
              <a:lnSpc>
                <a:spcPct val="150000"/>
              </a:lnSpc>
              <a:buClr>
                <a:srgbClr val="FFC000"/>
              </a:buClr>
              <a:buFontTx/>
              <a:buChar char="█"/>
              <a:defRPr/>
            </a:pPr>
            <a:r>
              <a:rPr lang="en-US" sz="1400" dirty="0">
                <a:solidFill>
                  <a:prstClr val="black"/>
                </a:solidFill>
                <a:latin typeface="Tahoma" pitchFamily="34" charset="0"/>
                <a:ea typeface="Tahoma" pitchFamily="34" charset="0"/>
                <a:cs typeface="Tahoma" pitchFamily="34" charset="0"/>
              </a:rPr>
              <a:t>Following the success of the pilot project in Neve Sha'anan, Play Street has become a monthly event, funded by the Community, Culture and Sports Administration.</a:t>
            </a:r>
            <a:r>
              <a:rPr lang="he-IL" sz="1400" dirty="0">
                <a:solidFill>
                  <a:prstClr val="black"/>
                </a:solidFill>
                <a:latin typeface="Tahoma" pitchFamily="34" charset="0"/>
                <a:ea typeface="Tahoma" pitchFamily="34" charset="0"/>
                <a:cs typeface="Tahoma" pitchFamily="34" charset="0"/>
              </a:rPr>
              <a:t> </a:t>
            </a:r>
          </a:p>
          <a:p>
            <a:pPr marL="285750" indent="-285750" algn="l">
              <a:lnSpc>
                <a:spcPct val="150000"/>
              </a:lnSpc>
              <a:buClr>
                <a:srgbClr val="FFC000"/>
              </a:buClr>
              <a:buFontTx/>
              <a:buChar char="█"/>
              <a:defRPr/>
            </a:pPr>
            <a:r>
              <a:rPr lang="en-US" sz="1400" dirty="0">
                <a:solidFill>
                  <a:prstClr val="black"/>
                </a:solidFill>
                <a:latin typeface="Tahoma" pitchFamily="34" charset="0"/>
                <a:ea typeface="Tahoma" pitchFamily="34" charset="0"/>
                <a:cs typeface="Tahoma" pitchFamily="34" charset="0"/>
              </a:rPr>
              <a:t>The Play Street concept is well-known around the world and has been researched and validated by numerous studies. Webinars on the subject inspire local teams and promote tailored implementation practices. The Urban95 team in Tel Aviv-Jaffa participated in the “Impact of Play Streets - Physical Activity and Public Health” webinar, gaining many insights from it.</a:t>
            </a:r>
            <a:endParaRPr lang="he-IL" sz="1400" dirty="0">
              <a:latin typeface="Tahoma" panose="020B0604030504040204" pitchFamily="34" charset="0"/>
              <a:ea typeface="Tahoma" panose="020B0604030504040204" pitchFamily="34" charset="0"/>
              <a:cs typeface="Tahoma" panose="020B0604030504040204" pitchFamily="34" charset="0"/>
            </a:endParaRPr>
          </a:p>
        </p:txBody>
      </p:sp>
      <p:pic>
        <p:nvPicPr>
          <p:cNvPr id="7" name="Picture 6">
            <a:extLst>
              <a:ext uri="{FF2B5EF4-FFF2-40B4-BE49-F238E27FC236}">
                <a16:creationId xmlns:a16="http://schemas.microsoft.com/office/drawing/2014/main" id="{575D7092-ED86-0FAC-9B50-488B807013D5}"/>
              </a:ext>
            </a:extLst>
          </p:cNvPr>
          <p:cNvPicPr>
            <a:picLocks noChangeAspect="1"/>
          </p:cNvPicPr>
          <p:nvPr/>
        </p:nvPicPr>
        <p:blipFill>
          <a:blip r:embed="rId3"/>
          <a:stretch>
            <a:fillRect/>
          </a:stretch>
        </p:blipFill>
        <p:spPr>
          <a:xfrm>
            <a:off x="6284897" y="717611"/>
            <a:ext cx="5321577" cy="4780525"/>
          </a:xfrm>
          <a:prstGeom prst="rect">
            <a:avLst/>
          </a:prstGeom>
          <a:ln w="28575">
            <a:solidFill>
              <a:srgbClr val="A5A5A5"/>
            </a:solidFill>
            <a:prstDash val="dash"/>
          </a:ln>
        </p:spPr>
      </p:pic>
      <p:sp>
        <p:nvSpPr>
          <p:cNvPr id="9" name="TextBox 8">
            <a:extLst>
              <a:ext uri="{FF2B5EF4-FFF2-40B4-BE49-F238E27FC236}">
                <a16:creationId xmlns:a16="http://schemas.microsoft.com/office/drawing/2014/main" id="{21726D66-32A6-1352-71C7-CC111F6445E4}"/>
              </a:ext>
            </a:extLst>
          </p:cNvPr>
          <p:cNvSpPr txBox="1"/>
          <p:nvPr/>
        </p:nvSpPr>
        <p:spPr>
          <a:xfrm>
            <a:off x="8091672" y="5548011"/>
            <a:ext cx="3610704" cy="246221"/>
          </a:xfrm>
          <a:prstGeom prst="rect">
            <a:avLst/>
          </a:prstGeom>
          <a:noFill/>
        </p:spPr>
        <p:txBody>
          <a:bodyPr wrap="square" rtlCol="1">
            <a:spAutoFit/>
          </a:bodyPr>
          <a:lstStyle/>
          <a:p>
            <a:pPr algn="r" rtl="1"/>
            <a:r>
              <a:rPr lang="en-US" sz="1000" dirty="0">
                <a:latin typeface="Calibri" panose="020F0502020204030204" pitchFamily="34" charset="0"/>
                <a:cs typeface="Calibri" panose="020F0502020204030204" pitchFamily="34" charset="0"/>
              </a:rPr>
              <a:t>From the user guide - Urban95 Tel Aviv-Jaffa</a:t>
            </a:r>
            <a:endParaRPr lang="he-IL"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416845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45</a:t>
            </a:fld>
            <a:endParaRPr lang="en-US" sz="1400" dirty="0"/>
          </a:p>
        </p:txBody>
      </p:sp>
      <p:sp>
        <p:nvSpPr>
          <p:cNvPr id="17" name="TextBox 16"/>
          <p:cNvSpPr txBox="1"/>
          <p:nvPr/>
        </p:nvSpPr>
        <p:spPr>
          <a:xfrm>
            <a:off x="0" y="0"/>
            <a:ext cx="12192000" cy="400110"/>
          </a:xfrm>
          <a:prstGeom prst="rect">
            <a:avLst/>
          </a:prstGeom>
          <a:solidFill>
            <a:srgbClr val="EC1C3C"/>
          </a:solidFill>
        </p:spPr>
        <p:txBody>
          <a:bodyPr wrap="square" rtlCol="0">
            <a:spAutoFit/>
          </a:bodyPr>
          <a:lstStyle/>
          <a:p>
            <a:pPr algn="ctr"/>
            <a:r>
              <a:rPr lang="en-US" sz="2000" b="1" dirty="0">
                <a:solidFill>
                  <a:schemeClr val="bg1"/>
                </a:solidFill>
                <a:latin typeface="Tahoma" pitchFamily="34" charset="0"/>
                <a:ea typeface="Tahoma" pitchFamily="34" charset="0"/>
                <a:cs typeface="Tahoma" pitchFamily="34" charset="0"/>
              </a:rPr>
              <a:t>Play Street – Research Method</a:t>
            </a:r>
            <a:endParaRPr lang="he-IL" sz="2000" b="1" dirty="0">
              <a:solidFill>
                <a:schemeClr val="bg1"/>
              </a:solidFill>
              <a:latin typeface="Tahoma" pitchFamily="34" charset="0"/>
              <a:ea typeface="Tahoma" pitchFamily="34" charset="0"/>
              <a:cs typeface="Tahoma" pitchFamily="34" charset="0"/>
            </a:endParaRPr>
          </a:p>
        </p:txBody>
      </p:sp>
      <p:sp>
        <p:nvSpPr>
          <p:cNvPr id="4" name="TextBox 3">
            <a:extLst>
              <a:ext uri="{FF2B5EF4-FFF2-40B4-BE49-F238E27FC236}">
                <a16:creationId xmlns:a16="http://schemas.microsoft.com/office/drawing/2014/main" id="{65EBCA4D-848B-425D-A656-BBBB03F809C7}"/>
              </a:ext>
            </a:extLst>
          </p:cNvPr>
          <p:cNvSpPr txBox="1"/>
          <p:nvPr/>
        </p:nvSpPr>
        <p:spPr>
          <a:xfrm>
            <a:off x="481222" y="400110"/>
            <a:ext cx="11455630" cy="3612336"/>
          </a:xfrm>
          <a:prstGeom prst="rect">
            <a:avLst/>
          </a:prstGeom>
          <a:noFill/>
        </p:spPr>
        <p:txBody>
          <a:bodyPr wrap="square" rtlCol="1">
            <a:spAutoFit/>
          </a:bodyPr>
          <a:lstStyle/>
          <a:p>
            <a:pPr algn="l">
              <a:lnSpc>
                <a:spcPct val="150000"/>
              </a:lnSpc>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Research Method</a:t>
            </a:r>
            <a:endPar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One observation was conducted on the afternoon of September 30, 2021, which included:</a:t>
            </a:r>
            <a:r>
              <a:rPr lang="he-IL" sz="1400" dirty="0">
                <a:latin typeface="Tahoma" panose="020B0604030504040204" pitchFamily="34" charset="0"/>
                <a:ea typeface="Tahoma" panose="020B0604030504040204" pitchFamily="34" charset="0"/>
                <a:cs typeface="Tahoma" panose="020B0604030504040204" pitchFamily="34" charset="0"/>
              </a:rPr>
              <a:t> </a:t>
            </a:r>
          </a:p>
          <a:p>
            <a:pPr marL="742950" lvl="1" indent="-285750" algn="l">
              <a:buClr>
                <a:srgbClr val="F9BC25"/>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Qualitative documentation of the event, emphasizing conditions of the space, activities, training, participants and their behavior, including interaction with the training team and community facilitator.</a:t>
            </a:r>
          </a:p>
          <a:p>
            <a:pPr marL="742950" lvl="1" indent="-285750" algn="l">
              <a:buClr>
                <a:srgbClr val="F9BC25"/>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  Interviews with seven participants</a:t>
            </a: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Interview with the director of the Gan HaRitzifim project in the Neve </a:t>
            </a:r>
            <a:r>
              <a:rPr lang="en-US" sz="1400" dirty="0" err="1">
                <a:solidFill>
                  <a:prstClr val="black"/>
                </a:solidFill>
                <a:latin typeface="Tahoma" panose="020B0604030504040204" pitchFamily="34" charset="0"/>
                <a:ea typeface="Tahoma" panose="020B0604030504040204" pitchFamily="34" charset="0"/>
                <a:cs typeface="Tahoma" panose="020B0604030504040204" pitchFamily="34" charset="0"/>
              </a:rPr>
              <a:t>Sha'anan</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 neighborhood.</a:t>
            </a:r>
            <a:endParaRPr lang="he-IL"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Review of a discussion between the Urban95 team and Southwest Regional Manager of the Community Culture and Sports Administration.</a:t>
            </a:r>
            <a:endParaRPr lang="he-IL"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Additional observations are planned for 2022, reflecting the locations and scope of activities. </a:t>
            </a:r>
            <a:b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b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An observation of the first Play Street in the Neve Ofer neighborhood (southeast area) took place on February 27, 2022</a:t>
            </a:r>
            <a:r>
              <a:rPr lang="he-IL" sz="1400" dirty="0">
                <a:solidFill>
                  <a:prstClr val="black"/>
                </a:solidFill>
                <a:latin typeface="Tahoma" panose="020B0604030504040204" pitchFamily="34" charset="0"/>
                <a:ea typeface="Tahoma" panose="020B0604030504040204" pitchFamily="34" charset="0"/>
                <a:cs typeface="Tahoma" panose="020B0604030504040204" pitchFamily="34" charset="0"/>
              </a:rPr>
              <a:t>.</a:t>
            </a:r>
            <a:b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b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Reports on all observations conducted in 2022 throughout the city will be submitted in an integrative report evaluating the project</a:t>
            </a:r>
            <a:r>
              <a:rPr lang="he-IL" sz="1400"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marL="285750" indent="-285750" algn="r" rtl="1">
              <a:buClr>
                <a:srgbClr val="F9BC25"/>
              </a:buClr>
              <a:buFont typeface="Tahoma" panose="020B0604030504040204" pitchFamily="34" charset="0"/>
              <a:buChar char="█"/>
            </a:pPr>
            <a:endPar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endParaRPr>
          </a:p>
          <a:p>
            <a:pPr algn="l">
              <a:lnSpc>
                <a:spcPct val="150000"/>
              </a:lnSpc>
              <a:buClr>
                <a:srgbClr val="FFC000"/>
              </a:buClr>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Characteristics of Interviewees</a:t>
            </a:r>
            <a:endPar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e 2">
            <a:extLst>
              <a:ext uri="{FF2B5EF4-FFF2-40B4-BE49-F238E27FC236}">
                <a16:creationId xmlns:a16="http://schemas.microsoft.com/office/drawing/2014/main" id="{1E351876-B8DA-4B9C-829B-86791C8896EF}"/>
              </a:ext>
            </a:extLst>
          </p:cNvPr>
          <p:cNvGraphicFramePr>
            <a:graphicFrameLocks noGrp="1"/>
          </p:cNvGraphicFramePr>
          <p:nvPr>
            <p:extLst>
              <p:ext uri="{D42A27DB-BD31-4B8C-83A1-F6EECF244321}">
                <p14:modId xmlns:p14="http://schemas.microsoft.com/office/powerpoint/2010/main" val="1025144785"/>
              </p:ext>
            </p:extLst>
          </p:nvPr>
        </p:nvGraphicFramePr>
        <p:xfrm>
          <a:off x="481222" y="4012446"/>
          <a:ext cx="10929466" cy="1534946"/>
        </p:xfrm>
        <a:graphic>
          <a:graphicData uri="http://schemas.openxmlformats.org/drawingml/2006/table">
            <a:tbl>
              <a:tblPr rtl="1" firstRow="1" firstCol="1" bandRow="1">
                <a:tableStyleId>{F5AB1C69-6EDB-4FF4-983F-18BD219EF322}</a:tableStyleId>
              </a:tblPr>
              <a:tblGrid>
                <a:gridCol w="1129022">
                  <a:extLst>
                    <a:ext uri="{9D8B030D-6E8A-4147-A177-3AD203B41FA5}">
                      <a16:colId xmlns:a16="http://schemas.microsoft.com/office/drawing/2014/main" val="333862990"/>
                    </a:ext>
                  </a:extLst>
                </a:gridCol>
                <a:gridCol w="1126435">
                  <a:extLst>
                    <a:ext uri="{9D8B030D-6E8A-4147-A177-3AD203B41FA5}">
                      <a16:colId xmlns:a16="http://schemas.microsoft.com/office/drawing/2014/main" val="3106645633"/>
                    </a:ext>
                  </a:extLst>
                </a:gridCol>
                <a:gridCol w="887896">
                  <a:extLst>
                    <a:ext uri="{9D8B030D-6E8A-4147-A177-3AD203B41FA5}">
                      <a16:colId xmlns:a16="http://schemas.microsoft.com/office/drawing/2014/main" val="1807576552"/>
                    </a:ext>
                  </a:extLst>
                </a:gridCol>
                <a:gridCol w="908620">
                  <a:extLst>
                    <a:ext uri="{9D8B030D-6E8A-4147-A177-3AD203B41FA5}">
                      <a16:colId xmlns:a16="http://schemas.microsoft.com/office/drawing/2014/main" val="3389892539"/>
                    </a:ext>
                  </a:extLst>
                </a:gridCol>
                <a:gridCol w="920180">
                  <a:extLst>
                    <a:ext uri="{9D8B030D-6E8A-4147-A177-3AD203B41FA5}">
                      <a16:colId xmlns:a16="http://schemas.microsoft.com/office/drawing/2014/main" val="716549503"/>
                    </a:ext>
                  </a:extLst>
                </a:gridCol>
                <a:gridCol w="1414590">
                  <a:extLst>
                    <a:ext uri="{9D8B030D-6E8A-4147-A177-3AD203B41FA5}">
                      <a16:colId xmlns:a16="http://schemas.microsoft.com/office/drawing/2014/main" val="3973482768"/>
                    </a:ext>
                  </a:extLst>
                </a:gridCol>
                <a:gridCol w="890515">
                  <a:extLst>
                    <a:ext uri="{9D8B030D-6E8A-4147-A177-3AD203B41FA5}">
                      <a16:colId xmlns:a16="http://schemas.microsoft.com/office/drawing/2014/main" val="1278590772"/>
                    </a:ext>
                  </a:extLst>
                </a:gridCol>
                <a:gridCol w="913052">
                  <a:extLst>
                    <a:ext uri="{9D8B030D-6E8A-4147-A177-3AD203B41FA5}">
                      <a16:colId xmlns:a16="http://schemas.microsoft.com/office/drawing/2014/main" val="2773085638"/>
                    </a:ext>
                  </a:extLst>
                </a:gridCol>
                <a:gridCol w="666364">
                  <a:extLst>
                    <a:ext uri="{9D8B030D-6E8A-4147-A177-3AD203B41FA5}">
                      <a16:colId xmlns:a16="http://schemas.microsoft.com/office/drawing/2014/main" val="1648543570"/>
                    </a:ext>
                  </a:extLst>
                </a:gridCol>
                <a:gridCol w="1151305">
                  <a:extLst>
                    <a:ext uri="{9D8B030D-6E8A-4147-A177-3AD203B41FA5}">
                      <a16:colId xmlns:a16="http://schemas.microsoft.com/office/drawing/2014/main" val="3324706757"/>
                    </a:ext>
                  </a:extLst>
                </a:gridCol>
                <a:gridCol w="921487">
                  <a:extLst>
                    <a:ext uri="{9D8B030D-6E8A-4147-A177-3AD203B41FA5}">
                      <a16:colId xmlns:a16="http://schemas.microsoft.com/office/drawing/2014/main" val="3410618237"/>
                    </a:ext>
                  </a:extLst>
                </a:gridCol>
              </a:tblGrid>
              <a:tr h="230579">
                <a:tc gridSpan="2">
                  <a:txBody>
                    <a:bodyPr/>
                    <a:lstStyle/>
                    <a:p>
                      <a:pPr algn="ctr" rtl="1">
                        <a:spcAft>
                          <a:spcPts val="0"/>
                        </a:spcAft>
                      </a:pPr>
                      <a:r>
                        <a:rPr lang="en-US" sz="1200" dirty="0">
                          <a:effectLst/>
                          <a:latin typeface="Calibri" panose="020F0502020204030204" pitchFamily="34" charset="0"/>
                          <a:cs typeface="Calibri" panose="020F0502020204030204" pitchFamily="34" charset="0"/>
                        </a:rPr>
                        <a:t>Arrival at Activity</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endParaRPr lang="en-US"/>
                    </a:p>
                  </a:txBody>
                  <a:tcPr/>
                </a:tc>
                <a:tc gridSpan="2">
                  <a:txBody>
                    <a:bodyPr/>
                    <a:lstStyle/>
                    <a:p>
                      <a:r>
                        <a:rPr lang="en-US" sz="1200" dirty="0">
                          <a:effectLst/>
                          <a:latin typeface="Calibri" panose="020F0502020204030204" pitchFamily="34" charset="0"/>
                          <a:ea typeface="Times New Roman" panose="02020603050405020304" pitchFamily="18" charset="0"/>
                          <a:cs typeface="Calibri" panose="020F0502020204030204" pitchFamily="34" charset="0"/>
                        </a:rPr>
                        <a:t>Means of Arrival</a:t>
                      </a:r>
                      <a:endParaRPr lang="en-US" sz="1200" dirty="0"/>
                    </a:p>
                  </a:txBody>
                  <a:tcPr marL="68580" marR="68580" marT="0" marB="0" anchor="b"/>
                </a:tc>
                <a:tc hMerge="1">
                  <a:txBody>
                    <a:bodyPr/>
                    <a:lstStyle/>
                    <a:p>
                      <a:endParaRPr lang="en-US"/>
                    </a:p>
                  </a:txBody>
                  <a:tcPr/>
                </a:tc>
                <a:tc gridSpan="2">
                  <a:txBody>
                    <a:bodyPr/>
                    <a:lstStyle/>
                    <a:p>
                      <a:pPr marL="0" algn="ctr" defTabSz="914400" rtl="0" eaLnBrk="1" latinLnBrk="0" hangingPunct="1">
                        <a:spcAft>
                          <a:spcPts val="0"/>
                        </a:spcAft>
                      </a:pPr>
                      <a:r>
                        <a:rPr lang="en-US" sz="1200" dirty="0">
                          <a:effectLst/>
                          <a:latin typeface="Calibri" panose="020F0502020204030204" pitchFamily="34" charset="0"/>
                          <a:ea typeface="Times New Roman" panose="02020603050405020304" pitchFamily="18" charset="0"/>
                          <a:cs typeface="Calibri" panose="020F0502020204030204" pitchFamily="34" charset="0"/>
                        </a:rPr>
                        <a:t>Residence</a:t>
                      </a:r>
                    </a:p>
                  </a:txBody>
                  <a:tcPr marL="68580" marR="68580" marT="0" marB="0" anchor="b"/>
                </a:tc>
                <a:tc hMerge="1">
                  <a:txBody>
                    <a:bodyPr/>
                    <a:lstStyle/>
                    <a:p>
                      <a:endParaRPr lang="en-US"/>
                    </a:p>
                  </a:txBody>
                  <a:tcPr/>
                </a:tc>
                <a:tc gridSpan="2">
                  <a:txBody>
                    <a:bodyPr/>
                    <a:lstStyle/>
                    <a:p>
                      <a:pPr marL="0" algn="ctr" defTabSz="914400" rtl="0" eaLnBrk="1" latinLnBrk="0" hangingPunct="1">
                        <a:spcAft>
                          <a:spcPts val="0"/>
                        </a:spcAft>
                      </a:pPr>
                      <a:r>
                        <a:rPr lang="en-US" sz="1200" dirty="0">
                          <a:effectLst/>
                          <a:latin typeface="Calibri" panose="020F0502020204030204" pitchFamily="34" charset="0"/>
                          <a:ea typeface="Times New Roman" panose="02020603050405020304" pitchFamily="18" charset="0"/>
                          <a:cs typeface="Calibri" panose="020F0502020204030204" pitchFamily="34" charset="0"/>
                        </a:rPr>
                        <a:t>Gender of the adult</a:t>
                      </a:r>
                    </a:p>
                  </a:txBody>
                  <a:tcPr marL="68580" marR="68580" marT="0" marB="0" anchor="b"/>
                </a:tc>
                <a:tc hMerge="1">
                  <a:txBody>
                    <a:bodyPr/>
                    <a:lstStyle/>
                    <a:p>
                      <a:endParaRPr lang="en-US"/>
                    </a:p>
                  </a:txBody>
                  <a:tcPr/>
                </a:tc>
                <a:tc gridSpan="2">
                  <a:txBody>
                    <a:bodyPr/>
                    <a:lstStyle/>
                    <a:p>
                      <a:r>
                        <a:rPr lang="en-US" sz="1200" dirty="0"/>
                        <a:t>Relationship</a:t>
                      </a:r>
                    </a:p>
                  </a:txBody>
                  <a:tcPr/>
                </a:tc>
                <a:tc hMerge="1">
                  <a:txBody>
                    <a:bodyPr/>
                    <a:lstStyle/>
                    <a:p>
                      <a:pPr rtl="1"/>
                      <a:endParaRPr lang="he-IL"/>
                    </a:p>
                  </a:txBody>
                  <a:tcPr/>
                </a:tc>
                <a:tc>
                  <a:txBody>
                    <a:bodyPr/>
                    <a:lstStyle/>
                    <a:p>
                      <a:pPr marL="0" algn="ctr" defTabSz="914400" rtl="0" eaLnBrk="1" latinLnBrk="0" hangingPunct="1">
                        <a:spcAft>
                          <a:spcPts val="0"/>
                        </a:spcAft>
                      </a:pPr>
                      <a:endParaRPr lang="en-US"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extLst>
                  <a:ext uri="{0D108BD9-81ED-4DB2-BD59-A6C34878D82A}">
                    <a16:rowId xmlns:a16="http://schemas.microsoft.com/office/drawing/2014/main" val="1251736706"/>
                  </a:ext>
                </a:extLst>
              </a:tr>
              <a:tr h="306255">
                <a:tc>
                  <a:txBody>
                    <a:bodyPr/>
                    <a:lstStyle/>
                    <a:p>
                      <a:pPr marL="0" algn="l" defTabSz="914400" rtl="0" eaLnBrk="1" latinLnBrk="0" hangingPunct="1">
                        <a:spcAft>
                          <a:spcPts val="0"/>
                        </a:spcAft>
                      </a:pPr>
                      <a:r>
                        <a:rPr lang="en-US" sz="1200" b="0" dirty="0">
                          <a:solidFill>
                            <a:schemeClr val="tx1"/>
                          </a:solidFill>
                          <a:effectLst/>
                          <a:latin typeface="Calibri" panose="020F0502020204030204" pitchFamily="34" charset="0"/>
                          <a:cs typeface="Calibri" panose="020F0502020204030204" pitchFamily="34" charset="0"/>
                        </a:rPr>
                        <a:t>6</a:t>
                      </a: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Intentional</a:t>
                      </a:r>
                    </a:p>
                  </a:txBody>
                  <a:tcPr marL="68580" marR="68580" marT="0" marB="0" anchor="b">
                    <a:solidFill>
                      <a:schemeClr val="bg1">
                        <a:lumMod val="65000"/>
                      </a:schemeClr>
                    </a:solidFill>
                  </a:tcPr>
                </a:tc>
                <a:tc>
                  <a:txBody>
                    <a:bodyPr/>
                    <a:lstStyle/>
                    <a:p>
                      <a:pPr marL="0" algn="l" defTabSz="914400" rtl="0" eaLnBrk="1" latinLnBrk="0" hangingPunct="1">
                        <a:spcAft>
                          <a:spcPts val="0"/>
                        </a:spcAft>
                      </a:pP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6</a:t>
                      </a: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By foot</a:t>
                      </a:r>
                    </a:p>
                  </a:txBody>
                  <a:tcPr marL="68580" marR="68580" marT="0" marB="0" anchor="b">
                    <a:solidFill>
                      <a:schemeClr val="bg1">
                        <a:lumMod val="65000"/>
                      </a:schemeClr>
                    </a:solidFill>
                  </a:tcPr>
                </a:tc>
                <a:tc>
                  <a:txBody>
                    <a:bodyPr/>
                    <a:lstStyle/>
                    <a:p>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7</a:t>
                      </a:r>
                      <a:endParaRPr lang="en-US" sz="1200" b="0" dirty="0">
                        <a:solidFill>
                          <a:schemeClr val="tx1"/>
                        </a:solidFill>
                      </a:endParaRP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 the neighborhood</a:t>
                      </a:r>
                    </a:p>
                  </a:txBody>
                  <a:tcPr marL="68580" marR="68580" marT="0" marB="0" anchor="b">
                    <a:solidFill>
                      <a:schemeClr val="bg1">
                        <a:lumMod val="65000"/>
                      </a:schemeClr>
                    </a:solidFill>
                  </a:tcPr>
                </a:tc>
                <a:tc>
                  <a:txBody>
                    <a:bodyPr/>
                    <a:lstStyle/>
                    <a:p>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7</a:t>
                      </a:r>
                      <a:endParaRPr lang="en-US" sz="1200" b="0" dirty="0">
                        <a:solidFill>
                          <a:schemeClr val="tx1"/>
                        </a:solidFill>
                      </a:endParaRP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Female</a:t>
                      </a:r>
                    </a:p>
                  </a:txBody>
                  <a:tcPr marL="68580" marR="68580" marT="0" marB="0" anchor="b">
                    <a:solidFill>
                      <a:schemeClr val="bg1">
                        <a:lumMod val="65000"/>
                      </a:schemeClr>
                    </a:solidFill>
                  </a:tcPr>
                </a:tc>
                <a:tc>
                  <a:txBody>
                    <a:bodyPr/>
                    <a:lstStyle/>
                    <a:p>
                      <a:pPr marL="0" algn="l" defTabSz="914400" rtl="0" eaLnBrk="1" latinLnBrk="0" hangingPunct="1">
                        <a:spcAft>
                          <a:spcPts val="0"/>
                        </a:spcAft>
                      </a:pP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6</a:t>
                      </a:r>
                    </a:p>
                  </a:txBody>
                  <a:tcPr marL="68580" marR="68580" marT="0" marB="0" anchor="b">
                    <a:solidFill>
                      <a:schemeClr val="bg1">
                        <a:lumMod val="95000"/>
                      </a:schemeClr>
                    </a:solidFill>
                  </a:tcPr>
                </a:tc>
                <a:tc>
                  <a:txBody>
                    <a:bodyPr/>
                    <a:lstStyle/>
                    <a:p>
                      <a:pPr algn="l" rtl="0">
                        <a:spcAft>
                          <a:spcPts val="0"/>
                        </a:spcAft>
                      </a:pPr>
                      <a:r>
                        <a:rPr lang="en-US" sz="1200" b="0" dirty="0">
                          <a:solidFill>
                            <a:schemeClr val="bg1"/>
                          </a:solidFill>
                          <a:effectLst/>
                          <a:latin typeface="Calibri" panose="020F0502020204030204" pitchFamily="34" charset="0"/>
                          <a:cs typeface="Calibri" panose="020F0502020204030204" pitchFamily="34" charset="0"/>
                        </a:rPr>
                        <a:t>Parent</a:t>
                      </a:r>
                      <a:endPar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rowSpan="3">
                  <a:txBody>
                    <a:bodyPr/>
                    <a:lstStyle/>
                    <a:p>
                      <a:pPr algn="ctr" rtl="1">
                        <a:spcAft>
                          <a:spcPts val="0"/>
                        </a:spcAft>
                      </a:pPr>
                      <a:r>
                        <a:rPr lang="en-US" sz="1600" b="1"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South – Neve Sha’anan</a:t>
                      </a:r>
                    </a:p>
                  </a:txBody>
                  <a:tcPr marL="68580" marR="68580" marT="0" marB="0" anchor="ctr">
                    <a:solidFill>
                      <a:schemeClr val="bg1">
                        <a:lumMod val="65000"/>
                      </a:schemeClr>
                    </a:solidFill>
                  </a:tcPr>
                </a:tc>
                <a:extLst>
                  <a:ext uri="{0D108BD9-81ED-4DB2-BD59-A6C34878D82A}">
                    <a16:rowId xmlns:a16="http://schemas.microsoft.com/office/drawing/2014/main" val="2230204961"/>
                  </a:ext>
                </a:extLst>
              </a:tr>
              <a:tr h="222851">
                <a:tc>
                  <a:txBody>
                    <a:bodyPr/>
                    <a:lstStyle/>
                    <a:p>
                      <a:pPr marL="0" algn="l" defTabSz="914400" rtl="0" eaLnBrk="1" latinLnBrk="0" hangingPunct="1">
                        <a:spcAft>
                          <a:spcPts val="0"/>
                        </a:spcAft>
                      </a:pPr>
                      <a:r>
                        <a:rPr lang="en-US" sz="1200" b="0" dirty="0">
                          <a:solidFill>
                            <a:schemeClr val="tx1"/>
                          </a:solidFill>
                          <a:effectLst/>
                          <a:latin typeface="Calibri" panose="020F0502020204030204" pitchFamily="34" charset="0"/>
                          <a:cs typeface="Calibri" panose="020F0502020204030204" pitchFamily="34" charset="0"/>
                        </a:rPr>
                        <a:t>1</a:t>
                      </a:r>
                    </a:p>
                  </a:txBody>
                  <a:tcPr marL="68580" marR="68580" marT="0" marB="0" anchor="b">
                    <a:solidFill>
                      <a:schemeClr val="bg1">
                        <a:lumMod val="95000"/>
                      </a:schemeClr>
                    </a:solidFill>
                  </a:tcPr>
                </a:tc>
                <a:tc>
                  <a:txBody>
                    <a:bodyPr/>
                    <a:lstStyle/>
                    <a:p>
                      <a:pPr marL="0" algn="l" defTabSz="914400" rtl="0" eaLnBrk="1" latinLnBrk="0" hangingPunct="1">
                        <a:spcAft>
                          <a:spcPts val="600"/>
                        </a:spcAft>
                      </a:pPr>
                      <a:r>
                        <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Unintentional</a:t>
                      </a:r>
                    </a:p>
                  </a:txBody>
                  <a:tcPr marL="68580" marR="68580" marT="0" marB="0" anchor="b">
                    <a:solidFill>
                      <a:schemeClr val="bg1">
                        <a:lumMod val="65000"/>
                      </a:schemeClr>
                    </a:solidFill>
                  </a:tcPr>
                </a:tc>
                <a:tc>
                  <a:txBody>
                    <a:bodyPr/>
                    <a:lstStyle/>
                    <a:p>
                      <a:pPr marL="0" algn="l" defTabSz="914400" rtl="0" eaLnBrk="1" latinLnBrk="0" hangingPunct="1">
                        <a:spcAft>
                          <a:spcPts val="0"/>
                        </a:spcAft>
                      </a:pP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1</a:t>
                      </a:r>
                    </a:p>
                  </a:txBody>
                  <a:tcPr marL="68580" marR="68580" marT="0" marB="0" anchor="b">
                    <a:solidFill>
                      <a:schemeClr val="bg1">
                        <a:lumMod val="95000"/>
                      </a:schemeClr>
                    </a:solidFill>
                  </a:tcPr>
                </a:tc>
                <a:tc>
                  <a:txBody>
                    <a:bodyPr/>
                    <a:lstStyle/>
                    <a:p>
                      <a:pPr marL="0" algn="l" defTabSz="914400" rtl="0" eaLnBrk="1" latinLnBrk="0" hangingPunct="1">
                        <a:spcAft>
                          <a:spcPts val="0"/>
                        </a:spcAft>
                      </a:pPr>
                      <a:r>
                        <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By bicycle</a:t>
                      </a:r>
                    </a:p>
                  </a:txBody>
                  <a:tcPr marL="68580" marR="68580" marT="0" marB="0" anchor="b">
                    <a:solidFill>
                      <a:schemeClr val="bg1">
                        <a:lumMod val="65000"/>
                      </a:schemeClr>
                    </a:solidFill>
                  </a:tcPr>
                </a:tc>
                <a:tc>
                  <a:txBody>
                    <a:bodyPr/>
                    <a:lstStyle/>
                    <a:p>
                      <a:endParaRPr lang="en-US" sz="1200" b="0" dirty="0">
                        <a:solidFill>
                          <a:schemeClr val="tx1"/>
                        </a:solidFill>
                      </a:endParaRPr>
                    </a:p>
                  </a:txBody>
                  <a:tcPr marL="68580" marR="68580" marT="0" marB="0" anchor="b">
                    <a:solidFill>
                      <a:schemeClr val="bg1">
                        <a:lumMod val="95000"/>
                      </a:schemeClr>
                    </a:solidFill>
                  </a:tcPr>
                </a:tc>
                <a:tc>
                  <a:txBody>
                    <a:bodyPr/>
                    <a:lstStyle/>
                    <a:p>
                      <a:pPr marL="0" algn="l" defTabSz="914400" rtl="0" eaLnBrk="1" latinLnBrk="0" hangingPunct="1">
                        <a:spcAft>
                          <a:spcPts val="0"/>
                        </a:spcAft>
                      </a:pPr>
                      <a:endPar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2F2F2"/>
                    </a:solidFill>
                  </a:tcPr>
                </a:tc>
                <a:tc>
                  <a:txBody>
                    <a:bodyPr/>
                    <a:lstStyle/>
                    <a:p>
                      <a:endParaRPr lang="en-US" sz="1200" b="0" dirty="0">
                        <a:solidFill>
                          <a:schemeClr val="tx1"/>
                        </a:solidFill>
                      </a:endParaRPr>
                    </a:p>
                  </a:txBody>
                  <a:tcPr marL="68580" marR="68580" marT="0" marB="0" anchor="b">
                    <a:solidFill>
                      <a:schemeClr val="bg1">
                        <a:lumMod val="95000"/>
                      </a:schemeClr>
                    </a:solidFill>
                  </a:tcPr>
                </a:tc>
                <a:tc>
                  <a:txBody>
                    <a:bodyPr/>
                    <a:lstStyle/>
                    <a:p>
                      <a:pPr marL="0" algn="l" defTabSz="914400" rtl="0" eaLnBrk="1" latinLnBrk="0" hangingPunct="1">
                        <a:spcAft>
                          <a:spcPts val="0"/>
                        </a:spcAft>
                      </a:pPr>
                      <a:endPar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2F2F2"/>
                    </a:solidFill>
                  </a:tcPr>
                </a:tc>
                <a:tc>
                  <a:txBody>
                    <a:bodyPr/>
                    <a:lstStyle/>
                    <a:p>
                      <a:pPr marL="0" algn="l" defTabSz="914400" rtl="0" eaLnBrk="1" latinLnBrk="0" hangingPunct="1">
                        <a:spcAft>
                          <a:spcPts val="0"/>
                        </a:spcAft>
                      </a:pP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1</a:t>
                      </a:r>
                    </a:p>
                  </a:txBody>
                  <a:tcPr marL="68580" marR="68580" marT="0" marB="0" anchor="b">
                    <a:solidFill>
                      <a:schemeClr val="bg1">
                        <a:lumMod val="95000"/>
                      </a:schemeClr>
                    </a:solidFill>
                  </a:tcPr>
                </a:tc>
                <a:tc>
                  <a:txBody>
                    <a:bodyPr/>
                    <a:lstStyle/>
                    <a:p>
                      <a:pPr algn="l" rtl="0">
                        <a:spcAft>
                          <a:spcPts val="0"/>
                        </a:spcAft>
                      </a:pPr>
                      <a:r>
                        <a:rPr lang="en-US" sz="1200" b="0" dirty="0">
                          <a:solidFill>
                            <a:schemeClr val="bg1"/>
                          </a:solidFill>
                          <a:effectLst/>
                          <a:latin typeface="Calibri" panose="020F0502020204030204" pitchFamily="34" charset="0"/>
                          <a:cs typeface="Calibri" panose="020F0502020204030204" pitchFamily="34" charset="0"/>
                        </a:rPr>
                        <a:t>Older sibling</a:t>
                      </a:r>
                      <a:endParaRPr lang="en-US" sz="12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vMerge="1">
                  <a:txBody>
                    <a:bodyPr/>
                    <a:lstStyle/>
                    <a:p>
                      <a:pPr marL="0" algn="l" defTabSz="914400" rtl="0" eaLnBrk="1" latinLnBrk="0" hangingPunct="1">
                        <a:spcAft>
                          <a:spcPts val="0"/>
                        </a:spcAft>
                      </a:pPr>
                      <a:endParaRPr lang="en-US" sz="16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95000"/>
                      </a:schemeClr>
                    </a:solidFill>
                  </a:tcPr>
                </a:tc>
                <a:extLst>
                  <a:ext uri="{0D108BD9-81ED-4DB2-BD59-A6C34878D82A}">
                    <a16:rowId xmlns:a16="http://schemas.microsoft.com/office/drawing/2014/main" val="3045779235"/>
                  </a:ext>
                </a:extLst>
              </a:tr>
              <a:tr h="457311">
                <a:tc gridSpan="10">
                  <a:txBody>
                    <a:bodyPr/>
                    <a:lstStyle/>
                    <a:p>
                      <a:pPr marL="0" indent="0" algn="l" rtl="0">
                        <a:spcAft>
                          <a:spcPts val="0"/>
                        </a:spcAft>
                        <a:buFontTx/>
                        <a:buNone/>
                      </a:pP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- 6 mothers: 5 from Africa (conversation in English), an Israeli (in Hebrew), a 25-year-old sibling of Asian descent (in English)</a:t>
                      </a:r>
                      <a:endParaRPr lang="he-IL"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0" indent="0" algn="l" rtl="0">
                        <a:spcAft>
                          <a:spcPts val="0"/>
                        </a:spcAft>
                        <a:buFontTx/>
                        <a:buNone/>
                      </a:pPr>
                      <a:r>
                        <a:rPr lang="he-IL"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With the exception of the Israeli mother, all participants came to the activity intentionally. They received notifications from </a:t>
                      </a:r>
                      <a:r>
                        <a:rPr lang="en-US" sz="1200" b="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Mesila</a:t>
                      </a: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on WhatsApp or from the director of the Gan </a:t>
                      </a:r>
                      <a:r>
                        <a:rPr lang="en-US" sz="1200" b="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HaRitzifim</a:t>
                      </a: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project.</a:t>
                      </a:r>
                    </a:p>
                    <a:p>
                      <a:pPr marL="0" indent="0" algn="l" rtl="0">
                        <a:spcAft>
                          <a:spcPts val="0"/>
                        </a:spcAft>
                        <a:buFontTx/>
                        <a:buNone/>
                      </a:pP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Interviewees accompanied 16 children between the ages of 1 and 10 years old</a:t>
                      </a:r>
                    </a:p>
                  </a:txBody>
                  <a:tcPr marL="68580" marR="68580" marT="0" marB="0">
                    <a:solidFill>
                      <a:schemeClr val="bg1">
                        <a:lumMod val="9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rtl="1"/>
                      <a:endParaRPr lang="he-IL"/>
                    </a:p>
                  </a:txBody>
                  <a:tcPr/>
                </a:tc>
                <a:tc vMerge="1">
                  <a:txBody>
                    <a:bodyPr/>
                    <a:lstStyle/>
                    <a:p>
                      <a:pPr marL="0" algn="l" defTabSz="914400" rtl="0" eaLnBrk="1" latinLnBrk="0" hangingPunct="1">
                        <a:spcAft>
                          <a:spcPts val="0"/>
                        </a:spcAft>
                      </a:pPr>
                      <a:endParaRPr lang="en-US" sz="16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F2F2F2"/>
                    </a:solidFill>
                  </a:tcPr>
                </a:tc>
                <a:extLst>
                  <a:ext uri="{0D108BD9-81ED-4DB2-BD59-A6C34878D82A}">
                    <a16:rowId xmlns:a16="http://schemas.microsoft.com/office/drawing/2014/main" val="3044866679"/>
                  </a:ext>
                </a:extLst>
              </a:tr>
            </a:tbl>
          </a:graphicData>
        </a:graphic>
      </p:graphicFrame>
    </p:spTree>
    <p:extLst>
      <p:ext uri="{BB962C8B-B14F-4D97-AF65-F5344CB8AC3E}">
        <p14:creationId xmlns:p14="http://schemas.microsoft.com/office/powerpoint/2010/main" val="38716020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46</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ctr" rtl="1"/>
            <a:r>
              <a:rPr lang="en-US" sz="2000" b="1" dirty="0">
                <a:solidFill>
                  <a:schemeClr val="bg1"/>
                </a:solidFill>
                <a:latin typeface="Tahoma" pitchFamily="34" charset="0"/>
                <a:ea typeface="Tahoma" pitchFamily="34" charset="0"/>
                <a:cs typeface="Tahoma" pitchFamily="34" charset="0"/>
              </a:rPr>
              <a:t>Play Street</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3046747124"/>
              </p:ext>
            </p:extLst>
          </p:nvPr>
        </p:nvGraphicFramePr>
        <p:xfrm>
          <a:off x="0" y="389652"/>
          <a:ext cx="8003671" cy="5320911"/>
        </p:xfrm>
        <a:graphic>
          <a:graphicData uri="http://schemas.openxmlformats.org/drawingml/2006/table">
            <a:tbl>
              <a:tblPr rtl="1" firstRow="1" bandRow="1">
                <a:tableStyleId>{2D5ABB26-0587-4C30-8999-92F81FD0307C}</a:tableStyleId>
              </a:tblPr>
              <a:tblGrid>
                <a:gridCol w="5794940">
                  <a:extLst>
                    <a:ext uri="{9D8B030D-6E8A-4147-A177-3AD203B41FA5}">
                      <a16:colId xmlns:a16="http://schemas.microsoft.com/office/drawing/2014/main" val="60637984"/>
                    </a:ext>
                  </a:extLst>
                </a:gridCol>
                <a:gridCol w="2208731">
                  <a:extLst>
                    <a:ext uri="{9D8B030D-6E8A-4147-A177-3AD203B41FA5}">
                      <a16:colId xmlns:a16="http://schemas.microsoft.com/office/drawing/2014/main" val="1269491789"/>
                    </a:ext>
                  </a:extLst>
                </a:gridCol>
              </a:tblGrid>
              <a:tr h="281197">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Neve </a:t>
                      </a:r>
                      <a:r>
                        <a:rPr lang="en-US" sz="1400" b="1" dirty="0" err="1">
                          <a:solidFill>
                            <a:schemeClr val="bg1"/>
                          </a:solidFill>
                          <a:latin typeface="Tahoma" panose="020B0604030504040204" pitchFamily="34" charset="0"/>
                          <a:ea typeface="Tahoma" panose="020B0604030504040204" pitchFamily="34" charset="0"/>
                          <a:cs typeface="Tahoma" panose="020B0604030504040204" pitchFamily="34" charset="0"/>
                        </a:rPr>
                        <a:t>Sha’anan</a:t>
                      </a:r>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30/9/21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algn="r" rtl="1"/>
                      <a:endParaRPr lang="he-IL"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0329988"/>
                  </a:ext>
                </a:extLst>
              </a:tr>
              <a:tr h="11896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Tahoma" panose="020B0604030504040204" pitchFamily="34" charset="0"/>
                          <a:ea typeface="Tahoma" panose="020B0604030504040204" pitchFamily="34" charset="0"/>
                          <a:cs typeface="Tahoma" panose="020B0604030504040204" pitchFamily="34" charset="0"/>
                        </a:rPr>
                        <a:t>Most caregivers were women (mothers). Most adults came with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at least 3 children, while some children arrived unchaperoned.</a:t>
                      </a:r>
                    </a:p>
                    <a:p>
                      <a:pPr algn="l" rtl="0"/>
                      <a:r>
                        <a:rPr lang="en-US" sz="1200" dirty="0">
                          <a:latin typeface="Tahoma" panose="020B0604030504040204" pitchFamily="34" charset="0"/>
                          <a:ea typeface="Tahoma" panose="020B0604030504040204" pitchFamily="34" charset="0"/>
                          <a:cs typeface="Tahoma" panose="020B0604030504040204" pitchFamily="34" charset="0"/>
                        </a:rPr>
                        <a:t>An adult: child ratio of 1:5 was observed.</a:t>
                      </a:r>
                    </a:p>
                    <a:p>
                      <a:pPr algn="l" rtl="0"/>
                      <a:r>
                        <a:rPr lang="en-US" sz="1200" dirty="0">
                          <a:latin typeface="Tahoma" panose="020B0604030504040204" pitchFamily="34" charset="0"/>
                          <a:ea typeface="Tahoma" panose="020B0604030504040204" pitchFamily="34" charset="0"/>
                          <a:cs typeface="Tahoma" panose="020B0604030504040204" pitchFamily="34" charset="0"/>
                        </a:rPr>
                        <a:t>Most participants stayed between one and two hours</a:t>
                      </a:r>
                    </a:p>
                    <a:p>
                      <a:pPr algn="l" rtl="0"/>
                      <a:r>
                        <a:rPr lang="en-US" sz="1200" dirty="0">
                          <a:latin typeface="Tahoma" panose="020B0604030504040204" pitchFamily="34" charset="0"/>
                          <a:ea typeface="Tahoma" panose="020B0604030504040204" pitchFamily="34" charset="0"/>
                          <a:cs typeface="Tahoma" panose="020B0604030504040204" pitchFamily="34" charset="0"/>
                        </a:rPr>
                        <a:t>                                                           </a:t>
                      </a:r>
                    </a:p>
                    <a:p>
                      <a:pPr algn="l" rtl="0"/>
                      <a:r>
                        <a:rPr lang="en-US" sz="1200" dirty="0">
                          <a:latin typeface="Tahoma" panose="020B0604030504040204" pitchFamily="34" charset="0"/>
                          <a:ea typeface="Tahoma" panose="020B0604030504040204" pitchFamily="34" charset="0"/>
                          <a:cs typeface="Tahoma" panose="020B0604030504040204" pitchFamily="34" charset="0"/>
                        </a:rPr>
                        <a:t>                                                              Ages of participating children:</a:t>
                      </a: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Demographics</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256085747"/>
                  </a:ext>
                </a:extLst>
              </a:tr>
              <a:tr h="2912012">
                <a:tc>
                  <a:txBody>
                    <a:bodyPr/>
                    <a:lstStyle/>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Most participants were asylum-seekers of African descent. There were a few individuals from other backgrounds</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There was almost no interaction between the mothers, although a few invited friends from the neighborhood to join.</a:t>
                      </a:r>
                      <a:r>
                        <a:rPr lang="he-IL" sz="1200" dirty="0">
                          <a:latin typeface="Tahoma" panose="020B0604030504040204" pitchFamily="34" charset="0"/>
                          <a:ea typeface="Tahoma" panose="020B0604030504040204" pitchFamily="34" charset="0"/>
                          <a:cs typeface="Tahoma" panose="020B0604030504040204" pitchFamily="34" charset="0"/>
                        </a:rPr>
                        <a:t> </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Interviewees said they came only to bring their children to the activity; they expressed no interest in meeting new friends or acquaintances</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Some children arrived with school bags, wearing school uniforms. It seems the activity offered an after-school alternative for them, rather than going home</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There was a warm and communal atmosphere during the circus show. The mothers spoke with each other (unlike during the rest of the activity). Children ate food from their school bags. There was a sense of safety and relaxation</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lang="en-US" sz="1200" dirty="0">
                          <a:latin typeface="Tahoma" panose="020B0604030504040204" pitchFamily="34" charset="0"/>
                          <a:ea typeface="Tahoma" panose="020B0604030504040204" pitchFamily="34" charset="0"/>
                          <a:cs typeface="Tahoma" panose="020B0604030504040204" pitchFamily="34" charset="0"/>
                        </a:rPr>
                        <a:t>Some parents with children hesitated outside the event and only entered after being invited by the instructors. </a:t>
                      </a: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Community</a:t>
                      </a:r>
                      <a:endPar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938152829"/>
                  </a:ext>
                </a:extLst>
              </a:tr>
              <a:tr h="286703">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3.8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lnSpc>
                          <a:spcPct val="150000"/>
                        </a:lnSpc>
                      </a:pPr>
                      <a:r>
                        <a:rPr lang="en-US" sz="1000" b="1" dirty="0">
                          <a:solidFill>
                            <a:schemeClr val="bg1"/>
                          </a:solidFill>
                          <a:latin typeface="Tahoma" panose="020B0604030504040204" pitchFamily="34" charset="0"/>
                          <a:ea typeface="Tahoma" panose="020B0604030504040204" pitchFamily="34" charset="0"/>
                          <a:cs typeface="Tahoma" panose="020B0604030504040204" pitchFamily="34" charset="0"/>
                        </a:rPr>
                        <a:t>Encouraging community*</a:t>
                      </a:r>
                      <a:endParaRPr lang="he-IL" sz="10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3611117946"/>
                  </a:ext>
                </a:extLst>
              </a:tr>
              <a:tr h="249574">
                <a:tc>
                  <a:txBody>
                    <a:bodyPr/>
                    <a:lstStyle/>
                    <a:p>
                      <a:pPr marL="0" indent="0" algn="ctr" defTabSz="914400" rtl="1" eaLnBrk="1" latinLnBrk="0" hangingPunct="1">
                        <a:buClr>
                          <a:srgbClr val="EC1C3C"/>
                        </a:buClr>
                        <a:buFont typeface="Tahoma" panose="020B0604030504040204" pitchFamily="34" charset="0"/>
                        <a:buNone/>
                      </a:pPr>
                      <a:r>
                        <a:rPr lang="en-US"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7</a:t>
                      </a:r>
                      <a:endPar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bg1"/>
                          </a:solidFill>
                          <a:latin typeface="Tahoma" panose="020B0604030504040204" pitchFamily="34" charset="0"/>
                          <a:ea typeface="Tahoma" panose="020B0604030504040204" pitchFamily="34" charset="0"/>
                          <a:cs typeface="Tahoma" panose="020B0604030504040204" pitchFamily="34" charset="0"/>
                        </a:rPr>
                        <a:t>Interaction between children*</a:t>
                      </a:r>
                      <a:endParaRPr lang="he-IL" sz="10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3109213351"/>
                  </a:ext>
                </a:extLst>
              </a:tr>
              <a:tr h="295916">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bg1"/>
                          </a:solidFill>
                          <a:latin typeface="Tahoma" panose="020B0604030504040204" pitchFamily="34" charset="0"/>
                          <a:ea typeface="Tahoma" panose="020B0604030504040204" pitchFamily="34" charset="0"/>
                          <a:cs typeface="Tahoma" panose="020B0604030504040204" pitchFamily="34" charset="0"/>
                        </a:rPr>
                        <a:t>Rejuvenation*</a:t>
                      </a:r>
                      <a:endParaRPr lang="he-IL" sz="10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157583557"/>
                  </a:ext>
                </a:extLst>
              </a:tr>
            </a:tbl>
          </a:graphicData>
        </a:graphic>
      </p:graphicFrame>
      <p:grpSp>
        <p:nvGrpSpPr>
          <p:cNvPr id="6" name="Group 5">
            <a:extLst>
              <a:ext uri="{FF2B5EF4-FFF2-40B4-BE49-F238E27FC236}">
                <a16:creationId xmlns:a16="http://schemas.microsoft.com/office/drawing/2014/main" id="{F1DF7D4E-A239-434D-8C3C-67A5E107426C}"/>
              </a:ext>
            </a:extLst>
          </p:cNvPr>
          <p:cNvGrpSpPr/>
          <p:nvPr/>
        </p:nvGrpSpPr>
        <p:grpSpPr>
          <a:xfrm>
            <a:off x="603182" y="1147437"/>
            <a:ext cx="1522196" cy="577081"/>
            <a:chOff x="11055224" y="1968658"/>
            <a:chExt cx="1276032" cy="577081"/>
          </a:xfrm>
        </p:grpSpPr>
        <p:sp>
          <p:nvSpPr>
            <p:cNvPr id="7" name="TextBox 6">
              <a:extLst>
                <a:ext uri="{FF2B5EF4-FFF2-40B4-BE49-F238E27FC236}">
                  <a16:creationId xmlns:a16="http://schemas.microsoft.com/office/drawing/2014/main" id="{3B3FDA5E-A438-4927-AD76-5B5C8303E88B}"/>
                </a:ext>
              </a:extLst>
            </p:cNvPr>
            <p:cNvSpPr txBox="1"/>
            <p:nvPr/>
          </p:nvSpPr>
          <p:spPr>
            <a:xfrm>
              <a:off x="11055224" y="1968658"/>
              <a:ext cx="1196499" cy="577081"/>
            </a:xfrm>
            <a:prstGeom prst="rect">
              <a:avLst/>
            </a:prstGeom>
            <a:noFill/>
          </p:spPr>
          <p:txBody>
            <a:bodyPr wrap="square" rtlCol="1">
              <a:spAutoFit/>
            </a:bodyPr>
            <a:lstStyle/>
            <a:p>
              <a:pPr rtl="1"/>
              <a:r>
                <a:rPr lang="en-US" sz="1050" dirty="0">
                  <a:solidFill>
                    <a:schemeClr val="bg1"/>
                  </a:solidFill>
                </a:rPr>
                <a:t>Children under 3</a:t>
              </a:r>
              <a:endParaRPr lang="he-IL" sz="1050" dirty="0">
                <a:solidFill>
                  <a:schemeClr val="bg1"/>
                </a:solidFill>
              </a:endParaRPr>
            </a:p>
            <a:p>
              <a:pPr algn="ctr" rtl="1"/>
              <a:r>
                <a:rPr lang="en-US" sz="1050" dirty="0">
                  <a:solidFill>
                    <a:schemeClr val="bg1"/>
                  </a:solidFill>
                </a:rPr>
                <a:t>Ages 3-6</a:t>
              </a:r>
              <a:r>
                <a:rPr lang="he-IL" sz="1050" dirty="0">
                  <a:solidFill>
                    <a:schemeClr val="bg1"/>
                  </a:solidFill>
                </a:rPr>
                <a:t> </a:t>
              </a:r>
              <a:r>
                <a:rPr lang="en-US" sz="1050" dirty="0">
                  <a:solidFill>
                    <a:schemeClr val="bg1"/>
                  </a:solidFill>
                </a:rPr>
                <a:t> </a:t>
              </a:r>
              <a:endParaRPr lang="he-IL" sz="1050" dirty="0">
                <a:solidFill>
                  <a:schemeClr val="bg1"/>
                </a:solidFill>
              </a:endParaRPr>
            </a:p>
            <a:p>
              <a:pPr algn="ctr" rtl="1"/>
              <a:r>
                <a:rPr lang="en-US" sz="1050" dirty="0">
                  <a:solidFill>
                    <a:schemeClr val="bg1"/>
                  </a:solidFill>
                </a:rPr>
                <a:t>Over 6</a:t>
              </a:r>
              <a:endParaRPr lang="he-IL" sz="1050" dirty="0">
                <a:solidFill>
                  <a:schemeClr val="bg1"/>
                </a:solidFill>
              </a:endParaRPr>
            </a:p>
          </p:txBody>
        </p:sp>
        <p:sp>
          <p:nvSpPr>
            <p:cNvPr id="8" name="Oval 7">
              <a:extLst>
                <a:ext uri="{FF2B5EF4-FFF2-40B4-BE49-F238E27FC236}">
                  <a16:creationId xmlns:a16="http://schemas.microsoft.com/office/drawing/2014/main" id="{A08567BB-E2F1-4259-886F-022B4A85F831}"/>
                </a:ext>
              </a:extLst>
            </p:cNvPr>
            <p:cNvSpPr/>
            <p:nvPr/>
          </p:nvSpPr>
          <p:spPr>
            <a:xfrm>
              <a:off x="11927474" y="2009298"/>
              <a:ext cx="236638" cy="220822"/>
            </a:xfrm>
            <a:prstGeom prst="ellipse">
              <a:avLst/>
            </a:prstGeom>
            <a:solidFill>
              <a:srgbClr val="F69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9" name="Oval 8">
              <a:extLst>
                <a:ext uri="{FF2B5EF4-FFF2-40B4-BE49-F238E27FC236}">
                  <a16:creationId xmlns:a16="http://schemas.microsoft.com/office/drawing/2014/main" id="{F9D55F1D-B7E6-4FCB-B92D-6E6FF4CEC5DD}"/>
                </a:ext>
              </a:extLst>
            </p:cNvPr>
            <p:cNvSpPr/>
            <p:nvPr/>
          </p:nvSpPr>
          <p:spPr>
            <a:xfrm>
              <a:off x="12094618" y="2146787"/>
              <a:ext cx="236638" cy="220822"/>
            </a:xfrm>
            <a:prstGeom prst="ellipse">
              <a:avLst/>
            </a:prstGeom>
            <a:solidFill>
              <a:srgbClr val="F9B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10" name="Oval 9">
              <a:extLst>
                <a:ext uri="{FF2B5EF4-FFF2-40B4-BE49-F238E27FC236}">
                  <a16:creationId xmlns:a16="http://schemas.microsoft.com/office/drawing/2014/main" id="{174851D9-6C18-4399-8C71-16C0876FC1F1}"/>
                </a:ext>
              </a:extLst>
            </p:cNvPr>
            <p:cNvSpPr/>
            <p:nvPr/>
          </p:nvSpPr>
          <p:spPr>
            <a:xfrm>
              <a:off x="11927474" y="2314900"/>
              <a:ext cx="236638" cy="220822"/>
            </a:xfrm>
            <a:prstGeom prst="ellipse">
              <a:avLst/>
            </a:prstGeom>
            <a:solidFill>
              <a:srgbClr val="90B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grpSp>
      <p:graphicFrame>
        <p:nvGraphicFramePr>
          <p:cNvPr id="11" name="Chart 10">
            <a:extLst>
              <a:ext uri="{FF2B5EF4-FFF2-40B4-BE49-F238E27FC236}">
                <a16:creationId xmlns:a16="http://schemas.microsoft.com/office/drawing/2014/main" id="{B928F3B7-9D1A-439E-9385-7AAC592D206C}"/>
              </a:ext>
            </a:extLst>
          </p:cNvPr>
          <p:cNvGraphicFramePr/>
          <p:nvPr>
            <p:extLst>
              <p:ext uri="{D42A27DB-BD31-4B8C-83A1-F6EECF244321}">
                <p14:modId xmlns:p14="http://schemas.microsoft.com/office/powerpoint/2010/main" val="2038406651"/>
              </p:ext>
            </p:extLst>
          </p:nvPr>
        </p:nvGraphicFramePr>
        <p:xfrm>
          <a:off x="6548589" y="581513"/>
          <a:ext cx="1964958" cy="131141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24EA21F8-A515-4691-9CA9-389DF5289383}"/>
              </a:ext>
            </a:extLst>
          </p:cNvPr>
          <p:cNvSpPr txBox="1"/>
          <p:nvPr/>
        </p:nvSpPr>
        <p:spPr>
          <a:xfrm>
            <a:off x="1832684" y="5715769"/>
            <a:ext cx="7888686"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sp>
        <p:nvSpPr>
          <p:cNvPr id="23" name="TextBox 22">
            <a:extLst>
              <a:ext uri="{FF2B5EF4-FFF2-40B4-BE49-F238E27FC236}">
                <a16:creationId xmlns:a16="http://schemas.microsoft.com/office/drawing/2014/main" id="{EC3195B6-386E-CBB3-06C0-4BF3E411B0B1}"/>
              </a:ext>
            </a:extLst>
          </p:cNvPr>
          <p:cNvSpPr txBox="1"/>
          <p:nvPr/>
        </p:nvSpPr>
        <p:spPr>
          <a:xfrm>
            <a:off x="8088074" y="389652"/>
            <a:ext cx="4103926" cy="5386090"/>
          </a:xfrm>
          <a:prstGeom prst="rect">
            <a:avLst/>
          </a:prstGeom>
          <a:solidFill>
            <a:srgbClr val="F7E88D"/>
          </a:solidFill>
        </p:spPr>
        <p:txBody>
          <a:bodyPr wrap="square" rtlCol="1">
            <a:spAutoFit/>
          </a:bodyPr>
          <a:lstStyle/>
          <a:p>
            <a:pPr algn="l">
              <a:spcBef>
                <a:spcPts val="600"/>
              </a:spcBef>
              <a:buClr>
                <a:srgbClr val="EC1C3C"/>
              </a:buClr>
            </a:pPr>
            <a:r>
              <a:rPr lang="en-US" sz="1200" dirty="0">
                <a:latin typeface="Tahoma" panose="020B0604030504040204" pitchFamily="34" charset="0"/>
                <a:ea typeface="Tahoma" panose="020B0604030504040204" pitchFamily="34" charset="0"/>
                <a:cs typeface="Tahoma" panose="020B0604030504040204" pitchFamily="34" charset="0"/>
              </a:rPr>
              <a:t>A mediator between municipal-social entities and community members attended the event, as part of the ongoing Gan </a:t>
            </a:r>
            <a:r>
              <a:rPr lang="en-US" sz="1200" dirty="0" err="1">
                <a:latin typeface="Tahoma" panose="020B0604030504040204" pitchFamily="34" charset="0"/>
                <a:ea typeface="Tahoma" panose="020B0604030504040204" pitchFamily="34" charset="0"/>
                <a:cs typeface="Tahoma" panose="020B0604030504040204" pitchFamily="34" charset="0"/>
              </a:rPr>
              <a:t>HaRitzifim</a:t>
            </a:r>
            <a:r>
              <a:rPr lang="en-US" sz="1200" dirty="0">
                <a:latin typeface="Tahoma" panose="020B0604030504040204" pitchFamily="34" charset="0"/>
                <a:ea typeface="Tahoma" panose="020B0604030504040204" pitchFamily="34" charset="0"/>
                <a:cs typeface="Tahoma" panose="020B0604030504040204" pitchFamily="34" charset="0"/>
              </a:rPr>
              <a:t> project. According to this mediator and the project manager</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This activity is new and innovative for the area. Not all residents understood it was open to everyone, despite invitations and publicity before the event (by the project team, schools, Mesila) and at the site during the activity.</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Many parents lack the time, knowledge, and awareness necessary to guide their children and prepare them for their futures. Families are large, parents work long hours, children roam the dangerous streets unchaperoned. There is a need encourage parents to be more involved in their children’s development.</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This activity contributed to expanding the Gan HaRitzifim project and encouraging residents’ participation</a:t>
            </a:r>
            <a:r>
              <a:rPr lang="en-US" sz="1200" i="1" dirty="0">
                <a:latin typeface="Tahoma" panose="020B0604030504040204" pitchFamily="34" charset="0"/>
                <a:ea typeface="Tahoma" panose="020B0604030504040204" pitchFamily="34" charset="0"/>
                <a:cs typeface="Tahoma" panose="020B0604030504040204" pitchFamily="34" charset="0"/>
              </a:rPr>
              <a:t>: “Our presence is more strongly felt and we know the community better. The connection with schools and other entities has become stronger. We are doing more community events that are not necessarily within the 'garden’.”</a:t>
            </a:r>
            <a:endParaRPr lang="he-IL" sz="1200" i="1"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 notable challenge is getting participants </a:t>
            </a:r>
            <a:r>
              <a:rPr lang="en-US" sz="1200" b="1" dirty="0">
                <a:latin typeface="Tahoma" panose="020B0604030504040204" pitchFamily="34" charset="0"/>
                <a:ea typeface="Tahoma" panose="020B0604030504040204" pitchFamily="34" charset="0"/>
                <a:cs typeface="Tahoma" panose="020B0604030504040204" pitchFamily="34" charset="0"/>
              </a:rPr>
              <a:t>to arrive on time </a:t>
            </a:r>
            <a:r>
              <a:rPr lang="en-US" sz="1200" dirty="0">
                <a:latin typeface="Tahoma" panose="020B0604030504040204" pitchFamily="34" charset="0"/>
                <a:ea typeface="Tahoma" panose="020B0604030504040204" pitchFamily="34" charset="0"/>
                <a:cs typeface="Tahoma" panose="020B0604030504040204" pitchFamily="34" charset="0"/>
              </a:rPr>
              <a:t>for activities in the afternoons. Local residents tend to arrive late and stay until the evening. This issue is being addressed through outreach within the framework of the Mesila organization</a:t>
            </a:r>
            <a:r>
              <a:rPr lang="he-IL" sz="1200" dirty="0">
                <a:latin typeface="Tahoma" panose="020B0604030504040204" pitchFamily="34" charset="0"/>
                <a:ea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33883119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47</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ctr" rtl="1"/>
            <a:r>
              <a:rPr lang="en-US" sz="2000" b="1" dirty="0">
                <a:solidFill>
                  <a:schemeClr val="bg1"/>
                </a:solidFill>
                <a:latin typeface="Tahoma" pitchFamily="34" charset="0"/>
                <a:ea typeface="Tahoma" pitchFamily="34" charset="0"/>
                <a:cs typeface="Tahoma" pitchFamily="34" charset="0"/>
              </a:rPr>
              <a:t>Play Street</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2582460844"/>
              </p:ext>
            </p:extLst>
          </p:nvPr>
        </p:nvGraphicFramePr>
        <p:xfrm>
          <a:off x="-1" y="393356"/>
          <a:ext cx="12191999" cy="5691279"/>
        </p:xfrm>
        <a:graphic>
          <a:graphicData uri="http://schemas.openxmlformats.org/drawingml/2006/table">
            <a:tbl>
              <a:tblPr rtl="1" firstRow="1" bandRow="1">
                <a:tableStyleId>{2D5ABB26-0587-4C30-8999-92F81FD0307C}</a:tableStyleId>
              </a:tblPr>
              <a:tblGrid>
                <a:gridCol w="4474866">
                  <a:extLst>
                    <a:ext uri="{9D8B030D-6E8A-4147-A177-3AD203B41FA5}">
                      <a16:colId xmlns:a16="http://schemas.microsoft.com/office/drawing/2014/main" val="60637984"/>
                    </a:ext>
                  </a:extLst>
                </a:gridCol>
                <a:gridCol w="3483891">
                  <a:extLst>
                    <a:ext uri="{9D8B030D-6E8A-4147-A177-3AD203B41FA5}">
                      <a16:colId xmlns:a16="http://schemas.microsoft.com/office/drawing/2014/main" val="4008249060"/>
                    </a:ext>
                  </a:extLst>
                </a:gridCol>
                <a:gridCol w="1859523">
                  <a:extLst>
                    <a:ext uri="{9D8B030D-6E8A-4147-A177-3AD203B41FA5}">
                      <a16:colId xmlns:a16="http://schemas.microsoft.com/office/drawing/2014/main" val="1077588495"/>
                    </a:ext>
                  </a:extLst>
                </a:gridCol>
                <a:gridCol w="2373719">
                  <a:extLst>
                    <a:ext uri="{9D8B030D-6E8A-4147-A177-3AD203B41FA5}">
                      <a16:colId xmlns:a16="http://schemas.microsoft.com/office/drawing/2014/main" val="3401660556"/>
                    </a:ext>
                  </a:extLst>
                </a:gridCol>
              </a:tblGrid>
              <a:tr h="290572">
                <a:tc gridSpan="3">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Neve </a:t>
                      </a:r>
                      <a:r>
                        <a:rPr lang="en-US" sz="1400" b="1" dirty="0" err="1">
                          <a:solidFill>
                            <a:schemeClr val="bg1"/>
                          </a:solidFill>
                          <a:latin typeface="Tahoma" panose="020B0604030504040204" pitchFamily="34" charset="0"/>
                          <a:ea typeface="Tahoma" panose="020B0604030504040204" pitchFamily="34" charset="0"/>
                          <a:cs typeface="Tahoma" panose="020B0604030504040204" pitchFamily="34" charset="0"/>
                        </a:rPr>
                        <a:t>Sha’anan</a:t>
                      </a:r>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30/9/21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hMerge="1">
                  <a:txBody>
                    <a:bodyPr/>
                    <a:lstStyle/>
                    <a:p>
                      <a:pPr rtl="1"/>
                      <a:endParaRPr lang="he-IL"/>
                    </a:p>
                  </a:txBody>
                  <a:tcPr/>
                </a:tc>
                <a:tc hMerge="1">
                  <a:txBody>
                    <a:bodyPr/>
                    <a:lstStyle/>
                    <a:p>
                      <a:pPr rtl="1"/>
                      <a:endParaRPr lang="he-IL"/>
                    </a:p>
                  </a:txBody>
                  <a:tcPr/>
                </a:tc>
                <a:tc>
                  <a:txBody>
                    <a:bodyPr/>
                    <a:lstStyle/>
                    <a:p>
                      <a:pPr marL="0" algn="l" defTabSz="914400" rtl="0" eaLnBrk="1" latinLnBrk="0" hangingPunct="1"/>
                      <a:endParaRPr lang="he-IL" sz="11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0329988"/>
                  </a:ext>
                </a:extLst>
              </a:tr>
              <a:tr h="2586087">
                <a:tc gridSpan="3">
                  <a:txBody>
                    <a:bodyPr/>
                    <a:lstStyle/>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street was closed to motorized vehicles in both directions, allowing only carts and bicycles. </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street is shaded in the day and brightly lit at night.</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Mats and beanbags were placed on the street, with chairs on the sidewalks for caregivers, although some adults sat on the sidewalks</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 stations offered varied activities suitable for a wide age range of children: soap bubbles, balloon animals, hoops, martial arts, etc. Children of different ages were able to enjoy playing in different ways at some of the stations.</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Interviewees’ suggestions for improvement</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628650" lvl="1" indent="-171450" algn="l" defTabSz="914400" rtl="0" eaLnBrk="1" latinLnBrk="0" hangingPunct="1">
                        <a:spcBef>
                          <a:spcPts val="600"/>
                        </a:spcBef>
                        <a:buClr>
                          <a:srgbClr val="EC1C3C"/>
                        </a:buClr>
                        <a:buFont typeface="Wingdings" panose="05000000000000000000" pitchFamily="2" charset="2"/>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Adding "quiet" activities for less energetic children</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628650" lvl="1" indent="-171450" algn="l" defTabSz="914400" rtl="0" eaLnBrk="1" latinLnBrk="0" hangingPunct="1">
                        <a:spcBef>
                          <a:spcPts val="600"/>
                        </a:spcBef>
                        <a:buClr>
                          <a:srgbClr val="EC1C3C"/>
                        </a:buClr>
                        <a:buFont typeface="Wingdings" panose="05000000000000000000" pitchFamily="2" charset="2"/>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Separate stations designated for toddlers</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628650" lvl="1" indent="-171450" algn="l" defTabSz="914400" rtl="0" eaLnBrk="1" latinLnBrk="0" hangingPunct="1">
                        <a:spcBef>
                          <a:spcPts val="600"/>
                        </a:spcBef>
                        <a:buClr>
                          <a:srgbClr val="EC1C3C"/>
                        </a:buClr>
                        <a:buFont typeface="Wingdings" panose="05000000000000000000" pitchFamily="2" charset="2"/>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Adding activities for adults</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There was only one sign in Hebrew announcing the closure of the street. According to the staff, the event was announced in schools and via the Social Services department</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rtl="1"/>
                      <a:endParaRPr lang="he-IL"/>
                    </a:p>
                  </a:txBody>
                  <a:tcPr/>
                </a:tc>
                <a:tc hMerge="1">
                  <a:txBody>
                    <a:bodyPr/>
                    <a:lstStyle/>
                    <a:p>
                      <a:pPr rtl="1"/>
                      <a:endParaRPr lang="he-IL"/>
                    </a:p>
                  </a:txBody>
                  <a:tcPr/>
                </a:tc>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Environment</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660022968"/>
                  </a:ext>
                </a:extLst>
              </a:tr>
              <a:tr h="267759">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2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noProof="0" dirty="0">
                          <a:solidFill>
                            <a:schemeClr val="bg1"/>
                          </a:solidFill>
                          <a:latin typeface="Tahoma" panose="020B0604030504040204" pitchFamily="34" charset="0"/>
                          <a:ea typeface="Tahoma" panose="020B0604030504040204" pitchFamily="34" charset="0"/>
                          <a:cs typeface="Tahoma" panose="020B0604030504040204" pitchFamily="34" charset="0"/>
                        </a:rPr>
                        <a:t>Convenient access*</a:t>
                      </a:r>
                      <a:endParaRPr lang="he-IL" sz="1200" b="1" kern="1200" noProof="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200" b="1" dirty="0">
                          <a:solidFill>
                            <a:srgbClr val="F7E88D"/>
                          </a:solidFill>
                          <a:latin typeface="Tahoma" panose="020B0604030504040204" pitchFamily="34" charset="0"/>
                          <a:ea typeface="Tahoma" panose="020B0604030504040204" pitchFamily="34" charset="0"/>
                          <a:cs typeface="Tahoma" panose="020B0604030504040204" pitchFamily="34" charset="0"/>
                        </a:rPr>
                        <a:t>6.2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algn="l" rtl="0"/>
                      <a:r>
                        <a:rPr lang="en-US" sz="1200" b="1" kern="1200" dirty="0">
                          <a:solidFill>
                            <a:schemeClr val="bg1"/>
                          </a:solidFill>
                          <a:latin typeface="Tahoma" panose="020B0604030504040204" pitchFamily="34" charset="0"/>
                          <a:ea typeface="Tahoma" panose="020B0604030504040204" pitchFamily="34" charset="0"/>
                          <a:cs typeface="Tahoma" panose="020B0604030504040204" pitchFamily="34" charset="0"/>
                        </a:rPr>
                        <a:t>Clean and well-maintained*</a:t>
                      </a:r>
                      <a:endParaRPr lang="he-IL" sz="12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9122650"/>
                  </a:ext>
                </a:extLst>
              </a:tr>
              <a:tr h="249227">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2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noProof="0" dirty="0">
                          <a:solidFill>
                            <a:schemeClr val="bg1"/>
                          </a:solidFill>
                          <a:latin typeface="Tahoma" panose="020B0604030504040204" pitchFamily="34" charset="0"/>
                          <a:ea typeface="Tahoma" panose="020B0604030504040204" pitchFamily="34" charset="0"/>
                          <a:cs typeface="Tahoma" panose="020B0604030504040204" pitchFamily="34" charset="0"/>
                        </a:rPr>
                        <a:t>Appropriate for number of participants*</a:t>
                      </a:r>
                      <a:endParaRPr lang="he-IL" sz="1200" b="1" kern="1200" noProof="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2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Shady/well-lit*</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487570959"/>
                  </a:ext>
                </a:extLst>
              </a:tr>
              <a:tr h="239346">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2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noProof="0" dirty="0">
                          <a:solidFill>
                            <a:schemeClr val="bg1"/>
                          </a:solidFill>
                          <a:latin typeface="Tahoma" panose="020B0604030504040204" pitchFamily="34" charset="0"/>
                          <a:ea typeface="Tahoma" panose="020B0604030504040204" pitchFamily="34" charset="0"/>
                          <a:cs typeface="Tahoma" panose="020B0604030504040204" pitchFamily="34" charset="0"/>
                        </a:rPr>
                        <a:t>Appropriate for children of various ages*</a:t>
                      </a:r>
                      <a:endParaRPr lang="he-IL" sz="1200" b="1" kern="1200" noProof="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2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Safe for children*</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615042771"/>
                  </a:ext>
                </a:extLst>
              </a:tr>
              <a:tr h="292527">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kumimoji="0" lang="en-US" sz="1200" b="1" i="0" u="none" strike="noStrike" kern="1200" cap="none" spc="0" normalizeH="0" baseline="0" noProof="0" dirty="0">
                          <a:ln>
                            <a:noFill/>
                          </a:ln>
                          <a:solidFill>
                            <a:srgbClr val="F7E88D"/>
                          </a:solidFill>
                          <a:effectLst/>
                          <a:uLnTx/>
                          <a:uFillTx/>
                          <a:latin typeface="Tahoma" panose="020B0604030504040204" pitchFamily="34" charset="0"/>
                          <a:ea typeface="Tahoma" panose="020B0604030504040204" pitchFamily="34" charset="0"/>
                          <a:cs typeface="Tahoma" panose="020B0604030504040204" pitchFamily="34" charset="0"/>
                        </a:rPr>
                        <a:t>Most were satisfied, some suggested lengthening </a:t>
                      </a:r>
                      <a:endParaRPr kumimoji="0" lang="he-IL" sz="1200" b="1" i="0" u="none" strike="noStrike" kern="1200" cap="none" spc="0" normalizeH="0" baseline="0" noProof="0" dirty="0">
                        <a:ln>
                          <a:noFill/>
                        </a:ln>
                        <a:solidFill>
                          <a:srgbClr val="F7E88D"/>
                        </a:solidFill>
                        <a:effectLst/>
                        <a:uLnTx/>
                        <a:uFillTx/>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noProof="0" dirty="0">
                          <a:solidFill>
                            <a:schemeClr val="bg1"/>
                          </a:solidFill>
                          <a:latin typeface="Tahoma" panose="020B0604030504040204" pitchFamily="34" charset="0"/>
                          <a:ea typeface="Tahoma" panose="020B0604030504040204" pitchFamily="34" charset="0"/>
                          <a:cs typeface="Tahoma" panose="020B0604030504040204" pitchFamily="34" charset="0"/>
                        </a:rPr>
                        <a:t>Duration of activity</a:t>
                      </a:r>
                      <a:endParaRPr lang="he-IL" sz="1200" b="1" kern="1200" noProof="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indent="0" algn="ctr" defTabSz="914400" rtl="1" eaLnBrk="1" latinLnBrk="0" hangingPunct="1">
                        <a:buClr>
                          <a:srgbClr val="EC1C3C"/>
                        </a:buClr>
                        <a:buFont typeface="Tahoma" panose="020B0604030504040204" pitchFamily="34" charset="0"/>
                        <a:buNone/>
                      </a:pPr>
                      <a:r>
                        <a:rPr lang="he-IL" sz="12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Comfortable for caregivers*</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41387046"/>
                  </a:ext>
                </a:extLst>
              </a:tr>
              <a:tr h="1176815">
                <a:tc gridSpan="3">
                  <a:txBody>
                    <a:bodyPr/>
                    <a:lstStyle/>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 counselors were open and sociable with community members. They played with, encouraged, and challenged the children. </a:t>
                      </a:r>
                      <a:b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They seemed to enjoy themselves and were dedicated to making the event successful. </a:t>
                      </a:r>
                      <a:endPar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There was no structured instruction or clear division of stations among the counselors; they moved between stations. </a:t>
                      </a:r>
                      <a:endPar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 counselors seemed to know and have a warm relationship with many of the children. No interactions with the parents were observed</a:t>
                      </a: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p>
                    <a:p>
                      <a:pPr marL="171450" marR="0" lvl="0" indent="-171450" algn="l" defTabSz="914400" rtl="0" eaLnBrk="1" fontAlgn="auto" latinLnBrk="0" hangingPunct="1">
                        <a:lnSpc>
                          <a:spcPct val="100000"/>
                        </a:lnSpc>
                        <a:spcBef>
                          <a:spcPts val="600"/>
                        </a:spcBef>
                        <a:spcAft>
                          <a:spcPts val="0"/>
                        </a:spcAft>
                        <a:buClr>
                          <a:srgbClr val="EC1C3C"/>
                        </a:buClr>
                        <a:buSzTx/>
                        <a:buFont typeface="Tahoma" panose="020B060403050404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Social connections among the counselors contributed to a generally positive atmosphere at the event</a:t>
                      </a:r>
                      <a:r>
                        <a:rPr kumimoji="0" lang="he-IL"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rtl="1"/>
                      <a:endParaRPr lang="he-IL"/>
                    </a:p>
                  </a:txBody>
                  <a:tcPr/>
                </a:tc>
                <a:tc hMerge="1">
                  <a:txBody>
                    <a:bodyPr/>
                    <a:lstStyle/>
                    <a:p>
                      <a:pPr rtl="1"/>
                      <a:endParaRPr lang="he-I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Guidance</a:t>
                      </a:r>
                      <a:endParaRPr kumimoji="0" lang="he-IL" sz="1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392643846"/>
                  </a:ext>
                </a:extLst>
              </a:tr>
              <a:tr h="323832">
                <a:tc gridSpan="3">
                  <a:txBody>
                    <a:bodyPr/>
                    <a:lstStyle/>
                    <a:p>
                      <a:pPr marL="0" indent="0" algn="ctr" defTabSz="914400" rtl="1" eaLnBrk="1" latinLnBrk="0" hangingPunct="1">
                        <a:buClr>
                          <a:srgbClr val="EC1C3C"/>
                        </a:buClr>
                        <a:buFont typeface="Tahoma" panose="020B0604030504040204" pitchFamily="34" charset="0"/>
                        <a:buNone/>
                      </a:pPr>
                      <a:r>
                        <a:rPr lang="he-IL" sz="11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hMerge="1">
                  <a:txBody>
                    <a:bodyPr/>
                    <a:lstStyle/>
                    <a:p>
                      <a:pPr rtl="1"/>
                      <a:endParaRPr lang="he-IL"/>
                    </a:p>
                  </a:txBody>
                  <a:tcPr/>
                </a:tc>
                <a:tc hMerge="1">
                  <a:txBody>
                    <a:bodyPr/>
                    <a:lstStyle/>
                    <a:p>
                      <a:pPr rtl="1"/>
                      <a:endParaRPr lang="he-IL"/>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Equipment*</a:t>
                      </a:r>
                      <a:endParaRPr kumimoji="0" lang="he-IL" sz="1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782686138"/>
                  </a:ext>
                </a:extLst>
              </a:tr>
            </a:tbl>
          </a:graphicData>
        </a:graphic>
      </p:graphicFrame>
      <p:sp>
        <p:nvSpPr>
          <p:cNvPr id="8" name="TextBox 7">
            <a:extLst>
              <a:ext uri="{FF2B5EF4-FFF2-40B4-BE49-F238E27FC236}">
                <a16:creationId xmlns:a16="http://schemas.microsoft.com/office/drawing/2014/main" id="{7DC6810E-D167-4594-A1EB-942FBDCD605C}"/>
              </a:ext>
            </a:extLst>
          </p:cNvPr>
          <p:cNvSpPr txBox="1"/>
          <p:nvPr/>
        </p:nvSpPr>
        <p:spPr>
          <a:xfrm>
            <a:off x="2419609" y="6095131"/>
            <a:ext cx="6789559"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011069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48</a:t>
            </a:fld>
            <a:endParaRPr lang="en-US" sz="1400" dirty="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ctr"/>
            <a:r>
              <a:rPr lang="en-US" sz="2000" b="1" dirty="0">
                <a:solidFill>
                  <a:schemeClr val="bg1"/>
                </a:solidFill>
                <a:latin typeface="Tahoma" pitchFamily="34" charset="0"/>
                <a:ea typeface="Tahoma" pitchFamily="34" charset="0"/>
                <a:cs typeface="Tahoma" pitchFamily="34" charset="0"/>
              </a:rPr>
              <a:t>Play Street</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0EF50BA6-C2BA-4227-B3A8-969C45D30BB6}"/>
              </a:ext>
            </a:extLst>
          </p:cNvPr>
          <p:cNvGraphicFramePr>
            <a:graphicFrameLocks noGrp="1"/>
          </p:cNvGraphicFramePr>
          <p:nvPr>
            <p:extLst>
              <p:ext uri="{D42A27DB-BD31-4B8C-83A1-F6EECF244321}">
                <p14:modId xmlns:p14="http://schemas.microsoft.com/office/powerpoint/2010/main" val="2754737097"/>
              </p:ext>
            </p:extLst>
          </p:nvPr>
        </p:nvGraphicFramePr>
        <p:xfrm>
          <a:off x="9331" y="389652"/>
          <a:ext cx="7147562" cy="5662032"/>
        </p:xfrm>
        <a:graphic>
          <a:graphicData uri="http://schemas.openxmlformats.org/drawingml/2006/table">
            <a:tbl>
              <a:tblPr rtl="1" firstRow="1" bandRow="1">
                <a:tableStyleId>{2D5ABB26-0587-4C30-8999-92F81FD0307C}</a:tableStyleId>
              </a:tblPr>
              <a:tblGrid>
                <a:gridCol w="5160142">
                  <a:extLst>
                    <a:ext uri="{9D8B030D-6E8A-4147-A177-3AD203B41FA5}">
                      <a16:colId xmlns:a16="http://schemas.microsoft.com/office/drawing/2014/main" val="60637984"/>
                    </a:ext>
                  </a:extLst>
                </a:gridCol>
                <a:gridCol w="1987420">
                  <a:extLst>
                    <a:ext uri="{9D8B030D-6E8A-4147-A177-3AD203B41FA5}">
                      <a16:colId xmlns:a16="http://schemas.microsoft.com/office/drawing/2014/main" val="1296923381"/>
                    </a:ext>
                  </a:extLst>
                </a:gridCol>
              </a:tblGrid>
              <a:tr h="256723">
                <a:tc>
                  <a:txBody>
                    <a:bodyPr/>
                    <a:lstStyle/>
                    <a:p>
                      <a:pPr algn="l" rtl="0"/>
                      <a:r>
                        <a:rPr lang="en-US" sz="1400" b="1" dirty="0">
                          <a:solidFill>
                            <a:schemeClr val="bg1"/>
                          </a:solidFill>
                          <a:latin typeface="Tahoma" panose="020B0604030504040204" pitchFamily="34" charset="0"/>
                          <a:ea typeface="Tahoma" panose="020B0604030504040204" pitchFamily="34" charset="0"/>
                          <a:cs typeface="Tahoma" panose="020B0604030504040204" pitchFamily="34" charset="0"/>
                        </a:rPr>
                        <a:t>   Neve Sha’anan  </a:t>
                      </a:r>
                      <a:r>
                        <a:rPr lang="he-IL" sz="1400" b="1" dirty="0">
                          <a:solidFill>
                            <a:schemeClr val="bg1"/>
                          </a:solidFill>
                          <a:latin typeface="Tahoma" panose="020B0604030504040204" pitchFamily="34" charset="0"/>
                          <a:ea typeface="Tahoma" panose="020B0604030504040204" pitchFamily="34" charset="0"/>
                          <a:cs typeface="Tahoma" panose="020B0604030504040204" pitchFamily="34" charset="0"/>
                        </a:rPr>
                        <a:t>30/9/21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78A6"/>
                    </a:solidFill>
                  </a:tcPr>
                </a:tc>
                <a:tc>
                  <a:txBody>
                    <a:bodyPr/>
                    <a:lstStyle/>
                    <a:p>
                      <a:pPr marL="0" algn="l" defTabSz="914400" rtl="0" eaLnBrk="1" latinLnBrk="0" hangingPunct="1"/>
                      <a:endParaRPr lang="he-IL" sz="12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380329988"/>
                  </a:ext>
                </a:extLst>
              </a:tr>
              <a:tr h="526152">
                <a:tc>
                  <a:txBody>
                    <a:bodyPr/>
                    <a:lstStyle/>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Most of the mothers were passive and sat to the side. Only at the soap bubble station were mothers observed participating</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Caregiver-child joint play</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3139083698"/>
                  </a:ext>
                </a:extLst>
              </a:tr>
              <a:tr h="326051">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solidFill>
                          <a:latin typeface="Tahoma" panose="020B0604030504040204" pitchFamily="34" charset="0"/>
                          <a:ea typeface="Tahoma" panose="020B0604030504040204" pitchFamily="34" charset="0"/>
                          <a:cs typeface="Tahoma" panose="020B0604030504040204" pitchFamily="34" charset="0"/>
                        </a:rPr>
                        <a:t>Strengthening the bond and joint play</a:t>
                      </a:r>
                      <a:endParaRPr lang="he-IL" sz="12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410882722"/>
                  </a:ext>
                </a:extLst>
              </a:tr>
              <a:tr h="326051">
                <a:tc>
                  <a:txBody>
                    <a:bodyPr/>
                    <a:lstStyle/>
                    <a:p>
                      <a:pPr marL="0" marR="0" lvl="0" indent="0" algn="ctr" defTabSz="914400" rtl="1" eaLnBrk="1" fontAlgn="auto" latinLnBrk="0" hangingPunct="1">
                        <a:lnSpc>
                          <a:spcPct val="100000"/>
                        </a:lnSpc>
                        <a:spcBef>
                          <a:spcPts val="0"/>
                        </a:spcBef>
                        <a:spcAft>
                          <a:spcPts val="0"/>
                        </a:spcAft>
                        <a:buClr>
                          <a:srgbClr val="EC1C3C"/>
                        </a:buClr>
                        <a:buSzTx/>
                        <a:buFont typeface="Tahoma" panose="020B0604030504040204" pitchFamily="34" charset="0"/>
                        <a:buNone/>
                        <a:tabLst/>
                        <a:defRPr/>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solidFill>
                          <a:latin typeface="Tahoma" panose="020B0604030504040204" pitchFamily="34" charset="0"/>
                          <a:ea typeface="Tahoma" panose="020B0604030504040204" pitchFamily="34" charset="0"/>
                          <a:cs typeface="Tahoma" panose="020B0604030504040204" pitchFamily="34" charset="0"/>
                        </a:rPr>
                        <a:t>Diversifying children’s play routine</a:t>
                      </a:r>
                      <a:endParaRPr lang="he-IL" sz="12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875822619"/>
                  </a:ext>
                </a:extLst>
              </a:tr>
              <a:tr h="2978172">
                <a:tc>
                  <a:txBody>
                    <a:bodyPr/>
                    <a:lstStyle/>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All the children were involved and played cooperatively. They took care of the equipment and used it properly. </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According to interviewees, the main contributions of the activity were:</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396875" lvl="1" indent="-220663" algn="l" defTabSz="914400" rtl="0" eaLnBrk="1" latinLnBrk="0" hangingPunct="1">
                        <a:spcBef>
                          <a:spcPts val="600"/>
                        </a:spcBef>
                        <a:buClr>
                          <a:srgbClr val="EC1C3C"/>
                        </a:buClr>
                        <a:buFont typeface="Wingdings" panose="05000000000000000000" pitchFamily="2" charset="2"/>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Providing a safe space for children to play, offering play opportunities that are not usually available</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396875" lvl="1" indent="-220663" algn="l" defTabSz="914400" rtl="0" eaLnBrk="1" latinLnBrk="0" hangingPunct="1">
                        <a:spcBef>
                          <a:spcPts val="600"/>
                        </a:spcBef>
                        <a:buClr>
                          <a:srgbClr val="EC1C3C"/>
                        </a:buClr>
                        <a:buFont typeface="Wingdings" panose="05000000000000000000" pitchFamily="2" charset="2"/>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Positive interactions and bonding with the children (and between them)</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396875" lvl="1" indent="-220663" algn="l" defTabSz="914400" rtl="0" eaLnBrk="1" latinLnBrk="0" hangingPunct="1">
                        <a:spcBef>
                          <a:spcPts val="600"/>
                        </a:spcBef>
                        <a:buClr>
                          <a:srgbClr val="EC1C3C"/>
                        </a:buClr>
                        <a:buFont typeface="Wingdings" panose="05000000000000000000" pitchFamily="2" charset="2"/>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 refreshing change in the neighborhood’s environment </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396875" lvl="1" indent="-220663" algn="l" defTabSz="914400" rtl="0" eaLnBrk="1" latinLnBrk="0" hangingPunct="1">
                        <a:spcBef>
                          <a:spcPts val="600"/>
                        </a:spcBef>
                        <a:buClr>
                          <a:srgbClr val="EC1C3C"/>
                        </a:buClr>
                        <a:buFont typeface="Wingdings" panose="05000000000000000000" pitchFamily="2" charset="2"/>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Opportunity for a social gathering and shared family time</a:t>
                      </a:r>
                      <a:endPar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Participants wanted to make the most of the event; many remained until the stations closed</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71450" indent="-171450" algn="l" defTabSz="914400" rtl="0" eaLnBrk="1" latinLnBrk="0" hangingPunct="1">
                        <a:spcBef>
                          <a:spcPts val="600"/>
                        </a:spcBef>
                        <a:buClr>
                          <a:srgbClr val="EC1C3C"/>
                        </a:buClr>
                        <a:buFont typeface="Tahoma" panose="020B0604030504040204" pitchFamily="34" charset="0"/>
                        <a:buChar char="█"/>
                      </a:pPr>
                      <a:r>
                        <a:rPr lang="en-US"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Interviewees said that if the street is permanently available for this type of activity (closed to traffic), they will continue to come</a:t>
                      </a:r>
                      <a:r>
                        <a:rPr lang="he-IL" sz="12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Participants’ behavior</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811110186"/>
                  </a:ext>
                </a:extLst>
              </a:tr>
              <a:tr h="319123">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5.8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Encouraging creativity*</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537415295"/>
                  </a:ext>
                </a:extLst>
              </a:tr>
              <a:tr h="319123">
                <a:tc>
                  <a:txBody>
                    <a:bodyPr/>
                    <a:lstStyle/>
                    <a:p>
                      <a:pPr marL="0" indent="0" algn="ctr" defTabSz="914400" rtl="1" eaLnBrk="1" latinLnBrk="0" hangingPunct="1">
                        <a:buClr>
                          <a:srgbClr val="EC1C3C"/>
                        </a:buClr>
                        <a:buFont typeface="Tahoma" panose="020B0604030504040204" pitchFamily="34" charset="0"/>
                        <a:buNone/>
                      </a:pPr>
                      <a:r>
                        <a:rPr lang="he-IL" sz="1400" b="1" kern="1200" dirty="0">
                          <a:solidFill>
                            <a:srgbClr val="F7E88D"/>
                          </a:solidFill>
                          <a:latin typeface="Tahoma" panose="020B0604030504040204" pitchFamily="34" charset="0"/>
                          <a:ea typeface="Tahoma" panose="020B0604030504040204" pitchFamily="34" charset="0"/>
                          <a:cs typeface="Tahoma" panose="020B0604030504040204" pitchFamily="34" charset="0"/>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Tahoma" panose="020B0604030504040204" pitchFamily="34" charset="0"/>
                          <a:ea typeface="Tahoma" panose="020B0604030504040204" pitchFamily="34" charset="0"/>
                          <a:cs typeface="Tahoma" panose="020B0604030504040204" pitchFamily="34" charset="0"/>
                        </a:rPr>
                        <a:t>Encouraging new ideas*</a:t>
                      </a:r>
                      <a:endParaRPr lang="he-IL"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3855115983"/>
                  </a:ext>
                </a:extLst>
              </a:tr>
            </a:tbl>
          </a:graphicData>
        </a:graphic>
      </p:graphicFrame>
      <p:sp>
        <p:nvSpPr>
          <p:cNvPr id="7" name="TextBox 6">
            <a:extLst>
              <a:ext uri="{FF2B5EF4-FFF2-40B4-BE49-F238E27FC236}">
                <a16:creationId xmlns:a16="http://schemas.microsoft.com/office/drawing/2014/main" id="{5E19B8B6-07CD-4B4C-B84B-BA067F21DE08}"/>
              </a:ext>
            </a:extLst>
          </p:cNvPr>
          <p:cNvSpPr txBox="1"/>
          <p:nvPr/>
        </p:nvSpPr>
        <p:spPr>
          <a:xfrm>
            <a:off x="1037213" y="6028061"/>
            <a:ext cx="6447547"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Average scores, based on interviewees’ assessment of space/content addressing each item, from 1 (low) to 7 (high) </a:t>
            </a:r>
            <a:endParaRPr lang="he-IL" sz="1000"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BF72EF8A-9D3F-8DDD-7CF0-FBB9DA902ED0}"/>
              </a:ext>
            </a:extLst>
          </p:cNvPr>
          <p:cNvSpPr txBox="1"/>
          <p:nvPr/>
        </p:nvSpPr>
        <p:spPr>
          <a:xfrm>
            <a:off x="7371184" y="387340"/>
            <a:ext cx="4820815" cy="5647700"/>
          </a:xfrm>
          <a:prstGeom prst="rect">
            <a:avLst/>
          </a:prstGeom>
          <a:solidFill>
            <a:srgbClr val="F7E88D"/>
          </a:solidFill>
        </p:spPr>
        <p:txBody>
          <a:bodyPr wrap="square" rtlCol="1">
            <a:spAutoFit/>
          </a:bodyPr>
          <a:lstStyle/>
          <a:p>
            <a:pPr marL="171450" indent="-171450" algn="l">
              <a:spcBef>
                <a:spcPts val="600"/>
              </a:spcBef>
              <a:buClr>
                <a:srgbClr val="EC1C3C"/>
              </a:buClr>
              <a:buFont typeface="Tahoma" panose="020B0604030504040204" pitchFamily="34" charset="0"/>
              <a:buChar char="█"/>
            </a:pPr>
            <a:r>
              <a:rPr lang="en-US" sz="1200" b="1" dirty="0">
                <a:latin typeface="Tahoma" panose="020B0604030504040204" pitchFamily="34" charset="0"/>
                <a:ea typeface="Tahoma" panose="020B0604030504040204" pitchFamily="34" charset="0"/>
                <a:cs typeface="Tahoma" panose="020B0604030504040204" pitchFamily="34" charset="0"/>
              </a:rPr>
              <a:t>Encouraging parents' presence </a:t>
            </a:r>
            <a:r>
              <a:rPr lang="en-US" sz="1200" dirty="0">
                <a:latin typeface="Tahoma" panose="020B0604030504040204" pitchFamily="34" charset="0"/>
                <a:ea typeface="Tahoma" panose="020B0604030504040204" pitchFamily="34" charset="0"/>
                <a:cs typeface="Tahoma" panose="020B0604030504040204" pitchFamily="34" charset="0"/>
              </a:rPr>
              <a:t>was a project goal. The project manager reported an increase in parents’ attendance and return participants over the course of the monthly activities.</a:t>
            </a:r>
            <a:endParaRPr lang="he-IL"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Community members’ perceptions of public activities are complex, requiring </a:t>
            </a:r>
            <a:r>
              <a:rPr lang="en-US" sz="1200" b="1" dirty="0">
                <a:latin typeface="Tahoma" panose="020B0604030504040204" pitchFamily="34" charset="0"/>
                <a:ea typeface="Tahoma" panose="020B0604030504040204" pitchFamily="34" charset="0"/>
                <a:cs typeface="Tahoma" panose="020B0604030504040204" pitchFamily="34" charset="0"/>
              </a:rPr>
              <a:t>trust-building </a:t>
            </a:r>
            <a:r>
              <a:rPr lang="en-US" sz="1200" dirty="0">
                <a:latin typeface="Tahoma" panose="020B0604030504040204" pitchFamily="34" charset="0"/>
                <a:ea typeface="Tahoma" panose="020B0604030504040204" pitchFamily="34" charset="0"/>
                <a:cs typeface="Tahoma" panose="020B0604030504040204" pitchFamily="34" charset="0"/>
              </a:rPr>
              <a:t>and promoting</a:t>
            </a:r>
            <a:r>
              <a:rPr lang="en-US" sz="1200" b="1" dirty="0">
                <a:latin typeface="Tahoma" panose="020B0604030504040204" pitchFamily="34" charset="0"/>
                <a:ea typeface="Tahoma" panose="020B0604030504040204" pitchFamily="34" charset="0"/>
                <a:cs typeface="Tahoma" panose="020B0604030504040204" pitchFamily="34" charset="0"/>
              </a:rPr>
              <a:t> a sense of belonging</a:t>
            </a:r>
            <a:r>
              <a:rPr lang="en-US" sz="1200" dirty="0">
                <a:latin typeface="Tahoma" panose="020B0604030504040204" pitchFamily="34" charset="0"/>
                <a:ea typeface="Tahoma" panose="020B0604030504040204" pitchFamily="34" charset="0"/>
                <a:cs typeface="Tahoma" panose="020B0604030504040204" pitchFamily="34" charset="0"/>
              </a:rPr>
              <a:t>.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At the first activities, they were reluctant to join and waited for an explicit invitation. Attendance was higher when advertising included distribution of leaflets on the streets</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Activities were varied, interesting, and challenging, which positively affected children’s behavior. The </a:t>
            </a:r>
            <a:r>
              <a:rPr lang="en-US" sz="1200" dirty="0" err="1">
                <a:latin typeface="Tahoma" panose="020B0604030504040204" pitchFamily="34" charset="0"/>
                <a:ea typeface="Tahoma" panose="020B0604030504040204" pitchFamily="34" charset="0"/>
                <a:cs typeface="Tahoma" panose="020B0604030504040204" pitchFamily="34" charset="0"/>
              </a:rPr>
              <a:t>PM:</a:t>
            </a:r>
            <a:r>
              <a:rPr lang="en-US" sz="1200" i="1" dirty="0" err="1">
                <a:latin typeface="Tahoma" panose="020B0604030504040204" pitchFamily="34" charset="0"/>
                <a:ea typeface="Tahoma" panose="020B0604030504040204" pitchFamily="34" charset="0"/>
                <a:cs typeface="Tahoma" panose="020B0604030504040204" pitchFamily="34" charset="0"/>
              </a:rPr>
              <a:t>“We</a:t>
            </a:r>
            <a:r>
              <a:rPr lang="en-US" sz="1200" i="1" dirty="0">
                <a:latin typeface="Tahoma" panose="020B0604030504040204" pitchFamily="34" charset="0"/>
                <a:ea typeface="Tahoma" panose="020B0604030504040204" pitchFamily="34" charset="0"/>
                <a:cs typeface="Tahoma" panose="020B0604030504040204" pitchFamily="34" charset="0"/>
              </a:rPr>
              <a:t> offered them a quality, appropriate, challenging activity...a positive atmosphere, music... fewer cases of misbehavior." </a:t>
            </a:r>
            <a:r>
              <a:rPr lang="en-US" sz="1200" dirty="0">
                <a:latin typeface="Tahoma" panose="020B0604030504040204" pitchFamily="34" charset="0"/>
                <a:ea typeface="Tahoma" panose="020B0604030504040204" pitchFamily="34" charset="0"/>
                <a:cs typeface="Tahoma" panose="020B0604030504040204" pitchFamily="34" charset="0"/>
              </a:rPr>
              <a:t>She said it is important to include a 'peak event’ like the circus show, which brings participants together and strengthens their connection to the experience</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Additional goals are to offer parents ways to spend pleasurable time with their children. They should be reassured that the activity is family-oriented and open to them. In contrast to the tension and alertness required of caregivers at the Lewinsky Garden, the Play Street allows a safe space for active participation</a:t>
            </a:r>
            <a:r>
              <a:rPr lang="he-IL" sz="1200" dirty="0">
                <a:latin typeface="Tahoma" panose="020B0604030504040204" pitchFamily="34" charset="0"/>
                <a:ea typeface="Tahoma" panose="020B0604030504040204" pitchFamily="34" charset="0"/>
                <a:cs typeface="Tahoma" panose="020B0604030504040204" pitchFamily="34" charset="0"/>
              </a:rPr>
              <a:t>.</a:t>
            </a: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At this point, the staff’s guidance and interaction are focused on the children, reflecting their knowledge and skills. With professional training (i.e. through Mesila) they could learn how to better connect with and involve the parents</a:t>
            </a:r>
            <a:r>
              <a:rPr lang="he-IL" sz="1200" dirty="0">
                <a:latin typeface="Tahoma" panose="020B0604030504040204" pitchFamily="34" charset="0"/>
                <a:ea typeface="Tahoma" panose="020B0604030504040204" pitchFamily="34" charset="0"/>
                <a:cs typeface="Tahoma" panose="020B0604030504040204" pitchFamily="34" charset="0"/>
              </a:rPr>
              <a:t>.</a:t>
            </a:r>
            <a:endParaRPr lang="en-US" sz="1200" dirty="0">
              <a:latin typeface="Tahoma" panose="020B0604030504040204" pitchFamily="34" charset="0"/>
              <a:ea typeface="Tahoma" panose="020B0604030504040204" pitchFamily="34" charset="0"/>
              <a:cs typeface="Tahoma" panose="020B0604030504040204" pitchFamily="34" charset="0"/>
            </a:endParaRPr>
          </a:p>
          <a:p>
            <a:pPr marL="171450" indent="-171450" algn="l">
              <a:spcBef>
                <a:spcPts val="600"/>
              </a:spcBef>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There is a need to involve parents in community activities, taking into account their daily lives are difficult: </a:t>
            </a:r>
            <a:r>
              <a:rPr lang="en-US" sz="1200" i="1" dirty="0">
                <a:latin typeface="Tahoma" panose="020B0604030504040204" pitchFamily="34" charset="0"/>
                <a:ea typeface="Tahoma" panose="020B0604030504040204" pitchFamily="34" charset="0"/>
                <a:cs typeface="Tahoma" panose="020B0604030504040204" pitchFamily="34" charset="0"/>
              </a:rPr>
              <a:t>“They are in survival mode. Something must be established first, then involve them.”</a:t>
            </a:r>
            <a:endParaRPr lang="he-IL" sz="1200" i="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711892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49</a:t>
            </a:fld>
            <a:endParaRPr lang="en-US" sz="1400" dirty="0"/>
          </a:p>
        </p:txBody>
      </p:sp>
      <p:sp>
        <p:nvSpPr>
          <p:cNvPr id="17" name="TextBox 16"/>
          <p:cNvSpPr txBox="1"/>
          <p:nvPr/>
        </p:nvSpPr>
        <p:spPr>
          <a:xfrm>
            <a:off x="7187" y="0"/>
            <a:ext cx="12192000" cy="400110"/>
          </a:xfrm>
          <a:prstGeom prst="rect">
            <a:avLst/>
          </a:prstGeom>
          <a:solidFill>
            <a:srgbClr val="EC1C3C"/>
          </a:solidFill>
        </p:spPr>
        <p:txBody>
          <a:bodyPr wrap="square" rtlCol="0">
            <a:spAutoFit/>
          </a:bodyPr>
          <a:lstStyle/>
          <a:p>
            <a:pPr algn="ctr" rtl="1"/>
            <a:r>
              <a:rPr lang="en-US" sz="2000" b="1" dirty="0">
                <a:solidFill>
                  <a:schemeClr val="bg1"/>
                </a:solidFill>
                <a:latin typeface="Tahoma" pitchFamily="34" charset="0"/>
                <a:ea typeface="Tahoma" pitchFamily="34" charset="0"/>
                <a:cs typeface="Tahoma" pitchFamily="34" charset="0"/>
              </a:rPr>
              <a:t>Play Street -- Summary</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5E99DBBD-9311-437C-B8AC-D86FBDD83C94}"/>
              </a:ext>
            </a:extLst>
          </p:cNvPr>
          <p:cNvSpPr/>
          <p:nvPr/>
        </p:nvSpPr>
        <p:spPr>
          <a:xfrm>
            <a:off x="307187" y="690942"/>
            <a:ext cx="6622340" cy="5490029"/>
          </a:xfrm>
          <a:prstGeom prst="rect">
            <a:avLst/>
          </a:prstGeom>
          <a:solidFill>
            <a:schemeClr val="bg1"/>
          </a:solidFill>
        </p:spPr>
        <p:txBody>
          <a:bodyPr wrap="square">
            <a:spAutoFit/>
          </a:bodyPr>
          <a:lstStyle/>
          <a:p>
            <a:pPr algn="l">
              <a:lnSpc>
                <a:spcPct val="150000"/>
              </a:lnSpc>
              <a:spcAft>
                <a:spcPts val="600"/>
              </a:spcAft>
              <a:buClr>
                <a:srgbClr val="EC1C3C"/>
              </a:buClr>
            </a:pPr>
            <a:r>
              <a:rPr lang="en-US" sz="1200" b="1" dirty="0">
                <a:solidFill>
                  <a:srgbClr val="4978A6"/>
                </a:solidFill>
                <a:latin typeface="Tahoma" panose="020B0604030504040204" pitchFamily="34" charset="0"/>
                <a:ea typeface="Tahoma" panose="020B0604030504040204" pitchFamily="34" charset="0"/>
                <a:cs typeface="Tahoma" panose="020B0604030504040204" pitchFamily="34" charset="0"/>
              </a:rPr>
              <a:t>Insights and recommendations for further activity</a:t>
            </a:r>
            <a:endParaRPr lang="he-IL" sz="1200" b="1"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100" dirty="0">
                <a:latin typeface="Tahoma" panose="020B0604030504040204" pitchFamily="34" charset="0"/>
                <a:ea typeface="Tahoma" panose="020B0604030504040204" pitchFamily="34" charset="0"/>
                <a:cs typeface="Tahoma" panose="020B0604030504040204" pitchFamily="34" charset="0"/>
              </a:rPr>
              <a:t>This activity offers a refreshing change to the routine in these public spaces, and contributes to a positive atmosphere and sense of security among participants</a:t>
            </a:r>
            <a:r>
              <a:rPr lang="he-IL" sz="11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100" dirty="0">
                <a:latin typeface="Tahoma" panose="020B0604030504040204" pitchFamily="34" charset="0"/>
                <a:ea typeface="Tahoma" panose="020B0604030504040204" pitchFamily="34" charset="0"/>
                <a:cs typeface="Tahoma" panose="020B0604030504040204" pitchFamily="34" charset="0"/>
              </a:rPr>
              <a:t>The experiential activity offers opportunities for children to play in a safe space with their peers, with a variety of games, appropriate for various ages, that are not usually available to them</a:t>
            </a:r>
            <a:r>
              <a:rPr lang="he-IL" sz="11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100" dirty="0">
                <a:latin typeface="Tahoma" panose="020B0604030504040204" pitchFamily="34" charset="0"/>
                <a:ea typeface="Tahoma" panose="020B0604030504040204" pitchFamily="34" charset="0"/>
                <a:cs typeface="Tahoma" panose="020B0604030504040204" pitchFamily="34" charset="0"/>
              </a:rPr>
              <a:t>Certain stations should be designated for toddlers, to allow them to play safely. Such stations may encourage more caregiver involvement and joint play. </a:t>
            </a:r>
          </a:p>
          <a:p>
            <a:pPr marL="285750" indent="-285750" algn="l">
              <a:lnSpc>
                <a:spcPct val="150000"/>
              </a:lnSpc>
              <a:buClr>
                <a:srgbClr val="EC1C3C"/>
              </a:buClr>
              <a:buFont typeface="Tahoma" panose="020B0604030504040204" pitchFamily="34" charset="0"/>
              <a:buChar char="█"/>
            </a:pPr>
            <a:r>
              <a:rPr lang="en-US" sz="1100" dirty="0">
                <a:latin typeface="Tahoma" panose="020B0604030504040204" pitchFamily="34" charset="0"/>
                <a:ea typeface="Tahoma" panose="020B0604030504040204" pitchFamily="34" charset="0"/>
                <a:cs typeface="Tahoma" panose="020B0604030504040204" pitchFamily="34" charset="0"/>
              </a:rPr>
              <a:t>Mothers appreciated that their children could play freely and independently. They tended to watch from the sidelines and were not actively involved in the games.</a:t>
            </a:r>
          </a:p>
          <a:p>
            <a:pPr marL="285750" indent="-285750" algn="l">
              <a:lnSpc>
                <a:spcPct val="150000"/>
              </a:lnSpc>
              <a:buClr>
                <a:srgbClr val="EC1C3C"/>
              </a:buClr>
              <a:buFont typeface="Tahoma" panose="020B0604030504040204" pitchFamily="34" charset="0"/>
              <a:buChar char="█"/>
            </a:pPr>
            <a:r>
              <a:rPr lang="en-US" sz="1100" dirty="0">
                <a:latin typeface="Tahoma" panose="020B0604030504040204" pitchFamily="34" charset="0"/>
                <a:ea typeface="Tahoma" panose="020B0604030504040204" pitchFamily="34" charset="0"/>
                <a:cs typeface="Tahoma" panose="020B0604030504040204" pitchFamily="34" charset="0"/>
              </a:rPr>
              <a:t>The mothers said they came for their children’s sake, and were not seeking community involvement for themselves.</a:t>
            </a:r>
          </a:p>
          <a:p>
            <a:pPr marL="285750" indent="-285750" algn="l">
              <a:lnSpc>
                <a:spcPct val="150000"/>
              </a:lnSpc>
              <a:buClr>
                <a:srgbClr val="EC1C3C"/>
              </a:buClr>
              <a:buFont typeface="Tahoma" panose="020B0604030504040204" pitchFamily="34" charset="0"/>
              <a:buChar char="█"/>
            </a:pPr>
            <a:r>
              <a:rPr lang="en-US" sz="1100" dirty="0">
                <a:latin typeface="Tahoma" panose="020B0604030504040204" pitchFamily="34" charset="0"/>
                <a:ea typeface="Tahoma" panose="020B0604030504040204" pitchFamily="34" charset="0"/>
                <a:cs typeface="Tahoma" panose="020B0604030504040204" pitchFamily="34" charset="0"/>
              </a:rPr>
              <a:t>The staff exhibited strong dedication and motivation to contribute positively to the community. They interacted well with the children. Almost no interactions with the mothers were observed</a:t>
            </a:r>
            <a:r>
              <a:rPr lang="he-IL" sz="11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100" dirty="0">
                <a:latin typeface="Tahoma" panose="020B0604030504040204" pitchFamily="34" charset="0"/>
                <a:ea typeface="Tahoma" panose="020B0604030504040204" pitchFamily="34" charset="0"/>
                <a:cs typeface="Tahoma" panose="020B0604030504040204" pitchFamily="34" charset="0"/>
              </a:rPr>
              <a:t>Continued work with professionals who understand the complexities of this community is recommended, in order to support and enrich parents’ joint play and bonds with their children.</a:t>
            </a:r>
            <a:endParaRPr lang="he-IL" sz="11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100" dirty="0">
                <a:latin typeface="Tahoma" panose="020B0604030504040204" pitchFamily="34" charset="0"/>
                <a:ea typeface="Tahoma" panose="020B0604030504040204" pitchFamily="34" charset="0"/>
                <a:cs typeface="Tahoma" panose="020B0604030504040204" pitchFamily="34" charset="0"/>
              </a:rPr>
              <a:t>Misunderstandings about the purpose of the event caused some passers-by to hesitate to join. Clear announcements should be posted in the vicinity. It was helpful when counselors initiated contact and actively recruited participants. Direct, personal appeals increased responsiveness. </a:t>
            </a:r>
          </a:p>
          <a:p>
            <a:pPr marL="285750" indent="-285750" algn="l">
              <a:lnSpc>
                <a:spcPct val="150000"/>
              </a:lnSpc>
              <a:buClr>
                <a:srgbClr val="EC1C3C"/>
              </a:buClr>
              <a:buFont typeface="Tahoma" panose="020B0604030504040204" pitchFamily="34" charset="0"/>
              <a:buChar char="█"/>
            </a:pPr>
            <a:r>
              <a:rPr lang="en-US" sz="1100" dirty="0">
                <a:latin typeface="Tahoma" panose="020B0604030504040204" pitchFamily="34" charset="0"/>
                <a:ea typeface="Tahoma" panose="020B0604030504040204" pitchFamily="34" charset="0"/>
                <a:cs typeface="Tahoma" panose="020B0604030504040204" pitchFamily="34" charset="0"/>
              </a:rPr>
              <a:t>The staff suggested expanding the activities to other locations to increase the scope of this solution. Developing tools for activities that residents can use independently (e.g. modular kits) would reduce dependence on suppliers and allow budgets to be spent on other beneficial solutions</a:t>
            </a:r>
            <a:r>
              <a:rPr lang="he-IL" sz="1100" dirty="0">
                <a:latin typeface="Tahoma" panose="020B0604030504040204" pitchFamily="34" charset="0"/>
                <a:ea typeface="Tahoma" panose="020B0604030504040204" pitchFamily="34" charset="0"/>
                <a:cs typeface="Tahoma" panose="020B0604030504040204" pitchFamily="34" charset="0"/>
              </a:rPr>
              <a:t>.</a:t>
            </a:r>
          </a:p>
        </p:txBody>
      </p:sp>
      <p:pic>
        <p:nvPicPr>
          <p:cNvPr id="9" name="Picture 8">
            <a:extLst>
              <a:ext uri="{FF2B5EF4-FFF2-40B4-BE49-F238E27FC236}">
                <a16:creationId xmlns:a16="http://schemas.microsoft.com/office/drawing/2014/main" id="{81E41939-B95E-F445-1972-EAAA61445C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5486" y="1439056"/>
            <a:ext cx="2476500" cy="1857375"/>
          </a:xfrm>
          <a:prstGeom prst="rect">
            <a:avLst/>
          </a:prstGeom>
        </p:spPr>
      </p:pic>
      <p:pic>
        <p:nvPicPr>
          <p:cNvPr id="10" name="Picture 9">
            <a:extLst>
              <a:ext uri="{FF2B5EF4-FFF2-40B4-BE49-F238E27FC236}">
                <a16:creationId xmlns:a16="http://schemas.microsoft.com/office/drawing/2014/main" id="{C4E7835A-9A51-619F-AC51-6A9799DCB5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7345047" y="3098532"/>
            <a:ext cx="1857376" cy="2476502"/>
          </a:xfrm>
          <a:prstGeom prst="rect">
            <a:avLst/>
          </a:prstGeom>
        </p:spPr>
      </p:pic>
      <p:pic>
        <p:nvPicPr>
          <p:cNvPr id="11" name="Picture 10">
            <a:extLst>
              <a:ext uri="{FF2B5EF4-FFF2-40B4-BE49-F238E27FC236}">
                <a16:creationId xmlns:a16="http://schemas.microsoft.com/office/drawing/2014/main" id="{2833D8FF-2059-232D-99E8-26795A9C053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17943" y="3408095"/>
            <a:ext cx="2471913" cy="1853935"/>
          </a:xfrm>
          <a:prstGeom prst="rect">
            <a:avLst/>
          </a:prstGeom>
        </p:spPr>
      </p:pic>
      <p:pic>
        <p:nvPicPr>
          <p:cNvPr id="12" name="Picture 11">
            <a:extLst>
              <a:ext uri="{FF2B5EF4-FFF2-40B4-BE49-F238E27FC236}">
                <a16:creationId xmlns:a16="http://schemas.microsoft.com/office/drawing/2014/main" id="{E65189D2-F03A-09CF-4D8E-00DEB0EC621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17942" y="1442496"/>
            <a:ext cx="2471914" cy="1853935"/>
          </a:xfrm>
          <a:prstGeom prst="rect">
            <a:avLst/>
          </a:prstGeom>
        </p:spPr>
      </p:pic>
    </p:spTree>
    <p:extLst>
      <p:ext uri="{BB962C8B-B14F-4D97-AF65-F5344CB8AC3E}">
        <p14:creationId xmlns:p14="http://schemas.microsoft.com/office/powerpoint/2010/main" val="2597526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5</a:t>
            </a:fld>
            <a:endParaRPr lang="en-US" sz="1400"/>
          </a:p>
        </p:txBody>
      </p:sp>
      <p:sp>
        <p:nvSpPr>
          <p:cNvPr id="3" name="Rectangle 2"/>
          <p:cNvSpPr/>
          <p:nvPr/>
        </p:nvSpPr>
        <p:spPr>
          <a:xfrm>
            <a:off x="127574" y="869911"/>
            <a:ext cx="11936852" cy="371577"/>
          </a:xfrm>
          <a:prstGeom prst="rect">
            <a:avLst/>
          </a:prstGeom>
        </p:spPr>
        <p:txBody>
          <a:bodyPr wrap="square">
            <a:spAutoFit/>
          </a:bodyPr>
          <a:lstStyle/>
          <a:p>
            <a:pPr algn="r" rtl="1">
              <a:lnSpc>
                <a:spcPct val="150000"/>
              </a:lnSpc>
            </a:pPr>
            <a:r>
              <a:rPr lang="en-US" sz="1400">
                <a:latin typeface="Tahoma" panose="020B0604030504040204" pitchFamily="34" charset="0"/>
                <a:ea typeface="Tahoma" panose="020B0604030504040204" pitchFamily="34" charset="0"/>
                <a:cs typeface="Tahoma" panose="020B0604030504040204" pitchFamily="34" charset="0"/>
              </a:rPr>
              <a:t> </a:t>
            </a:r>
          </a:p>
        </p:txBody>
      </p:sp>
      <p:sp>
        <p:nvSpPr>
          <p:cNvPr id="5" name="Rectangle 18">
            <a:extLst>
              <a:ext uri="{FF2B5EF4-FFF2-40B4-BE49-F238E27FC236}">
                <a16:creationId xmlns:a16="http://schemas.microsoft.com/office/drawing/2014/main" id="{D7D9E8BE-73EA-466F-AF14-8D3F63EE3027}"/>
              </a:ext>
            </a:extLst>
          </p:cNvPr>
          <p:cNvSpPr/>
          <p:nvPr/>
        </p:nvSpPr>
        <p:spPr>
          <a:xfrm>
            <a:off x="-18645" y="0"/>
            <a:ext cx="6201625" cy="5824051"/>
          </a:xfrm>
          <a:custGeom>
            <a:avLst/>
            <a:gdLst>
              <a:gd name="connsiteX0" fmla="*/ 0 w 6011501"/>
              <a:gd name="connsiteY0" fmla="*/ 0 h 4722439"/>
              <a:gd name="connsiteX1" fmla="*/ 6011501 w 6011501"/>
              <a:gd name="connsiteY1" fmla="*/ 0 h 4722439"/>
              <a:gd name="connsiteX2" fmla="*/ 6011501 w 6011501"/>
              <a:gd name="connsiteY2" fmla="*/ 4722439 h 4722439"/>
              <a:gd name="connsiteX3" fmla="*/ 0 w 6011501"/>
              <a:gd name="connsiteY3" fmla="*/ 4722439 h 4722439"/>
              <a:gd name="connsiteX4" fmla="*/ 0 w 6011501"/>
              <a:gd name="connsiteY4" fmla="*/ 0 h 4722439"/>
              <a:gd name="connsiteX0" fmla="*/ 0 w 6011501"/>
              <a:gd name="connsiteY0" fmla="*/ 0 h 4731492"/>
              <a:gd name="connsiteX1" fmla="*/ 6011501 w 6011501"/>
              <a:gd name="connsiteY1" fmla="*/ 0 h 4731492"/>
              <a:gd name="connsiteX2" fmla="*/ 5441133 w 6011501"/>
              <a:gd name="connsiteY2" fmla="*/ 4731492 h 4731492"/>
              <a:gd name="connsiteX3" fmla="*/ 0 w 6011501"/>
              <a:gd name="connsiteY3" fmla="*/ 4722439 h 4731492"/>
              <a:gd name="connsiteX4" fmla="*/ 0 w 6011501"/>
              <a:gd name="connsiteY4" fmla="*/ 0 h 4731492"/>
              <a:gd name="connsiteX0" fmla="*/ 0 w 6011501"/>
              <a:gd name="connsiteY0" fmla="*/ 0 h 4722439"/>
              <a:gd name="connsiteX1" fmla="*/ 6011501 w 6011501"/>
              <a:gd name="connsiteY1" fmla="*/ 0 h 4722439"/>
              <a:gd name="connsiteX2" fmla="*/ 5463711 w 6011501"/>
              <a:gd name="connsiteY2" fmla="*/ 4663759 h 4722439"/>
              <a:gd name="connsiteX3" fmla="*/ 0 w 6011501"/>
              <a:gd name="connsiteY3" fmla="*/ 4722439 h 4722439"/>
              <a:gd name="connsiteX4" fmla="*/ 0 w 6011501"/>
              <a:gd name="connsiteY4" fmla="*/ 0 h 4722439"/>
              <a:gd name="connsiteX0" fmla="*/ 0 w 6011501"/>
              <a:gd name="connsiteY0" fmla="*/ 0 h 4880484"/>
              <a:gd name="connsiteX1" fmla="*/ 6011501 w 6011501"/>
              <a:gd name="connsiteY1" fmla="*/ 0 h 4880484"/>
              <a:gd name="connsiteX2" fmla="*/ 5463711 w 6011501"/>
              <a:gd name="connsiteY2" fmla="*/ 4663759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52422 w 6011501"/>
              <a:gd name="connsiteY2" fmla="*/ 4709015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48088 w 6011501"/>
              <a:gd name="connsiteY2" fmla="*/ 4722045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448088 w 6011501"/>
              <a:gd name="connsiteY2" fmla="*/ 4704673 h 4880484"/>
              <a:gd name="connsiteX3" fmla="*/ 0 w 6011501"/>
              <a:gd name="connsiteY3" fmla="*/ 4880484 h 4880484"/>
              <a:gd name="connsiteX4" fmla="*/ 0 w 6011501"/>
              <a:gd name="connsiteY4" fmla="*/ 0 h 4880484"/>
              <a:gd name="connsiteX0" fmla="*/ 0 w 6011501"/>
              <a:gd name="connsiteY0" fmla="*/ 0 h 4880484"/>
              <a:gd name="connsiteX1" fmla="*/ 6011501 w 6011501"/>
              <a:gd name="connsiteY1" fmla="*/ 0 h 4880484"/>
              <a:gd name="connsiteX2" fmla="*/ 5555370 w 6011501"/>
              <a:gd name="connsiteY2" fmla="*/ 4721645 h 4880484"/>
              <a:gd name="connsiteX3" fmla="*/ 0 w 6011501"/>
              <a:gd name="connsiteY3" fmla="*/ 4880484 h 4880484"/>
              <a:gd name="connsiteX4" fmla="*/ 0 w 6011501"/>
              <a:gd name="connsiteY4" fmla="*/ 0 h 4880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501" h="4880484">
                <a:moveTo>
                  <a:pt x="0" y="0"/>
                </a:moveTo>
                <a:lnTo>
                  <a:pt x="6011501" y="0"/>
                </a:lnTo>
                <a:lnTo>
                  <a:pt x="5555370" y="4721645"/>
                </a:lnTo>
                <a:lnTo>
                  <a:pt x="0" y="4880484"/>
                </a:lnTo>
                <a:lnTo>
                  <a:pt x="0" y="0"/>
                </a:lnTo>
                <a:close/>
              </a:path>
            </a:pathLst>
          </a:custGeom>
          <a:solidFill>
            <a:srgbClr val="4978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7E88D"/>
              </a:solidFill>
            </a:endParaRPr>
          </a:p>
        </p:txBody>
      </p:sp>
      <p:sp>
        <p:nvSpPr>
          <p:cNvPr id="6" name="Rectangle 5">
            <a:extLst>
              <a:ext uri="{FF2B5EF4-FFF2-40B4-BE49-F238E27FC236}">
                <a16:creationId xmlns:a16="http://schemas.microsoft.com/office/drawing/2014/main" id="{B42DCB58-051E-447F-B3CC-FC25E988A26D}"/>
              </a:ext>
            </a:extLst>
          </p:cNvPr>
          <p:cNvSpPr/>
          <p:nvPr/>
        </p:nvSpPr>
        <p:spPr>
          <a:xfrm>
            <a:off x="274347" y="2012163"/>
            <a:ext cx="5970302" cy="2862322"/>
          </a:xfrm>
          <a:prstGeom prst="rect">
            <a:avLst/>
          </a:prstGeom>
        </p:spPr>
        <p:txBody>
          <a:bodyPr wrap="square">
            <a:spAutoFit/>
          </a:bodyPr>
          <a:lstStyle/>
          <a:p>
            <a:pPr algn="ctr" rtl="1"/>
            <a:endParaRPr lang="en-US" sz="5000" b="1" dirty="0">
              <a:solidFill>
                <a:srgbClr val="F7E88D"/>
              </a:solidFill>
              <a:latin typeface="Tahoma" pitchFamily="34" charset="0"/>
              <a:ea typeface="Tahoma" pitchFamily="34" charset="0"/>
              <a:cs typeface="Tahoma" pitchFamily="34" charset="0"/>
            </a:endParaRPr>
          </a:p>
          <a:p>
            <a:pPr algn="ctr" rtl="1"/>
            <a:r>
              <a:rPr lang="en-US" sz="5000" b="1" dirty="0">
                <a:solidFill>
                  <a:srgbClr val="F7E88D"/>
                </a:solidFill>
                <a:latin typeface="Tahoma" pitchFamily="34" charset="0"/>
                <a:ea typeface="Tahoma" pitchFamily="34" charset="0"/>
                <a:cs typeface="Tahoma" pitchFamily="34" charset="0"/>
              </a:rPr>
              <a:t>Parks and Urban Spaces</a:t>
            </a:r>
            <a:br>
              <a:rPr lang="he-IL" sz="4000" b="1" dirty="0">
                <a:solidFill>
                  <a:srgbClr val="EC1C3C"/>
                </a:solidFill>
                <a:latin typeface="Tahoma" panose="020B0604030504040204" pitchFamily="34" charset="0"/>
                <a:ea typeface="Tahoma" panose="020B0604030504040204" pitchFamily="34" charset="0"/>
                <a:cs typeface="Tahoma" panose="020B0604030504040204" pitchFamily="34" charset="0"/>
              </a:rPr>
            </a:br>
            <a:endParaRPr lang="en-US" sz="3000" b="1" dirty="0">
              <a:solidFill>
                <a:srgbClr val="EC1C3C"/>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a:extLst>
              <a:ext uri="{FF2B5EF4-FFF2-40B4-BE49-F238E27FC236}">
                <a16:creationId xmlns:a16="http://schemas.microsoft.com/office/drawing/2014/main" id="{9D4A9410-A377-4A0E-8EA8-DA48109484B0}"/>
              </a:ext>
            </a:extLst>
          </p:cNvPr>
          <p:cNvSpPr/>
          <p:nvPr/>
        </p:nvSpPr>
        <p:spPr>
          <a:xfrm>
            <a:off x="49356" y="-32864"/>
            <a:ext cx="604657" cy="2327671"/>
          </a:xfrm>
          <a:prstGeom prst="rect">
            <a:avLst/>
          </a:prstGeom>
          <a:solidFill>
            <a:srgbClr val="EC1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BE59970E-9604-4816-A117-4B5ABB8B0F8C}"/>
              </a:ext>
            </a:extLst>
          </p:cNvPr>
          <p:cNvPicPr>
            <a:picLocks noChangeAspect="1"/>
          </p:cNvPicPr>
          <p:nvPr/>
        </p:nvPicPr>
        <p:blipFill rotWithShape="1">
          <a:blip r:embed="rId3" cstate="print">
            <a:grayscl/>
            <a:extLst>
              <a:ext uri="{28A0092B-C50C-407E-A947-70E740481C1C}">
                <a14:useLocalDpi xmlns:a14="http://schemas.microsoft.com/office/drawing/2010/main" val="0"/>
              </a:ext>
            </a:extLst>
          </a:blip>
          <a:srcRect t="7843" r="14947" b="40483"/>
          <a:stretch/>
        </p:blipFill>
        <p:spPr>
          <a:xfrm>
            <a:off x="6994585" y="3441016"/>
            <a:ext cx="5069841" cy="2310169"/>
          </a:xfrm>
          <a:prstGeom prst="rect">
            <a:avLst/>
          </a:prstGeom>
        </p:spPr>
      </p:pic>
      <p:pic>
        <p:nvPicPr>
          <p:cNvPr id="10" name="Picture 9">
            <a:extLst>
              <a:ext uri="{FF2B5EF4-FFF2-40B4-BE49-F238E27FC236}">
                <a16:creationId xmlns:a16="http://schemas.microsoft.com/office/drawing/2014/main" id="{6062550A-E716-449F-BCF3-49A1F8A01C5C}"/>
              </a:ext>
            </a:extLst>
          </p:cNvPr>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8195545" y="193818"/>
            <a:ext cx="3868881" cy="3096505"/>
          </a:xfrm>
          <a:prstGeom prst="rect">
            <a:avLst/>
          </a:prstGeom>
        </p:spPr>
      </p:pic>
      <p:pic>
        <p:nvPicPr>
          <p:cNvPr id="9" name="Picture 8">
            <a:extLst>
              <a:ext uri="{FF2B5EF4-FFF2-40B4-BE49-F238E27FC236}">
                <a16:creationId xmlns:a16="http://schemas.microsoft.com/office/drawing/2014/main" id="{7FC37E4C-387F-46C0-AC0F-0931F4DF2699}"/>
              </a:ext>
            </a:extLst>
          </p:cNvPr>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6182980" y="1426925"/>
            <a:ext cx="2790508" cy="2092881"/>
          </a:xfrm>
          <a:prstGeom prst="rect">
            <a:avLst/>
          </a:prstGeom>
          <a:ln w="76200">
            <a:solidFill>
              <a:schemeClr val="bg1"/>
            </a:solidFill>
          </a:ln>
        </p:spPr>
      </p:pic>
    </p:spTree>
    <p:extLst>
      <p:ext uri="{BB962C8B-B14F-4D97-AF65-F5344CB8AC3E}">
        <p14:creationId xmlns:p14="http://schemas.microsoft.com/office/powerpoint/2010/main" val="29738028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343460" y="6267302"/>
            <a:ext cx="638122" cy="365125"/>
          </a:xfrm>
        </p:spPr>
        <p:txBody>
          <a:bodyPr/>
          <a:lstStyle/>
          <a:p>
            <a:fld id="{F2736200-3204-44C4-A5EC-985817706BA3}" type="slidenum">
              <a:rPr lang="en-US" sz="1400" dirty="0" smtClean="0"/>
              <a:t>50</a:t>
            </a:fld>
            <a:endParaRPr lang="en-US" sz="1400" dirty="0"/>
          </a:p>
        </p:txBody>
      </p:sp>
      <p:sp>
        <p:nvSpPr>
          <p:cNvPr id="6" name="TextBox 5"/>
          <p:cNvSpPr txBox="1"/>
          <p:nvPr/>
        </p:nvSpPr>
        <p:spPr>
          <a:xfrm>
            <a:off x="2607013" y="1894222"/>
            <a:ext cx="7509753" cy="1938992"/>
          </a:xfrm>
          <a:prstGeom prst="rect">
            <a:avLst/>
          </a:prstGeom>
          <a:solidFill>
            <a:srgbClr val="EC1C3C"/>
          </a:solidFill>
        </p:spPr>
        <p:txBody>
          <a:bodyPr wrap="square" rtlCol="0">
            <a:spAutoFit/>
          </a:bodyPr>
          <a:lstStyle/>
          <a:p>
            <a:pPr algn="ctr" rtl="1"/>
            <a:r>
              <a:rPr lang="en-US" sz="6000" b="1" dirty="0">
                <a:solidFill>
                  <a:schemeClr val="bg1"/>
                </a:solidFill>
                <a:latin typeface="Tahoma" pitchFamily="34" charset="0"/>
                <a:ea typeface="Tahoma" pitchFamily="34" charset="0"/>
                <a:cs typeface="Tahoma" pitchFamily="34" charset="0"/>
              </a:rPr>
              <a:t>Conclusions and Recommendations</a:t>
            </a:r>
            <a:endParaRPr lang="he-IL" sz="6000" b="1" dirty="0">
              <a:solidFill>
                <a:schemeClr val="bg1"/>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9458154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343460" y="6267302"/>
            <a:ext cx="638122" cy="365125"/>
          </a:xfrm>
        </p:spPr>
        <p:txBody>
          <a:bodyPr/>
          <a:lstStyle/>
          <a:p>
            <a:fld id="{F2736200-3204-44C4-A5EC-985817706BA3}" type="slidenum">
              <a:rPr lang="en-US" sz="1400" dirty="0" smtClean="0"/>
              <a:t>51</a:t>
            </a:fld>
            <a:endParaRPr lang="en-US" sz="1400" dirty="0"/>
          </a:p>
        </p:txBody>
      </p:sp>
      <p:sp>
        <p:nvSpPr>
          <p:cNvPr id="4" name="TextBox 3">
            <a:extLst>
              <a:ext uri="{FF2B5EF4-FFF2-40B4-BE49-F238E27FC236}">
                <a16:creationId xmlns:a16="http://schemas.microsoft.com/office/drawing/2014/main" id="{830BA871-1550-47BD-9FB9-FB682BFF4199}"/>
              </a:ext>
            </a:extLst>
          </p:cNvPr>
          <p:cNvSpPr txBox="1"/>
          <p:nvPr/>
        </p:nvSpPr>
        <p:spPr>
          <a:xfrm>
            <a:off x="0" y="4111"/>
            <a:ext cx="12192000" cy="400110"/>
          </a:xfrm>
          <a:prstGeom prst="rect">
            <a:avLst/>
          </a:prstGeom>
          <a:solidFill>
            <a:srgbClr val="EC1C3C"/>
          </a:solidFill>
        </p:spPr>
        <p:txBody>
          <a:bodyPr wrap="square" rtlCol="0">
            <a:spAutoFit/>
          </a:bodyPr>
          <a:lstStyle/>
          <a:p>
            <a:pPr algn="ctr"/>
            <a:r>
              <a:rPr lang="en-US" sz="2000" b="1" dirty="0">
                <a:solidFill>
                  <a:schemeClr val="bg1"/>
                </a:solidFill>
                <a:latin typeface="Tahoma" pitchFamily="34" charset="0"/>
                <a:ea typeface="Tahoma" pitchFamily="34" charset="0"/>
                <a:cs typeface="Tahoma" pitchFamily="34" charset="0"/>
              </a:rPr>
              <a:t>Conclusions</a:t>
            </a:r>
            <a:endParaRPr lang="he-IL" sz="2000" b="1" dirty="0">
              <a:solidFill>
                <a:schemeClr val="bg1"/>
              </a:solidFill>
              <a:latin typeface="Tahoma" pitchFamily="34" charset="0"/>
              <a:ea typeface="Tahoma" pitchFamily="34" charset="0"/>
              <a:cs typeface="Tahoma" pitchFamily="34" charset="0"/>
            </a:endParaRPr>
          </a:p>
        </p:txBody>
      </p:sp>
      <p:sp>
        <p:nvSpPr>
          <p:cNvPr id="5" name="TextBox 4">
            <a:extLst>
              <a:ext uri="{FF2B5EF4-FFF2-40B4-BE49-F238E27FC236}">
                <a16:creationId xmlns:a16="http://schemas.microsoft.com/office/drawing/2014/main" id="{CC9D06EF-7B60-4321-8A61-DCECF5A3A021}"/>
              </a:ext>
            </a:extLst>
          </p:cNvPr>
          <p:cNvSpPr txBox="1"/>
          <p:nvPr/>
        </p:nvSpPr>
        <p:spPr>
          <a:xfrm>
            <a:off x="387567" y="692327"/>
            <a:ext cx="11238376" cy="5248424"/>
          </a:xfrm>
          <a:prstGeom prst="rect">
            <a:avLst/>
          </a:prstGeom>
          <a:noFill/>
        </p:spPr>
        <p:txBody>
          <a:bodyPr wrap="square" rtlCol="1">
            <a:spAutoFit/>
          </a:bodyPr>
          <a:lstStyle/>
          <a:p>
            <a:pPr algn="ctr">
              <a:lnSpc>
                <a:spcPct val="150000"/>
              </a:lnSpc>
              <a:spcAft>
                <a:spcPts val="600"/>
              </a:spcAft>
              <a:defRP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sym typeface="Varela Round"/>
              </a:rPr>
              <a:t>In 2021, Urban95’s activities in the Mobility and Public Space domain were expanded to the city-wide level, reaching different target populations: residents of Jaffa and south Tel Aviv, including asylum seekers (scalability).</a:t>
            </a:r>
          </a:p>
          <a:p>
            <a:pPr algn="ctr">
              <a:lnSpc>
                <a:spcPct val="150000"/>
              </a:lnSpc>
              <a:defRPr/>
            </a:pPr>
            <a:r>
              <a:rPr lang="en-US" sz="1400" b="1" dirty="0">
                <a:solidFill>
                  <a:srgbClr val="4978A6"/>
                </a:solidFill>
                <a:latin typeface="Tahoma" panose="020B0604030504040204" pitchFamily="34" charset="0"/>
                <a:ea typeface="Tahoma" panose="020B0604030504040204" pitchFamily="34" charset="0"/>
                <a:cs typeface="Tahoma" panose="020B0604030504040204" pitchFamily="34" charset="0"/>
                <a:sym typeface="Varela Round"/>
              </a:rPr>
              <a:t>Urban95 perspective on young children and their caregivers’ needs was integrated into strategic municipal plans on mobility (sustainability).</a:t>
            </a:r>
          </a:p>
          <a:p>
            <a:pPr>
              <a:lnSpc>
                <a:spcPct val="150000"/>
              </a:lnSpc>
              <a:defRPr/>
            </a:pPr>
            <a:endParaRPr lang="en-US" sz="700" b="1" dirty="0">
              <a:solidFill>
                <a:srgbClr val="4978A6"/>
              </a:solidFill>
              <a:latin typeface="Tahoma" panose="020B0604030504040204" pitchFamily="34" charset="0"/>
              <a:ea typeface="Tahoma" panose="020B0604030504040204" pitchFamily="34" charset="0"/>
              <a:cs typeface="Tahoma" panose="020B0604030504040204" pitchFamily="34" charset="0"/>
              <a:sym typeface="Varela Round"/>
            </a:endParaRPr>
          </a:p>
          <a:p>
            <a:pPr algn="l">
              <a:lnSpc>
                <a:spcPct val="150000"/>
              </a:lnSpc>
              <a:defRPr/>
            </a:pPr>
            <a:r>
              <a:rPr lang="en-US" sz="1600" b="1" dirty="0">
                <a:solidFill>
                  <a:srgbClr val="FFC000"/>
                </a:solidFill>
                <a:latin typeface="Tahoma" panose="020B0604030504040204" pitchFamily="34" charset="0"/>
                <a:ea typeface="Tahoma" panose="020B0604030504040204" pitchFamily="34" charset="0"/>
                <a:cs typeface="Tahoma" panose="020B0604030504040204" pitchFamily="34" charset="0"/>
              </a:rPr>
              <a:t>Urban95 policy is integrated into urban space planning</a:t>
            </a:r>
            <a:endParaRPr lang="he-IL" sz="1600" b="1" dirty="0">
              <a:solidFill>
                <a:srgbClr val="FFC000"/>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defRPr/>
            </a:pPr>
            <a:r>
              <a:rPr lang="en-US" sz="1200" dirty="0">
                <a:latin typeface="Tahoma" pitchFamily="34" charset="0"/>
                <a:ea typeface="Tahoma" pitchFamily="34" charset="0"/>
                <a:cs typeface="Tahoma" pitchFamily="34" charset="0"/>
              </a:rPr>
              <a:t>Urban95's principles for urban environment design, which take into account the needs of young children and their caregivers, are integrated into planning processes in all project units, and reflected in strategic municipal plans (transportation vision, promotion of cycling and walkability) and resource allocation</a:t>
            </a:r>
            <a:r>
              <a:rPr lang="he-IL" sz="1200" dirty="0">
                <a:latin typeface="Tahoma" pitchFamily="34" charset="0"/>
                <a:ea typeface="Tahoma" pitchFamily="34" charset="0"/>
                <a:cs typeface="Tahoma" pitchFamily="34" charset="0"/>
              </a:rPr>
              <a:t>.</a:t>
            </a:r>
          </a:p>
          <a:p>
            <a:pPr marL="285750" indent="-285750" algn="l">
              <a:lnSpc>
                <a:spcPct val="150000"/>
              </a:lnSpc>
              <a:buClr>
                <a:srgbClr val="EC1C3C"/>
              </a:buClr>
              <a:buFont typeface="Tahoma" panose="020B0604030504040204" pitchFamily="34" charset="0"/>
              <a:buChar char="█"/>
              <a:defRP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sym typeface="Varela Round"/>
              </a:rPr>
              <a:t>Pilots were implemented, demonstrating the success potential towards large-scale expansion of interventions: pilots for Play-Car and Play Street had an immediate impact on the participants, and provided useful and instructive experience for expanding and adapting activities for city-wide implementation. </a:t>
            </a:r>
            <a:endParaRPr lang="he-IL" sz="1200" dirty="0">
              <a:solidFill>
                <a:prstClr val="black"/>
              </a:solidFill>
              <a:latin typeface="Tahoma" panose="020B0604030504040204" pitchFamily="34" charset="0"/>
              <a:ea typeface="Tahoma" panose="020B0604030504040204" pitchFamily="34" charset="0"/>
              <a:cs typeface="Tahoma" panose="020B0604030504040204" pitchFamily="34" charset="0"/>
              <a:sym typeface="Varela Round"/>
            </a:endParaRPr>
          </a:p>
          <a:p>
            <a:pPr marL="285750" indent="-285750" algn="l">
              <a:lnSpc>
                <a:spcPct val="150000"/>
              </a:lnSpc>
              <a:buClr>
                <a:srgbClr val="EC1C3C"/>
              </a:buClr>
              <a:buFont typeface="Tahoma" panose="020B0604030504040204" pitchFamily="34" charset="0"/>
              <a:buChar char="█"/>
              <a:defRPr/>
            </a:pPr>
            <a:r>
              <a:rPr lang="en-US" sz="1200" dirty="0">
                <a:latin typeface="Tahoma" panose="020B0604030504040204" pitchFamily="34" charset="0"/>
                <a:ea typeface="Tahoma" panose="020B0604030504040204" pitchFamily="34" charset="0"/>
                <a:cs typeface="Tahoma" panose="020B0604030504040204" pitchFamily="34" charset="0"/>
              </a:rPr>
              <a:t>Data-based actions: needs were mapped through the collection of preliminary data and public participation prior to the intervention (e.g., in Gan HaShnayim, Gan HaShoteret); pre/post-intervention data were collected to measure project impact (e.g. in Kerem HaTeimanim).</a:t>
            </a:r>
            <a:endParaRPr lang="he-IL" sz="1200" b="1" dirty="0">
              <a:solidFill>
                <a:srgbClr val="FFC000"/>
              </a:solidFill>
              <a:latin typeface="Tahoma" panose="020B0604030504040204" pitchFamily="34" charset="0"/>
              <a:ea typeface="Tahoma" panose="020B0604030504040204" pitchFamily="34" charset="0"/>
              <a:cs typeface="Tahoma" panose="020B0604030504040204" pitchFamily="34" charset="0"/>
            </a:endParaRPr>
          </a:p>
          <a:p>
            <a:pPr algn="l">
              <a:lnSpc>
                <a:spcPct val="150000"/>
              </a:lnSpc>
              <a:spcBef>
                <a:spcPts val="1200"/>
              </a:spcBef>
              <a:defRPr/>
            </a:pPr>
            <a:r>
              <a:rPr lang="en-US" sz="1600" b="1" dirty="0">
                <a:solidFill>
                  <a:srgbClr val="FFC000"/>
                </a:solidFill>
                <a:latin typeface="Tahoma" panose="020B0604030504040204" pitchFamily="34" charset="0"/>
                <a:ea typeface="Tahoma" panose="020B0604030504040204" pitchFamily="34" charset="0"/>
                <a:cs typeface="Tahoma" panose="020B0604030504040204" pitchFamily="34" charset="0"/>
              </a:rPr>
              <a:t>Physical infrastructure adjusted to young children and their caregivers</a:t>
            </a:r>
            <a:endParaRPr lang="he-IL" sz="1600" b="1" dirty="0">
              <a:solidFill>
                <a:srgbClr val="FFC000"/>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defRP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sym typeface="Varela Round"/>
              </a:rPr>
              <a:t>The interventions and activities are planned to make the public space accessible, comfortable, and beneficial for the use and stay of young children and their caregivers, in accordance with their needs.</a:t>
            </a:r>
            <a:endParaRPr lang="he-IL" sz="1200" dirty="0">
              <a:solidFill>
                <a:prstClr val="black"/>
              </a:solidFill>
              <a:latin typeface="Tahoma" panose="020B0604030504040204" pitchFamily="34" charset="0"/>
              <a:ea typeface="Tahoma" panose="020B0604030504040204" pitchFamily="34" charset="0"/>
              <a:cs typeface="Tahoma" panose="020B0604030504040204" pitchFamily="34" charset="0"/>
              <a:sym typeface="Varela Round"/>
            </a:endParaRPr>
          </a:p>
          <a:p>
            <a:pPr marL="285750" indent="-285750" algn="l">
              <a:lnSpc>
                <a:spcPct val="150000"/>
              </a:lnSpc>
              <a:buClr>
                <a:srgbClr val="EC1C3C"/>
              </a:buClr>
              <a:buFont typeface="Tahoma" panose="020B0604030504040204" pitchFamily="34" charset="0"/>
              <a:buChar char="█"/>
              <a:defRP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sym typeface="Varela Round"/>
              </a:rPr>
              <a:t>Data was collected at all activity centers, as part of the formative and ongoing assessment, including evaluation of the suitability of the local infrastructure for mobility and time spent at the site by young children and their caregivers. </a:t>
            </a:r>
            <a:endParaRPr lang="he-IL" sz="1200" dirty="0">
              <a:solidFill>
                <a:srgbClr val="FFC00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746305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343460" y="6267302"/>
            <a:ext cx="638122" cy="365125"/>
          </a:xfrm>
        </p:spPr>
        <p:txBody>
          <a:bodyPr/>
          <a:lstStyle/>
          <a:p>
            <a:fld id="{F2736200-3204-44C4-A5EC-985817706BA3}" type="slidenum">
              <a:rPr lang="en-US" sz="1400" dirty="0" smtClean="0"/>
              <a:t>52</a:t>
            </a:fld>
            <a:endParaRPr lang="en-US" sz="1400" dirty="0"/>
          </a:p>
        </p:txBody>
      </p:sp>
      <p:sp>
        <p:nvSpPr>
          <p:cNvPr id="4" name="TextBox 3">
            <a:extLst>
              <a:ext uri="{FF2B5EF4-FFF2-40B4-BE49-F238E27FC236}">
                <a16:creationId xmlns:a16="http://schemas.microsoft.com/office/drawing/2014/main" id="{830BA871-1550-47BD-9FB9-FB682BFF4199}"/>
              </a:ext>
            </a:extLst>
          </p:cNvPr>
          <p:cNvSpPr txBox="1"/>
          <p:nvPr/>
        </p:nvSpPr>
        <p:spPr>
          <a:xfrm>
            <a:off x="0" y="4111"/>
            <a:ext cx="12192000" cy="400110"/>
          </a:xfrm>
          <a:prstGeom prst="rect">
            <a:avLst/>
          </a:prstGeom>
          <a:solidFill>
            <a:srgbClr val="EC1C3C"/>
          </a:solidFill>
        </p:spPr>
        <p:txBody>
          <a:bodyPr wrap="square" rtlCol="0">
            <a:spAutoFit/>
          </a:bodyPr>
          <a:lstStyle/>
          <a:p>
            <a:pPr algn="ctr"/>
            <a:r>
              <a:rPr lang="en-US" sz="2000" b="1" dirty="0">
                <a:solidFill>
                  <a:schemeClr val="bg1"/>
                </a:solidFill>
                <a:latin typeface="Tahoma" pitchFamily="34" charset="0"/>
                <a:ea typeface="Tahoma" pitchFamily="34" charset="0"/>
                <a:cs typeface="Tahoma" pitchFamily="34" charset="0"/>
              </a:rPr>
              <a:t>Conclusions</a:t>
            </a:r>
            <a:endParaRPr lang="he-IL" sz="2000" b="1" dirty="0">
              <a:solidFill>
                <a:schemeClr val="bg1"/>
              </a:solidFill>
              <a:latin typeface="Tahoma" pitchFamily="34" charset="0"/>
              <a:ea typeface="Tahoma" pitchFamily="34" charset="0"/>
              <a:cs typeface="Tahoma" pitchFamily="34" charset="0"/>
            </a:endParaRPr>
          </a:p>
        </p:txBody>
      </p:sp>
      <p:sp>
        <p:nvSpPr>
          <p:cNvPr id="7" name="TextBox 6">
            <a:extLst>
              <a:ext uri="{FF2B5EF4-FFF2-40B4-BE49-F238E27FC236}">
                <a16:creationId xmlns:a16="http://schemas.microsoft.com/office/drawing/2014/main" id="{B90FC9E5-8C9F-4BA5-93A2-3270ABA4D5A9}"/>
              </a:ext>
            </a:extLst>
          </p:cNvPr>
          <p:cNvSpPr txBox="1"/>
          <p:nvPr/>
        </p:nvSpPr>
        <p:spPr>
          <a:xfrm>
            <a:off x="618349" y="709248"/>
            <a:ext cx="10988933" cy="5194564"/>
          </a:xfrm>
          <a:prstGeom prst="rect">
            <a:avLst/>
          </a:prstGeom>
          <a:noFill/>
        </p:spPr>
        <p:txBody>
          <a:bodyPr wrap="square" rtlCol="1">
            <a:spAutoFit/>
          </a:bodyPr>
          <a:lstStyle/>
          <a:p>
            <a:pPr lvl="0" algn="l">
              <a:lnSpc>
                <a:spcPct val="150000"/>
              </a:lnSpc>
              <a:buClr>
                <a:srgbClr val="EC1C3C"/>
              </a:buClr>
              <a:defRPr/>
            </a:pPr>
            <a:r>
              <a:rPr lang="en-US" sz="1600" b="1" dirty="0">
                <a:solidFill>
                  <a:srgbClr val="FFC000"/>
                </a:solidFill>
                <a:latin typeface="Tahoma" panose="020B0604030504040204" pitchFamily="34" charset="0"/>
                <a:ea typeface="Tahoma" panose="020B0604030504040204" pitchFamily="34" charset="0"/>
                <a:cs typeface="Tahoma" panose="020B0604030504040204" pitchFamily="34" charset="0"/>
              </a:rPr>
              <a:t>Use of Adjusted Urban Spaces</a:t>
            </a:r>
          </a:p>
          <a:p>
            <a:pPr marL="285750" indent="-285750" algn="l">
              <a:lnSpc>
                <a:spcPct val="150000"/>
              </a:lnSpc>
              <a:buClr>
                <a:srgbClr val="EC1C3C"/>
              </a:buClr>
              <a:buSzPct val="90000"/>
              <a:buFont typeface="Tahoma" panose="020B0604030504040204" pitchFamily="34" charset="0"/>
              <a:buChar char="█"/>
              <a:defRPr/>
            </a:pPr>
            <a:r>
              <a:rPr lang="en-US" sz="1200" dirty="0">
                <a:latin typeface="Tahoma" panose="020B0604030504040204" pitchFamily="34" charset="0"/>
                <a:ea typeface="Tahoma" panose="020B0604030504040204" pitchFamily="34" charset="0"/>
                <a:cs typeface="Tahoma" panose="020B0604030504040204" pitchFamily="34" charset="0"/>
              </a:rPr>
              <a:t>Interventions for adjusting public spaces for young children and their caregivers are expected to also </a:t>
            </a:r>
            <a:r>
              <a:rPr lang="en-US" sz="1200" b="1" dirty="0">
                <a:latin typeface="Tahoma" panose="020B0604030504040204" pitchFamily="34" charset="0"/>
                <a:ea typeface="Tahoma" panose="020B0604030504040204" pitchFamily="34" charset="0"/>
                <a:cs typeface="Tahoma" panose="020B0604030504040204" pitchFamily="34" charset="0"/>
              </a:rPr>
              <a:t>provide a response to the needs of the general public</a:t>
            </a:r>
            <a:r>
              <a:rPr lang="en-US" sz="1200" dirty="0">
                <a:latin typeface="Tahoma" panose="020B0604030504040204" pitchFamily="34" charset="0"/>
                <a:ea typeface="Tahoma" panose="020B0604030504040204" pitchFamily="34" charset="0"/>
                <a:cs typeface="Tahoma" panose="020B0604030504040204" pitchFamily="34" charset="0"/>
              </a:rPr>
              <a:t>, their attitudes towards the current situation and their concerns for improving conditions in the various sites</a:t>
            </a:r>
            <a:r>
              <a:rPr lang="he-IL" sz="1200" dirty="0">
                <a:latin typeface="Tahoma" panose="020B0604030504040204" pitchFamily="34" charset="0"/>
                <a:ea typeface="Tahoma" panose="020B0604030504040204" pitchFamily="34" charset="0"/>
                <a:cs typeface="Tahoma" panose="020B0604030504040204" pitchFamily="34" charset="0"/>
              </a:rPr>
              <a:t>.</a:t>
            </a:r>
            <a:endParaRPr lang="he-IL" sz="1200" b="1"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SzPct val="90000"/>
              <a:buFont typeface="Tahoma" panose="020B0604030504040204" pitchFamily="34" charset="0"/>
              <a:buChar char="█"/>
              <a:defRPr/>
            </a:pPr>
            <a:r>
              <a:rPr lang="en-US" sz="1200" dirty="0">
                <a:latin typeface="Tahoma" panose="020B0604030504040204" pitchFamily="34" charset="0"/>
                <a:ea typeface="Tahoma" panose="020B0604030504040204" pitchFamily="34" charset="0"/>
                <a:cs typeface="Tahoma" panose="020B0604030504040204" pitchFamily="34" charset="0"/>
              </a:rPr>
              <a:t>Activities in public spaces for young children and their caregivers contribute to residents’ positive use of the sites, strengthen identification and connection with the local environment, and provide solutions the free time of parents and children.</a:t>
            </a:r>
          </a:p>
          <a:p>
            <a:pPr lvl="0" algn="l">
              <a:lnSpc>
                <a:spcPct val="150000"/>
              </a:lnSpc>
              <a:spcBef>
                <a:spcPts val="600"/>
              </a:spcBef>
              <a:defRPr/>
            </a:pPr>
            <a:r>
              <a:rPr lang="en-US" sz="1600" b="1" dirty="0">
                <a:solidFill>
                  <a:srgbClr val="FFC000"/>
                </a:solidFill>
                <a:latin typeface="Tahoma" panose="020B0604030504040204" pitchFamily="34" charset="0"/>
                <a:ea typeface="Tahoma" panose="020B0604030504040204" pitchFamily="34" charset="0"/>
                <a:cs typeface="Tahoma" panose="020B0604030504040204" pitchFamily="34" charset="0"/>
              </a:rPr>
              <a:t>Mobility by foot, bicycle, or public transport, rather than by car</a:t>
            </a:r>
            <a:endParaRPr lang="he-IL" sz="1600" b="1" dirty="0">
              <a:solidFill>
                <a:srgbClr val="FFC000"/>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EC1C3C"/>
              </a:buClr>
              <a:buFont typeface="Tahoma" panose="020B0604030504040204" pitchFamily="34" charset="0"/>
              <a:buChar char="█"/>
              <a:defRP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To promote pedestrian mobility in the urban space, interventions were implemented in sites such as Kerem HaTeimanim, to enable safe access and travel by a variety of modes of non-motorized transportation.</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 </a:t>
            </a:r>
            <a:endParaRPr lang="he-IL" sz="1200" b="1"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lvl="0" indent="-285750" algn="l">
              <a:lnSpc>
                <a:spcPct val="150000"/>
              </a:lnSpc>
              <a:buClr>
                <a:srgbClr val="EC1C3C"/>
              </a:buClr>
              <a:buFont typeface="Tahoma" panose="020B0604030504040204" pitchFamily="34" charset="0"/>
              <a:buChar char="█"/>
              <a:defRP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The Play-Car and Play Street activities have a modular and flexible structure that can be replicated and adapted to different audiences at sites throughout the city. Making the activities accessible to residents within a reasonable walking / riding distance is important since it seems that most participants are neighborhood residents who arrive by foot or bicycle</a:t>
            </a:r>
            <a:r>
              <a:rPr lang="he-IL" sz="1200"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algn="l">
              <a:lnSpc>
                <a:spcPct val="150000"/>
              </a:lnSpc>
              <a:spcBef>
                <a:spcPts val="600"/>
              </a:spcBef>
              <a:buClr>
                <a:srgbClr val="EC1C3C"/>
              </a:buClr>
              <a:defRPr/>
            </a:pPr>
            <a:r>
              <a:rPr lang="en-US" sz="1600" b="1" dirty="0">
                <a:solidFill>
                  <a:srgbClr val="FFC000"/>
                </a:solidFill>
                <a:latin typeface="Tahoma" panose="020B0604030504040204" pitchFamily="34" charset="0"/>
                <a:ea typeface="Tahoma" panose="020B0604030504040204" pitchFamily="34" charset="0"/>
                <a:cs typeface="Tahoma" panose="020B0604030504040204" pitchFamily="34" charset="0"/>
              </a:rPr>
              <a:t>Parent-child interaction and joint play in the urban space</a:t>
            </a:r>
            <a:endParaRPr lang="he-IL" sz="1600" b="1" dirty="0">
              <a:solidFill>
                <a:srgbClr val="FFC000"/>
              </a:solidFill>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Tx/>
              <a:buChar char="█"/>
              <a:defRPr/>
            </a:pPr>
            <a:r>
              <a:rPr lang="en-US" sz="1200" dirty="0">
                <a:latin typeface="Tahoma"/>
                <a:ea typeface="Tahoma"/>
                <a:cs typeface="Tahoma"/>
              </a:rPr>
              <a:t>Community activities in the public space (Play-Car and Play Street) encourage joint play and positive interactions between parents and their children. Adaptation to specific local populations may promote changes in perceptions and behaviors by exposing parents to experiential opportunities they were previously unfamiliar with and that can contribute to their children's development</a:t>
            </a:r>
            <a:r>
              <a:rPr lang="en-US" sz="1200" dirty="0">
                <a:latin typeface="Tahoma" panose="020B0604030504040204" pitchFamily="34" charset="0"/>
                <a:ea typeface="Tahoma" panose="020B0604030504040204" pitchFamily="34" charset="0"/>
                <a:cs typeface="Tahoma" panose="020B0604030504040204" pitchFamily="34" charset="0"/>
              </a:rPr>
              <a:t>.</a:t>
            </a:r>
            <a:r>
              <a:rPr lang="he-IL" sz="1200" dirty="0">
                <a:latin typeface="Tahoma" panose="020B0604030504040204" pitchFamily="34" charset="0"/>
                <a:ea typeface="Tahoma" panose="020B0604030504040204" pitchFamily="34" charset="0"/>
                <a:cs typeface="Tahoma" panose="020B0604030504040204" pitchFamily="34" charset="0"/>
              </a:rPr>
              <a:t> </a:t>
            </a:r>
          </a:p>
          <a:p>
            <a:pPr marL="285750" indent="-285750" algn="l">
              <a:lnSpc>
                <a:spcPct val="150000"/>
              </a:lnSpc>
              <a:buClr>
                <a:srgbClr val="EC1C3C"/>
              </a:buClr>
              <a:buFontTx/>
              <a:buChar char="█"/>
              <a:defRPr/>
            </a:pPr>
            <a:r>
              <a:rPr lang="en-US" sz="1200" dirty="0">
                <a:latin typeface="Tahoma"/>
                <a:ea typeface="Tahoma"/>
                <a:cs typeface="Tahoma"/>
              </a:rPr>
              <a:t>The planned interventions for Gan HaShnayim and Gan HaShoteret will create favorable conditions for children’s play and for family and community interactions.</a:t>
            </a:r>
            <a:endParaRPr lang="he-IL" sz="1200" dirty="0">
              <a:solidFill>
                <a:prstClr val="black"/>
              </a:solidFill>
              <a:latin typeface="Tahoma" panose="020B0604030504040204" pitchFamily="34" charset="0"/>
              <a:ea typeface="Tahoma" panose="020B0604030504040204" pitchFamily="34" charset="0"/>
              <a:cs typeface="Tahoma" panose="020B0604030504040204" pitchFamily="34" charset="0"/>
              <a:sym typeface="Varela Round"/>
            </a:endParaRPr>
          </a:p>
        </p:txBody>
      </p:sp>
    </p:spTree>
    <p:extLst>
      <p:ext uri="{BB962C8B-B14F-4D97-AF65-F5344CB8AC3E}">
        <p14:creationId xmlns:p14="http://schemas.microsoft.com/office/powerpoint/2010/main" val="7868048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343460" y="6267302"/>
            <a:ext cx="638122" cy="365125"/>
          </a:xfrm>
        </p:spPr>
        <p:txBody>
          <a:bodyPr/>
          <a:lstStyle/>
          <a:p>
            <a:fld id="{F2736200-3204-44C4-A5EC-985817706BA3}" type="slidenum">
              <a:rPr lang="en-US" sz="1400" dirty="0" smtClean="0"/>
              <a:t>53</a:t>
            </a:fld>
            <a:endParaRPr lang="en-US" sz="1400" dirty="0"/>
          </a:p>
        </p:txBody>
      </p:sp>
      <p:sp>
        <p:nvSpPr>
          <p:cNvPr id="4" name="TextBox 3">
            <a:extLst>
              <a:ext uri="{FF2B5EF4-FFF2-40B4-BE49-F238E27FC236}">
                <a16:creationId xmlns:a16="http://schemas.microsoft.com/office/drawing/2014/main" id="{830BA871-1550-47BD-9FB9-FB682BFF4199}"/>
              </a:ext>
            </a:extLst>
          </p:cNvPr>
          <p:cNvSpPr txBox="1"/>
          <p:nvPr/>
        </p:nvSpPr>
        <p:spPr>
          <a:xfrm>
            <a:off x="0" y="-3978"/>
            <a:ext cx="12192000" cy="400110"/>
          </a:xfrm>
          <a:prstGeom prst="rect">
            <a:avLst/>
          </a:prstGeom>
          <a:solidFill>
            <a:srgbClr val="EC1C3C"/>
          </a:solidFill>
        </p:spPr>
        <p:txBody>
          <a:bodyPr wrap="square" rtlCol="0">
            <a:spAutoFit/>
          </a:bodyPr>
          <a:lstStyle/>
          <a:p>
            <a:pPr algn="ctr"/>
            <a:r>
              <a:rPr lang="en-US" sz="2000" b="1" dirty="0">
                <a:solidFill>
                  <a:schemeClr val="bg1"/>
                </a:solidFill>
                <a:latin typeface="Tahoma" pitchFamily="34" charset="0"/>
                <a:ea typeface="Tahoma" pitchFamily="34" charset="0"/>
                <a:cs typeface="Tahoma" pitchFamily="34" charset="0"/>
              </a:rPr>
              <a:t>A Glimpse Into the Future -- 2022</a:t>
            </a:r>
            <a:endParaRPr lang="he-IL" sz="2000" b="1" dirty="0">
              <a:solidFill>
                <a:schemeClr val="bg1"/>
              </a:solidFill>
              <a:latin typeface="Tahoma" pitchFamily="34" charset="0"/>
              <a:ea typeface="Tahoma" pitchFamily="34" charset="0"/>
              <a:cs typeface="Tahoma" pitchFamily="34" charset="0"/>
            </a:endParaRPr>
          </a:p>
        </p:txBody>
      </p:sp>
      <p:sp>
        <p:nvSpPr>
          <p:cNvPr id="6" name="TextBox 5">
            <a:extLst>
              <a:ext uri="{FF2B5EF4-FFF2-40B4-BE49-F238E27FC236}">
                <a16:creationId xmlns:a16="http://schemas.microsoft.com/office/drawing/2014/main" id="{917AE435-5CCB-405B-8CBF-FCC15D06AFD9}"/>
              </a:ext>
            </a:extLst>
          </p:cNvPr>
          <p:cNvSpPr txBox="1"/>
          <p:nvPr/>
        </p:nvSpPr>
        <p:spPr>
          <a:xfrm>
            <a:off x="551253" y="668831"/>
            <a:ext cx="11028035" cy="5117619"/>
          </a:xfrm>
          <a:prstGeom prst="rect">
            <a:avLst/>
          </a:prstGeom>
          <a:solidFill>
            <a:schemeClr val="bg1"/>
          </a:solidFill>
        </p:spPr>
        <p:txBody>
          <a:bodyPr wrap="square">
            <a:spAutoFit/>
          </a:bodyPr>
          <a:lstStyle/>
          <a:p>
            <a:pPr lvl="0" algn="l">
              <a:lnSpc>
                <a:spcPct val="150000"/>
              </a:lnSpc>
              <a:spcAft>
                <a:spcPts val="600"/>
              </a:spcAft>
              <a:buClr>
                <a:srgbClr val="EC1C3C"/>
              </a:buClr>
              <a:defRPr/>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Planned interventions in the public space and mobility domain to promote a healthy, pedestrian-friendly city</a:t>
            </a:r>
            <a:r>
              <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F9BC25"/>
              </a:buClr>
              <a:buSzPct val="90000"/>
              <a:buFont typeface="Tahoma" panose="020B0604030504040204" pitchFamily="34" charset="0"/>
              <a:buChar char="█"/>
              <a:defRPr/>
            </a:pPr>
            <a:endParaRPr lang="en-US" sz="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SzPct val="90000"/>
              <a:buFont typeface="Tahoma" panose="020B0604030504040204" pitchFamily="34" charset="0"/>
              <a:buChar char="█"/>
              <a:defRPr/>
            </a:pPr>
            <a:r>
              <a:rPr lang="en-US" sz="1200" dirty="0">
                <a:latin typeface="Tahoma" panose="020B0604030504040204" pitchFamily="34" charset="0"/>
                <a:ea typeface="Tahoma" panose="020B0604030504040204" pitchFamily="34" charset="0"/>
                <a:cs typeface="Tahoma" panose="020B0604030504040204" pitchFamily="34" charset="0"/>
              </a:rPr>
              <a:t>Urban95 is a partner in a team working to </a:t>
            </a:r>
            <a:r>
              <a:rPr lang="en-US" sz="1200" b="1" dirty="0">
                <a:latin typeface="Tahoma" panose="020B0604030504040204" pitchFamily="34" charset="0"/>
                <a:ea typeface="Tahoma" panose="020B0604030504040204" pitchFamily="34" charset="0"/>
                <a:cs typeface="Tahoma" panose="020B0604030504040204" pitchFamily="34" charset="0"/>
              </a:rPr>
              <a:t>promote and improve walkability </a:t>
            </a:r>
            <a:r>
              <a:rPr lang="en-US" sz="1200" dirty="0">
                <a:latin typeface="Tahoma" panose="020B0604030504040204" pitchFamily="34" charset="0"/>
                <a:ea typeface="Tahoma" panose="020B0604030504040204" pitchFamily="34" charset="0"/>
                <a:cs typeface="Tahoma" panose="020B0604030504040204" pitchFamily="34" charset="0"/>
              </a:rPr>
              <a:t>in the city. Plans include two seminars and a day of tours.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The Urban95 team will lead discussions on incorporating empathic tools to create a positive walking environment for parents, children, and others.</a:t>
            </a:r>
            <a:endParaRPr lang="he-IL" sz="1200" b="1"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SzPct val="90000"/>
              <a:buFont typeface="Tahoma" panose="020B0604030504040204" pitchFamily="34" charset="0"/>
              <a:buChar char="█"/>
              <a:defRPr/>
            </a:pPr>
            <a:r>
              <a:rPr lang="en-US" sz="1200" dirty="0">
                <a:latin typeface="Tahoma" panose="020B0604030504040204" pitchFamily="34" charset="0"/>
                <a:ea typeface="Tahoma" panose="020B0604030504040204" pitchFamily="34" charset="0"/>
                <a:cs typeface="Tahoma" panose="020B0604030504040204" pitchFamily="34" charset="0"/>
              </a:rPr>
              <a:t>As part of this process, Urban95 is planning and leading two anchoring events: a </a:t>
            </a:r>
            <a:r>
              <a:rPr lang="en-US" sz="1200" b="1" dirty="0">
                <a:latin typeface="Tahoma" panose="020B0604030504040204" pitchFamily="34" charset="0"/>
                <a:ea typeface="Tahoma" panose="020B0604030504040204" pitchFamily="34" charset="0"/>
                <a:cs typeface="Tahoma" panose="020B0604030504040204" pitchFamily="34" charset="0"/>
              </a:rPr>
              <a:t>Healthy City Conference </a:t>
            </a:r>
            <a:r>
              <a:rPr lang="en-US" sz="1200" dirty="0">
                <a:latin typeface="Tahoma" panose="020B0604030504040204" pitchFamily="34" charset="0"/>
                <a:ea typeface="Tahoma" panose="020B0604030504040204" pitchFamily="34" charset="0"/>
                <a:cs typeface="Tahoma" panose="020B0604030504040204" pitchFamily="34" charset="0"/>
              </a:rPr>
              <a:t>that will integrate the realms of urban planning, environment, and public health in order to raise awareness and formulate long-term initiatives; and a week of public initiatives that include activities and content on the urban environment, health, and children</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F9BC25"/>
              </a:buClr>
              <a:buSzPct val="90000"/>
              <a:buFont typeface="Tahoma" panose="020B0604030504040204" pitchFamily="34" charset="0"/>
              <a:buChar char="█"/>
              <a:defRPr/>
            </a:pPr>
            <a:r>
              <a:rPr lang="en-US" sz="1200" dirty="0">
                <a:latin typeface="Tahoma" panose="020B0604030504040204" pitchFamily="34" charset="0"/>
                <a:ea typeface="Tahoma" panose="020B0604030504040204" pitchFamily="34" charset="0"/>
                <a:cs typeface="Tahoma" panose="020B0604030504040204" pitchFamily="34" charset="0"/>
              </a:rPr>
              <a:t>Renovations at </a:t>
            </a:r>
            <a:r>
              <a:rPr lang="en-US" sz="1200" b="1" dirty="0">
                <a:latin typeface="Tahoma" panose="020B0604030504040204" pitchFamily="34" charset="0"/>
                <a:ea typeface="Tahoma" panose="020B0604030504040204" pitchFamily="34" charset="0"/>
                <a:cs typeface="Tahoma" panose="020B0604030504040204" pitchFamily="34" charset="0"/>
              </a:rPr>
              <a:t>Gan HaShnayim in Jaffa </a:t>
            </a:r>
            <a:r>
              <a:rPr lang="en-US" sz="1200" dirty="0">
                <a:latin typeface="Tahoma" panose="020B0604030504040204" pitchFamily="34" charset="0"/>
                <a:ea typeface="Tahoma" panose="020B0604030504040204" pitchFamily="34" charset="0"/>
                <a:cs typeface="Tahoma" panose="020B0604030504040204" pitchFamily="34" charset="0"/>
              </a:rPr>
              <a:t>will continue, to adjust the site space for young children, their caregivers, and the general public. Planned renovations are based on data collected on residents' needs and uses of the space.</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SzPct val="90000"/>
              <a:buFont typeface="Tahoma" panose="020B0604030504040204" pitchFamily="34" charset="0"/>
              <a:buChar char="█"/>
              <a:defRPr/>
            </a:pPr>
            <a:r>
              <a:rPr lang="en-US" sz="1200" b="1" dirty="0">
                <a:latin typeface="Tahoma" panose="020B0604030504040204" pitchFamily="34" charset="0"/>
                <a:ea typeface="Tahoma" panose="020B0604030504040204" pitchFamily="34" charset="0"/>
                <a:cs typeface="Tahoma" panose="020B0604030504040204" pitchFamily="34" charset="0"/>
              </a:rPr>
              <a:t>Play-Car</a:t>
            </a:r>
            <a:r>
              <a:rPr lang="en-US" sz="1200" dirty="0">
                <a:latin typeface="Tahoma" panose="020B0604030504040204" pitchFamily="34" charset="0"/>
                <a:ea typeface="Tahoma" panose="020B0604030504040204" pitchFamily="34" charset="0"/>
                <a:cs typeface="Tahoma" panose="020B0604030504040204" pitchFamily="34" charset="0"/>
              </a:rPr>
              <a:t> – Development of a model to implement this activity city-wide, to make play opportunities accessible in public spaces. </a:t>
            </a:r>
          </a:p>
          <a:p>
            <a:pPr marL="285750" indent="-285750" algn="l">
              <a:lnSpc>
                <a:spcPct val="150000"/>
              </a:lnSpc>
              <a:buClr>
                <a:srgbClr val="F9BC25"/>
              </a:buClr>
              <a:buSzPct val="90000"/>
              <a:buFont typeface="Tahoma" panose="020B0604030504040204" pitchFamily="34" charset="0"/>
              <a:buChar char="█"/>
              <a:defRPr/>
            </a:pPr>
            <a:r>
              <a:rPr lang="en-US" sz="1200" b="1" dirty="0">
                <a:latin typeface="Tahoma" panose="020B0604030504040204" pitchFamily="34" charset="0"/>
                <a:ea typeface="Tahoma" panose="020B0604030504040204" pitchFamily="34" charset="0"/>
                <a:cs typeface="Tahoma" panose="020B0604030504040204" pitchFamily="34" charset="0"/>
              </a:rPr>
              <a:t>Play Street </a:t>
            </a:r>
            <a:r>
              <a:rPr lang="en-US" sz="1200" dirty="0">
                <a:latin typeface="Tahoma" panose="020B0604030504040204" pitchFamily="34" charset="0"/>
                <a:ea typeface="Tahoma" panose="020B0604030504040204" pitchFamily="34" charset="0"/>
                <a:cs typeface="Tahoma" panose="020B0604030504040204" pitchFamily="34" charset="0"/>
              </a:rPr>
              <a:t>– Implementation as a permanent feature in neighborhoods throughout the city, by locating communities where sustainable continuity can be maintained. A modular kit with adapted equipment is being developed. </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SzPct val="90000"/>
              <a:buFont typeface="Tahoma" panose="020B0604030504040204" pitchFamily="34" charset="0"/>
              <a:buChar char="█"/>
              <a:defRPr/>
            </a:pPr>
            <a:r>
              <a:rPr lang="en-US" sz="1200" b="1" dirty="0">
                <a:latin typeface="Tahoma" panose="020B0604030504040204" pitchFamily="34" charset="0"/>
                <a:ea typeface="Tahoma" panose="020B0604030504040204" pitchFamily="34" charset="0"/>
                <a:cs typeface="Tahoma" panose="020B0604030504040204" pitchFamily="34" charset="0"/>
              </a:rPr>
              <a:t>School Street – </a:t>
            </a:r>
            <a:r>
              <a:rPr lang="en-US" sz="1200" dirty="0">
                <a:latin typeface="Tahoma" panose="020B0604030504040204" pitchFamily="34" charset="0"/>
                <a:ea typeface="Tahoma" panose="020B0604030504040204" pitchFamily="34" charset="0"/>
                <a:cs typeface="Tahoma" panose="020B0604030504040204" pitchFamily="34" charset="0"/>
              </a:rPr>
              <a:t>A pilot program for closing streets around educational institutions to promote walkability, combined with raising awareness in the community and involving residents</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F9BC25"/>
              </a:buClr>
              <a:buSzPct val="90000"/>
              <a:buFont typeface="Tahoma" panose="020B0604030504040204" pitchFamily="34" charset="0"/>
              <a:buChar char="█"/>
              <a:defRPr/>
            </a:pPr>
            <a:r>
              <a:rPr lang="en-US" sz="1200" b="1" dirty="0">
                <a:latin typeface="Tahoma" panose="020B0604030504040204" pitchFamily="34" charset="0"/>
                <a:ea typeface="Tahoma" panose="020B0604030504040204" pitchFamily="34" charset="0"/>
                <a:cs typeface="Tahoma" panose="020B0604030504040204" pitchFamily="34" charset="0"/>
              </a:rPr>
              <a:t>Monitoring air pollution and its impact </a:t>
            </a:r>
            <a:r>
              <a:rPr lang="en-US" sz="1200" dirty="0">
                <a:latin typeface="Tahoma" panose="020B0604030504040204" pitchFamily="34" charset="0"/>
                <a:ea typeface="Tahoma" panose="020B0604030504040204" pitchFamily="34" charset="0"/>
                <a:cs typeface="Tahoma" panose="020B0604030504040204" pitchFamily="34" charset="0"/>
              </a:rPr>
              <a:t>– Measurement of air pollution will be integrated into planned projects. </a:t>
            </a:r>
          </a:p>
          <a:p>
            <a:pPr marL="285750" indent="-285750" algn="l">
              <a:lnSpc>
                <a:spcPct val="150000"/>
              </a:lnSpc>
              <a:buClr>
                <a:srgbClr val="F9BC25"/>
              </a:buClr>
              <a:buSzPct val="90000"/>
              <a:buFont typeface="Tahoma" panose="020B0604030504040204" pitchFamily="34" charset="0"/>
              <a:buChar char="█"/>
              <a:defRPr/>
            </a:pPr>
            <a:r>
              <a:rPr lang="en-US" sz="1200" dirty="0">
                <a:latin typeface="Tahoma" panose="020B0604030504040204" pitchFamily="34" charset="0"/>
                <a:ea typeface="Tahoma" panose="020B0604030504040204" pitchFamily="34" charset="0"/>
                <a:cs typeface="Tahoma" panose="020B0604030504040204" pitchFamily="34" charset="0"/>
              </a:rPr>
              <a:t>Continued implementation of principles of public space planning for the benefit of parents and children, by </a:t>
            </a:r>
            <a:r>
              <a:rPr lang="en-US" sz="1200" b="1" dirty="0">
                <a:latin typeface="Tahoma" panose="020B0604030504040204" pitchFamily="34" charset="0"/>
                <a:ea typeface="Tahoma" panose="020B0604030504040204" pitchFamily="34" charset="0"/>
                <a:cs typeface="Tahoma" panose="020B0604030504040204" pitchFamily="34" charset="0"/>
              </a:rPr>
              <a:t>drafting policies </a:t>
            </a:r>
            <a:r>
              <a:rPr lang="en-US" sz="1200" dirty="0">
                <a:latin typeface="Tahoma" panose="020B0604030504040204" pitchFamily="34" charset="0"/>
                <a:ea typeface="Tahoma" panose="020B0604030504040204" pitchFamily="34" charset="0"/>
                <a:cs typeface="Tahoma" panose="020B0604030504040204" pitchFamily="34" charset="0"/>
              </a:rPr>
              <a:t>for planning in urban spaces and parks</a:t>
            </a:r>
            <a:r>
              <a:rPr lang="he-IL" sz="1200" dirty="0">
                <a:latin typeface="Tahoma" panose="020B0604030504040204" pitchFamily="34" charset="0"/>
                <a:ea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25357157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343460" y="6267302"/>
            <a:ext cx="638122" cy="365125"/>
          </a:xfrm>
        </p:spPr>
        <p:txBody>
          <a:bodyPr/>
          <a:lstStyle/>
          <a:p>
            <a:fld id="{F2736200-3204-44C4-A5EC-985817706BA3}" type="slidenum">
              <a:rPr lang="en-US" sz="1400" dirty="0" smtClean="0"/>
              <a:t>54</a:t>
            </a:fld>
            <a:endParaRPr lang="en-US" sz="1400" dirty="0"/>
          </a:p>
        </p:txBody>
      </p:sp>
      <p:sp>
        <p:nvSpPr>
          <p:cNvPr id="6" name="TextBox 5"/>
          <p:cNvSpPr txBox="1"/>
          <p:nvPr/>
        </p:nvSpPr>
        <p:spPr>
          <a:xfrm>
            <a:off x="4274726" y="2531531"/>
            <a:ext cx="4752542" cy="1015663"/>
          </a:xfrm>
          <a:prstGeom prst="rect">
            <a:avLst/>
          </a:prstGeom>
          <a:solidFill>
            <a:srgbClr val="EC1C3C"/>
          </a:solidFill>
        </p:spPr>
        <p:txBody>
          <a:bodyPr wrap="square" rtlCol="0">
            <a:spAutoFit/>
          </a:bodyPr>
          <a:lstStyle/>
          <a:p>
            <a:pPr algn="ctr" rtl="1"/>
            <a:r>
              <a:rPr lang="en-US" sz="6000" b="1" dirty="0">
                <a:solidFill>
                  <a:schemeClr val="bg1"/>
                </a:solidFill>
                <a:latin typeface="Tahoma" pitchFamily="34" charset="0"/>
                <a:ea typeface="Tahoma" pitchFamily="34" charset="0"/>
                <a:cs typeface="Tahoma" pitchFamily="34" charset="0"/>
              </a:rPr>
              <a:t>Appendices</a:t>
            </a:r>
            <a:endParaRPr lang="he-IL" sz="6000" b="1" dirty="0">
              <a:solidFill>
                <a:schemeClr val="bg1"/>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7589709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55</a:t>
            </a:fld>
            <a:endParaRPr lang="en-US" sz="1400" dirty="0"/>
          </a:p>
        </p:txBody>
      </p:sp>
      <p:sp>
        <p:nvSpPr>
          <p:cNvPr id="17" name="TextBox 16"/>
          <p:cNvSpPr txBox="1"/>
          <p:nvPr/>
        </p:nvSpPr>
        <p:spPr>
          <a:xfrm>
            <a:off x="0" y="0"/>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Urban Space and Mobility - Logic Model, Mapping of Tools and Indicators </a:t>
            </a:r>
            <a:endParaRPr lang="he-IL" sz="2000" b="1" dirty="0">
              <a:solidFill>
                <a:schemeClr val="bg1"/>
              </a:solidFill>
              <a:latin typeface="Tahoma" pitchFamily="34" charset="0"/>
              <a:ea typeface="Tahoma" pitchFamily="34" charset="0"/>
              <a:cs typeface="Tahoma" pitchFamily="34" charset="0"/>
            </a:endParaRPr>
          </a:p>
        </p:txBody>
      </p:sp>
      <p:sp>
        <p:nvSpPr>
          <p:cNvPr id="3" name="Rectangle 2">
            <a:extLst>
              <a:ext uri="{FF2B5EF4-FFF2-40B4-BE49-F238E27FC236}">
                <a16:creationId xmlns:a16="http://schemas.microsoft.com/office/drawing/2014/main" id="{D8EF5DC2-758D-4AC3-B934-2DD9B470B160}"/>
              </a:ext>
            </a:extLst>
          </p:cNvPr>
          <p:cNvSpPr/>
          <p:nvPr/>
        </p:nvSpPr>
        <p:spPr>
          <a:xfrm>
            <a:off x="169384" y="6178427"/>
            <a:ext cx="10765046" cy="261610"/>
          </a:xfrm>
          <a:prstGeom prst="rect">
            <a:avLst/>
          </a:prstGeom>
        </p:spPr>
        <p:txBody>
          <a:bodyPr wrap="square">
            <a:spAutoFit/>
          </a:bodyPr>
          <a:lstStyle/>
          <a:p>
            <a:r>
              <a:rPr lang="en-US" sz="1100" dirty="0"/>
              <a:t>*Collection and measurement of output evaluations is carried out on an ongoing basis by the Urban95 staff of the Tel Aviv - Jaffa municipality.</a:t>
            </a:r>
          </a:p>
        </p:txBody>
      </p:sp>
      <p:graphicFrame>
        <p:nvGraphicFramePr>
          <p:cNvPr id="4" name="טבלה 3"/>
          <p:cNvGraphicFramePr>
            <a:graphicFrameLocks noGrp="1"/>
          </p:cNvGraphicFramePr>
          <p:nvPr/>
        </p:nvGraphicFramePr>
        <p:xfrm>
          <a:off x="170120" y="485030"/>
          <a:ext cx="11766732" cy="4117650"/>
        </p:xfrm>
        <a:graphic>
          <a:graphicData uri="http://schemas.openxmlformats.org/drawingml/2006/table">
            <a:tbl>
              <a:tblPr rtl="1" firstRow="1" bandRow="1">
                <a:tableStyleId>{5C22544A-7EE6-4342-B048-85BDC9FD1C3A}</a:tableStyleId>
              </a:tblPr>
              <a:tblGrid>
                <a:gridCol w="2254506">
                  <a:extLst>
                    <a:ext uri="{9D8B030D-6E8A-4147-A177-3AD203B41FA5}">
                      <a16:colId xmlns:a16="http://schemas.microsoft.com/office/drawing/2014/main" val="4201805878"/>
                    </a:ext>
                  </a:extLst>
                </a:gridCol>
                <a:gridCol w="2543967">
                  <a:extLst>
                    <a:ext uri="{9D8B030D-6E8A-4147-A177-3AD203B41FA5}">
                      <a16:colId xmlns:a16="http://schemas.microsoft.com/office/drawing/2014/main" val="116840251"/>
                    </a:ext>
                  </a:extLst>
                </a:gridCol>
                <a:gridCol w="3052290">
                  <a:extLst>
                    <a:ext uri="{9D8B030D-6E8A-4147-A177-3AD203B41FA5}">
                      <a16:colId xmlns:a16="http://schemas.microsoft.com/office/drawing/2014/main" val="2504916236"/>
                    </a:ext>
                  </a:extLst>
                </a:gridCol>
                <a:gridCol w="3915969">
                  <a:extLst>
                    <a:ext uri="{9D8B030D-6E8A-4147-A177-3AD203B41FA5}">
                      <a16:colId xmlns:a16="http://schemas.microsoft.com/office/drawing/2014/main" val="839495781"/>
                    </a:ext>
                  </a:extLst>
                </a:gridCol>
              </a:tblGrid>
              <a:tr h="451789">
                <a:tc>
                  <a:txBody>
                    <a:bodyPr/>
                    <a:lstStyle/>
                    <a:p>
                      <a:pPr algn="ctr" rtl="1">
                        <a:lnSpc>
                          <a:spcPct val="115000"/>
                        </a:lnSpc>
                        <a:spcAft>
                          <a:spcPts val="0"/>
                        </a:spcAft>
                      </a:pPr>
                      <a:r>
                        <a:rPr lang="en-US" sz="1200" dirty="0">
                          <a:effectLst/>
                        </a:rPr>
                        <a:t>Mid-Term results </a:t>
                      </a:r>
                      <a:br>
                        <a:rPr lang="en-US" sz="1200" dirty="0">
                          <a:effectLst/>
                        </a:rPr>
                      </a:br>
                      <a:r>
                        <a:rPr lang="en-US" sz="1200" dirty="0">
                          <a:effectLst/>
                        </a:rPr>
                        <a:t>(3-5 Years)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5532" marR="65532" marT="32766" marB="32766"/>
                </a:tc>
                <a:tc>
                  <a:txBody>
                    <a:bodyPr/>
                    <a:lstStyle/>
                    <a:p>
                      <a:pPr algn="ctr" rtl="1">
                        <a:lnSpc>
                          <a:spcPct val="115000"/>
                        </a:lnSpc>
                        <a:spcAft>
                          <a:spcPts val="0"/>
                        </a:spcAft>
                      </a:pPr>
                      <a:r>
                        <a:rPr lang="en-US" sz="1200" dirty="0">
                          <a:effectLst/>
                        </a:rPr>
                        <a:t>Short Term results (End of Phase II)</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5532" marR="65532" marT="32766" marB="32766"/>
                </a:tc>
                <a:tc>
                  <a:txBody>
                    <a:bodyPr/>
                    <a:lstStyle/>
                    <a:p>
                      <a:pPr algn="ctr" rtl="1">
                        <a:lnSpc>
                          <a:spcPct val="115000"/>
                        </a:lnSpc>
                        <a:spcAft>
                          <a:spcPts val="0"/>
                        </a:spcAft>
                      </a:pPr>
                      <a:r>
                        <a:rPr lang="en-US" sz="1200" dirty="0">
                          <a:effectLst/>
                        </a:rPr>
                        <a:t>Outputs*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ctr" rtl="1">
                        <a:lnSpc>
                          <a:spcPct val="115000"/>
                        </a:lnSpc>
                        <a:spcAft>
                          <a:spcPts val="0"/>
                        </a:spcAft>
                      </a:pPr>
                      <a:r>
                        <a:rPr lang="en-US" sz="1200" dirty="0">
                          <a:effectLst/>
                        </a:rPr>
                        <a:t>Actions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5532" marR="65532" marT="32766" marB="32766"/>
                </a:tc>
                <a:extLst>
                  <a:ext uri="{0D108BD9-81ED-4DB2-BD59-A6C34878D82A}">
                    <a16:rowId xmlns:a16="http://schemas.microsoft.com/office/drawing/2014/main" val="1939731934"/>
                  </a:ext>
                </a:extLst>
              </a:tr>
              <a:tr h="3643813">
                <a:tc>
                  <a:txBody>
                    <a:bodyPr/>
                    <a:lstStyle/>
                    <a:p>
                      <a:pPr algn="l" rtl="0">
                        <a:lnSpc>
                          <a:spcPct val="115000"/>
                        </a:lnSpc>
                        <a:spcAft>
                          <a:spcPts val="0"/>
                        </a:spcAft>
                      </a:pPr>
                      <a:r>
                        <a:rPr lang="en-US" sz="1200" dirty="0">
                          <a:effectLst/>
                        </a:rPr>
                        <a:t>Caregivers and their children spending time daily in adjusted urban spaces, contributing to their development</a:t>
                      </a:r>
                    </a:p>
                    <a:p>
                      <a:pPr algn="l" rtl="0">
                        <a:lnSpc>
                          <a:spcPct val="115000"/>
                        </a:lnSpc>
                        <a:spcAft>
                          <a:spcPts val="0"/>
                        </a:spcAft>
                      </a:pPr>
                      <a:r>
                        <a:rPr lang="en-US" sz="1200" dirty="0">
                          <a:effectLst/>
                        </a:rPr>
                        <a:t> </a:t>
                      </a:r>
                    </a:p>
                    <a:p>
                      <a:pPr algn="l" rtl="0">
                        <a:lnSpc>
                          <a:spcPct val="115000"/>
                        </a:lnSpc>
                        <a:spcAft>
                          <a:spcPts val="0"/>
                        </a:spcAft>
                      </a:pPr>
                      <a:r>
                        <a:rPr lang="en-US" sz="1200" dirty="0">
                          <a:effectLst/>
                        </a:rPr>
                        <a:t>Caregivers and their children moving around safe and accessible urban spaces</a:t>
                      </a:r>
                    </a:p>
                    <a:p>
                      <a:pPr algn="l" rtl="0">
                        <a:lnSpc>
                          <a:spcPct val="115000"/>
                        </a:lnSpc>
                        <a:spcAft>
                          <a:spcPts val="0"/>
                        </a:spcAft>
                      </a:pPr>
                      <a:r>
                        <a:rPr lang="en-US" sz="1200" dirty="0">
                          <a:effectLst/>
                        </a:rPr>
                        <a:t> </a:t>
                      </a:r>
                    </a:p>
                    <a:p>
                      <a:pPr algn="l" rtl="0">
                        <a:lnSpc>
                          <a:spcPct val="115000"/>
                        </a:lnSpc>
                        <a:spcAft>
                          <a:spcPts val="0"/>
                        </a:spcAft>
                      </a:pPr>
                      <a:r>
                        <a:rPr lang="en-US" sz="1200" dirty="0">
                          <a:effectLst/>
                        </a:rPr>
                        <a:t>Caregiver and children perspectives incorporated into planning of public spaces, making them suitable for young children (playgrounds, accessible sidewalks, public transportation, shade, clear air, green spaces)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5532" marR="65532" marT="32766" marB="32766"/>
                </a:tc>
                <a:tc>
                  <a:txBody>
                    <a:bodyPr/>
                    <a:lstStyle/>
                    <a:p>
                      <a:pPr algn="l" rtl="0">
                        <a:lnSpc>
                          <a:spcPct val="115000"/>
                        </a:lnSpc>
                        <a:spcAft>
                          <a:spcPts val="0"/>
                        </a:spcAft>
                      </a:pPr>
                      <a:r>
                        <a:rPr lang="en-US" sz="1200" dirty="0">
                          <a:effectLst/>
                        </a:rPr>
                        <a:t> # of infrastructures renovated &amp; fitted for the use of caregivers and their children</a:t>
                      </a:r>
                    </a:p>
                    <a:p>
                      <a:pPr algn="l" rtl="0">
                        <a:lnSpc>
                          <a:spcPct val="115000"/>
                        </a:lnSpc>
                        <a:spcAft>
                          <a:spcPts val="0"/>
                        </a:spcAft>
                      </a:pPr>
                      <a:r>
                        <a:rPr lang="en-US" sz="1200" dirty="0">
                          <a:effectLst/>
                        </a:rPr>
                        <a:t> </a:t>
                      </a:r>
                    </a:p>
                    <a:p>
                      <a:pPr algn="l" rtl="0">
                        <a:lnSpc>
                          <a:spcPct val="115000"/>
                        </a:lnSpc>
                        <a:spcAft>
                          <a:spcPts val="0"/>
                        </a:spcAft>
                      </a:pPr>
                      <a:r>
                        <a:rPr lang="en-US" sz="1200" dirty="0">
                          <a:effectLst/>
                        </a:rPr>
                        <a:t>Increase in frequency of parent-child joint walking / riding on designated walkways / paths in their neighborhoods</a:t>
                      </a:r>
                    </a:p>
                    <a:p>
                      <a:pPr algn="l" rtl="0">
                        <a:lnSpc>
                          <a:spcPct val="115000"/>
                        </a:lnSpc>
                        <a:spcAft>
                          <a:spcPts val="0"/>
                        </a:spcAft>
                      </a:pPr>
                      <a:r>
                        <a:rPr lang="en-US" sz="1200" dirty="0">
                          <a:effectLst/>
                        </a:rPr>
                        <a:t> </a:t>
                      </a:r>
                    </a:p>
                    <a:p>
                      <a:pPr algn="l" rtl="0">
                        <a:lnSpc>
                          <a:spcPct val="115000"/>
                        </a:lnSpc>
                        <a:spcAft>
                          <a:spcPts val="0"/>
                        </a:spcAft>
                      </a:pPr>
                      <a:r>
                        <a:rPr lang="en-US" sz="1200" dirty="0">
                          <a:effectLst/>
                        </a:rPr>
                        <a:t># of caregivers moving around urban spaces designed in accordance with Urban95 principles</a:t>
                      </a:r>
                    </a:p>
                    <a:p>
                      <a:pPr algn="l" rtl="0">
                        <a:lnSpc>
                          <a:spcPct val="115000"/>
                        </a:lnSpc>
                        <a:spcBef>
                          <a:spcPts val="1200"/>
                        </a:spcBef>
                        <a:spcAft>
                          <a:spcPts val="0"/>
                        </a:spcAft>
                      </a:pPr>
                      <a:r>
                        <a:rPr lang="en-US" sz="1200" dirty="0">
                          <a:effectLst/>
                        </a:rPr>
                        <a:t># of caregivers using accessibility solutions in public spaces (walkability interventions)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5532" marR="65532" marT="32766" marB="32766"/>
                </a:tc>
                <a:tc>
                  <a:txBody>
                    <a:bodyPr/>
                    <a:lstStyle/>
                    <a:p>
                      <a:pPr algn="l" rtl="0">
                        <a:lnSpc>
                          <a:spcPct val="115000"/>
                        </a:lnSpc>
                        <a:spcAft>
                          <a:spcPts val="0"/>
                        </a:spcAft>
                      </a:pPr>
                      <a:r>
                        <a:rPr lang="en-US" sz="1200" dirty="0">
                          <a:effectLst/>
                        </a:rPr>
                        <a:t> # of pilots’ implementation</a:t>
                      </a:r>
                    </a:p>
                    <a:p>
                      <a:pPr algn="l" rtl="0">
                        <a:lnSpc>
                          <a:spcPct val="115000"/>
                        </a:lnSpc>
                        <a:spcBef>
                          <a:spcPts val="1200"/>
                        </a:spcBef>
                        <a:spcAft>
                          <a:spcPts val="0"/>
                        </a:spcAft>
                      </a:pPr>
                      <a:r>
                        <a:rPr lang="en-US" sz="1200" dirty="0">
                          <a:effectLst/>
                        </a:rPr>
                        <a:t>Integration of caregivers and children's perspectives into urban planning principles regarding mobility (such as the strategic urban bicycle program, walkability promotion)</a:t>
                      </a:r>
                    </a:p>
                    <a:p>
                      <a:pPr algn="l" rtl="0">
                        <a:lnSpc>
                          <a:spcPct val="115000"/>
                        </a:lnSpc>
                        <a:spcBef>
                          <a:spcPts val="1200"/>
                        </a:spcBef>
                        <a:spcAft>
                          <a:spcPts val="0"/>
                        </a:spcAft>
                      </a:pPr>
                      <a:r>
                        <a:rPr lang="en-US" sz="1200" dirty="0">
                          <a:effectLst/>
                        </a:rPr>
                        <a:t># of caregivers walking/riding daily with their children on designated walkways/paths</a:t>
                      </a:r>
                    </a:p>
                    <a:p>
                      <a:pPr algn="l" rtl="0">
                        <a:lnSpc>
                          <a:spcPct val="115000"/>
                        </a:lnSpc>
                        <a:spcBef>
                          <a:spcPts val="1200"/>
                        </a:spcBef>
                        <a:spcAft>
                          <a:spcPts val="0"/>
                        </a:spcAft>
                      </a:pPr>
                      <a:r>
                        <a:rPr lang="en-US" sz="1200" dirty="0">
                          <a:effectLst/>
                        </a:rPr>
                        <a:t># of caregivers and their children moving around in an urban public space designed in accordance with Urban95 principles</a:t>
                      </a:r>
                    </a:p>
                    <a:p>
                      <a:pPr algn="l" rtl="0">
                        <a:lnSpc>
                          <a:spcPct val="115000"/>
                        </a:lnSpc>
                        <a:spcBef>
                          <a:spcPts val="1200"/>
                        </a:spcBef>
                        <a:spcAft>
                          <a:spcPts val="0"/>
                        </a:spcAft>
                      </a:pPr>
                      <a:r>
                        <a:rPr lang="en-US" sz="1200" dirty="0">
                          <a:effectLst/>
                        </a:rPr>
                        <a:t># of parent-child interactions and joint play of children and their caregivers in urban public spaces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l" rtl="0">
                        <a:lnSpc>
                          <a:spcPct val="115000"/>
                        </a:lnSpc>
                        <a:spcAft>
                          <a:spcPts val="0"/>
                        </a:spcAft>
                      </a:pPr>
                      <a:r>
                        <a:rPr lang="en-US" sz="1200" dirty="0">
                          <a:effectLst/>
                        </a:rPr>
                        <a:t>Mapping the neighborhoods’ physical spaces to adjust them to the suitable and accessible use and needs of caregivers and their children  </a:t>
                      </a:r>
                    </a:p>
                    <a:p>
                      <a:pPr algn="l" rtl="0">
                        <a:lnSpc>
                          <a:spcPct val="115000"/>
                        </a:lnSpc>
                        <a:spcAft>
                          <a:spcPts val="0"/>
                        </a:spcAft>
                      </a:pPr>
                      <a:r>
                        <a:rPr lang="en-US" sz="1200" dirty="0">
                          <a:effectLst/>
                        </a:rPr>
                        <a:t> </a:t>
                      </a:r>
                    </a:p>
                    <a:p>
                      <a:pPr algn="l" rtl="0">
                        <a:lnSpc>
                          <a:spcPct val="115000"/>
                        </a:lnSpc>
                        <a:spcAft>
                          <a:spcPts val="0"/>
                        </a:spcAft>
                      </a:pPr>
                      <a:r>
                        <a:rPr lang="en-US" sz="1200" dirty="0">
                          <a:effectLst/>
                        </a:rPr>
                        <a:t>Promoting urban infrastructure investments for optimal, safe and suitable mobility of caregivers and their children via foot and/or bicycle (daycares entry, wide sidewalks, accessible buildings, roads, intersections, crosswalks, walkway markings)</a:t>
                      </a:r>
                    </a:p>
                    <a:p>
                      <a:pPr algn="l" rtl="0">
                        <a:lnSpc>
                          <a:spcPct val="115000"/>
                        </a:lnSpc>
                        <a:spcAft>
                          <a:spcPts val="0"/>
                        </a:spcAft>
                      </a:pPr>
                      <a:r>
                        <a:rPr lang="en-US" sz="1200" dirty="0">
                          <a:effectLst/>
                        </a:rPr>
                        <a:t> </a:t>
                      </a:r>
                    </a:p>
                    <a:p>
                      <a:pPr algn="l" rtl="0">
                        <a:lnSpc>
                          <a:spcPct val="115000"/>
                        </a:lnSpc>
                        <a:spcAft>
                          <a:spcPts val="0"/>
                        </a:spcAft>
                      </a:pPr>
                      <a:r>
                        <a:rPr lang="en-US" sz="1200" dirty="0">
                          <a:effectLst/>
                        </a:rPr>
                        <a:t>Promoting urban investments to adjust urban spaces for use and stay of caregivers and their children (shade, nature, accessible bus stations, public transport, heat and air pollution reduction)</a:t>
                      </a:r>
                    </a:p>
                    <a:p>
                      <a:pPr algn="l" rtl="0">
                        <a:lnSpc>
                          <a:spcPct val="115000"/>
                        </a:lnSpc>
                        <a:spcAft>
                          <a:spcPts val="0"/>
                        </a:spcAft>
                      </a:pPr>
                      <a:r>
                        <a:rPr lang="en-US" sz="1200" dirty="0">
                          <a:effectLst/>
                        </a:rPr>
                        <a:t> </a:t>
                      </a:r>
                    </a:p>
                    <a:p>
                      <a:pPr algn="l" rtl="0">
                        <a:lnSpc>
                          <a:spcPct val="115000"/>
                        </a:lnSpc>
                        <a:spcAft>
                          <a:spcPts val="0"/>
                        </a:spcAft>
                      </a:pPr>
                      <a:r>
                        <a:rPr lang="en-US" sz="1200" dirty="0">
                          <a:effectLst/>
                        </a:rPr>
                        <a:t>Initiation of mobility and urban spaces pilots and recruitment of partners for implementation</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5532" marR="65532" marT="32766" marB="32766"/>
                </a:tc>
                <a:extLst>
                  <a:ext uri="{0D108BD9-81ED-4DB2-BD59-A6C34878D82A}">
                    <a16:rowId xmlns:a16="http://schemas.microsoft.com/office/drawing/2014/main" val="4104225206"/>
                  </a:ext>
                </a:extLst>
              </a:tr>
            </a:tbl>
          </a:graphicData>
        </a:graphic>
      </p:graphicFrame>
      <p:graphicFrame>
        <p:nvGraphicFramePr>
          <p:cNvPr id="7" name="טבלה 6"/>
          <p:cNvGraphicFramePr>
            <a:graphicFrameLocks noGrp="1"/>
          </p:cNvGraphicFramePr>
          <p:nvPr/>
        </p:nvGraphicFramePr>
        <p:xfrm>
          <a:off x="170120" y="4700561"/>
          <a:ext cx="11766732" cy="1305392"/>
        </p:xfrm>
        <a:graphic>
          <a:graphicData uri="http://schemas.openxmlformats.org/drawingml/2006/table">
            <a:tbl>
              <a:tblPr firstRow="1" bandRow="1">
                <a:tableStyleId>{5C22544A-7EE6-4342-B048-85BDC9FD1C3A}</a:tableStyleId>
              </a:tblPr>
              <a:tblGrid>
                <a:gridCol w="5126907">
                  <a:extLst>
                    <a:ext uri="{9D8B030D-6E8A-4147-A177-3AD203B41FA5}">
                      <a16:colId xmlns:a16="http://schemas.microsoft.com/office/drawing/2014/main" val="2038800125"/>
                    </a:ext>
                  </a:extLst>
                </a:gridCol>
                <a:gridCol w="2570434">
                  <a:extLst>
                    <a:ext uri="{9D8B030D-6E8A-4147-A177-3AD203B41FA5}">
                      <a16:colId xmlns:a16="http://schemas.microsoft.com/office/drawing/2014/main" val="2387473360"/>
                    </a:ext>
                  </a:extLst>
                </a:gridCol>
                <a:gridCol w="1819747">
                  <a:extLst>
                    <a:ext uri="{9D8B030D-6E8A-4147-A177-3AD203B41FA5}">
                      <a16:colId xmlns:a16="http://schemas.microsoft.com/office/drawing/2014/main" val="2667950633"/>
                    </a:ext>
                  </a:extLst>
                </a:gridCol>
                <a:gridCol w="2249644">
                  <a:extLst>
                    <a:ext uri="{9D8B030D-6E8A-4147-A177-3AD203B41FA5}">
                      <a16:colId xmlns:a16="http://schemas.microsoft.com/office/drawing/2014/main" val="2296088236"/>
                    </a:ext>
                  </a:extLst>
                </a:gridCol>
              </a:tblGrid>
              <a:tr h="206417">
                <a:tc>
                  <a:txBody>
                    <a:bodyPr/>
                    <a:lstStyle/>
                    <a:p>
                      <a:pPr algn="ctr" rtl="1">
                        <a:lnSpc>
                          <a:spcPct val="115000"/>
                        </a:lnSpc>
                        <a:spcAft>
                          <a:spcPts val="0"/>
                        </a:spcAft>
                      </a:pPr>
                      <a:r>
                        <a:rPr lang="en-US" sz="1200" dirty="0">
                          <a:effectLst/>
                        </a:rPr>
                        <a:t>Indicator/ Tool</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 Retrospective Review </a:t>
                      </a:r>
                      <a:r>
                        <a:rPr lang="he-IL" sz="1200" dirty="0">
                          <a:effectLst/>
                        </a:rPr>
                        <a:t>&amp;</a:t>
                      </a:r>
                      <a:r>
                        <a:rPr lang="en-US" sz="1200" dirty="0">
                          <a:effectLst/>
                        </a:rPr>
                        <a:t>Data Analysis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0">
                        <a:lnSpc>
                          <a:spcPct val="115000"/>
                        </a:lnSpc>
                        <a:spcAft>
                          <a:spcPts val="0"/>
                        </a:spcAft>
                      </a:pPr>
                      <a:r>
                        <a:rPr lang="en-US" sz="1200" dirty="0">
                          <a:effectLst/>
                        </a:rPr>
                        <a:t>In-depth Interviews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Field Observations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971819323"/>
                  </a:ext>
                </a:extLst>
              </a:tr>
              <a:tr h="219795">
                <a:tc>
                  <a:txBody>
                    <a:bodyPr/>
                    <a:lstStyle/>
                    <a:p>
                      <a:pPr algn="l" rtl="1">
                        <a:lnSpc>
                          <a:spcPct val="115000"/>
                        </a:lnSpc>
                        <a:spcAft>
                          <a:spcPts val="0"/>
                        </a:spcAft>
                      </a:pPr>
                      <a:r>
                        <a:rPr lang="en-US" sz="1200" dirty="0">
                          <a:effectLst/>
                        </a:rPr>
                        <a:t>Physical infrastructures suitable for young children and their caregivers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860190334"/>
                  </a:ext>
                </a:extLst>
              </a:tr>
              <a:tr h="219795">
                <a:tc>
                  <a:txBody>
                    <a:bodyPr/>
                    <a:lstStyle/>
                    <a:p>
                      <a:pPr algn="l" rtl="0">
                        <a:lnSpc>
                          <a:spcPct val="115000"/>
                        </a:lnSpc>
                        <a:spcAft>
                          <a:spcPts val="0"/>
                        </a:spcAft>
                      </a:pPr>
                      <a:r>
                        <a:rPr lang="en-US" sz="1200" dirty="0">
                          <a:effectLst/>
                        </a:rPr>
                        <a:t>Frequency of walking, bicycling or use of public transit instead of private car</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20720508"/>
                  </a:ext>
                </a:extLst>
              </a:tr>
              <a:tr h="219795">
                <a:tc>
                  <a:txBody>
                    <a:bodyPr/>
                    <a:lstStyle/>
                    <a:p>
                      <a:pPr algn="l" rtl="0">
                        <a:lnSpc>
                          <a:spcPct val="115000"/>
                        </a:lnSpc>
                        <a:spcAft>
                          <a:spcPts val="0"/>
                        </a:spcAft>
                      </a:pPr>
                      <a:r>
                        <a:rPr lang="en-US" sz="1200" dirty="0">
                          <a:effectLst/>
                        </a:rPr>
                        <a:t>Use of suitable urban spaces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634355330"/>
                  </a:ext>
                </a:extLst>
              </a:tr>
              <a:tr h="219795">
                <a:tc>
                  <a:txBody>
                    <a:bodyPr/>
                    <a:lstStyle/>
                    <a:p>
                      <a:pPr algn="l" rtl="0">
                        <a:lnSpc>
                          <a:spcPct val="115000"/>
                        </a:lnSpc>
                        <a:spcAft>
                          <a:spcPts val="0"/>
                        </a:spcAft>
                      </a:pPr>
                      <a:r>
                        <a:rPr lang="en-US" sz="1200" dirty="0">
                          <a:effectLst/>
                        </a:rPr>
                        <a:t>parent-child Interactions and joint play in public spaces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63124131"/>
                  </a:ext>
                </a:extLst>
              </a:tr>
              <a:tr h="219795">
                <a:tc>
                  <a:txBody>
                    <a:bodyPr/>
                    <a:lstStyle/>
                    <a:p>
                      <a:pPr algn="l" rtl="0">
                        <a:lnSpc>
                          <a:spcPct val="115000"/>
                        </a:lnSpc>
                        <a:spcAft>
                          <a:spcPts val="0"/>
                        </a:spcAft>
                      </a:pPr>
                      <a:r>
                        <a:rPr lang="en-US" sz="1200" dirty="0">
                          <a:effectLst/>
                        </a:rPr>
                        <a:t>Urban95 principles are integrated into urban planning protocols for public space</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358512339"/>
                  </a:ext>
                </a:extLst>
              </a:tr>
            </a:tbl>
          </a:graphicData>
        </a:graphic>
      </p:graphicFrame>
      <p:sp>
        <p:nvSpPr>
          <p:cNvPr id="8" name="Rectangle 7">
            <a:extLst>
              <a:ext uri="{FF2B5EF4-FFF2-40B4-BE49-F238E27FC236}">
                <a16:creationId xmlns:a16="http://schemas.microsoft.com/office/drawing/2014/main" id="{295FB50F-0D94-45B4-A2D9-82682D190A00}"/>
              </a:ext>
            </a:extLst>
          </p:cNvPr>
          <p:cNvSpPr/>
          <p:nvPr/>
        </p:nvSpPr>
        <p:spPr>
          <a:xfrm>
            <a:off x="4727275" y="6505302"/>
            <a:ext cx="5940725" cy="352697"/>
          </a:xfrm>
          <a:prstGeom prst="rect">
            <a:avLst/>
          </a:prstGeom>
          <a:solidFill>
            <a:srgbClr val="D2D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83584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smtClean="0"/>
              <a:t>56</a:t>
            </a:fld>
            <a:endParaRPr lang="en-US" sz="1400" dirty="0"/>
          </a:p>
        </p:txBody>
      </p:sp>
      <p:sp>
        <p:nvSpPr>
          <p:cNvPr id="3" name="Rectangle 2"/>
          <p:cNvSpPr/>
          <p:nvPr/>
        </p:nvSpPr>
        <p:spPr>
          <a:xfrm>
            <a:off x="1318437" y="1177185"/>
            <a:ext cx="9691947" cy="504305"/>
          </a:xfrm>
          <a:prstGeom prst="rect">
            <a:avLst/>
          </a:prstGeom>
        </p:spPr>
        <p:txBody>
          <a:bodyPr wrap="square" anchor="t">
            <a:spAutoFit/>
          </a:bodyPr>
          <a:lstStyle/>
          <a:p>
            <a:pPr algn="r" rtl="1">
              <a:lnSpc>
                <a:spcPts val="1200"/>
              </a:lnSpc>
            </a:pPr>
            <a:endParaRPr lang="he-IL" sz="1400" dirty="0">
              <a:latin typeface="Tahoma" pitchFamily="34" charset="0"/>
              <a:ea typeface="Tahoma" pitchFamily="34" charset="0"/>
              <a:cs typeface="Tahoma" pitchFamily="34" charset="0"/>
            </a:endParaRPr>
          </a:p>
          <a:p>
            <a:pPr marL="285750" indent="-285750" algn="r" rtl="1">
              <a:lnSpc>
                <a:spcPts val="2300"/>
              </a:lnSpc>
              <a:buFont typeface="Arial" panose="020B0604020202020204" pitchFamily="34" charset="0"/>
              <a:buChar char="•"/>
            </a:pPr>
            <a:endParaRPr lang="he-IL" sz="1400" dirty="0">
              <a:latin typeface="Tahoma" pitchFamily="34" charset="0"/>
              <a:ea typeface="Tahoma" pitchFamily="34" charset="0"/>
              <a:cs typeface="Tahoma" pitchFamily="34" charset="0"/>
            </a:endParaRPr>
          </a:p>
        </p:txBody>
      </p:sp>
      <p:graphicFrame>
        <p:nvGraphicFramePr>
          <p:cNvPr id="5" name="Table 4">
            <a:extLst>
              <a:ext uri="{FF2B5EF4-FFF2-40B4-BE49-F238E27FC236}">
                <a16:creationId xmlns:a16="http://schemas.microsoft.com/office/drawing/2014/main" id="{97404753-3257-407D-ACD2-8624FF42BB7E}"/>
              </a:ext>
            </a:extLst>
          </p:cNvPr>
          <p:cNvGraphicFramePr>
            <a:graphicFrameLocks noGrp="1"/>
          </p:cNvGraphicFramePr>
          <p:nvPr/>
        </p:nvGraphicFramePr>
        <p:xfrm>
          <a:off x="1" y="585718"/>
          <a:ext cx="12191998" cy="3501417"/>
        </p:xfrm>
        <a:graphic>
          <a:graphicData uri="http://schemas.openxmlformats.org/drawingml/2006/table">
            <a:tbl>
              <a:tblPr rtl="1" firstRow="1" bandRow="1">
                <a:tableStyleId>{5C22544A-7EE6-4342-B048-85BDC9FD1C3A}</a:tableStyleId>
              </a:tblPr>
              <a:tblGrid>
                <a:gridCol w="1397875">
                  <a:extLst>
                    <a:ext uri="{9D8B030D-6E8A-4147-A177-3AD203B41FA5}">
                      <a16:colId xmlns:a16="http://schemas.microsoft.com/office/drawing/2014/main" val="3202692128"/>
                    </a:ext>
                  </a:extLst>
                </a:gridCol>
                <a:gridCol w="1629103">
                  <a:extLst>
                    <a:ext uri="{9D8B030D-6E8A-4147-A177-3AD203B41FA5}">
                      <a16:colId xmlns:a16="http://schemas.microsoft.com/office/drawing/2014/main" val="2434963596"/>
                    </a:ext>
                  </a:extLst>
                </a:gridCol>
                <a:gridCol w="3678621">
                  <a:extLst>
                    <a:ext uri="{9D8B030D-6E8A-4147-A177-3AD203B41FA5}">
                      <a16:colId xmlns:a16="http://schemas.microsoft.com/office/drawing/2014/main" val="3678736356"/>
                    </a:ext>
                  </a:extLst>
                </a:gridCol>
                <a:gridCol w="2249214">
                  <a:extLst>
                    <a:ext uri="{9D8B030D-6E8A-4147-A177-3AD203B41FA5}">
                      <a16:colId xmlns:a16="http://schemas.microsoft.com/office/drawing/2014/main" val="3720840280"/>
                    </a:ext>
                  </a:extLst>
                </a:gridCol>
                <a:gridCol w="3237185">
                  <a:extLst>
                    <a:ext uri="{9D8B030D-6E8A-4147-A177-3AD203B41FA5}">
                      <a16:colId xmlns:a16="http://schemas.microsoft.com/office/drawing/2014/main" val="1425389029"/>
                    </a:ext>
                  </a:extLst>
                </a:gridCol>
              </a:tblGrid>
              <a:tr h="466405">
                <a:tc>
                  <a:txBody>
                    <a:bodyPr/>
                    <a:lstStyle/>
                    <a:p>
                      <a:pPr marL="0" marR="0" algn="ctr" rtl="1">
                        <a:lnSpc>
                          <a:spcPct val="115000"/>
                        </a:lnSpc>
                        <a:spcBef>
                          <a:spcPts val="0"/>
                        </a:spcBef>
                        <a:spcAft>
                          <a:spcPts val="0"/>
                        </a:spcAft>
                      </a:pPr>
                      <a:r>
                        <a:rPr lang="en-US" sz="1200" dirty="0">
                          <a:effectLst/>
                        </a:rPr>
                        <a:t>Long Term Results (5-10 Years)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7222" marR="67222" marT="33611" marB="33611"/>
                </a:tc>
                <a:tc>
                  <a:txBody>
                    <a:bodyPr/>
                    <a:lstStyle/>
                    <a:p>
                      <a:pPr marL="0" marR="0" algn="ctr" rtl="1">
                        <a:lnSpc>
                          <a:spcPct val="115000"/>
                        </a:lnSpc>
                        <a:spcBef>
                          <a:spcPts val="0"/>
                        </a:spcBef>
                        <a:spcAft>
                          <a:spcPts val="0"/>
                        </a:spcAft>
                      </a:pPr>
                      <a:r>
                        <a:rPr lang="en-US" sz="1200" dirty="0">
                          <a:effectLst/>
                        </a:rPr>
                        <a:t>Mid-Term results </a:t>
                      </a:r>
                      <a:br>
                        <a:rPr lang="en-US" sz="1200" dirty="0">
                          <a:effectLst/>
                        </a:rPr>
                      </a:br>
                      <a:r>
                        <a:rPr lang="en-US" sz="1200" dirty="0">
                          <a:effectLst/>
                        </a:rPr>
                        <a:t>(3-5 Years)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7222" marR="67222" marT="33611" marB="33611"/>
                </a:tc>
                <a:tc>
                  <a:txBody>
                    <a:bodyPr/>
                    <a:lstStyle/>
                    <a:p>
                      <a:pPr marL="0" marR="0" algn="ctr" rtl="1">
                        <a:lnSpc>
                          <a:spcPct val="115000"/>
                        </a:lnSpc>
                        <a:spcBef>
                          <a:spcPts val="0"/>
                        </a:spcBef>
                        <a:spcAft>
                          <a:spcPts val="0"/>
                        </a:spcAft>
                      </a:pPr>
                      <a:r>
                        <a:rPr lang="en-US" sz="1200" dirty="0">
                          <a:effectLst/>
                        </a:rPr>
                        <a:t>Short Term results (End of Phase II)</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7222" marR="67222" marT="33611" marB="33611"/>
                </a:tc>
                <a:tc>
                  <a:txBody>
                    <a:bodyPr/>
                    <a:lstStyle/>
                    <a:p>
                      <a:pPr marL="0" marR="0" algn="ctr" rtl="1">
                        <a:lnSpc>
                          <a:spcPct val="115000"/>
                        </a:lnSpc>
                        <a:spcBef>
                          <a:spcPts val="0"/>
                        </a:spcBef>
                        <a:spcAft>
                          <a:spcPts val="0"/>
                        </a:spcAft>
                      </a:pPr>
                      <a:r>
                        <a:rPr lang="en-US" sz="1200" dirty="0">
                          <a:effectLst/>
                        </a:rPr>
                        <a:t>Outputs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marL="0" marR="0" algn="ctr" rtl="1">
                        <a:lnSpc>
                          <a:spcPct val="115000"/>
                        </a:lnSpc>
                        <a:spcBef>
                          <a:spcPts val="0"/>
                        </a:spcBef>
                        <a:spcAft>
                          <a:spcPts val="0"/>
                        </a:spcAft>
                      </a:pPr>
                      <a:r>
                        <a:rPr lang="en-US" sz="1200" dirty="0">
                          <a:effectLst/>
                        </a:rPr>
                        <a:t>Actions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7222" marR="67222" marT="33611" marB="33611"/>
                </a:tc>
                <a:extLst>
                  <a:ext uri="{0D108BD9-81ED-4DB2-BD59-A6C34878D82A}">
                    <a16:rowId xmlns:a16="http://schemas.microsoft.com/office/drawing/2014/main" val="3279225739"/>
                  </a:ext>
                </a:extLst>
              </a:tr>
              <a:tr h="3025890">
                <a:tc>
                  <a:txBody>
                    <a:bodyPr/>
                    <a:lstStyle/>
                    <a:p>
                      <a:pPr marL="0" marR="0" algn="l" rtl="0">
                        <a:lnSpc>
                          <a:spcPct val="115000"/>
                        </a:lnSpc>
                        <a:spcBef>
                          <a:spcPts val="0"/>
                        </a:spcBef>
                        <a:spcAft>
                          <a:spcPts val="1000"/>
                        </a:spcAft>
                      </a:pPr>
                      <a:r>
                        <a:rPr lang="en-US" sz="1200" dirty="0">
                          <a:effectLst/>
                        </a:rPr>
                        <a:t> # of families living an approximate  10-15-minute walk from the playgrounds and green spaces</a:t>
                      </a:r>
                      <a:endParaRPr lang="en-US" sz="1100" dirty="0">
                        <a:effectLst/>
                      </a:endParaRPr>
                    </a:p>
                    <a:p>
                      <a:pPr marL="0" marR="0" algn="l" rtl="0">
                        <a:lnSpc>
                          <a:spcPct val="115000"/>
                        </a:lnSpc>
                        <a:spcBef>
                          <a:spcPts val="0"/>
                        </a:spcBef>
                        <a:spcAft>
                          <a:spcPts val="1000"/>
                        </a:spcAft>
                      </a:pPr>
                      <a:r>
                        <a:rPr lang="en-US" sz="1200" dirty="0">
                          <a:effectLst/>
                        </a:rPr>
                        <a:t>Strengthening the child-parent relationship and parental behaviors in public spaces (joint play and communication)</a:t>
                      </a:r>
                      <a:r>
                        <a:rPr lang="he-IL" sz="12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7222" marR="67222" marT="33611" marB="33611"/>
                </a:tc>
                <a:tc>
                  <a:txBody>
                    <a:bodyPr/>
                    <a:lstStyle/>
                    <a:p>
                      <a:pPr marL="0" marR="0" algn="l" rtl="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200" dirty="0">
                          <a:effectLst/>
                        </a:rPr>
                        <a:t># of caregivers spending time with their children daily in public spaces (informal, playgrounds, ‘green’) reading, playing together</a:t>
                      </a:r>
                      <a:endParaRPr lang="en-US" sz="1100" dirty="0">
                        <a:effectLst/>
                      </a:endParaRPr>
                    </a:p>
                    <a:p>
                      <a:pPr marL="0" marR="0" algn="l" rtl="0">
                        <a:lnSpc>
                          <a:spcPct val="115000"/>
                        </a:lnSpc>
                        <a:spcBef>
                          <a:spcPts val="120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200" dirty="0">
                          <a:effectLst/>
                        </a:rPr>
                        <a:t># of children spending each day socializing with other children their age in public spaces (informal, playground, ‘green spaces’)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7222" marR="67222" marT="33611" marB="33611"/>
                </a:tc>
                <a:tc>
                  <a:txBody>
                    <a:bodyPr/>
                    <a:lstStyle/>
                    <a:p>
                      <a:pPr marL="0" marR="0" algn="l" rtl="0">
                        <a:lnSpc>
                          <a:spcPct val="115000"/>
                        </a:lnSpc>
                        <a:spcBef>
                          <a:spcPts val="0"/>
                        </a:spcBef>
                        <a:spcAft>
                          <a:spcPts val="1000"/>
                        </a:spcAft>
                      </a:pPr>
                      <a:r>
                        <a:rPr lang="en-US" sz="1200" dirty="0">
                          <a:effectLst/>
                        </a:rPr>
                        <a:t># of caregivers and children satisfied with playgrounds (in terms of accessibility, various facilities, level of safety and options for play)  </a:t>
                      </a:r>
                      <a:endParaRPr lang="en-US" sz="1100" dirty="0">
                        <a:effectLst/>
                      </a:endParaRPr>
                    </a:p>
                    <a:p>
                      <a:pPr marL="0" marR="0" algn="l" rtl="0">
                        <a:lnSpc>
                          <a:spcPct val="115000"/>
                        </a:lnSpc>
                        <a:spcBef>
                          <a:spcPts val="0"/>
                        </a:spcBef>
                        <a:spcAft>
                          <a:spcPts val="1000"/>
                        </a:spcAft>
                      </a:pPr>
                      <a:r>
                        <a:rPr lang="en-US" sz="1200" dirty="0">
                          <a:effectLst/>
                        </a:rPr>
                        <a:t># of caregivers and children using the adjusted public spaces (such as pedestrian zones, avenues and game warehouses)</a:t>
                      </a:r>
                      <a:endParaRPr lang="en-US" sz="1100" dirty="0">
                        <a:effectLst/>
                      </a:endParaRPr>
                    </a:p>
                    <a:p>
                      <a:pPr marL="0" marR="0" algn="l" rtl="0">
                        <a:lnSpc>
                          <a:spcPct val="115000"/>
                        </a:lnSpc>
                        <a:spcBef>
                          <a:spcPts val="0"/>
                        </a:spcBef>
                        <a:spcAft>
                          <a:spcPts val="1000"/>
                        </a:spcAft>
                      </a:pPr>
                      <a:r>
                        <a:rPr lang="en-US" sz="1200" dirty="0">
                          <a:effectLst/>
                        </a:rPr>
                        <a:t># of Increase in duration and frequency of parent-child play interactions in playgrounds and public spaces</a:t>
                      </a:r>
                      <a:endParaRPr lang="en-US" sz="1100" dirty="0">
                        <a:effectLst/>
                      </a:endParaRPr>
                    </a:p>
                    <a:p>
                      <a:pPr marL="0" marR="0" algn="l" rtl="0">
                        <a:lnSpc>
                          <a:spcPct val="115000"/>
                        </a:lnSpc>
                        <a:spcBef>
                          <a:spcPts val="0"/>
                        </a:spcBef>
                        <a:spcAft>
                          <a:spcPts val="0"/>
                        </a:spcAft>
                      </a:pPr>
                      <a:r>
                        <a:rPr lang="en-US" sz="1200" dirty="0">
                          <a:effectLst/>
                        </a:rPr>
                        <a:t># of Increase in the distribution of playgrounds in different neighborhoods around the city, built in accordance with Urban95 principles (specifically southern neighborhoods and Jaffa)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7222" marR="67222" marT="33611" marB="33611"/>
                </a:tc>
                <a:tc>
                  <a:txBody>
                    <a:bodyPr/>
                    <a:lstStyle/>
                    <a:p>
                      <a:pPr marL="0" marR="0" algn="l" rtl="0">
                        <a:lnSpc>
                          <a:spcPct val="115000"/>
                        </a:lnSpc>
                        <a:spcBef>
                          <a:spcPts val="0"/>
                        </a:spcBef>
                        <a:spcAft>
                          <a:spcPts val="1000"/>
                        </a:spcAft>
                      </a:pPr>
                      <a:r>
                        <a:rPr lang="en-US" sz="1200" dirty="0">
                          <a:effectLst/>
                        </a:rPr>
                        <a:t>stakeholders and urban partners are recruited to address the issues at hand </a:t>
                      </a:r>
                      <a:endParaRPr lang="en-US" sz="1100" dirty="0">
                        <a:effectLst/>
                      </a:endParaRPr>
                    </a:p>
                    <a:p>
                      <a:pPr marL="0" marR="0" algn="l" rtl="0">
                        <a:lnSpc>
                          <a:spcPct val="115000"/>
                        </a:lnSpc>
                        <a:spcBef>
                          <a:spcPts val="0"/>
                        </a:spcBef>
                        <a:spcAft>
                          <a:spcPts val="1000"/>
                        </a:spcAft>
                      </a:pPr>
                      <a:r>
                        <a:rPr lang="en-US" sz="1200" dirty="0">
                          <a:effectLst/>
                        </a:rPr>
                        <a:t># of Playgrounds developed/ renewed all over the city (including southern neighborhoods and Jaffa) in accordance with Urban95 principles</a:t>
                      </a:r>
                      <a:endParaRPr lang="en-US" sz="1100" dirty="0">
                        <a:effectLst/>
                      </a:endParaRPr>
                    </a:p>
                    <a:p>
                      <a:pPr marL="0" marR="0" algn="l" rtl="0">
                        <a:lnSpc>
                          <a:spcPct val="115000"/>
                        </a:lnSpc>
                        <a:spcBef>
                          <a:spcPts val="0"/>
                        </a:spcBef>
                        <a:spcAft>
                          <a:spcPts val="1000"/>
                        </a:spcAft>
                      </a:pPr>
                      <a:r>
                        <a:rPr lang="en-US" sz="1200" dirty="0">
                          <a:effectLst/>
                        </a:rPr>
                        <a:t>Increase in number of children and caregivers visiting and spending time at playgrounds, informal public spaces and ‘green’ urban areas near their homes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marL="0" marR="0" algn="l" rtl="0">
                        <a:lnSpc>
                          <a:spcPct val="115000"/>
                        </a:lnSpc>
                        <a:spcBef>
                          <a:spcPts val="0"/>
                        </a:spcBef>
                        <a:spcAft>
                          <a:spcPts val="1000"/>
                        </a:spcAft>
                      </a:pPr>
                      <a:r>
                        <a:rPr lang="en-US" sz="1200" dirty="0">
                          <a:effectLst/>
                        </a:rPr>
                        <a:t>Establish principles for building playgrounds, based on field research, international knowledge and public participation surveys (include developing elements, in walking distance, suitable for various age groups)</a:t>
                      </a:r>
                      <a:endParaRPr lang="en-US" sz="1100" dirty="0">
                        <a:effectLst/>
                      </a:endParaRPr>
                    </a:p>
                    <a:p>
                      <a:pPr marL="0" marR="0" algn="l" rtl="0">
                        <a:lnSpc>
                          <a:spcPct val="115000"/>
                        </a:lnSpc>
                        <a:spcBef>
                          <a:spcPts val="0"/>
                        </a:spcBef>
                        <a:spcAft>
                          <a:spcPts val="1000"/>
                        </a:spcAft>
                      </a:pPr>
                      <a:r>
                        <a:rPr lang="en-US" sz="1200" dirty="0">
                          <a:effectLst/>
                        </a:rPr>
                        <a:t>Initiate development / renewal of playgrounds across the city, in accordance with Urban95 principles, including onboarding collaborations for implementation</a:t>
                      </a:r>
                      <a:endParaRPr lang="en-US" sz="1100" dirty="0">
                        <a:effectLst/>
                      </a:endParaRPr>
                    </a:p>
                    <a:p>
                      <a:pPr marL="0" marR="0" algn="l" rtl="0">
                        <a:lnSpc>
                          <a:spcPct val="115000"/>
                        </a:lnSpc>
                        <a:spcBef>
                          <a:spcPts val="0"/>
                        </a:spcBef>
                        <a:spcAft>
                          <a:spcPts val="0"/>
                        </a:spcAft>
                      </a:pPr>
                      <a:r>
                        <a:rPr lang="en-US" sz="1200" dirty="0">
                          <a:effectLst/>
                        </a:rPr>
                        <a:t>Map potential interventions in informal public spaces (to adjust for children and their caregivers) and initiate pilots (e.g. pedestrian zones)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7222" marR="67222" marT="33611" marB="33611"/>
                </a:tc>
                <a:extLst>
                  <a:ext uri="{0D108BD9-81ED-4DB2-BD59-A6C34878D82A}">
                    <a16:rowId xmlns:a16="http://schemas.microsoft.com/office/drawing/2014/main" val="3704296591"/>
                  </a:ext>
                </a:extLst>
              </a:tr>
            </a:tbl>
          </a:graphicData>
        </a:graphic>
      </p:graphicFrame>
      <p:sp>
        <p:nvSpPr>
          <p:cNvPr id="8" name="TextBox 7">
            <a:extLst>
              <a:ext uri="{FF2B5EF4-FFF2-40B4-BE49-F238E27FC236}">
                <a16:creationId xmlns:a16="http://schemas.microsoft.com/office/drawing/2014/main" id="{6B12CD42-68E6-4D8F-9837-BBCC5FE0E526}"/>
              </a:ext>
            </a:extLst>
          </p:cNvPr>
          <p:cNvSpPr txBox="1"/>
          <p:nvPr/>
        </p:nvSpPr>
        <p:spPr>
          <a:xfrm>
            <a:off x="0" y="0"/>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Public Space &amp; Playgrounds - Logic Model, Mapping of Tools and Indicators </a:t>
            </a:r>
            <a:endParaRPr lang="he-IL" sz="2000" b="1" dirty="0">
              <a:solidFill>
                <a:schemeClr val="bg1"/>
              </a:solidFill>
              <a:latin typeface="Tahoma" pitchFamily="34" charset="0"/>
              <a:ea typeface="Tahoma" pitchFamily="34" charset="0"/>
              <a:cs typeface="Tahoma" pitchFamily="34" charset="0"/>
            </a:endParaRPr>
          </a:p>
        </p:txBody>
      </p:sp>
      <p:sp>
        <p:nvSpPr>
          <p:cNvPr id="13" name="Rectangle 12">
            <a:extLst>
              <a:ext uri="{FF2B5EF4-FFF2-40B4-BE49-F238E27FC236}">
                <a16:creationId xmlns:a16="http://schemas.microsoft.com/office/drawing/2014/main" id="{801C13D2-B854-45B0-9095-793A52303F61}"/>
              </a:ext>
            </a:extLst>
          </p:cNvPr>
          <p:cNvSpPr/>
          <p:nvPr/>
        </p:nvSpPr>
        <p:spPr>
          <a:xfrm>
            <a:off x="169384" y="6178427"/>
            <a:ext cx="10765046" cy="261610"/>
          </a:xfrm>
          <a:prstGeom prst="rect">
            <a:avLst/>
          </a:prstGeom>
        </p:spPr>
        <p:txBody>
          <a:bodyPr wrap="square">
            <a:spAutoFit/>
          </a:bodyPr>
          <a:lstStyle/>
          <a:p>
            <a:r>
              <a:rPr lang="en-US" sz="1100" dirty="0"/>
              <a:t>*Collection and measurement of output evaluations is carried out on an ongoing basis by the Urban95 staff of the Tel Aviv - Jaffa municipality.</a:t>
            </a:r>
          </a:p>
        </p:txBody>
      </p:sp>
      <p:graphicFrame>
        <p:nvGraphicFramePr>
          <p:cNvPr id="14" name="טבלה 6">
            <a:extLst>
              <a:ext uri="{FF2B5EF4-FFF2-40B4-BE49-F238E27FC236}">
                <a16:creationId xmlns:a16="http://schemas.microsoft.com/office/drawing/2014/main" id="{C6607882-FD3F-4095-9022-20F0BC97F1DE}"/>
              </a:ext>
            </a:extLst>
          </p:cNvPr>
          <p:cNvGraphicFramePr>
            <a:graphicFrameLocks noGrp="1"/>
          </p:cNvGraphicFramePr>
          <p:nvPr/>
        </p:nvGraphicFramePr>
        <p:xfrm>
          <a:off x="169384" y="4283705"/>
          <a:ext cx="11766732" cy="1744982"/>
        </p:xfrm>
        <a:graphic>
          <a:graphicData uri="http://schemas.openxmlformats.org/drawingml/2006/table">
            <a:tbl>
              <a:tblPr firstRow="1" bandRow="1">
                <a:tableStyleId>{5C22544A-7EE6-4342-B048-85BDC9FD1C3A}</a:tableStyleId>
              </a:tblPr>
              <a:tblGrid>
                <a:gridCol w="5126907">
                  <a:extLst>
                    <a:ext uri="{9D8B030D-6E8A-4147-A177-3AD203B41FA5}">
                      <a16:colId xmlns:a16="http://schemas.microsoft.com/office/drawing/2014/main" val="2038800125"/>
                    </a:ext>
                  </a:extLst>
                </a:gridCol>
                <a:gridCol w="2570434">
                  <a:extLst>
                    <a:ext uri="{9D8B030D-6E8A-4147-A177-3AD203B41FA5}">
                      <a16:colId xmlns:a16="http://schemas.microsoft.com/office/drawing/2014/main" val="2387473360"/>
                    </a:ext>
                  </a:extLst>
                </a:gridCol>
                <a:gridCol w="1819747">
                  <a:extLst>
                    <a:ext uri="{9D8B030D-6E8A-4147-A177-3AD203B41FA5}">
                      <a16:colId xmlns:a16="http://schemas.microsoft.com/office/drawing/2014/main" val="2667950633"/>
                    </a:ext>
                  </a:extLst>
                </a:gridCol>
                <a:gridCol w="2249644">
                  <a:extLst>
                    <a:ext uri="{9D8B030D-6E8A-4147-A177-3AD203B41FA5}">
                      <a16:colId xmlns:a16="http://schemas.microsoft.com/office/drawing/2014/main" val="2296088236"/>
                    </a:ext>
                  </a:extLst>
                </a:gridCol>
              </a:tblGrid>
              <a:tr h="206417">
                <a:tc>
                  <a:txBody>
                    <a:bodyPr/>
                    <a:lstStyle/>
                    <a:p>
                      <a:pPr algn="ctr" rtl="1">
                        <a:lnSpc>
                          <a:spcPct val="115000"/>
                        </a:lnSpc>
                        <a:spcAft>
                          <a:spcPts val="0"/>
                        </a:spcAft>
                      </a:pPr>
                      <a:r>
                        <a:rPr lang="en-US" sz="1200" dirty="0">
                          <a:effectLst/>
                        </a:rPr>
                        <a:t>Indicator/ Tool</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 Retrospective Review </a:t>
                      </a:r>
                      <a:r>
                        <a:rPr lang="he-IL" sz="1200" dirty="0">
                          <a:effectLst/>
                        </a:rPr>
                        <a:t>&amp;</a:t>
                      </a:r>
                      <a:r>
                        <a:rPr lang="en-US" sz="1200" dirty="0">
                          <a:effectLst/>
                        </a:rPr>
                        <a:t>Data Analysis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0">
                        <a:lnSpc>
                          <a:spcPct val="115000"/>
                        </a:lnSpc>
                        <a:spcAft>
                          <a:spcPts val="0"/>
                        </a:spcAft>
                      </a:pPr>
                      <a:r>
                        <a:rPr lang="en-US" sz="1200" dirty="0">
                          <a:effectLst/>
                        </a:rPr>
                        <a:t>In-depth Interviews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Field Observations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971819323"/>
                  </a:ext>
                </a:extLst>
              </a:tr>
              <a:tr h="219795">
                <a:tc>
                  <a:txBody>
                    <a:bodyPr/>
                    <a:lstStyle/>
                    <a:p>
                      <a:pPr algn="l" rtl="1">
                        <a:lnSpc>
                          <a:spcPct val="115000"/>
                        </a:lnSpc>
                        <a:spcAft>
                          <a:spcPts val="0"/>
                        </a:spcAft>
                      </a:pPr>
                      <a:r>
                        <a:rPr lang="en-US" sz="1200" dirty="0">
                          <a:effectLst/>
                          <a:latin typeface="Calibri" panose="020F0502020204030204" pitchFamily="34" charset="0"/>
                          <a:ea typeface="Calibri" panose="020F0502020204030204" pitchFamily="34" charset="0"/>
                          <a:cs typeface="Arial" panose="020B0604020202020204" pitchFamily="34" charset="0"/>
                        </a:rPr>
                        <a:t>City-cross distribution of playgrounds &amp; adjusted public spaces</a:t>
                      </a: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860190334"/>
                  </a:ext>
                </a:extLst>
              </a:tr>
              <a:tr h="219795">
                <a:tc>
                  <a:txBody>
                    <a:bodyPr/>
                    <a:lstStyle/>
                    <a:p>
                      <a:pPr algn="l" rtl="0">
                        <a:lnSpc>
                          <a:spcPct val="115000"/>
                        </a:lnSpc>
                        <a:spcAft>
                          <a:spcPts val="0"/>
                        </a:spcAft>
                      </a:pPr>
                      <a:r>
                        <a:rPr lang="en-US" sz="1200" dirty="0">
                          <a:effectLst/>
                        </a:rPr>
                        <a:t>Playgrounds within walking distance from home</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20720508"/>
                  </a:ext>
                </a:extLst>
              </a:tr>
              <a:tr h="219795">
                <a:tc>
                  <a:txBody>
                    <a:bodyPr/>
                    <a:lstStyle/>
                    <a:p>
                      <a:pPr algn="l" rtl="0">
                        <a:lnSpc>
                          <a:spcPct val="115000"/>
                        </a:lnSpc>
                        <a:spcAft>
                          <a:spcPts val="0"/>
                        </a:spcAft>
                      </a:pPr>
                      <a:r>
                        <a:rPr lang="en-US" sz="1200" dirty="0">
                          <a:effectLst/>
                        </a:rPr>
                        <a:t>Caregivers &amp; children use playgrounds &amp; public spaces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634355330"/>
                  </a:ext>
                </a:extLst>
              </a:tr>
              <a:tr h="219795">
                <a:tc>
                  <a:txBody>
                    <a:bodyPr/>
                    <a:lstStyle/>
                    <a:p>
                      <a:pPr algn="l" rtl="0">
                        <a:lnSpc>
                          <a:spcPct val="115000"/>
                        </a:lnSpc>
                        <a:spcAft>
                          <a:spcPts val="0"/>
                        </a:spcAft>
                      </a:pPr>
                      <a:r>
                        <a:rPr lang="en-US" sz="1200" dirty="0">
                          <a:effectLst/>
                        </a:rPr>
                        <a:t>Satisfaction from playgrounds’ facilities &amp; the public spaces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he-IL" sz="1200" dirty="0">
                          <a:effectLst/>
                        </a:rPr>
                        <a: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63124131"/>
                  </a:ext>
                </a:extLst>
              </a:tr>
              <a:tr h="219795">
                <a:tc>
                  <a:txBody>
                    <a:bodyPr/>
                    <a:lstStyle/>
                    <a:p>
                      <a:pPr algn="l" rtl="0">
                        <a:lnSpc>
                          <a:spcPct val="115000"/>
                        </a:lnSpc>
                        <a:spcAft>
                          <a:spcPts val="0"/>
                        </a:spcAft>
                      </a:pPr>
                      <a:r>
                        <a:rPr lang="en-US" sz="1200" dirty="0">
                          <a:effectLst/>
                          <a:latin typeface="Calibri" panose="020F0502020204030204" pitchFamily="34" charset="0"/>
                          <a:ea typeface="Calibri" panose="020F0502020204030204" pitchFamily="34" charset="0"/>
                          <a:cs typeface="Arial" panose="020B0604020202020204" pitchFamily="34" charset="0"/>
                        </a:rPr>
                        <a:t>Social interaction &amp; joint play (caregiver-child, children of different ages)</a:t>
                      </a:r>
                    </a:p>
                  </a:txBody>
                  <a:tcPr marL="68580" marR="68580" marT="0" marB="0"/>
                </a:tc>
                <a:tc>
                  <a:txBody>
                    <a:bodyPr/>
                    <a:lstStyle/>
                    <a:p>
                      <a:pPr algn="ctr" rtl="1">
                        <a:lnSpc>
                          <a:spcPct val="115000"/>
                        </a:lnSpc>
                        <a:spcAft>
                          <a:spcPts val="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358512339"/>
                  </a:ext>
                </a:extLst>
              </a:tr>
              <a:tr h="219795">
                <a:tc>
                  <a:txBody>
                    <a:bodyPr/>
                    <a:lstStyle/>
                    <a:p>
                      <a:pPr algn="l" rtl="0">
                        <a:lnSpc>
                          <a:spcPct val="115000"/>
                        </a:lnSpc>
                        <a:spcAft>
                          <a:spcPts val="0"/>
                        </a:spcAft>
                      </a:pPr>
                      <a:r>
                        <a:rPr lang="en-US" sz="1200" dirty="0">
                          <a:effectLst/>
                          <a:latin typeface="Calibri" panose="020F0502020204030204" pitchFamily="34" charset="0"/>
                          <a:ea typeface="Calibri" panose="020F0502020204030204" pitchFamily="34" charset="0"/>
                          <a:cs typeface="Arial" panose="020B0604020202020204" pitchFamily="34" charset="0"/>
                        </a:rPr>
                        <a:t>Strengthening caregiver-child relationship</a:t>
                      </a:r>
                    </a:p>
                  </a:txBody>
                  <a:tcPr marL="68580" marR="68580" marT="0" marB="0"/>
                </a:tc>
                <a:tc>
                  <a:txBody>
                    <a:bodyPr/>
                    <a:lstStyle/>
                    <a:p>
                      <a:pPr algn="ctr" rtl="1">
                        <a:lnSpc>
                          <a:spcPct val="115000"/>
                        </a:lnSpc>
                        <a:spcAft>
                          <a:spcPts val="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790895250"/>
                  </a:ext>
                </a:extLst>
              </a:tr>
              <a:tr h="219795">
                <a:tc>
                  <a:txBody>
                    <a:bodyPr/>
                    <a:lstStyle/>
                    <a:p>
                      <a:pPr algn="l" rtl="0">
                        <a:lnSpc>
                          <a:spcPct val="115000"/>
                        </a:lnSpc>
                        <a:spcAft>
                          <a:spcPts val="0"/>
                        </a:spcAft>
                      </a:pPr>
                      <a:r>
                        <a:rPr lang="en-US" sz="1200" dirty="0">
                          <a:effectLst/>
                          <a:latin typeface="Calibri" panose="020F0502020204030204" pitchFamily="34" charset="0"/>
                          <a:ea typeface="Calibri" panose="020F0502020204030204" pitchFamily="34" charset="0"/>
                          <a:cs typeface="Arial" panose="020B0604020202020204" pitchFamily="34" charset="0"/>
                        </a:rPr>
                        <a:t>Implementing positive parental behaviors</a:t>
                      </a:r>
                    </a:p>
                  </a:txBody>
                  <a:tcPr marL="68580" marR="68580" marT="0" marB="0"/>
                </a:tc>
                <a:tc>
                  <a:txBody>
                    <a:bodyPr/>
                    <a:lstStyle/>
                    <a:p>
                      <a:pPr algn="ctr" rtl="1">
                        <a:lnSpc>
                          <a:spcPct val="115000"/>
                        </a:lnSpc>
                        <a:spcAft>
                          <a:spcPts val="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en-US" sz="1200" dirty="0">
                          <a:effectLst/>
                        </a:rPr>
                        <a:t>V</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400526306"/>
                  </a:ext>
                </a:extLst>
              </a:tr>
            </a:tbl>
          </a:graphicData>
        </a:graphic>
      </p:graphicFrame>
    </p:spTree>
    <p:extLst>
      <p:ext uri="{BB962C8B-B14F-4D97-AF65-F5344CB8AC3E}">
        <p14:creationId xmlns:p14="http://schemas.microsoft.com/office/powerpoint/2010/main" val="11997303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57</a:t>
            </a:fld>
            <a:endParaRPr lang="en-US" sz="1400" dirty="0"/>
          </a:p>
        </p:txBody>
      </p:sp>
      <p:sp>
        <p:nvSpPr>
          <p:cNvPr id="17" name="TextBox 16"/>
          <p:cNvSpPr txBox="1"/>
          <p:nvPr/>
        </p:nvSpPr>
        <p:spPr>
          <a:xfrm>
            <a:off x="1" y="-1"/>
            <a:ext cx="12192000" cy="400110"/>
          </a:xfrm>
          <a:prstGeom prst="rect">
            <a:avLst/>
          </a:prstGeom>
          <a:solidFill>
            <a:srgbClr val="EC1C3C"/>
          </a:solidFill>
        </p:spPr>
        <p:txBody>
          <a:bodyPr wrap="square" rtlCol="0">
            <a:spAutoFit/>
          </a:bodyPr>
          <a:lstStyle/>
          <a:p>
            <a:pPr algn="ctr" rtl="1"/>
            <a:r>
              <a:rPr lang="en-US" sz="2000" b="1" dirty="0">
                <a:solidFill>
                  <a:schemeClr val="bg1"/>
                </a:solidFill>
                <a:latin typeface="Tahoma" pitchFamily="34" charset="0"/>
                <a:ea typeface="Tahoma" pitchFamily="34" charset="0"/>
                <a:cs typeface="Tahoma" pitchFamily="34" charset="0"/>
              </a:rPr>
              <a:t>Example of Observation Index – Mobility / Public Space – Play Street</a:t>
            </a:r>
            <a:endParaRPr lang="he-IL" sz="2000" b="1" dirty="0">
              <a:solidFill>
                <a:schemeClr val="bg1"/>
              </a:solidFill>
              <a:latin typeface="Tahoma" pitchFamily="34" charset="0"/>
              <a:ea typeface="Tahoma" pitchFamily="34" charset="0"/>
              <a:cs typeface="Tahoma" pitchFamily="34" charset="0"/>
            </a:endParaRPr>
          </a:p>
        </p:txBody>
      </p:sp>
      <p:sp>
        <p:nvSpPr>
          <p:cNvPr id="6" name="Rectangle 5">
            <a:extLst>
              <a:ext uri="{FF2B5EF4-FFF2-40B4-BE49-F238E27FC236}">
                <a16:creationId xmlns:a16="http://schemas.microsoft.com/office/drawing/2014/main" id="{635C3E32-6AD3-4B6B-A685-40782C6F8FC0}"/>
              </a:ext>
            </a:extLst>
          </p:cNvPr>
          <p:cNvSpPr/>
          <p:nvPr/>
        </p:nvSpPr>
        <p:spPr>
          <a:xfrm>
            <a:off x="3117099" y="630097"/>
            <a:ext cx="6746399" cy="369332"/>
          </a:xfrm>
          <a:prstGeom prst="rect">
            <a:avLst/>
          </a:prstGeom>
        </p:spPr>
        <p:txBody>
          <a:bodyPr wrap="none">
            <a:spAutoFit/>
          </a:bodyPr>
          <a:lstStyle/>
          <a:p>
            <a:pPr algn="ctr" rtl="1">
              <a:spcAft>
                <a:spcPts val="0"/>
              </a:spcAft>
            </a:pPr>
            <a:r>
              <a:rPr lang="en-US" b="1" dirty="0">
                <a:latin typeface="Times New Roman" panose="02020603050405020304" pitchFamily="18" charset="0"/>
                <a:ea typeface="Calibri" panose="020F0502020204030204" pitchFamily="34" charset="0"/>
                <a:cs typeface="Calibri" panose="020F0502020204030204" pitchFamily="34" charset="0"/>
              </a:rPr>
              <a:t>Urban 95 – Outline for Field Observations in a Public Urban Space</a:t>
            </a:r>
            <a:endParaRPr lang="en-US" dirty="0">
              <a:latin typeface="Times New Roman" panose="02020603050405020304" pitchFamily="18" charset="0"/>
              <a:ea typeface="Calibri" panose="020F0502020204030204" pitchFamily="34" charset="0"/>
            </a:endParaRPr>
          </a:p>
        </p:txBody>
      </p:sp>
      <p:graphicFrame>
        <p:nvGraphicFramePr>
          <p:cNvPr id="7" name="Table 6">
            <a:extLst>
              <a:ext uri="{FF2B5EF4-FFF2-40B4-BE49-F238E27FC236}">
                <a16:creationId xmlns:a16="http://schemas.microsoft.com/office/drawing/2014/main" id="{3BFDE16B-82AB-4BD8-9008-57234AAD701E}"/>
              </a:ext>
            </a:extLst>
          </p:cNvPr>
          <p:cNvGraphicFramePr>
            <a:graphicFrameLocks noGrp="1"/>
          </p:cNvGraphicFramePr>
          <p:nvPr>
            <p:extLst>
              <p:ext uri="{D42A27DB-BD31-4B8C-83A1-F6EECF244321}">
                <p14:modId xmlns:p14="http://schemas.microsoft.com/office/powerpoint/2010/main" val="1293405094"/>
              </p:ext>
            </p:extLst>
          </p:nvPr>
        </p:nvGraphicFramePr>
        <p:xfrm>
          <a:off x="597158" y="1270251"/>
          <a:ext cx="10861101" cy="380681"/>
        </p:xfrm>
        <a:graphic>
          <a:graphicData uri="http://schemas.openxmlformats.org/drawingml/2006/table">
            <a:tbl>
              <a:tblPr firstRow="1" firstCol="1" bandRow="1"/>
              <a:tblGrid>
                <a:gridCol w="2163531">
                  <a:extLst>
                    <a:ext uri="{9D8B030D-6E8A-4147-A177-3AD203B41FA5}">
                      <a16:colId xmlns:a16="http://schemas.microsoft.com/office/drawing/2014/main" val="2394737297"/>
                    </a:ext>
                  </a:extLst>
                </a:gridCol>
                <a:gridCol w="3630780">
                  <a:extLst>
                    <a:ext uri="{9D8B030D-6E8A-4147-A177-3AD203B41FA5}">
                      <a16:colId xmlns:a16="http://schemas.microsoft.com/office/drawing/2014/main" val="4256302578"/>
                    </a:ext>
                  </a:extLst>
                </a:gridCol>
                <a:gridCol w="2453951">
                  <a:extLst>
                    <a:ext uri="{9D8B030D-6E8A-4147-A177-3AD203B41FA5}">
                      <a16:colId xmlns:a16="http://schemas.microsoft.com/office/drawing/2014/main" val="1446869308"/>
                    </a:ext>
                  </a:extLst>
                </a:gridCol>
                <a:gridCol w="2612839">
                  <a:extLst>
                    <a:ext uri="{9D8B030D-6E8A-4147-A177-3AD203B41FA5}">
                      <a16:colId xmlns:a16="http://schemas.microsoft.com/office/drawing/2014/main" val="1291824049"/>
                    </a:ext>
                  </a:extLst>
                </a:gridCol>
              </a:tblGrid>
              <a:tr h="380681">
                <a:tc>
                  <a:txBody>
                    <a:bodyPr/>
                    <a:lstStyle/>
                    <a:p>
                      <a:pPr algn="l" rtl="0">
                        <a:spcAft>
                          <a:spcPts val="0"/>
                        </a:spcAft>
                      </a:pPr>
                      <a:r>
                        <a:rPr lang="en-US" sz="1400" dirty="0">
                          <a:effectLst/>
                          <a:latin typeface="Tahoma" panose="020B0604030504040204" pitchFamily="34" charset="0"/>
                          <a:ea typeface="Tahoma" panose="020B0604030504040204" pitchFamily="34" charset="0"/>
                          <a:cs typeface="Tahoma" panose="020B0604030504040204" pitchFamily="34" charset="0"/>
                        </a:rPr>
                        <a:t>Observer: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400" dirty="0">
                          <a:effectLst/>
                          <a:latin typeface="Tahoma" panose="020B0604030504040204" pitchFamily="34" charset="0"/>
                          <a:ea typeface="Tahoma" panose="020B0604030504040204" pitchFamily="34" charset="0"/>
                          <a:cs typeface="Tahoma" panose="020B0604030504040204" pitchFamily="34" charset="0"/>
                        </a:rPr>
                        <a:t>Dates and Times of Observations: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400" dirty="0">
                          <a:effectLst/>
                          <a:latin typeface="Tahoma" panose="020B0604030504040204" pitchFamily="34" charset="0"/>
                          <a:ea typeface="Tahoma" panose="020B0604030504040204" pitchFamily="34" charset="0"/>
                          <a:cs typeface="Tahoma" panose="020B0604030504040204" pitchFamily="34" charset="0"/>
                        </a:rPr>
                        <a:t>Name of Activity: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400" b="0" dirty="0">
                          <a:effectLst/>
                          <a:latin typeface="Tahoma" panose="020B0604030504040204" pitchFamily="34" charset="0"/>
                          <a:ea typeface="Tahoma" panose="020B0604030504040204" pitchFamily="34" charset="0"/>
                          <a:cs typeface="Tahoma" panose="020B0604030504040204" pitchFamily="34" charset="0"/>
                        </a:rPr>
                        <a:t>Location of Activity: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313289"/>
                  </a:ext>
                </a:extLst>
              </a:tr>
            </a:tbl>
          </a:graphicData>
        </a:graphic>
      </p:graphicFrame>
      <p:sp>
        <p:nvSpPr>
          <p:cNvPr id="8" name="Rectangle 7">
            <a:extLst>
              <a:ext uri="{FF2B5EF4-FFF2-40B4-BE49-F238E27FC236}">
                <a16:creationId xmlns:a16="http://schemas.microsoft.com/office/drawing/2014/main" id="{CA1FD1EF-B061-42D4-9379-FE621CB282F7}"/>
              </a:ext>
            </a:extLst>
          </p:cNvPr>
          <p:cNvSpPr/>
          <p:nvPr/>
        </p:nvSpPr>
        <p:spPr>
          <a:xfrm>
            <a:off x="597158" y="1866236"/>
            <a:ext cx="10951412" cy="4401205"/>
          </a:xfrm>
          <a:prstGeom prst="rect">
            <a:avLst/>
          </a:prstGeom>
        </p:spPr>
        <p:txBody>
          <a:bodyPr wrap="square">
            <a:spAutoFit/>
          </a:bodyPr>
          <a:lstStyle/>
          <a:p>
            <a:pPr algn="l">
              <a:spcAft>
                <a:spcPts val="0"/>
              </a:spcAft>
            </a:pPr>
            <a:r>
              <a:rPr lang="en-US" sz="1400" u="sng" dirty="0">
                <a:latin typeface="Tahoma" panose="020B0604030504040204" pitchFamily="34" charset="0"/>
                <a:ea typeface="Tahoma" panose="020B0604030504040204" pitchFamily="34" charset="0"/>
                <a:cs typeface="Tahoma" panose="020B0604030504040204" pitchFamily="34" charset="0"/>
              </a:rPr>
              <a:t>General instructions:</a:t>
            </a:r>
            <a:endParaRPr lang="en-US" sz="1400" dirty="0">
              <a:latin typeface="Tahoma" panose="020B0604030504040204" pitchFamily="34" charset="0"/>
              <a:ea typeface="Tahoma" panose="020B0604030504040204" pitchFamily="34" charset="0"/>
              <a:cs typeface="Tahoma" panose="020B0604030504040204" pitchFamily="34" charset="0"/>
            </a:endParaRPr>
          </a:p>
          <a:p>
            <a:pPr marL="342900" lvl="0" indent="-342900" algn="l">
              <a:spcAft>
                <a:spcPts val="0"/>
              </a:spcAft>
              <a:buFont typeface="Symbol" panose="05050102010706020507" pitchFamily="18" charset="2"/>
              <a:buChar char=""/>
            </a:pPr>
            <a:r>
              <a:rPr lang="en-US" sz="1400" dirty="0">
                <a:effectLst/>
                <a:latin typeface="Tahoma" panose="020B0604030504040204" pitchFamily="34" charset="0"/>
                <a:ea typeface="Tahoma" panose="020B0604030504040204" pitchFamily="34" charset="0"/>
                <a:cs typeface="Tahoma" panose="020B0604030504040204" pitchFamily="34" charset="0"/>
              </a:rPr>
              <a:t>Total observation duration - 3 hours. Observations should be made of the conduct of activity operators; behavior and interactions among adults, between adults and children, and among the children. </a:t>
            </a:r>
            <a:br>
              <a:rPr lang="en-US" sz="1400" dirty="0">
                <a:effectLst/>
                <a:latin typeface="Tahoma" panose="020B0604030504040204" pitchFamily="34" charset="0"/>
                <a:ea typeface="Tahoma" panose="020B0604030504040204" pitchFamily="34" charset="0"/>
                <a:cs typeface="Tahoma" panose="020B0604030504040204" pitchFamily="34" charset="0"/>
              </a:rPr>
            </a:br>
            <a:r>
              <a:rPr lang="en-US" sz="1400" dirty="0">
                <a:effectLst/>
                <a:latin typeface="Tahoma" panose="020B0604030504040204" pitchFamily="34" charset="0"/>
                <a:ea typeface="Tahoma" panose="020B0604030504040204" pitchFamily="34" charset="0"/>
                <a:cs typeface="Tahoma" panose="020B0604030504040204" pitchFamily="34" charset="0"/>
              </a:rPr>
              <a:t>Document your impressions </a:t>
            </a:r>
            <a:r>
              <a:rPr lang="en-US" sz="1400" dirty="0">
                <a:latin typeface="Tahoma" panose="020B0604030504040204" pitchFamily="34" charset="0"/>
                <a:ea typeface="Tahoma" panose="020B0604030504040204" pitchFamily="34" charset="0"/>
                <a:cs typeface="Tahoma" panose="020B0604030504040204" pitchFamily="34" charset="0"/>
              </a:rPr>
              <a:t>on</a:t>
            </a:r>
            <a:r>
              <a:rPr lang="en-US" sz="1400" dirty="0">
                <a:effectLst/>
                <a:latin typeface="Tahoma" panose="020B0604030504040204" pitchFamily="34" charset="0"/>
                <a:ea typeface="Tahoma" panose="020B0604030504040204" pitchFamily="34" charset="0"/>
                <a:cs typeface="Tahoma" panose="020B0604030504040204" pitchFamily="34" charset="0"/>
              </a:rPr>
              <a:t> the observation outline according to the various criteria.</a:t>
            </a:r>
          </a:p>
          <a:p>
            <a:pPr marL="342900" lvl="0" indent="-342900" algn="l">
              <a:spcAft>
                <a:spcPts val="0"/>
              </a:spcAft>
              <a:buFont typeface="Symbol" panose="05050102010706020507" pitchFamily="18" charset="2"/>
              <a:buChar char=""/>
            </a:pPr>
            <a:r>
              <a:rPr lang="en-US" sz="1400" dirty="0">
                <a:effectLst/>
                <a:latin typeface="Tahoma" panose="020B0604030504040204" pitchFamily="34" charset="0"/>
                <a:ea typeface="Tahoma" panose="020B0604030504040204" pitchFamily="34" charset="0"/>
                <a:cs typeface="Tahoma" panose="020B0604030504040204" pitchFamily="34" charset="0"/>
              </a:rPr>
              <a:t>The area of the event and participants in the public space should be documented with photos.</a:t>
            </a:r>
          </a:p>
          <a:p>
            <a:pPr marL="342900" lvl="0" indent="-342900" algn="l">
              <a:spcAft>
                <a:spcPts val="0"/>
              </a:spcAft>
              <a:buFont typeface="Symbol" panose="05050102010706020507" pitchFamily="18" charset="2"/>
              <a:buChar char=""/>
            </a:pPr>
            <a:r>
              <a:rPr lang="en-US" sz="1400" dirty="0">
                <a:effectLst/>
                <a:latin typeface="Tahoma" panose="020B0604030504040204" pitchFamily="34" charset="0"/>
                <a:ea typeface="Tahoma" panose="020B0604030504040204" pitchFamily="34" charset="0"/>
                <a:cs typeface="Tahoma" panose="020B0604030504040204" pitchFamily="34" charset="0"/>
              </a:rPr>
              <a:t>During the observation, initiate short conversations (interviews) with 10 parents / family members / caregivers, according to instructions on the last page of this outline.</a:t>
            </a:r>
            <a:r>
              <a:rPr lang="he-IL" sz="1400" dirty="0">
                <a:effectLst/>
                <a:latin typeface="Tahoma" panose="020B0604030504040204" pitchFamily="34" charset="0"/>
                <a:ea typeface="Tahoma" panose="020B0604030504040204" pitchFamily="34" charset="0"/>
                <a:cs typeface="Tahoma" panose="020B0604030504040204" pitchFamily="34" charset="0"/>
              </a:rPr>
              <a:t> </a:t>
            </a:r>
            <a:endParaRPr lang="en-US" sz="1400" dirty="0">
              <a:effectLst/>
              <a:latin typeface="Tahoma" panose="020B0604030504040204" pitchFamily="34" charset="0"/>
              <a:ea typeface="Tahoma" panose="020B0604030504040204" pitchFamily="34" charset="0"/>
              <a:cs typeface="Tahoma" panose="020B0604030504040204" pitchFamily="34" charset="0"/>
            </a:endParaRPr>
          </a:p>
          <a:p>
            <a:pPr marL="342900" lvl="0" indent="-342900" algn="l">
              <a:spcAft>
                <a:spcPts val="0"/>
              </a:spcAft>
              <a:buFont typeface="Symbol" panose="05050102010706020507" pitchFamily="18" charset="2"/>
              <a:buChar char=""/>
            </a:pPr>
            <a:r>
              <a:rPr lang="en-US" sz="1400" dirty="0">
                <a:effectLst/>
                <a:latin typeface="Tahoma" panose="020B0604030504040204" pitchFamily="34" charset="0"/>
                <a:ea typeface="Tahoma" panose="020B0604030504040204" pitchFamily="34" charset="0"/>
                <a:cs typeface="Tahoma" panose="020B0604030504040204" pitchFamily="34" charset="0"/>
              </a:rPr>
              <a:t>When possible, initiate 1-2 conversations with the team operating the activity:</a:t>
            </a:r>
          </a:p>
          <a:p>
            <a:pPr marL="742950" lvl="1" indent="-285750" algn="l">
              <a:spcAft>
                <a:spcPts val="0"/>
              </a:spcAft>
              <a:buFont typeface="Courier New" panose="02070309020205020404" pitchFamily="49" charset="0"/>
              <a:buChar char="o"/>
            </a:pPr>
            <a:r>
              <a:rPr lang="en-US" sz="1400" dirty="0">
                <a:effectLst/>
                <a:latin typeface="Tahoma" panose="020B0604030504040204" pitchFamily="34" charset="0"/>
                <a:ea typeface="Tahoma" panose="020B0604030504040204" pitchFamily="34" charset="0"/>
                <a:cs typeface="Tahoma" panose="020B0604030504040204" pitchFamily="34" charset="0"/>
              </a:rPr>
              <a:t>Who are they? (Community center staff, residents, from an external organization) What is their role in the activity?</a:t>
            </a:r>
          </a:p>
          <a:p>
            <a:pPr marL="742950" lvl="1" indent="-285750" algn="l">
              <a:spcAft>
                <a:spcPts val="0"/>
              </a:spcAft>
              <a:buFont typeface="Courier New" panose="02070309020205020404" pitchFamily="49" charset="0"/>
              <a:buChar char="o"/>
            </a:pPr>
            <a:r>
              <a:rPr lang="en-US" sz="1400" dirty="0">
                <a:effectLst/>
                <a:latin typeface="Tahoma" panose="020B0604030504040204" pitchFamily="34" charset="0"/>
                <a:ea typeface="Tahoma" panose="020B0604030504040204" pitchFamily="34" charset="0"/>
                <a:cs typeface="Tahoma" panose="020B0604030504040204" pitchFamily="34" charset="0"/>
              </a:rPr>
              <a:t>What do they think about the activity? Do they think it is appropriate for the population?</a:t>
            </a:r>
          </a:p>
          <a:p>
            <a:pPr marL="742950" lvl="1" indent="-285750" algn="l">
              <a:spcAft>
                <a:spcPts val="0"/>
              </a:spcAft>
              <a:buFont typeface="Courier New" panose="02070309020205020404" pitchFamily="49" charset="0"/>
              <a:buChar char="o"/>
            </a:pPr>
            <a:r>
              <a:rPr lang="en-US" sz="1400" dirty="0">
                <a:effectLst/>
                <a:latin typeface="Tahoma" panose="020B0604030504040204" pitchFamily="34" charset="0"/>
                <a:ea typeface="Tahoma" panose="020B0604030504040204" pitchFamily="34" charset="0"/>
                <a:cs typeface="Tahoma" panose="020B0604030504040204" pitchFamily="34" charset="0"/>
              </a:rPr>
              <a:t>Ask them to characterize the population at the activity. What do they think the parents expect / want when they come to this activity</a:t>
            </a:r>
            <a:r>
              <a:rPr lang="he-IL" sz="1400" dirty="0">
                <a:effectLst/>
                <a:latin typeface="Tahoma" panose="020B0604030504040204" pitchFamily="34" charset="0"/>
                <a:ea typeface="Tahoma" panose="020B0604030504040204" pitchFamily="34" charset="0"/>
                <a:cs typeface="Tahoma" panose="020B0604030504040204" pitchFamily="34" charset="0"/>
              </a:rPr>
              <a:t>?</a:t>
            </a:r>
            <a:endParaRPr lang="en-US" sz="1400" dirty="0">
              <a:effectLst/>
              <a:latin typeface="Tahoma" panose="020B0604030504040204" pitchFamily="34" charset="0"/>
              <a:ea typeface="Tahoma" panose="020B0604030504040204" pitchFamily="34" charset="0"/>
              <a:cs typeface="Tahoma" panose="020B0604030504040204" pitchFamily="34" charset="0"/>
            </a:endParaRPr>
          </a:p>
          <a:p>
            <a:pPr marL="742950" lvl="1" indent="-285750" algn="l">
              <a:spcAft>
                <a:spcPts val="0"/>
              </a:spcAft>
              <a:buFont typeface="Courier New" panose="02070309020205020404" pitchFamily="49" charset="0"/>
              <a:buChar char="o"/>
            </a:pPr>
            <a:r>
              <a:rPr lang="en-US" sz="1400" dirty="0">
                <a:effectLst/>
                <a:latin typeface="Tahoma" panose="020B0604030504040204" pitchFamily="34" charset="0"/>
                <a:ea typeface="Tahoma" panose="020B0604030504040204" pitchFamily="34" charset="0"/>
                <a:cs typeface="Tahoma" panose="020B0604030504040204" pitchFamily="34" charset="0"/>
              </a:rPr>
              <a:t>What is the degree of involvement</a:t>
            </a:r>
            <a:r>
              <a:rPr lang="en-US" sz="1400" dirty="0">
                <a:latin typeface="Tahoma" panose="020B0604030504040204" pitchFamily="34" charset="0"/>
                <a:ea typeface="Tahoma" panose="020B0604030504040204" pitchFamily="34" charset="0"/>
                <a:cs typeface="Tahoma" panose="020B0604030504040204" pitchFamily="34" charset="0"/>
              </a:rPr>
              <a:t> among children and adults?</a:t>
            </a:r>
            <a:endParaRPr lang="en-US" sz="1400" dirty="0">
              <a:effectLst/>
              <a:latin typeface="Tahoma" panose="020B0604030504040204" pitchFamily="34" charset="0"/>
              <a:ea typeface="Tahoma" panose="020B0604030504040204" pitchFamily="34" charset="0"/>
              <a:cs typeface="Tahoma" panose="020B0604030504040204" pitchFamily="34" charset="0"/>
            </a:endParaRPr>
          </a:p>
          <a:p>
            <a:pPr marL="742950" lvl="1" indent="-285750" algn="l">
              <a:spcAft>
                <a:spcPts val="0"/>
              </a:spcAft>
              <a:buFont typeface="Courier New" panose="02070309020205020404" pitchFamily="49" charset="0"/>
              <a:buChar char="o"/>
            </a:pPr>
            <a:r>
              <a:rPr lang="en-US" sz="1400" dirty="0">
                <a:effectLst/>
                <a:latin typeface="Tahoma" panose="020B0604030504040204" pitchFamily="34" charset="0"/>
                <a:ea typeface="Tahoma" panose="020B0604030504040204" pitchFamily="34" charset="0"/>
                <a:cs typeface="Tahoma" panose="020B0604030504040204" pitchFamily="34" charset="0"/>
              </a:rPr>
              <a:t>What can be improved in subsequent rounds of the activity in terms of: conduct / content / marketing / operations / team training </a:t>
            </a:r>
          </a:p>
          <a:p>
            <a:pPr marL="742950" lvl="1" indent="-285750" algn="l">
              <a:spcAft>
                <a:spcPts val="0"/>
              </a:spcAft>
              <a:buFont typeface="Courier New" panose="02070309020205020404" pitchFamily="49" charset="0"/>
              <a:buChar char="o"/>
            </a:pPr>
            <a:r>
              <a:rPr lang="en-US" sz="1400" dirty="0">
                <a:effectLst/>
                <a:latin typeface="Tahoma" panose="020B0604030504040204" pitchFamily="34" charset="0"/>
                <a:ea typeface="Tahoma" panose="020B0604030504040204" pitchFamily="34" charset="0"/>
                <a:cs typeface="Tahoma" panose="020B0604030504040204" pitchFamily="34" charset="0"/>
              </a:rPr>
              <a:t>How can community sustainability be created for this activity</a:t>
            </a:r>
            <a:r>
              <a:rPr lang="he-IL" sz="1400" dirty="0">
                <a:effectLst/>
                <a:latin typeface="Tahoma" panose="020B0604030504040204" pitchFamily="34" charset="0"/>
                <a:ea typeface="Tahoma" panose="020B0604030504040204" pitchFamily="34" charset="0"/>
                <a:cs typeface="Tahoma" panose="020B0604030504040204" pitchFamily="34" charset="0"/>
              </a:rPr>
              <a:t>?</a:t>
            </a:r>
            <a:endParaRPr lang="he-IL" sz="1400" dirty="0">
              <a:latin typeface="Tahoma" panose="020B0604030504040204" pitchFamily="34" charset="0"/>
              <a:ea typeface="Tahoma" panose="020B0604030504040204" pitchFamily="34" charset="0"/>
              <a:cs typeface="Tahoma" panose="020B0604030504040204" pitchFamily="34" charset="0"/>
            </a:endParaRPr>
          </a:p>
          <a:p>
            <a:pPr marL="742950" lvl="1" indent="-285750" algn="l">
              <a:spcAft>
                <a:spcPts val="0"/>
              </a:spcAft>
              <a:buFont typeface="Courier New" panose="02070309020205020404" pitchFamily="49" charset="0"/>
              <a:buChar char="o"/>
            </a:pPr>
            <a:r>
              <a:rPr lang="en-US" sz="1400" dirty="0">
                <a:effectLst/>
                <a:latin typeface="Tahoma" panose="020B0604030504040204" pitchFamily="34" charset="0"/>
                <a:ea typeface="Tahoma" panose="020B0604030504040204" pitchFamily="34" charset="0"/>
                <a:cs typeface="Tahoma" panose="020B0604030504040204" pitchFamily="34" charset="0"/>
              </a:rPr>
              <a:t>Note that they are also invited to share impressions from previous </a:t>
            </a:r>
            <a:r>
              <a:rPr lang="en-US" sz="1400" dirty="0">
                <a:latin typeface="Tahoma" panose="020B0604030504040204" pitchFamily="34" charset="0"/>
                <a:ea typeface="Tahoma" panose="020B0604030504040204" pitchFamily="34" charset="0"/>
                <a:cs typeface="Tahoma" panose="020B0604030504040204" pitchFamily="34" charset="0"/>
              </a:rPr>
              <a:t>sessions in this round of activities</a:t>
            </a:r>
            <a:r>
              <a:rPr lang="en-US" sz="1400" dirty="0">
                <a:effectLst/>
                <a:latin typeface="Tahoma" panose="020B0604030504040204" pitchFamily="34" charset="0"/>
                <a:ea typeface="Tahoma" panose="020B0604030504040204" pitchFamily="34" charset="0"/>
                <a:cs typeface="Tahoma" panose="020B0604030504040204" pitchFamily="34" charset="0"/>
              </a:rPr>
              <a:t>.</a:t>
            </a:r>
          </a:p>
          <a:p>
            <a:pPr marL="742950" lvl="1" indent="-285750" algn="l">
              <a:spcAft>
                <a:spcPts val="0"/>
              </a:spcAft>
              <a:buFont typeface="Courier New" panose="02070309020205020404" pitchFamily="49" charset="0"/>
              <a:buChar char="o"/>
            </a:pPr>
            <a:r>
              <a:rPr lang="he-IL" sz="1400" dirty="0">
                <a:latin typeface="Tahoma" panose="020B0604030504040204" pitchFamily="34" charset="0"/>
                <a:ea typeface="Tahoma" panose="020B0604030504040204" pitchFamily="34" charset="0"/>
                <a:cs typeface="Tahoma" panose="020B0604030504040204" pitchFamily="34" charset="0"/>
              </a:rPr>
              <a:t> </a:t>
            </a:r>
            <a:endParaRPr lang="en-US" sz="1400" dirty="0">
              <a:latin typeface="Tahoma" panose="020B0604030504040204" pitchFamily="34" charset="0"/>
              <a:ea typeface="Tahoma" panose="020B0604030504040204" pitchFamily="34" charset="0"/>
              <a:cs typeface="Tahoma" panose="020B0604030504040204" pitchFamily="34" charset="0"/>
            </a:endParaRPr>
          </a:p>
          <a:p>
            <a:pPr algn="ctr" rtl="1">
              <a:spcAft>
                <a:spcPts val="0"/>
              </a:spcAft>
            </a:pPr>
            <a:r>
              <a:rPr lang="en-US" sz="1400" dirty="0">
                <a:latin typeface="Tahoma" panose="020B0604030504040204" pitchFamily="34" charset="0"/>
                <a:ea typeface="Tahoma" panose="020B0604030504040204" pitchFamily="34" charset="0"/>
                <a:cs typeface="Tahoma" panose="020B0604030504040204" pitchFamily="34" charset="0"/>
              </a:rPr>
              <a:t>Thank you &amp; good luck!</a:t>
            </a:r>
          </a:p>
          <a:p>
            <a:pPr algn="ctr" rtl="1"/>
            <a:r>
              <a:rPr lang="en-US" sz="1400" dirty="0">
                <a:latin typeface="Tahoma" panose="020B0604030504040204" pitchFamily="34" charset="0"/>
                <a:ea typeface="Tahoma" panose="020B0604030504040204" pitchFamily="34" charset="0"/>
                <a:cs typeface="Tahoma" panose="020B0604030504040204" pitchFamily="34" charset="0"/>
              </a:rPr>
              <a:t> Urban 95 Evaluation Staff - CET</a:t>
            </a:r>
            <a:endParaRPr lang="he-IL" sz="1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821902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58</a:t>
            </a:fld>
            <a:endParaRPr lang="en-US" sz="1400" dirty="0"/>
          </a:p>
        </p:txBody>
      </p:sp>
      <p:sp>
        <p:nvSpPr>
          <p:cNvPr id="5" name="TextBox 4">
            <a:extLst>
              <a:ext uri="{FF2B5EF4-FFF2-40B4-BE49-F238E27FC236}">
                <a16:creationId xmlns:a16="http://schemas.microsoft.com/office/drawing/2014/main" id="{319FDA69-4B85-4008-B2DE-AAE19577AE6F}"/>
              </a:ext>
            </a:extLst>
          </p:cNvPr>
          <p:cNvSpPr txBox="1"/>
          <p:nvPr/>
        </p:nvSpPr>
        <p:spPr>
          <a:xfrm>
            <a:off x="414678" y="864699"/>
            <a:ext cx="11362643" cy="380682"/>
          </a:xfrm>
          <a:prstGeom prst="rect">
            <a:avLst/>
          </a:prstGeom>
          <a:noFill/>
        </p:spPr>
        <p:txBody>
          <a:bodyPr wrap="square" rtlCol="1">
            <a:spAutoFit/>
          </a:bodyPr>
          <a:lstStyle/>
          <a:p>
            <a:pPr algn="r" rtl="1">
              <a:lnSpc>
                <a:spcPct val="150000"/>
              </a:lnSpc>
            </a:pPr>
            <a:endParaRPr lang="he-IL" sz="1400" dirty="0"/>
          </a:p>
        </p:txBody>
      </p:sp>
      <p:sp>
        <p:nvSpPr>
          <p:cNvPr id="6" name="TextBox 5">
            <a:extLst>
              <a:ext uri="{FF2B5EF4-FFF2-40B4-BE49-F238E27FC236}">
                <a16:creationId xmlns:a16="http://schemas.microsoft.com/office/drawing/2014/main" id="{DE113117-F455-4437-A905-9C2D04DBA912}"/>
              </a:ext>
            </a:extLst>
          </p:cNvPr>
          <p:cNvSpPr txBox="1"/>
          <p:nvPr/>
        </p:nvSpPr>
        <p:spPr>
          <a:xfrm>
            <a:off x="1" y="-1"/>
            <a:ext cx="12192000" cy="400110"/>
          </a:xfrm>
          <a:prstGeom prst="rect">
            <a:avLst/>
          </a:prstGeom>
          <a:solidFill>
            <a:srgbClr val="EC1C3C"/>
          </a:solidFill>
        </p:spPr>
        <p:txBody>
          <a:bodyPr wrap="square" rtlCol="0">
            <a:spAutoFit/>
          </a:bodyPr>
          <a:lstStyle/>
          <a:p>
            <a:pPr algn="ctr" rtl="1"/>
            <a:r>
              <a:rPr lang="en-US" sz="2000" b="1" dirty="0">
                <a:solidFill>
                  <a:schemeClr val="bg1"/>
                </a:solidFill>
                <a:latin typeface="Tahoma" pitchFamily="34" charset="0"/>
                <a:ea typeface="Tahoma" pitchFamily="34" charset="0"/>
                <a:cs typeface="Tahoma" pitchFamily="34" charset="0"/>
              </a:rPr>
              <a:t>Example of Observation Index – Public Space – Play Street </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8" name="Table 7">
            <a:extLst>
              <a:ext uri="{FF2B5EF4-FFF2-40B4-BE49-F238E27FC236}">
                <a16:creationId xmlns:a16="http://schemas.microsoft.com/office/drawing/2014/main" id="{8E3343E6-6742-99DB-5160-68F346500046}"/>
              </a:ext>
            </a:extLst>
          </p:cNvPr>
          <p:cNvGraphicFramePr>
            <a:graphicFrameLocks noGrp="1"/>
          </p:cNvGraphicFramePr>
          <p:nvPr>
            <p:extLst>
              <p:ext uri="{D42A27DB-BD31-4B8C-83A1-F6EECF244321}">
                <p14:modId xmlns:p14="http://schemas.microsoft.com/office/powerpoint/2010/main" val="1902609064"/>
              </p:ext>
            </p:extLst>
          </p:nvPr>
        </p:nvGraphicFramePr>
        <p:xfrm>
          <a:off x="0" y="400109"/>
          <a:ext cx="12191998" cy="6527463"/>
        </p:xfrm>
        <a:graphic>
          <a:graphicData uri="http://schemas.openxmlformats.org/drawingml/2006/table">
            <a:tbl>
              <a:tblPr firstRow="1" firstCol="1" bandRow="1">
                <a:tableStyleId>{5C22544A-7EE6-4342-B048-85BDC9FD1C3A}</a:tableStyleId>
              </a:tblPr>
              <a:tblGrid>
                <a:gridCol w="2855167">
                  <a:extLst>
                    <a:ext uri="{9D8B030D-6E8A-4147-A177-3AD203B41FA5}">
                      <a16:colId xmlns:a16="http://schemas.microsoft.com/office/drawing/2014/main" val="2697299554"/>
                    </a:ext>
                  </a:extLst>
                </a:gridCol>
                <a:gridCol w="5957901">
                  <a:extLst>
                    <a:ext uri="{9D8B030D-6E8A-4147-A177-3AD203B41FA5}">
                      <a16:colId xmlns:a16="http://schemas.microsoft.com/office/drawing/2014/main" val="1912343668"/>
                    </a:ext>
                  </a:extLst>
                </a:gridCol>
                <a:gridCol w="3378930">
                  <a:extLst>
                    <a:ext uri="{9D8B030D-6E8A-4147-A177-3AD203B41FA5}">
                      <a16:colId xmlns:a16="http://schemas.microsoft.com/office/drawing/2014/main" val="2543229232"/>
                    </a:ext>
                  </a:extLst>
                </a:gridCol>
              </a:tblGrid>
              <a:tr h="232581">
                <a:tc>
                  <a:txBody>
                    <a:bodyPr/>
                    <a:lstStyle/>
                    <a:p>
                      <a:pPr algn="l" rtl="1"/>
                      <a:r>
                        <a:rPr lang="en-US" sz="1000" dirty="0">
                          <a:effectLst/>
                        </a:rPr>
                        <a:t>Observation Criteria</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gridSpan="2">
                  <a:txBody>
                    <a:bodyPr/>
                    <a:lstStyle/>
                    <a:p>
                      <a:pPr algn="l" rtl="1"/>
                      <a:r>
                        <a:rPr lang="en-US" sz="1000" dirty="0">
                          <a:effectLst/>
                        </a:rPr>
                        <a:t>Data from observations of activities (facilitator conduct, behavior of children and adults)</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hMerge="1">
                  <a:txBody>
                    <a:bodyPr/>
                    <a:lstStyle/>
                    <a:p>
                      <a:pPr rtl="1"/>
                      <a:endParaRPr lang="he-IL"/>
                    </a:p>
                  </a:txBody>
                  <a:tcPr/>
                </a:tc>
                <a:extLst>
                  <a:ext uri="{0D108BD9-81ED-4DB2-BD59-A6C34878D82A}">
                    <a16:rowId xmlns:a16="http://schemas.microsoft.com/office/drawing/2014/main" val="2859563687"/>
                  </a:ext>
                </a:extLst>
              </a:tr>
              <a:tr h="211165">
                <a:tc rowSpan="2">
                  <a:txBody>
                    <a:bodyPr/>
                    <a:lstStyle/>
                    <a:p>
                      <a:pPr algn="l" rtl="0"/>
                      <a:r>
                        <a:rPr lang="en-US" sz="1000" b="1" dirty="0">
                          <a:effectLst/>
                        </a:rPr>
                        <a:t>Demographics: </a:t>
                      </a:r>
                      <a:endParaRPr lang="en-US" sz="1000" b="0" dirty="0">
                        <a:effectLst/>
                      </a:endParaRPr>
                    </a:p>
                    <a:p>
                      <a:pPr algn="l" rtl="0"/>
                      <a:r>
                        <a:rPr lang="en-US" sz="1000" b="0" dirty="0">
                          <a:effectLst/>
                        </a:rPr>
                        <a:t>Estimated </a:t>
                      </a:r>
                      <a:r>
                        <a:rPr lang="en-US" sz="1000" b="0" u="sng" dirty="0">
                          <a:effectLst/>
                        </a:rPr>
                        <a:t>number</a:t>
                      </a:r>
                      <a:r>
                        <a:rPr lang="en-US" sz="1000" b="0" dirty="0">
                          <a:effectLst/>
                        </a:rPr>
                        <a:t> of adults and children</a:t>
                      </a:r>
                    </a:p>
                    <a:p>
                      <a:pPr algn="l" rtl="0"/>
                      <a:r>
                        <a:rPr lang="en-US" sz="1000" b="0" dirty="0">
                          <a:effectLst/>
                        </a:rPr>
                        <a:t>Estimated </a:t>
                      </a:r>
                      <a:r>
                        <a:rPr lang="en-US" sz="1000" b="0" u="sng" dirty="0">
                          <a:effectLst/>
                        </a:rPr>
                        <a:t>percentage </a:t>
                      </a:r>
                      <a:r>
                        <a:rPr lang="en-US" sz="1000" b="0" dirty="0">
                          <a:effectLst/>
                        </a:rPr>
                        <a:t>by age and gender</a:t>
                      </a:r>
                    </a:p>
                    <a:p>
                      <a:pPr algn="l" rtl="0"/>
                      <a:r>
                        <a:rPr lang="en-US" sz="1000" b="0" dirty="0">
                          <a:effectLst/>
                        </a:rPr>
                        <a:t>Estimated </a:t>
                      </a:r>
                      <a:r>
                        <a:rPr lang="en-US" sz="1000" b="0" u="sng" dirty="0">
                          <a:effectLst/>
                        </a:rPr>
                        <a:t>percentage </a:t>
                      </a:r>
                      <a:r>
                        <a:rPr lang="en-US" sz="1000" b="0" dirty="0">
                          <a:effectLst/>
                        </a:rPr>
                        <a:t>by group composition </a:t>
                      </a:r>
                      <a:endParaRPr lang="en-US" sz="1000" b="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a:txBody>
                    <a:bodyPr/>
                    <a:lstStyle/>
                    <a:p>
                      <a:pPr algn="l" rtl="0"/>
                      <a:r>
                        <a:rPr lang="en-US" sz="900" dirty="0">
                          <a:effectLst/>
                        </a:rPr>
                        <a:t>Number of adults present at activity/peak time</a:t>
                      </a:r>
                      <a:r>
                        <a:rPr lang="he-IL" sz="900" dirty="0">
                          <a:effectLst/>
                        </a:rPr>
                        <a:t>_____  </a:t>
                      </a:r>
                      <a:r>
                        <a:rPr lang="en-US" sz="900" dirty="0">
                          <a:effectLst/>
                        </a:rPr>
                        <a:t>       Ethnic diversity (specify as needed)</a:t>
                      </a:r>
                      <a:r>
                        <a:rPr lang="he-IL" sz="900" dirty="0">
                          <a:effectLst/>
                        </a:rPr>
                        <a:t> ______</a:t>
                      </a:r>
                      <a:endParaRPr lang="en-US" sz="900" dirty="0">
                        <a:effectLst/>
                      </a:endParaRPr>
                    </a:p>
                    <a:p>
                      <a:pPr algn="l" rtl="0"/>
                      <a:r>
                        <a:rPr lang="en-US" sz="900" dirty="0">
                          <a:effectLst/>
                        </a:rPr>
                        <a:t>Women</a:t>
                      </a:r>
                      <a:r>
                        <a:rPr lang="he-IL" sz="900" dirty="0">
                          <a:effectLst/>
                        </a:rPr>
                        <a:t>___ </a:t>
                      </a:r>
                      <a:r>
                        <a:rPr lang="en-US" sz="900" dirty="0">
                          <a:effectLst/>
                        </a:rPr>
                        <a:t>Men</a:t>
                      </a:r>
                      <a:r>
                        <a:rPr lang="he-IL" sz="900" dirty="0">
                          <a:effectLst/>
                        </a:rPr>
                        <a:t>___   </a:t>
                      </a:r>
                      <a:r>
                        <a:rPr lang="en-US" sz="900" dirty="0">
                          <a:effectLst/>
                        </a:rPr>
                        <a:t>   </a:t>
                      </a:r>
                      <a:r>
                        <a:rPr lang="en-US" sz="900" u="sng" dirty="0">
                          <a:effectLst/>
                        </a:rPr>
                        <a:t>Relationship</a:t>
                      </a:r>
                      <a:r>
                        <a:rPr lang="he-IL" sz="900" dirty="0">
                          <a:effectLst/>
                        </a:rPr>
                        <a:t> </a:t>
                      </a:r>
                      <a:r>
                        <a:rPr lang="en-US" sz="900" dirty="0">
                          <a:effectLst/>
                        </a:rPr>
                        <a:t>Parent</a:t>
                      </a:r>
                      <a:r>
                        <a:rPr lang="he-IL" sz="900" dirty="0">
                          <a:effectLst/>
                        </a:rPr>
                        <a:t>___ </a:t>
                      </a:r>
                      <a:r>
                        <a:rPr lang="en-US" sz="900" dirty="0">
                          <a:effectLst/>
                        </a:rPr>
                        <a:t>Grandparent</a:t>
                      </a:r>
                      <a:r>
                        <a:rPr lang="he-IL" sz="900" dirty="0">
                          <a:effectLst/>
                        </a:rPr>
                        <a:t>___ </a:t>
                      </a:r>
                      <a:r>
                        <a:rPr lang="en-US" sz="900" dirty="0">
                          <a:effectLst/>
                        </a:rPr>
                        <a:t>Caregiver</a:t>
                      </a:r>
                      <a:r>
                        <a:rPr lang="he-IL" sz="900" dirty="0">
                          <a:effectLst/>
                        </a:rPr>
                        <a:t>___ </a:t>
                      </a:r>
                      <a:r>
                        <a:rPr lang="en-US" sz="900" dirty="0">
                          <a:effectLst/>
                        </a:rPr>
                        <a:t>Older sibling</a:t>
                      </a:r>
                      <a:r>
                        <a:rPr lang="he-IL" sz="900" dirty="0">
                          <a:effectLst/>
                        </a:rPr>
                        <a:t>___ </a:t>
                      </a:r>
                      <a:r>
                        <a:rPr lang="en-US" sz="900" dirty="0">
                          <a:effectLst/>
                        </a:rPr>
                        <a:t>Other</a:t>
                      </a:r>
                      <a:r>
                        <a:rPr lang="he-IL" sz="900" dirty="0">
                          <a:effectLst/>
                        </a:rPr>
                        <a:t>___ </a:t>
                      </a:r>
                      <a:endParaRPr lang="en-US" sz="90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a:txBody>
                    <a:bodyPr/>
                    <a:lstStyle/>
                    <a:p>
                      <a:pPr algn="l" rtl="0"/>
                      <a:r>
                        <a:rPr lang="en-US" sz="900" dirty="0">
                          <a:effectLst/>
                        </a:rPr>
                        <a:t>Number of children present at activity/peak time</a:t>
                      </a:r>
                      <a:r>
                        <a:rPr lang="he-IL" sz="900" dirty="0">
                          <a:effectLst/>
                        </a:rPr>
                        <a:t>_____</a:t>
                      </a:r>
                      <a:endParaRPr lang="en-US" sz="900" dirty="0">
                        <a:effectLst/>
                      </a:endParaRPr>
                    </a:p>
                    <a:p>
                      <a:pPr algn="l" rtl="0"/>
                      <a:r>
                        <a:rPr lang="en-US" sz="900" dirty="0">
                          <a:effectLst/>
                        </a:rPr>
                        <a:t>Girls</a:t>
                      </a:r>
                      <a:r>
                        <a:rPr lang="he-IL" sz="900" dirty="0">
                          <a:effectLst/>
                        </a:rPr>
                        <a:t>___</a:t>
                      </a:r>
                      <a:r>
                        <a:rPr lang="en-US" sz="900" dirty="0">
                          <a:effectLst/>
                        </a:rPr>
                        <a:t>Boys</a:t>
                      </a:r>
                      <a:r>
                        <a:rPr lang="he-IL" sz="900" dirty="0">
                          <a:effectLst/>
                        </a:rPr>
                        <a:t>___     </a:t>
                      </a:r>
                      <a:r>
                        <a:rPr lang="he-IL" sz="900" u="sng" dirty="0">
                          <a:effectLst/>
                        </a:rPr>
                        <a:t> </a:t>
                      </a:r>
                      <a:r>
                        <a:rPr lang="en-US" sz="900" u="sng" dirty="0">
                          <a:effectLst/>
                        </a:rPr>
                        <a:t>Age</a:t>
                      </a:r>
                      <a:r>
                        <a:rPr lang="he-IL" sz="900" u="sng" dirty="0">
                          <a:effectLst/>
                        </a:rPr>
                        <a:t>:</a:t>
                      </a:r>
                      <a:r>
                        <a:rPr lang="en-US" sz="900" u="sng" dirty="0">
                          <a:effectLst/>
                        </a:rPr>
                        <a:t> </a:t>
                      </a:r>
                      <a:r>
                        <a:rPr lang="en-US" sz="900" dirty="0">
                          <a:effectLst/>
                        </a:rPr>
                        <a:t>0-3</a:t>
                      </a:r>
                      <a:r>
                        <a:rPr lang="he-IL" sz="900" dirty="0">
                          <a:effectLst/>
                        </a:rPr>
                        <a:t>___ </a:t>
                      </a:r>
                      <a:r>
                        <a:rPr lang="en-US" sz="900" dirty="0">
                          <a:effectLst/>
                        </a:rPr>
                        <a:t>3-6</a:t>
                      </a:r>
                      <a:r>
                        <a:rPr lang="he-IL" sz="900" dirty="0">
                          <a:effectLst/>
                        </a:rPr>
                        <a:t>___ </a:t>
                      </a:r>
                      <a:r>
                        <a:rPr lang="en-US" sz="900" dirty="0">
                          <a:effectLst/>
                        </a:rPr>
                        <a:t>6+</a:t>
                      </a:r>
                      <a:r>
                        <a:rPr lang="he-IL" sz="900" dirty="0">
                          <a:effectLst/>
                        </a:rPr>
                        <a:t>___</a:t>
                      </a:r>
                      <a:endParaRPr lang="en-US" sz="90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extLst>
                  <a:ext uri="{0D108BD9-81ED-4DB2-BD59-A6C34878D82A}">
                    <a16:rowId xmlns:a16="http://schemas.microsoft.com/office/drawing/2014/main" val="358800599"/>
                  </a:ext>
                </a:extLst>
              </a:tr>
              <a:tr h="211165">
                <a:tc vMerge="1">
                  <a:txBody>
                    <a:bodyPr/>
                    <a:lstStyle/>
                    <a:p>
                      <a:pPr marL="0" algn="l" defTabSz="914400" rtl="0" eaLnBrk="1" latinLnBrk="0" hangingPunct="1"/>
                      <a:endParaRPr lang="he-IL" dirty="0"/>
                    </a:p>
                  </a:txBody>
                  <a:tcPr/>
                </a:tc>
                <a:tc gridSpan="2">
                  <a:txBody>
                    <a:bodyPr/>
                    <a:lstStyle/>
                    <a:p>
                      <a:pPr algn="l" rtl="0"/>
                      <a:r>
                        <a:rPr lang="en-US" sz="900" dirty="0">
                          <a:effectLst/>
                        </a:rPr>
                        <a:t>Group composition:</a:t>
                      </a:r>
                      <a:r>
                        <a:rPr lang="he-IL" sz="900" dirty="0">
                          <a:effectLst/>
                        </a:rPr>
                        <a:t> </a:t>
                      </a:r>
                      <a:r>
                        <a:rPr lang="en-US" sz="900" dirty="0">
                          <a:effectLst/>
                        </a:rPr>
                        <a:t>  </a:t>
                      </a:r>
                      <a:r>
                        <a:rPr lang="en-US" sz="900" u="sng" dirty="0">
                          <a:effectLst/>
                        </a:rPr>
                        <a:t>1 Adult </a:t>
                      </a:r>
                      <a:r>
                        <a:rPr lang="en-US" sz="900" dirty="0">
                          <a:effectLst/>
                        </a:rPr>
                        <a:t>with 1 child:</a:t>
                      </a:r>
                      <a:r>
                        <a:rPr lang="he-IL" sz="900" dirty="0">
                          <a:effectLst/>
                        </a:rPr>
                        <a:t>___ </a:t>
                      </a:r>
                      <a:r>
                        <a:rPr lang="en-US" sz="900" dirty="0">
                          <a:effectLst/>
                        </a:rPr>
                        <a:t> w/ 2 children</a:t>
                      </a:r>
                      <a:r>
                        <a:rPr lang="he-IL" sz="900" dirty="0">
                          <a:effectLst/>
                        </a:rPr>
                        <a:t>___  </a:t>
                      </a:r>
                      <a:r>
                        <a:rPr lang="en-US" sz="900" dirty="0">
                          <a:effectLst/>
                        </a:rPr>
                        <a:t> w/ 3+ children</a:t>
                      </a:r>
                      <a:r>
                        <a:rPr lang="he-IL" sz="900" dirty="0">
                          <a:effectLst/>
                        </a:rPr>
                        <a:t>___ </a:t>
                      </a:r>
                      <a:r>
                        <a:rPr lang="en-US" sz="900" dirty="0">
                          <a:effectLst/>
                        </a:rPr>
                        <a:t>      </a:t>
                      </a:r>
                      <a:r>
                        <a:rPr lang="en-US" sz="900" u="sng" dirty="0">
                          <a:effectLst/>
                        </a:rPr>
                        <a:t>Couple </a:t>
                      </a:r>
                      <a:r>
                        <a:rPr lang="en-US" sz="900" u="none" dirty="0">
                          <a:effectLst/>
                        </a:rPr>
                        <a:t>with 1 child</a:t>
                      </a:r>
                      <a:r>
                        <a:rPr lang="he-IL" sz="900" u="none" dirty="0">
                          <a:effectLst/>
                        </a:rPr>
                        <a:t> </a:t>
                      </a:r>
                      <a:r>
                        <a:rPr lang="he-IL" sz="900" dirty="0">
                          <a:effectLst/>
                        </a:rPr>
                        <a:t>___  </a:t>
                      </a:r>
                      <a:r>
                        <a:rPr lang="en-US" sz="900" dirty="0">
                          <a:effectLst/>
                        </a:rPr>
                        <a:t>w/ 2 children</a:t>
                      </a:r>
                      <a:r>
                        <a:rPr lang="he-IL" sz="900" dirty="0">
                          <a:effectLst/>
                        </a:rPr>
                        <a:t>___ </a:t>
                      </a:r>
                      <a:r>
                        <a:rPr lang="en-US" sz="900" dirty="0">
                          <a:effectLst/>
                        </a:rPr>
                        <a:t> w/ 3+ children</a:t>
                      </a:r>
                      <a:r>
                        <a:rPr lang="he-IL" sz="900" dirty="0">
                          <a:effectLst/>
                        </a:rPr>
                        <a:t>___ </a:t>
                      </a:r>
                      <a:r>
                        <a:rPr lang="en-US" sz="900" dirty="0">
                          <a:effectLst/>
                        </a:rPr>
                        <a:t>     </a:t>
                      </a:r>
                      <a:r>
                        <a:rPr lang="en-US" sz="900" u="sng" dirty="0">
                          <a:effectLst/>
                        </a:rPr>
                        <a:t>Group</a:t>
                      </a:r>
                      <a:r>
                        <a:rPr lang="he-IL" sz="900" dirty="0">
                          <a:effectLst/>
                        </a:rPr>
                        <a:t> </a:t>
                      </a:r>
                      <a:r>
                        <a:rPr lang="en-US" sz="900" dirty="0">
                          <a:effectLst/>
                        </a:rPr>
                        <a:t>(number of adults &amp; children):</a:t>
                      </a:r>
                      <a:r>
                        <a:rPr lang="he-IL" sz="900" dirty="0">
                          <a:effectLst/>
                        </a:rPr>
                        <a:t>_____</a:t>
                      </a:r>
                      <a:endParaRPr lang="en-US" sz="900" dirty="0">
                        <a:effectLst/>
                      </a:endParaRPr>
                    </a:p>
                    <a:p>
                      <a:pPr algn="l" rtl="0"/>
                      <a:r>
                        <a:rPr lang="en-US" sz="900" dirty="0">
                          <a:effectLst/>
                        </a:rPr>
                        <a:t>Means of arrival</a:t>
                      </a:r>
                      <a:r>
                        <a:rPr lang="he-IL" sz="900" dirty="0">
                          <a:effectLst/>
                        </a:rPr>
                        <a:t>:</a:t>
                      </a:r>
                      <a:r>
                        <a:rPr lang="en-US" sz="900" dirty="0">
                          <a:effectLst/>
                        </a:rPr>
                        <a:t>           adult(s)/child(ren) </a:t>
                      </a:r>
                      <a:r>
                        <a:rPr lang="he-IL" sz="900" dirty="0">
                          <a:effectLst/>
                        </a:rPr>
                        <a:t>_</a:t>
                      </a:r>
                      <a:r>
                        <a:rPr lang="en-US" sz="900" dirty="0">
                          <a:effectLst/>
                        </a:rPr>
                        <a:t> by foot</a:t>
                      </a:r>
                      <a:r>
                        <a:rPr lang="he-IL" sz="900" dirty="0">
                          <a:effectLst/>
                        </a:rPr>
                        <a:t>__    </a:t>
                      </a:r>
                      <a:r>
                        <a:rPr lang="en-US" sz="900" dirty="0">
                          <a:effectLst/>
                        </a:rPr>
                        <a:t>adult with stroller</a:t>
                      </a:r>
                      <a:r>
                        <a:rPr lang="he-IL" sz="900" dirty="0">
                          <a:effectLst/>
                        </a:rPr>
                        <a:t>___    </a:t>
                      </a:r>
                      <a:r>
                        <a:rPr lang="en-US" sz="900" dirty="0">
                          <a:effectLst/>
                        </a:rPr>
                        <a:t>  adults and children with non-motorized vehicle (bicycle, scooter)</a:t>
                      </a:r>
                      <a:r>
                        <a:rPr lang="he-IL" sz="900" dirty="0">
                          <a:effectLst/>
                        </a:rPr>
                        <a:t> ___</a:t>
                      </a:r>
                      <a:endParaRPr lang="en-US" sz="90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hMerge="1">
                  <a:txBody>
                    <a:bodyPr/>
                    <a:lstStyle/>
                    <a:p>
                      <a:pPr rtl="1"/>
                      <a:endParaRPr lang="he-IL"/>
                    </a:p>
                  </a:txBody>
                  <a:tcPr/>
                </a:tc>
                <a:extLst>
                  <a:ext uri="{0D108BD9-81ED-4DB2-BD59-A6C34878D82A}">
                    <a16:rowId xmlns:a16="http://schemas.microsoft.com/office/drawing/2014/main" val="1870252829"/>
                  </a:ext>
                </a:extLst>
              </a:tr>
              <a:tr h="105582">
                <a:tc>
                  <a:txBody>
                    <a:bodyPr/>
                    <a:lstStyle/>
                    <a:p>
                      <a:pPr algn="l" rtl="0"/>
                      <a:r>
                        <a:rPr lang="en-US" sz="1000" b="0">
                          <a:effectLst/>
                        </a:rPr>
                        <a:t>Estimated length of stay</a:t>
                      </a:r>
                      <a:endParaRPr lang="en-US" sz="1000" b="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gridSpan="2">
                  <a:txBody>
                    <a:bodyPr/>
                    <a:lstStyle/>
                    <a:p>
                      <a:pPr algn="l" rtl="0"/>
                      <a:r>
                        <a:rPr lang="en-US" sz="900" u="none" dirty="0">
                          <a:effectLst/>
                        </a:rPr>
                        <a:t>Length of stay:            </a:t>
                      </a:r>
                      <a:r>
                        <a:rPr lang="en-US" sz="900" u="sng" dirty="0">
                          <a:effectLst/>
                        </a:rPr>
                        <a:t>Up to half an hour</a:t>
                      </a:r>
                      <a:r>
                        <a:rPr lang="he-IL" sz="900" u="none" dirty="0">
                          <a:effectLst/>
                        </a:rPr>
                        <a:t>:</a:t>
                      </a:r>
                      <a:r>
                        <a:rPr lang="en-US" sz="900" u="none" dirty="0">
                          <a:effectLst/>
                        </a:rPr>
                        <a:t> </a:t>
                      </a:r>
                      <a:r>
                        <a:rPr lang="en-US" sz="900" dirty="0">
                          <a:effectLst/>
                        </a:rPr>
                        <a:t>minority</a:t>
                      </a:r>
                      <a:r>
                        <a:rPr lang="he-IL" sz="900" dirty="0">
                          <a:effectLst/>
                        </a:rPr>
                        <a:t>/</a:t>
                      </a:r>
                      <a:r>
                        <a:rPr lang="en-US" sz="900" dirty="0">
                          <a:effectLst/>
                        </a:rPr>
                        <a:t>about half</a:t>
                      </a:r>
                      <a:r>
                        <a:rPr lang="he-IL" sz="900" dirty="0">
                          <a:effectLst/>
                        </a:rPr>
                        <a:t>/</a:t>
                      </a:r>
                      <a:r>
                        <a:rPr lang="en-US" sz="900" dirty="0">
                          <a:effectLst/>
                        </a:rPr>
                        <a:t>majority</a:t>
                      </a:r>
                      <a:r>
                        <a:rPr lang="he-IL" sz="900" dirty="0">
                          <a:effectLst/>
                        </a:rPr>
                        <a:t>  </a:t>
                      </a:r>
                      <a:r>
                        <a:rPr lang="en-US" sz="900" dirty="0">
                          <a:effectLst/>
                        </a:rPr>
                        <a:t>      </a:t>
                      </a:r>
                      <a:r>
                        <a:rPr lang="he-IL" sz="900" dirty="0">
                          <a:effectLst/>
                        </a:rPr>
                        <a:t>  </a:t>
                      </a:r>
                      <a:r>
                        <a:rPr lang="en-US" sz="900" u="sng" dirty="0">
                          <a:effectLst/>
                        </a:rPr>
                        <a:t>half hour to hour:</a:t>
                      </a:r>
                      <a:r>
                        <a:rPr lang="he-IL" sz="900" dirty="0">
                          <a:effectLst/>
                        </a:rPr>
                        <a:t> </a:t>
                      </a:r>
                      <a:r>
                        <a:rPr lang="en-US" sz="900" dirty="0">
                          <a:effectLst/>
                        </a:rPr>
                        <a:t> majority/about half/minority             </a:t>
                      </a:r>
                      <a:r>
                        <a:rPr lang="en-US" sz="900" u="sng" dirty="0">
                          <a:effectLst/>
                        </a:rPr>
                        <a:t>1 hour – 2 hours </a:t>
                      </a:r>
                      <a:r>
                        <a:rPr lang="he-IL" sz="900" dirty="0">
                          <a:effectLst/>
                        </a:rPr>
                        <a:t> </a:t>
                      </a:r>
                      <a:r>
                        <a:rPr lang="en-US" sz="900" dirty="0">
                          <a:effectLst/>
                        </a:rPr>
                        <a:t>majority/about half/minority</a:t>
                      </a:r>
                      <a:endParaRPr lang="en-US" sz="90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hMerge="1">
                  <a:txBody>
                    <a:bodyPr/>
                    <a:lstStyle/>
                    <a:p>
                      <a:pPr rtl="1"/>
                      <a:endParaRPr lang="he-IL"/>
                    </a:p>
                  </a:txBody>
                  <a:tcPr/>
                </a:tc>
                <a:extLst>
                  <a:ext uri="{0D108BD9-81ED-4DB2-BD59-A6C34878D82A}">
                    <a16:rowId xmlns:a16="http://schemas.microsoft.com/office/drawing/2014/main" val="2959054136"/>
                  </a:ext>
                </a:extLst>
              </a:tr>
              <a:tr h="1352028">
                <a:tc>
                  <a:txBody>
                    <a:bodyPr/>
                    <a:lstStyle/>
                    <a:p>
                      <a:pPr algn="l" rtl="0"/>
                      <a:r>
                        <a:rPr lang="en-US" sz="1000" b="1" dirty="0">
                          <a:effectLst/>
                        </a:rPr>
                        <a:t>General description of area and barriers</a:t>
                      </a:r>
                    </a:p>
                    <a:p>
                      <a:pPr algn="l" rtl="0">
                        <a:spcAft>
                          <a:spcPts val="600"/>
                        </a:spcAft>
                      </a:pPr>
                      <a:r>
                        <a:rPr lang="en-US" sz="1000" b="0" dirty="0"/>
                        <a:t>For each criterion give a score between 1- 7 (1- ‘not at all/ very negative, 7- ‘positive / to a large extent’)</a:t>
                      </a:r>
                    </a:p>
                    <a:p>
                      <a:pPr algn="l" rtl="0">
                        <a:spcAft>
                          <a:spcPts val="600"/>
                        </a:spcAft>
                      </a:pPr>
                      <a:r>
                        <a:rPr lang="he-IL" sz="1000" b="0" dirty="0">
                          <a:effectLst/>
                        </a:rPr>
                        <a:t>*</a:t>
                      </a:r>
                      <a:r>
                        <a:rPr lang="en-US" sz="1000" b="0" dirty="0">
                          <a:effectLst/>
                        </a:rPr>
                        <a:t>Are signs posted about the activity / directions to the site? Are signs designed / branded? In what language are signs?</a:t>
                      </a:r>
                    </a:p>
                    <a:p>
                      <a:pPr algn="l" rtl="0">
                        <a:spcAft>
                          <a:spcPts val="600"/>
                        </a:spcAft>
                      </a:pPr>
                      <a:r>
                        <a:rPr lang="en-US" sz="1000" b="0" dirty="0">
                          <a:effectLst/>
                        </a:rPr>
                        <a:t>For each occurrence, indicate the number of cases observed and give a general description </a:t>
                      </a:r>
                    </a:p>
                    <a:p>
                      <a:pPr algn="l" rtl="0">
                        <a:spcAft>
                          <a:spcPts val="600"/>
                        </a:spcAft>
                      </a:pPr>
                      <a:r>
                        <a:rPr lang="en-US" sz="1000" b="0" dirty="0">
                          <a:effectLst/>
                        </a:rPr>
                        <a:t>** Creative use contributing to the activity / participant is not considered a disturbance, please describe its conduct</a:t>
                      </a:r>
                      <a:endParaRPr lang="en-US" sz="1000" b="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gridSpan="2">
                  <a:txBody>
                    <a:bodyPr/>
                    <a:lstStyle/>
                    <a:p>
                      <a:pPr algn="l" rtl="0">
                        <a:lnSpc>
                          <a:spcPct val="115000"/>
                        </a:lnSpc>
                      </a:pPr>
                      <a:r>
                        <a:rPr lang="en-US" sz="900" dirty="0">
                          <a:effectLst/>
                        </a:rPr>
                        <a:t>Score</a:t>
                      </a:r>
                      <a:r>
                        <a:rPr lang="he-IL" sz="900" dirty="0">
                          <a:effectLst/>
                        </a:rPr>
                        <a:t> </a:t>
                      </a:r>
                      <a:r>
                        <a:rPr lang="en-US" sz="900" dirty="0">
                          <a:effectLst/>
                        </a:rPr>
                        <a:t>(1-7):</a:t>
                      </a:r>
                      <a:r>
                        <a:rPr lang="he-IL" sz="900" dirty="0">
                          <a:effectLst/>
                        </a:rPr>
                        <a:t> </a:t>
                      </a:r>
                      <a:r>
                        <a:rPr lang="en-US" sz="900" dirty="0">
                          <a:effectLst/>
                        </a:rPr>
                        <a:t>Public space:</a:t>
                      </a:r>
                      <a:r>
                        <a:rPr lang="he-IL" sz="900" dirty="0">
                          <a:effectLst/>
                        </a:rPr>
                        <a:t> </a:t>
                      </a:r>
                      <a:r>
                        <a:rPr lang="en-US" sz="900" dirty="0">
                          <a:effectLst/>
                        </a:rPr>
                        <a:t> Ease of access (with stroller)</a:t>
                      </a:r>
                      <a:r>
                        <a:rPr lang="he-IL" sz="900" dirty="0">
                          <a:effectLst/>
                        </a:rPr>
                        <a:t> ___ </a:t>
                      </a:r>
                      <a:r>
                        <a:rPr lang="en-US" sz="900" dirty="0">
                          <a:effectLst/>
                        </a:rPr>
                        <a:t> Convenient for activity</a:t>
                      </a:r>
                      <a:r>
                        <a:rPr lang="he-IL" sz="900" dirty="0">
                          <a:effectLst/>
                        </a:rPr>
                        <a:t>____ </a:t>
                      </a:r>
                      <a:r>
                        <a:rPr lang="en-US" sz="900" dirty="0">
                          <a:effectLst/>
                        </a:rPr>
                        <a:t>  Shade</a:t>
                      </a:r>
                      <a:r>
                        <a:rPr lang="he-IL" sz="900" dirty="0">
                          <a:effectLst/>
                        </a:rPr>
                        <a:t>____ </a:t>
                      </a:r>
                      <a:r>
                        <a:rPr lang="en-US" sz="900" dirty="0">
                          <a:effectLst/>
                        </a:rPr>
                        <a:t>   Safety (Fencing, separation from street) </a:t>
                      </a:r>
                      <a:r>
                        <a:rPr lang="he-IL" sz="900" dirty="0">
                          <a:effectLst/>
                        </a:rPr>
                        <a:t>____</a:t>
                      </a:r>
                      <a:r>
                        <a:rPr lang="en-US" sz="900" dirty="0">
                          <a:effectLst/>
                        </a:rPr>
                        <a:t>  Cleanliness</a:t>
                      </a:r>
                      <a:r>
                        <a:rPr lang="he-IL" sz="900" dirty="0">
                          <a:effectLst/>
                        </a:rPr>
                        <a:t> _____  </a:t>
                      </a:r>
                      <a:r>
                        <a:rPr lang="en-US" sz="900" dirty="0">
                          <a:effectLst/>
                        </a:rPr>
                        <a:t>Quality of equipment (activity props)</a:t>
                      </a:r>
                      <a:r>
                        <a:rPr lang="he-IL" sz="900" dirty="0">
                          <a:effectLst/>
                        </a:rPr>
                        <a:t>____ </a:t>
                      </a:r>
                      <a:r>
                        <a:rPr lang="en-US" sz="900" dirty="0">
                          <a:effectLst/>
                        </a:rPr>
                        <a:t>  Appropriate for age range</a:t>
                      </a:r>
                      <a:r>
                        <a:rPr lang="he-IL" sz="900" dirty="0">
                          <a:effectLst/>
                        </a:rPr>
                        <a:t>_____ </a:t>
                      </a:r>
                      <a:r>
                        <a:rPr lang="en-US" sz="900" dirty="0">
                          <a:effectLst/>
                        </a:rPr>
                        <a:t>Comfortable for adults’ stay</a:t>
                      </a:r>
                      <a:r>
                        <a:rPr lang="he-IL" sz="900" dirty="0">
                          <a:effectLst/>
                        </a:rPr>
                        <a:t>____ </a:t>
                      </a:r>
                      <a:r>
                        <a:rPr lang="en-US" sz="900" dirty="0">
                          <a:effectLst/>
                        </a:rPr>
                        <a:t>Appropriate for # of participants</a:t>
                      </a:r>
                      <a:r>
                        <a:rPr lang="he-IL" sz="900" dirty="0">
                          <a:effectLst/>
                        </a:rPr>
                        <a:t>_____ </a:t>
                      </a:r>
                      <a:r>
                        <a:rPr lang="en-US" sz="900" dirty="0">
                          <a:effectLst/>
                        </a:rPr>
                        <a:t>  Signs and advertising*</a:t>
                      </a:r>
                      <a:r>
                        <a:rPr lang="he-IL" sz="900" dirty="0">
                          <a:effectLst/>
                        </a:rPr>
                        <a:t>____ </a:t>
                      </a:r>
                      <a:r>
                        <a:rPr lang="en-US" sz="900" dirty="0">
                          <a:effectLst/>
                        </a:rPr>
                        <a:t>    Safe for free play of children</a:t>
                      </a:r>
                      <a:r>
                        <a:rPr lang="he-IL" sz="900" dirty="0">
                          <a:effectLst/>
                        </a:rPr>
                        <a:t>____</a:t>
                      </a:r>
                      <a:endParaRPr lang="en-US" sz="900" dirty="0">
                        <a:effectLst/>
                      </a:endParaRPr>
                    </a:p>
                    <a:p>
                      <a:pPr algn="l" rtl="0">
                        <a:lnSpc>
                          <a:spcPct val="115000"/>
                        </a:lnSpc>
                        <a:spcBef>
                          <a:spcPts val="600"/>
                        </a:spcBef>
                      </a:pPr>
                      <a:r>
                        <a:rPr lang="en-US" sz="900" b="1" dirty="0">
                          <a:effectLst/>
                        </a:rPr>
                        <a:t>General description of activity space</a:t>
                      </a:r>
                      <a:r>
                        <a:rPr lang="en-US" sz="900" dirty="0">
                          <a:effectLst/>
                        </a:rPr>
                        <a:t>, </a:t>
                      </a:r>
                      <a:r>
                        <a:rPr lang="en-US" sz="900" u="sng" dirty="0">
                          <a:effectLst/>
                        </a:rPr>
                        <a:t>list of stations </a:t>
                      </a:r>
                      <a:r>
                        <a:rPr lang="en-US" sz="900" dirty="0">
                          <a:effectLst/>
                        </a:rPr>
                        <a:t>(which ones are more and less popular, </a:t>
                      </a:r>
                      <a:r>
                        <a:rPr lang="en-US" sz="900" u="sng" dirty="0">
                          <a:effectLst/>
                        </a:rPr>
                        <a:t>instructions, set up for independent use</a:t>
                      </a:r>
                      <a:r>
                        <a:rPr lang="en-US" sz="900" dirty="0">
                          <a:effectLst/>
                        </a:rPr>
                        <a:t>), description of the above criteria and other notable points :</a:t>
                      </a:r>
                      <a:r>
                        <a:rPr lang="he-IL" sz="900" dirty="0">
                          <a:effectLst/>
                        </a:rPr>
                        <a:t> </a:t>
                      </a:r>
                      <a:endParaRPr lang="en-US" sz="900" dirty="0">
                        <a:effectLst/>
                      </a:endParaRPr>
                    </a:p>
                    <a:p>
                      <a:pPr algn="r" rtl="1">
                        <a:lnSpc>
                          <a:spcPct val="115000"/>
                        </a:lnSpc>
                      </a:pPr>
                      <a:r>
                        <a:rPr lang="he-IL" sz="900" dirty="0">
                          <a:effectLst/>
                        </a:rPr>
                        <a:t> </a:t>
                      </a:r>
                      <a:endParaRPr lang="en-US" sz="900" dirty="0">
                        <a:effectLst/>
                      </a:endParaRPr>
                    </a:p>
                    <a:p>
                      <a:pPr algn="l" rtl="0">
                        <a:lnSpc>
                          <a:spcPct val="115000"/>
                        </a:lnSpc>
                      </a:pPr>
                      <a:r>
                        <a:rPr lang="en-US" sz="900" dirty="0">
                          <a:effectLst/>
                        </a:rPr>
                        <a:t>Disruptions of activity:  Instructors answering phone</a:t>
                      </a:r>
                      <a:r>
                        <a:rPr lang="he-IL" sz="900" dirty="0">
                          <a:effectLst/>
                        </a:rPr>
                        <a:t>__  </a:t>
                      </a:r>
                      <a:r>
                        <a:rPr lang="en-US" sz="900" dirty="0">
                          <a:effectLst/>
                        </a:rPr>
                        <a:t>Problems with equipment</a:t>
                      </a:r>
                      <a:r>
                        <a:rPr lang="he-IL" sz="900" dirty="0">
                          <a:effectLst/>
                        </a:rPr>
                        <a:t>___  </a:t>
                      </a:r>
                      <a:r>
                        <a:rPr lang="en-US" sz="900" dirty="0">
                          <a:effectLst/>
                        </a:rPr>
                        <a:t> Inappropriate (disruptive) use of activity equipment</a:t>
                      </a:r>
                      <a:r>
                        <a:rPr lang="he-IL" sz="900" dirty="0">
                          <a:effectLst/>
                        </a:rPr>
                        <a:t>*</a:t>
                      </a:r>
                      <a:r>
                        <a:rPr lang="en-US" sz="900" dirty="0">
                          <a:effectLst/>
                        </a:rPr>
                        <a:t>*</a:t>
                      </a:r>
                      <a:r>
                        <a:rPr lang="he-IL" sz="900" dirty="0">
                          <a:effectLst/>
                        </a:rPr>
                        <a:t> </a:t>
                      </a:r>
                      <a:r>
                        <a:rPr lang="en-US" sz="900" dirty="0">
                          <a:effectLst/>
                        </a:rPr>
                        <a:t>specify:</a:t>
                      </a:r>
                      <a:r>
                        <a:rPr lang="he-IL" sz="900" dirty="0">
                          <a:effectLst/>
                        </a:rPr>
                        <a:t>______ </a:t>
                      </a:r>
                      <a:r>
                        <a:rPr lang="en-US" sz="900" dirty="0">
                          <a:effectLst/>
                        </a:rPr>
                        <a:t>      Other: specify</a:t>
                      </a:r>
                      <a:r>
                        <a:rPr lang="he-IL" sz="900" dirty="0">
                          <a:effectLst/>
                        </a:rPr>
                        <a:t>:______</a:t>
                      </a:r>
                      <a:endParaRPr lang="en-US" sz="900" dirty="0">
                        <a:effectLst/>
                      </a:endParaRPr>
                    </a:p>
                    <a:p>
                      <a:pPr algn="l" rtl="0">
                        <a:lnSpc>
                          <a:spcPct val="115000"/>
                        </a:lnSpc>
                      </a:pPr>
                      <a:r>
                        <a:rPr lang="en-US" sz="900" dirty="0">
                          <a:effectLst/>
                        </a:rPr>
                        <a:t>Disruptions from outside the activity:</a:t>
                      </a:r>
                      <a:r>
                        <a:rPr lang="he-IL" sz="900" dirty="0">
                          <a:effectLst/>
                        </a:rPr>
                        <a:t> </a:t>
                      </a:r>
                      <a:r>
                        <a:rPr lang="en-US" sz="900" dirty="0">
                          <a:effectLst/>
                        </a:rPr>
                        <a:t>  Various passers-by</a:t>
                      </a:r>
                      <a:r>
                        <a:rPr lang="he-IL" sz="900" dirty="0">
                          <a:effectLst/>
                        </a:rPr>
                        <a:t>______ </a:t>
                      </a:r>
                      <a:r>
                        <a:rPr lang="en-US" sz="900" dirty="0">
                          <a:effectLst/>
                        </a:rPr>
                        <a:t>parallel activities</a:t>
                      </a:r>
                      <a:r>
                        <a:rPr lang="he-IL" sz="900" dirty="0">
                          <a:effectLst/>
                        </a:rPr>
                        <a:t>______ </a:t>
                      </a:r>
                      <a:r>
                        <a:rPr lang="en-US" sz="900" dirty="0">
                          <a:effectLst/>
                        </a:rPr>
                        <a:t>Safety (dogs, bicycles)</a:t>
                      </a:r>
                      <a:r>
                        <a:rPr lang="he-IL" sz="900" dirty="0">
                          <a:effectLst/>
                        </a:rPr>
                        <a:t> ______</a:t>
                      </a:r>
                      <a:r>
                        <a:rPr lang="en-US" sz="900" dirty="0">
                          <a:effectLst/>
                        </a:rPr>
                        <a:t>Other: specify</a:t>
                      </a:r>
                      <a:r>
                        <a:rPr lang="he-IL" sz="900" dirty="0">
                          <a:effectLst/>
                        </a:rPr>
                        <a:t> ______</a:t>
                      </a:r>
                      <a:endParaRPr lang="en-US" sz="900" dirty="0">
                        <a:effectLst/>
                      </a:endParaRPr>
                    </a:p>
                    <a:p>
                      <a:pPr algn="l" rtl="0">
                        <a:spcBef>
                          <a:spcPts val="600"/>
                        </a:spcBef>
                      </a:pPr>
                      <a:r>
                        <a:rPr lang="en-US" sz="900" b="1" dirty="0">
                          <a:effectLst/>
                        </a:rPr>
                        <a:t>General description</a:t>
                      </a:r>
                      <a:r>
                        <a:rPr lang="he-IL" sz="900" dirty="0">
                          <a:effectLst/>
                        </a:rPr>
                        <a:t>:</a:t>
                      </a:r>
                      <a:endParaRPr lang="en-US" sz="900" dirty="0">
                        <a:effectLst/>
                      </a:endParaRPr>
                    </a:p>
                  </a:txBody>
                  <a:tcPr marL="24163" marR="24163" marT="0" marB="0"/>
                </a:tc>
                <a:tc hMerge="1">
                  <a:txBody>
                    <a:bodyPr/>
                    <a:lstStyle/>
                    <a:p>
                      <a:pPr rtl="1"/>
                      <a:endParaRPr lang="he-IL"/>
                    </a:p>
                  </a:txBody>
                  <a:tcPr/>
                </a:tc>
                <a:extLst>
                  <a:ext uri="{0D108BD9-81ED-4DB2-BD59-A6C34878D82A}">
                    <a16:rowId xmlns:a16="http://schemas.microsoft.com/office/drawing/2014/main" val="2678747580"/>
                  </a:ext>
                </a:extLst>
              </a:tr>
              <a:tr h="767177">
                <a:tc>
                  <a:txBody>
                    <a:bodyPr/>
                    <a:lstStyle/>
                    <a:p>
                      <a:pPr algn="l" rtl="0"/>
                      <a:r>
                        <a:rPr lang="en-US" sz="1000" b="1" dirty="0">
                          <a:effectLst/>
                        </a:rPr>
                        <a:t>Operators' conduct</a:t>
                      </a:r>
                    </a:p>
                    <a:p>
                      <a:pPr algn="l" rtl="0">
                        <a:spcAft>
                          <a:spcPts val="600"/>
                        </a:spcAft>
                      </a:pPr>
                      <a:r>
                        <a:rPr lang="en-US" sz="1000" b="0" dirty="0"/>
                        <a:t>For each criterion give a score between 1- 7 (1- ‘not at all/ very negative, 7- ‘positive / to a large extent’)</a:t>
                      </a:r>
                    </a:p>
                    <a:p>
                      <a:pPr algn="l" rtl="0"/>
                      <a:endParaRPr lang="en-US" sz="1000" b="0" dirty="0">
                        <a:effectLst/>
                      </a:endParaRPr>
                    </a:p>
                    <a:p>
                      <a:pPr algn="l" rtl="0"/>
                      <a:r>
                        <a:rPr lang="en-US" sz="1000" b="0" dirty="0">
                          <a:effectLst/>
                        </a:rPr>
                        <a:t>Describe in detail how the activity is managed, operators’ behavior during the activity.</a:t>
                      </a:r>
                      <a:endParaRPr lang="en-US" sz="1000" b="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gridSpan="2">
                  <a:txBody>
                    <a:bodyPr/>
                    <a:lstStyle/>
                    <a:p>
                      <a:pPr algn="l" rtl="0">
                        <a:lnSpc>
                          <a:spcPct val="115000"/>
                        </a:lnSpc>
                      </a:pPr>
                      <a:r>
                        <a:rPr lang="en-US" sz="900" dirty="0">
                          <a:effectLst/>
                        </a:rPr>
                        <a:t>Score (1-7):</a:t>
                      </a:r>
                      <a:r>
                        <a:rPr lang="he-IL" sz="900" dirty="0">
                          <a:effectLst/>
                        </a:rPr>
                        <a:t> </a:t>
                      </a:r>
                      <a:r>
                        <a:rPr lang="en-US" sz="900" dirty="0">
                          <a:effectLst/>
                        </a:rPr>
                        <a:t>Clarity of instruction</a:t>
                      </a:r>
                      <a:r>
                        <a:rPr lang="he-IL" sz="900" dirty="0">
                          <a:effectLst/>
                        </a:rPr>
                        <a:t>___ </a:t>
                      </a:r>
                      <a:r>
                        <a:rPr lang="en-US" sz="900" dirty="0">
                          <a:effectLst/>
                        </a:rPr>
                        <a:t>   adaptation and flexibility (addressing disruptions, participants’ needs, language) </a:t>
                      </a:r>
                      <a:r>
                        <a:rPr lang="he-IL" sz="900" dirty="0">
                          <a:effectLst/>
                        </a:rPr>
                        <a:t> ___</a:t>
                      </a:r>
                      <a:r>
                        <a:rPr lang="en-US" sz="900" dirty="0">
                          <a:effectLst/>
                        </a:rPr>
                        <a:t>  encouraging movement between stations</a:t>
                      </a:r>
                      <a:r>
                        <a:rPr lang="he-IL" sz="900" dirty="0">
                          <a:effectLst/>
                        </a:rPr>
                        <a:t>___</a:t>
                      </a:r>
                      <a:endParaRPr lang="en-US" sz="900" dirty="0">
                        <a:effectLst/>
                      </a:endParaRPr>
                    </a:p>
                    <a:p>
                      <a:pPr algn="l" rtl="0">
                        <a:lnSpc>
                          <a:spcPct val="115000"/>
                        </a:lnSpc>
                      </a:pPr>
                      <a:r>
                        <a:rPr lang="en-US" sz="900" dirty="0">
                          <a:effectLst/>
                        </a:rPr>
                        <a:t>Encouraging caregiver-child joint play</a:t>
                      </a:r>
                      <a:r>
                        <a:rPr lang="he-IL" sz="900" dirty="0">
                          <a:effectLst/>
                        </a:rPr>
                        <a:t>___</a:t>
                      </a:r>
                      <a:r>
                        <a:rPr lang="en-US" sz="900" dirty="0">
                          <a:effectLst/>
                        </a:rPr>
                        <a:t>   Encouraging creativity</a:t>
                      </a:r>
                      <a:r>
                        <a:rPr lang="he-IL" sz="900" dirty="0">
                          <a:effectLst/>
                        </a:rPr>
                        <a:t>____ </a:t>
                      </a:r>
                      <a:r>
                        <a:rPr lang="en-US" sz="900" dirty="0">
                          <a:effectLst/>
                        </a:rPr>
                        <a:t>   Giving parents ideas for engaging children</a:t>
                      </a:r>
                      <a:r>
                        <a:rPr lang="he-IL" sz="900" dirty="0">
                          <a:effectLst/>
                        </a:rPr>
                        <a:t>____ </a:t>
                      </a:r>
                      <a:r>
                        <a:rPr lang="en-US" sz="900" dirty="0">
                          <a:effectLst/>
                        </a:rPr>
                        <a:t>   Encouraging children’s freedom of movement in the space</a:t>
                      </a:r>
                      <a:r>
                        <a:rPr lang="he-IL" sz="900" dirty="0">
                          <a:effectLst/>
                        </a:rPr>
                        <a:t>____</a:t>
                      </a:r>
                      <a:endParaRPr lang="en-US" sz="900" dirty="0">
                        <a:effectLst/>
                      </a:endParaRPr>
                    </a:p>
                    <a:p>
                      <a:pPr algn="l" rtl="0">
                        <a:lnSpc>
                          <a:spcPct val="115000"/>
                        </a:lnSpc>
                      </a:pPr>
                      <a:endParaRPr lang="en-US" sz="900" dirty="0">
                        <a:effectLst/>
                      </a:endParaRPr>
                    </a:p>
                    <a:p>
                      <a:pPr algn="l" rtl="0"/>
                      <a:r>
                        <a:rPr lang="en-US" sz="900" b="1" dirty="0">
                          <a:effectLst/>
                        </a:rPr>
                        <a:t>Description of conduct of instructors and community staff </a:t>
                      </a:r>
                      <a:r>
                        <a:rPr lang="en-US" sz="900" dirty="0">
                          <a:effectLst/>
                        </a:rPr>
                        <a:t>(examples of the above indices, cooperation between instructors, involvement in guided and non-guided stations):</a:t>
                      </a:r>
                    </a:p>
                    <a:p>
                      <a:pPr algn="l" rtl="0"/>
                      <a:r>
                        <a:rPr lang="en-US" sz="900" dirty="0">
                          <a:effectLst/>
                        </a:rPr>
                        <a:t>Is a team from the community center present? Are they operating a station? Prominence of their presence, interaction with residents to encourage contact, recruitment and participation. </a:t>
                      </a:r>
                    </a:p>
                    <a:p>
                      <a:pPr algn="r" rtl="1"/>
                      <a:r>
                        <a:rPr lang="he-IL" sz="900" dirty="0">
                          <a:effectLst/>
                        </a:rPr>
                        <a:t> </a:t>
                      </a:r>
                      <a:endParaRPr lang="en-US" sz="900" dirty="0">
                        <a:effectLst/>
                      </a:endParaRPr>
                    </a:p>
                    <a:p>
                      <a:pPr algn="r" rtl="1"/>
                      <a:r>
                        <a:rPr lang="he-IL" sz="900" dirty="0">
                          <a:effectLst/>
                        </a:rPr>
                        <a:t> </a:t>
                      </a:r>
                      <a:endParaRPr lang="en-US" sz="900" dirty="0">
                        <a:effectLst/>
                      </a:endParaRPr>
                    </a:p>
                    <a:p>
                      <a:pPr algn="l" rtl="0"/>
                      <a:r>
                        <a:rPr lang="en-US" sz="900" dirty="0">
                          <a:effectLst/>
                        </a:rPr>
                        <a:t>Did local businesses participate in any way (publicity/operation of activity)? If so, who initiated the cooperation (business owner/resident/community center director)?</a:t>
                      </a:r>
                    </a:p>
                    <a:p>
                      <a:pPr algn="l" rtl="0"/>
                      <a:r>
                        <a:rPr lang="en-US" sz="900" dirty="0">
                          <a:effectLst/>
                        </a:rPr>
                        <a:t>Did residents participate (operate stations, bring equipment from home)? If so, how were they recruited? Are they active in other community settings?</a:t>
                      </a:r>
                    </a:p>
                    <a:p>
                      <a:pPr algn="r" rtl="1"/>
                      <a:r>
                        <a:rPr lang="he-IL" sz="900" dirty="0">
                          <a:effectLst/>
                        </a:rPr>
                        <a:t> </a:t>
                      </a:r>
                      <a:endParaRPr lang="en-US" sz="900" dirty="0">
                        <a:effectLst/>
                      </a:endParaRPr>
                    </a:p>
                  </a:txBody>
                  <a:tcPr marL="24163" marR="24163" marT="0" marB="0"/>
                </a:tc>
                <a:tc hMerge="1">
                  <a:txBody>
                    <a:bodyPr/>
                    <a:lstStyle/>
                    <a:p>
                      <a:pPr rtl="1"/>
                      <a:endParaRPr lang="he-IL"/>
                    </a:p>
                  </a:txBody>
                  <a:tcPr/>
                </a:tc>
                <a:extLst>
                  <a:ext uri="{0D108BD9-81ED-4DB2-BD59-A6C34878D82A}">
                    <a16:rowId xmlns:a16="http://schemas.microsoft.com/office/drawing/2014/main" val="3966882453"/>
                  </a:ext>
                </a:extLst>
              </a:tr>
              <a:tr h="1358425">
                <a:tc>
                  <a:txBody>
                    <a:bodyPr/>
                    <a:lstStyle/>
                    <a:p>
                      <a:pPr algn="l" rtl="0"/>
                      <a:r>
                        <a:rPr lang="en-US" sz="1000" b="1" dirty="0">
                          <a:effectLst/>
                        </a:rPr>
                        <a:t>Behavior and interactions of participants </a:t>
                      </a:r>
                      <a:r>
                        <a:rPr lang="en-US" sz="1000" b="0" dirty="0">
                          <a:effectLst/>
                        </a:rPr>
                        <a:t>(children and adults)</a:t>
                      </a:r>
                    </a:p>
                    <a:p>
                      <a:pPr algn="r" rtl="1"/>
                      <a:endParaRPr lang="en-US" sz="1000" b="0" dirty="0">
                        <a:effectLst/>
                      </a:endParaRPr>
                    </a:p>
                    <a:p>
                      <a:pPr algn="l" rtl="0">
                        <a:spcAft>
                          <a:spcPts val="600"/>
                        </a:spcAft>
                      </a:pPr>
                      <a:r>
                        <a:rPr lang="en-US" sz="1000" b="0" dirty="0"/>
                        <a:t>For each criterion give a score between 1- 7 (1- ‘not at all/ very negative, 7- ‘positive / to a large extent’)</a:t>
                      </a:r>
                    </a:p>
                    <a:p>
                      <a:pPr algn="r" rtl="1"/>
                      <a:r>
                        <a:rPr lang="he-IL" sz="1000" b="0" dirty="0">
                          <a:effectLst/>
                        </a:rPr>
                        <a:t> </a:t>
                      </a:r>
                      <a:endParaRPr lang="en-US" sz="1000" b="0" dirty="0">
                        <a:effectLst/>
                      </a:endParaRPr>
                    </a:p>
                    <a:p>
                      <a:pPr algn="r" rtl="1"/>
                      <a:r>
                        <a:rPr lang="he-IL" sz="1000" b="0" dirty="0">
                          <a:effectLst/>
                        </a:rPr>
                        <a:t> </a:t>
                      </a:r>
                      <a:endParaRPr lang="en-US" sz="1000" b="0" dirty="0">
                        <a:effectLst/>
                      </a:endParaRPr>
                    </a:p>
                    <a:p>
                      <a:pPr algn="l" rtl="0"/>
                      <a:r>
                        <a:rPr lang="en-US" sz="1000" b="0" dirty="0">
                          <a:effectLst/>
                        </a:rPr>
                        <a:t>Describe in detail participants’ behavior and interactions, including any remarkable or exceptional occurrences </a:t>
                      </a:r>
                      <a:endParaRPr lang="en-US" sz="1000" b="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gridSpan="2">
                  <a:txBody>
                    <a:bodyPr/>
                    <a:lstStyle/>
                    <a:p>
                      <a:pPr algn="l" rtl="0"/>
                      <a:r>
                        <a:rPr lang="en-US" sz="900" dirty="0">
                          <a:effectLst/>
                        </a:rPr>
                        <a:t>Score (1-7):   Caring for equipment</a:t>
                      </a:r>
                      <a:r>
                        <a:rPr lang="he-IL" sz="900" dirty="0">
                          <a:effectLst/>
                        </a:rPr>
                        <a:t>____ </a:t>
                      </a:r>
                      <a:r>
                        <a:rPr lang="en-US" sz="900" dirty="0">
                          <a:effectLst/>
                        </a:rPr>
                        <a:t>    Listening to instructors</a:t>
                      </a:r>
                      <a:r>
                        <a:rPr lang="he-IL" sz="900" dirty="0">
                          <a:effectLst/>
                        </a:rPr>
                        <a:t>____ </a:t>
                      </a:r>
                      <a:r>
                        <a:rPr lang="en-US" sz="900" dirty="0">
                          <a:effectLst/>
                        </a:rPr>
                        <a:t>    Participation and cooperation</a:t>
                      </a:r>
                      <a:r>
                        <a:rPr lang="he-IL" sz="900" dirty="0">
                          <a:effectLst/>
                        </a:rPr>
                        <a:t>____ </a:t>
                      </a:r>
                      <a:r>
                        <a:rPr lang="en-US" sz="900" dirty="0">
                          <a:effectLst/>
                        </a:rPr>
                        <a:t>    Child-adult joint play</a:t>
                      </a:r>
                      <a:r>
                        <a:rPr lang="he-IL" sz="900" dirty="0">
                          <a:effectLst/>
                        </a:rPr>
                        <a:t>____  </a:t>
                      </a:r>
                      <a:r>
                        <a:rPr lang="en-US" sz="900" dirty="0">
                          <a:effectLst/>
                        </a:rPr>
                        <a:t>      Child-caregiver interaction______</a:t>
                      </a:r>
                    </a:p>
                    <a:p>
                      <a:pPr algn="l" rtl="0"/>
                      <a:r>
                        <a:rPr lang="en-US" sz="900" dirty="0">
                          <a:effectLst/>
                        </a:rPr>
                        <a:t>Assess the extent to which most caregivers engaged in joint play with children</a:t>
                      </a:r>
                      <a:r>
                        <a:rPr lang="he-IL" sz="900" dirty="0">
                          <a:effectLst/>
                        </a:rPr>
                        <a:t>:</a:t>
                      </a:r>
                      <a:r>
                        <a:rPr lang="en-US" sz="900" dirty="0">
                          <a:effectLst/>
                        </a:rPr>
                        <a:t> Usually</a:t>
                      </a:r>
                      <a:r>
                        <a:rPr lang="he-IL" sz="900" dirty="0">
                          <a:effectLst/>
                        </a:rPr>
                        <a:t>___  </a:t>
                      </a:r>
                      <a:r>
                        <a:rPr lang="en-US" sz="900" dirty="0">
                          <a:effectLst/>
                        </a:rPr>
                        <a:t>Somewhat</a:t>
                      </a:r>
                      <a:r>
                        <a:rPr lang="he-IL" sz="900" dirty="0">
                          <a:effectLst/>
                        </a:rPr>
                        <a:t>___  </a:t>
                      </a:r>
                      <a:r>
                        <a:rPr lang="en-US" sz="900" dirty="0">
                          <a:effectLst/>
                        </a:rPr>
                        <a:t> Seldom or never (caregiver only observes)___ </a:t>
                      </a:r>
                    </a:p>
                    <a:p>
                      <a:pPr algn="l" rtl="0"/>
                      <a:r>
                        <a:rPr lang="en-US" sz="900" dirty="0">
                          <a:effectLst/>
                        </a:rPr>
                        <a:t>Assess the tone of most communication (verbal/non-verbal) between caregivers and children: positive</a:t>
                      </a:r>
                      <a:r>
                        <a:rPr lang="he-IL" sz="900" dirty="0">
                          <a:effectLst/>
                        </a:rPr>
                        <a:t>____ </a:t>
                      </a:r>
                      <a:r>
                        <a:rPr lang="en-US" sz="900" dirty="0">
                          <a:effectLst/>
                        </a:rPr>
                        <a:t>neutral</a:t>
                      </a:r>
                      <a:r>
                        <a:rPr lang="he-IL" sz="900" dirty="0">
                          <a:effectLst/>
                        </a:rPr>
                        <a:t>____</a:t>
                      </a:r>
                      <a:r>
                        <a:rPr lang="en-US" sz="900" dirty="0">
                          <a:effectLst/>
                        </a:rPr>
                        <a:t>negative </a:t>
                      </a:r>
                      <a:r>
                        <a:rPr lang="he-IL" sz="900" dirty="0">
                          <a:effectLst/>
                        </a:rPr>
                        <a:t> </a:t>
                      </a:r>
                      <a:r>
                        <a:rPr lang="en-US" sz="900" dirty="0">
                          <a:effectLst/>
                        </a:rPr>
                        <a:t>____</a:t>
                      </a:r>
                    </a:p>
                    <a:p>
                      <a:pPr algn="r" rtl="1"/>
                      <a:r>
                        <a:rPr lang="he-IL" sz="900" dirty="0">
                          <a:effectLst/>
                        </a:rPr>
                        <a:t> </a:t>
                      </a:r>
                      <a:endParaRPr lang="en-US" sz="900" dirty="0">
                        <a:effectLst/>
                      </a:endParaRPr>
                    </a:p>
                    <a:p>
                      <a:pPr algn="l" rtl="0"/>
                      <a:r>
                        <a:rPr lang="en-US" sz="900" b="1" dirty="0">
                          <a:effectLst/>
                        </a:rPr>
                        <a:t>Community</a:t>
                      </a:r>
                      <a:r>
                        <a:rPr lang="en-US" sz="900" dirty="0">
                          <a:effectLst/>
                        </a:rPr>
                        <a:t> </a:t>
                      </a:r>
                    </a:p>
                    <a:p>
                      <a:pPr algn="l" rtl="0"/>
                      <a:r>
                        <a:rPr lang="en-US" sz="900" dirty="0">
                          <a:effectLst/>
                        </a:rPr>
                        <a:t>Extent of joint play among children: who came together (friends and siblings)</a:t>
                      </a:r>
                      <a:r>
                        <a:rPr lang="he-IL" sz="900" dirty="0">
                          <a:effectLst/>
                        </a:rPr>
                        <a:t>_</a:t>
                      </a:r>
                      <a:r>
                        <a:rPr lang="en-US" sz="900" dirty="0">
                          <a:effectLst/>
                        </a:rPr>
                        <a:t>__</a:t>
                      </a:r>
                      <a:r>
                        <a:rPr lang="he-IL" sz="900" dirty="0">
                          <a:effectLst/>
                        </a:rPr>
                        <a:t> </a:t>
                      </a:r>
                      <a:r>
                        <a:rPr lang="en-US" sz="900" dirty="0">
                          <a:effectLst/>
                        </a:rPr>
                        <a:t>who met at the activity</a:t>
                      </a:r>
                      <a:r>
                        <a:rPr lang="he-IL" sz="900" dirty="0">
                          <a:effectLst/>
                        </a:rPr>
                        <a:t>____ </a:t>
                      </a:r>
                      <a:r>
                        <a:rPr lang="en-US" sz="900" dirty="0">
                          <a:effectLst/>
                        </a:rPr>
                        <a:t>         no interaction between children, they played only with their caregiver or alone</a:t>
                      </a:r>
                      <a:r>
                        <a:rPr lang="he-IL" sz="900" dirty="0">
                          <a:effectLst/>
                        </a:rPr>
                        <a:t>___</a:t>
                      </a:r>
                      <a:endParaRPr lang="en-US" sz="900" dirty="0">
                        <a:effectLst/>
                      </a:endParaRPr>
                    </a:p>
                    <a:p>
                      <a:pPr algn="l" rtl="0"/>
                      <a:r>
                        <a:rPr lang="en-US" sz="900" dirty="0">
                          <a:effectLst/>
                        </a:rPr>
                        <a:t>Extent of interaction among adults:  who came together</a:t>
                      </a:r>
                      <a:r>
                        <a:rPr lang="he-IL" sz="900" dirty="0">
                          <a:effectLst/>
                        </a:rPr>
                        <a:t>__ </a:t>
                      </a:r>
                      <a:r>
                        <a:rPr lang="en-US" sz="900" dirty="0">
                          <a:effectLst/>
                        </a:rPr>
                        <a:t>                                         who met at the activity</a:t>
                      </a:r>
                      <a:r>
                        <a:rPr lang="he-IL" sz="900" dirty="0">
                          <a:effectLst/>
                        </a:rPr>
                        <a:t>____ </a:t>
                      </a:r>
                      <a:r>
                        <a:rPr lang="en-US" sz="900" dirty="0">
                          <a:effectLst/>
                        </a:rPr>
                        <a:t>         no interaction among adults</a:t>
                      </a:r>
                      <a:r>
                        <a:rPr lang="he-IL" sz="900" dirty="0">
                          <a:effectLst/>
                        </a:rPr>
                        <a:t>____</a:t>
                      </a:r>
                      <a:endParaRPr lang="en-US" sz="900" dirty="0">
                        <a:effectLst/>
                      </a:endParaRPr>
                    </a:p>
                    <a:p>
                      <a:pPr algn="r" rtl="1"/>
                      <a:r>
                        <a:rPr lang="he-IL" sz="900" dirty="0">
                          <a:effectLst/>
                        </a:rPr>
                        <a:t> </a:t>
                      </a:r>
                      <a:endParaRPr lang="en-US" sz="900" dirty="0">
                        <a:effectLst/>
                      </a:endParaRPr>
                    </a:p>
                    <a:p>
                      <a:pPr algn="l" rtl="0"/>
                      <a:r>
                        <a:rPr lang="en-US" sz="900" b="1" dirty="0">
                          <a:effectLst/>
                        </a:rPr>
                        <a:t>Barriers- </a:t>
                      </a:r>
                      <a:r>
                        <a:rPr lang="en-US" sz="900" b="0" dirty="0">
                          <a:effectLst/>
                        </a:rPr>
                        <a:t>Numb</a:t>
                      </a:r>
                      <a:r>
                        <a:rPr lang="en-US" sz="900" dirty="0">
                          <a:effectLst/>
                        </a:rPr>
                        <a:t>er of incidents observed:</a:t>
                      </a:r>
                      <a:r>
                        <a:rPr lang="he-IL" sz="900" dirty="0">
                          <a:effectLst/>
                        </a:rPr>
                        <a:t> </a:t>
                      </a:r>
                      <a:r>
                        <a:rPr lang="en-US" sz="900" dirty="0">
                          <a:effectLst/>
                        </a:rPr>
                        <a:t>       Giving children a cellphone to “occupy” them</a:t>
                      </a:r>
                      <a:r>
                        <a:rPr lang="he-IL" sz="900" dirty="0">
                          <a:effectLst/>
                        </a:rPr>
                        <a:t>___ </a:t>
                      </a:r>
                      <a:r>
                        <a:rPr lang="en-US" sz="900" dirty="0">
                          <a:effectLst/>
                        </a:rPr>
                        <a:t>    Adults using cellphones</a:t>
                      </a:r>
                      <a:r>
                        <a:rPr lang="he-IL" sz="900" dirty="0">
                          <a:effectLst/>
                        </a:rPr>
                        <a:t>_____ </a:t>
                      </a:r>
                      <a:r>
                        <a:rPr lang="en-US" sz="900" dirty="0">
                          <a:effectLst/>
                        </a:rPr>
                        <a:t>   Other (specify) </a:t>
                      </a:r>
                      <a:r>
                        <a:rPr lang="he-IL" sz="900" dirty="0">
                          <a:effectLst/>
                        </a:rPr>
                        <a:t> ____</a:t>
                      </a:r>
                      <a:endParaRPr lang="en-US" sz="900" dirty="0">
                        <a:effectLst/>
                      </a:endParaRPr>
                    </a:p>
                    <a:p>
                      <a:pPr algn="r" rtl="1"/>
                      <a:r>
                        <a:rPr lang="he-IL" sz="900" dirty="0">
                          <a:effectLst/>
                        </a:rPr>
                        <a:t> </a:t>
                      </a:r>
                      <a:endParaRPr lang="en-US" sz="900" b="1" dirty="0">
                        <a:effectLst/>
                      </a:endParaRPr>
                    </a:p>
                    <a:p>
                      <a:pPr algn="l" rtl="0"/>
                      <a:r>
                        <a:rPr lang="en-US" sz="900" b="1" dirty="0">
                          <a:effectLst/>
                        </a:rPr>
                        <a:t>Describe the behavior, communication, and interactions of children and adults </a:t>
                      </a:r>
                      <a:r>
                        <a:rPr lang="en-US" sz="900" dirty="0">
                          <a:effectLst/>
                        </a:rPr>
                        <a:t>(examples of the above indices, attitudes towards counselors and community staff, active participation, encouraging children to participate, parent-child relationship, joint play between children and parents and among children, adults’ interactions and conversation):</a:t>
                      </a:r>
                    </a:p>
                    <a:p>
                      <a:pPr algn="l" rtl="0"/>
                      <a:endParaRPr lang="en-US" sz="900" dirty="0">
                        <a:effectLst/>
                      </a:endParaRPr>
                    </a:p>
                    <a:p>
                      <a:pPr algn="l" rtl="0"/>
                      <a:r>
                        <a:rPr lang="en-US" sz="900" dirty="0">
                          <a:effectLst/>
                        </a:rPr>
                        <a:t>Did the adults take part in the activity and encourage their children’s curiosity about the activity? If so, how? </a:t>
                      </a:r>
                    </a:p>
                    <a:p>
                      <a:pPr algn="l" rtl="0"/>
                      <a:r>
                        <a:rPr lang="en-US" sz="900" dirty="0">
                          <a:effectLst/>
                        </a:rPr>
                        <a:t>What attracted the children's attention? What interested and engaged them? Did they spend most of their time in the stations or in the open space? What did the children do?</a:t>
                      </a:r>
                    </a:p>
                    <a:p>
                      <a:pPr algn="l" rtl="0"/>
                      <a:r>
                        <a:rPr lang="he-IL" sz="900" dirty="0">
                          <a:effectLst/>
                        </a:rPr>
                        <a:t> </a:t>
                      </a:r>
                      <a:endParaRPr lang="en-US" sz="900" dirty="0">
                        <a:effectLst/>
                        <a:latin typeface="Times New Roman" panose="02020603050405020304" pitchFamily="18" charset="0"/>
                        <a:ea typeface="Calibri" panose="020F0502020204030204" pitchFamily="34" charset="0"/>
                        <a:cs typeface="Arial" panose="020B0604020202020204" pitchFamily="34" charset="0"/>
                      </a:endParaRPr>
                    </a:p>
                  </a:txBody>
                  <a:tcPr marL="24163" marR="24163" marT="0" marB="0"/>
                </a:tc>
                <a:tc hMerge="1">
                  <a:txBody>
                    <a:bodyPr/>
                    <a:lstStyle/>
                    <a:p>
                      <a:pPr rtl="1"/>
                      <a:endParaRPr lang="he-IL"/>
                    </a:p>
                  </a:txBody>
                  <a:tcPr/>
                </a:tc>
                <a:extLst>
                  <a:ext uri="{0D108BD9-81ED-4DB2-BD59-A6C34878D82A}">
                    <a16:rowId xmlns:a16="http://schemas.microsoft.com/office/drawing/2014/main" val="3988790157"/>
                  </a:ext>
                </a:extLst>
              </a:tr>
            </a:tbl>
          </a:graphicData>
        </a:graphic>
      </p:graphicFrame>
    </p:spTree>
    <p:extLst>
      <p:ext uri="{BB962C8B-B14F-4D97-AF65-F5344CB8AC3E}">
        <p14:creationId xmlns:p14="http://schemas.microsoft.com/office/powerpoint/2010/main" val="19204839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59</a:t>
            </a:fld>
            <a:endParaRPr lang="en-US" sz="1400" dirty="0"/>
          </a:p>
        </p:txBody>
      </p:sp>
      <p:sp>
        <p:nvSpPr>
          <p:cNvPr id="5" name="TextBox 4">
            <a:extLst>
              <a:ext uri="{FF2B5EF4-FFF2-40B4-BE49-F238E27FC236}">
                <a16:creationId xmlns:a16="http://schemas.microsoft.com/office/drawing/2014/main" id="{319FDA69-4B85-4008-B2DE-AAE19577AE6F}"/>
              </a:ext>
            </a:extLst>
          </p:cNvPr>
          <p:cNvSpPr txBox="1"/>
          <p:nvPr/>
        </p:nvSpPr>
        <p:spPr>
          <a:xfrm>
            <a:off x="414678" y="864699"/>
            <a:ext cx="11362643" cy="380682"/>
          </a:xfrm>
          <a:prstGeom prst="rect">
            <a:avLst/>
          </a:prstGeom>
          <a:noFill/>
        </p:spPr>
        <p:txBody>
          <a:bodyPr wrap="square" rtlCol="1">
            <a:spAutoFit/>
          </a:bodyPr>
          <a:lstStyle/>
          <a:p>
            <a:pPr algn="r" rtl="1">
              <a:lnSpc>
                <a:spcPct val="150000"/>
              </a:lnSpc>
            </a:pPr>
            <a:endParaRPr lang="he-IL" sz="1400" dirty="0"/>
          </a:p>
        </p:txBody>
      </p:sp>
      <p:sp>
        <p:nvSpPr>
          <p:cNvPr id="6" name="TextBox 5">
            <a:extLst>
              <a:ext uri="{FF2B5EF4-FFF2-40B4-BE49-F238E27FC236}">
                <a16:creationId xmlns:a16="http://schemas.microsoft.com/office/drawing/2014/main" id="{C2CBB5D8-F182-42FC-AD67-7F5A42C7F068}"/>
              </a:ext>
            </a:extLst>
          </p:cNvPr>
          <p:cNvSpPr txBox="1"/>
          <p:nvPr/>
        </p:nvSpPr>
        <p:spPr>
          <a:xfrm>
            <a:off x="1" y="-1"/>
            <a:ext cx="12192000" cy="400110"/>
          </a:xfrm>
          <a:prstGeom prst="rect">
            <a:avLst/>
          </a:prstGeom>
          <a:solidFill>
            <a:srgbClr val="EC1C3C"/>
          </a:solidFill>
        </p:spPr>
        <p:txBody>
          <a:bodyPr wrap="square" rtlCol="0">
            <a:spAutoFit/>
          </a:bodyPr>
          <a:lstStyle/>
          <a:p>
            <a:pPr algn="ctr" rtl="1"/>
            <a:r>
              <a:rPr lang="en-US" sz="2000" b="1" dirty="0">
                <a:solidFill>
                  <a:schemeClr val="bg1"/>
                </a:solidFill>
                <a:latin typeface="Tahoma" pitchFamily="34" charset="0"/>
                <a:ea typeface="Tahoma" pitchFamily="34" charset="0"/>
                <a:cs typeface="Tahoma" pitchFamily="34" charset="0"/>
              </a:rPr>
              <a:t>Example of Observation Index – Public Space – Play Street </a:t>
            </a:r>
            <a:endParaRPr lang="he-IL" sz="2000" b="1" dirty="0">
              <a:solidFill>
                <a:schemeClr val="bg1"/>
              </a:solidFill>
              <a:latin typeface="Tahoma" pitchFamily="34" charset="0"/>
              <a:ea typeface="Tahoma" pitchFamily="34" charset="0"/>
              <a:cs typeface="Tahoma" pitchFamily="34" charset="0"/>
            </a:endParaRPr>
          </a:p>
        </p:txBody>
      </p:sp>
      <p:graphicFrame>
        <p:nvGraphicFramePr>
          <p:cNvPr id="4" name="Table 3">
            <a:extLst>
              <a:ext uri="{FF2B5EF4-FFF2-40B4-BE49-F238E27FC236}">
                <a16:creationId xmlns:a16="http://schemas.microsoft.com/office/drawing/2014/main" id="{C1958D76-8C90-456D-8D92-3206EC58E039}"/>
              </a:ext>
            </a:extLst>
          </p:cNvPr>
          <p:cNvGraphicFramePr>
            <a:graphicFrameLocks noGrp="1"/>
          </p:cNvGraphicFramePr>
          <p:nvPr>
            <p:extLst>
              <p:ext uri="{D42A27DB-BD31-4B8C-83A1-F6EECF244321}">
                <p14:modId xmlns:p14="http://schemas.microsoft.com/office/powerpoint/2010/main" val="3801813395"/>
              </p:ext>
            </p:extLst>
          </p:nvPr>
        </p:nvGraphicFramePr>
        <p:xfrm>
          <a:off x="-1" y="456095"/>
          <a:ext cx="12192000" cy="6340077"/>
        </p:xfrm>
        <a:graphic>
          <a:graphicData uri="http://schemas.openxmlformats.org/drawingml/2006/table">
            <a:tbl>
              <a:tblPr firstRow="1" firstCol="1" bandRow="1">
                <a:tableStyleId>{5C22544A-7EE6-4342-B048-85BDC9FD1C3A}</a:tableStyleId>
              </a:tblPr>
              <a:tblGrid>
                <a:gridCol w="208280">
                  <a:extLst>
                    <a:ext uri="{9D8B030D-6E8A-4147-A177-3AD203B41FA5}">
                      <a16:colId xmlns:a16="http://schemas.microsoft.com/office/drawing/2014/main" val="1805640746"/>
                    </a:ext>
                  </a:extLst>
                </a:gridCol>
                <a:gridCol w="2995930">
                  <a:extLst>
                    <a:ext uri="{9D8B030D-6E8A-4147-A177-3AD203B41FA5}">
                      <a16:colId xmlns:a16="http://schemas.microsoft.com/office/drawing/2014/main" val="3315715289"/>
                    </a:ext>
                  </a:extLst>
                </a:gridCol>
                <a:gridCol w="2995930">
                  <a:extLst>
                    <a:ext uri="{9D8B030D-6E8A-4147-A177-3AD203B41FA5}">
                      <a16:colId xmlns:a16="http://schemas.microsoft.com/office/drawing/2014/main" val="1322153199"/>
                    </a:ext>
                  </a:extLst>
                </a:gridCol>
                <a:gridCol w="2995930">
                  <a:extLst>
                    <a:ext uri="{9D8B030D-6E8A-4147-A177-3AD203B41FA5}">
                      <a16:colId xmlns:a16="http://schemas.microsoft.com/office/drawing/2014/main" val="3635742924"/>
                    </a:ext>
                  </a:extLst>
                </a:gridCol>
                <a:gridCol w="2995930">
                  <a:extLst>
                    <a:ext uri="{9D8B030D-6E8A-4147-A177-3AD203B41FA5}">
                      <a16:colId xmlns:a16="http://schemas.microsoft.com/office/drawing/2014/main" val="733262730"/>
                    </a:ext>
                  </a:extLst>
                </a:gridCol>
              </a:tblGrid>
              <a:tr h="205234">
                <a:tc>
                  <a:txBody>
                    <a:bodyPr/>
                    <a:lstStyle/>
                    <a:p>
                      <a:pPr algn="r" rtl="1"/>
                      <a:r>
                        <a:rPr lang="he-IL" sz="800" dirty="0">
                          <a:effectLst/>
                        </a:rPr>
                        <a:t> </a:t>
                      </a:r>
                      <a:endParaRPr lang="en-US" sz="9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gridSpan="4">
                  <a:txBody>
                    <a:bodyPr/>
                    <a:lstStyle/>
                    <a:p>
                      <a:pPr algn="l" rtl="0"/>
                      <a:r>
                        <a:rPr lang="en-US" sz="1000" dirty="0">
                          <a:effectLst/>
                        </a:rPr>
                        <a:t>Questions for field interviews with parents / families during the observation</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1525536687"/>
                  </a:ext>
                </a:extLst>
              </a:tr>
              <a:tr h="164634">
                <a:tc rowSpan="11">
                  <a:txBody>
                    <a:bodyPr/>
                    <a:lstStyle/>
                    <a:p>
                      <a:pPr algn="r" rtl="1"/>
                      <a:r>
                        <a:rPr lang="he-IL" sz="800" dirty="0">
                          <a:effectLst/>
                        </a:rPr>
                        <a:t> </a:t>
                      </a:r>
                      <a:endParaRPr lang="en-US" sz="9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gridSpan="2">
                  <a:txBody>
                    <a:bodyPr/>
                    <a:lstStyle/>
                    <a:p>
                      <a:pPr algn="l" rtl="0"/>
                      <a:r>
                        <a:rPr lang="en-US" sz="1000" dirty="0">
                          <a:effectLst/>
                        </a:rPr>
                        <a:t>Adult</a:t>
                      </a:r>
                      <a:r>
                        <a:rPr lang="he-IL" sz="1000" dirty="0">
                          <a:effectLst/>
                        </a:rPr>
                        <a:t> </a:t>
                      </a:r>
                      <a:r>
                        <a:rPr lang="en-US" sz="1000" dirty="0">
                          <a:effectLst/>
                        </a:rPr>
                        <a:t>2</a:t>
                      </a:r>
                      <a:r>
                        <a:rPr lang="he-IL" sz="1000" dirty="0">
                          <a:effectLst/>
                        </a:rPr>
                        <a:t>  </a:t>
                      </a:r>
                      <a:r>
                        <a:rPr lang="en-US" sz="1000" u="sng" dirty="0">
                          <a:effectLst/>
                        </a:rPr>
                        <a:t>Relationship:</a:t>
                      </a:r>
                      <a:r>
                        <a:rPr lang="he-IL" sz="1000" dirty="0">
                          <a:effectLst/>
                        </a:rPr>
                        <a:t> </a:t>
                      </a:r>
                      <a:r>
                        <a:rPr lang="en-US" sz="1000" dirty="0">
                          <a:effectLst/>
                        </a:rPr>
                        <a:t>parent</a:t>
                      </a:r>
                      <a:r>
                        <a:rPr lang="he-IL" sz="1000" dirty="0">
                          <a:effectLst/>
                        </a:rPr>
                        <a:t>/ </a:t>
                      </a:r>
                      <a:r>
                        <a:rPr lang="en-US" sz="1000" dirty="0">
                          <a:effectLst/>
                        </a:rPr>
                        <a:t>grandparent</a:t>
                      </a:r>
                      <a:r>
                        <a:rPr lang="he-IL" sz="1000" dirty="0">
                          <a:effectLst/>
                        </a:rPr>
                        <a:t>/ </a:t>
                      </a:r>
                      <a:r>
                        <a:rPr lang="en-US" sz="1000" dirty="0">
                          <a:effectLst/>
                        </a:rPr>
                        <a:t>caregiver</a:t>
                      </a:r>
                      <a:r>
                        <a:rPr lang="he-IL" sz="1000" dirty="0">
                          <a:effectLst/>
                        </a:rPr>
                        <a:t>/ </a:t>
                      </a:r>
                      <a:r>
                        <a:rPr lang="en-US" sz="1000" dirty="0">
                          <a:effectLst/>
                        </a:rPr>
                        <a:t>other</a:t>
                      </a:r>
                      <a:r>
                        <a:rPr lang="he-IL" sz="1000" dirty="0">
                          <a:effectLst/>
                        </a:rPr>
                        <a:t>  </a:t>
                      </a:r>
                      <a:r>
                        <a:rPr lang="en-US" sz="1000" u="sng" dirty="0">
                          <a:effectLst/>
                        </a:rPr>
                        <a:t>Gender </a:t>
                      </a:r>
                      <a:r>
                        <a:rPr lang="he-IL" sz="1000" dirty="0">
                          <a:effectLst/>
                        </a:rPr>
                        <a:t>:</a:t>
                      </a:r>
                      <a:r>
                        <a:rPr lang="en-US" sz="1000" dirty="0">
                          <a:effectLst/>
                        </a:rPr>
                        <a:t>M/F</a:t>
                      </a:r>
                      <a:r>
                        <a:rPr lang="he-IL" sz="1000" dirty="0">
                          <a:effectLst/>
                        </a:rPr>
                        <a:t>   </a:t>
                      </a:r>
                      <a:r>
                        <a:rPr lang="en-US" sz="1000" u="sng" dirty="0">
                          <a:effectLst/>
                        </a:rPr>
                        <a:t>Age</a:t>
                      </a:r>
                      <a:r>
                        <a:rPr lang="he-IL" sz="1000" u="none" dirty="0">
                          <a:effectLst/>
                        </a:rPr>
                        <a:t> </a:t>
                      </a:r>
                      <a:r>
                        <a:rPr lang="en-US" sz="1000" u="none" dirty="0">
                          <a:effectLst/>
                        </a:rPr>
                        <a:t>:</a:t>
                      </a:r>
                      <a:endParaRPr lang="en-US" sz="1000" u="none"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hMerge="1">
                  <a:txBody>
                    <a:bodyPr/>
                    <a:lstStyle/>
                    <a:p>
                      <a:pPr rtl="1"/>
                      <a:endParaRPr lang="he-IL"/>
                    </a:p>
                  </a:txBody>
                  <a:tcPr/>
                </a:tc>
                <a:tc gridSpan="2">
                  <a:txBody>
                    <a:bodyPr/>
                    <a:lstStyle/>
                    <a:p>
                      <a:pPr algn="l" rtl="0"/>
                      <a:r>
                        <a:rPr lang="en-US" sz="1000" dirty="0">
                          <a:effectLst/>
                        </a:rPr>
                        <a:t>Adult</a:t>
                      </a:r>
                      <a:r>
                        <a:rPr lang="he-IL" sz="1000" dirty="0">
                          <a:effectLst/>
                        </a:rPr>
                        <a:t> </a:t>
                      </a:r>
                      <a:r>
                        <a:rPr lang="en-US" sz="1000" dirty="0">
                          <a:effectLst/>
                        </a:rPr>
                        <a:t>1</a:t>
                      </a:r>
                      <a:r>
                        <a:rPr lang="he-IL" sz="1000" dirty="0">
                          <a:effectLst/>
                        </a:rPr>
                        <a:t>  </a:t>
                      </a:r>
                      <a:r>
                        <a:rPr lang="en-US" sz="1000" dirty="0">
                          <a:effectLst/>
                        </a:rPr>
                        <a:t>R</a:t>
                      </a:r>
                      <a:r>
                        <a:rPr lang="en-US" sz="1000" u="sng" dirty="0">
                          <a:effectLst/>
                        </a:rPr>
                        <a:t>elationship: </a:t>
                      </a:r>
                      <a:r>
                        <a:rPr lang="en-US" sz="1000" dirty="0">
                          <a:effectLst/>
                        </a:rPr>
                        <a:t>parent</a:t>
                      </a:r>
                      <a:r>
                        <a:rPr lang="he-IL" sz="1000" dirty="0">
                          <a:effectLst/>
                        </a:rPr>
                        <a:t>/ </a:t>
                      </a:r>
                      <a:r>
                        <a:rPr lang="en-US" sz="1000" dirty="0">
                          <a:effectLst/>
                        </a:rPr>
                        <a:t>grandparent</a:t>
                      </a:r>
                      <a:r>
                        <a:rPr lang="he-IL" sz="1000" dirty="0">
                          <a:effectLst/>
                        </a:rPr>
                        <a:t>/ </a:t>
                      </a:r>
                      <a:r>
                        <a:rPr lang="en-US" sz="1000" dirty="0">
                          <a:effectLst/>
                        </a:rPr>
                        <a:t>caregiver</a:t>
                      </a:r>
                      <a:r>
                        <a:rPr lang="he-IL" sz="1000" dirty="0">
                          <a:effectLst/>
                        </a:rPr>
                        <a:t>/ </a:t>
                      </a:r>
                      <a:r>
                        <a:rPr lang="en-US" sz="1000" dirty="0">
                          <a:effectLst/>
                        </a:rPr>
                        <a:t>other</a:t>
                      </a:r>
                      <a:r>
                        <a:rPr lang="he-IL" sz="1000" dirty="0">
                          <a:effectLst/>
                        </a:rPr>
                        <a:t>  </a:t>
                      </a:r>
                      <a:r>
                        <a:rPr lang="en-US" sz="1000" u="sng" dirty="0">
                          <a:effectLst/>
                        </a:rPr>
                        <a:t>Gender:</a:t>
                      </a:r>
                      <a:r>
                        <a:rPr lang="he-IL" sz="1000" dirty="0">
                          <a:effectLst/>
                        </a:rPr>
                        <a:t> </a:t>
                      </a:r>
                      <a:r>
                        <a:rPr lang="en-US" sz="1000" dirty="0">
                          <a:effectLst/>
                        </a:rPr>
                        <a:t>M</a:t>
                      </a:r>
                      <a:r>
                        <a:rPr lang="he-IL" sz="1000" dirty="0">
                          <a:effectLst/>
                        </a:rPr>
                        <a:t>/</a:t>
                      </a:r>
                      <a:r>
                        <a:rPr lang="en-US" sz="1000" dirty="0">
                          <a:effectLst/>
                        </a:rPr>
                        <a:t>F</a:t>
                      </a:r>
                      <a:r>
                        <a:rPr lang="he-IL" sz="1000" dirty="0">
                          <a:effectLst/>
                        </a:rPr>
                        <a:t>   </a:t>
                      </a:r>
                      <a:r>
                        <a:rPr lang="en-US" sz="1000" u="sng" dirty="0">
                          <a:effectLst/>
                        </a:rPr>
                        <a:t>Age:</a:t>
                      </a:r>
                      <a:r>
                        <a:rPr lang="he-IL" sz="1000" dirty="0">
                          <a:effectLst/>
                        </a:rPr>
                        <a:t> ___</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hMerge="1">
                  <a:txBody>
                    <a:bodyPr/>
                    <a:lstStyle/>
                    <a:p>
                      <a:pPr rtl="1"/>
                      <a:endParaRPr lang="he-IL"/>
                    </a:p>
                  </a:txBody>
                  <a:tcPr/>
                </a:tc>
                <a:extLst>
                  <a:ext uri="{0D108BD9-81ED-4DB2-BD59-A6C34878D82A}">
                    <a16:rowId xmlns:a16="http://schemas.microsoft.com/office/drawing/2014/main" val="289098828"/>
                  </a:ext>
                </a:extLst>
              </a:tr>
              <a:tr h="312374">
                <a:tc vMerge="1">
                  <a:txBody>
                    <a:bodyPr/>
                    <a:lstStyle/>
                    <a:p>
                      <a:pPr rtl="1"/>
                      <a:endParaRPr lang="he-IL" sz="2800" dirty="0"/>
                    </a:p>
                  </a:txBody>
                  <a:tcPr/>
                </a:tc>
                <a:tc>
                  <a:txBody>
                    <a:bodyPr/>
                    <a:lstStyle/>
                    <a:p>
                      <a:pPr algn="l" rtl="0"/>
                      <a:r>
                        <a:rPr lang="en-US" sz="1000" dirty="0">
                          <a:effectLst/>
                        </a:rPr>
                        <a:t>Child</a:t>
                      </a:r>
                      <a:r>
                        <a:rPr lang="he-IL" sz="1000" dirty="0">
                          <a:effectLst/>
                        </a:rPr>
                        <a:t> </a:t>
                      </a:r>
                      <a:r>
                        <a:rPr lang="en-US" sz="1000" dirty="0">
                          <a:effectLst/>
                        </a:rPr>
                        <a:t>4</a:t>
                      </a:r>
                      <a:r>
                        <a:rPr lang="he-IL" sz="1000" dirty="0">
                          <a:effectLst/>
                        </a:rPr>
                        <a:t>   </a:t>
                      </a:r>
                      <a:r>
                        <a:rPr lang="en-US" sz="1000" u="sng" dirty="0">
                          <a:effectLst/>
                        </a:rPr>
                        <a:t>Gender</a:t>
                      </a:r>
                      <a:r>
                        <a:rPr lang="en-US" sz="1000" u="none" dirty="0">
                          <a:effectLst/>
                        </a:rPr>
                        <a:t>: </a:t>
                      </a:r>
                      <a:r>
                        <a:rPr lang="en-US" sz="1000" dirty="0">
                          <a:effectLst/>
                        </a:rPr>
                        <a:t>M</a:t>
                      </a:r>
                      <a:r>
                        <a:rPr lang="he-IL" sz="1000" dirty="0">
                          <a:effectLst/>
                        </a:rPr>
                        <a:t>/</a:t>
                      </a:r>
                      <a:r>
                        <a:rPr lang="en-US" sz="1000" dirty="0">
                          <a:effectLst/>
                        </a:rPr>
                        <a:t>F</a:t>
                      </a:r>
                      <a:r>
                        <a:rPr lang="he-IL" sz="1000" dirty="0">
                          <a:effectLst/>
                        </a:rPr>
                        <a:t>   </a:t>
                      </a:r>
                      <a:r>
                        <a:rPr lang="en-US" sz="1000" u="sng" dirty="0">
                          <a:effectLst/>
                        </a:rPr>
                        <a:t>Age</a:t>
                      </a:r>
                      <a:r>
                        <a:rPr lang="he-IL" sz="1000" u="sng" dirty="0">
                          <a:effectLst/>
                        </a:rPr>
                        <a:t>: </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a:txBody>
                    <a:bodyPr/>
                    <a:lstStyle/>
                    <a:p>
                      <a:pPr algn="l" rtl="0"/>
                      <a:r>
                        <a:rPr lang="en-US" sz="1000" dirty="0">
                          <a:effectLst/>
                        </a:rPr>
                        <a:t>Child</a:t>
                      </a:r>
                      <a:r>
                        <a:rPr lang="he-IL" sz="1000" dirty="0">
                          <a:effectLst/>
                        </a:rPr>
                        <a:t> </a:t>
                      </a:r>
                      <a:r>
                        <a:rPr lang="en-US" sz="1000" dirty="0">
                          <a:effectLst/>
                        </a:rPr>
                        <a:t>3</a:t>
                      </a:r>
                      <a:r>
                        <a:rPr lang="he-IL" sz="1000" dirty="0">
                          <a:effectLst/>
                        </a:rPr>
                        <a:t>   </a:t>
                      </a:r>
                      <a:r>
                        <a:rPr lang="en-US" sz="1000" u="sng" dirty="0">
                          <a:effectLst/>
                        </a:rPr>
                        <a:t>Gender:</a:t>
                      </a:r>
                      <a:r>
                        <a:rPr lang="en-US" sz="1000" u="none" dirty="0">
                          <a:effectLst/>
                        </a:rPr>
                        <a:t> </a:t>
                      </a:r>
                      <a:r>
                        <a:rPr lang="en-US" sz="1000" dirty="0">
                          <a:effectLst/>
                        </a:rPr>
                        <a:t>M</a:t>
                      </a:r>
                      <a:r>
                        <a:rPr lang="he-IL" sz="1000" dirty="0">
                          <a:effectLst/>
                        </a:rPr>
                        <a:t>/</a:t>
                      </a:r>
                      <a:r>
                        <a:rPr lang="en-US" sz="1000" dirty="0">
                          <a:effectLst/>
                        </a:rPr>
                        <a:t>F</a:t>
                      </a:r>
                      <a:r>
                        <a:rPr lang="he-IL" sz="1000" dirty="0">
                          <a:effectLst/>
                        </a:rPr>
                        <a:t>   </a:t>
                      </a:r>
                      <a:r>
                        <a:rPr lang="en-US" sz="1000" u="sng" dirty="0">
                          <a:effectLst/>
                        </a:rPr>
                        <a:t>Age</a:t>
                      </a:r>
                      <a:r>
                        <a:rPr lang="he-IL" sz="1000" u="sng" dirty="0">
                          <a:effectLst/>
                        </a:rPr>
                        <a:t>:</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a:txBody>
                    <a:bodyPr/>
                    <a:lstStyle/>
                    <a:p>
                      <a:pPr algn="l" rtl="0"/>
                      <a:r>
                        <a:rPr lang="en-US" sz="1000" dirty="0">
                          <a:effectLst/>
                        </a:rPr>
                        <a:t>Child</a:t>
                      </a:r>
                      <a:r>
                        <a:rPr lang="he-IL" sz="1000" dirty="0">
                          <a:effectLst/>
                        </a:rPr>
                        <a:t> </a:t>
                      </a:r>
                      <a:r>
                        <a:rPr lang="en-US" sz="1000" dirty="0">
                          <a:effectLst/>
                        </a:rPr>
                        <a:t>2</a:t>
                      </a:r>
                      <a:r>
                        <a:rPr lang="he-IL" sz="1000" dirty="0">
                          <a:effectLst/>
                        </a:rPr>
                        <a:t>   </a:t>
                      </a:r>
                      <a:r>
                        <a:rPr lang="en-US" sz="1000" u="sng" dirty="0">
                          <a:effectLst/>
                        </a:rPr>
                        <a:t>Gender:</a:t>
                      </a:r>
                      <a:r>
                        <a:rPr lang="en-US" sz="1000" u="none" dirty="0">
                          <a:effectLst/>
                        </a:rPr>
                        <a:t> </a:t>
                      </a:r>
                      <a:r>
                        <a:rPr lang="en-US" sz="1000" dirty="0">
                          <a:effectLst/>
                        </a:rPr>
                        <a:t>M</a:t>
                      </a:r>
                      <a:r>
                        <a:rPr lang="he-IL" sz="1000" dirty="0">
                          <a:effectLst/>
                        </a:rPr>
                        <a:t>/</a:t>
                      </a:r>
                      <a:r>
                        <a:rPr lang="en-US" sz="1000" dirty="0">
                          <a:effectLst/>
                        </a:rPr>
                        <a:t>F</a:t>
                      </a:r>
                      <a:r>
                        <a:rPr lang="he-IL" sz="1000" dirty="0">
                          <a:effectLst/>
                        </a:rPr>
                        <a:t>   </a:t>
                      </a:r>
                      <a:r>
                        <a:rPr lang="en-US" sz="1000" u="sng" dirty="0">
                          <a:effectLst/>
                        </a:rPr>
                        <a:t>Age</a:t>
                      </a:r>
                      <a:r>
                        <a:rPr lang="he-IL" sz="1000" u="sng" dirty="0">
                          <a:effectLst/>
                        </a:rPr>
                        <a:t>:</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a:txBody>
                    <a:bodyPr/>
                    <a:lstStyle/>
                    <a:p>
                      <a:pPr algn="l" rtl="0"/>
                      <a:r>
                        <a:rPr lang="en-US" sz="1050" dirty="0">
                          <a:effectLst/>
                        </a:rPr>
                        <a:t>Child</a:t>
                      </a:r>
                      <a:r>
                        <a:rPr lang="he-IL" sz="1050" dirty="0">
                          <a:effectLst/>
                        </a:rPr>
                        <a:t> </a:t>
                      </a:r>
                      <a:r>
                        <a:rPr lang="en-US" sz="1050" dirty="0">
                          <a:effectLst/>
                        </a:rPr>
                        <a:t>1</a:t>
                      </a:r>
                      <a:r>
                        <a:rPr lang="he-IL" sz="1050" dirty="0">
                          <a:effectLst/>
                        </a:rPr>
                        <a:t>   </a:t>
                      </a:r>
                      <a:r>
                        <a:rPr lang="en-US" sz="1050" u="sng" dirty="0">
                          <a:effectLst/>
                        </a:rPr>
                        <a:t>Gender</a:t>
                      </a:r>
                      <a:r>
                        <a:rPr lang="he-IL" sz="1050" u="sng" dirty="0">
                          <a:effectLst/>
                        </a:rPr>
                        <a:t>:</a:t>
                      </a:r>
                      <a:r>
                        <a:rPr lang="en-US" sz="1050" dirty="0">
                          <a:effectLst/>
                        </a:rPr>
                        <a:t> M</a:t>
                      </a:r>
                      <a:r>
                        <a:rPr lang="he-IL" sz="1050" dirty="0">
                          <a:effectLst/>
                        </a:rPr>
                        <a:t>/</a:t>
                      </a:r>
                      <a:r>
                        <a:rPr lang="en-US" sz="1050" dirty="0">
                          <a:effectLst/>
                        </a:rPr>
                        <a:t>F</a:t>
                      </a:r>
                      <a:r>
                        <a:rPr lang="he-IL" sz="1050" dirty="0">
                          <a:effectLst/>
                        </a:rPr>
                        <a:t>   </a:t>
                      </a:r>
                      <a:r>
                        <a:rPr lang="en-US" sz="1050" u="sng" dirty="0">
                          <a:effectLst/>
                        </a:rPr>
                        <a:t>Age</a:t>
                      </a:r>
                      <a:r>
                        <a:rPr lang="he-IL" sz="1050" u="sng" dirty="0">
                          <a:effectLst/>
                        </a:rPr>
                        <a:t>:</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extLst>
                  <a:ext uri="{0D108BD9-81ED-4DB2-BD59-A6C34878D82A}">
                    <a16:rowId xmlns:a16="http://schemas.microsoft.com/office/drawing/2014/main" val="687134424"/>
                  </a:ext>
                </a:extLst>
              </a:tr>
              <a:tr h="505726">
                <a:tc vMerge="1">
                  <a:txBody>
                    <a:bodyPr/>
                    <a:lstStyle/>
                    <a:p>
                      <a:pPr rtl="1"/>
                      <a:endParaRPr lang="he-IL" sz="2800" dirty="0"/>
                    </a:p>
                  </a:txBody>
                  <a:tcPr/>
                </a:tc>
                <a:tc gridSpan="4">
                  <a:txBody>
                    <a:bodyPr/>
                    <a:lstStyle/>
                    <a:p>
                      <a:pPr algn="l" rtl="0">
                        <a:lnSpc>
                          <a:spcPct val="115000"/>
                        </a:lnSpc>
                      </a:pPr>
                      <a:r>
                        <a:rPr lang="en-US" sz="1000" dirty="0">
                          <a:effectLst/>
                        </a:rPr>
                        <a:t>Residence</a:t>
                      </a:r>
                      <a:r>
                        <a:rPr lang="he-IL" sz="1000" dirty="0">
                          <a:effectLst/>
                        </a:rPr>
                        <a:t> </a:t>
                      </a:r>
                      <a:r>
                        <a:rPr lang="en-US" sz="1000" dirty="0">
                          <a:effectLst/>
                        </a:rPr>
                        <a:t>:In neighborhood</a:t>
                      </a:r>
                      <a:r>
                        <a:rPr lang="he-IL" sz="1000" dirty="0">
                          <a:effectLst/>
                        </a:rPr>
                        <a:t>/ </a:t>
                      </a:r>
                      <a:r>
                        <a:rPr lang="en-US" sz="1000" dirty="0">
                          <a:effectLst/>
                        </a:rPr>
                        <a:t>Outside the neighborhood (from where?)   </a:t>
                      </a:r>
                      <a:r>
                        <a:rPr lang="he-IL" sz="1000" dirty="0">
                          <a:effectLst/>
                        </a:rPr>
                        <a:t>                  </a:t>
                      </a:r>
                      <a:r>
                        <a:rPr lang="en-US" sz="1000" dirty="0">
                          <a:effectLst/>
                        </a:rPr>
                        <a:t>Is this your first time participating in this activity? </a:t>
                      </a:r>
                      <a:r>
                        <a:rPr lang="he-IL" sz="1000" dirty="0">
                          <a:effectLst/>
                        </a:rPr>
                        <a:t> </a:t>
                      </a:r>
                      <a:r>
                        <a:rPr lang="en-US" sz="1000" dirty="0">
                          <a:effectLst/>
                        </a:rPr>
                        <a:t> </a:t>
                      </a:r>
                      <a:r>
                        <a:rPr lang="he-IL" sz="1000" dirty="0">
                          <a:effectLst/>
                        </a:rPr>
                        <a:t>                      </a:t>
                      </a:r>
                      <a:r>
                        <a:rPr lang="en-US" sz="1000" dirty="0">
                          <a:effectLst/>
                        </a:rPr>
                        <a:t>Means of arrival:</a:t>
                      </a:r>
                      <a:r>
                        <a:rPr lang="he-IL" sz="1000" dirty="0">
                          <a:effectLst/>
                        </a:rPr>
                        <a:t> </a:t>
                      </a:r>
                      <a:r>
                        <a:rPr lang="en-US" sz="1000" dirty="0">
                          <a:effectLst/>
                        </a:rPr>
                        <a:t> by foot</a:t>
                      </a:r>
                      <a:r>
                        <a:rPr lang="he-IL" sz="1000" dirty="0">
                          <a:effectLst/>
                        </a:rPr>
                        <a:t>/ </a:t>
                      </a:r>
                      <a:r>
                        <a:rPr lang="en-US" sz="1000" dirty="0">
                          <a:effectLst/>
                        </a:rPr>
                        <a:t>bicycle</a:t>
                      </a:r>
                      <a:r>
                        <a:rPr lang="he-IL" sz="1000" dirty="0">
                          <a:effectLst/>
                        </a:rPr>
                        <a:t>/ </a:t>
                      </a:r>
                      <a:r>
                        <a:rPr lang="en-US" sz="1000" dirty="0">
                          <a:effectLst/>
                        </a:rPr>
                        <a:t>car</a:t>
                      </a:r>
                      <a:r>
                        <a:rPr lang="he-IL" sz="1000" dirty="0">
                          <a:effectLst/>
                        </a:rPr>
                        <a:t>/ </a:t>
                      </a:r>
                      <a:r>
                        <a:rPr lang="en-US" sz="1000" dirty="0">
                          <a:effectLst/>
                        </a:rPr>
                        <a:t>public transport</a:t>
                      </a:r>
                      <a:r>
                        <a:rPr lang="he-IL" sz="1000" dirty="0">
                          <a:effectLst/>
                        </a:rPr>
                        <a:t>    </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3335830041"/>
                  </a:ext>
                </a:extLst>
              </a:tr>
              <a:tr h="505726">
                <a:tc vMerge="1">
                  <a:txBody>
                    <a:bodyPr/>
                    <a:lstStyle/>
                    <a:p>
                      <a:pPr rtl="1"/>
                      <a:endParaRPr lang="he-IL" sz="2800" dirty="0"/>
                    </a:p>
                  </a:txBody>
                  <a:tcPr/>
                </a:tc>
                <a:tc gridSpan="4">
                  <a:txBody>
                    <a:bodyPr/>
                    <a:lstStyle/>
                    <a:p>
                      <a:pPr algn="l" rtl="0"/>
                      <a:r>
                        <a:rPr lang="en-US" sz="1000" dirty="0">
                          <a:effectLst/>
                        </a:rPr>
                        <a:t>Did you come to the activity intentionally or by chance? </a:t>
                      </a:r>
                    </a:p>
                    <a:p>
                      <a:pPr algn="l" rtl="0"/>
                      <a:r>
                        <a:rPr lang="en-US" sz="1000" dirty="0">
                          <a:effectLst/>
                        </a:rPr>
                        <a:t>If you arrived intentionally, how did you hear about the activity? From a friend/ WhatsApp from the community center / other community WhatsApp groups/ social media/ Kindergarten WhatsApp group/ advertising from the municipality or community center/ Other ___</a:t>
                      </a:r>
                    </a:p>
                    <a:p>
                      <a:pPr algn="l" rtl="0"/>
                      <a:r>
                        <a:rPr lang="en-US" sz="1000" dirty="0">
                          <a:effectLst/>
                        </a:rPr>
                        <a:t>If you arrived by chance, did you know that such an activity was expected to take place? What made you stop and join? (I saw friends/ the children noticed and asked to join/ I saw advertising at the site)</a:t>
                      </a: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643084299"/>
                  </a:ext>
                </a:extLst>
              </a:tr>
              <a:tr h="505726">
                <a:tc vMerge="1">
                  <a:txBody>
                    <a:bodyPr/>
                    <a:lstStyle/>
                    <a:p>
                      <a:pPr rtl="1"/>
                      <a:endParaRPr lang="he-IL" sz="2800" dirty="0"/>
                    </a:p>
                  </a:txBody>
                  <a:tcPr/>
                </a:tc>
                <a:tc gridSpan="4">
                  <a:txBody>
                    <a:bodyPr/>
                    <a:lstStyle/>
                    <a:p>
                      <a:pPr algn="l" rtl="0"/>
                      <a:r>
                        <a:rPr lang="en-US" sz="1000" dirty="0">
                          <a:effectLst/>
                        </a:rPr>
                        <a:t>How has your experience been so far? What did you enjoy? What did the child(ren) enjoy? What was successful? Did the activity encourage creativity? Was it rejuvenating? Did it offer a social gathering? </a:t>
                      </a:r>
                    </a:p>
                    <a:p>
                      <a:pPr algn="l" rtl="0"/>
                      <a:r>
                        <a:rPr lang="en-US" sz="1000" dirty="0">
                          <a:effectLst/>
                        </a:rPr>
                        <a:t>Address specific stations as well as the activity in general.</a:t>
                      </a: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2849970908"/>
                  </a:ext>
                </a:extLst>
              </a:tr>
              <a:tr h="505726">
                <a:tc vMerge="1">
                  <a:txBody>
                    <a:bodyPr/>
                    <a:lstStyle/>
                    <a:p>
                      <a:pPr rtl="1"/>
                      <a:endParaRPr lang="he-IL" sz="2800" dirty="0"/>
                    </a:p>
                  </a:txBody>
                  <a:tcPr/>
                </a:tc>
                <a:tc gridSpan="4">
                  <a:txBody>
                    <a:bodyPr/>
                    <a:lstStyle/>
                    <a:p>
                      <a:pPr algn="l" rtl="0"/>
                      <a:r>
                        <a:rPr lang="en-US" sz="1000" dirty="0">
                          <a:effectLst/>
                        </a:rPr>
                        <a:t>What did you enjoy less? What needs improvement, in terms of adapting content to the children's ages and number of participants, the play facilities, organization, etc.?</a:t>
                      </a: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3835541520"/>
                  </a:ext>
                </a:extLst>
              </a:tr>
              <a:tr h="505726">
                <a:tc vMerge="1">
                  <a:txBody>
                    <a:bodyPr/>
                    <a:lstStyle/>
                    <a:p>
                      <a:pPr rtl="1"/>
                      <a:endParaRPr lang="he-IL" sz="2800" dirty="0"/>
                    </a:p>
                  </a:txBody>
                  <a:tcPr/>
                </a:tc>
                <a:tc gridSpan="4">
                  <a:txBody>
                    <a:bodyPr/>
                    <a:lstStyle/>
                    <a:p>
                      <a:pPr algn="l" rtl="0"/>
                      <a:r>
                        <a:rPr lang="en-US" sz="1000" dirty="0">
                          <a:effectLst/>
                        </a:rPr>
                        <a:t>What was the activity’s main contribution for you and your child? What will you "take home" from here? Did it strengthen connections with and offer positive interactions your children? Did it give you new and applicable ideas and tools for joint play with your children?</a:t>
                      </a: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1870928029"/>
                  </a:ext>
                </a:extLst>
              </a:tr>
              <a:tr h="505726">
                <a:tc vMerge="1">
                  <a:txBody>
                    <a:bodyPr/>
                    <a:lstStyle/>
                    <a:p>
                      <a:pPr rtl="1"/>
                      <a:endParaRPr lang="he-IL" sz="2800" dirty="0"/>
                    </a:p>
                  </a:txBody>
                  <a:tcPr/>
                </a:tc>
                <a:tc gridSpan="4">
                  <a:txBody>
                    <a:bodyPr/>
                    <a:lstStyle/>
                    <a:p>
                      <a:pPr algn="l" rtl="0"/>
                      <a:r>
                        <a:rPr lang="en-US" sz="1000" dirty="0">
                          <a:effectLst/>
                        </a:rPr>
                        <a:t>Community: Did the activity contribute to / encourage new relationships with other parents? Was that part of your motivation to come to the activity? Does the activity encourage community-building, and if so, how?</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1732553291"/>
                  </a:ext>
                </a:extLst>
              </a:tr>
              <a:tr h="505726">
                <a:tc vMerge="1">
                  <a:txBody>
                    <a:bodyPr/>
                    <a:lstStyle/>
                    <a:p>
                      <a:pPr rtl="1"/>
                      <a:endParaRPr lang="he-IL" sz="2800" dirty="0"/>
                    </a:p>
                  </a:txBody>
                  <a:tcPr/>
                </a:tc>
                <a:tc gridSpan="4">
                  <a:txBody>
                    <a:bodyPr/>
                    <a:lstStyle/>
                    <a:p>
                      <a:pPr algn="l" rtl="0"/>
                      <a:r>
                        <a:rPr lang="en-US" sz="1000" dirty="0">
                          <a:effectLst/>
                        </a:rPr>
                        <a:t>To what extent would you recommend the activity to others? Why (or why not)?</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2689594206"/>
                  </a:ext>
                </a:extLst>
              </a:tr>
              <a:tr h="772398">
                <a:tc vMerge="1">
                  <a:txBody>
                    <a:bodyPr/>
                    <a:lstStyle/>
                    <a:p>
                      <a:pPr rtl="1"/>
                      <a:endParaRPr lang="he-IL" sz="2800" dirty="0"/>
                    </a:p>
                  </a:txBody>
                  <a:tcPr/>
                </a:tc>
                <a:tc gridSpan="4">
                  <a:txBody>
                    <a:bodyPr/>
                    <a:lstStyle/>
                    <a:p>
                      <a:pPr algn="l" rtl="0"/>
                      <a:r>
                        <a:rPr lang="en-US" sz="1000" dirty="0">
                          <a:effectLst/>
                        </a:rPr>
                        <a:t>To what extent would you like to participate in a follow-up or similar activity? Why? What would prevent you from coming again?</a:t>
                      </a:r>
                      <a:r>
                        <a:rPr lang="he-IL" sz="1000" dirty="0">
                          <a:effectLst/>
                        </a:rPr>
                        <a:t> </a:t>
                      </a:r>
                      <a:endParaRPr lang="en-US" sz="1000" dirty="0">
                        <a:effectLst/>
                      </a:endParaRPr>
                    </a:p>
                    <a:p>
                      <a:pPr algn="l" rtl="0"/>
                      <a:r>
                        <a:rPr lang="en-US" sz="1000" dirty="0">
                          <a:effectLst/>
                        </a:rPr>
                        <a:t>To what extent would you like such an activity (closing the street for the benefit of the community) to be ongoing and have the same / similar content? Would you suggest different content for such an activity, and if so what?</a:t>
                      </a:r>
                      <a:r>
                        <a:rPr lang="he-IL" sz="1000" dirty="0">
                          <a:effectLst/>
                        </a:rPr>
                        <a:t> </a:t>
                      </a:r>
                      <a:endParaRPr lang="en-US" sz="1000" dirty="0">
                        <a:effectLst/>
                      </a:endParaRPr>
                    </a:p>
                    <a:p>
                      <a:pPr algn="l" rtl="0"/>
                      <a:r>
                        <a:rPr lang="en-US" sz="1000" dirty="0">
                          <a:effectLst/>
                        </a:rPr>
                        <a:t>Would you like to be involved in operating such an activity in your neighborhood?</a:t>
                      </a: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3806354813"/>
                  </a:ext>
                </a:extLst>
              </a:tr>
              <a:tr h="505726">
                <a:tc vMerge="1">
                  <a:txBody>
                    <a:bodyPr/>
                    <a:lstStyle/>
                    <a:p>
                      <a:pPr rtl="1"/>
                      <a:endParaRPr lang="he-IL" sz="2800" dirty="0"/>
                    </a:p>
                  </a:txBody>
                  <a:tcPr/>
                </a:tc>
                <a:tc gridSpan="4">
                  <a:txBody>
                    <a:bodyPr/>
                    <a:lstStyle/>
                    <a:p>
                      <a:pPr algn="l" rtl="0"/>
                      <a:r>
                        <a:rPr lang="en-US" sz="1000" dirty="0">
                          <a:effectLst/>
                        </a:rPr>
                        <a:t>Where do you usually spend time with your children? Where do your children usually play?</a:t>
                      </a:r>
                      <a:r>
                        <a:rPr lang="he-IL" sz="1000" dirty="0">
                          <a:effectLst/>
                        </a:rPr>
                        <a:t> </a:t>
                      </a:r>
                      <a:endParaRPr lang="en-US" sz="1000" dirty="0">
                        <a:effectLst/>
                      </a:endParaRPr>
                    </a:p>
                    <a:p>
                      <a:pPr algn="l" rtl="0"/>
                      <a:r>
                        <a:rPr lang="en-US" sz="1000" dirty="0">
                          <a:effectLst/>
                        </a:rPr>
                        <a:t>Have you previously participated in similar activities offered by the municipality?</a:t>
                      </a: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2355331058"/>
                  </a:ext>
                </a:extLst>
              </a:tr>
              <a:tr h="735755">
                <a:tc>
                  <a:txBody>
                    <a:bodyPr/>
                    <a:lstStyle/>
                    <a:p>
                      <a:pPr algn="r" rtl="1"/>
                      <a:r>
                        <a:rPr lang="he-IL" sz="800" dirty="0">
                          <a:effectLst/>
                        </a:rPr>
                        <a:t> </a:t>
                      </a:r>
                      <a:endParaRPr lang="en-US" sz="9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gridSpan="4">
                  <a:txBody>
                    <a:bodyPr/>
                    <a:lstStyle/>
                    <a:p>
                      <a:pPr algn="l" rtl="0">
                        <a:lnSpc>
                          <a:spcPct val="115000"/>
                        </a:lnSpc>
                      </a:pPr>
                      <a:r>
                        <a:rPr lang="en-US" sz="1000" dirty="0">
                          <a:effectLst/>
                        </a:rPr>
                        <a:t>Score (from 1-lowest to 7-highest)</a:t>
                      </a:r>
                      <a:r>
                        <a:rPr lang="he-IL" sz="1000" dirty="0">
                          <a:effectLst/>
                        </a:rPr>
                        <a:t> </a:t>
                      </a:r>
                      <a:r>
                        <a:rPr lang="en-US" sz="1000" dirty="0">
                          <a:effectLst/>
                        </a:rPr>
                        <a:t>Extent to which the </a:t>
                      </a:r>
                      <a:r>
                        <a:rPr lang="en-US" sz="1000" b="1" dirty="0">
                          <a:effectLst/>
                        </a:rPr>
                        <a:t>activity space</a:t>
                      </a:r>
                      <a:r>
                        <a:rPr lang="en-US" sz="1000" dirty="0">
                          <a:effectLst/>
                        </a:rPr>
                        <a:t>:    is clean and well-maintained</a:t>
                      </a:r>
                      <a:r>
                        <a:rPr lang="he-IL" sz="1000" dirty="0">
                          <a:effectLst/>
                        </a:rPr>
                        <a:t>___</a:t>
                      </a:r>
                      <a:r>
                        <a:rPr lang="en-US" sz="1000" dirty="0">
                          <a:effectLst/>
                        </a:rPr>
                        <a:t>   is shady/well-lit</a:t>
                      </a:r>
                      <a:r>
                        <a:rPr lang="he-IL" sz="1000" dirty="0">
                          <a:effectLst/>
                        </a:rPr>
                        <a:t>___ </a:t>
                      </a:r>
                      <a:r>
                        <a:rPr lang="en-US" sz="1000" dirty="0">
                          <a:effectLst/>
                        </a:rPr>
                        <a:t>    is safe for children</a:t>
                      </a:r>
                      <a:r>
                        <a:rPr lang="he-IL" sz="1000" dirty="0">
                          <a:effectLst/>
                        </a:rPr>
                        <a:t>___ </a:t>
                      </a:r>
                      <a:r>
                        <a:rPr lang="en-US" sz="1000" dirty="0">
                          <a:effectLst/>
                        </a:rPr>
                        <a:t>   has play facilities</a:t>
                      </a:r>
                      <a:r>
                        <a:rPr lang="he-IL" sz="1000" dirty="0">
                          <a:effectLst/>
                        </a:rPr>
                        <a:t>____ </a:t>
                      </a:r>
                      <a:r>
                        <a:rPr lang="en-US" sz="1000" dirty="0">
                          <a:effectLst/>
                        </a:rPr>
                        <a:t>   has convenient access (including with a stroller)</a:t>
                      </a:r>
                      <a:r>
                        <a:rPr lang="he-IL" sz="1000" dirty="0">
                          <a:effectLst/>
                        </a:rPr>
                        <a:t> ___</a:t>
                      </a:r>
                      <a:endParaRPr lang="en-US" sz="1000" dirty="0">
                        <a:effectLst/>
                      </a:endParaRPr>
                    </a:p>
                    <a:p>
                      <a:pPr algn="l" rtl="0"/>
                      <a:r>
                        <a:rPr lang="en-US" sz="1000" dirty="0">
                          <a:effectLst/>
                        </a:rPr>
                        <a:t>Is comfortable for caregivers (seating) </a:t>
                      </a:r>
                      <a:r>
                        <a:rPr lang="he-IL" sz="1000" dirty="0">
                          <a:effectLst/>
                        </a:rPr>
                        <a:t>______ </a:t>
                      </a:r>
                      <a:r>
                        <a:rPr lang="en-US" sz="1000" dirty="0">
                          <a:effectLst/>
                        </a:rPr>
                        <a:t>   Is appropriate for # of participants (is it too crowded?) </a:t>
                      </a:r>
                      <a:r>
                        <a:rPr lang="he-IL" sz="1000" dirty="0">
                          <a:effectLst/>
                        </a:rPr>
                        <a:t>____</a:t>
                      </a:r>
                      <a:endParaRPr lang="en-US" sz="1000" dirty="0">
                        <a:effectLst/>
                      </a:endParaRPr>
                    </a:p>
                    <a:p>
                      <a:pPr algn="l" rtl="0"/>
                      <a:r>
                        <a:rPr lang="en-US" sz="1000" dirty="0">
                          <a:effectLst/>
                        </a:rPr>
                        <a:t>Score (from 1-lowest to 7-highest) Extent to which </a:t>
                      </a:r>
                      <a:r>
                        <a:rPr lang="en-US" sz="1000" b="1" dirty="0">
                          <a:effectLst/>
                        </a:rPr>
                        <a:t>the content of the activity</a:t>
                      </a:r>
                      <a:r>
                        <a:rPr lang="en-US" sz="1000" dirty="0">
                          <a:effectLst/>
                        </a:rPr>
                        <a:t>:   Strengthens the adult-child bond and joint play _____   Encourages interaction between children _____  Diversifies children’s play routine ______</a:t>
                      </a:r>
                    </a:p>
                    <a:p>
                      <a:pPr algn="l" rtl="0">
                        <a:spcAft>
                          <a:spcPts val="600"/>
                        </a:spcAft>
                      </a:pPr>
                      <a:r>
                        <a:rPr lang="en-US" sz="1000" dirty="0">
                          <a:effectLst/>
                        </a:rPr>
                        <a:t>Encourages community building and communication with others ______ Offers options and varied activities for children of different ages ______ Is rejuvenating ______ Length of activity (too long</a:t>
                      </a:r>
                      <a:r>
                        <a:rPr lang="he-IL" sz="1000" dirty="0">
                          <a:effectLst/>
                        </a:rPr>
                        <a:t>/</a:t>
                      </a:r>
                      <a:r>
                        <a:rPr lang="en-US" sz="1000" dirty="0">
                          <a:effectLst/>
                        </a:rPr>
                        <a:t>too short</a:t>
                      </a:r>
                      <a:r>
                        <a:rPr lang="he-IL" sz="1000" dirty="0">
                          <a:effectLst/>
                        </a:rPr>
                        <a:t>/</a:t>
                      </a:r>
                      <a:r>
                        <a:rPr lang="en-US" sz="1000" dirty="0">
                          <a:effectLst/>
                        </a:rPr>
                        <a:t>fine) </a:t>
                      </a:r>
                      <a:endParaRPr lang="en-US" sz="1000" dirty="0">
                        <a:effectLst/>
                        <a:latin typeface="Times New Roman" panose="02020603050405020304" pitchFamily="18" charset="0"/>
                        <a:ea typeface="Calibri" panose="020F0502020204030204" pitchFamily="34" charset="0"/>
                        <a:cs typeface="Arial" panose="020B0604020202020204" pitchFamily="34" charset="0"/>
                      </a:endParaRPr>
                    </a:p>
                  </a:txBody>
                  <a:tcPr marL="33335" marR="33335" marT="0" marB="0"/>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extLst>
                  <a:ext uri="{0D108BD9-81ED-4DB2-BD59-A6C34878D82A}">
                    <a16:rowId xmlns:a16="http://schemas.microsoft.com/office/drawing/2014/main" val="3533451031"/>
                  </a:ext>
                </a:extLst>
              </a:tr>
            </a:tbl>
          </a:graphicData>
        </a:graphic>
      </p:graphicFrame>
    </p:spTree>
    <p:extLst>
      <p:ext uri="{BB962C8B-B14F-4D97-AF65-F5344CB8AC3E}">
        <p14:creationId xmlns:p14="http://schemas.microsoft.com/office/powerpoint/2010/main" val="3609112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6</a:t>
            </a:fld>
            <a:endParaRPr lang="en-US" sz="1400"/>
          </a:p>
        </p:txBody>
      </p:sp>
      <p:sp>
        <p:nvSpPr>
          <p:cNvPr id="17" name="TextBox 16"/>
          <p:cNvSpPr txBox="1"/>
          <p:nvPr/>
        </p:nvSpPr>
        <p:spPr>
          <a:xfrm>
            <a:off x="1482131" y="2519809"/>
            <a:ext cx="9227737" cy="730585"/>
          </a:xfrm>
          <a:prstGeom prst="rect">
            <a:avLst/>
          </a:prstGeom>
          <a:solidFill>
            <a:srgbClr val="EC1C3C"/>
          </a:solidFill>
        </p:spPr>
        <p:txBody>
          <a:bodyPr wrap="square" rtlCol="0">
            <a:spAutoFit/>
          </a:bodyPr>
          <a:lstStyle/>
          <a:p>
            <a:pPr algn="ctr" rtl="1">
              <a:lnSpc>
                <a:spcPct val="150000"/>
              </a:lnSpc>
            </a:pP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Findings of pre-intervention observations</a:t>
            </a:r>
            <a:endParaRPr lang="he-IL"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127574" y="869911"/>
            <a:ext cx="11936852" cy="371577"/>
          </a:xfrm>
          <a:prstGeom prst="rect">
            <a:avLst/>
          </a:prstGeom>
        </p:spPr>
        <p:txBody>
          <a:bodyPr wrap="square">
            <a:spAutoFit/>
          </a:bodyPr>
          <a:lstStyle/>
          <a:p>
            <a:pPr algn="r" rtl="1">
              <a:lnSpc>
                <a:spcPct val="150000"/>
              </a:lnSpc>
            </a:pPr>
            <a:r>
              <a:rPr lang="en-US" sz="1400">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27103853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7</a:t>
            </a:fld>
            <a:endParaRPr lang="en-US" sz="1400"/>
          </a:p>
        </p:txBody>
      </p:sp>
      <p:sp>
        <p:nvSpPr>
          <p:cNvPr id="17" name="TextBox 16"/>
          <p:cNvSpPr txBox="1"/>
          <p:nvPr/>
        </p:nvSpPr>
        <p:spPr>
          <a:xfrm>
            <a:off x="0" y="-21519"/>
            <a:ext cx="12192000" cy="584775"/>
          </a:xfrm>
          <a:prstGeom prst="rect">
            <a:avLst/>
          </a:prstGeom>
          <a:solidFill>
            <a:srgbClr val="EC1C3C"/>
          </a:solidFill>
        </p:spPr>
        <p:txBody>
          <a:bodyPr wrap="square" lIns="91440" tIns="45720" rIns="91440" bIns="45720" rtlCol="0" anchor="t">
            <a:spAutoFit/>
          </a:bodyPr>
          <a:lstStyle/>
          <a:p>
            <a:pPr algn="ctr" rtl="1"/>
            <a:r>
              <a:rPr lang="en-US" sz="3200" b="1" dirty="0">
                <a:solidFill>
                  <a:schemeClr val="bg1"/>
                </a:solidFill>
                <a:latin typeface="Tahoma" pitchFamily="34" charset="0"/>
                <a:ea typeface="Tahoma" pitchFamily="34" charset="0"/>
                <a:cs typeface="Tahoma" pitchFamily="34" charset="0"/>
              </a:rPr>
              <a:t>Gan </a:t>
            </a:r>
            <a:r>
              <a:rPr lang="en-US" sz="3200" b="1" dirty="0" err="1">
                <a:solidFill>
                  <a:schemeClr val="bg1"/>
                </a:solidFill>
                <a:latin typeface="Tahoma" pitchFamily="34" charset="0"/>
                <a:ea typeface="Tahoma" pitchFamily="34" charset="0"/>
                <a:cs typeface="Tahoma" pitchFamily="34" charset="0"/>
              </a:rPr>
              <a:t>HaShnayim</a:t>
            </a:r>
            <a:endParaRPr lang="he-IL" sz="3200" b="1" dirty="0">
              <a:solidFill>
                <a:schemeClr val="bg1"/>
              </a:solidFill>
              <a:latin typeface="Tahoma" pitchFamily="34" charset="0"/>
              <a:ea typeface="Tahoma" pitchFamily="34" charset="0"/>
              <a:cs typeface="Tahoma" pitchFamily="34" charset="0"/>
            </a:endParaRPr>
          </a:p>
        </p:txBody>
      </p:sp>
      <p:sp>
        <p:nvSpPr>
          <p:cNvPr id="3" name="Rectangle 2"/>
          <p:cNvSpPr/>
          <p:nvPr/>
        </p:nvSpPr>
        <p:spPr>
          <a:xfrm>
            <a:off x="127574" y="869911"/>
            <a:ext cx="11936852" cy="371577"/>
          </a:xfrm>
          <a:prstGeom prst="rect">
            <a:avLst/>
          </a:prstGeom>
        </p:spPr>
        <p:txBody>
          <a:bodyPr wrap="square">
            <a:spAutoFit/>
          </a:bodyPr>
          <a:lstStyle/>
          <a:p>
            <a:pPr algn="r" rtl="1">
              <a:lnSpc>
                <a:spcPct val="150000"/>
              </a:lnSpc>
            </a:pPr>
            <a:r>
              <a:rPr lang="en-US" sz="1400">
                <a:latin typeface="Tahoma" panose="020B0604030504040204" pitchFamily="34" charset="0"/>
                <a:ea typeface="Tahoma" panose="020B0604030504040204" pitchFamily="34" charset="0"/>
                <a:cs typeface="Tahoma" panose="020B0604030504040204" pitchFamily="34" charset="0"/>
              </a:rPr>
              <a:t> </a:t>
            </a:r>
          </a:p>
        </p:txBody>
      </p:sp>
      <p:pic>
        <p:nvPicPr>
          <p:cNvPr id="5" name="Picture 4">
            <a:extLst>
              <a:ext uri="{FF2B5EF4-FFF2-40B4-BE49-F238E27FC236}">
                <a16:creationId xmlns:a16="http://schemas.microsoft.com/office/drawing/2014/main" id="{F5F4BA59-5F79-4106-913B-F1F68EE8F4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843" r="14947" b="40483"/>
          <a:stretch/>
        </p:blipFill>
        <p:spPr>
          <a:xfrm>
            <a:off x="-1" y="554951"/>
            <a:ext cx="5069841" cy="2310169"/>
          </a:xfrm>
          <a:prstGeom prst="rect">
            <a:avLst/>
          </a:prstGeom>
        </p:spPr>
      </p:pic>
      <p:pic>
        <p:nvPicPr>
          <p:cNvPr id="10" name="Picture 9">
            <a:extLst>
              <a:ext uri="{FF2B5EF4-FFF2-40B4-BE49-F238E27FC236}">
                <a16:creationId xmlns:a16="http://schemas.microsoft.com/office/drawing/2014/main" id="{405763C9-1884-458B-84A5-A117C5FBC85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3439" r="14830" b="31542"/>
          <a:stretch/>
        </p:blipFill>
        <p:spPr>
          <a:xfrm>
            <a:off x="-2" y="2788808"/>
            <a:ext cx="5069841" cy="2456254"/>
          </a:xfrm>
          <a:prstGeom prst="rect">
            <a:avLst/>
          </a:prstGeom>
        </p:spPr>
      </p:pic>
      <p:pic>
        <p:nvPicPr>
          <p:cNvPr id="13" name="Picture 12">
            <a:extLst>
              <a:ext uri="{FF2B5EF4-FFF2-40B4-BE49-F238E27FC236}">
                <a16:creationId xmlns:a16="http://schemas.microsoft.com/office/drawing/2014/main" id="{45A29813-18F8-49F7-A0CD-AE4F41F9113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7301"/>
          <a:stretch/>
        </p:blipFill>
        <p:spPr>
          <a:xfrm>
            <a:off x="0" y="4905220"/>
            <a:ext cx="5069839" cy="1544643"/>
          </a:xfrm>
          <a:prstGeom prst="rect">
            <a:avLst/>
          </a:prstGeom>
        </p:spPr>
      </p:pic>
      <p:sp>
        <p:nvSpPr>
          <p:cNvPr id="8" name="TextBox 7">
            <a:extLst>
              <a:ext uri="{FF2B5EF4-FFF2-40B4-BE49-F238E27FC236}">
                <a16:creationId xmlns:a16="http://schemas.microsoft.com/office/drawing/2014/main" id="{31B2EB68-95C2-4388-BE55-68DA016A2187}"/>
              </a:ext>
            </a:extLst>
          </p:cNvPr>
          <p:cNvSpPr txBox="1"/>
          <p:nvPr/>
        </p:nvSpPr>
        <p:spPr>
          <a:xfrm>
            <a:off x="5464517" y="970177"/>
            <a:ext cx="6141551" cy="4618893"/>
          </a:xfrm>
          <a:prstGeom prst="rect">
            <a:avLst/>
          </a:prstGeom>
          <a:noFill/>
        </p:spPr>
        <p:txBody>
          <a:bodyPr wrap="square" rtlCol="1">
            <a:spAutoFit/>
          </a:bodyPr>
          <a:lstStyle/>
          <a:p>
            <a:pPr algn="l">
              <a:lnSpc>
                <a:spcPct val="150000"/>
              </a:lnSpc>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Background of the Intervention</a:t>
            </a:r>
            <a:endParaRPr lang="he-IL" sz="1400" dirty="0">
              <a:latin typeface="Tahoma" panose="020B0604030504040204" pitchFamily="34" charset="0"/>
              <a:ea typeface="Tahoma" panose="020B0604030504040204" pitchFamily="34" charset="0"/>
              <a:cs typeface="Tahoma" panose="020B0604030504040204" pitchFamily="34" charset="0"/>
            </a:endParaRPr>
          </a:p>
          <a:p>
            <a:pPr marL="285750" indent="-285750">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Gan </a:t>
            </a:r>
            <a:r>
              <a:rPr lang="en-US" sz="1400" dirty="0" err="1">
                <a:latin typeface="Tahoma" panose="020B0604030504040204" pitchFamily="34" charset="0"/>
                <a:ea typeface="Tahoma" panose="020B0604030504040204" pitchFamily="34" charset="0"/>
                <a:cs typeface="Tahoma" panose="020B0604030504040204" pitchFamily="34" charset="0"/>
              </a:rPr>
              <a:t>HaShnayim</a:t>
            </a:r>
            <a:r>
              <a:rPr lang="en-US" sz="1400" dirty="0">
                <a:latin typeface="Tahoma" panose="020B0604030504040204" pitchFamily="34" charset="0"/>
                <a:ea typeface="Tahoma" panose="020B0604030504040204" pitchFamily="34" charset="0"/>
                <a:cs typeface="Tahoma" panose="020B0604030504040204" pitchFamily="34" charset="0"/>
              </a:rPr>
              <a:t> is centrally located, connecting several neighborhoods in Jaffa. It is a regular meeting place for residents</a:t>
            </a:r>
            <a:r>
              <a:rPr lang="he-IL" sz="1400" dirty="0">
                <a:latin typeface="Tahoma" panose="020B0604030504040204" pitchFamily="34" charset="0"/>
                <a:ea typeface="Tahoma" panose="020B0604030504040204" pitchFamily="34" charset="0"/>
                <a:cs typeface="Tahoma" panose="020B0604030504040204" pitchFamily="34" charset="0"/>
              </a:rPr>
              <a:t>.</a:t>
            </a:r>
            <a:endParaRPr lang="en-US" sz="14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The space has important historical and cultural background; Arab residents feel a valuable connection to the park</a:t>
            </a:r>
            <a:r>
              <a:rPr lang="he-IL" sz="14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The park has inherent potential to be an accessible and high-quality center for enjoyment by all residents, especially families with young children. However, the prevailing opinion among the public is that currently the park is not a safe place to visit. </a:t>
            </a:r>
          </a:p>
          <a:p>
            <a:pPr marL="285750" indent="-285750" algn="l">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Therefore, the Tel-Aviv Jaffa Municipality is examining options to improve the park and encourage residents to visits and recreate there</a:t>
            </a:r>
            <a:r>
              <a:rPr lang="he-IL" sz="1400" dirty="0">
                <a:latin typeface="Tahoma" panose="020B0604030504040204" pitchFamily="34" charset="0"/>
                <a:ea typeface="Tahoma" panose="020B0604030504040204" pitchFamily="34" charset="0"/>
                <a:cs typeface="Tahoma" panose="020B0604030504040204" pitchFamily="34" charset="0"/>
              </a:rPr>
              <a:t>.</a:t>
            </a:r>
          </a:p>
          <a:p>
            <a:pPr marL="285750" indent="-285750">
              <a:lnSpc>
                <a:spcPct val="150000"/>
              </a:lnSpc>
              <a:buClr>
                <a:srgbClr val="F9BC25"/>
              </a:buClr>
              <a:buFont typeface="Tahoma" panose="020B0604030504040204" pitchFamily="34" charset="0"/>
              <a:buChar char="█"/>
            </a:pPr>
            <a:r>
              <a:rPr lang="en-US" sz="1400" dirty="0">
                <a:latin typeface="Tahoma" panose="020B0604030504040204" pitchFamily="34" charset="0"/>
                <a:ea typeface="Tahoma" panose="020B0604030504040204" pitchFamily="34" charset="0"/>
                <a:cs typeface="Tahoma" panose="020B0604030504040204" pitchFamily="34" charset="0"/>
              </a:rPr>
              <a:t>An in-depth mapping was conducted to assess the existing situation, identify obstacles and opportunities, and generate ideas for appropriate and successful interventions. </a:t>
            </a:r>
            <a:endParaRPr lang="he-IL" sz="1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55935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8</a:t>
            </a:fld>
            <a:endParaRPr lang="en-US" sz="1400"/>
          </a:p>
        </p:txBody>
      </p:sp>
      <p:sp>
        <p:nvSpPr>
          <p:cNvPr id="17" name="TextBox 16"/>
          <p:cNvSpPr txBox="1"/>
          <p:nvPr/>
        </p:nvSpPr>
        <p:spPr>
          <a:xfrm>
            <a:off x="0" y="0"/>
            <a:ext cx="12192000" cy="400110"/>
          </a:xfrm>
          <a:prstGeom prst="rect">
            <a:avLst/>
          </a:prstGeom>
          <a:solidFill>
            <a:srgbClr val="EC1C3C"/>
          </a:solidFill>
        </p:spPr>
        <p:txBody>
          <a:bodyPr wrap="square" rtlCol="0">
            <a:spAutoFit/>
          </a:bodyPr>
          <a:lstStyle/>
          <a:p>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HaShnayim</a:t>
            </a:r>
            <a:r>
              <a:rPr lang="en-US" sz="2000" b="1" dirty="0">
                <a:solidFill>
                  <a:schemeClr val="bg1"/>
                </a:solidFill>
                <a:latin typeface="Tahoma" pitchFamily="34" charset="0"/>
                <a:ea typeface="Tahoma" pitchFamily="34" charset="0"/>
                <a:cs typeface="Tahoma" pitchFamily="34" charset="0"/>
              </a:rPr>
              <a:t>: Research Method</a:t>
            </a:r>
            <a:endParaRPr lang="he-IL" sz="2000" b="1" dirty="0">
              <a:solidFill>
                <a:schemeClr val="bg1"/>
              </a:solidFill>
              <a:latin typeface="Tahoma" pitchFamily="34" charset="0"/>
              <a:ea typeface="Tahoma" pitchFamily="34" charset="0"/>
              <a:cs typeface="Tahoma" pitchFamily="34" charset="0"/>
            </a:endParaRPr>
          </a:p>
        </p:txBody>
      </p:sp>
      <p:sp>
        <p:nvSpPr>
          <p:cNvPr id="4" name="TextBox 3">
            <a:extLst>
              <a:ext uri="{FF2B5EF4-FFF2-40B4-BE49-F238E27FC236}">
                <a16:creationId xmlns:a16="http://schemas.microsoft.com/office/drawing/2014/main" id="{65EBCA4D-848B-425D-A656-BBBB03F809C7}"/>
              </a:ext>
            </a:extLst>
          </p:cNvPr>
          <p:cNvSpPr txBox="1"/>
          <p:nvPr/>
        </p:nvSpPr>
        <p:spPr>
          <a:xfrm>
            <a:off x="306090" y="660688"/>
            <a:ext cx="10992640" cy="2679901"/>
          </a:xfrm>
          <a:prstGeom prst="rect">
            <a:avLst/>
          </a:prstGeom>
          <a:noFill/>
        </p:spPr>
        <p:txBody>
          <a:bodyPr wrap="square" rtlCol="1">
            <a:spAutoFit/>
          </a:bodyPr>
          <a:lstStyle/>
          <a:p>
            <a:pPr algn="l">
              <a:lnSpc>
                <a:spcPct val="150000"/>
              </a:lnSpc>
            </a:pPr>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Field observations were conducted on two dates, including:</a:t>
            </a:r>
            <a:endParaRPr lang="he-IL" sz="1400" dirty="0">
              <a:latin typeface="Tahoma" panose="020B0604030504040204" pitchFamily="34" charset="0"/>
              <a:ea typeface="Tahoma" panose="020B0604030504040204" pitchFamily="34" charset="0"/>
              <a:cs typeface="Tahoma" panose="020B0604030504040204" pitchFamily="34" charset="0"/>
            </a:endParaRPr>
          </a:p>
          <a:p>
            <a:pPr marL="1200150" lvl="2" indent="-285750">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Mapping with the "XPLORE" approach, which includes addressing characteristics of the physical space</a:t>
            </a:r>
            <a:r>
              <a:rPr lang="he-IL" sz="1400" dirty="0">
                <a:latin typeface="Tahoma" panose="020B0604030504040204" pitchFamily="34" charset="0"/>
                <a:ea typeface="Tahoma" panose="020B0604030504040204" pitchFamily="34" charset="0"/>
                <a:cs typeface="Tahoma" panose="020B0604030504040204" pitchFamily="34" charset="0"/>
              </a:rPr>
              <a:t>.</a:t>
            </a:r>
          </a:p>
          <a:p>
            <a:pPr marL="1200150" lvl="2" indent="-285750">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Qualitative documentation of activities, particularly parent-child interactions and joint play, at various times of the day.</a:t>
            </a:r>
            <a:endParaRPr lang="he-IL" sz="1400" dirty="0">
              <a:latin typeface="Tahoma" panose="020B0604030504040204" pitchFamily="34" charset="0"/>
              <a:ea typeface="Tahoma" panose="020B0604030504040204" pitchFamily="34" charset="0"/>
              <a:cs typeface="Tahoma" panose="020B0604030504040204" pitchFamily="34" charset="0"/>
            </a:endParaRPr>
          </a:p>
          <a:p>
            <a:pPr marL="1200150" lvl="2" indent="-285750">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Interviews with 25 park visitors</a:t>
            </a:r>
            <a:r>
              <a:rPr lang="he-IL" sz="1400" dirty="0">
                <a:latin typeface="Tahoma" panose="020B0604030504040204" pitchFamily="34" charset="0"/>
                <a:ea typeface="Tahoma" panose="020B0604030504040204" pitchFamily="34" charset="0"/>
                <a:cs typeface="Tahoma" panose="020B0604030504040204" pitchFamily="34" charset="0"/>
              </a:rPr>
              <a:t>.</a:t>
            </a:r>
          </a:p>
          <a:p>
            <a:pPr marL="1200150" lvl="2" indent="-285750">
              <a:lnSpc>
                <a:spcPct val="150000"/>
              </a:lnSpc>
              <a:buClr>
                <a:srgbClr val="FFC000"/>
              </a:buClr>
              <a:buFontTx/>
              <a:buChar char="█"/>
            </a:pPr>
            <a:r>
              <a:rPr lang="en-US" sz="1400" dirty="0">
                <a:latin typeface="Tahoma" panose="020B0604030504040204" pitchFamily="34" charset="0"/>
                <a:ea typeface="Tahoma" panose="020B0604030504040204" pitchFamily="34" charset="0"/>
                <a:cs typeface="Tahoma" panose="020B0604030504040204" pitchFamily="34" charset="0"/>
              </a:rPr>
              <a:t>Collection of data on people passing through and staying in the park, using Gehl Architects’ Public Life app.</a:t>
            </a:r>
            <a:endParaRPr lang="he-IL" sz="1400" dirty="0">
              <a:latin typeface="Tahoma"/>
              <a:ea typeface="Tahoma"/>
              <a:cs typeface="Tahoma"/>
            </a:endParaRPr>
          </a:p>
          <a:p>
            <a:pPr marL="1200150" lvl="2" indent="-285750">
              <a:lnSpc>
                <a:spcPct val="150000"/>
              </a:lnSpc>
              <a:buClr>
                <a:srgbClr val="FFC000"/>
              </a:buClr>
              <a:buFontTx/>
              <a:buChar char="█"/>
            </a:pPr>
            <a:r>
              <a:rPr lang="en-US" sz="1400" dirty="0">
                <a:latin typeface="Tahoma"/>
                <a:ea typeface="Tahoma"/>
                <a:cs typeface="Tahoma"/>
              </a:rPr>
              <a:t>Observation dates:</a:t>
            </a:r>
            <a:endParaRPr lang="he-IL" sz="1400" dirty="0">
              <a:latin typeface="Tahoma" panose="020B0604030504040204" pitchFamily="34" charset="0"/>
              <a:ea typeface="Tahoma" panose="020B0604030504040204" pitchFamily="34" charset="0"/>
              <a:cs typeface="Tahoma" panose="020B0604030504040204" pitchFamily="34" charset="0"/>
            </a:endParaRPr>
          </a:p>
          <a:p>
            <a:pPr marL="2114550" lvl="4" indent="-285750">
              <a:lnSpc>
                <a:spcPct val="150000"/>
              </a:lnSpc>
              <a:buClr>
                <a:srgbClr val="FFC000"/>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Friday, March 19, 2021 between 10:00 - 13:00</a:t>
            </a:r>
            <a:r>
              <a:rPr lang="he-IL" sz="1400" dirty="0">
                <a:latin typeface="Tahoma" panose="020B0604030504040204" pitchFamily="34" charset="0"/>
                <a:ea typeface="Tahoma" panose="020B0604030504040204" pitchFamily="34" charset="0"/>
                <a:cs typeface="Tahoma" panose="020B0604030504040204" pitchFamily="34" charset="0"/>
              </a:rPr>
              <a:t> </a:t>
            </a:r>
          </a:p>
          <a:p>
            <a:pPr marL="2114550" lvl="4" indent="-285750">
              <a:lnSpc>
                <a:spcPct val="150000"/>
              </a:lnSpc>
              <a:buClr>
                <a:srgbClr val="FFC000"/>
              </a:buClr>
              <a:buFont typeface="Wingdings" panose="05000000000000000000" pitchFamily="2" charset="2"/>
              <a:buChar char="§"/>
            </a:pPr>
            <a:r>
              <a:rPr lang="en-US" sz="1400" dirty="0">
                <a:latin typeface="Tahoma" panose="020B0604030504040204" pitchFamily="34" charset="0"/>
                <a:ea typeface="Tahoma" panose="020B0604030504040204" pitchFamily="34" charset="0"/>
                <a:cs typeface="Tahoma" panose="020B0604030504040204" pitchFamily="34" charset="0"/>
              </a:rPr>
              <a:t>Sunday, April 11, 2021 between 09:30 - 21:00 (with an hour and a half break)</a:t>
            </a:r>
            <a:endParaRPr lang="he-IL" sz="1600" b="1" dirty="0">
              <a:solidFill>
                <a:srgbClr val="4978A6"/>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e 2">
            <a:extLst>
              <a:ext uri="{FF2B5EF4-FFF2-40B4-BE49-F238E27FC236}">
                <a16:creationId xmlns:a16="http://schemas.microsoft.com/office/drawing/2014/main" id="{1E351876-B8DA-4B9C-829B-86791C8896EF}"/>
              </a:ext>
            </a:extLst>
          </p:cNvPr>
          <p:cNvGraphicFramePr>
            <a:graphicFrameLocks noGrp="1"/>
          </p:cNvGraphicFramePr>
          <p:nvPr>
            <p:extLst>
              <p:ext uri="{D42A27DB-BD31-4B8C-83A1-F6EECF244321}">
                <p14:modId xmlns:p14="http://schemas.microsoft.com/office/powerpoint/2010/main" val="3609931489"/>
              </p:ext>
            </p:extLst>
          </p:nvPr>
        </p:nvGraphicFramePr>
        <p:xfrm>
          <a:off x="-6" y="4007625"/>
          <a:ext cx="12192006" cy="1668432"/>
        </p:xfrm>
        <a:graphic>
          <a:graphicData uri="http://schemas.openxmlformats.org/drawingml/2006/table">
            <a:tbl>
              <a:tblPr firstRow="1" firstCol="1" bandRow="1">
                <a:tableStyleId>{F5AB1C69-6EDB-4FF4-983F-18BD219EF322}</a:tableStyleId>
              </a:tblPr>
              <a:tblGrid>
                <a:gridCol w="929758">
                  <a:extLst>
                    <a:ext uri="{9D8B030D-6E8A-4147-A177-3AD203B41FA5}">
                      <a16:colId xmlns:a16="http://schemas.microsoft.com/office/drawing/2014/main" val="3070188802"/>
                    </a:ext>
                  </a:extLst>
                </a:gridCol>
                <a:gridCol w="1280788">
                  <a:extLst>
                    <a:ext uri="{9D8B030D-6E8A-4147-A177-3AD203B41FA5}">
                      <a16:colId xmlns:a16="http://schemas.microsoft.com/office/drawing/2014/main" val="332781844"/>
                    </a:ext>
                  </a:extLst>
                </a:gridCol>
                <a:gridCol w="407527">
                  <a:extLst>
                    <a:ext uri="{9D8B030D-6E8A-4147-A177-3AD203B41FA5}">
                      <a16:colId xmlns:a16="http://schemas.microsoft.com/office/drawing/2014/main" val="3743284517"/>
                    </a:ext>
                  </a:extLst>
                </a:gridCol>
                <a:gridCol w="773203">
                  <a:extLst>
                    <a:ext uri="{9D8B030D-6E8A-4147-A177-3AD203B41FA5}">
                      <a16:colId xmlns:a16="http://schemas.microsoft.com/office/drawing/2014/main" val="3918373719"/>
                    </a:ext>
                  </a:extLst>
                </a:gridCol>
                <a:gridCol w="1775534">
                  <a:extLst>
                    <a:ext uri="{9D8B030D-6E8A-4147-A177-3AD203B41FA5}">
                      <a16:colId xmlns:a16="http://schemas.microsoft.com/office/drawing/2014/main" val="1493896734"/>
                    </a:ext>
                  </a:extLst>
                </a:gridCol>
                <a:gridCol w="825623">
                  <a:extLst>
                    <a:ext uri="{9D8B030D-6E8A-4147-A177-3AD203B41FA5}">
                      <a16:colId xmlns:a16="http://schemas.microsoft.com/office/drawing/2014/main" val="3220903190"/>
                    </a:ext>
                  </a:extLst>
                </a:gridCol>
                <a:gridCol w="1018529">
                  <a:extLst>
                    <a:ext uri="{9D8B030D-6E8A-4147-A177-3AD203B41FA5}">
                      <a16:colId xmlns:a16="http://schemas.microsoft.com/office/drawing/2014/main" val="2629173296"/>
                    </a:ext>
                  </a:extLst>
                </a:gridCol>
                <a:gridCol w="568171">
                  <a:extLst>
                    <a:ext uri="{9D8B030D-6E8A-4147-A177-3AD203B41FA5}">
                      <a16:colId xmlns:a16="http://schemas.microsoft.com/office/drawing/2014/main" val="3601982354"/>
                    </a:ext>
                  </a:extLst>
                </a:gridCol>
                <a:gridCol w="577049">
                  <a:extLst>
                    <a:ext uri="{9D8B030D-6E8A-4147-A177-3AD203B41FA5}">
                      <a16:colId xmlns:a16="http://schemas.microsoft.com/office/drawing/2014/main" val="2621094437"/>
                    </a:ext>
                  </a:extLst>
                </a:gridCol>
                <a:gridCol w="570728">
                  <a:extLst>
                    <a:ext uri="{9D8B030D-6E8A-4147-A177-3AD203B41FA5}">
                      <a16:colId xmlns:a16="http://schemas.microsoft.com/office/drawing/2014/main" val="2224985064"/>
                    </a:ext>
                  </a:extLst>
                </a:gridCol>
                <a:gridCol w="872691">
                  <a:extLst>
                    <a:ext uri="{9D8B030D-6E8A-4147-A177-3AD203B41FA5}">
                      <a16:colId xmlns:a16="http://schemas.microsoft.com/office/drawing/2014/main" val="3345623556"/>
                    </a:ext>
                  </a:extLst>
                </a:gridCol>
                <a:gridCol w="872691">
                  <a:extLst>
                    <a:ext uri="{9D8B030D-6E8A-4147-A177-3AD203B41FA5}">
                      <a16:colId xmlns:a16="http://schemas.microsoft.com/office/drawing/2014/main" val="3725142212"/>
                    </a:ext>
                  </a:extLst>
                </a:gridCol>
                <a:gridCol w="872691">
                  <a:extLst>
                    <a:ext uri="{9D8B030D-6E8A-4147-A177-3AD203B41FA5}">
                      <a16:colId xmlns:a16="http://schemas.microsoft.com/office/drawing/2014/main" val="995772904"/>
                    </a:ext>
                  </a:extLst>
                </a:gridCol>
                <a:gridCol w="847023">
                  <a:extLst>
                    <a:ext uri="{9D8B030D-6E8A-4147-A177-3AD203B41FA5}">
                      <a16:colId xmlns:a16="http://schemas.microsoft.com/office/drawing/2014/main" val="3424591260"/>
                    </a:ext>
                  </a:extLst>
                </a:gridCol>
              </a:tblGrid>
              <a:tr h="155533">
                <a:tc gridSpan="2">
                  <a:txBody>
                    <a:bodyPr/>
                    <a:lstStyle/>
                    <a:p>
                      <a:pPr algn="ctr" rtl="0">
                        <a:spcAft>
                          <a:spcPts val="0"/>
                        </a:spcAft>
                      </a:pPr>
                      <a:r>
                        <a:rPr lang="en-US" sz="1100" dirty="0">
                          <a:effectLst/>
                          <a:latin typeface="Calibri" panose="020F0502020204030204" pitchFamily="34" charset="0"/>
                          <a:cs typeface="Calibri" panose="020F0502020204030204" pitchFamily="34" charset="0"/>
                        </a:rPr>
                        <a:t>Relationship</a:t>
                      </a:r>
                      <a:r>
                        <a:rPr lang="he-IL" sz="1100" dirty="0">
                          <a:effectLst/>
                          <a:latin typeface="Calibri" panose="020F0502020204030204" pitchFamily="34" charset="0"/>
                          <a:cs typeface="Calibri" panose="020F0502020204030204" pitchFamily="34" charset="0"/>
                        </a:rPr>
                        <a:t>*</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0">
                        <a:spcAft>
                          <a:spcPts val="0"/>
                        </a:spcAft>
                      </a:pPr>
                      <a:r>
                        <a:rPr lang="en-US" sz="1100" dirty="0">
                          <a:effectLst/>
                          <a:latin typeface="Calibri" panose="020F0502020204030204" pitchFamily="34" charset="0"/>
                          <a:cs typeface="Calibri" panose="020F0502020204030204" pitchFamily="34" charset="0"/>
                        </a:rPr>
                        <a:t>Adults’ gender</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0">
                        <a:spcAft>
                          <a:spcPts val="0"/>
                        </a:spcAft>
                      </a:pPr>
                      <a:r>
                        <a:rPr lang="en-US" sz="1100" dirty="0">
                          <a:effectLst/>
                          <a:latin typeface="Calibri" panose="020F0502020204030204" pitchFamily="34" charset="0"/>
                          <a:cs typeface="Calibri" panose="020F0502020204030204" pitchFamily="34" charset="0"/>
                        </a:rPr>
                        <a:t>Residence</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0">
                        <a:spcAft>
                          <a:spcPts val="0"/>
                        </a:spcAft>
                      </a:pPr>
                      <a:r>
                        <a:rPr lang="en-US" sz="1100" dirty="0">
                          <a:effectLst/>
                          <a:latin typeface="Calibri" panose="020F0502020204030204" pitchFamily="34" charset="0"/>
                          <a:cs typeface="Calibri" panose="020F0502020204030204" pitchFamily="34" charset="0"/>
                        </a:rPr>
                        <a:t>Frequency of visits</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0">
                        <a:spcAft>
                          <a:spcPts val="0"/>
                        </a:spcAft>
                      </a:pPr>
                      <a:r>
                        <a:rPr lang="en-US" sz="1100" dirty="0">
                          <a:effectLst/>
                          <a:latin typeface="Calibri" panose="020F0502020204030204" pitchFamily="34" charset="0"/>
                          <a:cs typeface="Calibri" panose="020F0502020204030204" pitchFamily="34" charset="0"/>
                        </a:rPr>
                        <a:t>Means of arrival</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tc gridSpan="2">
                  <a:txBody>
                    <a:bodyPr/>
                    <a:lstStyle/>
                    <a:p>
                      <a:pPr algn="ctr" rtl="0">
                        <a:spcAft>
                          <a:spcPts val="0"/>
                        </a:spcAft>
                      </a:pPr>
                      <a:r>
                        <a:rPr lang="en-US" sz="1100" dirty="0">
                          <a:effectLst/>
                          <a:latin typeface="Calibri" panose="020F0502020204030204" pitchFamily="34" charset="0"/>
                          <a:ea typeface="Times New Roman" panose="02020603050405020304" pitchFamily="18" charset="0"/>
                          <a:cs typeface="Calibri" panose="020F0502020204030204" pitchFamily="34" charset="0"/>
                        </a:rPr>
                        <a:t>Duration of Stay</a:t>
                      </a:r>
                    </a:p>
                  </a:txBody>
                  <a:tcPr marL="68580" marR="68580" marT="0" marB="0" anchor="b"/>
                </a:tc>
                <a:tc hMerge="1">
                  <a:txBody>
                    <a:bodyPr/>
                    <a:lstStyle/>
                    <a:p>
                      <a:pPr rtl="1"/>
                      <a:endParaRPr lang="he-IL"/>
                    </a:p>
                  </a:txBody>
                  <a:tcPr/>
                </a:tc>
                <a:tc gridSpan="2">
                  <a:txBody>
                    <a:bodyPr/>
                    <a:lstStyle/>
                    <a:p>
                      <a:pPr algn="ctr" rtl="0">
                        <a:spcAft>
                          <a:spcPts val="0"/>
                        </a:spcAft>
                      </a:pPr>
                      <a:r>
                        <a:rPr lang="en-US" sz="1100" dirty="0">
                          <a:effectLst/>
                          <a:latin typeface="Calibri" panose="020F0502020204030204" pitchFamily="34" charset="0"/>
                          <a:cs typeface="Calibri" panose="020F0502020204030204" pitchFamily="34" charset="0"/>
                        </a:rPr>
                        <a:t>Purpose of visit</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hMerge="1">
                  <a:txBody>
                    <a:bodyPr/>
                    <a:lstStyle/>
                    <a:p>
                      <a:pPr rtl="1"/>
                      <a:endParaRPr lang="he-IL"/>
                    </a:p>
                  </a:txBody>
                  <a:tcPr/>
                </a:tc>
                <a:extLst>
                  <a:ext uri="{0D108BD9-81ED-4DB2-BD59-A6C34878D82A}">
                    <a16:rowId xmlns:a16="http://schemas.microsoft.com/office/drawing/2014/main" val="1251736706"/>
                  </a:ext>
                </a:extLst>
              </a:tr>
              <a:tr h="100192">
                <a:tc>
                  <a:txBody>
                    <a:bodyPr/>
                    <a:lstStyle/>
                    <a:p>
                      <a:pPr algn="l" rtl="0">
                        <a:spcAft>
                          <a:spcPts val="0"/>
                        </a:spcAft>
                      </a:pPr>
                      <a:r>
                        <a:rPr lang="en-US" sz="1100" b="0" dirty="0">
                          <a:effectLst/>
                          <a:latin typeface="Calibri" panose="020F0502020204030204" pitchFamily="34" charset="0"/>
                          <a:cs typeface="Calibri" panose="020F0502020204030204" pitchFamily="34" charset="0"/>
                        </a:rPr>
                        <a:t>Parent</a:t>
                      </a:r>
                      <a:endParaRPr lang="en-US" sz="11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10</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marL="0" algn="l" defTabSz="914400" rtl="0" eaLnBrk="1" latinLnBrk="0" hangingPunct="1">
                        <a:spcAft>
                          <a:spcPts val="0"/>
                        </a:spcAft>
                      </a:pPr>
                      <a:r>
                        <a:rPr lang="en-US" sz="1100" b="0" kern="1200" dirty="0">
                          <a:solidFill>
                            <a:schemeClr val="lt1"/>
                          </a:solidFill>
                          <a:effectLst/>
                          <a:latin typeface="Calibri" panose="020F0502020204030204" pitchFamily="34" charset="0"/>
                          <a:ea typeface="+mn-ea"/>
                          <a:cs typeface="Calibri" panose="020F0502020204030204" pitchFamily="34" charset="0"/>
                        </a:rPr>
                        <a:t>M</a:t>
                      </a: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43%</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b="0" dirty="0">
                          <a:solidFill>
                            <a:schemeClr val="bg1"/>
                          </a:solidFill>
                          <a:effectLst/>
                          <a:latin typeface="Calibri" panose="020F0502020204030204" pitchFamily="34" charset="0"/>
                          <a:cs typeface="Calibri" panose="020F0502020204030204" pitchFamily="34" charset="0"/>
                        </a:rPr>
                        <a:t>In the neighborhood</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62%</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b="0" dirty="0">
                          <a:solidFill>
                            <a:schemeClr val="bg1"/>
                          </a:solidFill>
                          <a:effectLst/>
                          <a:latin typeface="Calibri" panose="020F0502020204030204" pitchFamily="34" charset="0"/>
                          <a:cs typeface="Calibri" panose="020F0502020204030204" pitchFamily="34" charset="0"/>
                        </a:rPr>
                        <a:t>Every day</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36%</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b="0" dirty="0">
                          <a:solidFill>
                            <a:schemeClr val="bg1"/>
                          </a:solidFill>
                          <a:effectLst/>
                          <a:latin typeface="Calibri" panose="020F0502020204030204" pitchFamily="34" charset="0"/>
                          <a:cs typeface="Calibri" panose="020F0502020204030204" pitchFamily="34" charset="0"/>
                        </a:rPr>
                        <a:t>Bicycle</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12%</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dirty="0">
                          <a:solidFill>
                            <a:schemeClr val="bg1"/>
                          </a:solidFill>
                          <a:effectLst/>
                          <a:latin typeface="Calibri" panose="020F0502020204030204" pitchFamily="34" charset="0"/>
                          <a:cs typeface="Calibri" panose="020F0502020204030204" pitchFamily="34" charset="0"/>
                        </a:rPr>
                        <a:t>Half hour</a:t>
                      </a:r>
                      <a:endParaRPr lang="en-US"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28%</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dirty="0">
                          <a:solidFill>
                            <a:schemeClr val="bg1"/>
                          </a:solidFill>
                          <a:effectLst/>
                          <a:latin typeface="Calibri" panose="020F0502020204030204" pitchFamily="34" charset="0"/>
                          <a:cs typeface="Calibri" panose="020F0502020204030204" pitchFamily="34" charset="0"/>
                        </a:rPr>
                        <a:t>Planned</a:t>
                      </a:r>
                      <a:endParaRPr lang="en-US"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80%</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extLst>
                  <a:ext uri="{0D108BD9-81ED-4DB2-BD59-A6C34878D82A}">
                    <a16:rowId xmlns:a16="http://schemas.microsoft.com/office/drawing/2014/main" val="2230204961"/>
                  </a:ext>
                </a:extLst>
              </a:tr>
              <a:tr h="155529">
                <a:tc>
                  <a:txBody>
                    <a:bodyPr/>
                    <a:lstStyle/>
                    <a:p>
                      <a:pPr algn="l" rtl="0">
                        <a:spcAft>
                          <a:spcPts val="0"/>
                        </a:spcAft>
                      </a:pPr>
                      <a:r>
                        <a:rPr lang="en-US" sz="1100" b="0" dirty="0">
                          <a:effectLst/>
                          <a:latin typeface="Calibri" panose="020F0502020204030204" pitchFamily="34" charset="0"/>
                          <a:cs typeface="Calibri" panose="020F0502020204030204" pitchFamily="34" charset="0"/>
                        </a:rPr>
                        <a:t>Grandparent</a:t>
                      </a:r>
                      <a:endParaRPr lang="en-US" sz="11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4</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marL="0" algn="l" defTabSz="914400" rtl="0" eaLnBrk="1" latinLnBrk="0" hangingPunct="1">
                        <a:spcAft>
                          <a:spcPts val="0"/>
                        </a:spcAft>
                      </a:pPr>
                      <a:r>
                        <a:rPr lang="en-US" sz="1100" b="0" kern="1200" dirty="0">
                          <a:solidFill>
                            <a:schemeClr val="lt1"/>
                          </a:solidFill>
                          <a:effectLst/>
                          <a:latin typeface="Calibri" panose="020F0502020204030204" pitchFamily="34" charset="0"/>
                          <a:ea typeface="+mn-ea"/>
                          <a:cs typeface="Calibri" panose="020F0502020204030204" pitchFamily="34" charset="0"/>
                        </a:rPr>
                        <a:t>F</a:t>
                      </a: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57%</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b="0" dirty="0">
                          <a:solidFill>
                            <a:schemeClr val="bg1"/>
                          </a:solidFill>
                          <a:effectLst/>
                          <a:latin typeface="Calibri" panose="020F0502020204030204" pitchFamily="34" charset="0"/>
                          <a:cs typeface="Calibri" panose="020F0502020204030204" pitchFamily="34" charset="0"/>
                        </a:rPr>
                        <a:t>Outside the neighborhood</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38%</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b="0" dirty="0">
                          <a:solidFill>
                            <a:schemeClr val="bg1"/>
                          </a:solidFill>
                          <a:effectLst/>
                          <a:latin typeface="Calibri" panose="020F0502020204030204" pitchFamily="34" charset="0"/>
                          <a:cs typeface="Calibri" panose="020F0502020204030204" pitchFamily="34" charset="0"/>
                        </a:rPr>
                        <a:t>Several times per week</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a:effectLst/>
                          <a:latin typeface="Calibri" panose="020F0502020204030204" pitchFamily="34" charset="0"/>
                          <a:cs typeface="Calibri" panose="020F0502020204030204" pitchFamily="34" charset="0"/>
                        </a:rPr>
                        <a:t>20%</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b="0" dirty="0">
                          <a:solidFill>
                            <a:schemeClr val="bg1"/>
                          </a:solidFill>
                          <a:effectLst/>
                          <a:latin typeface="Calibri" panose="020F0502020204030204" pitchFamily="34" charset="0"/>
                          <a:cs typeface="Calibri" panose="020F0502020204030204" pitchFamily="34" charset="0"/>
                        </a:rPr>
                        <a:t>By foot</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64%</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dirty="0">
                          <a:solidFill>
                            <a:schemeClr val="bg1"/>
                          </a:solidFill>
                          <a:effectLst/>
                          <a:latin typeface="Calibri" panose="020F0502020204030204" pitchFamily="34" charset="0"/>
                          <a:cs typeface="Calibri" panose="020F0502020204030204" pitchFamily="34" charset="0"/>
                        </a:rPr>
                        <a:t>Hour</a:t>
                      </a:r>
                      <a:endParaRPr lang="en-US"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12%</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Unplanned</a:t>
                      </a: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20%</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extLst>
                  <a:ext uri="{0D108BD9-81ED-4DB2-BD59-A6C34878D82A}">
                    <a16:rowId xmlns:a16="http://schemas.microsoft.com/office/drawing/2014/main" val="3045779235"/>
                  </a:ext>
                </a:extLst>
              </a:tr>
              <a:tr h="311066">
                <a:tc>
                  <a:txBody>
                    <a:bodyPr/>
                    <a:lstStyle/>
                    <a:p>
                      <a:pPr algn="l" rtl="0">
                        <a:spcAft>
                          <a:spcPts val="0"/>
                        </a:spcAft>
                      </a:pPr>
                      <a:r>
                        <a:rPr lang="en-US" sz="1100" b="0" dirty="0">
                          <a:effectLst/>
                          <a:latin typeface="Calibri" panose="020F0502020204030204" pitchFamily="34" charset="0"/>
                          <a:cs typeface="Calibri" panose="020F0502020204030204" pitchFamily="34" charset="0"/>
                        </a:rPr>
                        <a:t>Caregiver</a:t>
                      </a:r>
                      <a:endParaRPr lang="en-US" sz="11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4</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rowSpan="3" gridSpan="2">
                  <a:txBody>
                    <a:bodyPr/>
                    <a:lstStyle/>
                    <a:p>
                      <a:pPr algn="r" rtl="0"/>
                      <a:endParaRPr lang="en-US" sz="1100" dirty="0">
                        <a:effectLst/>
                        <a:latin typeface="Calibri" panose="020F0502020204030204" pitchFamily="34" charset="0"/>
                        <a:cs typeface="Calibri" panose="020F0502020204030204" pitchFamily="34" charset="0"/>
                      </a:endParaRPr>
                    </a:p>
                  </a:txBody>
                  <a:tcPr marL="68580" marR="68580" marT="0" marB="0" anchor="b">
                    <a:solidFill>
                      <a:srgbClr val="E1E1E1"/>
                    </a:solidFill>
                  </a:tcPr>
                </a:tc>
                <a:tc rowSpan="3" hMerge="1">
                  <a:txBody>
                    <a:bodyPr/>
                    <a:lstStyle/>
                    <a:p>
                      <a:pPr rtl="1"/>
                      <a:endParaRPr lang="en-US" sz="1600" dirty="0">
                        <a:effectLst/>
                        <a:latin typeface="Calibri" panose="020F0502020204030204" pitchFamily="34" charset="0"/>
                        <a:cs typeface="Calibri" panose="020F0502020204030204" pitchFamily="34" charset="0"/>
                      </a:endParaRPr>
                    </a:p>
                  </a:txBody>
                  <a:tcPr marL="68580" marR="68580" marT="0" marB="0" anchor="b"/>
                </a:tc>
                <a:tc rowSpan="3" gridSpan="2">
                  <a:txBody>
                    <a:bodyPr/>
                    <a:lstStyle/>
                    <a:p>
                      <a:pPr algn="l" rtl="0">
                        <a:lnSpc>
                          <a:spcPct val="107000"/>
                        </a:lnSpc>
                        <a:spcAft>
                          <a:spcPts val="0"/>
                        </a:spcAft>
                      </a:pPr>
                      <a:r>
                        <a:rPr lang="en-US" sz="1100" dirty="0">
                          <a:effectLst/>
                          <a:latin typeface="Calibri" panose="020F0502020204030204" pitchFamily="34" charset="0"/>
                          <a:cs typeface="Calibri" panose="020F0502020204030204" pitchFamily="34" charset="0"/>
                        </a:rPr>
                        <a:t>On Sunday, most visitors were neighborhood residents; </a:t>
                      </a:r>
                      <a:br>
                        <a:rPr lang="en-US" sz="1100" dirty="0">
                          <a:effectLst/>
                          <a:latin typeface="Calibri" panose="020F0502020204030204" pitchFamily="34" charset="0"/>
                          <a:cs typeface="Calibri" panose="020F0502020204030204" pitchFamily="34" charset="0"/>
                        </a:rPr>
                      </a:br>
                      <a:r>
                        <a:rPr lang="en-US" sz="1100" dirty="0">
                          <a:effectLst/>
                          <a:latin typeface="Calibri" panose="020F0502020204030204" pitchFamily="34" charset="0"/>
                          <a:cs typeface="Calibri" panose="020F0502020204030204" pitchFamily="34" charset="0"/>
                        </a:rPr>
                        <a:t>On Friday, about half were neighborhood residents and about half were from outside the neighborhood.</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E1E1E1"/>
                    </a:solidFill>
                  </a:tcPr>
                </a:tc>
                <a:tc rowSpan="3" hMerge="1">
                  <a:txBody>
                    <a:bodyPr/>
                    <a:lstStyle/>
                    <a:p>
                      <a:pPr rtl="1"/>
                      <a:endParaRPr lang="he-IL"/>
                    </a:p>
                  </a:txBody>
                  <a:tcPr/>
                </a:tc>
                <a:tc>
                  <a:txBody>
                    <a:bodyPr/>
                    <a:lstStyle/>
                    <a:p>
                      <a:pPr algn="l" rtl="0">
                        <a:spcAft>
                          <a:spcPts val="0"/>
                        </a:spcAft>
                      </a:pPr>
                      <a:r>
                        <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Once a week</a:t>
                      </a: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12%</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b="0" dirty="0">
                          <a:solidFill>
                            <a:schemeClr val="bg1"/>
                          </a:solidFill>
                          <a:effectLst/>
                          <a:latin typeface="Calibri" panose="020F0502020204030204" pitchFamily="34" charset="0"/>
                          <a:cs typeface="Calibri" panose="020F0502020204030204" pitchFamily="34" charset="0"/>
                        </a:rPr>
                        <a:t>Scooter</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4%</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dirty="0">
                          <a:solidFill>
                            <a:schemeClr val="bg1"/>
                          </a:solidFill>
                          <a:effectLst/>
                          <a:latin typeface="Calibri" panose="020F0502020204030204" pitchFamily="34" charset="0"/>
                          <a:cs typeface="Calibri" panose="020F0502020204030204" pitchFamily="34" charset="0"/>
                        </a:rPr>
                        <a:t>90 min</a:t>
                      </a:r>
                      <a:endParaRPr lang="en-US"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24%</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rowSpan="3" gridSpan="2">
                  <a:txBody>
                    <a:bodyPr/>
                    <a:lstStyle/>
                    <a:p>
                      <a:pPr algn="l" rtl="0">
                        <a:lnSpc>
                          <a:spcPct val="107000"/>
                        </a:lnSpc>
                        <a:spcAft>
                          <a:spcPts val="0"/>
                        </a:spcAft>
                      </a:pPr>
                      <a:r>
                        <a:rPr lang="en-US" sz="1100" dirty="0">
                          <a:effectLst/>
                          <a:latin typeface="Calibri" panose="020F0502020204030204" pitchFamily="34" charset="0"/>
                          <a:cs typeface="Calibri" panose="020F0502020204030204" pitchFamily="34" charset="0"/>
                        </a:rPr>
                        <a:t>On Sunday, a minority of visits were unplanned. </a:t>
                      </a:r>
                      <a:br>
                        <a:rPr lang="en-US" sz="1100" dirty="0">
                          <a:effectLst/>
                          <a:latin typeface="Calibri" panose="020F0502020204030204" pitchFamily="34" charset="0"/>
                          <a:cs typeface="Calibri" panose="020F0502020204030204" pitchFamily="34" charset="0"/>
                        </a:rPr>
                      </a:br>
                      <a:r>
                        <a:rPr lang="en-US" sz="1100" dirty="0">
                          <a:effectLst/>
                          <a:latin typeface="Calibri" panose="020F0502020204030204" pitchFamily="34" charset="0"/>
                          <a:cs typeface="Calibri" panose="020F0502020204030204" pitchFamily="34" charset="0"/>
                        </a:rPr>
                        <a:t>On Friday, about 40% of visitors passed through the area by chance.</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solidFill>
                      <a:srgbClr val="E1E1E1"/>
                    </a:solidFill>
                  </a:tcPr>
                </a:tc>
                <a:tc rowSpan="3" hMerge="1">
                  <a:txBody>
                    <a:bodyPr/>
                    <a:lstStyle/>
                    <a:p>
                      <a:pPr rtl="1"/>
                      <a:endParaRPr lang="he-IL"/>
                    </a:p>
                  </a:txBody>
                  <a:tcPr>
                    <a:solidFill>
                      <a:schemeClr val="bg1">
                        <a:lumMod val="95000"/>
                      </a:schemeClr>
                    </a:solidFill>
                  </a:tcPr>
                </a:tc>
                <a:extLst>
                  <a:ext uri="{0D108BD9-81ED-4DB2-BD59-A6C34878D82A}">
                    <a16:rowId xmlns:a16="http://schemas.microsoft.com/office/drawing/2014/main" val="3044866679"/>
                  </a:ext>
                </a:extLst>
              </a:tr>
              <a:tr h="351526">
                <a:tc>
                  <a:txBody>
                    <a:bodyPr/>
                    <a:lstStyle/>
                    <a:p>
                      <a:pPr algn="l" rtl="0">
                        <a:spcAft>
                          <a:spcPts val="0"/>
                        </a:spcAft>
                      </a:pPr>
                      <a:r>
                        <a:rPr lang="en-US" sz="1100" b="0" dirty="0">
                          <a:effectLst/>
                          <a:latin typeface="Calibri" panose="020F0502020204030204" pitchFamily="34" charset="0"/>
                          <a:cs typeface="Calibri" panose="020F0502020204030204" pitchFamily="34" charset="0"/>
                        </a:rPr>
                        <a:t>Youth</a:t>
                      </a:r>
                      <a:endParaRPr lang="en-US" sz="11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he-IL" sz="1100" dirty="0">
                          <a:effectLst/>
                          <a:latin typeface="Calibri" panose="020F0502020204030204" pitchFamily="34" charset="0"/>
                          <a:cs typeface="Calibri" panose="020F0502020204030204" pitchFamily="34" charset="0"/>
                        </a:rPr>
                        <a:t>2 </a:t>
                      </a:r>
                      <a:r>
                        <a:rPr lang="en-US" sz="1100" dirty="0">
                          <a:effectLst/>
                          <a:latin typeface="Calibri" panose="020F0502020204030204" pitchFamily="34" charset="0"/>
                          <a:cs typeface="Calibri" panose="020F0502020204030204" pitchFamily="34" charset="0"/>
                        </a:rPr>
                        <a:t> Sisters &amp; a </a:t>
                      </a:r>
                      <a:r>
                        <a:rPr lang="en-US" sz="1100" dirty="0">
                          <a:effectLst/>
                          <a:latin typeface="Calibri" panose="020F0502020204030204" pitchFamily="34" charset="0"/>
                          <a:ea typeface="Times New Roman" panose="02020603050405020304" pitchFamily="18" charset="0"/>
                          <a:cs typeface="Calibri" panose="020F0502020204030204" pitchFamily="34" charset="0"/>
                        </a:rPr>
                        <a:t>group of teenaged boys</a:t>
                      </a:r>
                    </a:p>
                  </a:txBody>
                  <a:tcPr marL="68580" marR="68580" marT="0" marB="0" anchor="b">
                    <a:solidFill>
                      <a:srgbClr val="E1E1E1"/>
                    </a:solidFill>
                  </a:tcPr>
                </a:tc>
                <a:tc gridSpan="2" vMerge="1">
                  <a:txBody>
                    <a:bodyPr/>
                    <a:lstStyle/>
                    <a:p>
                      <a:pPr rtl="1"/>
                      <a:endParaRPr lang="en-US" sz="1600">
                        <a:effectLst/>
                        <a:latin typeface="Calibri" panose="020F0502020204030204" pitchFamily="34" charset="0"/>
                        <a:cs typeface="Calibri" panose="020F0502020204030204" pitchFamily="34" charset="0"/>
                      </a:endParaRPr>
                    </a:p>
                  </a:txBody>
                  <a:tcPr marL="68580" marR="68580" marT="0" marB="0" anchor="b">
                    <a:solidFill>
                      <a:schemeClr val="bg1">
                        <a:lumMod val="65000"/>
                      </a:schemeClr>
                    </a:solidFill>
                  </a:tcPr>
                </a:tc>
                <a:tc hMerge="1" vMerge="1">
                  <a:txBody>
                    <a:bodyPr/>
                    <a:lstStyle/>
                    <a:p>
                      <a:pPr rtl="1"/>
                      <a:endParaRPr lang="en-US" sz="1600" dirty="0">
                        <a:effectLst/>
                        <a:latin typeface="Calibri" panose="020F0502020204030204" pitchFamily="34" charset="0"/>
                        <a:cs typeface="Calibri" panose="020F0502020204030204" pitchFamily="34" charset="0"/>
                      </a:endParaRPr>
                    </a:p>
                  </a:txBody>
                  <a:tcPr marL="68580" marR="68580" marT="0" marB="0" anchor="b"/>
                </a:tc>
                <a:tc gridSpan="2" vMerge="1">
                  <a:txBody>
                    <a:bodyPr/>
                    <a:lstStyle/>
                    <a:p>
                      <a:pPr rtl="1"/>
                      <a:endParaRPr lang="he-IL"/>
                    </a:p>
                  </a:txBody>
                  <a:tcPr>
                    <a:solidFill>
                      <a:schemeClr val="bg1">
                        <a:lumMod val="65000"/>
                      </a:schemeClr>
                    </a:solidFill>
                  </a:tcPr>
                </a:tc>
                <a:tc hMerge="1" vMerge="1">
                  <a:txBody>
                    <a:bodyPr/>
                    <a:lstStyle/>
                    <a:p>
                      <a:pPr rtl="1"/>
                      <a:endParaRPr lang="he-IL"/>
                    </a:p>
                  </a:txBody>
                  <a:tcPr/>
                </a:tc>
                <a:tc>
                  <a:txBody>
                    <a:bodyPr/>
                    <a:lstStyle/>
                    <a:p>
                      <a:pPr algn="l" rtl="0">
                        <a:spcAft>
                          <a:spcPts val="0"/>
                        </a:spcAft>
                      </a:pPr>
                      <a:r>
                        <a:rPr lang="en-US" sz="1100" b="0" dirty="0">
                          <a:solidFill>
                            <a:schemeClr val="bg1"/>
                          </a:solidFill>
                          <a:effectLst/>
                          <a:latin typeface="Calibri" panose="020F0502020204030204" pitchFamily="34" charset="0"/>
                          <a:cs typeface="Calibri" panose="020F0502020204030204" pitchFamily="34" charset="0"/>
                        </a:rPr>
                        <a:t>Occasionally</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28%</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b="0" dirty="0">
                          <a:solidFill>
                            <a:schemeClr val="bg1"/>
                          </a:solidFill>
                          <a:effectLst/>
                          <a:latin typeface="Calibri" panose="020F0502020204030204" pitchFamily="34" charset="0"/>
                          <a:cs typeface="Calibri" panose="020F0502020204030204" pitchFamily="34" charset="0"/>
                        </a:rPr>
                        <a:t>Car</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16%</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dirty="0">
                          <a:solidFill>
                            <a:schemeClr val="bg1"/>
                          </a:solidFill>
                          <a:effectLst/>
                          <a:latin typeface="Calibri" panose="020F0502020204030204" pitchFamily="34" charset="0"/>
                          <a:cs typeface="Calibri" panose="020F0502020204030204" pitchFamily="34" charset="0"/>
                        </a:rPr>
                        <a:t>Two hours</a:t>
                      </a:r>
                      <a:endParaRPr lang="en-US"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12%</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gridSpan="2" vMerge="1">
                  <a:txBody>
                    <a:bodyPr/>
                    <a:lstStyle/>
                    <a:p>
                      <a:pPr rtl="1"/>
                      <a:endParaRPr lang="he-IL"/>
                    </a:p>
                  </a:txBody>
                  <a:tcPr>
                    <a:solidFill>
                      <a:schemeClr val="bg1">
                        <a:lumMod val="65000"/>
                      </a:schemeClr>
                    </a:solidFill>
                  </a:tcPr>
                </a:tc>
                <a:tc hMerge="1" vMerge="1">
                  <a:txBody>
                    <a:bodyPr/>
                    <a:lstStyle/>
                    <a:p>
                      <a:pPr rtl="1"/>
                      <a:endParaRPr lang="he-IL"/>
                    </a:p>
                  </a:txBody>
                  <a:tcPr>
                    <a:solidFill>
                      <a:schemeClr val="bg1">
                        <a:lumMod val="95000"/>
                      </a:schemeClr>
                    </a:solidFill>
                  </a:tcPr>
                </a:tc>
                <a:extLst>
                  <a:ext uri="{0D108BD9-81ED-4DB2-BD59-A6C34878D82A}">
                    <a16:rowId xmlns:a16="http://schemas.microsoft.com/office/drawing/2014/main" val="2666345337"/>
                  </a:ext>
                </a:extLst>
              </a:tr>
              <a:tr h="292963">
                <a:tc>
                  <a:txBody>
                    <a:bodyPr/>
                    <a:lstStyle/>
                    <a:p>
                      <a:pPr algn="l" rtl="0">
                        <a:spcAft>
                          <a:spcPts val="0"/>
                        </a:spcAft>
                      </a:pPr>
                      <a:r>
                        <a:rPr lang="en-US" sz="1100" b="0">
                          <a:effectLst/>
                          <a:latin typeface="Calibri" panose="020F0502020204030204" pitchFamily="34" charset="0"/>
                          <a:cs typeface="Calibri" panose="020F0502020204030204" pitchFamily="34" charset="0"/>
                        </a:rPr>
                        <a:t>Maintenance staff</a:t>
                      </a:r>
                      <a:endParaRPr lang="en-US" sz="1100" b="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1</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tc>
                  <a:txBody>
                    <a:bodyPr/>
                    <a:lstStyle/>
                    <a:p>
                      <a:pPr algn="l" rtl="0">
                        <a:spcAft>
                          <a:spcPts val="0"/>
                        </a:spcAft>
                      </a:pPr>
                      <a:r>
                        <a:rPr lang="en-US" sz="1100" b="0">
                          <a:solidFill>
                            <a:schemeClr val="bg1"/>
                          </a:solidFill>
                          <a:effectLst/>
                          <a:latin typeface="Calibri" panose="020F0502020204030204" pitchFamily="34" charset="0"/>
                          <a:cs typeface="Calibri" panose="020F0502020204030204" pitchFamily="34" charset="0"/>
                        </a:rPr>
                        <a:t>Seldom</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chemeClr val="bg1">
                        <a:lumMod val="65000"/>
                      </a:schemeClr>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4%</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b="0">
                          <a:solidFill>
                            <a:schemeClr val="bg1"/>
                          </a:solidFill>
                          <a:effectLst/>
                          <a:latin typeface="Calibri" panose="020F0502020204030204" pitchFamily="34" charset="0"/>
                          <a:cs typeface="Calibri" panose="020F0502020204030204" pitchFamily="34" charset="0"/>
                        </a:rPr>
                        <a:t>Bus</a:t>
                      </a:r>
                      <a:endParaRPr lang="en-US" sz="1100" b="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4%</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a:txBody>
                    <a:bodyPr/>
                    <a:lstStyle/>
                    <a:p>
                      <a:pPr algn="l" rtl="0">
                        <a:spcAft>
                          <a:spcPts val="0"/>
                        </a:spcAft>
                      </a:pPr>
                      <a:r>
                        <a:rPr lang="en-US" sz="1100" dirty="0">
                          <a:solidFill>
                            <a:schemeClr val="bg1"/>
                          </a:solidFill>
                          <a:effectLst/>
                          <a:latin typeface="Calibri" panose="020F0502020204030204" pitchFamily="34" charset="0"/>
                          <a:cs typeface="Calibri" panose="020F0502020204030204" pitchFamily="34" charset="0"/>
                        </a:rPr>
                        <a:t>More than two hours</a:t>
                      </a:r>
                      <a:endParaRPr lang="en-US"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A5A5A5"/>
                    </a:solidFill>
                  </a:tcPr>
                </a:tc>
                <a:tc>
                  <a:txBody>
                    <a:bodyPr/>
                    <a:lstStyle/>
                    <a:p>
                      <a:pPr algn="l" rtl="0">
                        <a:spcAft>
                          <a:spcPts val="0"/>
                        </a:spcAft>
                      </a:pPr>
                      <a:r>
                        <a:rPr lang="en-US" sz="1100" dirty="0">
                          <a:effectLst/>
                          <a:latin typeface="Calibri" panose="020F0502020204030204" pitchFamily="34" charset="0"/>
                          <a:cs typeface="Calibri" panose="020F0502020204030204" pitchFamily="34" charset="0"/>
                        </a:rPr>
                        <a:t>24%</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b">
                    <a:solidFill>
                      <a:srgbClr val="E1E1E1"/>
                    </a:solidFill>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120538507"/>
                  </a:ext>
                </a:extLst>
              </a:tr>
            </a:tbl>
          </a:graphicData>
        </a:graphic>
      </p:graphicFrame>
      <p:sp>
        <p:nvSpPr>
          <p:cNvPr id="5" name="Rectangle 1">
            <a:extLst>
              <a:ext uri="{FF2B5EF4-FFF2-40B4-BE49-F238E27FC236}">
                <a16:creationId xmlns:a16="http://schemas.microsoft.com/office/drawing/2014/main" id="{36C10C58-B585-4811-B16B-8F9F0CCB4659}"/>
              </a:ext>
            </a:extLst>
          </p:cNvPr>
          <p:cNvSpPr>
            <a:spLocks noChangeArrowheads="1"/>
          </p:cNvSpPr>
          <p:nvPr/>
        </p:nvSpPr>
        <p:spPr bwMode="auto">
          <a:xfrm>
            <a:off x="147629" y="6194054"/>
            <a:ext cx="97209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eaLnBrk="0" fontAlgn="base" latinLnBrk="0" hangingPunct="0">
              <a:lnSpc>
                <a:spcPct val="100000"/>
              </a:lnSpc>
              <a:spcBef>
                <a:spcPct val="0"/>
              </a:spcBef>
              <a:spcAft>
                <a:spcPct val="0"/>
              </a:spcAft>
              <a:buClrTx/>
              <a:buSzTx/>
              <a:buFontTx/>
              <a:buNone/>
              <a:tabLst/>
            </a:pPr>
            <a:r>
              <a:rPr kumimoji="0" lang="en-US" altLang="he-IL" sz="1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The interviewees accompanied approximately 50 children; 22 were 0-3 years old, 20 were 4-8, and about 10 children were 9 or older. About 20 were  identified as boys and 8 as girls.</a:t>
            </a:r>
            <a:endParaRPr kumimoji="0" lang="he-IL" altLang="he-IL" sz="12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89DA8EFA-935C-913B-DD13-31306B4C32F2}"/>
              </a:ext>
            </a:extLst>
          </p:cNvPr>
          <p:cNvSpPr txBox="1"/>
          <p:nvPr/>
        </p:nvSpPr>
        <p:spPr>
          <a:xfrm>
            <a:off x="159352" y="3669071"/>
            <a:ext cx="6189784" cy="338554"/>
          </a:xfrm>
          <a:prstGeom prst="rect">
            <a:avLst/>
          </a:prstGeom>
          <a:noFill/>
        </p:spPr>
        <p:txBody>
          <a:bodyPr wrap="square">
            <a:spAutoFit/>
          </a:bodyPr>
          <a:lstStyle/>
          <a:p>
            <a:r>
              <a:rPr lang="en-US" sz="1600" b="1" dirty="0">
                <a:solidFill>
                  <a:srgbClr val="4978A6"/>
                </a:solidFill>
                <a:latin typeface="Tahoma" panose="020B0604030504040204" pitchFamily="34" charset="0"/>
                <a:ea typeface="Tahoma" panose="020B0604030504040204" pitchFamily="34" charset="0"/>
                <a:cs typeface="Tahoma" panose="020B0604030504040204" pitchFamily="34" charset="0"/>
              </a:rPr>
              <a:t>Characteristics of Interviewees</a:t>
            </a:r>
            <a:endParaRPr lang="en-US" sz="1600" dirty="0"/>
          </a:p>
        </p:txBody>
      </p:sp>
    </p:spTree>
    <p:extLst>
      <p:ext uri="{BB962C8B-B14F-4D97-AF65-F5344CB8AC3E}">
        <p14:creationId xmlns:p14="http://schemas.microsoft.com/office/powerpoint/2010/main" val="3508932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298730" y="6267302"/>
            <a:ext cx="638122" cy="365125"/>
          </a:xfrm>
        </p:spPr>
        <p:txBody>
          <a:bodyPr/>
          <a:lstStyle/>
          <a:p>
            <a:fld id="{F2736200-3204-44C4-A5EC-985817706BA3}" type="slidenum">
              <a:rPr lang="en-US" sz="1400" dirty="0" smtClean="0"/>
              <a:t>9</a:t>
            </a:fld>
            <a:endParaRPr lang="en-US" sz="1400"/>
          </a:p>
        </p:txBody>
      </p:sp>
      <p:sp>
        <p:nvSpPr>
          <p:cNvPr id="17" name="TextBox 16"/>
          <p:cNvSpPr txBox="1"/>
          <p:nvPr/>
        </p:nvSpPr>
        <p:spPr>
          <a:xfrm>
            <a:off x="0" y="-10458"/>
            <a:ext cx="12192000" cy="400110"/>
          </a:xfrm>
          <a:prstGeom prst="rect">
            <a:avLst/>
          </a:prstGeom>
          <a:solidFill>
            <a:srgbClr val="EC1C3C"/>
          </a:solidFill>
        </p:spPr>
        <p:txBody>
          <a:bodyPr wrap="square" rtlCol="0">
            <a:spAutoFit/>
          </a:bodyPr>
          <a:lstStyle/>
          <a:p>
            <a:pPr algn="l"/>
            <a:r>
              <a:rPr lang="en-US" sz="2000" b="1" dirty="0">
                <a:solidFill>
                  <a:schemeClr val="bg1"/>
                </a:solidFill>
                <a:latin typeface="Tahoma" pitchFamily="34" charset="0"/>
                <a:ea typeface="Tahoma" pitchFamily="34" charset="0"/>
                <a:cs typeface="Tahoma" pitchFamily="34" charset="0"/>
              </a:rPr>
              <a:t>Gan </a:t>
            </a:r>
            <a:r>
              <a:rPr lang="en-US" sz="2000" b="1" dirty="0" err="1">
                <a:solidFill>
                  <a:schemeClr val="bg1"/>
                </a:solidFill>
                <a:latin typeface="Tahoma" pitchFamily="34" charset="0"/>
                <a:ea typeface="Tahoma" pitchFamily="34" charset="0"/>
                <a:cs typeface="Tahoma" pitchFamily="34" charset="0"/>
              </a:rPr>
              <a:t>HaShnayim</a:t>
            </a:r>
            <a:endParaRPr lang="he-IL" sz="2000" b="1" dirty="0">
              <a:solidFill>
                <a:schemeClr val="bg1"/>
              </a:solidFill>
              <a:latin typeface="Tahoma" pitchFamily="34" charset="0"/>
              <a:ea typeface="Tahoma" pitchFamily="34" charset="0"/>
              <a:cs typeface="Tahoma" pitchFamily="34" charset="0"/>
            </a:endParaRPr>
          </a:p>
        </p:txBody>
      </p:sp>
      <p:sp>
        <p:nvSpPr>
          <p:cNvPr id="7" name="Rectangle 6">
            <a:extLst>
              <a:ext uri="{FF2B5EF4-FFF2-40B4-BE49-F238E27FC236}">
                <a16:creationId xmlns:a16="http://schemas.microsoft.com/office/drawing/2014/main" id="{8E119168-BA42-49CC-AB16-00628F05D854}"/>
              </a:ext>
            </a:extLst>
          </p:cNvPr>
          <p:cNvSpPr/>
          <p:nvPr/>
        </p:nvSpPr>
        <p:spPr>
          <a:xfrm>
            <a:off x="227721" y="907928"/>
            <a:ext cx="6092129" cy="4640566"/>
          </a:xfrm>
          <a:prstGeom prst="rect">
            <a:avLst/>
          </a:prstGeom>
        </p:spPr>
        <p:txBody>
          <a:bodyPr wrap="square">
            <a:spAutoFit/>
          </a:bodyPr>
          <a:lstStyle/>
          <a:p>
            <a:pPr algn="l">
              <a:buClr>
                <a:srgbClr val="EC1C3C"/>
              </a:buClr>
            </a:pPr>
            <a:r>
              <a:rPr lang="en-US" sz="1400" b="1" dirty="0">
                <a:latin typeface="Tahoma" panose="020B0604030504040204" pitchFamily="34" charset="0"/>
                <a:ea typeface="Tahoma" panose="020B0604030504040204" pitchFamily="34" charset="0"/>
                <a:cs typeface="Tahoma" panose="020B0604030504040204" pitchFamily="34" charset="0"/>
              </a:rPr>
              <a:t>Primary populations spending time in the park:</a:t>
            </a:r>
            <a:br>
              <a:rPr lang="en-US" sz="1400" b="1" dirty="0">
                <a:latin typeface="Tahoma" panose="020B0604030504040204" pitchFamily="34" charset="0"/>
                <a:ea typeface="Tahoma" panose="020B0604030504040204" pitchFamily="34" charset="0"/>
                <a:cs typeface="Tahoma" panose="020B0604030504040204" pitchFamily="34" charset="0"/>
              </a:rPr>
            </a:br>
            <a:endParaRPr lang="he-IL" sz="1400" b="1"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Neighborhood children who spend time in the park throughout the day</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Visitors from formal educational frameworks (kindergarten, groups of parents and pupils from an anthropomorphic school)</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Multi-generational family and neighborhood reunions. Interviewees from the Arab population reported strong emotional and historical connections to the park</a:t>
            </a:r>
            <a:r>
              <a:rPr lang="he-IL" sz="1200" dirty="0">
                <a:latin typeface="Tahoma" panose="020B0604030504040204" pitchFamily="34" charset="0"/>
                <a:ea typeface="Tahoma" panose="020B0604030504040204" pitchFamily="34" charset="0"/>
                <a:cs typeface="Tahoma" panose="020B0604030504040204" pitchFamily="34" charset="0"/>
              </a:rPr>
              <a:t>.</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Transient groups of teenaged boys who gathered to hang out and smoke.</a:t>
            </a:r>
            <a:r>
              <a:rPr lang="he-IL" sz="1200" dirty="0">
                <a:latin typeface="Tahoma" panose="020B0604030504040204" pitchFamily="34" charset="0"/>
                <a:ea typeface="Tahoma" panose="020B0604030504040204" pitchFamily="34" charset="0"/>
                <a:cs typeface="Tahoma" panose="020B0604030504040204" pitchFamily="34" charset="0"/>
              </a:rPr>
              <a:t> </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On Sunday, when Christian education frameworks are closed, many Arab children and youth were observed in the park, with a significant majority of boys aged 4+, and more children aged 9+ towards the evening. Few youth without families were observed in the park. </a:t>
            </a: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On Sunday morning, the majority of adults in the park were women, while more men were observed in the park in the evening. On Friday morning there was balance between male and females spending time in the park.</a:t>
            </a:r>
            <a:endParaRPr lang="he-IL" sz="1200" dirty="0">
              <a:latin typeface="Tahoma" panose="020B0604030504040204" pitchFamily="34" charset="0"/>
              <a:ea typeface="Tahoma" panose="020B0604030504040204" pitchFamily="34" charset="0"/>
              <a:cs typeface="Tahoma" panose="020B0604030504040204" pitchFamily="34" charset="0"/>
            </a:endParaRPr>
          </a:p>
          <a:p>
            <a:pPr marL="285750" indent="-285750" algn="l">
              <a:lnSpc>
                <a:spcPct val="150000"/>
              </a:lnSpc>
              <a:buClr>
                <a:srgbClr val="EC1C3C"/>
              </a:buClr>
              <a:buFont typeface="Tahoma" panose="020B0604030504040204" pitchFamily="34" charset="0"/>
              <a:buChar char="█"/>
            </a:pPr>
            <a:r>
              <a:rPr lang="en-US" sz="1200" dirty="0">
                <a:latin typeface="Tahoma" panose="020B0604030504040204" pitchFamily="34" charset="0"/>
                <a:ea typeface="Tahoma" panose="020B0604030504040204" pitchFamily="34" charset="0"/>
                <a:cs typeface="Tahoma" panose="020B0604030504040204" pitchFamily="34" charset="0"/>
              </a:rPr>
              <a:t>It was noted that there is little interaction between groups of Jewish and Arab visitors to the park</a:t>
            </a:r>
            <a:r>
              <a:rPr lang="he-IL" sz="1200" dirty="0">
                <a:latin typeface="Tahoma" panose="020B0604030504040204" pitchFamily="34" charset="0"/>
                <a:ea typeface="Tahoma" panose="020B0604030504040204" pitchFamily="34" charset="0"/>
                <a:cs typeface="Tahoma" panose="020B0604030504040204" pitchFamily="34" charset="0"/>
              </a:rPr>
              <a:t>.</a:t>
            </a:r>
          </a:p>
        </p:txBody>
      </p:sp>
      <p:sp>
        <p:nvSpPr>
          <p:cNvPr id="3" name="Rectangle 2">
            <a:extLst>
              <a:ext uri="{FF2B5EF4-FFF2-40B4-BE49-F238E27FC236}">
                <a16:creationId xmlns:a16="http://schemas.microsoft.com/office/drawing/2014/main" id="{0A0AB3B4-4CE4-4774-A76A-BD33A10455B9}"/>
              </a:ext>
            </a:extLst>
          </p:cNvPr>
          <p:cNvSpPr/>
          <p:nvPr/>
        </p:nvSpPr>
        <p:spPr>
          <a:xfrm>
            <a:off x="4317076" y="5339527"/>
            <a:ext cx="2088907" cy="830202"/>
          </a:xfrm>
          <a:prstGeom prst="rect">
            <a:avLst/>
          </a:prstGeom>
          <a:solidFill>
            <a:srgbClr val="BE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400" b="1" dirty="0">
                <a:latin typeface="Calibri" panose="020F0502020204030204" pitchFamily="34" charset="0"/>
                <a:cs typeface="Calibri" panose="020F0502020204030204" pitchFamily="34" charset="0"/>
              </a:rPr>
              <a:t>Opportunities for communal discourse </a:t>
            </a:r>
            <a:r>
              <a:rPr lang="en-US" sz="1400" b="1" dirty="0">
                <a:solidFill>
                  <a:prstClr val="white"/>
                </a:solidFill>
                <a:latin typeface="Calibri" panose="020F0502020204030204" pitchFamily="34" charset="0"/>
                <a:cs typeface="Calibri" panose="020F0502020204030204" pitchFamily="34" charset="0"/>
              </a:rPr>
              <a:t>score: </a:t>
            </a:r>
            <a:r>
              <a:rPr lang="he-IL" b="1" dirty="0">
                <a:solidFill>
                  <a:prstClr val="white"/>
                </a:solidFill>
                <a:latin typeface="Calibri" panose="020F0502020204030204" pitchFamily="34" charset="0"/>
                <a:cs typeface="Calibri" panose="020F0502020204030204" pitchFamily="34" charset="0"/>
              </a:rPr>
              <a:t>5.2</a:t>
            </a:r>
            <a:r>
              <a:rPr lang="en-US" b="1" dirty="0">
                <a:solidFill>
                  <a:prstClr val="white"/>
                </a:solidFill>
                <a:latin typeface="Calibri" panose="020F0502020204030204" pitchFamily="34" charset="0"/>
                <a:cs typeface="Calibri" panose="020F0502020204030204" pitchFamily="34" charset="0"/>
              </a:rPr>
              <a:t>*</a:t>
            </a:r>
          </a:p>
        </p:txBody>
      </p:sp>
      <p:sp>
        <p:nvSpPr>
          <p:cNvPr id="4" name="TextBox 3">
            <a:extLst>
              <a:ext uri="{FF2B5EF4-FFF2-40B4-BE49-F238E27FC236}">
                <a16:creationId xmlns:a16="http://schemas.microsoft.com/office/drawing/2014/main" id="{BB5695EB-EB55-4A36-93F8-3D9AA29B361E}"/>
              </a:ext>
            </a:extLst>
          </p:cNvPr>
          <p:cNvSpPr txBox="1"/>
          <p:nvPr/>
        </p:nvSpPr>
        <p:spPr>
          <a:xfrm>
            <a:off x="-66294" y="6179360"/>
            <a:ext cx="3868369" cy="246221"/>
          </a:xfrm>
          <a:prstGeom prst="rect">
            <a:avLst/>
          </a:prstGeom>
          <a:noFill/>
        </p:spPr>
        <p:txBody>
          <a:bodyPr wrap="square" rtlCol="1">
            <a:spAutoFit/>
          </a:bodyPr>
          <a:lstStyle/>
          <a:p>
            <a:pPr algn="l"/>
            <a:r>
              <a:rPr lang="en-US" sz="1000" dirty="0">
                <a:latin typeface="Calibri" panose="020F0502020204030204" pitchFamily="34" charset="0"/>
                <a:cs typeface="Calibri" panose="020F0502020204030204" pitchFamily="34" charset="0"/>
              </a:rPr>
              <a:t>* The score ranges from  1 to 7 (with 1 the lowest and 7 the highest)</a:t>
            </a:r>
            <a:endParaRPr lang="he-IL" sz="1000" dirty="0">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32C951A-E4AE-4EA3-A80B-8471E0CAB23D}"/>
              </a:ext>
            </a:extLst>
          </p:cNvPr>
          <p:cNvSpPr/>
          <p:nvPr/>
        </p:nvSpPr>
        <p:spPr>
          <a:xfrm>
            <a:off x="-4905" y="389651"/>
            <a:ext cx="6440869" cy="369332"/>
          </a:xfrm>
          <a:prstGeom prst="rect">
            <a:avLst/>
          </a:prstGeom>
          <a:solidFill>
            <a:srgbClr val="4978A6"/>
          </a:solidFill>
          <a:ln>
            <a:noFill/>
          </a:ln>
        </p:spPr>
        <p:txBody>
          <a:bodyPr wrap="square">
            <a:spAutoFit/>
          </a:bodyPr>
          <a:lstStyle/>
          <a:p>
            <a:pPr algn="ctr"/>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Use of the Adjusted Urban Space</a:t>
            </a:r>
            <a:endParaRPr lang="he-IL" dirty="0">
              <a:solidFill>
                <a:schemeClr val="bg1"/>
              </a:solidFill>
            </a:endParaRPr>
          </a:p>
        </p:txBody>
      </p:sp>
      <p:graphicFrame>
        <p:nvGraphicFramePr>
          <p:cNvPr id="13" name="תרשים 5">
            <a:extLst>
              <a:ext uri="{FF2B5EF4-FFF2-40B4-BE49-F238E27FC236}">
                <a16:creationId xmlns:a16="http://schemas.microsoft.com/office/drawing/2014/main" id="{B0577389-424A-3C3C-3A62-3C4148CAF78F}"/>
              </a:ext>
            </a:extLst>
          </p:cNvPr>
          <p:cNvGraphicFramePr>
            <a:graphicFrameLocks/>
          </p:cNvGraphicFramePr>
          <p:nvPr>
            <p:extLst>
              <p:ext uri="{D42A27DB-BD31-4B8C-83A1-F6EECF244321}">
                <p14:modId xmlns:p14="http://schemas.microsoft.com/office/powerpoint/2010/main" val="3674900757"/>
              </p:ext>
            </p:extLst>
          </p:nvPr>
        </p:nvGraphicFramePr>
        <p:xfrm>
          <a:off x="6455549" y="3543578"/>
          <a:ext cx="5347652" cy="28841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תרשים 6">
            <a:extLst>
              <a:ext uri="{FF2B5EF4-FFF2-40B4-BE49-F238E27FC236}">
                <a16:creationId xmlns:a16="http://schemas.microsoft.com/office/drawing/2014/main" id="{B0529FFB-BF4B-2451-0256-8B982F4D18AE}"/>
              </a:ext>
            </a:extLst>
          </p:cNvPr>
          <p:cNvGraphicFramePr>
            <a:graphicFrameLocks/>
          </p:cNvGraphicFramePr>
          <p:nvPr>
            <p:extLst>
              <p:ext uri="{D42A27DB-BD31-4B8C-83A1-F6EECF244321}">
                <p14:modId xmlns:p14="http://schemas.microsoft.com/office/powerpoint/2010/main" val="3431417827"/>
              </p:ext>
            </p:extLst>
          </p:nvPr>
        </p:nvGraphicFramePr>
        <p:xfrm>
          <a:off x="6455548" y="377929"/>
          <a:ext cx="5347653" cy="3039348"/>
        </p:xfrm>
        <a:graphic>
          <a:graphicData uri="http://schemas.openxmlformats.org/drawingml/2006/chart">
            <c:chart xmlns:c="http://schemas.openxmlformats.org/drawingml/2006/chart" xmlns:r="http://schemas.openxmlformats.org/officeDocument/2006/relationships" r:id="rId4"/>
          </a:graphicData>
        </a:graphic>
      </p:graphicFrame>
      <p:cxnSp>
        <p:nvCxnSpPr>
          <p:cNvPr id="15" name="Straight Connector 14">
            <a:extLst>
              <a:ext uri="{FF2B5EF4-FFF2-40B4-BE49-F238E27FC236}">
                <a16:creationId xmlns:a16="http://schemas.microsoft.com/office/drawing/2014/main" id="{E41134EB-0095-9FD0-ED0B-489D0C66B710}"/>
              </a:ext>
            </a:extLst>
          </p:cNvPr>
          <p:cNvCxnSpPr>
            <a:cxnSpLocks/>
          </p:cNvCxnSpPr>
          <p:nvPr/>
        </p:nvCxnSpPr>
        <p:spPr>
          <a:xfrm>
            <a:off x="6419341" y="389651"/>
            <a:ext cx="0" cy="6039724"/>
          </a:xfrm>
          <a:prstGeom prst="line">
            <a:avLst/>
          </a:prstGeom>
          <a:ln w="38100">
            <a:solidFill>
              <a:srgbClr val="4978A6"/>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37ABA8A-D0C7-F2F7-60C9-AEE511682544}"/>
              </a:ext>
            </a:extLst>
          </p:cNvPr>
          <p:cNvSpPr txBox="1"/>
          <p:nvPr/>
        </p:nvSpPr>
        <p:spPr>
          <a:xfrm>
            <a:off x="7830105" y="3096748"/>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0-5</a:t>
            </a:r>
          </a:p>
        </p:txBody>
      </p:sp>
      <p:sp>
        <p:nvSpPr>
          <p:cNvPr id="12" name="TextBox 11">
            <a:extLst>
              <a:ext uri="{FF2B5EF4-FFF2-40B4-BE49-F238E27FC236}">
                <a16:creationId xmlns:a16="http://schemas.microsoft.com/office/drawing/2014/main" id="{5FABE2B2-EAC4-6E04-6E93-51A23714F125}"/>
              </a:ext>
            </a:extLst>
          </p:cNvPr>
          <p:cNvSpPr txBox="1"/>
          <p:nvPr/>
        </p:nvSpPr>
        <p:spPr>
          <a:xfrm>
            <a:off x="8571452" y="3105101"/>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5-14</a:t>
            </a:r>
          </a:p>
        </p:txBody>
      </p:sp>
      <p:sp>
        <p:nvSpPr>
          <p:cNvPr id="18" name="TextBox 17">
            <a:extLst>
              <a:ext uri="{FF2B5EF4-FFF2-40B4-BE49-F238E27FC236}">
                <a16:creationId xmlns:a16="http://schemas.microsoft.com/office/drawing/2014/main" id="{10C243BD-E121-2E01-B0E9-03FEBD769CAC}"/>
              </a:ext>
            </a:extLst>
          </p:cNvPr>
          <p:cNvSpPr txBox="1"/>
          <p:nvPr/>
        </p:nvSpPr>
        <p:spPr>
          <a:xfrm>
            <a:off x="7701945" y="6124310"/>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Women</a:t>
            </a:r>
          </a:p>
        </p:txBody>
      </p:sp>
      <p:sp>
        <p:nvSpPr>
          <p:cNvPr id="19" name="TextBox 18">
            <a:extLst>
              <a:ext uri="{FF2B5EF4-FFF2-40B4-BE49-F238E27FC236}">
                <a16:creationId xmlns:a16="http://schemas.microsoft.com/office/drawing/2014/main" id="{4702A263-B097-9756-DFB3-8E762C6AAC53}"/>
              </a:ext>
            </a:extLst>
          </p:cNvPr>
          <p:cNvSpPr txBox="1"/>
          <p:nvPr/>
        </p:nvSpPr>
        <p:spPr>
          <a:xfrm>
            <a:off x="8394442" y="6124309"/>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Men</a:t>
            </a:r>
          </a:p>
        </p:txBody>
      </p:sp>
      <p:sp>
        <p:nvSpPr>
          <p:cNvPr id="20" name="TextBox 19">
            <a:extLst>
              <a:ext uri="{FF2B5EF4-FFF2-40B4-BE49-F238E27FC236}">
                <a16:creationId xmlns:a16="http://schemas.microsoft.com/office/drawing/2014/main" id="{530C250B-6092-8C5D-B43B-CFA3E88363FC}"/>
              </a:ext>
            </a:extLst>
          </p:cNvPr>
          <p:cNvSpPr txBox="1"/>
          <p:nvPr/>
        </p:nvSpPr>
        <p:spPr>
          <a:xfrm>
            <a:off x="9097255" y="6126643"/>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N/A</a:t>
            </a:r>
          </a:p>
        </p:txBody>
      </p:sp>
      <p:sp>
        <p:nvSpPr>
          <p:cNvPr id="21" name="TextBox 20">
            <a:extLst>
              <a:ext uri="{FF2B5EF4-FFF2-40B4-BE49-F238E27FC236}">
                <a16:creationId xmlns:a16="http://schemas.microsoft.com/office/drawing/2014/main" id="{A65FDB1D-013A-E3E5-ED26-95BC2FD092AE}"/>
              </a:ext>
            </a:extLst>
          </p:cNvPr>
          <p:cNvSpPr txBox="1"/>
          <p:nvPr/>
        </p:nvSpPr>
        <p:spPr>
          <a:xfrm>
            <a:off x="7034973" y="5914756"/>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Friday</a:t>
            </a:r>
          </a:p>
        </p:txBody>
      </p:sp>
      <p:sp>
        <p:nvSpPr>
          <p:cNvPr id="22" name="TextBox 21">
            <a:extLst>
              <a:ext uri="{FF2B5EF4-FFF2-40B4-BE49-F238E27FC236}">
                <a16:creationId xmlns:a16="http://schemas.microsoft.com/office/drawing/2014/main" id="{6ABCE97D-CD38-B5D3-BA7F-F1C8B21011B9}"/>
              </a:ext>
            </a:extLst>
          </p:cNvPr>
          <p:cNvSpPr txBox="1"/>
          <p:nvPr/>
        </p:nvSpPr>
        <p:spPr>
          <a:xfrm>
            <a:off x="9475735" y="5880412"/>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Sunday</a:t>
            </a:r>
          </a:p>
        </p:txBody>
      </p:sp>
      <p:sp>
        <p:nvSpPr>
          <p:cNvPr id="23" name="TextBox 22">
            <a:extLst>
              <a:ext uri="{FF2B5EF4-FFF2-40B4-BE49-F238E27FC236}">
                <a16:creationId xmlns:a16="http://schemas.microsoft.com/office/drawing/2014/main" id="{63FAC402-630B-9B5F-A96A-414DA6A2C4B7}"/>
              </a:ext>
            </a:extLst>
          </p:cNvPr>
          <p:cNvSpPr txBox="1"/>
          <p:nvPr/>
        </p:nvSpPr>
        <p:spPr>
          <a:xfrm>
            <a:off x="6958333" y="2919429"/>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Friday</a:t>
            </a:r>
          </a:p>
        </p:txBody>
      </p:sp>
      <p:sp>
        <p:nvSpPr>
          <p:cNvPr id="24" name="TextBox 23">
            <a:extLst>
              <a:ext uri="{FF2B5EF4-FFF2-40B4-BE49-F238E27FC236}">
                <a16:creationId xmlns:a16="http://schemas.microsoft.com/office/drawing/2014/main" id="{D95E7484-44B4-9B91-4C89-7733581065CF}"/>
              </a:ext>
            </a:extLst>
          </p:cNvPr>
          <p:cNvSpPr txBox="1"/>
          <p:nvPr/>
        </p:nvSpPr>
        <p:spPr>
          <a:xfrm>
            <a:off x="9399095" y="2885085"/>
            <a:ext cx="603681" cy="246221"/>
          </a:xfrm>
          <a:prstGeom prst="rect">
            <a:avLst/>
          </a:prstGeom>
          <a:solidFill>
            <a:schemeClr val="bg1"/>
          </a:solidFill>
        </p:spPr>
        <p:txBody>
          <a:bodyPr wrap="square" rtlCol="0">
            <a:spAutoFit/>
          </a:bodyPr>
          <a:lstStyle/>
          <a:p>
            <a:r>
              <a:rPr lang="en-US" sz="1000" dirty="0">
                <a:solidFill>
                  <a:schemeClr val="bg2">
                    <a:lumMod val="50000"/>
                  </a:schemeClr>
                </a:solidFill>
              </a:rPr>
              <a:t>Sunday</a:t>
            </a:r>
          </a:p>
        </p:txBody>
      </p:sp>
    </p:spTree>
    <p:extLst>
      <p:ext uri="{BB962C8B-B14F-4D97-AF65-F5344CB8AC3E}">
        <p14:creationId xmlns:p14="http://schemas.microsoft.com/office/powerpoint/2010/main" val="28577551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מסמך" ma:contentTypeID="0x01010005535F330352E547AA3D8F0C969A97FB" ma:contentTypeVersion="20" ma:contentTypeDescription="צור מסמך חדש." ma:contentTypeScope="" ma:versionID="54b1a9084b8fde23907f9b447bf6e0b1">
  <xsd:schema xmlns:xsd="http://www.w3.org/2001/XMLSchema" xmlns:xs="http://www.w3.org/2001/XMLSchema" xmlns:p="http://schemas.microsoft.com/office/2006/metadata/properties" xmlns:ns2="3096e91d-ebd7-4ce5-b2b3-56d74390b557" xmlns:ns3="4ba3be25-03aa-45c2-b90f-d8c255107eb7" xmlns:ns4="66206a12-aca6-4383-82db-f7b25037d731" targetNamespace="http://schemas.microsoft.com/office/2006/metadata/properties" ma:root="true" ma:fieldsID="19c77e7efc1634fecc00fa0d6d2a0779" ns2:_="" ns3:_="" ns4:_="">
    <xsd:import namespace="3096e91d-ebd7-4ce5-b2b3-56d74390b557"/>
    <xsd:import namespace="4ba3be25-03aa-45c2-b90f-d8c255107eb7"/>
    <xsd:import namespace="66206a12-aca6-4383-82db-f7b25037d73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AutoKeyPoints" minOccurs="0"/>
                <xsd:element ref="ns2:MediaServiceKeyPoints" minOccurs="0"/>
                <xsd:element ref="ns2:MediaServiceLocation" minOccurs="0"/>
                <xsd:element ref="ns2:MediaLengthInSeconds" minOccurs="0"/>
                <xsd:element ref="ns4: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96e91d-ebd7-4ce5-b2b3-56d74390b5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תגיות תמונה" ma:readOnly="false" ma:fieldId="{5cf76f15-5ced-4ddc-b409-7134ff3c332f}" ma:taxonomyMulti="true" ma:sspId="a557658c-0fa3-4305-8778-78d8ea3b7e7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ba3be25-03aa-45c2-b90f-d8c255107eb7" elementFormDefault="qualified">
    <xsd:import namespace="http://schemas.microsoft.com/office/2006/documentManagement/types"/>
    <xsd:import namespace="http://schemas.microsoft.com/office/infopath/2007/PartnerControls"/>
    <xsd:element name="SharedWithUsers" ma:index="10" nillable="true" ma:displayName="משותף עם"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משותף עם פרטים"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6206a12-aca6-4383-82db-f7b25037d731" elementFormDefault="qualified">
    <xsd:import namespace="http://schemas.microsoft.com/office/2006/documentManagement/types"/>
    <xsd:import namespace="http://schemas.microsoft.com/office/infopath/2007/PartnerControls"/>
    <xsd:element name="TaxCatchAll" ma:index="21" nillable="true" ma:displayName="עמודת 'תפוס הכל' של טקסונומיה" ma:hidden="true" ma:list="{153ba520-b991-433c-a0d4-d083743f123b}" ma:internalName="TaxCatchAll" ma:showField="CatchAllData" ma:web="66206a12-aca6-4383-82db-f7b25037d7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סוג תוכן"/>
        <xsd:element ref="dc:title" minOccurs="0" maxOccurs="1" ma:index="4" ma:displayName="כותרת"/>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4ba3be25-03aa-45c2-b90f-d8c255107eb7">
      <UserInfo>
        <DisplayName>Shimrit Slonim Franco</DisplayName>
        <AccountId>2392</AccountId>
        <AccountType/>
      </UserInfo>
      <UserInfo>
        <DisplayName>Alona Tsirulnikov</DisplayName>
        <AccountId>366</AccountId>
        <AccountType/>
      </UserInfo>
      <UserInfo>
        <DisplayName>Sharon Brand Martin</DisplayName>
        <AccountId>236</AccountId>
        <AccountType/>
      </UserInfo>
      <UserInfo>
        <DisplayName>Netanel Katzir</DisplayName>
        <AccountId>2606</AccountId>
        <AccountType/>
      </UserInfo>
    </SharedWithUsers>
    <lcf76f155ced4ddcb4097134ff3c332f xmlns="3096e91d-ebd7-4ce5-b2b3-56d74390b557">
      <Terms xmlns="http://schemas.microsoft.com/office/infopath/2007/PartnerControls"/>
    </lcf76f155ced4ddcb4097134ff3c332f>
    <TaxCatchAll xmlns="66206a12-aca6-4383-82db-f7b25037d7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EBDEADB-4EA7-4EF1-8992-D221EECD35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96e91d-ebd7-4ce5-b2b3-56d74390b557"/>
    <ds:schemaRef ds:uri="4ba3be25-03aa-45c2-b90f-d8c255107eb7"/>
    <ds:schemaRef ds:uri="66206a12-aca6-4383-82db-f7b25037d7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ABB023-BCFA-4EEF-B7E6-12D80018A417}">
  <ds:schemaRefs>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purl.org/dc/terms/"/>
    <ds:schemaRef ds:uri="http://schemas.microsoft.com/office/2006/documentManagement/types"/>
    <ds:schemaRef ds:uri="http://purl.org/dc/dcmitype/"/>
    <ds:schemaRef ds:uri="66206a12-aca6-4383-82db-f7b25037d731"/>
    <ds:schemaRef ds:uri="4ba3be25-03aa-45c2-b90f-d8c255107eb7"/>
    <ds:schemaRef ds:uri="3096e91d-ebd7-4ce5-b2b3-56d74390b557"/>
    <ds:schemaRef ds:uri="http://www.w3.org/XML/1998/namespace"/>
  </ds:schemaRefs>
</ds:datastoreItem>
</file>

<file path=customXml/itemProps3.xml><?xml version="1.0" encoding="utf-8"?>
<ds:datastoreItem xmlns:ds="http://schemas.openxmlformats.org/officeDocument/2006/customXml" ds:itemID="{C3653B81-70FC-4DA4-8A26-1B40E1343F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25336</TotalTime>
  <Words>16702</Words>
  <Application>Microsoft Office PowerPoint</Application>
  <PresentationFormat>Widescreen</PresentationFormat>
  <Paragraphs>1433</Paragraphs>
  <Slides>59</Slides>
  <Notes>58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59</vt:i4>
      </vt:variant>
    </vt:vector>
  </HeadingPairs>
  <TitlesOfParts>
    <vt:vector size="69" baseType="lpstr">
      <vt:lpstr>Arial</vt:lpstr>
      <vt:lpstr>Calibri</vt:lpstr>
      <vt:lpstr>Calibri Light</vt:lpstr>
      <vt:lpstr>Courier New</vt:lpstr>
      <vt:lpstr>Symbol</vt:lpstr>
      <vt:lpstr>Tahoma</vt:lpstr>
      <vt:lpstr>Times New Roman</vt:lpstr>
      <vt:lpstr>Wingdings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Olya Nesterov</dc:creator>
  <cp:lastModifiedBy>Sharon Brand Martin</cp:lastModifiedBy>
  <cp:revision>403</cp:revision>
  <cp:lastPrinted>2021-06-10T15:07:05Z</cp:lastPrinted>
  <dcterms:created xsi:type="dcterms:W3CDTF">2020-06-25T07:38:36Z</dcterms:created>
  <dcterms:modified xsi:type="dcterms:W3CDTF">2022-10-23T06:38:39Z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0x01010005535F330352E547AA3D8F0C969A97FB</vt:lpwstr>
  </property>
  <property fmtid="{D5CDD505-2E9C-101B-9397-08002B2CF9AE}" pid="3" name="MediaServiceImageTags">
    <vt:lpwstr/>
  </property>
</Properties>
</file>