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27C_A462244D.xml" ContentType="application/vnd.ms-powerpoint.comments+xml"/>
  <Override PartName="/ppt/notesSlides/notesSlide2.xml" ContentType="application/vnd.openxmlformats-officedocument.presentationml.notesSlide+xml"/>
  <Override PartName="/ppt/comments/modernComment_224_869B13CD.xml" ContentType="application/vnd.ms-powerpoint.comments+xml"/>
  <Override PartName="/ppt/notesSlides/notesSlide3.xml" ContentType="application/vnd.openxmlformats-officedocument.presentationml.notesSlide+xml"/>
  <Override PartName="/ppt/comments/modernComment_265_F88B93D8.xml" ContentType="application/vnd.ms-powerpoint.comments+xml"/>
  <Override PartName="/ppt/notesSlides/notesSlide4.xml" ContentType="application/vnd.openxmlformats-officedocument.presentationml.notesSlide+xml"/>
  <Override PartName="/ppt/comments/modernComment_2A2_7D5B6A69.xml" ContentType="application/vnd.ms-powerpoint.comments+xml"/>
  <Override PartName="/ppt/notesSlides/notesSlide5.xml" ContentType="application/vnd.openxmlformats-officedocument.presentationml.notesSlide+xml"/>
  <Override PartName="/ppt/comments/modernComment_2A4_5E3536D7.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CE_CF78DC49.xml" ContentType="application/vnd.ms-powerpoint.comments+xml"/>
  <Override PartName="/ppt/notesSlides/notesSlide10.xml" ContentType="application/vnd.openxmlformats-officedocument.presentationml.notesSlide+xml"/>
  <Override PartName="/ppt/comments/modernComment_2CF_F907F25E.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omments/modernComment_2B6_76DC9F8B.xml" ContentType="application/vnd.ms-powerpoint.comments+xml"/>
  <Override PartName="/ppt/notesSlides/notesSlide12.xml" ContentType="application/vnd.openxmlformats-officedocument.presentationml.notesSlide+xml"/>
  <Override PartName="/ppt/comments/modernComment_2D2_1F56D4B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CE_CC6E949D.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comments/modernComment_2D6_318E91AA.xml" ContentType="application/vnd.ms-powerpoint.comment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2B9_24180AE9.xml" ContentType="application/vnd.ms-powerpoint.comments+xml"/>
  <Override PartName="/ppt/notesSlides/notesSlide19.xml" ContentType="application/vnd.openxmlformats-officedocument.presentationml.notesSlide+xml"/>
  <Override PartName="/ppt/comments/modernComment_2B5_9C98E1FA.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2B7_FDFAF36A.xml" ContentType="application/vnd.ms-powerpoint.comments+xml"/>
  <Override PartName="/ppt/notesSlides/notesSlide23.xml" ContentType="application/vnd.openxmlformats-officedocument.presentationml.notesSlide+xml"/>
  <Override PartName="/ppt/comments/modernComment_2DB_2706EB1.xml" ContentType="application/vnd.ms-powerpoint.comments+xml"/>
  <Override PartName="/ppt/notesSlides/notesSlide24.xml" ContentType="application/vnd.openxmlformats-officedocument.presentationml.notesSlide+xml"/>
  <Override PartName="/ppt/comments/modernComment_100_E910490F.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5A_73A0ACF4.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comments/modernComment_269_15CF5762.xml" ContentType="application/vnd.ms-powerpoint.comment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comments/modernComment_288_57ED609A.xml" ContentType="application/vnd.ms-powerpoint.comments+xml"/>
  <Override PartName="/ppt/notesSlides/notesSlide29.xml" ContentType="application/vnd.openxmlformats-officedocument.presentationml.notesSlide+xml"/>
  <Override PartName="/ppt/comments/modernComment_2DE_26396A52.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2B2_E0EB5E9D.xml" ContentType="application/vnd.ms-powerpoint.comments+xml"/>
  <Override PartName="/ppt/notesSlides/notesSlide35.xml" ContentType="application/vnd.openxmlformats-officedocument.presentationml.notesSlide+xml"/>
  <Override PartName="/ppt/comments/modernComment_2BB_F4BE80.xml" ContentType="application/vnd.ms-powerpoint.comments+xml"/>
  <Override PartName="/ppt/notesSlides/notesSlide36.xml" ContentType="application/vnd.openxmlformats-officedocument.presentationml.notesSlide+xml"/>
  <Override PartName="/ppt/comments/modernComment_27A_9303A9E2.xml" ContentType="application/vnd.ms-powerpoint.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2D4_B1EE12DD.xml" ContentType="application/vnd.ms-powerpoint.comments+xml"/>
  <Override PartName="/ppt/notesSlides/notesSlide39.xml" ContentType="application/vnd.openxmlformats-officedocument.presentationml.notesSlide+xml"/>
  <Override PartName="/ppt/comments/modernComment_2D5_8C19B555.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modernComment_1E1_76C0E1F2.xml" ContentType="application/vnd.ms-powerpoint.comments+xml"/>
  <Override PartName="/ppt/notesSlides/notesSlide42.xml" ContentType="application/vnd.openxmlformats-officedocument.presentationml.notesSlide+xml"/>
  <Override PartName="/ppt/comments/modernComment_26C_86EBF7C4.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72" r:id="rId5"/>
  </p:sldMasterIdLst>
  <p:notesMasterIdLst>
    <p:notesMasterId r:id="rId53"/>
  </p:notesMasterIdLst>
  <p:sldIdLst>
    <p:sldId id="636" r:id="rId6"/>
    <p:sldId id="548" r:id="rId7"/>
    <p:sldId id="613" r:id="rId8"/>
    <p:sldId id="674" r:id="rId9"/>
    <p:sldId id="676" r:id="rId10"/>
    <p:sldId id="698" r:id="rId11"/>
    <p:sldId id="703" r:id="rId12"/>
    <p:sldId id="704" r:id="rId13"/>
    <p:sldId id="718" r:id="rId14"/>
    <p:sldId id="719" r:id="rId15"/>
    <p:sldId id="720" r:id="rId16"/>
    <p:sldId id="721" r:id="rId17"/>
    <p:sldId id="694" r:id="rId18"/>
    <p:sldId id="722" r:id="rId19"/>
    <p:sldId id="455" r:id="rId20"/>
    <p:sldId id="723" r:id="rId21"/>
    <p:sldId id="462" r:id="rId22"/>
    <p:sldId id="726" r:id="rId23"/>
    <p:sldId id="471" r:id="rId24"/>
    <p:sldId id="697" r:id="rId25"/>
    <p:sldId id="693" r:id="rId26"/>
    <p:sldId id="728" r:id="rId27"/>
    <p:sldId id="729" r:id="rId28"/>
    <p:sldId id="730" r:id="rId29"/>
    <p:sldId id="695" r:id="rId30"/>
    <p:sldId id="731" r:id="rId31"/>
    <p:sldId id="256" r:id="rId32"/>
    <p:sldId id="622" r:id="rId33"/>
    <p:sldId id="602" r:id="rId34"/>
    <p:sldId id="617" r:id="rId35"/>
    <p:sldId id="648" r:id="rId36"/>
    <p:sldId id="734" r:id="rId37"/>
    <p:sldId id="710" r:id="rId38"/>
    <p:sldId id="733" r:id="rId39"/>
    <p:sldId id="653" r:id="rId40"/>
    <p:sldId id="711" r:id="rId41"/>
    <p:sldId id="690" r:id="rId42"/>
    <p:sldId id="699" r:id="rId43"/>
    <p:sldId id="634" r:id="rId44"/>
    <p:sldId id="635" r:id="rId45"/>
    <p:sldId id="724" r:id="rId46"/>
    <p:sldId id="725" r:id="rId47"/>
    <p:sldId id="717" r:id="rId48"/>
    <p:sldId id="481" r:id="rId49"/>
    <p:sldId id="620" r:id="rId50"/>
    <p:sldId id="621" r:id="rId51"/>
    <p:sldId id="714" r:id="rId52"/>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38412-CA18-83A9-5C29-83116C695297}" name="Reoute Diamant" initials="RD" userId="S::reouted@cet.ac.il::be6a48ef-9416-48fa-89ef-aeff849bccf2" providerId="AD"/>
  <p188:author id="{8060CC16-C721-AECF-4C5B-3CD2860388E3}" name="Alona Tsirulnikov" initials="AT" userId="S::alonat@cet.ac.il::4bbafd77-0cd3-4d60-af1e-94ad4b8daf43" providerId="AD"/>
  <p188:author id="{DD10229C-F1ED-F3C4-D39A-2FF1926A8C6A}" name="Tal Mishaan Spiegel" initials="TM" userId="S::talm@cet.ac.il::3b49d4d9-3b89-4d06-aedf-35a2972b16e6" providerId="AD"/>
  <p188:author id="{ED68FF9D-704C-32C0-762B-AB52A6F1D7CF}" name="Miri Goldberg" initials="MG" userId="S::MiriG@cet.ac.il::3ab4ac8b-0b46-4d55-9d73-19e66b186353"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1D7B81D6-9D3D-E923-EA06-B05BF7599A32}" name="Reoute Diamant" initials="RD" userId="S::ReouteD@cet.ac.il::be6a48ef-9416-48fa-89ef-aeff849bcc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FD5EA"/>
    <a:srgbClr val="D2D3D5"/>
    <a:srgbClr val="FFF2CC"/>
    <a:srgbClr val="F9BC25"/>
    <a:srgbClr val="A9D18E"/>
    <a:srgbClr val="EC1C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A85288-BEA9-4EA5-817B-3DC051E5FCA3}" v="79" dt="2023-07-17T14:06:09.859"/>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97" d="100"/>
          <a:sy n="97" d="100"/>
        </p:scale>
        <p:origin x="276" y="72"/>
      </p:cViewPr>
      <p:guideLst/>
    </p:cSldViewPr>
  </p:slideViewPr>
  <p:notesTextViewPr>
    <p:cViewPr>
      <p:scale>
        <a:sx n="1" d="1"/>
        <a:sy n="1" d="1"/>
      </p:scale>
      <p:origin x="0" y="-84"/>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2;&#1508;&#1506;&#1500;&#1493;&#1514;%20&#1512;&#1495;&#1493;&#1489;%202022/&#1502;&#1502;&#1510;&#1488;&#1497;&#1501;%2016.1.xls"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0;&#1497;&#1504;&#1493;&#1514;%20&#1511;&#1492;&#1497;&#1500;&#1492;/&#1490;&#1497;&#1504;&#1493;&#1514;%20&#1511;&#1492;&#1497;&#1500;&#1492;%20&#1496;&#1497;&#1512;&#1492;%20&#1506;&#1491;&#1499;&#1504;&#1497;%2022.02.23.xls"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0;&#1497;&#1504;&#1493;&#1514;%20&#1511;&#1492;&#1497;&#1500;&#1492;/&#1490;&#1497;&#1504;&#1493;&#1514;%20&#1511;&#1492;&#1497;&#1500;&#1492;%20&#1496;&#1497;&#1512;&#1492;%20&#1506;&#1491;&#1499;&#1504;&#1497;%2022.02.23.xls"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0;&#1497;&#1504;&#1493;&#1514;%20&#1511;&#1492;&#1497;&#1500;&#1492;/&#1490;&#1497;&#1504;&#1493;&#1514;%20&#1511;&#1492;&#1497;&#1500;&#1492;%20&#1496;&#1497;&#1512;&#1492;%20&#1506;&#1491;&#1499;&#1504;&#1497;%2022.02.23.xls" TargetMode="External"/><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2;&#1508;&#1506;&#1500;&#1493;&#1514;%20&#1512;&#1495;&#1493;&#1489;%202022/&#1502;&#1502;&#1510;&#1488;&#1497;&#1501;%2016.1.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2;&#1508;&#1506;&#1500;&#1493;&#1514;%20&#1512;&#1495;&#1493;&#1489;%202022/&#1502;&#1502;&#1510;&#1488;&#1497;&#1501;%2016.1.xls"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my.sharepoint.com/personal/mirig_cet_ac_il/Documents/&#1506;&#1493;&#1514;&#1511;%20&#1513;&#1500;%20&#1505;&#1511;&#1512;%20&#1513;&#1497;&#1514;&#1493;&#1507;%20&#1510;&#1497;&#1489;&#1493;&#1512;%20&#1496;&#1497;&#1512;&#1492;%203.11.xls"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6;&#1489;&#1493;&#1491;&#1514;%20&#1513;&#1491;&#1492;/&#1511;&#1489;&#1493;&#1510;&#1493;&#1514;%20&#1502;&#1497;&#1511;&#1493;&#1491;%20&#1496;&#1497;&#1512;&#1492;/&#1513;&#1514;&#1510;%20&#1492;&#1490;&#1497;&#1504;&#1492;%20&#1513;&#1500;%20&#1505;&#1500;&#1493;&#1493;&#1492;/&#1504;&#1497;&#1514;&#1493;&#1495;%20&#1513;&#1500;%20&#1505;&#1511;&#1512;%20&#1513;&#1497;&#1514;&#1493;&#1507;%20&#1510;&#1497;&#1489;&#1493;&#1512;%20&#1496;&#1497;&#1512;&#1492;%203.11.xls"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0;&#1497;&#1504;&#1493;&#1514;%20&#1511;&#1492;&#1497;&#1500;&#1492;/&#1490;&#1497;&#1504;&#1493;&#1514;%20&#1511;&#1492;&#1497;&#1500;&#1492;%20&#1496;&#1497;&#1512;&#1492;%20&#1506;&#1491;&#1499;&#1504;&#1497;%2022.02.23.xls"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496;&#1497;&#1512;&#1492;/&#1490;&#1497;&#1504;&#1493;&#1514;%20&#1511;&#1492;&#1497;&#1500;&#1492;/&#1490;&#1497;&#1504;&#1493;&#1514;%20&#1511;&#1492;&#1497;&#1500;&#1492;%20&#1496;&#1497;&#1512;&#1492;%20&#1506;&#1491;&#1499;&#1504;&#1497;%2022.02.23.xls"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he-IL" sz="1000" b="1"/>
              <a:t>גיל הילד/ה </a:t>
            </a:r>
          </a:p>
          <a:p>
            <a:pPr>
              <a:defRPr sz="1000" b="1"/>
            </a:pPr>
            <a:r>
              <a:rPr lang="he-IL" sz="1000" b="1"/>
              <a:t>שהשתתפו </a:t>
            </a:r>
            <a:br>
              <a:rPr lang="en-US" sz="1000" b="1"/>
            </a:br>
            <a:r>
              <a:rPr lang="he-IL" sz="1000" b="1"/>
              <a:t>בפעילויות*</a:t>
            </a:r>
            <a:endParaRPr lang="en-US" sz="1000" b="1"/>
          </a:p>
          <a:p>
            <a:pPr>
              <a:defRPr sz="1000" b="1"/>
            </a:pPr>
            <a:r>
              <a:rPr lang="en-US" sz="1000" b="1"/>
              <a:t>N=50</a:t>
            </a:r>
            <a:endParaRPr lang="he-IL" sz="1000" b="1"/>
          </a:p>
          <a:p>
            <a:pPr>
              <a:defRPr sz="1000" b="1"/>
            </a:pPr>
            <a:r>
              <a:rPr lang="he-IL" sz="1000" b="0"/>
              <a:t>רב</a:t>
            </a:r>
            <a:r>
              <a:rPr lang="he-IL" sz="1000" b="0" baseline="0"/>
              <a:t> ברירתי</a:t>
            </a:r>
            <a:endParaRPr lang="he-IL" sz="1000" b="0"/>
          </a:p>
        </c:rich>
      </c:tx>
      <c:layout>
        <c:manualLayout>
          <c:xMode val="edge"/>
          <c:yMode val="edge"/>
          <c:x val="0.67905555555555552"/>
          <c:y val="0.19932791209880368"/>
        </c:manualLayout>
      </c:layout>
      <c:overlay val="1"/>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title>
    <c:autoTitleDeleted val="0"/>
    <c:plotArea>
      <c:layout>
        <c:manualLayout>
          <c:layoutTarget val="inner"/>
          <c:xMode val="edge"/>
          <c:yMode val="edge"/>
          <c:x val="0.58329286964129479"/>
          <c:y val="7.714876706524991E-2"/>
          <c:w val="0.32508092738407701"/>
          <c:h val="0.51869565111176485"/>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91-4D98-A61A-7FDC83FEC8B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91-4D98-A61A-7FDC83FEC8B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91-4D98-A61A-7FDC83FEC8B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91-4D98-A61A-7FDC83FEC8B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391-4D98-A61A-7FDC83FEC8B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391-4D98-A61A-7FDC83FEC8BA}"/>
              </c:ext>
            </c:extLst>
          </c:dPt>
          <c:dLbls>
            <c:dLbl>
              <c:idx val="0"/>
              <c:layout>
                <c:manualLayout>
                  <c:x val="-5.0925337632079971E-17"/>
                  <c:y val="-9.7447795823665889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391-4D98-A61A-7FDC83FEC8B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גיליון2!$A$24:$A$29</c:f>
              <c:strCache>
                <c:ptCount val="6"/>
                <c:pt idx="0">
                  <c:v>עד שנה</c:v>
                </c:pt>
                <c:pt idx="1">
                  <c:v>שנה עד שנתיים</c:v>
                </c:pt>
                <c:pt idx="2">
                  <c:v>שנתיים עד שלוש</c:v>
                </c:pt>
                <c:pt idx="3">
                  <c:v>שלוש עד ארבע</c:v>
                </c:pt>
                <c:pt idx="4">
                  <c:v>ארבע עד חמש</c:v>
                </c:pt>
                <c:pt idx="5">
                  <c:v>מעל חמש</c:v>
                </c:pt>
              </c:strCache>
            </c:strRef>
          </c:cat>
          <c:val>
            <c:numRef>
              <c:f>גיליון2!$C$24:$C$29</c:f>
              <c:numCache>
                <c:formatCode>General</c:formatCode>
                <c:ptCount val="6"/>
                <c:pt idx="0">
                  <c:v>4</c:v>
                </c:pt>
                <c:pt idx="1">
                  <c:v>12</c:v>
                </c:pt>
                <c:pt idx="2">
                  <c:v>30</c:v>
                </c:pt>
                <c:pt idx="3">
                  <c:v>12</c:v>
                </c:pt>
                <c:pt idx="4">
                  <c:v>32</c:v>
                </c:pt>
                <c:pt idx="5">
                  <c:v>52</c:v>
                </c:pt>
              </c:numCache>
            </c:numRef>
          </c:val>
          <c:extLst>
            <c:ext xmlns:c16="http://schemas.microsoft.com/office/drawing/2014/chart" uri="{C3380CC4-5D6E-409C-BE32-E72D297353CC}">
              <c16:uniqueId val="{0000000C-0391-4D98-A61A-7FDC83FEC8BA}"/>
            </c:ext>
          </c:extLst>
        </c:ser>
        <c:dLbls>
          <c:showLegendKey val="0"/>
          <c:showVal val="1"/>
          <c:showCatName val="0"/>
          <c:showSerName val="0"/>
          <c:showPercent val="0"/>
          <c:showBubbleSize val="0"/>
          <c:showLeaderLines val="1"/>
        </c:dLbls>
        <c:firstSliceAng val="360"/>
        <c:holeSize val="62"/>
      </c:doughnutChart>
      <c:spPr>
        <a:noFill/>
        <a:ln>
          <a:noFill/>
        </a:ln>
        <a:effectLst/>
      </c:spPr>
    </c:plotArea>
    <c:legend>
      <c:legendPos val="b"/>
      <c:layout>
        <c:manualLayout>
          <c:xMode val="edge"/>
          <c:yMode val="edge"/>
          <c:x val="0.56505752405949261"/>
          <c:y val="0.66744395929627121"/>
          <c:w val="0.37266272965879266"/>
          <c:h val="0.1469411915157937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IL"/>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50869812560741279"/>
          <c:y val="0.12082818706367858"/>
          <c:w val="0.30957406621111272"/>
          <c:h val="0.50690144771345569"/>
        </c:manualLayout>
      </c:layout>
      <c:doughnutChart>
        <c:varyColors val="1"/>
        <c:ser>
          <c:idx val="0"/>
          <c:order val="0"/>
          <c:dPt>
            <c:idx val="0"/>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1-6934-4ED3-9392-4AAB1AF249DA}"/>
              </c:ext>
            </c:extLst>
          </c:dPt>
          <c:dPt>
            <c:idx val="1"/>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3-6934-4ED3-9392-4AAB1AF249DA}"/>
              </c:ext>
            </c:extLst>
          </c:dPt>
          <c:dPt>
            <c:idx val="2"/>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5-6934-4ED3-9392-4AAB1AF249DA}"/>
              </c:ext>
            </c:extLst>
          </c:dPt>
          <c:dPt>
            <c:idx val="3"/>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7-6934-4ED3-9392-4AAB1AF249DA}"/>
              </c:ext>
            </c:extLst>
          </c:dPt>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'היכרות עם אורבן'!$E$2:$E$5</c:f>
              <c:strCache>
                <c:ptCount val="4"/>
                <c:pt idx="0">
                  <c:v>לא שמעתי בכלל</c:v>
                </c:pt>
                <c:pt idx="1">
                  <c:v>שמעתי את השם, אבל לא מכיר\ה את התוכנית</c:v>
                </c:pt>
                <c:pt idx="2">
                  <c:v>שמעתי והשתתפתי בעבר בפעילות מטעם התוכנית</c:v>
                </c:pt>
                <c:pt idx="3">
                  <c:v>שמעתי ומכיר\ה את התוכנית</c:v>
                </c:pt>
              </c:strCache>
            </c:strRef>
          </c:cat>
          <c:val>
            <c:numRef>
              <c:f>'היכרות עם אורבן'!$G$2:$G$5</c:f>
              <c:numCache>
                <c:formatCode>0%</c:formatCode>
                <c:ptCount val="4"/>
                <c:pt idx="0">
                  <c:v>0.08</c:v>
                </c:pt>
                <c:pt idx="1">
                  <c:v>0.24</c:v>
                </c:pt>
                <c:pt idx="2">
                  <c:v>0.12</c:v>
                </c:pt>
                <c:pt idx="3">
                  <c:v>0.54</c:v>
                </c:pt>
              </c:numCache>
            </c:numRef>
          </c:val>
          <c:extLst>
            <c:ext xmlns:c16="http://schemas.microsoft.com/office/drawing/2014/chart" uri="{C3380CC4-5D6E-409C-BE32-E72D297353CC}">
              <c16:uniqueId val="{00000008-6934-4ED3-9392-4AAB1AF249DA}"/>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ayout>
        <c:manualLayout>
          <c:xMode val="edge"/>
          <c:yMode val="edge"/>
          <c:x val="0"/>
          <c:y val="0.19961412981137311"/>
          <c:w val="0.47715847388985477"/>
          <c:h val="0.4023113530932304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IL"/>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r>
              <a:rPr lang="he-IL" sz="1200" b="1"/>
              <a:t>להערכתך, באיזה חלק מהפעילות הילדים נהנו במיוחד? (</a:t>
            </a:r>
            <a:r>
              <a:rPr lang="en-US" sz="1200" b="1"/>
              <a:t>N=50</a:t>
            </a:r>
            <a:r>
              <a:rPr lang="he-IL" sz="1200" b="1"/>
              <a:t>)</a:t>
            </a:r>
          </a:p>
        </c:rich>
      </c:tx>
      <c:layout>
        <c:manualLayout>
          <c:xMode val="edge"/>
          <c:yMode val="edge"/>
          <c:x val="0.13964860558392314"/>
          <c:y val="1.8248708943922002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title>
    <c:autoTitleDeleted val="0"/>
    <c:plotArea>
      <c:layout>
        <c:manualLayout>
          <c:layoutTarget val="inner"/>
          <c:xMode val="edge"/>
          <c:yMode val="edge"/>
          <c:x val="0"/>
          <c:y val="0.11495361721416349"/>
          <c:w val="0.4604903098412641"/>
          <c:h val="0.80749412369278828"/>
        </c:manualLayout>
      </c:layout>
      <c:barChart>
        <c:barDir val="bar"/>
        <c:grouping val="stacked"/>
        <c:varyColors val="0"/>
        <c:ser>
          <c:idx val="0"/>
          <c:order val="0"/>
          <c:tx>
            <c:strRef>
              <c:f>'ממה הילדים נהנו במיוחד'!$J$1</c:f>
              <c:strCache>
                <c:ptCount val="1"/>
                <c:pt idx="0">
                  <c:v>במידה רבה</c:v>
                </c:pt>
              </c:strCache>
            </c:strRef>
          </c:tx>
          <c:spPr>
            <a:solidFill>
              <a:schemeClr val="accent1"/>
            </a:solidFill>
            <a:ln>
              <a:noFill/>
            </a:ln>
            <a:effectLst/>
          </c:spPr>
          <c:invertIfNegative val="0"/>
          <c:dLbls>
            <c:dLbl>
              <c:idx val="0"/>
              <c:tx>
                <c:rich>
                  <a:bodyPr/>
                  <a:lstStyle/>
                  <a:p>
                    <a:fld id="{E3B401A6-0AD0-441E-8915-42291133AFB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444-4FC6-9C32-C879B32D0722}"/>
                </c:ext>
              </c:extLst>
            </c:dLbl>
            <c:dLbl>
              <c:idx val="1"/>
              <c:tx>
                <c:rich>
                  <a:bodyPr/>
                  <a:lstStyle/>
                  <a:p>
                    <a:fld id="{8253143F-FEAE-4417-9632-CA8AEE6641E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444-4FC6-9C32-C879B32D0722}"/>
                </c:ext>
              </c:extLst>
            </c:dLbl>
            <c:dLbl>
              <c:idx val="2"/>
              <c:tx>
                <c:rich>
                  <a:bodyPr/>
                  <a:lstStyle/>
                  <a:p>
                    <a:fld id="{4317B74D-88F8-4C87-B7B3-39178D4747C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444-4FC6-9C32-C879B32D0722}"/>
                </c:ext>
              </c:extLst>
            </c:dLbl>
            <c:dLbl>
              <c:idx val="3"/>
              <c:tx>
                <c:rich>
                  <a:bodyPr/>
                  <a:lstStyle/>
                  <a:p>
                    <a:fld id="{8FBE34F4-0BD1-4CA6-8D51-4E8EACFEC86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444-4FC6-9C32-C879B32D0722}"/>
                </c:ext>
              </c:extLst>
            </c:dLbl>
            <c:dLbl>
              <c:idx val="4"/>
              <c:tx>
                <c:rich>
                  <a:bodyPr/>
                  <a:lstStyle/>
                  <a:p>
                    <a:fld id="{9457F465-5FB0-4B04-9FA1-9B1CDA2F8D26}"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444-4FC6-9C32-C879B32D0722}"/>
                </c:ext>
              </c:extLst>
            </c:dLbl>
            <c:dLbl>
              <c:idx val="5"/>
              <c:tx>
                <c:rich>
                  <a:bodyPr/>
                  <a:lstStyle/>
                  <a:p>
                    <a:fld id="{148DE7E9-FA86-4787-8DAB-E51DA75B1C25}"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444-4FC6-9C32-C879B32D0722}"/>
                </c:ext>
              </c:extLst>
            </c:dLbl>
            <c:dLbl>
              <c:idx val="6"/>
              <c:tx>
                <c:rich>
                  <a:bodyPr/>
                  <a:lstStyle/>
                  <a:p>
                    <a:fld id="{0182E4F8-1884-425F-981D-AF403F86026E}"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444-4FC6-9C32-C879B32D0722}"/>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Segoe UI" panose="020B0502040204020203" pitchFamily="34" charset="0"/>
                    <a:ea typeface="Tahoma" panose="020B0604030504040204" pitchFamily="34" charset="0"/>
                    <a:cs typeface="Segoe UI" panose="020B0502040204020203"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'ממה הילדים נהנו במיוחד'!$I$2:$I$8</c:f>
              <c:strCache>
                <c:ptCount val="7"/>
                <c:pt idx="0">
                  <c:v>הכרת המרחב והסביבה הטבעית בקרבת הגן</c:v>
                </c:pt>
                <c:pt idx="1">
                  <c:v>פיתוח יכולות מוטוריקה גסה ועדינה דרך התנסות בפעילות יצירה והפעלת כלים</c:v>
                </c:pt>
                <c:pt idx="2">
                  <c:v>עידוד משחק חופשי, יצירתיות ודמיון</c:v>
                </c:pt>
                <c:pt idx="3">
                  <c:v>קידום חשיבות טיפוח טבע עירוני ושמירה עליו (עקרונות של קיימות ומיחזור)</c:v>
                </c:pt>
                <c:pt idx="4">
                  <c:v>פיתוח חושי ראייה ושמיעה דרך התבוננות ומעקב אחרי החי והצומח (פרחים, ציפורים)</c:v>
                </c:pt>
                <c:pt idx="5">
                  <c:v>הכרת המגוון בעולם החי והצומח</c:v>
                </c:pt>
                <c:pt idx="6">
                  <c:v>פיתוח חושי מישוש וריח דרך התנסות בחומרים ומרקמים שונים</c:v>
                </c:pt>
              </c:strCache>
            </c:strRef>
          </c:cat>
          <c:val>
            <c:numRef>
              <c:f>'ממה הילדים נהנו במיוחד'!$J$2:$J$8</c:f>
              <c:numCache>
                <c:formatCode>General</c:formatCode>
                <c:ptCount val="7"/>
                <c:pt idx="0">
                  <c:v>54</c:v>
                </c:pt>
                <c:pt idx="1">
                  <c:v>50</c:v>
                </c:pt>
                <c:pt idx="2">
                  <c:v>42</c:v>
                </c:pt>
                <c:pt idx="3">
                  <c:v>54</c:v>
                </c:pt>
                <c:pt idx="4">
                  <c:v>46</c:v>
                </c:pt>
                <c:pt idx="5">
                  <c:v>50</c:v>
                </c:pt>
                <c:pt idx="6">
                  <c:v>36</c:v>
                </c:pt>
              </c:numCache>
            </c:numRef>
          </c:val>
          <c:extLst>
            <c:ext xmlns:c16="http://schemas.microsoft.com/office/drawing/2014/chart" uri="{C3380CC4-5D6E-409C-BE32-E72D297353CC}">
              <c16:uniqueId val="{00000007-3444-4FC6-9C32-C879B32D0722}"/>
            </c:ext>
          </c:extLst>
        </c:ser>
        <c:ser>
          <c:idx val="1"/>
          <c:order val="1"/>
          <c:tx>
            <c:strRef>
              <c:f>'ממה הילדים נהנו במיוחד'!$K$1</c:f>
              <c:strCache>
                <c:ptCount val="1"/>
                <c:pt idx="0">
                  <c:v>במידה רבה מאוד</c:v>
                </c:pt>
              </c:strCache>
            </c:strRef>
          </c:tx>
          <c:spPr>
            <a:solidFill>
              <a:schemeClr val="accent1">
                <a:lumMod val="40000"/>
                <a:lumOff val="60000"/>
              </a:schemeClr>
            </a:solidFill>
            <a:ln>
              <a:noFill/>
            </a:ln>
            <a:effectLst/>
          </c:spPr>
          <c:invertIfNegative val="0"/>
          <c:dLbls>
            <c:dLbl>
              <c:idx val="0"/>
              <c:tx>
                <c:rich>
                  <a:bodyPr/>
                  <a:lstStyle/>
                  <a:p>
                    <a:fld id="{8B10F885-D486-4D69-B48C-076ECA79821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3444-4FC6-9C32-C879B32D0722}"/>
                </c:ext>
              </c:extLst>
            </c:dLbl>
            <c:dLbl>
              <c:idx val="1"/>
              <c:tx>
                <c:rich>
                  <a:bodyPr/>
                  <a:lstStyle/>
                  <a:p>
                    <a:fld id="{B446AC5B-F098-4735-8139-EF044F10858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3444-4FC6-9C32-C879B32D0722}"/>
                </c:ext>
              </c:extLst>
            </c:dLbl>
            <c:dLbl>
              <c:idx val="2"/>
              <c:tx>
                <c:rich>
                  <a:bodyPr/>
                  <a:lstStyle/>
                  <a:p>
                    <a:fld id="{441A5C4F-0A74-4933-BE2F-1853FBA3541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3444-4FC6-9C32-C879B32D0722}"/>
                </c:ext>
              </c:extLst>
            </c:dLbl>
            <c:dLbl>
              <c:idx val="3"/>
              <c:tx>
                <c:rich>
                  <a:bodyPr/>
                  <a:lstStyle/>
                  <a:p>
                    <a:fld id="{B5888DB4-A841-4DD4-8CE9-6BC52C4A491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3444-4FC6-9C32-C879B32D0722}"/>
                </c:ext>
              </c:extLst>
            </c:dLbl>
            <c:dLbl>
              <c:idx val="4"/>
              <c:tx>
                <c:rich>
                  <a:bodyPr/>
                  <a:lstStyle/>
                  <a:p>
                    <a:fld id="{3D9CB33F-EE9D-4EAB-8D74-EA8A2B402DF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3444-4FC6-9C32-C879B32D0722}"/>
                </c:ext>
              </c:extLst>
            </c:dLbl>
            <c:dLbl>
              <c:idx val="5"/>
              <c:tx>
                <c:rich>
                  <a:bodyPr/>
                  <a:lstStyle/>
                  <a:p>
                    <a:fld id="{3C214A62-2403-4D78-833D-9C72D131F2D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3444-4FC6-9C32-C879B32D0722}"/>
                </c:ext>
              </c:extLst>
            </c:dLbl>
            <c:dLbl>
              <c:idx val="6"/>
              <c:tx>
                <c:rich>
                  <a:bodyPr/>
                  <a:lstStyle/>
                  <a:p>
                    <a:fld id="{18F0400E-A64E-4934-83F5-D1D859969CA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3444-4FC6-9C32-C879B32D0722}"/>
                </c:ext>
              </c:extLst>
            </c:dLbl>
            <c:spPr>
              <a:noFill/>
              <a:ln>
                <a:noFill/>
              </a:ln>
              <a:effectLst/>
            </c:spPr>
            <c:txPr>
              <a:bodyPr rot="0" spcFirstLastPara="1" vertOverflow="ellipsis" vert="horz" wrap="square" anchor="ctr" anchorCtr="0"/>
              <a:lstStyle/>
              <a:p>
                <a:pPr algn="ctr">
                  <a:defRPr lang="en-US" sz="1200" b="1" i="0" u="none" strike="noStrike" kern="1200" baseline="0">
                    <a:solidFill>
                      <a:schemeClr val="bg1"/>
                    </a:solidFill>
                    <a:latin typeface="Segoe UI" panose="020B0502040204020203" pitchFamily="34" charset="0"/>
                    <a:ea typeface="Tahoma" panose="020B0604030504040204" pitchFamily="34" charset="0"/>
                    <a:cs typeface="Segoe UI" panose="020B0502040204020203" pitchFamily="34" charset="0"/>
                  </a:defRPr>
                </a:pPr>
                <a:endParaRPr lang="en-I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'ממה הילדים נהנו במיוחד'!$I$2:$I$8</c:f>
              <c:strCache>
                <c:ptCount val="7"/>
                <c:pt idx="0">
                  <c:v>הכרת המרחב והסביבה הטבעית בקרבת הגן</c:v>
                </c:pt>
                <c:pt idx="1">
                  <c:v>פיתוח יכולות מוטוריקה גסה ועדינה דרך התנסות בפעילות יצירה והפעלת כלים</c:v>
                </c:pt>
                <c:pt idx="2">
                  <c:v>עידוד משחק חופשי, יצירתיות ודמיון</c:v>
                </c:pt>
                <c:pt idx="3">
                  <c:v>קידום חשיבות טיפוח טבע עירוני ושמירה עליו (עקרונות של קיימות ומיחזור)</c:v>
                </c:pt>
                <c:pt idx="4">
                  <c:v>פיתוח חושי ראייה ושמיעה דרך התבוננות ומעקב אחרי החי והצומח (פרחים, ציפורים)</c:v>
                </c:pt>
                <c:pt idx="5">
                  <c:v>הכרת המגוון בעולם החי והצומח</c:v>
                </c:pt>
                <c:pt idx="6">
                  <c:v>פיתוח חושי מישוש וריח דרך התנסות בחומרים ומרקמים שונים</c:v>
                </c:pt>
              </c:strCache>
            </c:strRef>
          </c:cat>
          <c:val>
            <c:numRef>
              <c:f>'ממה הילדים נהנו במיוחד'!$K$2:$K$8</c:f>
              <c:numCache>
                <c:formatCode>General</c:formatCode>
                <c:ptCount val="7"/>
                <c:pt idx="0">
                  <c:v>40</c:v>
                </c:pt>
                <c:pt idx="1">
                  <c:v>42</c:v>
                </c:pt>
                <c:pt idx="2">
                  <c:v>48</c:v>
                </c:pt>
                <c:pt idx="3">
                  <c:v>34</c:v>
                </c:pt>
                <c:pt idx="4">
                  <c:v>36</c:v>
                </c:pt>
                <c:pt idx="5">
                  <c:v>32</c:v>
                </c:pt>
                <c:pt idx="6">
                  <c:v>42</c:v>
                </c:pt>
              </c:numCache>
            </c:numRef>
          </c:val>
          <c:extLst>
            <c:ext xmlns:c16="http://schemas.microsoft.com/office/drawing/2014/chart" uri="{C3380CC4-5D6E-409C-BE32-E72D297353CC}">
              <c16:uniqueId val="{0000000F-3444-4FC6-9C32-C879B32D0722}"/>
            </c:ext>
          </c:extLst>
        </c:ser>
        <c:dLbls>
          <c:showLegendKey val="0"/>
          <c:showVal val="0"/>
          <c:showCatName val="0"/>
          <c:showSerName val="0"/>
          <c:showPercent val="0"/>
          <c:showBubbleSize val="0"/>
        </c:dLbls>
        <c:gapWidth val="75"/>
        <c:overlap val="100"/>
        <c:axId val="1819611376"/>
        <c:axId val="1819610544"/>
      </c:barChart>
      <c:catAx>
        <c:axId val="1819611376"/>
        <c:scaling>
          <c:orientation val="maxMin"/>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crossAx val="1819610544"/>
        <c:crosses val="autoZero"/>
        <c:auto val="1"/>
        <c:lblAlgn val="ctr"/>
        <c:lblOffset val="100"/>
        <c:noMultiLvlLbl val="0"/>
      </c:catAx>
      <c:valAx>
        <c:axId val="1819610544"/>
        <c:scaling>
          <c:orientation val="maxMin"/>
        </c:scaling>
        <c:delete val="1"/>
        <c:axPos val="t"/>
        <c:numFmt formatCode="General" sourceLinked="1"/>
        <c:majorTickMark val="none"/>
        <c:minorTickMark val="none"/>
        <c:tickLblPos val="nextTo"/>
        <c:crossAx val="1819611376"/>
        <c:crosses val="autoZero"/>
        <c:crossBetween val="between"/>
      </c:valAx>
      <c:spPr>
        <a:noFill/>
        <a:ln>
          <a:noFill/>
        </a:ln>
        <a:effectLst/>
      </c:spPr>
    </c:plotArea>
    <c:legend>
      <c:legendPos val="b"/>
      <c:layout>
        <c:manualLayout>
          <c:xMode val="edge"/>
          <c:yMode val="edge"/>
          <c:x val="0.21215242048963137"/>
          <c:y val="0.95959323771695648"/>
          <c:w val="0.6693133926960857"/>
          <c:h val="3.05897028342574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latin typeface="Segoe UI" panose="020B0502040204020203" pitchFamily="34" charset="0"/>
          <a:ea typeface="Tahoma" panose="020B0604030504040204" pitchFamily="34" charset="0"/>
          <a:cs typeface="Segoe UI" panose="020B0502040204020203" pitchFamily="34" charset="0"/>
        </a:defRPr>
      </a:pPr>
      <a:endParaRPr lang="en-IL"/>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r>
              <a:rPr lang="he-IL" sz="1200" b="1">
                <a:latin typeface="Segoe UI" panose="020B0502040204020203" pitchFamily="34" charset="0"/>
                <a:ea typeface="Tahoma" panose="020B0604030504040204" pitchFamily="34" charset="0"/>
                <a:cs typeface="Segoe UI" panose="020B0502040204020203" pitchFamily="34" charset="0"/>
              </a:rPr>
              <a:t>שביעות רצון רבה עד רבה מאוד של גננות וסייעות (</a:t>
            </a:r>
            <a:r>
              <a:rPr lang="en-US" sz="1200" b="1">
                <a:latin typeface="Segoe UI" panose="020B0502040204020203" pitchFamily="34" charset="0"/>
                <a:ea typeface="Tahoma" panose="020B0604030504040204" pitchFamily="34" charset="0"/>
                <a:cs typeface="Segoe UI" panose="020B0502040204020203" pitchFamily="34" charset="0"/>
              </a:rPr>
              <a:t>N=39</a:t>
            </a:r>
            <a:r>
              <a:rPr lang="he-IL" sz="1200" b="1">
                <a:latin typeface="Segoe UI" panose="020B0502040204020203" pitchFamily="34" charset="0"/>
                <a:ea typeface="Tahoma" panose="020B0604030504040204" pitchFamily="34" charset="0"/>
                <a:cs typeface="Segoe UI" panose="020B0502040204020203" pitchFamily="34" charset="0"/>
              </a:rPr>
              <a:t>), בפילוח לפי פעילויות</a:t>
            </a:r>
          </a:p>
        </c:rich>
      </c:tx>
      <c:layout>
        <c:manualLayout>
          <c:xMode val="edge"/>
          <c:yMode val="edge"/>
          <c:x val="0.25827448087507882"/>
          <c:y val="3.0296627498023393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title>
    <c:autoTitleDeleted val="0"/>
    <c:plotArea>
      <c:layout>
        <c:manualLayout>
          <c:layoutTarget val="inner"/>
          <c:xMode val="edge"/>
          <c:yMode val="edge"/>
          <c:x val="0"/>
          <c:y val="0.15109292783336514"/>
          <c:w val="0.99319740462082162"/>
          <c:h val="0.46642220344066088"/>
        </c:manualLayout>
      </c:layout>
      <c:barChart>
        <c:barDir val="col"/>
        <c:grouping val="clustered"/>
        <c:varyColors val="0"/>
        <c:ser>
          <c:idx val="0"/>
          <c:order val="0"/>
          <c:tx>
            <c:strRef>
              <c:f>'שביעות רצון בפילוחים שונים'!$O$2</c:f>
              <c:strCache>
                <c:ptCount val="1"/>
                <c:pt idx="0">
                  <c:v>זרעים</c:v>
                </c:pt>
              </c:strCache>
            </c:strRef>
          </c:tx>
          <c:spPr>
            <a:solidFill>
              <a:schemeClr val="accent1"/>
            </a:solidFill>
            <a:ln>
              <a:noFill/>
            </a:ln>
            <a:effectLst/>
          </c:spPr>
          <c:invertIfNegative val="0"/>
          <c:dLbls>
            <c:dLbl>
              <c:idx val="0"/>
              <c:tx>
                <c:rich>
                  <a:bodyPr/>
                  <a:lstStyle/>
                  <a:p>
                    <a:fld id="{63277B1A-7400-46A4-B85E-EBC20979FCCE}"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85B-4B8A-B1B1-701F0CBF65F6}"/>
                </c:ext>
              </c:extLst>
            </c:dLbl>
            <c:dLbl>
              <c:idx val="1"/>
              <c:tx>
                <c:rich>
                  <a:bodyPr/>
                  <a:lstStyle/>
                  <a:p>
                    <a:fld id="{36AE16E8-9490-4815-8577-D278F6E9FCAB}"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85B-4B8A-B1B1-701F0CBF65F6}"/>
                </c:ext>
              </c:extLst>
            </c:dLbl>
            <c:dLbl>
              <c:idx val="2"/>
              <c:tx>
                <c:rich>
                  <a:bodyPr/>
                  <a:lstStyle/>
                  <a:p>
                    <a:fld id="{30ED88A3-564B-4BB4-99B8-F20B9334B885}"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85B-4B8A-B1B1-701F0CBF65F6}"/>
                </c:ext>
              </c:extLst>
            </c:dLbl>
            <c:dLbl>
              <c:idx val="3"/>
              <c:tx>
                <c:rich>
                  <a:bodyPr/>
                  <a:lstStyle/>
                  <a:p>
                    <a:fld id="{C053AC73-4E1A-4263-89FC-FF7EEECBD2B2}"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85B-4B8A-B1B1-701F0CBF65F6}"/>
                </c:ext>
              </c:extLst>
            </c:dLbl>
            <c:dLbl>
              <c:idx val="4"/>
              <c:tx>
                <c:rich>
                  <a:bodyPr/>
                  <a:lstStyle/>
                  <a:p>
                    <a:fld id="{595C1F4A-76AE-41B9-88CC-4065A81AD0B5}"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85B-4B8A-B1B1-701F0CBF65F6}"/>
                </c:ext>
              </c:extLst>
            </c:dLbl>
            <c:dLbl>
              <c:idx val="5"/>
              <c:tx>
                <c:rich>
                  <a:bodyPr/>
                  <a:lstStyle/>
                  <a:p>
                    <a:fld id="{FBEC02D4-77C8-4039-8421-C189984EBA22}"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85B-4B8A-B1B1-701F0CBF65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'שביעות רצון בפילוחים שונים'!$N$3:$N$8</c:f>
              <c:strCache>
                <c:ptCount val="6"/>
                <c:pt idx="0">
                  <c:v>התנאים הפיזיים והסביבתיים היו נוחים עבורך ועבור הילדים</c:v>
                </c:pt>
                <c:pt idx="1">
                  <c:v>שביעות רצון מאופן ניהול הפעילות על ידי הצוות המקצועי </c:v>
                </c:pt>
                <c:pt idx="2">
                  <c:v>הפעילות ענתה על הציפיות שלך</c:v>
                </c:pt>
                <c:pt idx="3">
                  <c:v>קבלת ידע, פרקטיקות וכלים חדשים וישימים לשימוש בעתיד עם הילדים</c:v>
                </c:pt>
                <c:pt idx="4">
                  <c:v>קבלת רעיונות חדשים להפעלות/ למשחק משותף עם הילדים</c:v>
                </c:pt>
                <c:pt idx="5">
                  <c:v>המלצה על הפעילות לגנים/ הורים אחרים</c:v>
                </c:pt>
              </c:strCache>
            </c:strRef>
          </c:cat>
          <c:val>
            <c:numRef>
              <c:f>'שביעות רצון בפילוחים שונים'!$O$3:$O$8</c:f>
              <c:numCache>
                <c:formatCode>0</c:formatCode>
                <c:ptCount val="6"/>
                <c:pt idx="0">
                  <c:v>92.307692307692307</c:v>
                </c:pt>
                <c:pt idx="1">
                  <c:v>92.307692307692307</c:v>
                </c:pt>
                <c:pt idx="2">
                  <c:v>84.615384615384613</c:v>
                </c:pt>
                <c:pt idx="3">
                  <c:v>92.307692307692307</c:v>
                </c:pt>
                <c:pt idx="4">
                  <c:v>76.923076923076934</c:v>
                </c:pt>
                <c:pt idx="5">
                  <c:v>92.307692307692307</c:v>
                </c:pt>
              </c:numCache>
            </c:numRef>
          </c:val>
          <c:extLst>
            <c:ext xmlns:c16="http://schemas.microsoft.com/office/drawing/2014/chart" uri="{C3380CC4-5D6E-409C-BE32-E72D297353CC}">
              <c16:uniqueId val="{00000006-E85B-4B8A-B1B1-701F0CBF65F6}"/>
            </c:ext>
          </c:extLst>
        </c:ser>
        <c:ser>
          <c:idx val="1"/>
          <c:order val="1"/>
          <c:tx>
            <c:strRef>
              <c:f>'שביעות רצון בפילוחים שונים'!$P$2</c:f>
              <c:strCache>
                <c:ptCount val="1"/>
                <c:pt idx="0">
                  <c:v>יצירה מהטבע</c:v>
                </c:pt>
              </c:strCache>
            </c:strRef>
          </c:tx>
          <c:spPr>
            <a:solidFill>
              <a:schemeClr val="accent1">
                <a:lumMod val="60000"/>
                <a:lumOff val="40000"/>
              </a:schemeClr>
            </a:solidFill>
            <a:ln>
              <a:noFill/>
            </a:ln>
            <a:effectLst/>
          </c:spPr>
          <c:invertIfNegative val="0"/>
          <c:dLbls>
            <c:dLbl>
              <c:idx val="0"/>
              <c:tx>
                <c:rich>
                  <a:bodyPr/>
                  <a:lstStyle/>
                  <a:p>
                    <a:fld id="{338245E3-B9B2-485D-A0A6-C86E4E80A09E}"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85B-4B8A-B1B1-701F0CBF65F6}"/>
                </c:ext>
              </c:extLst>
            </c:dLbl>
            <c:dLbl>
              <c:idx val="1"/>
              <c:tx>
                <c:rich>
                  <a:bodyPr/>
                  <a:lstStyle/>
                  <a:p>
                    <a:fld id="{738C5E78-56E9-4FC6-8BAB-F6052EBC4750}"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E85B-4B8A-B1B1-701F0CBF65F6}"/>
                </c:ext>
              </c:extLst>
            </c:dLbl>
            <c:dLbl>
              <c:idx val="2"/>
              <c:tx>
                <c:rich>
                  <a:bodyPr/>
                  <a:lstStyle/>
                  <a:p>
                    <a:fld id="{DF81D36F-33E6-40A7-AC21-9DBDA548A11B}"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85B-4B8A-B1B1-701F0CBF65F6}"/>
                </c:ext>
              </c:extLst>
            </c:dLbl>
            <c:dLbl>
              <c:idx val="3"/>
              <c:tx>
                <c:rich>
                  <a:bodyPr/>
                  <a:lstStyle/>
                  <a:p>
                    <a:fld id="{E9E9A9A4-9DB0-438C-9E33-EEBCB40A00BF}"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E85B-4B8A-B1B1-701F0CBF65F6}"/>
                </c:ext>
              </c:extLst>
            </c:dLbl>
            <c:dLbl>
              <c:idx val="4"/>
              <c:tx>
                <c:rich>
                  <a:bodyPr/>
                  <a:lstStyle/>
                  <a:p>
                    <a:fld id="{BFB9DA06-A6C5-488D-9E4E-EC4679707861}"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85B-4B8A-B1B1-701F0CBF65F6}"/>
                </c:ext>
              </c:extLst>
            </c:dLbl>
            <c:dLbl>
              <c:idx val="5"/>
              <c:tx>
                <c:rich>
                  <a:bodyPr/>
                  <a:lstStyle/>
                  <a:p>
                    <a:fld id="{F9FBAD66-7823-42CB-8CAC-B3F0D78F4D7E}"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E85B-4B8A-B1B1-701F0CBF65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'שביעות רצון בפילוחים שונים'!$N$3:$N$8</c:f>
              <c:strCache>
                <c:ptCount val="6"/>
                <c:pt idx="0">
                  <c:v>התנאים הפיזיים והסביבתיים היו נוחים עבורך ועבור הילדים</c:v>
                </c:pt>
                <c:pt idx="1">
                  <c:v>שביעות רצון מאופן ניהול הפעילות על ידי הצוות המקצועי </c:v>
                </c:pt>
                <c:pt idx="2">
                  <c:v>הפעילות ענתה על הציפיות שלך</c:v>
                </c:pt>
                <c:pt idx="3">
                  <c:v>קבלת ידע, פרקטיקות וכלים חדשים וישימים לשימוש בעתיד עם הילדים</c:v>
                </c:pt>
                <c:pt idx="4">
                  <c:v>קבלת רעיונות חדשים להפעלות/ למשחק משותף עם הילדים</c:v>
                </c:pt>
                <c:pt idx="5">
                  <c:v>המלצה על הפעילות לגנים/ הורים אחרים</c:v>
                </c:pt>
              </c:strCache>
            </c:strRef>
          </c:cat>
          <c:val>
            <c:numRef>
              <c:f>'שביעות רצון בפילוחים שונים'!$P$3:$P$8</c:f>
              <c:numCache>
                <c:formatCode>0</c:formatCode>
                <c:ptCount val="6"/>
                <c:pt idx="0">
                  <c:v>63.636363636363633</c:v>
                </c:pt>
                <c:pt idx="1">
                  <c:v>72.727272727272734</c:v>
                </c:pt>
                <c:pt idx="2">
                  <c:v>36.363636363636367</c:v>
                </c:pt>
                <c:pt idx="3">
                  <c:v>36.363636363636367</c:v>
                </c:pt>
                <c:pt idx="4">
                  <c:v>63.636363636363633</c:v>
                </c:pt>
                <c:pt idx="5">
                  <c:v>72.727272727272734</c:v>
                </c:pt>
              </c:numCache>
            </c:numRef>
          </c:val>
          <c:extLst>
            <c:ext xmlns:c16="http://schemas.microsoft.com/office/drawing/2014/chart" uri="{C3380CC4-5D6E-409C-BE32-E72D297353CC}">
              <c16:uniqueId val="{0000000D-E85B-4B8A-B1B1-701F0CBF65F6}"/>
            </c:ext>
          </c:extLst>
        </c:ser>
        <c:ser>
          <c:idx val="2"/>
          <c:order val="2"/>
          <c:tx>
            <c:strRef>
              <c:f>'שביעות רצון בפילוחים שונים'!$Q$2</c:f>
              <c:strCache>
                <c:ptCount val="1"/>
                <c:pt idx="0">
                  <c:v>עונות השנה</c:v>
                </c:pt>
              </c:strCache>
            </c:strRef>
          </c:tx>
          <c:spPr>
            <a:solidFill>
              <a:schemeClr val="accent3"/>
            </a:solidFill>
            <a:ln>
              <a:noFill/>
            </a:ln>
            <a:effectLst/>
          </c:spPr>
          <c:invertIfNegative val="0"/>
          <c:dLbls>
            <c:dLbl>
              <c:idx val="0"/>
              <c:tx>
                <c:rich>
                  <a:bodyPr/>
                  <a:lstStyle/>
                  <a:p>
                    <a:fld id="{7E0F92A5-D81D-47DF-AE0D-8EE05A8724D0}"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E85B-4B8A-B1B1-701F0CBF65F6}"/>
                </c:ext>
              </c:extLst>
            </c:dLbl>
            <c:dLbl>
              <c:idx val="1"/>
              <c:tx>
                <c:rich>
                  <a:bodyPr/>
                  <a:lstStyle/>
                  <a:p>
                    <a:fld id="{B82B9A38-A69C-4D99-AFD0-53444AFE6704}"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85B-4B8A-B1B1-701F0CBF65F6}"/>
                </c:ext>
              </c:extLst>
            </c:dLbl>
            <c:dLbl>
              <c:idx val="2"/>
              <c:layout>
                <c:manualLayout>
                  <c:x val="-3.4992787444624602E-3"/>
                  <c:y val="4.5295831713501877E-3"/>
                </c:manualLayout>
              </c:layout>
              <c:tx>
                <c:rich>
                  <a:bodyPr/>
                  <a:lstStyle/>
                  <a:p>
                    <a:fld id="{079572FD-9A51-47F2-AF1D-7266D4DE4CA5}"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E85B-4B8A-B1B1-701F0CBF65F6}"/>
                </c:ext>
              </c:extLst>
            </c:dLbl>
            <c:dLbl>
              <c:idx val="3"/>
              <c:tx>
                <c:rich>
                  <a:bodyPr/>
                  <a:lstStyle/>
                  <a:p>
                    <a:fld id="{0FE5AE74-B0CB-49DB-BDC7-D2A623497BCF}"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E85B-4B8A-B1B1-701F0CBF65F6}"/>
                </c:ext>
              </c:extLst>
            </c:dLbl>
            <c:dLbl>
              <c:idx val="4"/>
              <c:tx>
                <c:rich>
                  <a:bodyPr/>
                  <a:lstStyle/>
                  <a:p>
                    <a:fld id="{1BD9DFB7-6F86-4DE2-B009-CEC4D4394064}"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E85B-4B8A-B1B1-701F0CBF65F6}"/>
                </c:ext>
              </c:extLst>
            </c:dLbl>
            <c:dLbl>
              <c:idx val="5"/>
              <c:layout>
                <c:manualLayout>
                  <c:x val="-4.6657049926166032E-3"/>
                  <c:y val="9.0591663427004154E-3"/>
                </c:manualLayout>
              </c:layout>
              <c:tx>
                <c:rich>
                  <a:bodyPr/>
                  <a:lstStyle/>
                  <a:p>
                    <a:fld id="{F2DC70C1-4833-4B95-A53B-2564AA08255C}"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E85B-4B8A-B1B1-701F0CBF65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'שביעות רצון בפילוחים שונים'!$N$3:$N$8</c:f>
              <c:strCache>
                <c:ptCount val="6"/>
                <c:pt idx="0">
                  <c:v>התנאים הפיזיים והסביבתיים היו נוחים עבורך ועבור הילדים</c:v>
                </c:pt>
                <c:pt idx="1">
                  <c:v>שביעות רצון מאופן ניהול הפעילות על ידי הצוות המקצועי </c:v>
                </c:pt>
                <c:pt idx="2">
                  <c:v>הפעילות ענתה על הציפיות שלך</c:v>
                </c:pt>
                <c:pt idx="3">
                  <c:v>קבלת ידע, פרקטיקות וכלים חדשים וישימים לשימוש בעתיד עם הילדים</c:v>
                </c:pt>
                <c:pt idx="4">
                  <c:v>קבלת רעיונות חדשים להפעלות/ למשחק משותף עם הילדים</c:v>
                </c:pt>
                <c:pt idx="5">
                  <c:v>המלצה על הפעילות לגנים/ הורים אחרים</c:v>
                </c:pt>
              </c:strCache>
            </c:strRef>
          </c:cat>
          <c:val>
            <c:numRef>
              <c:f>'שביעות רצון בפילוחים שונים'!$Q$3:$Q$8</c:f>
              <c:numCache>
                <c:formatCode>0</c:formatCode>
                <c:ptCount val="6"/>
                <c:pt idx="0">
                  <c:v>100</c:v>
                </c:pt>
                <c:pt idx="1">
                  <c:v>66.666666666666657</c:v>
                </c:pt>
                <c:pt idx="2">
                  <c:v>100</c:v>
                </c:pt>
                <c:pt idx="3">
                  <c:v>100</c:v>
                </c:pt>
                <c:pt idx="4">
                  <c:v>88.888888888888886</c:v>
                </c:pt>
                <c:pt idx="5">
                  <c:v>100</c:v>
                </c:pt>
              </c:numCache>
            </c:numRef>
          </c:val>
          <c:extLst>
            <c:ext xmlns:c16="http://schemas.microsoft.com/office/drawing/2014/chart" uri="{C3380CC4-5D6E-409C-BE32-E72D297353CC}">
              <c16:uniqueId val="{00000014-E85B-4B8A-B1B1-701F0CBF65F6}"/>
            </c:ext>
          </c:extLst>
        </c:ser>
        <c:ser>
          <c:idx val="3"/>
          <c:order val="3"/>
          <c:tx>
            <c:strRef>
              <c:f>'שביעות רצון בפילוחים שונים'!$R$2</c:f>
              <c:strCache>
                <c:ptCount val="1"/>
                <c:pt idx="0">
                  <c:v>סירקולציית המים</c:v>
                </c:pt>
              </c:strCache>
            </c:strRef>
          </c:tx>
          <c:spPr>
            <a:solidFill>
              <a:schemeClr val="tx2"/>
            </a:solidFill>
            <a:ln>
              <a:noFill/>
            </a:ln>
            <a:effectLst/>
          </c:spPr>
          <c:invertIfNegative val="0"/>
          <c:dLbls>
            <c:dLbl>
              <c:idx val="0"/>
              <c:tx>
                <c:rich>
                  <a:bodyPr/>
                  <a:lstStyle/>
                  <a:p>
                    <a:fld id="{8EE62C47-5278-48DD-8C9E-08F14FA29D7F}"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E85B-4B8A-B1B1-701F0CBF65F6}"/>
                </c:ext>
              </c:extLst>
            </c:dLbl>
            <c:dLbl>
              <c:idx val="2"/>
              <c:layout>
                <c:manualLayout>
                  <c:x val="8.1649837370790738E-3"/>
                  <c:y val="9.0591663427004154E-3"/>
                </c:manualLayout>
              </c:layout>
              <c:tx>
                <c:rich>
                  <a:bodyPr/>
                  <a:lstStyle/>
                  <a:p>
                    <a:fld id="{70CBDED7-3837-4CC2-8B73-7DB488C09C6C}"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E85B-4B8A-B1B1-701F0CBF65F6}"/>
                </c:ext>
              </c:extLst>
            </c:dLbl>
            <c:dLbl>
              <c:idx val="3"/>
              <c:tx>
                <c:rich>
                  <a:bodyPr/>
                  <a:lstStyle/>
                  <a:p>
                    <a:fld id="{0FC792CB-DF18-4175-BB80-38CF70540F1F}"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E85B-4B8A-B1B1-701F0CBF65F6}"/>
                </c:ext>
              </c:extLst>
            </c:dLbl>
            <c:dLbl>
              <c:idx val="4"/>
              <c:tx>
                <c:rich>
                  <a:bodyPr/>
                  <a:lstStyle/>
                  <a:p>
                    <a:fld id="{54643773-E4A4-45CE-8556-B4567290ED5F}"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8-E85B-4B8A-B1B1-701F0CBF65F6}"/>
                </c:ext>
              </c:extLst>
            </c:dLbl>
            <c:dLbl>
              <c:idx val="5"/>
              <c:layout>
                <c:manualLayout>
                  <c:x val="1.0497836233387381E-2"/>
                  <c:y val="9.0591663427003963E-3"/>
                </c:manualLayout>
              </c:layout>
              <c:tx>
                <c:rich>
                  <a:bodyPr/>
                  <a:lstStyle/>
                  <a:p>
                    <a:fld id="{F6A6C9E8-0568-4991-83B1-38876142C2E7}" type="VALUE">
                      <a:rPr lang="en-US"/>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E85B-4B8A-B1B1-701F0CBF65F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'שביעות רצון בפילוחים שונים'!$N$3:$N$8</c:f>
              <c:strCache>
                <c:ptCount val="6"/>
                <c:pt idx="0">
                  <c:v>התנאים הפיזיים והסביבתיים היו נוחים עבורך ועבור הילדים</c:v>
                </c:pt>
                <c:pt idx="1">
                  <c:v>שביעות רצון מאופן ניהול הפעילות על ידי הצוות המקצועי </c:v>
                </c:pt>
                <c:pt idx="2">
                  <c:v>הפעילות ענתה על הציפיות שלך</c:v>
                </c:pt>
                <c:pt idx="3">
                  <c:v>קבלת ידע, פרקטיקות וכלים חדשים וישימים לשימוש בעתיד עם הילדים</c:v>
                </c:pt>
                <c:pt idx="4">
                  <c:v>קבלת רעיונות חדשים להפעלות/ למשחק משותף עם הילדים</c:v>
                </c:pt>
                <c:pt idx="5">
                  <c:v>המלצה על הפעילות לגנים/ הורים אחרים</c:v>
                </c:pt>
              </c:strCache>
            </c:strRef>
          </c:cat>
          <c:val>
            <c:numRef>
              <c:f>'שביעות רצון בפילוחים שונים'!$R$3:$R$8</c:f>
              <c:numCache>
                <c:formatCode>General</c:formatCode>
                <c:ptCount val="6"/>
                <c:pt idx="0" formatCode="0">
                  <c:v>66.666666666666657</c:v>
                </c:pt>
                <c:pt idx="2" formatCode="0">
                  <c:v>100</c:v>
                </c:pt>
                <c:pt idx="3" formatCode="0">
                  <c:v>83.333333333333343</c:v>
                </c:pt>
                <c:pt idx="4" formatCode="0">
                  <c:v>66.666666666666657</c:v>
                </c:pt>
                <c:pt idx="5" formatCode="0">
                  <c:v>100</c:v>
                </c:pt>
              </c:numCache>
            </c:numRef>
          </c:val>
          <c:extLst>
            <c:ext xmlns:c16="http://schemas.microsoft.com/office/drawing/2014/chart" uri="{C3380CC4-5D6E-409C-BE32-E72D297353CC}">
              <c16:uniqueId val="{0000001A-E85B-4B8A-B1B1-701F0CBF65F6}"/>
            </c:ext>
          </c:extLst>
        </c:ser>
        <c:dLbls>
          <c:showLegendKey val="0"/>
          <c:showVal val="0"/>
          <c:showCatName val="0"/>
          <c:showSerName val="0"/>
          <c:showPercent val="0"/>
          <c:showBubbleSize val="0"/>
        </c:dLbls>
        <c:gapWidth val="219"/>
        <c:overlap val="-27"/>
        <c:axId val="1019644400"/>
        <c:axId val="1019643152"/>
      </c:barChart>
      <c:catAx>
        <c:axId val="101964440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crossAx val="1019643152"/>
        <c:crosses val="autoZero"/>
        <c:auto val="1"/>
        <c:lblAlgn val="ctr"/>
        <c:lblOffset val="100"/>
        <c:noMultiLvlLbl val="0"/>
      </c:catAx>
      <c:valAx>
        <c:axId val="1019643152"/>
        <c:scaling>
          <c:orientation val="minMax"/>
        </c:scaling>
        <c:delete val="1"/>
        <c:axPos val="r"/>
        <c:numFmt formatCode="0" sourceLinked="1"/>
        <c:majorTickMark val="none"/>
        <c:minorTickMark val="none"/>
        <c:tickLblPos val="nextTo"/>
        <c:crossAx val="1019644400"/>
        <c:crosses val="autoZero"/>
        <c:crossBetween val="between"/>
      </c:valAx>
      <c:spPr>
        <a:noFill/>
        <a:ln>
          <a:noFill/>
        </a:ln>
        <a:effectLst/>
      </c:spPr>
    </c:plotArea>
    <c:legend>
      <c:legendPos val="b"/>
      <c:layout>
        <c:manualLayout>
          <c:xMode val="edge"/>
          <c:yMode val="edge"/>
          <c:x val="7.7445426989306756E-3"/>
          <c:y val="0.79257749666021426"/>
          <c:w val="0.49617219437179466"/>
          <c:h val="8.190806016142435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he-IL" sz="1000" b="1"/>
              <a:t>קרבתך </a:t>
            </a:r>
            <a:br>
              <a:rPr lang="en-US" sz="1000" b="1"/>
            </a:br>
            <a:r>
              <a:rPr lang="he-IL" sz="1000" b="1"/>
              <a:t>לילד/ה</a:t>
            </a:r>
            <a:endParaRPr lang="en-US" sz="1000" b="1"/>
          </a:p>
          <a:p>
            <a:pPr>
              <a:defRPr sz="1000" b="1"/>
            </a:pPr>
            <a:r>
              <a:rPr lang="en-US" sz="1000" b="1"/>
              <a:t>N=50</a:t>
            </a:r>
            <a:endParaRPr lang="he-IL" sz="1000" b="1"/>
          </a:p>
        </c:rich>
      </c:tx>
      <c:layout>
        <c:manualLayout>
          <c:xMode val="edge"/>
          <c:yMode val="edge"/>
          <c:x val="0.46027087477814316"/>
          <c:y val="0.3441855423028129"/>
        </c:manualLayout>
      </c:layout>
      <c:overlay val="1"/>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title>
    <c:autoTitleDeleted val="0"/>
    <c:plotArea>
      <c:layout>
        <c:manualLayout>
          <c:layoutTarget val="inner"/>
          <c:xMode val="edge"/>
          <c:yMode val="edge"/>
          <c:x val="0.34140425978046446"/>
          <c:y val="0.16747787221699734"/>
          <c:w val="0.33108979613366846"/>
          <c:h val="0.55399735726444643"/>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610-4A11-B2BD-B244D18E7F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10-4A11-B2BD-B244D18E7F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610-4A11-B2BD-B244D18E7F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610-4A11-B2BD-B244D18E7F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610-4A11-B2BD-B244D18E7F8C}"/>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extLst>
                <c:ext xmlns:c16="http://schemas.microsoft.com/office/drawing/2014/chart" uri="{C3380CC4-5D6E-409C-BE32-E72D297353CC}">
                  <c16:uniqueId val="{00000001-A610-4A11-B2BD-B244D18E7F8C}"/>
                </c:ext>
              </c:extLst>
            </c:dLbl>
            <c:dLbl>
              <c:idx val="1"/>
              <c:layout>
                <c:manualLayout>
                  <c:x val="-5.5594138276629866E-2"/>
                  <c:y val="-7.441849563304063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610-4A11-B2BD-B244D18E7F8C}"/>
                </c:ext>
              </c:extLst>
            </c:dLbl>
            <c:dLbl>
              <c:idx val="2"/>
              <c:layout>
                <c:manualLayout>
                  <c:x val="-3.3356482965977971E-2"/>
                  <c:y val="-9.76742755183658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610-4A11-B2BD-B244D18E7F8C}"/>
                </c:ext>
              </c:extLst>
            </c:dLbl>
            <c:dLbl>
              <c:idx val="3"/>
              <c:layout>
                <c:manualLayout>
                  <c:x val="-5.5594138276630883E-3"/>
                  <c:y val="-9.302311954130081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610-4A11-B2BD-B244D18E7F8C}"/>
                </c:ext>
              </c:extLst>
            </c:dLbl>
            <c:dLbl>
              <c:idx val="4"/>
              <c:layout>
                <c:manualLayout>
                  <c:x val="2.2237655310651843E-2"/>
                  <c:y val="-8.837196356423576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610-4A11-B2BD-B244D18E7F8C}"/>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גיליון2!$A$81:$A$85</c:f>
              <c:strCache>
                <c:ptCount val="5"/>
                <c:pt idx="0">
                  <c:v>אמא</c:v>
                </c:pt>
                <c:pt idx="1">
                  <c:v>אבא</c:v>
                </c:pt>
                <c:pt idx="2">
                  <c:v>דוד/ה</c:v>
                </c:pt>
                <c:pt idx="3">
                  <c:v>סבא</c:v>
                </c:pt>
                <c:pt idx="4">
                  <c:v>אח/ות גדול/ה</c:v>
                </c:pt>
              </c:strCache>
            </c:strRef>
          </c:cat>
          <c:val>
            <c:numRef>
              <c:f>גיליון2!$B$81:$B$85</c:f>
              <c:numCache>
                <c:formatCode>General</c:formatCode>
                <c:ptCount val="5"/>
                <c:pt idx="0">
                  <c:v>44</c:v>
                </c:pt>
                <c:pt idx="1">
                  <c:v>2</c:v>
                </c:pt>
                <c:pt idx="2">
                  <c:v>2</c:v>
                </c:pt>
                <c:pt idx="3">
                  <c:v>1</c:v>
                </c:pt>
                <c:pt idx="4">
                  <c:v>1</c:v>
                </c:pt>
              </c:numCache>
            </c:numRef>
          </c:val>
          <c:extLst>
            <c:ext xmlns:c16="http://schemas.microsoft.com/office/drawing/2014/chart" uri="{C3380CC4-5D6E-409C-BE32-E72D297353CC}">
              <c16:uniqueId val="{0000000A-A610-4A11-B2BD-B244D18E7F8C}"/>
            </c:ext>
          </c:extLst>
        </c:ser>
        <c:dLbls>
          <c:showLegendKey val="0"/>
          <c:showVal val="0"/>
          <c:showCatName val="0"/>
          <c:showSerName val="0"/>
          <c:showPercent val="0"/>
          <c:showBubbleSize val="0"/>
          <c:showLeaderLines val="1"/>
        </c:dLbls>
        <c:firstSliceAng val="360"/>
        <c:holeSize val="62"/>
      </c:doughnutChart>
      <c:spPr>
        <a:noFill/>
        <a:ln>
          <a:noFill/>
        </a:ln>
        <a:effectLst/>
      </c:spPr>
    </c:plotArea>
    <c:legend>
      <c:legendPos val="b"/>
      <c:layout>
        <c:manualLayout>
          <c:xMode val="edge"/>
          <c:yMode val="edge"/>
          <c:x val="0.59768842199540495"/>
          <c:y val="0.31686091651944115"/>
          <c:w val="0.30219047471046734"/>
          <c:h val="0.2319769537052500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alibri" panose="020F0502020204030204" pitchFamily="34" charset="0"/>
          <a:cs typeface="Calibri" panose="020F0502020204030204" pitchFamily="34" charset="0"/>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he-IL" sz="1000" b="1"/>
              <a:t>היכרות קודמת </a:t>
            </a:r>
          </a:p>
          <a:p>
            <a:pPr>
              <a:defRPr sz="1000" b="1"/>
            </a:pPr>
            <a:r>
              <a:rPr lang="he-IL" sz="1000" b="1"/>
              <a:t>עם תוכנית</a:t>
            </a:r>
            <a:br>
              <a:rPr lang="en-US" sz="1000" b="1"/>
            </a:br>
            <a:r>
              <a:rPr lang="he-IL" sz="1000" b="1"/>
              <a:t> </a:t>
            </a:r>
            <a:r>
              <a:rPr lang="en-US" sz="1000" b="1"/>
              <a:t>Urban95</a:t>
            </a:r>
          </a:p>
          <a:p>
            <a:pPr>
              <a:defRPr sz="1000" b="1"/>
            </a:pPr>
            <a:r>
              <a:rPr lang="en-US" sz="1000" b="1"/>
              <a:t>N=50</a:t>
            </a:r>
            <a:endParaRPr lang="he-IL" sz="1000" b="1"/>
          </a:p>
        </c:rich>
      </c:tx>
      <c:layout>
        <c:manualLayout>
          <c:xMode val="edge"/>
          <c:yMode val="edge"/>
          <c:x val="0.59825973709132951"/>
          <c:y val="0.32074858172932735"/>
        </c:manualLayout>
      </c:layout>
      <c:overlay val="1"/>
      <c:spPr>
        <a:noFill/>
        <a:ln>
          <a:noFill/>
        </a:ln>
        <a:effectLst/>
      </c:spPr>
      <c:txPr>
        <a:bodyPr rot="0" spcFirstLastPara="1" vertOverflow="ellipsis" vert="horz" wrap="square" anchor="ctr" anchorCtr="1"/>
        <a:lstStyle/>
        <a:p>
          <a:pPr>
            <a:defRPr sz="10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title>
    <c:autoTitleDeleted val="0"/>
    <c:plotArea>
      <c:layout>
        <c:manualLayout>
          <c:layoutTarget val="inner"/>
          <c:xMode val="edge"/>
          <c:yMode val="edge"/>
          <c:x val="0.5165481502477377"/>
          <c:y val="0.18967795705883653"/>
          <c:w val="0.30531995485414637"/>
          <c:h val="0.488328981970520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26-47B4-BABB-FC60C344CD8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26-47B4-BABB-FC60C344CD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26-47B4-BABB-FC60C344CD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26-47B4-BABB-FC60C344CD8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26-47B4-BABB-FC60C344CD84}"/>
              </c:ext>
            </c:extLst>
          </c:dPt>
          <c:dLbls>
            <c:dLbl>
              <c:idx val="3"/>
              <c:layout>
                <c:manualLayout>
                  <c:x val="5.0135741533277305E-3"/>
                  <c:y val="-8.4196502703948448E-2"/>
                </c:manualLayout>
              </c:layout>
              <c:spPr>
                <a:noFill/>
                <a:ln>
                  <a:noFill/>
                </a:ln>
                <a:effectLst/>
              </c:spPr>
              <c:txPr>
                <a:bodyPr rot="0" spcFirstLastPara="1" vertOverflow="ellipsis" vert="horz" wrap="square" anchor="ctr" anchorCtr="1"/>
                <a:lstStyle/>
                <a:p>
                  <a:pPr>
                    <a:defRPr sz="1200" b="1" i="0" u="none" strike="noStrike" kern="1200" baseline="0">
                      <a:solidFill>
                        <a:schemeClr val="accent3">
                          <a:lumMod val="50000"/>
                        </a:schemeClr>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B26-47B4-BABB-FC60C344CD84}"/>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I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גיליון2!$A$128:$A$131</c:f>
              <c:strCache>
                <c:ptCount val="4"/>
                <c:pt idx="0">
                  <c:v>לא שמעתי בכלל</c:v>
                </c:pt>
                <c:pt idx="1">
                  <c:v>שמעתי את השם, אבל לא מכיר/ה את התוכנית</c:v>
                </c:pt>
                <c:pt idx="2">
                  <c:v>שמעתי ומכיר/ה את התוכנית</c:v>
                </c:pt>
                <c:pt idx="3">
                  <c:v>אני חלק מצוות התוכנית/ אני שותף/ה של התוכנית</c:v>
                </c:pt>
              </c:strCache>
            </c:strRef>
          </c:cat>
          <c:val>
            <c:numRef>
              <c:f>גיליון2!$C$128:$C$131</c:f>
              <c:numCache>
                <c:formatCode>General</c:formatCode>
                <c:ptCount val="4"/>
                <c:pt idx="0">
                  <c:v>68</c:v>
                </c:pt>
                <c:pt idx="1">
                  <c:v>22</c:v>
                </c:pt>
                <c:pt idx="2">
                  <c:v>6</c:v>
                </c:pt>
                <c:pt idx="3">
                  <c:v>2</c:v>
                </c:pt>
              </c:numCache>
            </c:numRef>
          </c:val>
          <c:extLst>
            <c:ext xmlns:c16="http://schemas.microsoft.com/office/drawing/2014/chart" uri="{C3380CC4-5D6E-409C-BE32-E72D297353CC}">
              <c16:uniqueId val="{0000000A-2B26-47B4-BABB-FC60C344CD84}"/>
            </c:ext>
          </c:extLst>
        </c:ser>
        <c:dLbls>
          <c:showLegendKey val="0"/>
          <c:showVal val="1"/>
          <c:showCatName val="0"/>
          <c:showSerName val="0"/>
          <c:showPercent val="0"/>
          <c:showBubbleSize val="0"/>
          <c:showLeaderLines val="1"/>
        </c:dLbls>
        <c:firstSliceAng val="360"/>
        <c:holeSize val="62"/>
      </c:doughnutChart>
      <c:spPr>
        <a:noFill/>
        <a:ln>
          <a:noFill/>
        </a:ln>
        <a:effectLst/>
      </c:spPr>
    </c:plotArea>
    <c:legend>
      <c:legendPos val="b"/>
      <c:layout>
        <c:manualLayout>
          <c:xMode val="edge"/>
          <c:yMode val="edge"/>
          <c:x val="0.47183062172661966"/>
          <c:y val="0.6798689224299862"/>
          <c:w val="0.45241111465965134"/>
          <c:h val="0.19183164487828286"/>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Calibri" panose="020F0502020204030204" pitchFamily="34" charset="0"/>
          <a:cs typeface="Calibri" panose="020F0502020204030204" pitchFamily="34" charset="0"/>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chemeClr val="tx1"/>
                </a:solidFill>
                <a:latin typeface="Segoe UI" panose="020B0502040204020203" pitchFamily="34" charset="0"/>
                <a:ea typeface="+mn-ea"/>
                <a:cs typeface="Segoe UI" panose="020B0502040204020203" pitchFamily="34" charset="0"/>
              </a:defRPr>
            </a:pPr>
            <a:r>
              <a:rPr lang="he-IL" sz="1000" b="1">
                <a:solidFill>
                  <a:schemeClr val="tx1"/>
                </a:solidFill>
                <a:latin typeface="Segoe UI" panose="020B0502040204020203" pitchFamily="34" charset="0"/>
                <a:cs typeface="Segoe UI" panose="020B0502040204020203" pitchFamily="34" charset="0"/>
              </a:rPr>
              <a:t>מקורות</a:t>
            </a:r>
            <a:r>
              <a:rPr lang="he-IL" sz="1000" b="1" baseline="0">
                <a:solidFill>
                  <a:schemeClr val="tx1"/>
                </a:solidFill>
                <a:latin typeface="Segoe UI" panose="020B0502040204020203" pitchFamily="34" charset="0"/>
                <a:cs typeface="Segoe UI" panose="020B0502040204020203" pitchFamily="34" charset="0"/>
              </a:rPr>
              <a:t> חשיפה </a:t>
            </a:r>
          </a:p>
          <a:p>
            <a:pPr>
              <a:defRPr sz="1000" b="1">
                <a:solidFill>
                  <a:schemeClr val="tx1"/>
                </a:solidFill>
                <a:latin typeface="Segoe UI" panose="020B0502040204020203" pitchFamily="34" charset="0"/>
                <a:cs typeface="Segoe UI" panose="020B0502040204020203" pitchFamily="34" charset="0"/>
              </a:defRPr>
            </a:pPr>
            <a:r>
              <a:rPr lang="he-IL" sz="1000" b="1" baseline="0">
                <a:solidFill>
                  <a:schemeClr val="tx1"/>
                </a:solidFill>
                <a:latin typeface="Segoe UI" panose="020B0502040204020203" pitchFamily="34" charset="0"/>
                <a:cs typeface="Segoe UI" panose="020B0502040204020203" pitchFamily="34" charset="0"/>
              </a:rPr>
              <a:t>למפגשי שיתוף </a:t>
            </a:r>
          </a:p>
          <a:p>
            <a:pPr>
              <a:defRPr sz="1000" b="1">
                <a:solidFill>
                  <a:schemeClr val="tx1"/>
                </a:solidFill>
                <a:latin typeface="Segoe UI" panose="020B0502040204020203" pitchFamily="34" charset="0"/>
                <a:cs typeface="Segoe UI" panose="020B0502040204020203" pitchFamily="34" charset="0"/>
              </a:defRPr>
            </a:pPr>
            <a:r>
              <a:rPr lang="he-IL" sz="1000" b="1" baseline="0">
                <a:solidFill>
                  <a:schemeClr val="tx1"/>
                </a:solidFill>
                <a:latin typeface="Segoe UI" panose="020B0502040204020203" pitchFamily="34" charset="0"/>
                <a:cs typeface="Segoe UI" panose="020B0502040204020203" pitchFamily="34" charset="0"/>
              </a:rPr>
              <a:t>הציבור </a:t>
            </a:r>
          </a:p>
          <a:p>
            <a:pPr>
              <a:defRPr sz="1000" b="1">
                <a:solidFill>
                  <a:schemeClr val="tx1"/>
                </a:solidFill>
                <a:latin typeface="Segoe UI" panose="020B0502040204020203" pitchFamily="34" charset="0"/>
                <a:cs typeface="Segoe UI" panose="020B0502040204020203" pitchFamily="34" charset="0"/>
              </a:defRPr>
            </a:pPr>
            <a:r>
              <a:rPr lang="he-IL" sz="1000" b="1" baseline="0">
                <a:solidFill>
                  <a:schemeClr val="tx1"/>
                </a:solidFill>
                <a:latin typeface="Segoe UI" panose="020B0502040204020203" pitchFamily="34" charset="0"/>
                <a:cs typeface="Segoe UI" panose="020B0502040204020203" pitchFamily="34" charset="0"/>
              </a:rPr>
              <a:t>(</a:t>
            </a:r>
            <a:r>
              <a:rPr lang="en-US" sz="1000" b="1" baseline="0">
                <a:solidFill>
                  <a:schemeClr val="tx1"/>
                </a:solidFill>
                <a:latin typeface="Segoe UI" panose="020B0502040204020203" pitchFamily="34" charset="0"/>
                <a:cs typeface="Segoe UI" panose="020B0502040204020203" pitchFamily="34" charset="0"/>
              </a:rPr>
              <a:t>n=38</a:t>
            </a:r>
            <a:r>
              <a:rPr lang="he-IL" sz="1000" b="1" baseline="0">
                <a:solidFill>
                  <a:schemeClr val="tx1"/>
                </a:solidFill>
                <a:latin typeface="Segoe UI" panose="020B0502040204020203" pitchFamily="34" charset="0"/>
                <a:cs typeface="Segoe UI" panose="020B0502040204020203" pitchFamily="34" charset="0"/>
              </a:rPr>
              <a:t>)</a:t>
            </a:r>
            <a:endParaRPr lang="he-IL" sz="1000" b="1">
              <a:solidFill>
                <a:schemeClr val="tx1"/>
              </a:solidFill>
              <a:latin typeface="Segoe UI" panose="020B0502040204020203" pitchFamily="34" charset="0"/>
              <a:cs typeface="Segoe UI" panose="020B0502040204020203" pitchFamily="34" charset="0"/>
            </a:endParaRPr>
          </a:p>
        </c:rich>
      </c:tx>
      <c:layout>
        <c:manualLayout>
          <c:xMode val="edge"/>
          <c:yMode val="edge"/>
          <c:x val="0.44393098588031005"/>
          <c:y val="0.27062604005279167"/>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IL"/>
        </a:p>
      </c:txPr>
    </c:title>
    <c:autoTitleDeleted val="0"/>
    <c:plotArea>
      <c:layout>
        <c:manualLayout>
          <c:layoutTarget val="inner"/>
          <c:xMode val="edge"/>
          <c:yMode val="edge"/>
          <c:x val="0.39126355064065832"/>
          <c:y val="0.1553269414526684"/>
          <c:w val="0.24799226077787362"/>
          <c:h val="0.40867793853116485"/>
        </c:manualLayout>
      </c:layout>
      <c:doughnutChart>
        <c:varyColors val="1"/>
        <c:ser>
          <c:idx val="0"/>
          <c:order val="0"/>
          <c:spPr>
            <a:ln>
              <a:noFill/>
            </a:ln>
          </c:spPr>
          <c:explosion val="2"/>
          <c:dPt>
            <c:idx val="0"/>
            <c:bubble3D val="0"/>
            <c:spPr>
              <a:solidFill>
                <a:schemeClr val="accent1"/>
              </a:solidFill>
              <a:ln w="19050">
                <a:noFill/>
              </a:ln>
              <a:effectLst/>
            </c:spPr>
            <c:extLst>
              <c:ext xmlns:c16="http://schemas.microsoft.com/office/drawing/2014/chart" uri="{C3380CC4-5D6E-409C-BE32-E72D297353CC}">
                <c16:uniqueId val="{00000001-82DA-4340-AB84-B3BBD8B06EC3}"/>
              </c:ext>
            </c:extLst>
          </c:dPt>
          <c:dPt>
            <c:idx val="1"/>
            <c:bubble3D val="0"/>
            <c:spPr>
              <a:solidFill>
                <a:schemeClr val="accent2"/>
              </a:solidFill>
              <a:ln w="19050">
                <a:noFill/>
              </a:ln>
              <a:effectLst/>
            </c:spPr>
            <c:extLst>
              <c:ext xmlns:c16="http://schemas.microsoft.com/office/drawing/2014/chart" uri="{C3380CC4-5D6E-409C-BE32-E72D297353CC}">
                <c16:uniqueId val="{00000003-82DA-4340-AB84-B3BBD8B06EC3}"/>
              </c:ext>
            </c:extLst>
          </c:dPt>
          <c:dPt>
            <c:idx val="2"/>
            <c:bubble3D val="0"/>
            <c:spPr>
              <a:solidFill>
                <a:schemeClr val="accent3"/>
              </a:solidFill>
              <a:ln w="19050">
                <a:noFill/>
              </a:ln>
              <a:effectLst/>
            </c:spPr>
            <c:extLst>
              <c:ext xmlns:c16="http://schemas.microsoft.com/office/drawing/2014/chart" uri="{C3380CC4-5D6E-409C-BE32-E72D297353CC}">
                <c16:uniqueId val="{00000005-82DA-4340-AB84-B3BBD8B06EC3}"/>
              </c:ext>
            </c:extLst>
          </c:dPt>
          <c:dPt>
            <c:idx val="3"/>
            <c:bubble3D val="0"/>
            <c:spPr>
              <a:solidFill>
                <a:schemeClr val="accent4"/>
              </a:solidFill>
              <a:ln w="19050">
                <a:noFill/>
              </a:ln>
              <a:effectLst/>
            </c:spPr>
            <c:extLst>
              <c:ext xmlns:c16="http://schemas.microsoft.com/office/drawing/2014/chart" uri="{C3380CC4-5D6E-409C-BE32-E72D297353CC}">
                <c16:uniqueId val="{00000007-82DA-4340-AB84-B3BBD8B06EC3}"/>
              </c:ext>
            </c:extLst>
          </c:dPt>
          <c:dPt>
            <c:idx val="4"/>
            <c:bubble3D val="0"/>
            <c:spPr>
              <a:solidFill>
                <a:schemeClr val="accent5"/>
              </a:solidFill>
              <a:ln w="19050">
                <a:noFill/>
              </a:ln>
              <a:effectLst/>
            </c:spPr>
            <c:extLst>
              <c:ext xmlns:c16="http://schemas.microsoft.com/office/drawing/2014/chart" uri="{C3380CC4-5D6E-409C-BE32-E72D297353CC}">
                <c16:uniqueId val="{00000009-82DA-4340-AB84-B3BBD8B06EC3}"/>
              </c:ext>
            </c:extLst>
          </c:dPt>
          <c:dPt>
            <c:idx val="5"/>
            <c:bubble3D val="0"/>
            <c:spPr>
              <a:solidFill>
                <a:schemeClr val="accent6"/>
              </a:solidFill>
              <a:ln w="19050">
                <a:noFill/>
              </a:ln>
              <a:effectLst/>
            </c:spPr>
            <c:extLst>
              <c:ext xmlns:c16="http://schemas.microsoft.com/office/drawing/2014/chart" uri="{C3380CC4-5D6E-409C-BE32-E72D297353CC}">
                <c16:uniqueId val="{0000000B-82DA-4340-AB84-B3BBD8B06EC3}"/>
              </c:ext>
            </c:extLst>
          </c:dPt>
          <c:dPt>
            <c:idx val="6"/>
            <c:bubble3D val="0"/>
            <c:spPr>
              <a:solidFill>
                <a:schemeClr val="accent1">
                  <a:lumMod val="60000"/>
                </a:schemeClr>
              </a:solidFill>
              <a:ln w="19050">
                <a:noFill/>
              </a:ln>
              <a:effectLst/>
            </c:spPr>
            <c:extLst>
              <c:ext xmlns:c16="http://schemas.microsoft.com/office/drawing/2014/chart" uri="{C3380CC4-5D6E-409C-BE32-E72D297353CC}">
                <c16:uniqueId val="{0000000D-82DA-4340-AB84-B3BBD8B06EC3}"/>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82DA-4340-AB84-B3BBD8B06EC3}"/>
              </c:ext>
            </c:extLst>
          </c:dPt>
          <c:dLbls>
            <c:dLbl>
              <c:idx val="0"/>
              <c:layout>
                <c:manualLayout>
                  <c:x val="7.8700258806733668E-3"/>
                  <c:y val="-2.429762911623892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2DA-4340-AB84-B3BBD8B06EC3}"/>
                </c:ext>
              </c:extLst>
            </c:dLbl>
            <c:dLbl>
              <c:idx val="1"/>
              <c:layout>
                <c:manualLayout>
                  <c:x val="-1.1066845411612414E-3"/>
                  <c:y val="-9.50548998181238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2DA-4340-AB84-B3BBD8B06EC3}"/>
                </c:ext>
              </c:extLst>
            </c:dLbl>
            <c:dLbl>
              <c:idx val="2"/>
              <c:layout>
                <c:manualLayout>
                  <c:x val="8.9807980391547609E-3"/>
                  <c:y val="-9.216582963467483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2DA-4340-AB84-B3BBD8B06EC3}"/>
                </c:ext>
              </c:extLst>
            </c:dLbl>
            <c:dLbl>
              <c:idx val="3"/>
              <c:layout>
                <c:manualLayout>
                  <c:x val="1.9176980961543848E-3"/>
                  <c:y val="-5.812569700689276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82DA-4340-AB84-B3BBD8B06EC3}"/>
                </c:ext>
              </c:extLst>
            </c:dLbl>
            <c:dLbl>
              <c:idx val="4"/>
              <c:layout>
                <c:manualLayout>
                  <c:x val="-9.4109062171902468E-3"/>
                  <c:y val="-3.639529864952301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2DA-4340-AB84-B3BBD8B06EC3}"/>
                </c:ext>
              </c:extLst>
            </c:dLbl>
            <c:dLbl>
              <c:idx val="5"/>
              <c:layout>
                <c:manualLayout>
                  <c:x val="-2.5751989117854335E-3"/>
                  <c:y val="-3.928436883297091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2DA-4340-AB84-B3BBD8B06EC3}"/>
                </c:ext>
              </c:extLst>
            </c:dLbl>
            <c:dLbl>
              <c:idx val="6"/>
              <c:layout>
                <c:manualLayout>
                  <c:x val="-2.7877550124407388E-3"/>
                  <c:y val="-7.5994022269292277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2DA-4340-AB84-B3BBD8B06EC3}"/>
                </c:ext>
              </c:extLst>
            </c:dLbl>
            <c:dLbl>
              <c:idx val="7"/>
              <c:layout>
                <c:manualLayout>
                  <c:x val="7.9195314682190838E-3"/>
                  <c:y val="1.231222914967030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82DA-4340-AB84-B3BBD8B06EC3}"/>
                </c:ext>
              </c:extLst>
            </c:dLbl>
            <c:spPr>
              <a:noFill/>
              <a:ln>
                <a:noFill/>
              </a:ln>
              <a:effectLst/>
            </c:spPr>
            <c:txPr>
              <a:bodyPr rot="0" spcFirstLastPara="1" vertOverflow="ellipsis" horzOverflow="clip" vert="horz" wrap="square" lIns="38100" tIns="19050" rIns="38100" bIns="19050" anchor="ctr" anchorCtr="1">
                <a:spAutoFit/>
              </a:bodyPr>
              <a:lstStyle/>
              <a:p>
                <a:pPr>
                  <a:defRPr sz="1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IL"/>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'היכן שמעו'!$N$6:$N$13</c:f>
              <c:strCache>
                <c:ptCount val="8"/>
                <c:pt idx="0">
                  <c:v>עמוד הפייסבוק</c:v>
                </c:pt>
                <c:pt idx="1">
                  <c:v>קבוצת ווטצאפ מקומית</c:v>
                </c:pt>
                <c:pt idx="2">
                  <c:v>הגן של סלווה</c:v>
                </c:pt>
                <c:pt idx="3">
                  <c:v>גן אג'יאל</c:v>
                </c:pt>
                <c:pt idx="4">
                  <c:v>בית הספר</c:v>
                </c:pt>
                <c:pt idx="5">
                  <c:v>הזמנה אישית ממנאר סרייה</c:v>
                </c:pt>
                <c:pt idx="6">
                  <c:v>שכנים / חברים מהעיר</c:v>
                </c:pt>
                <c:pt idx="7">
                  <c:v>אחר</c:v>
                </c:pt>
              </c:strCache>
            </c:strRef>
          </c:cat>
          <c:val>
            <c:numRef>
              <c:f>'היכן שמעו'!$O$6:$O$13</c:f>
              <c:numCache>
                <c:formatCode>General</c:formatCode>
                <c:ptCount val="8"/>
                <c:pt idx="0">
                  <c:v>14</c:v>
                </c:pt>
                <c:pt idx="1">
                  <c:v>4</c:v>
                </c:pt>
                <c:pt idx="2">
                  <c:v>11</c:v>
                </c:pt>
                <c:pt idx="3">
                  <c:v>6</c:v>
                </c:pt>
                <c:pt idx="4">
                  <c:v>1</c:v>
                </c:pt>
                <c:pt idx="5">
                  <c:v>6</c:v>
                </c:pt>
                <c:pt idx="6">
                  <c:v>5</c:v>
                </c:pt>
                <c:pt idx="7">
                  <c:v>5</c:v>
                </c:pt>
              </c:numCache>
            </c:numRef>
          </c:val>
          <c:extLst>
            <c:ext xmlns:c16="http://schemas.microsoft.com/office/drawing/2014/chart" uri="{C3380CC4-5D6E-409C-BE32-E72D297353CC}">
              <c16:uniqueId val="{00000010-82DA-4340-AB84-B3BBD8B06EC3}"/>
            </c:ext>
          </c:extLst>
        </c:ser>
        <c:dLbls>
          <c:showLegendKey val="0"/>
          <c:showVal val="0"/>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2.6917717020308644E-2"/>
          <c:y val="0.15476384720361461"/>
          <c:w val="0.28113859823490628"/>
          <c:h val="0.414510467265936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he-IL" sz="1100" b="1"/>
              <a:t>אופני מעורבות</a:t>
            </a:r>
            <a:r>
              <a:rPr lang="he-IL" sz="1100" b="1" baseline="0"/>
              <a:t> בפרויקטים עתידיים </a:t>
            </a:r>
            <a:r>
              <a:rPr lang="he-IL" sz="1100" b="0"/>
              <a:t>(</a:t>
            </a:r>
            <a:r>
              <a:rPr lang="en-US" sz="1100" b="0"/>
              <a:t>n=38</a:t>
            </a:r>
            <a:r>
              <a:rPr lang="he-IL" sz="1100" b="0"/>
              <a:t>)</a:t>
            </a:r>
          </a:p>
          <a:p>
            <a:pPr>
              <a:defRPr sz="1100" b="1"/>
            </a:pPr>
            <a:r>
              <a:rPr lang="he-IL" sz="1100" b="0"/>
              <a:t>שאלה רב</a:t>
            </a:r>
            <a:r>
              <a:rPr lang="he-IL" sz="1100" b="0" baseline="0"/>
              <a:t> ברירתית</a:t>
            </a:r>
            <a:endParaRPr lang="he-IL" sz="1100" b="0"/>
          </a:p>
        </c:rich>
      </c:tx>
      <c:layout>
        <c:manualLayout>
          <c:xMode val="edge"/>
          <c:yMode val="edge"/>
          <c:x val="0.18820129395045435"/>
          <c:y val="0.29924666313468801"/>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title>
    <c:autoTitleDeleted val="0"/>
    <c:plotArea>
      <c:layout>
        <c:manualLayout>
          <c:layoutTarget val="inner"/>
          <c:xMode val="edge"/>
          <c:yMode val="edge"/>
          <c:x val="1.6835282350730753E-2"/>
          <c:y val="0.31436603831627158"/>
          <c:w val="0.97126676835479431"/>
          <c:h val="0.3876594944713140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לקחת חלק  בתפעול לאחר הקמה</c:v>
                </c:pt>
                <c:pt idx="1">
                  <c:v>לקבל עדכונים לאורך התהליך</c:v>
                </c:pt>
                <c:pt idx="2">
                  <c:v>להשתתף במפגש קבלת החלטות</c:v>
                </c:pt>
                <c:pt idx="3">
                  <c:v>לקחת חלק בהקמת הפרויקט</c:v>
                </c:pt>
                <c:pt idx="4">
                  <c:v>שישאלו לדעתי באופן כלשהו</c:v>
                </c:pt>
                <c:pt idx="5">
                  <c:v>שיעדכנו כשהפרויקט  פתוח לציבור</c:v>
                </c:pt>
              </c:strCache>
            </c:strRef>
          </c:cat>
          <c:val>
            <c:numRef>
              <c:f>Sheet1!$B$2:$B$7</c:f>
              <c:numCache>
                <c:formatCode>0%</c:formatCode>
                <c:ptCount val="6"/>
                <c:pt idx="0">
                  <c:v>0.08</c:v>
                </c:pt>
                <c:pt idx="1">
                  <c:v>0.16</c:v>
                </c:pt>
                <c:pt idx="2">
                  <c:v>0.21</c:v>
                </c:pt>
                <c:pt idx="3">
                  <c:v>0.26</c:v>
                </c:pt>
                <c:pt idx="4">
                  <c:v>0.37</c:v>
                </c:pt>
                <c:pt idx="5">
                  <c:v>0.45</c:v>
                </c:pt>
              </c:numCache>
            </c:numRef>
          </c:val>
          <c:extLst>
            <c:ext xmlns:c16="http://schemas.microsoft.com/office/drawing/2014/chart" uri="{C3380CC4-5D6E-409C-BE32-E72D297353CC}">
              <c16:uniqueId val="{00000000-0361-4061-9A94-6F81B837A1A9}"/>
            </c:ext>
          </c:extLst>
        </c:ser>
        <c:dLbls>
          <c:showLegendKey val="0"/>
          <c:showVal val="0"/>
          <c:showCatName val="0"/>
          <c:showSerName val="0"/>
          <c:showPercent val="0"/>
          <c:showBubbleSize val="0"/>
        </c:dLbls>
        <c:gapWidth val="219"/>
        <c:overlap val="-27"/>
        <c:axId val="2023581104"/>
        <c:axId val="536984400"/>
      </c:barChart>
      <c:catAx>
        <c:axId val="2023581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crossAx val="536984400"/>
        <c:crosses val="autoZero"/>
        <c:auto val="1"/>
        <c:lblAlgn val="ctr"/>
        <c:lblOffset val="100"/>
        <c:noMultiLvlLbl val="0"/>
      </c:catAx>
      <c:valAx>
        <c:axId val="536984400"/>
        <c:scaling>
          <c:orientation val="minMax"/>
          <c:max val="1"/>
        </c:scaling>
        <c:delete val="1"/>
        <c:axPos val="l"/>
        <c:numFmt formatCode="0%" sourceLinked="1"/>
        <c:majorTickMark val="out"/>
        <c:minorTickMark val="none"/>
        <c:tickLblPos val="nextTo"/>
        <c:crossAx val="2023581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IL"/>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solidFill>
                <a:latin typeface="Segoe UI" panose="020B0502040204020203" pitchFamily="34" charset="0"/>
                <a:ea typeface="+mn-ea"/>
                <a:cs typeface="Segoe UI" panose="020B0502040204020203" pitchFamily="34" charset="0"/>
              </a:defRPr>
            </a:pPr>
            <a:r>
              <a:rPr lang="he-IL" sz="1000" b="1">
                <a:solidFill>
                  <a:schemeClr val="tx1"/>
                </a:solidFill>
              </a:rPr>
              <a:t>תדירות שימוש </a:t>
            </a:r>
          </a:p>
          <a:p>
            <a:pPr>
              <a:defRPr sz="1000">
                <a:solidFill>
                  <a:schemeClr val="tx1"/>
                </a:solidFill>
              </a:defRPr>
            </a:pPr>
            <a:r>
              <a:rPr lang="he-IL" sz="1000" b="1">
                <a:solidFill>
                  <a:schemeClr val="tx1"/>
                </a:solidFill>
              </a:rPr>
              <a:t>עתידית בגינה </a:t>
            </a:r>
          </a:p>
          <a:p>
            <a:pPr>
              <a:defRPr sz="1000">
                <a:solidFill>
                  <a:schemeClr val="tx1"/>
                </a:solidFill>
              </a:defRPr>
            </a:pPr>
            <a:r>
              <a:rPr lang="he-IL" sz="1000" b="1">
                <a:solidFill>
                  <a:schemeClr val="tx1"/>
                </a:solidFill>
              </a:rPr>
              <a:t>עם הילדים </a:t>
            </a:r>
          </a:p>
          <a:p>
            <a:pPr>
              <a:defRPr sz="1000">
                <a:solidFill>
                  <a:schemeClr val="tx1"/>
                </a:solidFill>
              </a:defRPr>
            </a:pPr>
            <a:r>
              <a:rPr lang="he-IL" sz="1000" b="0" i="0" u="none" strike="noStrike" kern="1200" spc="0" baseline="0">
                <a:solidFill>
                  <a:schemeClr val="tx1"/>
                </a:solidFill>
                <a:latin typeface="Segoe UI" panose="020B0502040204020203" pitchFamily="34" charset="0"/>
                <a:cs typeface="Segoe UI" panose="020B0502040204020203" pitchFamily="34" charset="0"/>
              </a:rPr>
              <a:t>(</a:t>
            </a:r>
            <a:r>
              <a:rPr lang="en-US" sz="1000" b="0" i="0" u="none" strike="noStrike" kern="1200" spc="0" baseline="0">
                <a:solidFill>
                  <a:schemeClr val="tx1"/>
                </a:solidFill>
                <a:latin typeface="Segoe UI" panose="020B0502040204020203" pitchFamily="34" charset="0"/>
                <a:cs typeface="Segoe UI" panose="020B0502040204020203" pitchFamily="34" charset="0"/>
              </a:rPr>
              <a:t>n=38</a:t>
            </a:r>
            <a:r>
              <a:rPr lang="he-IL" sz="1000" b="0" i="0" u="none" strike="noStrike" kern="1200" spc="0" baseline="0">
                <a:solidFill>
                  <a:schemeClr val="tx1"/>
                </a:solidFill>
                <a:latin typeface="Segoe UI" panose="020B0502040204020203" pitchFamily="34" charset="0"/>
                <a:cs typeface="Segoe UI" panose="020B0502040204020203" pitchFamily="34" charset="0"/>
              </a:rPr>
              <a:t>)</a:t>
            </a:r>
            <a:endParaRPr lang="he-IL" sz="1000">
              <a:solidFill>
                <a:schemeClr val="tx1"/>
              </a:solidFill>
            </a:endParaRPr>
          </a:p>
        </c:rich>
      </c:tx>
      <c:layout>
        <c:manualLayout>
          <c:xMode val="edge"/>
          <c:yMode val="edge"/>
          <c:x val="0.23853995919886747"/>
          <c:y val="0.28832054498745086"/>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IL"/>
        </a:p>
      </c:txPr>
    </c:title>
    <c:autoTitleDeleted val="0"/>
    <c:plotArea>
      <c:layout>
        <c:manualLayout>
          <c:layoutTarget val="inner"/>
          <c:xMode val="edge"/>
          <c:yMode val="edge"/>
          <c:x val="0.16261320940740115"/>
          <c:y val="9.7617098802894084E-2"/>
          <c:w val="0.36542156397822922"/>
          <c:h val="0.63633909123083121"/>
        </c:manualLayout>
      </c:layout>
      <c:doughnutChart>
        <c:varyColors val="1"/>
        <c:ser>
          <c:idx val="0"/>
          <c:order val="0"/>
          <c:dPt>
            <c:idx val="0"/>
            <c:bubble3D val="0"/>
            <c:spPr>
              <a:solidFill>
                <a:schemeClr val="accent1"/>
              </a:solidFill>
              <a:ln>
                <a:noFill/>
              </a:ln>
              <a:effectLst/>
            </c:spPr>
            <c:extLst>
              <c:ext xmlns:c16="http://schemas.microsoft.com/office/drawing/2014/chart" uri="{C3380CC4-5D6E-409C-BE32-E72D297353CC}">
                <c16:uniqueId val="{00000001-D21B-4C51-A51C-5F30A553C16F}"/>
              </c:ext>
            </c:extLst>
          </c:dPt>
          <c:dPt>
            <c:idx val="1"/>
            <c:bubble3D val="0"/>
            <c:spPr>
              <a:solidFill>
                <a:schemeClr val="accent2"/>
              </a:solidFill>
              <a:ln>
                <a:noFill/>
              </a:ln>
              <a:effectLst/>
            </c:spPr>
            <c:extLst>
              <c:ext xmlns:c16="http://schemas.microsoft.com/office/drawing/2014/chart" uri="{C3380CC4-5D6E-409C-BE32-E72D297353CC}">
                <c16:uniqueId val="{00000003-D21B-4C51-A51C-5F30A553C16F}"/>
              </c:ext>
            </c:extLst>
          </c:dPt>
          <c:dPt>
            <c:idx val="2"/>
            <c:bubble3D val="0"/>
            <c:spPr>
              <a:solidFill>
                <a:schemeClr val="accent3"/>
              </a:solidFill>
              <a:ln>
                <a:noFill/>
              </a:ln>
              <a:effectLst/>
            </c:spPr>
            <c:extLst>
              <c:ext xmlns:c16="http://schemas.microsoft.com/office/drawing/2014/chart" uri="{C3380CC4-5D6E-409C-BE32-E72D297353CC}">
                <c16:uniqueId val="{00000005-D21B-4C51-A51C-5F30A553C16F}"/>
              </c:ext>
            </c:extLst>
          </c:dPt>
          <c:dPt>
            <c:idx val="3"/>
            <c:bubble3D val="0"/>
            <c:spPr>
              <a:solidFill>
                <a:schemeClr val="accent4"/>
              </a:solidFill>
              <a:ln>
                <a:noFill/>
              </a:ln>
              <a:effectLst/>
            </c:spPr>
            <c:extLst>
              <c:ext xmlns:c16="http://schemas.microsoft.com/office/drawing/2014/chart" uri="{C3380CC4-5D6E-409C-BE32-E72D297353CC}">
                <c16:uniqueId val="{00000007-D21B-4C51-A51C-5F30A553C16F}"/>
              </c:ext>
            </c:extLst>
          </c:dPt>
          <c:dPt>
            <c:idx val="4"/>
            <c:bubble3D val="0"/>
            <c:spPr>
              <a:solidFill>
                <a:schemeClr val="accent5"/>
              </a:solidFill>
              <a:ln>
                <a:noFill/>
              </a:ln>
              <a:effectLst/>
            </c:spPr>
            <c:extLst>
              <c:ext xmlns:c16="http://schemas.microsoft.com/office/drawing/2014/chart" uri="{C3380CC4-5D6E-409C-BE32-E72D297353CC}">
                <c16:uniqueId val="{00000009-D21B-4C51-A51C-5F30A553C16F}"/>
              </c:ext>
            </c:extLst>
          </c:dPt>
          <c:dLbls>
            <c:dLbl>
              <c:idx val="0"/>
              <c:tx>
                <c:rich>
                  <a:bodyPr/>
                  <a:lstStyle/>
                  <a:p>
                    <a:r>
                      <a:rPr lang="en-US"/>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21B-4C51-A51C-5F30A553C16F}"/>
                </c:ext>
              </c:extLst>
            </c:dLbl>
            <c:dLbl>
              <c:idx val="1"/>
              <c:layout>
                <c:manualLayout>
                  <c:x val="-5.4203776969143445E-17"/>
                  <c:y val="1.0297162320980293E-2"/>
                </c:manualLayout>
              </c:layout>
              <c:tx>
                <c:rich>
                  <a:bodyPr rot="0" spcFirstLastPara="1" vertOverflow="ellipsis" vert="horz" wrap="square" anchor="ctr" anchorCtr="1"/>
                  <a:lstStyle/>
                  <a:p>
                    <a:pPr>
                      <a:defRPr sz="1150" b="1" i="0" u="none" strike="noStrike" kern="1200" baseline="0">
                        <a:solidFill>
                          <a:schemeClr val="bg1"/>
                        </a:solidFill>
                        <a:latin typeface="Segoe UI" panose="020B0502040204020203" pitchFamily="34" charset="0"/>
                        <a:ea typeface="+mn-ea"/>
                        <a:cs typeface="Segoe UI" panose="020B0502040204020203" pitchFamily="34" charset="0"/>
                      </a:defRPr>
                    </a:pPr>
                    <a:r>
                      <a:rPr lang="en-US" sz="1150"/>
                      <a:t>24%</a:t>
                    </a:r>
                  </a:p>
                </c:rich>
              </c:tx>
              <c:spPr>
                <a:noFill/>
                <a:ln>
                  <a:noFill/>
                </a:ln>
                <a:effectLst/>
              </c:spPr>
              <c:txPr>
                <a:bodyPr rot="0" spcFirstLastPara="1" vertOverflow="ellipsis" vert="horz" wrap="square" anchor="ctr" anchorCtr="1"/>
                <a:lstStyle/>
                <a:p>
                  <a:pPr>
                    <a:defRPr sz="115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21B-4C51-A51C-5F30A553C16F}"/>
                </c:ext>
              </c:extLst>
            </c:dLbl>
            <c:dLbl>
              <c:idx val="2"/>
              <c:tx>
                <c:rich>
                  <a:bodyPr/>
                  <a:lstStyle/>
                  <a:p>
                    <a:r>
                      <a:rPr lang="en-US"/>
                      <a:t>24%</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21B-4C51-A51C-5F30A553C16F}"/>
                </c:ext>
              </c:extLst>
            </c:dLbl>
            <c:dLbl>
              <c:idx val="3"/>
              <c:tx>
                <c:rich>
                  <a:bodyPr/>
                  <a:lstStyle/>
                  <a:p>
                    <a:r>
                      <a:rPr lang="en-US"/>
                      <a:t>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21B-4C51-A51C-5F30A553C16F}"/>
                </c:ext>
              </c:extLst>
            </c:dLbl>
            <c:dLbl>
              <c:idx val="4"/>
              <c:tx>
                <c:rich>
                  <a:bodyPr/>
                  <a:lstStyle/>
                  <a:p>
                    <a:r>
                      <a:rPr lang="en-US"/>
                      <a:t>26%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21B-4C51-A51C-5F30A553C16F}"/>
                </c:ext>
              </c:extLst>
            </c:dLbl>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שימוש!$D$2:$H$2</c:f>
              <c:strCache>
                <c:ptCount val="5"/>
                <c:pt idx="0">
                  <c:v>מדי יום</c:v>
                </c:pt>
                <c:pt idx="1">
                  <c:v>מספר פעמים בשבוע</c:v>
                </c:pt>
                <c:pt idx="2">
                  <c:v>פעם בשבוע</c:v>
                </c:pt>
                <c:pt idx="3">
                  <c:v>פעם בשבועיים</c:v>
                </c:pt>
                <c:pt idx="4">
                  <c:v>מדי פעם</c:v>
                </c:pt>
              </c:strCache>
            </c:strRef>
          </c:cat>
          <c:val>
            <c:numRef>
              <c:f>שימוש!$D$3:$H$3</c:f>
              <c:numCache>
                <c:formatCode>0</c:formatCode>
                <c:ptCount val="5"/>
                <c:pt idx="0">
                  <c:v>15.789473684210526</c:v>
                </c:pt>
                <c:pt idx="1">
                  <c:v>23.684210526315788</c:v>
                </c:pt>
                <c:pt idx="2">
                  <c:v>23.684210526315788</c:v>
                </c:pt>
                <c:pt idx="3">
                  <c:v>7.8947368421052628</c:v>
                </c:pt>
                <c:pt idx="4">
                  <c:v>26.315789473684209</c:v>
                </c:pt>
              </c:numCache>
            </c:numRef>
          </c:val>
          <c:extLst>
            <c:ext xmlns:c16="http://schemas.microsoft.com/office/drawing/2014/chart" uri="{C3380CC4-5D6E-409C-BE32-E72D297353CC}">
              <c16:uniqueId val="{0000000A-D21B-4C51-A51C-5F30A553C16F}"/>
            </c:ext>
          </c:extLst>
        </c:ser>
        <c:dLbls>
          <c:showLegendKey val="0"/>
          <c:showVal val="0"/>
          <c:showCatName val="0"/>
          <c:showSerName val="0"/>
          <c:showPercent val="0"/>
          <c:showBubbleSize val="0"/>
          <c:showLeaderLines val="1"/>
        </c:dLbls>
        <c:firstSliceAng val="0"/>
        <c:holeSize val="66"/>
      </c:doughnutChart>
      <c:spPr>
        <a:noFill/>
        <a:ln>
          <a:noFill/>
        </a:ln>
        <a:effectLst/>
      </c:spPr>
    </c:plotArea>
    <c:legend>
      <c:legendPos val="l"/>
      <c:layout>
        <c:manualLayout>
          <c:xMode val="edge"/>
          <c:yMode val="edge"/>
          <c:x val="0.53514528914072013"/>
          <c:y val="0.1767252510338716"/>
          <c:w val="0.27613771627731454"/>
          <c:h val="0.4861193035712910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Segoe UI" panose="020B0502040204020203" pitchFamily="34" charset="0"/>
          <a:cs typeface="Segoe UI" panose="020B0502040204020203" pitchFamily="34" charset="0"/>
        </a:defRPr>
      </a:pPr>
      <a:endParaRPr lang="en-IL"/>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Segoe UI" panose="020B0502040204020203" pitchFamily="34" charset="0"/>
                <a:ea typeface="+mn-ea"/>
                <a:cs typeface="Segoe UI" panose="020B0502040204020203" pitchFamily="34" charset="0"/>
              </a:defRPr>
            </a:pPr>
            <a:r>
              <a:rPr lang="he-IL" sz="1200" b="1"/>
              <a:t>שיעור המשיבים שהביעו הסכמה גבוהה (5-4), לפי נוכחות במפגשי שיתוף ציבור</a:t>
            </a:r>
            <a:endParaRPr lang="en-GB" sz="1200" b="1"/>
          </a:p>
        </c:rich>
      </c:tx>
      <c:layout>
        <c:manualLayout>
          <c:xMode val="edge"/>
          <c:yMode val="edge"/>
          <c:x val="0.24669235287763169"/>
          <c:y val="2.17864923747276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Segoe UI" panose="020B0502040204020203" pitchFamily="34" charset="0"/>
              <a:ea typeface="+mn-ea"/>
              <a:cs typeface="Segoe UI" panose="020B0502040204020203" pitchFamily="34" charset="0"/>
            </a:defRPr>
          </a:pPr>
          <a:endParaRPr lang="en-IL"/>
        </a:p>
      </c:txPr>
    </c:title>
    <c:autoTitleDeleted val="0"/>
    <c:plotArea>
      <c:layout>
        <c:manualLayout>
          <c:layoutTarget val="inner"/>
          <c:xMode val="edge"/>
          <c:yMode val="edge"/>
          <c:x val="1.2636015283088815E-2"/>
          <c:y val="0.25486564996368916"/>
          <c:w val="0.98480965864963399"/>
          <c:h val="0.42005586719960658"/>
        </c:manualLayout>
      </c:layout>
      <c:barChart>
        <c:barDir val="col"/>
        <c:grouping val="clustered"/>
        <c:varyColors val="0"/>
        <c:ser>
          <c:idx val="0"/>
          <c:order val="0"/>
          <c:tx>
            <c:strRef>
              <c:f>Sheet1!$D$1</c:f>
              <c:strCache>
                <c:ptCount val="1"/>
                <c:pt idx="0">
                  <c:v>נוכחות במפגש בודד (n=29)</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Sheet1!$B$2:$C$9</c:f>
              <c:multiLvlStrCache>
                <c:ptCount val="8"/>
                <c:lvl>
                  <c:pt idx="0">
                    <c:v>שביעות רצון מאופן ניהול המפגשים</c:v>
                  </c:pt>
                  <c:pt idx="1">
                    <c:v>המידע במפגשים הועבר בצורה ברורה ועניינית</c:v>
                  </c:pt>
                  <c:pt idx="2">
                    <c:v>הייתה חשיבה על צורכי הילדים במפגשים עצמם</c:v>
                  </c:pt>
                  <c:pt idx="3">
                    <c:v>ניתנה לי הזדמנות להביע את דעתי ביחס לשטח וייעודו</c:v>
                  </c:pt>
                  <c:pt idx="4">
                    <c:v>הרגשתי שדרכי נלקחה בחשבון</c:v>
                  </c:pt>
                  <c:pt idx="5">
                    <c:v>התכנון של הגינה תואם לצרכים שלי ושל ילדי</c:v>
                  </c:pt>
                  <c:pt idx="6">
                    <c:v>ארצה לקחת חלק בהקמת הגינה</c:v>
                  </c:pt>
                  <c:pt idx="7">
                    <c:v>חשוב לי להיות שותף/ה לשינויים מסוג זה בטירה</c:v>
                  </c:pt>
                </c:lvl>
                <c:lvl>
                  <c:pt idx="0">
                    <c:v>שביעות רצון מהמפגשים</c:v>
                  </c:pt>
                  <c:pt idx="3">
                    <c:v>שיתוף ציבור</c:v>
                  </c:pt>
                  <c:pt idx="6">
                    <c:v>רתימה וכוונת התנהגות</c:v>
                  </c:pt>
                </c:lvl>
              </c:multiLvlStrCache>
            </c:multiLvlStrRef>
          </c:cat>
          <c:val>
            <c:numRef>
              <c:f>Sheet1!$D$2:$D$9</c:f>
              <c:numCache>
                <c:formatCode>0%</c:formatCode>
                <c:ptCount val="8"/>
                <c:pt idx="0">
                  <c:v>0.9</c:v>
                </c:pt>
                <c:pt idx="1">
                  <c:v>0.72</c:v>
                </c:pt>
                <c:pt idx="2">
                  <c:v>0.97</c:v>
                </c:pt>
                <c:pt idx="3">
                  <c:v>0.83</c:v>
                </c:pt>
                <c:pt idx="4">
                  <c:v>0.83</c:v>
                </c:pt>
                <c:pt idx="5">
                  <c:v>0.79</c:v>
                </c:pt>
                <c:pt idx="6">
                  <c:v>0.66</c:v>
                </c:pt>
                <c:pt idx="7">
                  <c:v>0.86</c:v>
                </c:pt>
              </c:numCache>
            </c:numRef>
          </c:val>
          <c:extLst>
            <c:ext xmlns:c16="http://schemas.microsoft.com/office/drawing/2014/chart" uri="{C3380CC4-5D6E-409C-BE32-E72D297353CC}">
              <c16:uniqueId val="{00000000-8EA8-480B-B00B-C335BE4C7B99}"/>
            </c:ext>
          </c:extLst>
        </c:ser>
        <c:ser>
          <c:idx val="1"/>
          <c:order val="1"/>
          <c:tx>
            <c:strRef>
              <c:f>Sheet1!$E$1</c:f>
              <c:strCache>
                <c:ptCount val="1"/>
                <c:pt idx="0">
                  <c:v>נוכחות במספר מפגשים (n=9)</c:v>
                </c:pt>
              </c:strCache>
            </c:strRef>
          </c:tx>
          <c:spPr>
            <a:solidFill>
              <a:srgbClr val="F7E88D"/>
            </a:solidFill>
            <a:ln>
              <a:noFill/>
            </a:ln>
            <a:effectLst/>
          </c:spPr>
          <c:invertIfNegative val="0"/>
          <c:dLbls>
            <c:dLbl>
              <c:idx val="2"/>
              <c:layout>
                <c:manualLayout>
                  <c:x val="2.452990083312053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EA8-480B-B00B-C335BE4C7B99}"/>
                </c:ext>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Sheet1!$B$2:$C$9</c:f>
              <c:multiLvlStrCache>
                <c:ptCount val="8"/>
                <c:lvl>
                  <c:pt idx="0">
                    <c:v>שביעות רצון מאופן ניהול המפגשים</c:v>
                  </c:pt>
                  <c:pt idx="1">
                    <c:v>המידע במפגשים הועבר בצורה ברורה ועניינית</c:v>
                  </c:pt>
                  <c:pt idx="2">
                    <c:v>הייתה חשיבה על צורכי הילדים במפגשים עצמם</c:v>
                  </c:pt>
                  <c:pt idx="3">
                    <c:v>ניתנה לי הזדמנות להביע את דעתי ביחס לשטח וייעודו</c:v>
                  </c:pt>
                  <c:pt idx="4">
                    <c:v>הרגשתי שדרכי נלקחה בחשבון</c:v>
                  </c:pt>
                  <c:pt idx="5">
                    <c:v>התכנון של הגינה תואם לצרכים שלי ושל ילדי</c:v>
                  </c:pt>
                  <c:pt idx="6">
                    <c:v>ארצה לקחת חלק בהקמת הגינה</c:v>
                  </c:pt>
                  <c:pt idx="7">
                    <c:v>חשוב לי להיות שותף/ה לשינויים מסוג זה בטירה</c:v>
                  </c:pt>
                </c:lvl>
                <c:lvl>
                  <c:pt idx="0">
                    <c:v>שביעות רצון מהמפגשים</c:v>
                  </c:pt>
                  <c:pt idx="3">
                    <c:v>שיתוף ציבור</c:v>
                  </c:pt>
                  <c:pt idx="6">
                    <c:v>רתימה וכוונת התנהגות</c:v>
                  </c:pt>
                </c:lvl>
              </c:multiLvlStrCache>
            </c:multiLvlStrRef>
          </c:cat>
          <c:val>
            <c:numRef>
              <c:f>Sheet1!$E$2:$E$9</c:f>
              <c:numCache>
                <c:formatCode>0%</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1-8EA8-480B-B00B-C335BE4C7B99}"/>
            </c:ext>
          </c:extLst>
        </c:ser>
        <c:dLbls>
          <c:showLegendKey val="0"/>
          <c:showVal val="0"/>
          <c:showCatName val="0"/>
          <c:showSerName val="0"/>
          <c:showPercent val="0"/>
          <c:showBubbleSize val="0"/>
        </c:dLbls>
        <c:gapWidth val="219"/>
        <c:overlap val="-27"/>
        <c:axId val="5710448"/>
        <c:axId val="5712848"/>
      </c:barChart>
      <c:catAx>
        <c:axId val="5710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IL"/>
          </a:p>
        </c:txPr>
        <c:crossAx val="5712848"/>
        <c:crosses val="autoZero"/>
        <c:auto val="1"/>
        <c:lblAlgn val="ctr"/>
        <c:lblOffset val="100"/>
        <c:noMultiLvlLbl val="0"/>
      </c:catAx>
      <c:valAx>
        <c:axId val="5712848"/>
        <c:scaling>
          <c:orientation val="minMax"/>
          <c:max val="1"/>
        </c:scaling>
        <c:delete val="1"/>
        <c:axPos val="l"/>
        <c:numFmt formatCode="0%" sourceLinked="1"/>
        <c:majorTickMark val="none"/>
        <c:minorTickMark val="none"/>
        <c:tickLblPos val="nextTo"/>
        <c:crossAx val="5710448"/>
        <c:crosses val="autoZero"/>
        <c:crossBetween val="between"/>
      </c:valAx>
      <c:spPr>
        <a:noFill/>
        <a:ln>
          <a:noFill/>
        </a:ln>
        <a:effectLst/>
      </c:spPr>
    </c:plotArea>
    <c:legend>
      <c:legendPos val="b"/>
      <c:layout>
        <c:manualLayout>
          <c:xMode val="edge"/>
          <c:yMode val="edge"/>
          <c:x val="0.23797636937465452"/>
          <c:y val="8.3441693971260125E-2"/>
          <c:w val="0.54085023758647266"/>
          <c:h val="6.12749386718817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Segoe UI" panose="020B0502040204020203" pitchFamily="34" charset="0"/>
              <a:ea typeface="+mn-ea"/>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Segoe UI" panose="020B0502040204020203" pitchFamily="34" charset="0"/>
          <a:cs typeface="Segoe UI" panose="020B0502040204020203" pitchFamily="34" charset="0"/>
        </a:defRPr>
      </a:pPr>
      <a:endParaRPr lang="en-I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sng"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r>
              <a:rPr lang="he-IL" sz="1200" u="sng">
                <a:latin typeface="Segoe UI" panose="020B0502040204020203" pitchFamily="34" charset="0"/>
                <a:ea typeface="Tahoma" panose="020B0604030504040204" pitchFamily="34" charset="0"/>
                <a:cs typeface="Segoe UI" panose="020B0502040204020203" pitchFamily="34" charset="0"/>
              </a:rPr>
              <a:t>התפלגות</a:t>
            </a:r>
            <a:r>
              <a:rPr lang="he-IL" sz="1200" u="sng" baseline="0">
                <a:latin typeface="Segoe UI" panose="020B0502040204020203" pitchFamily="34" charset="0"/>
                <a:ea typeface="Tahoma" panose="020B0604030504040204" pitchFamily="34" charset="0"/>
                <a:cs typeface="Segoe UI" panose="020B0502040204020203" pitchFamily="34" charset="0"/>
              </a:rPr>
              <a:t> סוגי המשיבים</a:t>
            </a:r>
            <a:endParaRPr lang="en-US" sz="1200" u="sng">
              <a:latin typeface="Segoe UI" panose="020B0502040204020203" pitchFamily="34" charset="0"/>
              <a:ea typeface="Tahoma" panose="020B0604030504040204" pitchFamily="34" charset="0"/>
              <a:cs typeface="Segoe UI" panose="020B0502040204020203" pitchFamily="34" charset="0"/>
            </a:endParaRPr>
          </a:p>
        </c:rich>
      </c:tx>
      <c:layout>
        <c:manualLayout>
          <c:xMode val="edge"/>
          <c:yMode val="edge"/>
          <c:x val="0.29894123628580327"/>
          <c:y val="0"/>
        </c:manualLayout>
      </c:layout>
      <c:overlay val="0"/>
      <c:spPr>
        <a:noFill/>
        <a:ln>
          <a:noFill/>
        </a:ln>
        <a:effectLst/>
      </c:spPr>
      <c:txPr>
        <a:bodyPr rot="0" spcFirstLastPara="1" vertOverflow="ellipsis" vert="horz" wrap="square" anchor="ctr" anchorCtr="1"/>
        <a:lstStyle/>
        <a:p>
          <a:pPr>
            <a:defRPr sz="1200" b="0" i="0" u="sng"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title>
    <c:autoTitleDeleted val="0"/>
    <c:plotArea>
      <c:layout>
        <c:manualLayout>
          <c:layoutTarget val="inner"/>
          <c:xMode val="edge"/>
          <c:yMode val="edge"/>
          <c:x val="0.30666290149928088"/>
          <c:y val="0.15679203334877259"/>
          <c:w val="0.36920977260597759"/>
          <c:h val="0.64851477010355796"/>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E2-4867-B140-FF739F04171E}"/>
              </c:ext>
            </c:extLst>
          </c:dPt>
          <c:dPt>
            <c:idx val="1"/>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3-2FE2-4867-B140-FF739F04171E}"/>
              </c:ext>
            </c:extLst>
          </c:dPt>
          <c:dPt>
            <c:idx val="2"/>
            <c:bubble3D val="0"/>
            <c:spPr>
              <a:solidFill>
                <a:srgbClr val="7030A0"/>
              </a:solidFill>
              <a:ln w="19050">
                <a:solidFill>
                  <a:schemeClr val="lt1"/>
                </a:solidFill>
              </a:ln>
              <a:effectLst/>
            </c:spPr>
            <c:extLst>
              <c:ext xmlns:c16="http://schemas.microsoft.com/office/drawing/2014/chart" uri="{C3380CC4-5D6E-409C-BE32-E72D297353CC}">
                <c16:uniqueId val="{00000005-2FE2-4867-B140-FF739F04171E}"/>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'מאפייני משיבים'!$E$2:$E$4</c:f>
              <c:strCache>
                <c:ptCount val="3"/>
                <c:pt idx="0">
                  <c:v>גננת</c:v>
                </c:pt>
                <c:pt idx="1">
                  <c:v>סייעת</c:v>
                </c:pt>
                <c:pt idx="2">
                  <c:v>אמא מלווה</c:v>
                </c:pt>
              </c:strCache>
            </c:strRef>
          </c:cat>
          <c:val>
            <c:numRef>
              <c:f>'מאפייני משיבים'!$G$2:$G$4</c:f>
              <c:numCache>
                <c:formatCode>0%</c:formatCode>
                <c:ptCount val="3"/>
                <c:pt idx="0">
                  <c:v>0.42</c:v>
                </c:pt>
                <c:pt idx="1">
                  <c:v>0.36</c:v>
                </c:pt>
                <c:pt idx="2">
                  <c:v>0.22</c:v>
                </c:pt>
              </c:numCache>
            </c:numRef>
          </c:val>
          <c:extLst>
            <c:ext xmlns:c16="http://schemas.microsoft.com/office/drawing/2014/chart" uri="{C3380CC4-5D6E-409C-BE32-E72D297353CC}">
              <c16:uniqueId val="{00000006-2FE2-4867-B140-FF739F04171E}"/>
            </c:ext>
          </c:extLst>
        </c:ser>
        <c:dLbls>
          <c:showLegendKey val="0"/>
          <c:showVal val="0"/>
          <c:showCatName val="0"/>
          <c:showSerName val="0"/>
          <c:showPercent val="0"/>
          <c:showBubbleSize val="0"/>
          <c:showLeaderLines val="1"/>
        </c:dLbls>
        <c:firstSliceAng val="0"/>
        <c:holeSize val="56"/>
      </c:doughnutChart>
      <c:spPr>
        <a:noFill/>
        <a:ln>
          <a:noFill/>
        </a:ln>
        <a:effectLst/>
      </c:spPr>
    </c:plotArea>
    <c:legend>
      <c:legendPos val="b"/>
      <c:layout>
        <c:manualLayout>
          <c:xMode val="edge"/>
          <c:yMode val="edge"/>
          <c:x val="0.4092371758470566"/>
          <c:y val="0.33739940309695854"/>
          <c:w val="0.17855415614653147"/>
          <c:h val="0.1928538491697853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sng"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r>
              <a:rPr lang="he-IL" sz="1200" u="sng">
                <a:latin typeface="Segoe UI" panose="020B0502040204020203" pitchFamily="34" charset="0"/>
                <a:ea typeface="Tahoma" panose="020B0604030504040204" pitchFamily="34" charset="0"/>
                <a:cs typeface="Segoe UI" panose="020B0502040204020203" pitchFamily="34" charset="0"/>
              </a:rPr>
              <a:t>התפלגות</a:t>
            </a:r>
            <a:r>
              <a:rPr lang="he-IL" sz="1200" u="sng" baseline="0">
                <a:latin typeface="Segoe UI" panose="020B0502040204020203" pitchFamily="34" charset="0"/>
                <a:ea typeface="Tahoma" panose="020B0604030504040204" pitchFamily="34" charset="0"/>
                <a:cs typeface="Segoe UI" panose="020B0502040204020203" pitchFamily="34" charset="0"/>
              </a:rPr>
              <a:t> גני הילדים של המשיבים</a:t>
            </a:r>
            <a:endParaRPr lang="en-US" sz="1200" u="sng">
              <a:latin typeface="Segoe UI" panose="020B0502040204020203" pitchFamily="34" charset="0"/>
              <a:ea typeface="Tahoma" panose="020B0604030504040204" pitchFamily="34" charset="0"/>
              <a:cs typeface="Segoe UI" panose="020B0502040204020203" pitchFamily="34" charset="0"/>
            </a:endParaRPr>
          </a:p>
        </c:rich>
      </c:tx>
      <c:layout>
        <c:manualLayout>
          <c:xMode val="edge"/>
          <c:yMode val="edge"/>
          <c:x val="0.17112954317061238"/>
          <c:y val="4.4497245806451265E-2"/>
        </c:manualLayout>
      </c:layout>
      <c:overlay val="0"/>
      <c:spPr>
        <a:noFill/>
        <a:ln>
          <a:noFill/>
        </a:ln>
        <a:effectLst/>
      </c:spPr>
      <c:txPr>
        <a:bodyPr rot="0" spcFirstLastPara="1" vertOverflow="ellipsis" vert="horz" wrap="square" anchor="ctr" anchorCtr="1"/>
        <a:lstStyle/>
        <a:p>
          <a:pPr>
            <a:defRPr sz="1200" b="0" i="0" u="sng" strike="noStrike" kern="1200" spc="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title>
    <c:autoTitleDeleted val="0"/>
    <c:plotArea>
      <c:layout>
        <c:manualLayout>
          <c:layoutTarget val="inner"/>
          <c:xMode val="edge"/>
          <c:yMode val="edge"/>
          <c:x val="0.4343465578303527"/>
          <c:y val="0.1376247796025272"/>
          <c:w val="0.31573331678653166"/>
          <c:h val="0.41415993458284978"/>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5C2-4351-BE39-39F4F226852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5C2-4351-BE39-39F4F226852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D5C2-4351-BE39-39F4F226852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D5C2-4351-BE39-39F4F226852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D5C2-4351-BE39-39F4F2268526}"/>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Segoe UI" panose="020B0502040204020203" pitchFamily="34" charset="0"/>
                    <a:ea typeface="+mn-ea"/>
                    <a:cs typeface="Segoe UI" panose="020B0502040204020203" pitchFamily="34" charset="0"/>
                  </a:defRPr>
                </a:pPr>
                <a:endParaRPr lang="en-IL"/>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'מאפייני משיבים'!$W$2:$W$6</c:f>
              <c:strCache>
                <c:ptCount val="5"/>
                <c:pt idx="0">
                  <c:v>גן חובה אט-טופולה - الطفولة </c:v>
                </c:pt>
                <c:pt idx="1">
                  <c:v>גן חובה אלג'זאלי - الغزالي</c:v>
                </c:pt>
                <c:pt idx="2">
                  <c:v>גן חובה אלחיאת - الحياة  </c:v>
                </c:pt>
                <c:pt idx="3">
                  <c:v>גן חינוך מיוחד אז-זהרה - الزّهراء</c:v>
                </c:pt>
                <c:pt idx="4">
                  <c:v>גן טרום חובה אל-מלאכה - الملائكة </c:v>
                </c:pt>
              </c:strCache>
            </c:strRef>
          </c:cat>
          <c:val>
            <c:numRef>
              <c:f>'מאפייני משיבים'!$Y$2:$Y$6</c:f>
              <c:numCache>
                <c:formatCode>0%</c:formatCode>
                <c:ptCount val="5"/>
                <c:pt idx="0">
                  <c:v>0.16</c:v>
                </c:pt>
                <c:pt idx="1">
                  <c:v>0.24</c:v>
                </c:pt>
                <c:pt idx="2">
                  <c:v>0.16</c:v>
                </c:pt>
                <c:pt idx="3">
                  <c:v>0.2</c:v>
                </c:pt>
                <c:pt idx="4">
                  <c:v>0.24</c:v>
                </c:pt>
              </c:numCache>
            </c:numRef>
          </c:val>
          <c:extLst>
            <c:ext xmlns:c16="http://schemas.microsoft.com/office/drawing/2014/chart" uri="{C3380CC4-5D6E-409C-BE32-E72D297353CC}">
              <c16:uniqueId val="{0000000A-D5C2-4351-BE39-39F4F2268526}"/>
            </c:ext>
          </c:extLst>
        </c:ser>
        <c:dLbls>
          <c:showLegendKey val="0"/>
          <c:showVal val="0"/>
          <c:showCatName val="0"/>
          <c:showSerName val="0"/>
          <c:showPercent val="0"/>
          <c:showBubbleSize val="0"/>
          <c:showLeaderLines val="1"/>
        </c:dLbls>
        <c:firstSliceAng val="0"/>
        <c:holeSize val="55"/>
      </c:doughnutChart>
      <c:spPr>
        <a:noFill/>
        <a:ln>
          <a:noFill/>
        </a:ln>
        <a:effectLst/>
      </c:spPr>
    </c:plotArea>
    <c:legend>
      <c:legendPos val="b"/>
      <c:layout>
        <c:manualLayout>
          <c:xMode val="edge"/>
          <c:yMode val="edge"/>
          <c:x val="0"/>
          <c:y val="0.19770576405086107"/>
          <c:w val="0.42448833501849087"/>
          <c:h val="0.3298507253509245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Tahoma" panose="020B0604030504040204" pitchFamily="34" charset="0"/>
              <a:cs typeface="Segoe UI" panose="020B0502040204020203" pitchFamily="34" charset="0"/>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Reversed" id="26">
  <a:schemeClr val="accent6"/>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E910490F.xml><?xml version="1.0" encoding="utf-8"?>
<p188:cmLst xmlns:a="http://schemas.openxmlformats.org/drawingml/2006/main" xmlns:r="http://schemas.openxmlformats.org/officeDocument/2006/relationships" xmlns:p188="http://schemas.microsoft.com/office/powerpoint/2018/8/main">
  <p188:cm id="{E6CCA04E-6026-42BF-983C-12AB243EF7A4}" authorId="{32D145CE-3CEA-5153-9B39-BF37DB1552C8}" created="2023-07-17T09:27:29.245">
    <pc:sldMkLst xmlns:pc="http://schemas.microsoft.com/office/powerpoint/2013/main/command">
      <pc:docMk/>
      <pc:sldMk cId="3910158607" sldId="256"/>
    </pc:sldMkLst>
    <p188:txBody>
      <a:bodyPr/>
      <a:lstStyle/>
      <a:p>
        <a:r>
          <a:rPr lang="en-IL"/>
          <a:t>גרפים לא לתרגום</a:t>
        </a:r>
      </a:p>
    </p188:txBody>
  </p188:cm>
</p188:cmLst>
</file>

<file path=ppt/comments/modernComment_1CE_CC6E949D.xml><?xml version="1.0" encoding="utf-8"?>
<p188:cmLst xmlns:a="http://schemas.openxmlformats.org/drawingml/2006/main" xmlns:r="http://schemas.openxmlformats.org/officeDocument/2006/relationships" xmlns:p188="http://schemas.microsoft.com/office/powerpoint/2018/8/main">
  <p188:cm id="{B66EA696-986F-4901-8DE2-CC82392EFE29}" authorId="{32D145CE-3CEA-5153-9B39-BF37DB1552C8}" created="2023-07-17T09:28:07.844">
    <pc:sldMkLst xmlns:pc="http://schemas.microsoft.com/office/powerpoint/2013/main/command">
      <pc:docMk/>
      <pc:sldMk cId="3429799069" sldId="462"/>
    </pc:sldMkLst>
    <p188:txBody>
      <a:bodyPr/>
      <a:lstStyle/>
      <a:p>
        <a:r>
          <a:rPr lang="en-IL"/>
          <a:t>גרפים לא לתרגום</a:t>
        </a:r>
      </a:p>
    </p188:txBody>
  </p188:cm>
</p188:cmLst>
</file>

<file path=ppt/comments/modernComment_1E1_76C0E1F2.xml><?xml version="1.0" encoding="utf-8"?>
<p188:cmLst xmlns:a="http://schemas.openxmlformats.org/drawingml/2006/main" xmlns:r="http://schemas.openxmlformats.org/officeDocument/2006/relationships" xmlns:p188="http://schemas.microsoft.com/office/powerpoint/2018/8/main">
  <p188:cm id="{DD898925-C796-40D8-9C26-F59446280968}" authorId="{32D145CE-3CEA-5153-9B39-BF37DB1552C8}" created="2023-07-17T14:08:54.809">
    <pc:sldMkLst xmlns:pc="http://schemas.microsoft.com/office/powerpoint/2013/main/command">
      <pc:docMk/>
      <pc:sldMk cId="1992352242" sldId="481"/>
    </pc:sldMkLst>
    <p188:txBody>
      <a:bodyPr/>
      <a:lstStyle/>
      <a:p>
        <a:r>
          <a:rPr lang="en-IL"/>
          <a:t>שקף לא לתרגום</a:t>
        </a:r>
      </a:p>
    </p188:txBody>
  </p188:cm>
</p188:cmLst>
</file>

<file path=ppt/comments/modernComment_224_869B13CD.xml><?xml version="1.0" encoding="utf-8"?>
<p188:cmLst xmlns:a="http://schemas.openxmlformats.org/drawingml/2006/main" xmlns:r="http://schemas.openxmlformats.org/officeDocument/2006/relationships" xmlns:p188="http://schemas.microsoft.com/office/powerpoint/2018/8/main">
  <p188:cm id="{3AAEF10D-7D1E-4A3A-9888-1385DC29A598}" authorId="{32D145CE-3CEA-5153-9B39-BF37DB1552C8}" created="2023-07-17T05:19:54.104">
    <pc:sldMkLst xmlns:pc="http://schemas.microsoft.com/office/powerpoint/2013/main/command">
      <pc:docMk/>
      <pc:sldMk cId="2258310093" sldId="548"/>
    </pc:sldMkLst>
    <p188:txBody>
      <a:bodyPr/>
      <a:lstStyle/>
      <a:p>
        <a:r>
          <a:rPr lang="en-IL"/>
          <a:t>שקף לא לתרגום</a:t>
        </a:r>
      </a:p>
    </p188:txBody>
  </p188:cm>
</p188:cmLst>
</file>

<file path=ppt/comments/modernComment_25A_73A0ACF4.xml><?xml version="1.0" encoding="utf-8"?>
<p188:cmLst xmlns:a="http://schemas.openxmlformats.org/drawingml/2006/main" xmlns:r="http://schemas.openxmlformats.org/officeDocument/2006/relationships" xmlns:p188="http://schemas.microsoft.com/office/powerpoint/2018/8/main">
  <p188:cm id="{D05544AD-303C-42C9-AA27-4674E4869C56}" authorId="{32D145CE-3CEA-5153-9B39-BF37DB1552C8}" created="2023-07-17T09:26:59.082">
    <pc:sldMkLst xmlns:pc="http://schemas.microsoft.com/office/powerpoint/2013/main/command">
      <pc:docMk/>
      <pc:sldMk cId="1939909876" sldId="602"/>
    </pc:sldMkLst>
    <p188:txBody>
      <a:bodyPr/>
      <a:lstStyle/>
      <a:p>
        <a:r>
          <a:rPr lang="en-IL"/>
          <a:t>גרף לא לתרגום</a:t>
        </a:r>
      </a:p>
    </p188:txBody>
  </p188:cm>
</p188:cmLst>
</file>

<file path=ppt/comments/modernComment_265_F88B93D8.xml><?xml version="1.0" encoding="utf-8"?>
<p188:cmLst xmlns:a="http://schemas.openxmlformats.org/drawingml/2006/main" xmlns:r="http://schemas.openxmlformats.org/officeDocument/2006/relationships" xmlns:p188="http://schemas.microsoft.com/office/powerpoint/2018/8/main">
  <p188:cm id="{BDDD53BD-1F0C-4DC6-B825-EA80B2534CAE}" authorId="{32D145CE-3CEA-5153-9B39-BF37DB1552C8}" created="2023-07-17T05:21:25.731">
    <pc:sldMkLst xmlns:pc="http://schemas.microsoft.com/office/powerpoint/2013/main/command">
      <pc:docMk/>
      <pc:sldMk cId="4169896920" sldId="613"/>
    </pc:sldMkLst>
    <p188:txBody>
      <a:bodyPr/>
      <a:lstStyle/>
      <a:p>
        <a:r>
          <a:rPr lang="en-IL"/>
          <a:t>שקף לא לתרגום</a:t>
        </a:r>
      </a:p>
    </p188:txBody>
  </p188:cm>
</p188:cmLst>
</file>

<file path=ppt/comments/modernComment_269_15CF5762.xml><?xml version="1.0" encoding="utf-8"?>
<p188:cmLst xmlns:a="http://schemas.openxmlformats.org/drawingml/2006/main" xmlns:r="http://schemas.openxmlformats.org/officeDocument/2006/relationships" xmlns:p188="http://schemas.microsoft.com/office/powerpoint/2018/8/main">
  <p188:cm id="{3B37886E-598C-4517-8233-180C1A7CC3C2}" authorId="{32D145CE-3CEA-5153-9B39-BF37DB1552C8}" created="2023-07-17T09:26:48.592">
    <pc:sldMkLst xmlns:pc="http://schemas.microsoft.com/office/powerpoint/2013/main/command">
      <pc:docMk/>
      <pc:sldMk cId="365909858" sldId="617"/>
    </pc:sldMkLst>
    <p188:txBody>
      <a:bodyPr/>
      <a:lstStyle/>
      <a:p>
        <a:r>
          <a:rPr lang="en-IL"/>
          <a:t>גרף לא לתרגום</a:t>
        </a:r>
      </a:p>
    </p188:txBody>
  </p188:cm>
</p188:cmLst>
</file>

<file path=ppt/comments/modernComment_26C_86EBF7C4.xml><?xml version="1.0" encoding="utf-8"?>
<p188:cmLst xmlns:a="http://schemas.openxmlformats.org/drawingml/2006/main" xmlns:r="http://schemas.openxmlformats.org/officeDocument/2006/relationships" xmlns:p188="http://schemas.microsoft.com/office/powerpoint/2018/8/main">
  <p188:cm id="{3466F8A7-A459-4CB9-AF61-7C66957F4DC8}" authorId="{32D145CE-3CEA-5153-9B39-BF37DB1552C8}" created="2023-07-17T13:24:02.773">
    <pc:sldMkLst xmlns:pc="http://schemas.microsoft.com/office/powerpoint/2013/main/command">
      <pc:docMk/>
      <pc:sldMk cId="2263611332" sldId="620"/>
    </pc:sldMkLst>
    <p188:txBody>
      <a:bodyPr/>
      <a:lstStyle/>
      <a:p>
        <a:r>
          <a:rPr lang="en-IL"/>
          <a:t>שאלה 13 לא לתרגום</a:t>
        </a:r>
      </a:p>
    </p188:txBody>
  </p188:cm>
</p188:cmLst>
</file>

<file path=ppt/comments/modernComment_27A_9303A9E2.xml><?xml version="1.0" encoding="utf-8"?>
<p188:cmLst xmlns:a="http://schemas.openxmlformats.org/drawingml/2006/main" xmlns:r="http://schemas.openxmlformats.org/officeDocument/2006/relationships" xmlns:p188="http://schemas.microsoft.com/office/powerpoint/2018/8/main">
  <p188:cm id="{4FEB9CE2-B62E-491F-8539-B385A299203A}" authorId="{32D145CE-3CEA-5153-9B39-BF37DB1552C8}" created="2023-07-17T10:52:46.253">
    <pc:sldMkLst xmlns:pc="http://schemas.microsoft.com/office/powerpoint/2013/main/command">
      <pc:docMk/>
      <pc:sldMk cId="2466490850" sldId="634"/>
    </pc:sldMkLst>
    <p188:txBody>
      <a:bodyPr/>
      <a:lstStyle/>
      <a:p>
        <a:r>
          <a:rPr lang="en-IL"/>
          <a:t>שקף לא לתרגום</a:t>
        </a:r>
      </a:p>
    </p188:txBody>
  </p188:cm>
</p188:cmLst>
</file>

<file path=ppt/comments/modernComment_27C_A462244D.xml><?xml version="1.0" encoding="utf-8"?>
<p188:cmLst xmlns:a="http://schemas.openxmlformats.org/drawingml/2006/main" xmlns:r="http://schemas.openxmlformats.org/officeDocument/2006/relationships" xmlns:p188="http://schemas.microsoft.com/office/powerpoint/2018/8/main">
  <p188:cm id="{1261E176-9615-4427-86C6-10AA93F8B13D}" authorId="{32D145CE-3CEA-5153-9B39-BF37DB1552C8}" created="2023-07-17T05:19:44.359">
    <pc:sldMkLst xmlns:pc="http://schemas.microsoft.com/office/powerpoint/2013/main/command">
      <pc:docMk/>
      <pc:sldMk cId="2757895245" sldId="636"/>
    </pc:sldMkLst>
    <p188:txBody>
      <a:bodyPr/>
      <a:lstStyle/>
      <a:p>
        <a:r>
          <a:rPr lang="en-IL"/>
          <a:t>שקף לא לתרגום</a:t>
        </a:r>
      </a:p>
    </p188:txBody>
  </p188:cm>
</p188:cmLst>
</file>

<file path=ppt/comments/modernComment_288_57ED609A.xml><?xml version="1.0" encoding="utf-8"?>
<p188:cmLst xmlns:a="http://schemas.openxmlformats.org/drawingml/2006/main" xmlns:r="http://schemas.openxmlformats.org/officeDocument/2006/relationships" xmlns:p188="http://schemas.microsoft.com/office/powerpoint/2018/8/main">
  <p188:cm id="{22EF220E-79A6-4C87-92D6-5BBC86C47FE0}" authorId="{32D145CE-3CEA-5153-9B39-BF37DB1552C8}" created="2023-07-17T14:54:10.997">
    <pc:sldMkLst xmlns:pc="http://schemas.microsoft.com/office/powerpoint/2013/main/command">
      <pc:docMk/>
      <pc:sldMk cId="1475174554" sldId="648"/>
    </pc:sldMkLst>
    <p188:txBody>
      <a:bodyPr/>
      <a:lstStyle/>
      <a:p>
        <a:r>
          <a:rPr lang="en-IL"/>
          <a:t>כותרת שקף לא לתרגום</a:t>
        </a:r>
      </a:p>
    </p188:txBody>
  </p188:cm>
</p188:cmLst>
</file>

<file path=ppt/comments/modernComment_2A2_7D5B6A69.xml><?xml version="1.0" encoding="utf-8"?>
<p188:cmLst xmlns:a="http://schemas.openxmlformats.org/drawingml/2006/main" xmlns:r="http://schemas.openxmlformats.org/officeDocument/2006/relationships" xmlns:p188="http://schemas.microsoft.com/office/powerpoint/2018/8/main">
  <p188:cm id="{8EF79133-6316-4751-B281-A4DD77E25811}" authorId="{32D145CE-3CEA-5153-9B39-BF37DB1552C8}" created="2023-07-17T05:24:43.590">
    <pc:sldMkLst xmlns:pc="http://schemas.microsoft.com/office/powerpoint/2013/main/command">
      <pc:docMk/>
      <pc:sldMk cId="2103143017" sldId="674"/>
    </pc:sldMkLst>
    <p188:txBody>
      <a:bodyPr/>
      <a:lstStyle/>
      <a:p>
        <a:r>
          <a:rPr lang="en-IL"/>
          <a:t>שקף לא לתרגום - לרפרנס מונחים מקצועיים באנגלית</a:t>
        </a:r>
      </a:p>
    </p188:txBody>
  </p188:cm>
</p188:cmLst>
</file>

<file path=ppt/comments/modernComment_2A4_5E3536D7.xml><?xml version="1.0" encoding="utf-8"?>
<p188:cmLst xmlns:a="http://schemas.openxmlformats.org/drawingml/2006/main" xmlns:r="http://schemas.openxmlformats.org/officeDocument/2006/relationships" xmlns:p188="http://schemas.microsoft.com/office/powerpoint/2018/8/main">
  <p188:cm id="{B9C7A499-6EF4-472E-995C-2152D11AFE73}" authorId="{32D145CE-3CEA-5153-9B39-BF37DB1552C8}" created="2023-07-17T05:25:14.471">
    <pc:sldMkLst xmlns:pc="http://schemas.microsoft.com/office/powerpoint/2013/main/command">
      <pc:docMk/>
      <pc:sldMk cId="1580545751" sldId="676"/>
    </pc:sldMkLst>
    <p188:txBody>
      <a:bodyPr/>
      <a:lstStyle/>
      <a:p>
        <a:r>
          <a:rPr lang="en-IL"/>
          <a:t>שקף לא לתרגום - לרפרנס מונחים מקצועיים באנגלית</a:t>
        </a:r>
      </a:p>
    </p188:txBody>
  </p188:cm>
</p188:cmLst>
</file>

<file path=ppt/comments/modernComment_2B2_E0EB5E9D.xml><?xml version="1.0" encoding="utf-8"?>
<p188:cmLst xmlns:a="http://schemas.openxmlformats.org/drawingml/2006/main" xmlns:r="http://schemas.openxmlformats.org/officeDocument/2006/relationships" xmlns:p188="http://schemas.microsoft.com/office/powerpoint/2018/8/main">
  <p188:cm id="{2F036B3A-59B9-44D0-A324-3D9037274D93}" authorId="{32D145CE-3CEA-5153-9B39-BF37DB1552C8}" created="2023-07-17T14:54:25.960">
    <pc:sldMkLst xmlns:pc="http://schemas.microsoft.com/office/powerpoint/2013/main/command">
      <pc:docMk/>
      <pc:sldMk cId="3773521565" sldId="690"/>
    </pc:sldMkLst>
    <p188:txBody>
      <a:bodyPr/>
      <a:lstStyle/>
      <a:p>
        <a:r>
          <a:rPr lang="en-IL"/>
          <a:t>כותרת שקף לא לתרגום</a:t>
        </a:r>
      </a:p>
    </p188:txBody>
  </p188:cm>
</p188:cmLst>
</file>

<file path=ppt/comments/modernComment_2B5_9C98E1FA.xml><?xml version="1.0" encoding="utf-8"?>
<p188:cmLst xmlns:a="http://schemas.openxmlformats.org/drawingml/2006/main" xmlns:r="http://schemas.openxmlformats.org/officeDocument/2006/relationships" xmlns:p188="http://schemas.microsoft.com/office/powerpoint/2018/8/main">
  <p188:cm id="{456F0FD9-FF70-435F-AC91-575353185D95}" authorId="{32D145CE-3CEA-5153-9B39-BF37DB1552C8}" created="2023-07-17T05:26:34.086">
    <pc:sldMkLst xmlns:pc="http://schemas.microsoft.com/office/powerpoint/2013/main/command">
      <pc:docMk/>
      <pc:sldMk cId="2627265018" sldId="693"/>
    </pc:sldMkLst>
    <p188:txBody>
      <a:bodyPr/>
      <a:lstStyle/>
      <a:p>
        <a:r>
          <a:rPr lang="en-IL"/>
          <a:t>שקף לא לתרגום</a:t>
        </a:r>
      </a:p>
    </p188:txBody>
  </p188:cm>
</p188:cmLst>
</file>

<file path=ppt/comments/modernComment_2B6_76DC9F8B.xml><?xml version="1.0" encoding="utf-8"?>
<p188:cmLst xmlns:a="http://schemas.openxmlformats.org/drawingml/2006/main" xmlns:r="http://schemas.openxmlformats.org/officeDocument/2006/relationships" xmlns:p188="http://schemas.microsoft.com/office/powerpoint/2018/8/main">
  <p188:cm id="{5CED10D5-F661-4D0B-994C-CE45FAC2ED0F}" authorId="{32D145CE-3CEA-5153-9B39-BF37DB1552C8}" created="2023-07-17T14:52:57.128">
    <pc:sldMkLst xmlns:pc="http://schemas.microsoft.com/office/powerpoint/2013/main/command">
      <pc:docMk/>
      <pc:sldMk cId="1994170251" sldId="694"/>
    </pc:sldMkLst>
    <p188:txBody>
      <a:bodyPr/>
      <a:lstStyle/>
      <a:p>
        <a:r>
          <a:rPr lang="en-IL"/>
          <a:t>כותרת שקף לא לתרגום</a:t>
        </a:r>
      </a:p>
    </p188:txBody>
  </p188:cm>
</p188:cmLst>
</file>

<file path=ppt/comments/modernComment_2B7_FDFAF36A.xml><?xml version="1.0" encoding="utf-8"?>
<p188:cmLst xmlns:a="http://schemas.openxmlformats.org/drawingml/2006/main" xmlns:r="http://schemas.openxmlformats.org/officeDocument/2006/relationships" xmlns:p188="http://schemas.microsoft.com/office/powerpoint/2018/8/main">
  <p188:cm id="{F91FC429-9CB1-45D2-B918-D6E409AEF80B}" authorId="{32D145CE-3CEA-5153-9B39-BF37DB1552C8}" created="2023-07-17T14:53:44.158">
    <pc:sldMkLst xmlns:pc="http://schemas.microsoft.com/office/powerpoint/2013/main/command">
      <pc:docMk/>
      <pc:sldMk cId="4261081962" sldId="695"/>
    </pc:sldMkLst>
    <p188:txBody>
      <a:bodyPr/>
      <a:lstStyle/>
      <a:p>
        <a:r>
          <a:rPr lang="en-IL"/>
          <a:t>כותרת שקף לא לתרגום</a:t>
        </a:r>
      </a:p>
    </p188:txBody>
  </p188:cm>
</p188:cmLst>
</file>

<file path=ppt/comments/modernComment_2B9_24180AE9.xml><?xml version="1.0" encoding="utf-8"?>
<p188:cmLst xmlns:a="http://schemas.openxmlformats.org/drawingml/2006/main" xmlns:r="http://schemas.openxmlformats.org/officeDocument/2006/relationships" xmlns:p188="http://schemas.microsoft.com/office/powerpoint/2018/8/main">
  <p188:cm id="{2ACAF42D-6FFA-4EFD-B22C-C24D2B385D75}" authorId="{32D145CE-3CEA-5153-9B39-BF37DB1552C8}" created="2023-07-17T14:53:27.359">
    <pc:sldMkLst xmlns:pc="http://schemas.microsoft.com/office/powerpoint/2013/main/command">
      <pc:docMk/>
      <pc:sldMk cId="605555433" sldId="697"/>
    </pc:sldMkLst>
    <p188:txBody>
      <a:bodyPr/>
      <a:lstStyle/>
      <a:p>
        <a:r>
          <a:rPr lang="en-IL"/>
          <a:t>כותרת שקף לא לתרגום</a:t>
        </a:r>
      </a:p>
    </p188:txBody>
  </p188:cm>
</p188:cmLst>
</file>

<file path=ppt/comments/modernComment_2BB_F4BE80.xml><?xml version="1.0" encoding="utf-8"?>
<p188:cmLst xmlns:a="http://schemas.openxmlformats.org/drawingml/2006/main" xmlns:r="http://schemas.openxmlformats.org/officeDocument/2006/relationships" xmlns:p188="http://schemas.microsoft.com/office/powerpoint/2018/8/main">
  <p188:cm id="{160A54A2-CAFD-4F2A-8011-4036A82425EE}" authorId="{32D145CE-3CEA-5153-9B39-BF37DB1552C8}" created="2023-07-17T05:28:02.591">
    <pc:sldMkLst xmlns:pc="http://schemas.microsoft.com/office/powerpoint/2013/main/command">
      <pc:docMk/>
      <pc:sldMk cId="16039552" sldId="699"/>
    </pc:sldMkLst>
    <p188:txBody>
      <a:bodyPr/>
      <a:lstStyle/>
      <a:p>
        <a:r>
          <a:rPr lang="en-IL"/>
          <a:t>שקף לא לתרגום</a:t>
        </a:r>
      </a:p>
    </p188:txBody>
  </p188:cm>
</p188:cmLst>
</file>

<file path=ppt/comments/modernComment_2CE_CF78DC49.xml><?xml version="1.0" encoding="utf-8"?>
<p188:cmLst xmlns:a="http://schemas.openxmlformats.org/drawingml/2006/main" xmlns:r="http://schemas.openxmlformats.org/officeDocument/2006/relationships" xmlns:p188="http://schemas.microsoft.com/office/powerpoint/2018/8/main">
  <p188:cm id="{244FECF6-135F-4988-8CCD-C91335B4BDAD}" authorId="{32D145CE-3CEA-5153-9B39-BF37DB1552C8}" created="2023-07-17T05:25:40.243">
    <pc:sldMkLst xmlns:pc="http://schemas.microsoft.com/office/powerpoint/2013/main/command">
      <pc:docMk/>
      <pc:sldMk cId="3480804425" sldId="718"/>
    </pc:sldMkLst>
    <p188:txBody>
      <a:bodyPr/>
      <a:lstStyle/>
      <a:p>
        <a:r>
          <a:rPr lang="en-IL"/>
          <a:t>שקף לא לתרגום</a:t>
        </a:r>
      </a:p>
    </p188:txBody>
  </p188:cm>
</p188:cmLst>
</file>

<file path=ppt/comments/modernComment_2CF_F907F25E.xml><?xml version="1.0" encoding="utf-8"?>
<p188:cmLst xmlns:a="http://schemas.openxmlformats.org/drawingml/2006/main" xmlns:r="http://schemas.openxmlformats.org/officeDocument/2006/relationships" xmlns:p188="http://schemas.microsoft.com/office/powerpoint/2018/8/main">
  <p188:cm id="{C9C68D2A-E494-4F43-AF2B-722DF8CF9AE1}" authorId="{32D145CE-3CEA-5153-9B39-BF37DB1552C8}" created="2023-07-17T09:28:52.074">
    <pc:sldMkLst xmlns:pc="http://schemas.microsoft.com/office/powerpoint/2013/main/command">
      <pc:docMk/>
      <pc:sldMk cId="4178047582" sldId="719"/>
    </pc:sldMkLst>
    <p188:txBody>
      <a:bodyPr/>
      <a:lstStyle/>
      <a:p>
        <a:r>
          <a:rPr lang="en-IL"/>
          <a:t>טבלה וגרפים לא לתרגום</a:t>
        </a:r>
      </a:p>
    </p188:txBody>
  </p188:cm>
</p188:cmLst>
</file>

<file path=ppt/comments/modernComment_2D2_1F56D4B9.xml><?xml version="1.0" encoding="utf-8"?>
<p188:cmLst xmlns:a="http://schemas.openxmlformats.org/drawingml/2006/main" xmlns:r="http://schemas.openxmlformats.org/officeDocument/2006/relationships" xmlns:p188="http://schemas.microsoft.com/office/powerpoint/2018/8/main">
  <p188:cm id="{C2F87120-4590-4B16-88C5-EF8080CF358F}" authorId="{32D145CE-3CEA-5153-9B39-BF37DB1552C8}" created="2023-07-17T05:26:11.088">
    <ac:deMkLst xmlns:ac="http://schemas.microsoft.com/office/drawing/2013/main/command">
      <pc:docMk xmlns:pc="http://schemas.microsoft.com/office/powerpoint/2013/main/command"/>
      <pc:sldMk xmlns:pc="http://schemas.microsoft.com/office/powerpoint/2013/main/command" cId="525784249" sldId="722"/>
      <ac:spMk id="2" creationId="{58AEE898-0024-C64E-722E-DDADD5097EE6}"/>
    </ac:deMkLst>
    <p188:txBody>
      <a:bodyPr/>
      <a:lstStyle/>
      <a:p>
        <a:r>
          <a:rPr lang="en-IL"/>
          <a:t>שקף לא לתרגום</a:t>
        </a:r>
      </a:p>
    </p188:txBody>
  </p188:cm>
</p188:cmLst>
</file>

<file path=ppt/comments/modernComment_2D4_B1EE12DD.xml><?xml version="1.0" encoding="utf-8"?>
<p188:cmLst xmlns:a="http://schemas.openxmlformats.org/drawingml/2006/main" xmlns:r="http://schemas.openxmlformats.org/officeDocument/2006/relationships" xmlns:p188="http://schemas.microsoft.com/office/powerpoint/2018/8/main">
  <p188:cm id="{97F50975-5857-45D8-A033-8D20CA9CD49C}" authorId="{32D145CE-3CEA-5153-9B39-BF37DB1552C8}" created="2023-07-17T14:07:18.097">
    <pc:sldMkLst xmlns:pc="http://schemas.microsoft.com/office/powerpoint/2013/main/command">
      <pc:docMk/>
      <pc:sldMk cId="2985169629" sldId="724"/>
    </pc:sldMkLst>
    <p188:txBody>
      <a:bodyPr/>
      <a:lstStyle/>
      <a:p>
        <a:r>
          <a:rPr lang="en-IL"/>
          <a:t>שקף לא לתרגום</a:t>
        </a:r>
      </a:p>
    </p188:txBody>
  </p188:cm>
</p188:cmLst>
</file>

<file path=ppt/comments/modernComment_2D5_8C19B555.xml><?xml version="1.0" encoding="utf-8"?>
<p188:cmLst xmlns:a="http://schemas.openxmlformats.org/drawingml/2006/main" xmlns:r="http://schemas.openxmlformats.org/officeDocument/2006/relationships" xmlns:p188="http://schemas.microsoft.com/office/powerpoint/2018/8/main">
  <p188:cm id="{E8D45E53-FF98-4D03-8ECB-981EDAE9DF82}" authorId="{32D145CE-3CEA-5153-9B39-BF37DB1552C8}" created="2023-07-17T09:29:21.620">
    <pc:sldMkLst xmlns:pc="http://schemas.microsoft.com/office/powerpoint/2013/main/command">
      <pc:docMk/>
      <pc:sldMk cId="2350495061" sldId="725"/>
    </pc:sldMkLst>
    <p188:txBody>
      <a:bodyPr/>
      <a:lstStyle/>
      <a:p>
        <a:r>
          <a:rPr lang="en-IL"/>
          <a:t>תרשים לא לתרגום</a:t>
        </a:r>
      </a:p>
    </p188:txBody>
  </p188:cm>
</p188:cmLst>
</file>

<file path=ppt/comments/modernComment_2D6_318E91AA.xml><?xml version="1.0" encoding="utf-8"?>
<p188:cmLst xmlns:a="http://schemas.openxmlformats.org/drawingml/2006/main" xmlns:r="http://schemas.openxmlformats.org/officeDocument/2006/relationships" xmlns:p188="http://schemas.microsoft.com/office/powerpoint/2018/8/main">
  <p188:cm id="{6D0D780B-EF2A-47FA-8401-5698AAE33041}" authorId="{32D145CE-3CEA-5153-9B39-BF37DB1552C8}" created="2023-07-17T09:27:49.347">
    <pc:sldMkLst xmlns:pc="http://schemas.microsoft.com/office/powerpoint/2013/main/command">
      <pc:docMk/>
      <pc:sldMk cId="831426986" sldId="726"/>
    </pc:sldMkLst>
    <p188:txBody>
      <a:bodyPr/>
      <a:lstStyle/>
      <a:p>
        <a:r>
          <a:rPr lang="en-IL"/>
          <a:t>גרפים לא לתרגום</a:t>
        </a:r>
      </a:p>
    </p188:txBody>
  </p188:cm>
</p188:cmLst>
</file>

<file path=ppt/comments/modernComment_2DB_2706EB1.xml><?xml version="1.0" encoding="utf-8"?>
<p188:cmLst xmlns:a="http://schemas.openxmlformats.org/drawingml/2006/main" xmlns:r="http://schemas.openxmlformats.org/officeDocument/2006/relationships" xmlns:p188="http://schemas.microsoft.com/office/powerpoint/2018/8/main">
  <p188:cm id="{BE6C4B12-FBC9-486C-BD2E-D35031AD7625}" authorId="{32D145CE-3CEA-5153-9B39-BF37DB1552C8}" created="2023-07-17T05:27:17.322">
    <pc:sldMkLst xmlns:pc="http://schemas.microsoft.com/office/powerpoint/2013/main/command">
      <pc:docMk/>
      <pc:sldMk cId="40922801" sldId="731"/>
    </pc:sldMkLst>
    <p188:txBody>
      <a:bodyPr/>
      <a:lstStyle/>
      <a:p>
        <a:r>
          <a:rPr lang="en-IL"/>
          <a:t>שקף לא לתרגום</a:t>
        </a:r>
      </a:p>
    </p188:txBody>
  </p188:cm>
</p188:cmLst>
</file>

<file path=ppt/comments/modernComment_2DE_26396A52.xml><?xml version="1.0" encoding="utf-8"?>
<p188:cmLst xmlns:a="http://schemas.openxmlformats.org/drawingml/2006/main" xmlns:r="http://schemas.openxmlformats.org/officeDocument/2006/relationships" xmlns:p188="http://schemas.microsoft.com/office/powerpoint/2018/8/main">
  <p188:cm id="{67FC9DA5-B8F6-4A7C-A785-AE12D1E5B2A3}" authorId="{32D145CE-3CEA-5153-9B39-BF37DB1552C8}" created="2023-07-17T05:27:27.409">
    <pc:sldMkLst xmlns:pc="http://schemas.microsoft.com/office/powerpoint/2013/main/command">
      <pc:docMk/>
      <pc:sldMk cId="641296978" sldId="734"/>
    </pc:sldMkLst>
    <p188:txBody>
      <a:bodyPr/>
      <a:lstStyle/>
      <a:p>
        <a:r>
          <a:rPr lang="en-IL"/>
          <a:t>שקף לא לתרגום</a:t>
        </a:r>
      </a:p>
    </p188:txBody>
  </p188:cm>
</p188:cmLst>
</file>

<file path=ppt/drawings/drawing1.xml><?xml version="1.0" encoding="utf-8"?>
<c:userShapes xmlns:c="http://schemas.openxmlformats.org/drawingml/2006/chart">
  <cdr:relSizeAnchor xmlns:cdr="http://schemas.openxmlformats.org/drawingml/2006/chartDrawing">
    <cdr:from>
      <cdr:x>0.5982</cdr:x>
      <cdr:y>0.32795</cdr:y>
    </cdr:from>
    <cdr:to>
      <cdr:x>0.73154</cdr:x>
      <cdr:y>0.41261</cdr:y>
    </cdr:to>
    <cdr:sp macro="" textlink="">
      <cdr:nvSpPr>
        <cdr:cNvPr id="2" name="TextBox 9">
          <a:extLst xmlns:a="http://schemas.openxmlformats.org/drawingml/2006/main">
            <a:ext uri="{FF2B5EF4-FFF2-40B4-BE49-F238E27FC236}">
              <a16:creationId xmlns:a16="http://schemas.microsoft.com/office/drawing/2014/main" id="{B03AE124-BA60-E957-B752-4530CFB1A8FE}"/>
            </a:ext>
          </a:extLst>
        </cdr:cNvPr>
        <cdr:cNvSpPr txBox="1"/>
      </cdr:nvSpPr>
      <cdr:spPr>
        <a:xfrm xmlns:a="http://schemas.openxmlformats.org/drawingml/2006/main">
          <a:off x="3414312" y="983493"/>
          <a:ext cx="761053" cy="25389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xmlns:a="http://schemas.openxmlformats.org/drawingml/2006/main">
          <a:pPr algn="ctr"/>
          <a:r>
            <a:rPr lang="en-US" sz="1050" b="0" dirty="0">
              <a:latin typeface="Segoe UI" panose="020B0502040204020203" pitchFamily="34" charset="0"/>
              <a:ea typeface="Tahoma" panose="020B0604030504040204" pitchFamily="34" charset="0"/>
              <a:cs typeface="Segoe UI" panose="020B0502040204020203" pitchFamily="34" charset="0"/>
            </a:rPr>
            <a:t>N=49</a:t>
          </a:r>
          <a:endParaRPr lang="en-IL" sz="1050" b="0" dirty="0">
            <a:latin typeface="Segoe UI" panose="020B0502040204020203" pitchFamily="34" charset="0"/>
            <a:ea typeface="Tahoma" panose="020B0604030504040204" pitchFamily="34" charset="0"/>
            <a:cs typeface="Segoe UI" panose="020B0502040204020203"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29AA50D-8FA8-4955-A407-40A066830639}" type="datetimeFigureOut">
              <a:rPr lang="he-IL" smtClean="0"/>
              <a:t>כ"ח/תמוז/תשפ"ג</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400BCB57-8AFF-4D27-931B-8985FAB3F8C5}" type="slidenum">
              <a:rPr lang="he-IL" smtClean="0"/>
              <a:t>‹#›</a:t>
            </a:fld>
            <a:endParaRPr lang="he-IL"/>
          </a:p>
        </p:txBody>
      </p:sp>
    </p:spTree>
    <p:extLst>
      <p:ext uri="{BB962C8B-B14F-4D97-AF65-F5344CB8AC3E}">
        <p14:creationId xmlns:p14="http://schemas.microsoft.com/office/powerpoint/2010/main" val="276188001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שקף לא לתרגום</a:t>
            </a:r>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262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cs typeface="Calibri"/>
              </a:rPr>
              <a:t>טבלה ו</a:t>
            </a:r>
            <a:r>
              <a:rPr lang="he-IL" dirty="0"/>
              <a:t>גרפים לא לתרגום</a:t>
            </a:r>
            <a:endParaRPr lang="en-US" dirty="0"/>
          </a:p>
          <a:p>
            <a:endParaRPr lang="he-IL" dirty="0"/>
          </a:p>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6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כותרת 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443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741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en-IL"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78BCAE1-5F72-474F-B970-09885B17872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 name="Header Placeholder 5"/>
          <p:cNvSpPr>
            <a:spLocks noGrp="1"/>
          </p:cNvSpPr>
          <p:nvPr>
            <p:ph type="hdr" sz="quarter" idx="12"/>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962158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i="0"/>
          </a:p>
        </p:txBody>
      </p:sp>
      <p:sp>
        <p:nvSpPr>
          <p:cNvPr id="4" name="Slide Number Placeholder 3"/>
          <p:cNvSpPr>
            <a:spLocks noGrp="1"/>
          </p:cNvSpPr>
          <p:nvPr>
            <p:ph type="sldNum" sz="quarter" idx="5"/>
          </p:nvPr>
        </p:nvSpPr>
        <p:spPr/>
        <p:txBody>
          <a:bodyPr/>
          <a:lstStyle/>
          <a:p>
            <a:fld id="{6122F3A5-CAFF-46FE-94AF-5674817E842C}" type="slidenum">
              <a:rPr lang="he-IL" smtClean="0"/>
              <a:t>16</a:t>
            </a:fld>
            <a:endParaRPr lang="he-IL"/>
          </a:p>
        </p:txBody>
      </p:sp>
    </p:spTree>
    <p:extLst>
      <p:ext uri="{BB962C8B-B14F-4D97-AF65-F5344CB8AC3E}">
        <p14:creationId xmlns:p14="http://schemas.microsoft.com/office/powerpoint/2010/main" val="2179287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גרפים לא לתרגום</a:t>
            </a:r>
            <a:endParaRPr lang="en-US" dirty="0"/>
          </a:p>
          <a:p>
            <a:endParaRPr lang="he-IL" dirty="0"/>
          </a:p>
          <a:p>
            <a:pPr marL="0" marR="0" lvl="0" indent="0" algn="r" defTabSz="931774" rtl="1" eaLnBrk="1" fontAlgn="base"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Segoe UI Black" panose="020B0A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400BCB57-8AFF-4D27-931B-8985FAB3F8C5}" type="slidenum">
              <a:rPr lang="he-IL" smtClean="0"/>
              <a:t>17</a:t>
            </a:fld>
            <a:endParaRPr lang="he-IL"/>
          </a:p>
        </p:txBody>
      </p:sp>
    </p:spTree>
    <p:extLst>
      <p:ext uri="{BB962C8B-B14F-4D97-AF65-F5344CB8AC3E}">
        <p14:creationId xmlns:p14="http://schemas.microsoft.com/office/powerpoint/2010/main" val="464457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גרפים לא לתרגום</a:t>
            </a:r>
            <a:endParaRPr lang="en-US" dirty="0"/>
          </a:p>
          <a:p>
            <a:endParaRPr lang="he-IL" dirty="0"/>
          </a:p>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18</a:t>
            </a:fld>
            <a:endParaRPr lang="en-US"/>
          </a:p>
        </p:txBody>
      </p:sp>
    </p:spTree>
    <p:extLst>
      <p:ext uri="{BB962C8B-B14F-4D97-AF65-F5344CB8AC3E}">
        <p14:creationId xmlns:p14="http://schemas.microsoft.com/office/powerpoint/2010/main" val="17596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lnSpc>
                <a:spcPts val="2300"/>
              </a:lnSpc>
            </a:pPr>
            <a:endParaRPr lang="he-IL" sz="120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400BCB57-8AFF-4D27-931B-8985FAB3F8C5}" type="slidenum">
              <a:rPr lang="he-IL" smtClean="0"/>
              <a:t>19</a:t>
            </a:fld>
            <a:endParaRPr lang="he-IL"/>
          </a:p>
        </p:txBody>
      </p:sp>
    </p:spTree>
    <p:extLst>
      <p:ext uri="{BB962C8B-B14F-4D97-AF65-F5344CB8AC3E}">
        <p14:creationId xmlns:p14="http://schemas.microsoft.com/office/powerpoint/2010/main" val="265004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כותרת שקף לא לתרגום</a:t>
            </a:r>
          </a:p>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6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שקף לא לתרגום</a:t>
            </a:r>
            <a:endParaRPr lang="en-IL" dirty="0"/>
          </a:p>
        </p:txBody>
      </p:sp>
      <p:sp>
        <p:nvSpPr>
          <p:cNvPr id="4" name="Slide Number Placeholder 3"/>
          <p:cNvSpPr>
            <a:spLocks noGrp="1"/>
          </p:cNvSpPr>
          <p:nvPr>
            <p:ph type="sldNum" sz="quarter" idx="5"/>
          </p:nvPr>
        </p:nvSpPr>
        <p:spPr/>
        <p:txBody>
          <a:bodyPr/>
          <a:lstStyle/>
          <a:p>
            <a:fld id="{400BCB57-8AFF-4D27-931B-8985FAB3F8C5}" type="slidenum">
              <a:rPr lang="he-IL" smtClean="0"/>
              <a:t>21</a:t>
            </a:fld>
            <a:endParaRPr lang="he-IL"/>
          </a:p>
        </p:txBody>
      </p:sp>
    </p:spTree>
    <p:extLst>
      <p:ext uri="{BB962C8B-B14F-4D97-AF65-F5344CB8AC3E}">
        <p14:creationId xmlns:p14="http://schemas.microsoft.com/office/powerpoint/2010/main" val="42851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dirty="0"/>
              <a:t>שקף לא לתרגום</a:t>
            </a:r>
            <a:endParaRPr lang="en-US" dirty="0"/>
          </a:p>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44408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lnSpc>
                <a:spcPts val="2300"/>
              </a:lnSpc>
            </a:pPr>
            <a:endParaRPr lang="he-IL" sz="120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400BCB57-8AFF-4D27-931B-8985FAB3F8C5}" type="slidenum">
              <a:rPr lang="he-IL" smtClean="0"/>
              <a:t>22</a:t>
            </a:fld>
            <a:endParaRPr lang="he-IL"/>
          </a:p>
        </p:txBody>
      </p:sp>
    </p:spTree>
    <p:extLst>
      <p:ext uri="{BB962C8B-B14F-4D97-AF65-F5344CB8AC3E}">
        <p14:creationId xmlns:p14="http://schemas.microsoft.com/office/powerpoint/2010/main" val="1194972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lnSpc>
                <a:spcPts val="2300"/>
              </a:lnSpc>
            </a:pPr>
            <a:endParaRPr lang="he-IL" sz="120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400BCB57-8AFF-4D27-931B-8985FAB3F8C5}" type="slidenum">
              <a:rPr lang="he-IL" smtClean="0"/>
              <a:t>23</a:t>
            </a:fld>
            <a:endParaRPr lang="he-IL"/>
          </a:p>
        </p:txBody>
      </p:sp>
    </p:spTree>
    <p:extLst>
      <p:ext uri="{BB962C8B-B14F-4D97-AF65-F5344CB8AC3E}">
        <p14:creationId xmlns:p14="http://schemas.microsoft.com/office/powerpoint/2010/main" val="663578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כותרת 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endParaRP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4552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869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גרפים לא לתרגום</a:t>
            </a:r>
            <a:endParaRPr lang="en-US" dirty="0"/>
          </a:p>
          <a:p>
            <a:endParaRPr lang="he-IL" dirty="0"/>
          </a:p>
        </p:txBody>
      </p:sp>
      <p:sp>
        <p:nvSpPr>
          <p:cNvPr id="4" name="מציין מיקום של מספר שקופית 3"/>
          <p:cNvSpPr>
            <a:spLocks noGrp="1"/>
          </p:cNvSpPr>
          <p:nvPr>
            <p:ph type="sldNum" sz="quarter" idx="5"/>
          </p:nvPr>
        </p:nvSpPr>
        <p:spPr/>
        <p:txBody>
          <a:bodyPr/>
          <a:lstStyle/>
          <a:p>
            <a:fld id="{400BCB57-8AFF-4D27-931B-8985FAB3F8C5}" type="slidenum">
              <a:rPr lang="he-IL" smtClean="0"/>
              <a:t>27</a:t>
            </a:fld>
            <a:endParaRPr lang="he-IL"/>
          </a:p>
        </p:txBody>
      </p:sp>
    </p:spTree>
    <p:extLst>
      <p:ext uri="{BB962C8B-B14F-4D97-AF65-F5344CB8AC3E}">
        <p14:creationId xmlns:p14="http://schemas.microsoft.com/office/powerpoint/2010/main" val="3579296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28</a:t>
            </a:fld>
            <a:endParaRPr lang="en-US"/>
          </a:p>
        </p:txBody>
      </p:sp>
    </p:spTree>
    <p:extLst>
      <p:ext uri="{BB962C8B-B14F-4D97-AF65-F5344CB8AC3E}">
        <p14:creationId xmlns:p14="http://schemas.microsoft.com/office/powerpoint/2010/main" val="53006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גרף לא לתרגום</a:t>
            </a: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29</a:t>
            </a:fld>
            <a:endParaRPr lang="en-US"/>
          </a:p>
        </p:txBody>
      </p:sp>
    </p:spTree>
    <p:extLst>
      <p:ext uri="{BB962C8B-B14F-4D97-AF65-F5344CB8AC3E}">
        <p14:creationId xmlns:p14="http://schemas.microsoft.com/office/powerpoint/2010/main" val="3029858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גרף לא לתרגום</a:t>
            </a:r>
            <a:endParaRPr lang="en-US" dirty="0"/>
          </a:p>
        </p:txBody>
      </p:sp>
      <p:sp>
        <p:nvSpPr>
          <p:cNvPr id="4" name="Slide Number Placeholder 3"/>
          <p:cNvSpPr>
            <a:spLocks noGrp="1"/>
          </p:cNvSpPr>
          <p:nvPr>
            <p:ph type="sldNum" sz="quarter" idx="5"/>
          </p:nvPr>
        </p:nvSpPr>
        <p:spPr/>
        <p:txBody>
          <a:bodyPr/>
          <a:lstStyle/>
          <a:p>
            <a:fld id="{937E0950-7630-4B72-A91E-FC6ABBB00A8C}" type="slidenum">
              <a:rPr lang="en-US" smtClean="0"/>
              <a:t>30</a:t>
            </a:fld>
            <a:endParaRPr lang="en-US"/>
          </a:p>
        </p:txBody>
      </p:sp>
    </p:spTree>
    <p:extLst>
      <p:ext uri="{BB962C8B-B14F-4D97-AF65-F5344CB8AC3E}">
        <p14:creationId xmlns:p14="http://schemas.microsoft.com/office/powerpoint/2010/main" val="2743956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כותרת 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endParaRP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438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rPr>
              <a:t>שקף לא לתרגום</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3676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cs typeface="Calibri"/>
              </a:rPr>
              <a:t>שקף לא לתרגוםש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78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400BCB57-8AFF-4D27-931B-8985FAB3F8C5}"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33</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779141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34</a:t>
            </a:fld>
            <a:endParaRPr lang="en-US"/>
          </a:p>
        </p:txBody>
      </p:sp>
    </p:spTree>
    <p:extLst>
      <p:ext uri="{BB962C8B-B14F-4D97-AF65-F5344CB8AC3E}">
        <p14:creationId xmlns:p14="http://schemas.microsoft.com/office/powerpoint/2010/main" val="3973523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4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228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a:solidFill>
                  <a:schemeClr val="tx1"/>
                </a:solidFill>
                <a:latin typeface="Segoe UI Light" panose="020B0502040204020203" pitchFamily="34" charset="0"/>
                <a:ea typeface="Tahoma" panose="020B0604030504040204" pitchFamily="34" charset="0"/>
                <a:cs typeface="Segoe UI Light" panose="020B0502040204020203" pitchFamily="34" charset="0"/>
              </a:rPr>
              <a:t>כותרת שקף לא לתרגום</a:t>
            </a:r>
          </a:p>
          <a:p>
            <a:pPr algn="r" defTabSz="931774" rtl="1"/>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46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שקף לא לתרגום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9155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שקף לא לתרגום</a:t>
            </a:r>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17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267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800" dirty="0">
                <a:effectLst/>
                <a:latin typeface="Segoe UI" panose="020B0502040204020203" pitchFamily="34" charset="0"/>
              </a:rPr>
              <a:t>שקף לא לתרגום</a:t>
            </a:r>
            <a:endParaRPr lang="he-IL" sz="1800" dirty="0">
              <a:effectLst/>
              <a:latin typeface="Arial" panose="020B0604020202020204" pitchFamily="34" charset="0"/>
            </a:endParaRPr>
          </a:p>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934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תרשים לא לתרגום</a:t>
            </a:r>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46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cs typeface="Calibri"/>
              </a:rPr>
              <a:t>שקף לא לתרגום – לרפרנס מונחים מקצועיים באנגלית</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411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509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800" dirty="0">
                <a:effectLst/>
                <a:latin typeface="Segoe UI" panose="020B0502040204020203" pitchFamily="34" charset="0"/>
              </a:rPr>
              <a:t>שקף לא לתרגום</a:t>
            </a:r>
            <a:endParaRPr lang="he-IL" sz="1800" dirty="0">
              <a:effectLst/>
              <a:latin typeface="Arial" panose="020B0604020202020204" pitchFamily="34" charset="0"/>
            </a:endParaRPr>
          </a:p>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2000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t>שאלה 13 לא לתרגום</a:t>
            </a:r>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8898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001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544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r>
              <a:rPr lang="he-IL" dirty="0">
                <a:cs typeface="Calibri"/>
              </a:rPr>
              <a:t>שקף לא לתרגום – לרפרנס מונחים מקצועיים באנגלית</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214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65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i="0" kern="1200">
              <a:solidFill>
                <a:schemeClr val="tx1"/>
              </a:solidFill>
              <a:latin typeface="Segoe UI Light" panose="020B0502040204020203" pitchFamily="34" charset="0"/>
              <a:ea typeface="Tahoma" panose="020B0604030504040204" pitchFamily="34" charset="0"/>
              <a:cs typeface="Segoe UI Light" panose="020B0502040204020203" pitchFamily="34" charset="0"/>
            </a:endParaRP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774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9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31774" rtl="1" eaLnBrk="1" fontAlgn="auto" latinLnBrk="0" hangingPunct="1">
              <a:lnSpc>
                <a:spcPct val="100000"/>
              </a:lnSpc>
              <a:spcBef>
                <a:spcPts val="0"/>
              </a:spcBef>
              <a:spcAft>
                <a:spcPts val="0"/>
              </a:spcAft>
              <a:buClrTx/>
              <a:buSzTx/>
              <a:buFontTx/>
              <a:buNone/>
              <a:tabLst/>
              <a:defRPr/>
            </a:pPr>
            <a:r>
              <a:rPr lang="he-IL" sz="1200" i="0" kern="1200" dirty="0">
                <a:solidFill>
                  <a:schemeClr val="tx1"/>
                </a:solidFill>
                <a:latin typeface="Segoe UI Light" panose="020B0502040204020203" pitchFamily="34" charset="0"/>
                <a:ea typeface="Tahoma" panose="020B0604030504040204" pitchFamily="34" charset="0"/>
                <a:cs typeface="Segoe UI Light" panose="020B0502040204020203" pitchFamily="34" charset="0"/>
              </a:rPr>
              <a:t>שקף לא לתרגום</a:t>
            </a:r>
          </a:p>
          <a:p>
            <a:pPr marL="0" marR="0" lvl="0" indent="0" algn="r" defTabSz="931774" rtl="1" eaLnBrk="1" fontAlgn="auto" latinLnBrk="0" hangingPunct="1">
              <a:lnSpc>
                <a:spcPct val="100000"/>
              </a:lnSpc>
              <a:spcBef>
                <a:spcPts val="0"/>
              </a:spcBef>
              <a:spcAft>
                <a:spcPts val="0"/>
              </a:spcAft>
              <a:buClrTx/>
              <a:buSzTx/>
              <a:buFontTx/>
              <a:buNone/>
              <a:tabLst/>
              <a:defRPr/>
            </a:pPr>
            <a:endParaRPr lang="he-IL" sz="12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E0950-7630-4B72-A91E-FC6ABBB00A8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963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1B2A676-DD06-8F5F-D340-6B94C49AA246}"/>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45798EF6-2E99-549E-B354-D0BD234AF7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F349C880-37B4-F3C3-D280-EAC6880380B8}"/>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59303371-5BF8-AA13-03D0-E776F546413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643F60E2-C6E2-F641-5CC0-0881071372F6}"/>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3814845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729552-04C7-8795-B679-38AD552DA8C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300D9C8-95CE-B656-8B07-43AE239447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78ADCE7-BE57-2F71-6749-C7B12C704220}"/>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00296DEE-6556-CC9B-8E9C-7727ADAB312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37096B1-9230-F309-8E10-78C404206F8C}"/>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436348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02EB7C28-66A7-9C42-6A63-93D4E0A8DF4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E811625-5CBB-5FD3-B6C3-7BC55A51097B}"/>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635CD6E-D142-2C76-E2D9-5B4E0E574F88}"/>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7507F9F5-5C07-5250-E6F3-BE921EFCEE8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FC6ADCA-B0E7-9291-D917-7291FC637C2C}"/>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223970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3635CD-D618-4EB1-964F-030AA1383326}" type="datetime1">
              <a:rPr lang="en-US" smtClean="0"/>
              <a:t>7/17/2023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624421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7B53F5-C931-41C5-9280-267697094343}" type="datetime1">
              <a:rPr lang="en-US" smtClean="0"/>
              <a:t>7/17/2023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861104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821033-706E-43AA-94C6-BBF503A0CF4D}" type="datetime1">
              <a:rPr lang="en-US" smtClean="0"/>
              <a:t>7/17/2023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106740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ABD1946-85EE-49AD-8A74-0C6EFB88D725}" type="datetime1">
              <a:rPr lang="en-US" smtClean="0"/>
              <a:t>7/17/2023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736916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372F003-9096-4EC0-BA3D-391C28B14389}" type="datetime1">
              <a:rPr lang="en-US" smtClean="0"/>
              <a:t>7/17/2023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4051978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CA00E47-E9AE-4E2B-99C9-78926CA065FE}" type="datetime1">
              <a:rPr lang="en-US" smtClean="0"/>
              <a:t>7/17/2023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997762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C36759-85E7-445E-A9DF-B6C766204F5A}" type="datetime1">
              <a:rPr lang="en-US" smtClean="0"/>
              <a:t>7/17/2023</a:t>
            </a:fld>
            <a:endParaRPr lang="en-US"/>
          </a:p>
        </p:txBody>
      </p:sp>
      <p:sp>
        <p:nvSpPr>
          <p:cNvPr id="4" name="Slide Number Placeholder 3"/>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120144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AB0491D-EF4C-42F2-A425-B198861576F2}" type="datetime1">
              <a:rPr lang="en-US" smtClean="0"/>
              <a:t>7/17/2023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4155200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0FD365-5554-B83B-F522-04DC403A754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0D0EE7C-F901-26AE-0CCD-2799C85B22DC}"/>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63F2DC3-1165-2EDE-3738-D7A866119F0E}"/>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7DD4B52C-37F1-1855-2076-12B2718B74B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64B93A-E6DC-C794-71DA-A7AF0FBFAB31}"/>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285490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C78787E-D425-4CAC-9240-D893A290CE6F}" type="datetime1">
              <a:rPr lang="en-US" smtClean="0"/>
              <a:t>7/17/2023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4233409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916E8CD-72A0-4A5A-81D5-FDE579735042}" type="datetime1">
              <a:rPr lang="en-US" smtClean="0"/>
              <a:t>7/17/2023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3204392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55CFF85-3B0F-466A-A87E-48458BCD5333}" type="datetime1">
              <a:rPr lang="en-US" smtClean="0"/>
              <a:t>7/17/2023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2736200-3204-44C4-A5EC-985817706BA3}" type="slidenum">
              <a:rPr lang="en-US" smtClean="0"/>
              <a:t>‹#›</a:t>
            </a:fld>
            <a:endParaRPr lang="en-US"/>
          </a:p>
        </p:txBody>
      </p:sp>
    </p:spTree>
    <p:extLst>
      <p:ext uri="{BB962C8B-B14F-4D97-AF65-F5344CB8AC3E}">
        <p14:creationId xmlns:p14="http://schemas.microsoft.com/office/powerpoint/2010/main" val="221837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6FEC8C6-DB35-E5BA-58B8-54C0F997B34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098F168-C7F8-18EB-6AED-D5B6F31CF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31A6383-15A6-FB04-A5F2-C9E5C6374669}"/>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3E94BAAF-771C-5E3C-4242-3973D5AE504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3F77C08-DB18-677B-4449-A9B64B6F1E9B}"/>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352968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D72732B-F7C7-94E1-A3C2-BEAE57B1D41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845B8524-1A62-0558-0BC7-D0E2757FBB22}"/>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0276C0DF-B158-EDD0-5E95-6E9261A6479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F642FB2F-2194-EF5A-E404-87533143277C}"/>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6" name="מציין מיקום של כותרת תחתונה 5">
            <a:extLst>
              <a:ext uri="{FF2B5EF4-FFF2-40B4-BE49-F238E27FC236}">
                <a16:creationId xmlns:a16="http://schemas.microsoft.com/office/drawing/2014/main" id="{684A8004-3395-E73A-4737-F6ED83A71A4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A7E6D53-C78F-C028-917E-ED0A02589D6D}"/>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2739189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42F9A6C-0E90-743E-3E19-645FD85BA0F3}"/>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A078700-26E2-BDA0-4570-92858CFFDD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EACB7DE-CEAA-1109-9C7A-1842080F6B9E}"/>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544CF4F2-07FB-9993-10E2-04FBB7A167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56B9D8E-3E43-1715-6247-7FD2F559741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D9DE758B-858E-0E20-703C-51DB46CFE9FE}"/>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8" name="מציין מיקום של כותרת תחתונה 7">
            <a:extLst>
              <a:ext uri="{FF2B5EF4-FFF2-40B4-BE49-F238E27FC236}">
                <a16:creationId xmlns:a16="http://schemas.microsoft.com/office/drawing/2014/main" id="{25C04004-FC46-CE71-0548-19A167062EC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7FD5F19-158E-4FB9-DF21-F1F022605F58}"/>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1955859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6A44CC9-15B3-77DD-2771-B055F5F82B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5ABC125-FF2C-053A-16C7-2B002A4821B7}"/>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4" name="מציין מיקום של כותרת תחתונה 3">
            <a:extLst>
              <a:ext uri="{FF2B5EF4-FFF2-40B4-BE49-F238E27FC236}">
                <a16:creationId xmlns:a16="http://schemas.microsoft.com/office/drawing/2014/main" id="{C030DA74-7EA5-2097-850D-29DEFD67E25C}"/>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8BC30939-5082-3F1D-4B36-A49F8A76CDC6}"/>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404732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158E307-3689-1C9E-98FF-628A8DBDD7FD}"/>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3" name="מציין מיקום של כותרת תחתונה 2">
            <a:extLst>
              <a:ext uri="{FF2B5EF4-FFF2-40B4-BE49-F238E27FC236}">
                <a16:creationId xmlns:a16="http://schemas.microsoft.com/office/drawing/2014/main" id="{84FA3C24-38FE-B6E0-4E8B-06027DF1036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C7E70FE-BED1-AA42-A441-DFA56E6ABDC1}"/>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150053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F76115F-70E4-CD47-A152-62E5F989C135}"/>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AA3E66C-62E7-E582-E0FD-A66D3253AD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7589BC7A-6A61-6176-4D8C-E30BFB1AE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219AE711-F1DC-EB90-D088-2BB917B47F7B}"/>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6" name="מציין מיקום של כותרת תחתונה 5">
            <a:extLst>
              <a:ext uri="{FF2B5EF4-FFF2-40B4-BE49-F238E27FC236}">
                <a16:creationId xmlns:a16="http://schemas.microsoft.com/office/drawing/2014/main" id="{80F9A057-D70B-D981-68CF-2DD73E066A7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C7E3EF58-25FF-1321-84AF-0726FC49DACC}"/>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428399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B54405-2520-185F-581C-3EAE1F0CDB9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72246C08-A6FE-59D7-152B-F68EC2F1A4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BDA4418-878F-BDDA-3E66-2E7A4B04B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4B9AD17-9803-BEC6-4A4F-81F37B8F2DBB}"/>
              </a:ext>
            </a:extLst>
          </p:cNvPr>
          <p:cNvSpPr>
            <a:spLocks noGrp="1"/>
          </p:cNvSpPr>
          <p:nvPr>
            <p:ph type="dt" sz="half" idx="10"/>
          </p:nvPr>
        </p:nvSpPr>
        <p:spPr/>
        <p:txBody>
          <a:bodyPr/>
          <a:lstStyle/>
          <a:p>
            <a:fld id="{A3BDE004-1ADD-4435-B1D8-BED1693767CF}" type="datetimeFigureOut">
              <a:rPr lang="he-IL" smtClean="0"/>
              <a:t>כ"ח/תמוז/תשפ"ג</a:t>
            </a:fld>
            <a:endParaRPr lang="he-IL"/>
          </a:p>
        </p:txBody>
      </p:sp>
      <p:sp>
        <p:nvSpPr>
          <p:cNvPr id="6" name="מציין מיקום של כותרת תחתונה 5">
            <a:extLst>
              <a:ext uri="{FF2B5EF4-FFF2-40B4-BE49-F238E27FC236}">
                <a16:creationId xmlns:a16="http://schemas.microsoft.com/office/drawing/2014/main" id="{43C27760-B519-D9BD-58E1-0CB1F2C8588B}"/>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73F9305-9FF8-F9B2-5857-4EF447FF9442}"/>
              </a:ext>
            </a:extLst>
          </p:cNvPr>
          <p:cNvSpPr>
            <a:spLocks noGrp="1"/>
          </p:cNvSpPr>
          <p:nvPr>
            <p:ph type="sldNum" sz="quarter" idx="12"/>
          </p:nvPr>
        </p:nvSpPr>
        <p:spPr/>
        <p:txBody>
          <a:bodyPr/>
          <a:lstStyle/>
          <a:p>
            <a:fld id="{347D1B22-2913-4E26-826B-CE304B4129AF}" type="slidenum">
              <a:rPr lang="he-IL" smtClean="0"/>
              <a:t>‹#›</a:t>
            </a:fld>
            <a:endParaRPr lang="he-IL"/>
          </a:p>
        </p:txBody>
      </p:sp>
    </p:spTree>
    <p:extLst>
      <p:ext uri="{BB962C8B-B14F-4D97-AF65-F5344CB8AC3E}">
        <p14:creationId xmlns:p14="http://schemas.microsoft.com/office/powerpoint/2010/main" val="4278693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DC75136C-0835-9EDB-FFCD-50CBCB3F2163}"/>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AB0B43B-7EF3-4F1E-D03E-39BEF8046D7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492D5EF-D42F-8204-6A3A-FCA4E6B1ADF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3BDE004-1ADD-4435-B1D8-BED1693767CF}" type="datetimeFigureOut">
              <a:rPr lang="he-IL" smtClean="0"/>
              <a:t>כ"ח/תמוז/תשפ"ג</a:t>
            </a:fld>
            <a:endParaRPr lang="he-IL"/>
          </a:p>
        </p:txBody>
      </p:sp>
      <p:sp>
        <p:nvSpPr>
          <p:cNvPr id="5" name="מציין מיקום של כותרת תחתונה 4">
            <a:extLst>
              <a:ext uri="{FF2B5EF4-FFF2-40B4-BE49-F238E27FC236}">
                <a16:creationId xmlns:a16="http://schemas.microsoft.com/office/drawing/2014/main" id="{23A20D4C-2FD8-D861-CBAA-A2BA51669D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6BA9F5BB-8CF0-A3E1-D2C5-5FEBB90D26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47D1B22-2913-4E26-826B-CE304B4129AF}" type="slidenum">
              <a:rPr lang="he-IL" smtClean="0"/>
              <a:t>‹#›</a:t>
            </a:fld>
            <a:endParaRPr lang="he-IL"/>
          </a:p>
        </p:txBody>
      </p:sp>
    </p:spTree>
    <p:extLst>
      <p:ext uri="{BB962C8B-B14F-4D97-AF65-F5344CB8AC3E}">
        <p14:creationId xmlns:p14="http://schemas.microsoft.com/office/powerpoint/2010/main" val="4160110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53910" y="6440809"/>
            <a:ext cx="10683087" cy="561315"/>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10402430" y="5839735"/>
            <a:ext cx="1112539" cy="1633728"/>
          </a:xfrm>
          <a:prstGeom prst="rect">
            <a:avLst/>
          </a:prstGeom>
        </p:spPr>
      </p:pic>
      <p:sp>
        <p:nvSpPr>
          <p:cNvPr id="8" name="Rectangle 7"/>
          <p:cNvSpPr/>
          <p:nvPr userDrawn="1"/>
        </p:nvSpPr>
        <p:spPr>
          <a:xfrm>
            <a:off x="11647141" y="6258247"/>
            <a:ext cx="307817" cy="3892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11353048" y="6285406"/>
            <a:ext cx="638122"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F2736200-3204-44C4-A5EC-985817706BA3}" type="slidenum">
              <a:rPr lang="en-US" smtClean="0"/>
              <a:pPr/>
              <a:t>‹#›</a:t>
            </a:fld>
            <a:endParaRPr lang="en-US"/>
          </a:p>
        </p:txBody>
      </p:sp>
      <p:sp>
        <p:nvSpPr>
          <p:cNvPr id="10" name="TextBox 9"/>
          <p:cNvSpPr txBox="1"/>
          <p:nvPr userDrawn="1"/>
        </p:nvSpPr>
        <p:spPr>
          <a:xfrm>
            <a:off x="4106640" y="6488223"/>
            <a:ext cx="6554709" cy="246221"/>
          </a:xfrm>
          <a:prstGeom prst="rect">
            <a:avLst/>
          </a:prstGeom>
          <a:noFill/>
        </p:spPr>
        <p:txBody>
          <a:bodyPr wrap="square" rtlCol="0">
            <a:spAutoFit/>
          </a:bodyPr>
          <a:lstStyle/>
          <a:p>
            <a:pPr algn="r"/>
            <a:r>
              <a:rPr lang="he-IL" sz="1000">
                <a:latin typeface="Almoni Neue DL 4.0 AAA Light" panose="00000400000000000000" pitchFamily="50" charset="-79"/>
                <a:cs typeface="Almoni Neue DL 4.0 AAA Light" panose="00000400000000000000" pitchFamily="50" charset="-79"/>
              </a:rPr>
              <a:t>היחידה להערכת </a:t>
            </a:r>
            <a:r>
              <a:rPr lang="he-IL" sz="1000" err="1">
                <a:latin typeface="Almoni Neue DL 4.0 AAA Light" panose="00000400000000000000" pitchFamily="50" charset="-79"/>
                <a:cs typeface="Almoni Neue DL 4.0 AAA Light" panose="00000400000000000000" pitchFamily="50" charset="-79"/>
              </a:rPr>
              <a:t>תוכניות</a:t>
            </a:r>
            <a:r>
              <a:rPr lang="he-IL" sz="1000">
                <a:latin typeface="Almoni Neue DL 4.0 AAA Light" panose="00000400000000000000" pitchFamily="50" charset="-79"/>
                <a:cs typeface="Almoni Neue DL 4.0 AAA Light" panose="00000400000000000000" pitchFamily="50" charset="-79"/>
              </a:rPr>
              <a:t> במטח מציעה מגוון כלים ושירותים התומכים ביוזמות חברתיות וחינוכיות ומסייעים להצלחתן</a:t>
            </a:r>
            <a:endParaRPr lang="en-US" sz="1000">
              <a:latin typeface="Almoni Neue DL 4.0 AAA Light" panose="00000400000000000000" pitchFamily="50" charset="-79"/>
              <a:cs typeface="Almoni Neue DL 4.0 AAA Light" panose="00000400000000000000" pitchFamily="50" charset="-79"/>
            </a:endParaRPr>
          </a:p>
        </p:txBody>
      </p:sp>
    </p:spTree>
    <p:extLst>
      <p:ext uri="{BB962C8B-B14F-4D97-AF65-F5344CB8AC3E}">
        <p14:creationId xmlns:p14="http://schemas.microsoft.com/office/powerpoint/2010/main" val="740035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cet.ac.il/" TargetMode="External"/><Relationship Id="rId13" Type="http://schemas.openxmlformats.org/officeDocument/2006/relationships/image" Target="../media/image10.png"/><Relationship Id="rId3" Type="http://schemas.microsoft.com/office/2018/10/relationships/comments" Target="../comments/modernComment_27C_A462244D.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2CF_F907F25E.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2B6_76DC9F8B.xml"/><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2D2_1F56D4B9.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CE_CC6E949D.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2D6_318E91AA.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224_869B13CD.xml"/><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3.png"/><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2B9_24180AE9.xml"/><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2B5_9C98E1FA.xm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2B7_FDFAF36A.xml"/><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2DB_2706EB1.xml"/><Relationship Id="rId7"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00_E910490F.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25A_73A0ACF4.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265_F88B93D8.xm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269_15CF5762.xm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288_57ED609A.xml"/><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2DE_26396A52.xml"/><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png"/><Relationship Id="rId9" Type="http://schemas.openxmlformats.org/officeDocument/2006/relationships/image" Target="../media/image6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2B2_E0EB5E9D.xml"/><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microsoft.com/office/2018/10/relationships/comments" Target="../comments/modernComment_2BB_F4BE80.xml"/><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27A_9303A9E2.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A2_7D5B6A69.xml"/><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2D4_B1EE12DD.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2D5_8C19B555.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18/10/relationships/comments" Target="../comments/modernComment_1E1_76C0E1F2.xml"/><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26C_86EBF7C4.xm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18/10/relationships/comments" Target="../comments/modernComment_2A4_5E3536D7.xml"/><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2CE_CF78DC49.xml"/><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5FC9867E-B745-B162-887C-F044697A0F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9922" y="-1"/>
            <a:ext cx="2811160" cy="2502597"/>
          </a:xfrm>
          <a:prstGeom prst="rect">
            <a:avLst/>
          </a:prstGeom>
          <a:ln w="28575">
            <a:solidFill>
              <a:srgbClr val="FF0000"/>
            </a:solidFill>
          </a:ln>
        </p:spPr>
      </p:pic>
      <p:pic>
        <p:nvPicPr>
          <p:cNvPr id="12" name="תמונה 11">
            <a:extLst>
              <a:ext uri="{FF2B5EF4-FFF2-40B4-BE49-F238E27FC236}">
                <a16:creationId xmlns:a16="http://schemas.microsoft.com/office/drawing/2014/main" id="{FA27CD56-C9D2-5324-3397-DF9A44B9B7C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
          <a:stretch/>
        </p:blipFill>
        <p:spPr>
          <a:xfrm>
            <a:off x="6096000" y="2098092"/>
            <a:ext cx="2938026" cy="1683566"/>
          </a:xfrm>
          <a:prstGeom prst="rect">
            <a:avLst/>
          </a:prstGeom>
        </p:spPr>
      </p:pic>
      <p:pic>
        <p:nvPicPr>
          <p:cNvPr id="16" name="תמונה 15">
            <a:extLst>
              <a:ext uri="{FF2B5EF4-FFF2-40B4-BE49-F238E27FC236}">
                <a16:creationId xmlns:a16="http://schemas.microsoft.com/office/drawing/2014/main" id="{5F9F73E9-FE32-EE3A-E40B-D91E81A863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60924" y="2121943"/>
            <a:ext cx="3139712" cy="2054530"/>
          </a:xfrm>
          <a:prstGeom prst="rect">
            <a:avLst/>
          </a:prstGeom>
        </p:spPr>
      </p:pic>
      <p:pic>
        <p:nvPicPr>
          <p:cNvPr id="31" name="תמונה 30">
            <a:extLst>
              <a:ext uri="{FF2B5EF4-FFF2-40B4-BE49-F238E27FC236}">
                <a16:creationId xmlns:a16="http://schemas.microsoft.com/office/drawing/2014/main" id="{24E3E46D-E7FA-8AF5-A987-CAF4F62B381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b="16402"/>
          <a:stretch/>
        </p:blipFill>
        <p:spPr>
          <a:xfrm>
            <a:off x="5948481" y="3825121"/>
            <a:ext cx="6242194" cy="1990130"/>
          </a:xfrm>
          <a:prstGeom prst="rect">
            <a:avLst/>
          </a:prstGeom>
        </p:spPr>
      </p:pic>
      <p:sp>
        <p:nvSpPr>
          <p:cNvPr id="15" name="TextBox 14"/>
          <p:cNvSpPr txBox="1"/>
          <p:nvPr/>
        </p:nvSpPr>
        <p:spPr>
          <a:xfrm>
            <a:off x="4165608" y="6494524"/>
            <a:ext cx="6854687" cy="246221"/>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Almoni Neue DL 4.0 AAA" panose="00000500000000000000" pitchFamily="50" charset="-79"/>
                <a:ea typeface="+mn-ea"/>
                <a:cs typeface="Almoni Neue DL 4.0 AAA" panose="00000500000000000000" pitchFamily="50" charset="-79"/>
                <a:hlinkClick r:id="rId8"/>
              </a:rPr>
              <a:t>www.cet.ac.il</a:t>
            </a:r>
            <a:r>
              <a:rPr kumimoji="0" lang="en-US" sz="1000" b="0" i="0" u="none" strike="noStrike" kern="1200" cap="none" spc="0" normalizeH="0" baseline="0" noProof="0">
                <a:ln>
                  <a:noFill/>
                </a:ln>
                <a:solidFill>
                  <a:prstClr val="black">
                    <a:lumMod val="50000"/>
                    <a:lumOff val="50000"/>
                  </a:prstClr>
                </a:solidFill>
                <a:effectLst/>
                <a:uLnTx/>
                <a:uFillTx/>
                <a:latin typeface="Almoni Neue DL 4.0 AAA" panose="00000500000000000000" pitchFamily="50" charset="-79"/>
                <a:ea typeface="+mn-ea"/>
                <a:cs typeface="Almoni Neue DL 4.0 AAA" panose="00000500000000000000" pitchFamily="50" charset="-79"/>
              </a:rPr>
              <a:t> </a:t>
            </a:r>
            <a:r>
              <a:rPr kumimoji="0" lang="he-IL" sz="1000" b="0" i="0" u="none" strike="noStrike" kern="1200" cap="none" spc="0" normalizeH="0" baseline="0" noProof="0">
                <a:ln>
                  <a:noFill/>
                </a:ln>
                <a:solidFill>
                  <a:prstClr val="black">
                    <a:lumMod val="50000"/>
                    <a:lumOff val="50000"/>
                  </a:prstClr>
                </a:solidFill>
                <a:effectLst/>
                <a:uLnTx/>
                <a:uFillTx/>
                <a:latin typeface="Almoni Neue DL 4.0 AAA" panose="00000500000000000000" pitchFamily="50" charset="-79"/>
                <a:ea typeface="+mn-ea"/>
                <a:cs typeface="Almoni Neue DL 4.0 AAA" panose="00000500000000000000" pitchFamily="50" charset="-79"/>
              </a:rPr>
              <a:t> המרכז לטכנולוגיה חינוכית, חברה לתועלת הציבור, רח' קלאוזנר 16 תל-אביב, טל' 03-6460163 </a:t>
            </a:r>
            <a:endParaRPr kumimoji="0" lang="en-US" sz="1000" b="0" i="0" u="none" strike="noStrike" kern="1200" cap="none" spc="0" normalizeH="0" baseline="0" noProof="0">
              <a:ln>
                <a:noFill/>
              </a:ln>
              <a:solidFill>
                <a:prstClr val="black">
                  <a:lumMod val="50000"/>
                  <a:lumOff val="50000"/>
                </a:prstClr>
              </a:solidFill>
              <a:effectLst/>
              <a:uLnTx/>
              <a:uFillTx/>
              <a:latin typeface="Almoni Neue DL 4.0 AAA" panose="00000500000000000000" pitchFamily="50" charset="-79"/>
              <a:ea typeface="+mn-ea"/>
              <a:cs typeface="Almoni Neue DL 4.0 AAA" panose="00000500000000000000" pitchFamily="50" charset="-79"/>
            </a:endParaRPr>
          </a:p>
        </p:txBody>
      </p:sp>
      <p:sp>
        <p:nvSpPr>
          <p:cNvPr id="19" name="Rectangle 18"/>
          <p:cNvSpPr/>
          <p:nvPr/>
        </p:nvSpPr>
        <p:spPr>
          <a:xfrm>
            <a:off x="577671" y="-8800"/>
            <a:ext cx="5880878" cy="5948147"/>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86288 w 6011501"/>
              <a:gd name="connsiteY2" fmla="*/ 4663759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41308 h 4722439"/>
              <a:gd name="connsiteX3" fmla="*/ 0 w 6011501"/>
              <a:gd name="connsiteY3" fmla="*/ 4722439 h 4722439"/>
              <a:gd name="connsiteX4" fmla="*/ 0 w 6011501"/>
              <a:gd name="connsiteY4" fmla="*/ 0 h 4722439"/>
              <a:gd name="connsiteX0" fmla="*/ 0 w 6011501"/>
              <a:gd name="connsiteY0" fmla="*/ 0 h 4722439"/>
              <a:gd name="connsiteX1" fmla="*/ 6011501 w 6011501"/>
              <a:gd name="connsiteY1" fmla="*/ 0 h 4722439"/>
              <a:gd name="connsiteX2" fmla="*/ 5508866 w 6011501"/>
              <a:gd name="connsiteY2" fmla="*/ 4624070 h 4722439"/>
              <a:gd name="connsiteX3" fmla="*/ 0 w 6011501"/>
              <a:gd name="connsiteY3" fmla="*/ 4722439 h 4722439"/>
              <a:gd name="connsiteX4" fmla="*/ 0 w 6011501"/>
              <a:gd name="connsiteY4" fmla="*/ 0 h 4722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722439">
                <a:moveTo>
                  <a:pt x="0" y="0"/>
                </a:moveTo>
                <a:lnTo>
                  <a:pt x="6011501" y="0"/>
                </a:lnTo>
                <a:lnTo>
                  <a:pt x="5508866" y="4624070"/>
                </a:lnTo>
                <a:lnTo>
                  <a:pt x="0" y="4722439"/>
                </a:lnTo>
                <a:lnTo>
                  <a:pt x="0" y="0"/>
                </a:lnTo>
                <a:close/>
              </a:path>
            </a:pathLst>
          </a:custGeom>
          <a:solidFill>
            <a:srgbClr val="EC1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8"/>
          <p:cNvSpPr/>
          <p:nvPr/>
        </p:nvSpPr>
        <p:spPr>
          <a:xfrm>
            <a:off x="0" y="-34028"/>
            <a:ext cx="6201625" cy="5824051"/>
          </a:xfrm>
          <a:custGeom>
            <a:avLst/>
            <a:gdLst>
              <a:gd name="connsiteX0" fmla="*/ 0 w 6011501"/>
              <a:gd name="connsiteY0" fmla="*/ 0 h 4722439"/>
              <a:gd name="connsiteX1" fmla="*/ 6011501 w 6011501"/>
              <a:gd name="connsiteY1" fmla="*/ 0 h 4722439"/>
              <a:gd name="connsiteX2" fmla="*/ 6011501 w 6011501"/>
              <a:gd name="connsiteY2" fmla="*/ 4722439 h 4722439"/>
              <a:gd name="connsiteX3" fmla="*/ 0 w 6011501"/>
              <a:gd name="connsiteY3" fmla="*/ 4722439 h 4722439"/>
              <a:gd name="connsiteX4" fmla="*/ 0 w 6011501"/>
              <a:gd name="connsiteY4" fmla="*/ 0 h 4722439"/>
              <a:gd name="connsiteX0" fmla="*/ 0 w 6011501"/>
              <a:gd name="connsiteY0" fmla="*/ 0 h 4731492"/>
              <a:gd name="connsiteX1" fmla="*/ 6011501 w 6011501"/>
              <a:gd name="connsiteY1" fmla="*/ 0 h 4731492"/>
              <a:gd name="connsiteX2" fmla="*/ 5441133 w 6011501"/>
              <a:gd name="connsiteY2" fmla="*/ 4731492 h 4731492"/>
              <a:gd name="connsiteX3" fmla="*/ 0 w 6011501"/>
              <a:gd name="connsiteY3" fmla="*/ 4722439 h 4731492"/>
              <a:gd name="connsiteX4" fmla="*/ 0 w 6011501"/>
              <a:gd name="connsiteY4" fmla="*/ 0 h 4731492"/>
              <a:gd name="connsiteX0" fmla="*/ 0 w 6011501"/>
              <a:gd name="connsiteY0" fmla="*/ 0 h 4722439"/>
              <a:gd name="connsiteX1" fmla="*/ 6011501 w 6011501"/>
              <a:gd name="connsiteY1" fmla="*/ 0 h 4722439"/>
              <a:gd name="connsiteX2" fmla="*/ 5463711 w 6011501"/>
              <a:gd name="connsiteY2" fmla="*/ 4663759 h 4722439"/>
              <a:gd name="connsiteX3" fmla="*/ 0 w 6011501"/>
              <a:gd name="connsiteY3" fmla="*/ 4722439 h 4722439"/>
              <a:gd name="connsiteX4" fmla="*/ 0 w 6011501"/>
              <a:gd name="connsiteY4" fmla="*/ 0 h 4722439"/>
              <a:gd name="connsiteX0" fmla="*/ 0 w 6011501"/>
              <a:gd name="connsiteY0" fmla="*/ 0 h 4880484"/>
              <a:gd name="connsiteX1" fmla="*/ 6011501 w 6011501"/>
              <a:gd name="connsiteY1" fmla="*/ 0 h 4880484"/>
              <a:gd name="connsiteX2" fmla="*/ 5463711 w 6011501"/>
              <a:gd name="connsiteY2" fmla="*/ 4663759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52422 w 6011501"/>
              <a:gd name="connsiteY2" fmla="*/ 470901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22045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448088 w 6011501"/>
              <a:gd name="connsiteY2" fmla="*/ 4704673 h 4880484"/>
              <a:gd name="connsiteX3" fmla="*/ 0 w 6011501"/>
              <a:gd name="connsiteY3" fmla="*/ 4880484 h 4880484"/>
              <a:gd name="connsiteX4" fmla="*/ 0 w 6011501"/>
              <a:gd name="connsiteY4" fmla="*/ 0 h 4880484"/>
              <a:gd name="connsiteX0" fmla="*/ 0 w 6011501"/>
              <a:gd name="connsiteY0" fmla="*/ 0 h 4880484"/>
              <a:gd name="connsiteX1" fmla="*/ 6011501 w 6011501"/>
              <a:gd name="connsiteY1" fmla="*/ 0 h 4880484"/>
              <a:gd name="connsiteX2" fmla="*/ 5555370 w 6011501"/>
              <a:gd name="connsiteY2" fmla="*/ 4721645 h 4880484"/>
              <a:gd name="connsiteX3" fmla="*/ 0 w 6011501"/>
              <a:gd name="connsiteY3" fmla="*/ 4880484 h 4880484"/>
              <a:gd name="connsiteX4" fmla="*/ 0 w 6011501"/>
              <a:gd name="connsiteY4" fmla="*/ 0 h 4880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501" h="4880484">
                <a:moveTo>
                  <a:pt x="0" y="0"/>
                </a:moveTo>
                <a:lnTo>
                  <a:pt x="6011501" y="0"/>
                </a:lnTo>
                <a:lnTo>
                  <a:pt x="5555370" y="4721645"/>
                </a:lnTo>
                <a:lnTo>
                  <a:pt x="0" y="4880484"/>
                </a:lnTo>
                <a:lnTo>
                  <a:pt x="0" y="0"/>
                </a:lnTo>
                <a:close/>
              </a:path>
            </a:pathLst>
          </a:cu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1017891" y="6386163"/>
            <a:ext cx="942503" cy="398046"/>
          </a:xfrm>
          <a:prstGeom prst="rect">
            <a:avLst/>
          </a:prstGeom>
        </p:spPr>
      </p:pic>
      <p:pic>
        <p:nvPicPr>
          <p:cNvPr id="25" name="Picture 24"/>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2976" y="6129451"/>
            <a:ext cx="607088" cy="607781"/>
          </a:xfrm>
          <a:prstGeom prst="rect">
            <a:avLst/>
          </a:prstGeom>
        </p:spPr>
      </p:pic>
      <p:pic>
        <p:nvPicPr>
          <p:cNvPr id="26" name="Picture 2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482263" y="6287546"/>
            <a:ext cx="1210950" cy="326924"/>
          </a:xfrm>
          <a:prstGeom prst="rect">
            <a:avLst/>
          </a:prstGeom>
        </p:spPr>
      </p:pic>
      <p:sp>
        <p:nvSpPr>
          <p:cNvPr id="28" name="כותרת משנה 2"/>
          <p:cNvSpPr>
            <a:spLocks noGrp="1"/>
          </p:cNvSpPr>
          <p:nvPr>
            <p:ph type="subTitle" idx="1"/>
          </p:nvPr>
        </p:nvSpPr>
        <p:spPr>
          <a:xfrm>
            <a:off x="2164813" y="5169349"/>
            <a:ext cx="1825379" cy="467548"/>
          </a:xfrm>
        </p:spPr>
        <p:txBody>
          <a:bodyPr>
            <a:normAutofit/>
          </a:bodyPr>
          <a:lstStyle/>
          <a:p>
            <a:r>
              <a:rPr lang="he-IL" sz="1800">
                <a:solidFill>
                  <a:schemeClr val="bg1"/>
                </a:solidFill>
                <a:latin typeface="Tahoma" pitchFamily="34" charset="0"/>
                <a:ea typeface="Tahoma" pitchFamily="34" charset="0"/>
                <a:cs typeface="Tahoma" pitchFamily="34" charset="0"/>
              </a:rPr>
              <a:t>יולי 2023</a:t>
            </a:r>
          </a:p>
        </p:txBody>
      </p:sp>
      <p:sp>
        <p:nvSpPr>
          <p:cNvPr id="3" name="Rectangle 2"/>
          <p:cNvSpPr/>
          <p:nvPr/>
        </p:nvSpPr>
        <p:spPr>
          <a:xfrm>
            <a:off x="178216" y="216548"/>
            <a:ext cx="5970302" cy="4585871"/>
          </a:xfrm>
          <a:prstGeom prst="rect">
            <a:avLst/>
          </a:prstGeom>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דוח מסכם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לשנת פעילות</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2022</a:t>
            </a:r>
            <a:br>
              <a:rPr kumimoji="0" lang="en-US"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br>
            <a:r>
              <a:rPr kumimoji="0" lang="en-US"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Urban95</a:t>
            </a:r>
            <a:r>
              <a:rPr kumimoji="0" lang="he-IL" sz="45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t> בטירה </a:t>
            </a:r>
            <a:br>
              <a:rPr kumimoji="0" lang="en-US" sz="5000" b="1" i="0" u="none" strike="noStrike" kern="1200" cap="none" spc="0" normalizeH="0" baseline="0" noProof="0">
                <a:ln>
                  <a:noFill/>
                </a:ln>
                <a:solidFill>
                  <a:srgbClr val="EC1C3C"/>
                </a:solidFill>
                <a:effectLst/>
                <a:uLnTx/>
                <a:uFillTx/>
                <a:latin typeface="Tahoma" pitchFamily="34" charset="0"/>
                <a:ea typeface="Tahoma" pitchFamily="34" charset="0"/>
                <a:cs typeface="Tahoma" pitchFamily="34" charset="0"/>
              </a:rPr>
            </a:br>
            <a:endParaRPr kumimoji="0" lang="he-IL" sz="30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t>מוגש כחלק מהערכת </a:t>
            </a:r>
            <a:br>
              <a:rPr kumimoji="0" lang="en-US"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he-IL"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t>תוכנית </a:t>
            </a:r>
            <a:r>
              <a:rPr kumimoji="0" lang="en-US"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t>Urban95</a:t>
            </a:r>
            <a:br>
              <a:rPr kumimoji="0" lang="en-US"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he-IL" sz="26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t>בטירה</a:t>
            </a:r>
            <a:r>
              <a:rPr kumimoji="0" lang="he-IL" sz="30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3000" b="1" i="0" u="none" strike="noStrike" kern="1200" cap="none" spc="0" normalizeH="0" baseline="0" noProof="0">
              <a:ln>
                <a:noFill/>
              </a:ln>
              <a:solidFill>
                <a:srgbClr val="EC1C3C"/>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0" y="-50531"/>
            <a:ext cx="604657" cy="2327671"/>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8CECED2D-2E8D-4BBF-9FED-609343A4946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2801" y="6164278"/>
            <a:ext cx="1369462" cy="538126"/>
          </a:xfrm>
          <a:prstGeom prst="rect">
            <a:avLst/>
          </a:prstGeom>
        </p:spPr>
      </p:pic>
      <p:cxnSp>
        <p:nvCxnSpPr>
          <p:cNvPr id="6" name="Straight Connector 5">
            <a:extLst>
              <a:ext uri="{FF2B5EF4-FFF2-40B4-BE49-F238E27FC236}">
                <a16:creationId xmlns:a16="http://schemas.microsoft.com/office/drawing/2014/main" id="{AFB7F237-EA8C-CB4F-3A21-9DBE73ED134B}"/>
              </a:ext>
            </a:extLst>
          </p:cNvPr>
          <p:cNvCxnSpPr>
            <a:cxnSpLocks/>
          </p:cNvCxnSpPr>
          <p:nvPr/>
        </p:nvCxnSpPr>
        <p:spPr>
          <a:xfrm flipH="1">
            <a:off x="6204178" y="2116946"/>
            <a:ext cx="5987822" cy="0"/>
          </a:xfrm>
          <a:prstGeom prst="line">
            <a:avLst/>
          </a:prstGeom>
          <a:ln w="57150">
            <a:solidFill>
              <a:srgbClr val="EC1C3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3BE11B-EB07-0CEF-DA8A-6E8489EAF5BF}"/>
              </a:ext>
            </a:extLst>
          </p:cNvPr>
          <p:cNvCxnSpPr>
            <a:cxnSpLocks/>
          </p:cNvCxnSpPr>
          <p:nvPr/>
        </p:nvCxnSpPr>
        <p:spPr>
          <a:xfrm flipH="1">
            <a:off x="6096000" y="3806370"/>
            <a:ext cx="6122106" cy="0"/>
          </a:xfrm>
          <a:prstGeom prst="line">
            <a:avLst/>
          </a:prstGeom>
          <a:ln w="57150">
            <a:solidFill>
              <a:srgbClr val="EC1C3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0AB301E-E770-8305-1E48-20E5A5FFD83B}"/>
              </a:ext>
            </a:extLst>
          </p:cNvPr>
          <p:cNvCxnSpPr>
            <a:cxnSpLocks/>
          </p:cNvCxnSpPr>
          <p:nvPr/>
        </p:nvCxnSpPr>
        <p:spPr>
          <a:xfrm flipH="1" flipV="1">
            <a:off x="4798243" y="5790023"/>
            <a:ext cx="7392432" cy="25228"/>
          </a:xfrm>
          <a:prstGeom prst="line">
            <a:avLst/>
          </a:prstGeom>
          <a:ln w="57150">
            <a:solidFill>
              <a:srgbClr val="EC1C3D"/>
            </a:solidFill>
          </a:ln>
        </p:spPr>
        <p:style>
          <a:lnRef idx="1">
            <a:schemeClr val="accent1"/>
          </a:lnRef>
          <a:fillRef idx="0">
            <a:schemeClr val="accent1"/>
          </a:fillRef>
          <a:effectRef idx="0">
            <a:schemeClr val="accent1"/>
          </a:effectRef>
          <a:fontRef idx="minor">
            <a:schemeClr val="tx1"/>
          </a:fontRef>
        </p:style>
      </p:cxnSp>
      <p:sp>
        <p:nvSpPr>
          <p:cNvPr id="2" name="פרצוף מחייך 1">
            <a:extLst>
              <a:ext uri="{FF2B5EF4-FFF2-40B4-BE49-F238E27FC236}">
                <a16:creationId xmlns:a16="http://schemas.microsoft.com/office/drawing/2014/main" id="{82A8D957-BE58-79B9-47A4-390DCEC4976C}"/>
              </a:ext>
            </a:extLst>
          </p:cNvPr>
          <p:cNvSpPr/>
          <p:nvPr/>
        </p:nvSpPr>
        <p:spPr>
          <a:xfrm rot="10800000" flipV="1">
            <a:off x="10003970" y="3918592"/>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פרצוף מחייך 4">
            <a:extLst>
              <a:ext uri="{FF2B5EF4-FFF2-40B4-BE49-F238E27FC236}">
                <a16:creationId xmlns:a16="http://schemas.microsoft.com/office/drawing/2014/main" id="{0FA2EEC4-87ED-0F53-388B-6013A6F76ED5}"/>
              </a:ext>
            </a:extLst>
          </p:cNvPr>
          <p:cNvSpPr/>
          <p:nvPr/>
        </p:nvSpPr>
        <p:spPr>
          <a:xfrm rot="10800000" flipV="1">
            <a:off x="11489143" y="4320925"/>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פרצוף מחייך 6">
            <a:extLst>
              <a:ext uri="{FF2B5EF4-FFF2-40B4-BE49-F238E27FC236}">
                <a16:creationId xmlns:a16="http://schemas.microsoft.com/office/drawing/2014/main" id="{623B4364-8B46-ADF1-9B03-0D43F3B5693F}"/>
              </a:ext>
            </a:extLst>
          </p:cNvPr>
          <p:cNvSpPr/>
          <p:nvPr/>
        </p:nvSpPr>
        <p:spPr>
          <a:xfrm rot="10800000" flipV="1">
            <a:off x="11448477" y="4657103"/>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8" name="פרצוף מחייך 7">
            <a:extLst>
              <a:ext uri="{FF2B5EF4-FFF2-40B4-BE49-F238E27FC236}">
                <a16:creationId xmlns:a16="http://schemas.microsoft.com/office/drawing/2014/main" id="{E85E574A-749E-9555-4044-5EC07F6733E5}"/>
              </a:ext>
            </a:extLst>
          </p:cNvPr>
          <p:cNvSpPr/>
          <p:nvPr/>
        </p:nvSpPr>
        <p:spPr>
          <a:xfrm rot="10800000" flipV="1">
            <a:off x="9505169" y="3998441"/>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0" name="פרצוף מחייך 9">
            <a:extLst>
              <a:ext uri="{FF2B5EF4-FFF2-40B4-BE49-F238E27FC236}">
                <a16:creationId xmlns:a16="http://schemas.microsoft.com/office/drawing/2014/main" id="{7E8A7D7D-23C2-C0D0-F723-0FAFAF640C04}"/>
              </a:ext>
            </a:extLst>
          </p:cNvPr>
          <p:cNvSpPr/>
          <p:nvPr/>
        </p:nvSpPr>
        <p:spPr>
          <a:xfrm rot="10800000" flipV="1">
            <a:off x="9131553" y="3861940"/>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4" name="פרצוף מחייך 13">
            <a:extLst>
              <a:ext uri="{FF2B5EF4-FFF2-40B4-BE49-F238E27FC236}">
                <a16:creationId xmlns:a16="http://schemas.microsoft.com/office/drawing/2014/main" id="{DFA8903A-4BDF-C9B8-2F27-3B604F50FC90}"/>
              </a:ext>
            </a:extLst>
          </p:cNvPr>
          <p:cNvSpPr/>
          <p:nvPr/>
        </p:nvSpPr>
        <p:spPr>
          <a:xfrm rot="10800000" flipV="1">
            <a:off x="6323581" y="4461203"/>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7" name="פרצוף מחייך 16">
            <a:extLst>
              <a:ext uri="{FF2B5EF4-FFF2-40B4-BE49-F238E27FC236}">
                <a16:creationId xmlns:a16="http://schemas.microsoft.com/office/drawing/2014/main" id="{EFB633D6-66AB-81F3-5934-0BC234DF475E}"/>
              </a:ext>
            </a:extLst>
          </p:cNvPr>
          <p:cNvSpPr/>
          <p:nvPr/>
        </p:nvSpPr>
        <p:spPr>
          <a:xfrm rot="10800000" flipV="1">
            <a:off x="7956736" y="4235465"/>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1" name="פרצוף מחייך 20">
            <a:extLst>
              <a:ext uri="{FF2B5EF4-FFF2-40B4-BE49-F238E27FC236}">
                <a16:creationId xmlns:a16="http://schemas.microsoft.com/office/drawing/2014/main" id="{80223F25-DAAE-A98F-BE0B-AF3C87330276}"/>
              </a:ext>
            </a:extLst>
          </p:cNvPr>
          <p:cNvSpPr/>
          <p:nvPr/>
        </p:nvSpPr>
        <p:spPr>
          <a:xfrm rot="10800000" flipV="1">
            <a:off x="9971311" y="4446317"/>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7" name="פרצוף מחייך 26">
            <a:extLst>
              <a:ext uri="{FF2B5EF4-FFF2-40B4-BE49-F238E27FC236}">
                <a16:creationId xmlns:a16="http://schemas.microsoft.com/office/drawing/2014/main" id="{1E9BB8C7-7D7B-9D8D-751E-D317E309C04E}"/>
              </a:ext>
            </a:extLst>
          </p:cNvPr>
          <p:cNvSpPr/>
          <p:nvPr/>
        </p:nvSpPr>
        <p:spPr>
          <a:xfrm rot="10800000" flipV="1">
            <a:off x="10605041" y="4246538"/>
            <a:ext cx="250371" cy="250784"/>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29" name="תמונה 28">
            <a:extLst>
              <a:ext uri="{FF2B5EF4-FFF2-40B4-BE49-F238E27FC236}">
                <a16:creationId xmlns:a16="http://schemas.microsoft.com/office/drawing/2014/main" id="{AA194F8C-29F1-EDFF-BF6E-75A7E201732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071913" y="-18854"/>
            <a:ext cx="3115996" cy="2113738"/>
          </a:xfrm>
          <a:prstGeom prst="rect">
            <a:avLst/>
          </a:prstGeom>
        </p:spPr>
      </p:pic>
      <p:pic>
        <p:nvPicPr>
          <p:cNvPr id="23" name="Picture 2">
            <a:extLst>
              <a:ext uri="{FF2B5EF4-FFF2-40B4-BE49-F238E27FC236}">
                <a16:creationId xmlns:a16="http://schemas.microsoft.com/office/drawing/2014/main" id="{2DE3AF14-5A73-A3C9-3673-5D2016B5C5A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818529" y="6130903"/>
            <a:ext cx="514350" cy="5715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6D65849F-97B7-3C6E-7B2C-55C6A625B435}"/>
              </a:ext>
            </a:extLst>
          </p:cNvPr>
          <p:cNvCxnSpPr>
            <a:cxnSpLocks/>
          </p:cNvCxnSpPr>
          <p:nvPr/>
        </p:nvCxnSpPr>
        <p:spPr>
          <a:xfrm>
            <a:off x="9043453" y="-8801"/>
            <a:ext cx="0" cy="3815171"/>
          </a:xfrm>
          <a:prstGeom prst="line">
            <a:avLst/>
          </a:prstGeom>
          <a:ln w="57150">
            <a:solidFill>
              <a:srgbClr val="EC1C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895245"/>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C0C02D-49AC-2F58-C467-631C6B1697A8}"/>
              </a:ext>
            </a:extLst>
          </p:cNvPr>
          <p:cNvSpPr/>
          <p:nvPr/>
        </p:nvSpPr>
        <p:spPr>
          <a:xfrm>
            <a:off x="0" y="391043"/>
            <a:ext cx="6578354" cy="646695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Arrow: Left 6">
            <a:extLst>
              <a:ext uri="{FF2B5EF4-FFF2-40B4-BE49-F238E27FC236}">
                <a16:creationId xmlns:a16="http://schemas.microsoft.com/office/drawing/2014/main" id="{4036734F-FF8C-9910-7DD5-1C9226F92A8F}"/>
              </a:ext>
            </a:extLst>
          </p:cNvPr>
          <p:cNvSpPr/>
          <p:nvPr/>
        </p:nvSpPr>
        <p:spPr>
          <a:xfrm>
            <a:off x="6578354" y="6338831"/>
            <a:ext cx="5613645" cy="519344"/>
          </a:xfrm>
          <a:prstGeom prst="leftArrow">
            <a:avLst>
              <a:gd name="adj1" fmla="val 50000"/>
              <a:gd name="adj2" fmla="val 3632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L">
              <a:latin typeface="Segoe UI" panose="020B0502040204020203" pitchFamily="34" charset="0"/>
              <a:cs typeface="Segoe UI" panose="020B0502040204020203" pitchFamily="34" charset="0"/>
            </a:endParaRPr>
          </a:p>
        </p:txBody>
      </p:sp>
      <p:sp>
        <p:nvSpPr>
          <p:cNvPr id="12" name="Slide Number Placeholder 1">
            <a:extLst>
              <a:ext uri="{FF2B5EF4-FFF2-40B4-BE49-F238E27FC236}">
                <a16:creationId xmlns:a16="http://schemas.microsoft.com/office/drawing/2014/main" id="{E85ED1B8-7982-53F1-7E4F-D0D12E114903}"/>
              </a:ext>
            </a:extLst>
          </p:cNvPr>
          <p:cNvSpPr>
            <a:spLocks noGrp="1"/>
          </p:cNvSpPr>
          <p:nvPr>
            <p:ph type="sldNum" sz="quarter" idx="12"/>
          </p:nvPr>
        </p:nvSpPr>
        <p:spPr>
          <a:xfrm>
            <a:off x="0" y="6492875"/>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14" name="TextBox 13">
            <a:extLst>
              <a:ext uri="{FF2B5EF4-FFF2-40B4-BE49-F238E27FC236}">
                <a16:creationId xmlns:a16="http://schemas.microsoft.com/office/drawing/2014/main" id="{8066A234-4A06-1BDF-9CB1-B6341F3510F6}"/>
              </a:ext>
            </a:extLst>
          </p:cNvPr>
          <p:cNvSpPr txBox="1"/>
          <p:nvPr/>
        </p:nvSpPr>
        <p:spPr>
          <a:xfrm>
            <a:off x="0" y="-9067"/>
            <a:ext cx="12192001"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הפעלות רחוב – רקע, שיטת מחקר ומאפייני המשיבים לסקר</a:t>
            </a:r>
          </a:p>
        </p:txBody>
      </p:sp>
      <p:sp>
        <p:nvSpPr>
          <p:cNvPr id="15" name="Rectangle 14">
            <a:extLst>
              <a:ext uri="{FF2B5EF4-FFF2-40B4-BE49-F238E27FC236}">
                <a16:creationId xmlns:a16="http://schemas.microsoft.com/office/drawing/2014/main" id="{54CB770C-9D75-12F3-2CFF-D1D46A400323}"/>
              </a:ext>
            </a:extLst>
          </p:cNvPr>
          <p:cNvSpPr/>
          <p:nvPr/>
        </p:nvSpPr>
        <p:spPr>
          <a:xfrm>
            <a:off x="6578354" y="395999"/>
            <a:ext cx="5518846" cy="2881110"/>
          </a:xfrm>
          <a:prstGeom prst="rect">
            <a:avLst/>
          </a:prstGeom>
          <a:noFill/>
        </p:spPr>
        <p:txBody>
          <a:bodyPr wrap="square" lIns="91440" tIns="45720" rIns="91440" bIns="45720" anchor="t">
            <a:spAutoFit/>
          </a:bodyPr>
          <a:lstStyle/>
          <a:p>
            <a:pPr marR="0" lvl="0" algn="r" defTabSz="914400" rtl="1" eaLnBrk="1" fontAlgn="auto" latinLnBrk="0" hangingPunct="1">
              <a:lnSpc>
                <a:spcPts val="2000"/>
              </a:lnSpc>
              <a:spcBef>
                <a:spcPts val="0"/>
              </a:spcBef>
              <a:spcAft>
                <a:spcPts val="0"/>
              </a:spcAft>
              <a:buClr>
                <a:srgbClr val="FFC000"/>
              </a:buClr>
              <a:buSzTx/>
              <a:tabLst/>
              <a:defRPr/>
            </a:pP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רקע:</a:t>
            </a:r>
          </a:p>
          <a:p>
            <a:pPr marL="285750" marR="0" lvl="0" indent="-285750" algn="r" defTabSz="914400" rtl="1" eaLnBrk="1" fontAlgn="auto" latinLnBrk="0" hangingPunct="1">
              <a:lnSpc>
                <a:spcPts val="2000"/>
              </a:lnSpc>
              <a:spcBef>
                <a:spcPts val="0"/>
              </a:spcBef>
              <a:spcAft>
                <a:spcPts val="0"/>
              </a:spcAft>
              <a:buClr>
                <a:srgbClr val="FFC000"/>
              </a:buClr>
              <a:buSzTx/>
              <a:buFontTx/>
              <a:buChar char="█"/>
              <a:tabLst/>
              <a:defRPr/>
            </a:pP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ממצאי המחקר המקדים (ספטמבר 2021)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העלו מחסור במתחמים ואירועים למפגשי קהילה ומשחק, מה שעלול לגרום לעיכובים התפתחותיים. סדרת הפעלות הרחוב שהתקיימו בחודשים יולי-ספטמבר 2022 היוו הזדמנות לתת מענה לצורך, על ידי אספקת פעילויות בקרבת הבית, שתורמות להתפתחות הילד וליצירת חוויה משמעותית ומהנה המחזקת את הקהילה. </a:t>
            </a:r>
          </a:p>
          <a:p>
            <a:pPr marL="285750" marR="0" lvl="0" indent="-285750" algn="r" defTabSz="914400" rtl="1" eaLnBrk="1" fontAlgn="auto" latinLnBrk="0" hangingPunct="1">
              <a:lnSpc>
                <a:spcPts val="2000"/>
              </a:lnSpc>
              <a:spcBef>
                <a:spcPts val="0"/>
              </a:spcBef>
              <a:spcAft>
                <a:spcPts val="0"/>
              </a:spcAft>
              <a:buClr>
                <a:srgbClr val="FFC000"/>
              </a:buClr>
              <a:buSzTx/>
              <a:buFontTx/>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ההפעלות התקיימו פעמיים בשבוע (בימי שלישי וחמישי), לאורך 3 חודשים, בשישה מוקדים ברחבי טירה לסירוגין (ראו טבלה), והתמקדו בשלושת האספקטים שזוהו כדורשים התייחסות -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שפתי, תחושתי ומוטורי. </a:t>
            </a:r>
          </a:p>
          <a:p>
            <a:pPr marL="285750" marR="0" lvl="0" indent="-285750" algn="r" defTabSz="914400" rtl="1" eaLnBrk="1" fontAlgn="auto" latinLnBrk="0" hangingPunct="1">
              <a:lnSpc>
                <a:spcPts val="2000"/>
              </a:lnSpc>
              <a:spcBef>
                <a:spcPts val="0"/>
              </a:spcBef>
              <a:spcAft>
                <a:spcPts val="0"/>
              </a:spcAft>
              <a:buClr>
                <a:srgbClr val="FFC000"/>
              </a:buClr>
              <a:buSzTx/>
              <a:buFontTx/>
              <a:buChar char="█"/>
              <a:tabLst/>
              <a:defRPr/>
            </a:pP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בפעילות, אשר מומנה על ידי מפעל הפיס בהיקף 70,000 ₪, השתתפו כ- 600 ילדים ומלוויהם (חלקם משתתפים חוזרים). </a:t>
            </a:r>
          </a:p>
        </p:txBody>
      </p:sp>
      <p:sp>
        <p:nvSpPr>
          <p:cNvPr id="16" name="TextBox 3">
            <a:extLst>
              <a:ext uri="{FF2B5EF4-FFF2-40B4-BE49-F238E27FC236}">
                <a16:creationId xmlns:a16="http://schemas.microsoft.com/office/drawing/2014/main" id="{D06D0AF7-78F4-DE29-3D7F-DD9CBA11C1DF}"/>
              </a:ext>
            </a:extLst>
          </p:cNvPr>
          <p:cNvSpPr txBox="1"/>
          <p:nvPr/>
        </p:nvSpPr>
        <p:spPr>
          <a:xfrm>
            <a:off x="6578354" y="3260326"/>
            <a:ext cx="5518846" cy="3496663"/>
          </a:xfrm>
          <a:prstGeom prst="rect">
            <a:avLst/>
          </a:prstGeom>
          <a:noFill/>
        </p:spPr>
        <p:txBody>
          <a:bodyPr wrap="square" lIns="91440" tIns="45720" rIns="91440" bIns="45720" rtlCol="1" anchor="t">
            <a:spAutoFit/>
          </a:bodyPr>
          <a:lstStyle/>
          <a:p>
            <a:pPr marR="0" lvl="0" algn="r" defTabSz="914400" rtl="1" eaLnBrk="1" fontAlgn="auto" latinLnBrk="0" hangingPunct="1">
              <a:lnSpc>
                <a:spcPts val="2000"/>
              </a:lnSpc>
              <a:spcBef>
                <a:spcPts val="0"/>
              </a:spcBef>
              <a:spcAft>
                <a:spcPts val="0"/>
              </a:spcAft>
              <a:buClr>
                <a:srgbClr val="F9BC25"/>
              </a:buClr>
              <a:buSzTx/>
              <a:tabLst/>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שיטת המחקר</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התקיימו 6 תצפיות, ב-5 מרחבי פעילות שונים, על 3 סוגי ההפעלות:</a:t>
            </a:r>
          </a:p>
          <a:p>
            <a:pPr marL="269875" marR="0" lvl="1" indent="0" algn="r" defTabSz="914400" rtl="1" eaLnBrk="1" fontAlgn="auto" latinLnBrk="0" hangingPunct="1">
              <a:lnSpc>
                <a:spcPts val="2000"/>
              </a:lnSpc>
              <a:spcBef>
                <a:spcPts val="0"/>
              </a:spcBef>
              <a:spcAft>
                <a:spcPts val="0"/>
              </a:spcAft>
              <a:buClr>
                <a:srgbClr val="F9BC25"/>
              </a:buClr>
              <a:buSzTx/>
              <a:buFontTx/>
              <a:buNone/>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69875" marR="0" lvl="1" indent="0" algn="r" defTabSz="914400" rtl="1" eaLnBrk="1" fontAlgn="auto" latinLnBrk="0" hangingPunct="1">
              <a:lnSpc>
                <a:spcPts val="2000"/>
              </a:lnSpc>
              <a:spcBef>
                <a:spcPts val="0"/>
              </a:spcBef>
              <a:spcAft>
                <a:spcPts val="0"/>
              </a:spcAft>
              <a:buClr>
                <a:srgbClr val="F9BC25"/>
              </a:buClr>
              <a:buSzTx/>
              <a:buFontTx/>
              <a:buNone/>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69875" marR="0" lvl="1" indent="0" algn="r" defTabSz="914400" rtl="1" eaLnBrk="1" fontAlgn="auto" latinLnBrk="0" hangingPunct="1">
              <a:lnSpc>
                <a:spcPts val="2000"/>
              </a:lnSpc>
              <a:spcBef>
                <a:spcPts val="0"/>
              </a:spcBef>
              <a:spcAft>
                <a:spcPts val="0"/>
              </a:spcAft>
              <a:buClr>
                <a:srgbClr val="F9BC25"/>
              </a:buClr>
              <a:buSzTx/>
              <a:buFontTx/>
              <a:buNone/>
              <a:tabLst/>
              <a:defRPr/>
            </a:pPr>
            <a:endParaRPr kumimoji="0" lang="he-IL" sz="105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69875" marR="0" lvl="1" indent="0" algn="r" defTabSz="914400" rtl="1" eaLnBrk="1" fontAlgn="auto" latinLnBrk="0" hangingPunct="1">
              <a:lnSpc>
                <a:spcPts val="1700"/>
              </a:lnSpc>
              <a:spcBef>
                <a:spcPts val="0"/>
              </a:spcBef>
              <a:spcAft>
                <a:spcPts val="0"/>
              </a:spcAft>
              <a:buClr>
                <a:srgbClr val="F9BC25"/>
              </a:buClr>
              <a:buSzTx/>
              <a:buFontTx/>
              <a:buNone/>
              <a:tabLst/>
              <a:defRPr/>
            </a:pPr>
            <a:endParaRPr kumimoji="0" lang="he-IL" sz="105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69875" marR="0" lvl="1" indent="0" algn="r" defTabSz="914400" rtl="1" eaLnBrk="1" fontAlgn="auto" latinLnBrk="0" hangingPunct="1">
              <a:lnSpc>
                <a:spcPts val="1700"/>
              </a:lnSpc>
              <a:spcBef>
                <a:spcPts val="0"/>
              </a:spcBef>
              <a:spcAft>
                <a:spcPts val="0"/>
              </a:spcAft>
              <a:buClr>
                <a:srgbClr val="F9BC25"/>
              </a:buClr>
              <a:buSzTx/>
              <a:buFontTx/>
              <a:buNone/>
              <a:tabLst/>
              <a:defRPr/>
            </a:pPr>
            <a:endParaRPr kumimoji="0" lang="he-IL" sz="105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69875" marR="0" lvl="1" indent="0" algn="r" defTabSz="914400" rtl="1" eaLnBrk="1" fontAlgn="auto" latinLnBrk="0" hangingPunct="1">
              <a:lnSpc>
                <a:spcPts val="1700"/>
              </a:lnSpc>
              <a:spcBef>
                <a:spcPts val="0"/>
              </a:spcBef>
              <a:spcAft>
                <a:spcPts val="0"/>
              </a:spcAft>
              <a:buClr>
                <a:srgbClr val="F9BC25"/>
              </a:buClr>
              <a:buSzTx/>
              <a:buFontTx/>
              <a:buNone/>
              <a:tabLst/>
              <a:defRPr/>
            </a:pPr>
            <a:endParaRPr kumimoji="0" lang="he-IL" sz="105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ts val="1700"/>
              </a:lnSpc>
              <a:spcBef>
                <a:spcPts val="0"/>
              </a:spcBef>
              <a:spcAft>
                <a:spcPts val="0"/>
              </a:spcAft>
              <a:buClr>
                <a:srgbClr val="F9BC25"/>
              </a:buClr>
              <a:buSzTx/>
              <a:buFontTx/>
              <a:buNone/>
              <a:tabLst/>
              <a:defRPr/>
            </a:pPr>
            <a:endParaRPr kumimoji="0" lang="he-IL" sz="105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ts val="2000"/>
              </a:lnSpc>
              <a:spcBef>
                <a:spcPts val="0"/>
              </a:spcBef>
              <a:spcAft>
                <a:spcPts val="0"/>
              </a:spcAft>
              <a:buClr>
                <a:srgbClr val="F9BC25"/>
              </a:buClr>
              <a:buSzTx/>
              <a:buFontTx/>
              <a:buNone/>
              <a:tabLst/>
              <a:defRPr/>
            </a:pPr>
            <a:endParaRPr kumimoji="0" lang="he-IL" sz="6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התצפיות כללו תיעוד איכותני של ההתרחשות, בדגש על תנאי המרחב, מאפייני הפעילות ומאפייני המשתתפים והתנהגותם. כמו כן, בוצעו שיחות עם צוות המפעילים, וראיונות עם משתתפים.</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schemeClr val="bg1"/>
                </a:solidFill>
                <a:effectLst/>
                <a:uLnTx/>
                <a:uFillTx/>
                <a:latin typeface="Segoe UI" panose="020B0502040204020203" pitchFamily="34" charset="0"/>
                <a:ea typeface="Tahoma"/>
                <a:cs typeface="Segoe UI" panose="020B0502040204020203" pitchFamily="34" charset="0"/>
              </a:rPr>
              <a:t>50 מקרב משתתפי הפעילויות השיבו על סקר משוב (באופן מקוון וטלפוני):</a:t>
            </a:r>
          </a:p>
        </p:txBody>
      </p:sp>
      <p:graphicFrame>
        <p:nvGraphicFramePr>
          <p:cNvPr id="17" name="Table 7">
            <a:extLst>
              <a:ext uri="{FF2B5EF4-FFF2-40B4-BE49-F238E27FC236}">
                <a16:creationId xmlns:a16="http://schemas.microsoft.com/office/drawing/2014/main" id="{7EF0C511-5BB8-EC0F-1406-EB8440D4D60E}"/>
              </a:ext>
            </a:extLst>
          </p:cNvPr>
          <p:cNvGraphicFramePr>
            <a:graphicFrameLocks noGrp="1"/>
          </p:cNvGraphicFramePr>
          <p:nvPr/>
        </p:nvGraphicFramePr>
        <p:xfrm>
          <a:off x="7305675" y="3844863"/>
          <a:ext cx="4432529" cy="1813560"/>
        </p:xfrm>
        <a:graphic>
          <a:graphicData uri="http://schemas.openxmlformats.org/drawingml/2006/table">
            <a:tbl>
              <a:tblPr firstRow="1" bandRow="1">
                <a:tableStyleId>{F5AB1C69-6EDB-4FF4-983F-18BD219EF322}</a:tableStyleId>
              </a:tblPr>
              <a:tblGrid>
                <a:gridCol w="990600">
                  <a:extLst>
                    <a:ext uri="{9D8B030D-6E8A-4147-A177-3AD203B41FA5}">
                      <a16:colId xmlns:a16="http://schemas.microsoft.com/office/drawing/2014/main" val="2574959536"/>
                    </a:ext>
                  </a:extLst>
                </a:gridCol>
                <a:gridCol w="2038350">
                  <a:extLst>
                    <a:ext uri="{9D8B030D-6E8A-4147-A177-3AD203B41FA5}">
                      <a16:colId xmlns:a16="http://schemas.microsoft.com/office/drawing/2014/main" val="2224734071"/>
                    </a:ext>
                  </a:extLst>
                </a:gridCol>
                <a:gridCol w="1403579">
                  <a:extLst>
                    <a:ext uri="{9D8B030D-6E8A-4147-A177-3AD203B41FA5}">
                      <a16:colId xmlns:a16="http://schemas.microsoft.com/office/drawing/2014/main" val="3012557915"/>
                    </a:ext>
                  </a:extLst>
                </a:gridCol>
              </a:tblGrid>
              <a:tr h="164752">
                <a:tc>
                  <a:txBody>
                    <a:bodyPr/>
                    <a:lstStyle/>
                    <a:p>
                      <a:pPr algn="ctr"/>
                      <a:r>
                        <a:rPr lang="he-IL" sz="1100">
                          <a:latin typeface="Tahoma" panose="020B0604030504040204" pitchFamily="34" charset="0"/>
                          <a:ea typeface="Tahoma" panose="020B0604030504040204" pitchFamily="34" charset="0"/>
                          <a:cs typeface="Tahoma" panose="020B0604030504040204" pitchFamily="34" charset="0"/>
                        </a:rPr>
                        <a:t>סוג פעילות</a:t>
                      </a:r>
                      <a:endParaRPr lang="en-US" sz="11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latin typeface="Tahoma" panose="020B0604030504040204" pitchFamily="34" charset="0"/>
                          <a:ea typeface="Tahoma" panose="020B0604030504040204" pitchFamily="34" charset="0"/>
                          <a:cs typeface="Tahoma" panose="020B0604030504040204" pitchFamily="34" charset="0"/>
                        </a:rPr>
                        <a:t>מיקום</a:t>
                      </a:r>
                      <a:endParaRPr lang="en-US" sz="1100">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latin typeface="Tahoma" panose="020B0604030504040204" pitchFamily="34" charset="0"/>
                          <a:ea typeface="Tahoma" panose="020B0604030504040204" pitchFamily="34" charset="0"/>
                          <a:cs typeface="Tahoma" panose="020B0604030504040204" pitchFamily="34" charset="0"/>
                        </a:rPr>
                        <a:t>מועד</a:t>
                      </a:r>
                      <a:endParaRPr lang="en-US" sz="110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775454697"/>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תחושתית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בית ספר חט"ב ב </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7 ליולי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932110339"/>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שפתית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בית ספר חט"ב ב </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21 ליולי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322596391"/>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מוטורית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מתנ"ס טירה </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26 ליולי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69207069"/>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תחושתית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המגרש מול גן אג'יאל </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11 לאוגוסט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4041120665"/>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מוטורית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רחוב אז-</a:t>
                      </a:r>
                      <a:r>
                        <a:rPr lang="he-IL" sz="1100" err="1">
                          <a:solidFill>
                            <a:schemeClr val="tx1"/>
                          </a:solidFill>
                          <a:latin typeface="Tahoma" panose="020B0604030504040204" pitchFamily="34" charset="0"/>
                          <a:ea typeface="Tahoma" panose="020B0604030504040204" pitchFamily="34" charset="0"/>
                          <a:cs typeface="Tahoma" panose="020B0604030504040204" pitchFamily="34" charset="0"/>
                        </a:rPr>
                        <a:t>זהרא</a:t>
                      </a: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23 לאוגוסט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658421077"/>
                  </a:ext>
                </a:extLst>
              </a:tr>
              <a:tr h="164752">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שפתית</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100">
                          <a:latin typeface="Tahoma" panose="020B0604030504040204" pitchFamily="34" charset="0"/>
                          <a:ea typeface="Tahoma" panose="020B0604030504040204" pitchFamily="34" charset="0"/>
                          <a:cs typeface="Tahoma" panose="020B0604030504040204" pitchFamily="34" charset="0"/>
                        </a:rPr>
                        <a:t>חניית מסגד עות'מאן בן עפאן</a:t>
                      </a:r>
                    </a:p>
                  </a:txBody>
                  <a:tcPr/>
                </a:tc>
                <a:tc>
                  <a:txBody>
                    <a:bodyPr/>
                    <a:lstStyle/>
                    <a:p>
                      <a:pPr algn="ctr"/>
                      <a:r>
                        <a:rPr lang="he-IL" sz="1100">
                          <a:solidFill>
                            <a:schemeClr val="tx1"/>
                          </a:solidFill>
                          <a:latin typeface="Tahoma" panose="020B0604030504040204" pitchFamily="34" charset="0"/>
                          <a:ea typeface="Tahoma" panose="020B0604030504040204" pitchFamily="34" charset="0"/>
                          <a:cs typeface="Tahoma" panose="020B0604030504040204" pitchFamily="34" charset="0"/>
                        </a:rPr>
                        <a:t>15 לספטמבר 2022</a:t>
                      </a:r>
                      <a:endParaRPr lang="en-US" sz="11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359172935"/>
                  </a:ext>
                </a:extLst>
              </a:tr>
            </a:tbl>
          </a:graphicData>
        </a:graphic>
      </p:graphicFrame>
      <p:graphicFrame>
        <p:nvGraphicFramePr>
          <p:cNvPr id="18" name="תרשים 17">
            <a:extLst>
              <a:ext uri="{FF2B5EF4-FFF2-40B4-BE49-F238E27FC236}">
                <a16:creationId xmlns:a16="http://schemas.microsoft.com/office/drawing/2014/main" id="{8B27D71C-4349-CE30-464D-24FC0891648E}"/>
              </a:ext>
            </a:extLst>
          </p:cNvPr>
          <p:cNvGraphicFramePr/>
          <p:nvPr/>
        </p:nvGraphicFramePr>
        <p:xfrm>
          <a:off x="-94801" y="382561"/>
          <a:ext cx="4572000" cy="2865399"/>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4">
            <a:extLst>
              <a:ext uri="{FF2B5EF4-FFF2-40B4-BE49-F238E27FC236}">
                <a16:creationId xmlns:a16="http://schemas.microsoft.com/office/drawing/2014/main" id="{B21347C8-5AE5-A7B8-C6E4-3763F97E812E}"/>
              </a:ext>
            </a:extLst>
          </p:cNvPr>
          <p:cNvSpPr txBox="1"/>
          <p:nvPr/>
        </p:nvSpPr>
        <p:spPr>
          <a:xfrm>
            <a:off x="1869291" y="891930"/>
            <a:ext cx="731570" cy="1338828"/>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9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
            </a:r>
            <a:r>
              <a:rPr lang="he-IL" sz="900">
                <a:solidFill>
                  <a:prstClr val="black"/>
                </a:solidFill>
                <a:latin typeface="Segoe UI" panose="020B0502040204020203" pitchFamily="34" charset="0"/>
                <a:cs typeface="Segoe UI" panose="020B0502040204020203" pitchFamily="34" charset="0"/>
              </a:rPr>
              <a:t>ל</a:t>
            </a:r>
            <a:r>
              <a:rPr kumimoji="0" lang="he-IL" sz="9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הורים היו מספר ילדים בגילים שונים</a:t>
            </a:r>
            <a:r>
              <a:rPr lang="he-IL" sz="900">
                <a:solidFill>
                  <a:prstClr val="black"/>
                </a:solidFill>
                <a:latin typeface="Segoe UI" panose="020B0502040204020203" pitchFamily="34" charset="0"/>
                <a:cs typeface="Segoe UI" panose="020B0502040204020203" pitchFamily="34" charset="0"/>
              </a:rPr>
              <a:t> </a:t>
            </a:r>
            <a:r>
              <a:rPr kumimoji="0" lang="he-IL" sz="9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שהשתתפו בפעילויות. סה"כ </a:t>
            </a:r>
            <a:r>
              <a:rPr kumimoji="0" lang="en-US" sz="9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n=71</a:t>
            </a:r>
            <a:r>
              <a:rPr kumimoji="0" lang="he-IL" sz="9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a:t>
            </a:r>
          </a:p>
        </p:txBody>
      </p:sp>
      <p:sp>
        <p:nvSpPr>
          <p:cNvPr id="20" name="TextBox 19">
            <a:extLst>
              <a:ext uri="{FF2B5EF4-FFF2-40B4-BE49-F238E27FC236}">
                <a16:creationId xmlns:a16="http://schemas.microsoft.com/office/drawing/2014/main" id="{D20A1D91-FA04-A4BC-F53E-1D1DFE09F3A5}"/>
              </a:ext>
            </a:extLst>
          </p:cNvPr>
          <p:cNvSpPr txBox="1"/>
          <p:nvPr/>
        </p:nvSpPr>
        <p:spPr>
          <a:xfrm>
            <a:off x="5034851" y="424889"/>
            <a:ext cx="1484580" cy="461665"/>
          </a:xfrm>
          <a:prstGeom prst="rect">
            <a:avLst/>
          </a:prstGeom>
          <a:noFill/>
        </p:spPr>
        <p:txBody>
          <a:bodyPr wrap="square">
            <a:spAutoFit/>
          </a:bodyPr>
          <a:lstStyle/>
          <a:p>
            <a:pPr marR="0" lvl="0" algn="r" defTabSz="914400" rtl="1" eaLnBrk="1" fontAlgn="auto" latinLnBrk="0" hangingPunct="1">
              <a:spcBef>
                <a:spcPts val="0"/>
              </a:spcBef>
              <a:spcAft>
                <a:spcPts val="0"/>
              </a:spcAft>
              <a:buClr>
                <a:srgbClr val="FFC000"/>
              </a:buClr>
              <a:buSzTx/>
              <a:tabLst/>
              <a:defRPr/>
            </a:pP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מאפייני משיבי הסקר (</a:t>
            </a:r>
            <a:r>
              <a:rPr lang="en-US" sz="1200" b="1">
                <a:solidFill>
                  <a:prstClr val="black"/>
                </a:solidFill>
                <a:latin typeface="Segoe UI" panose="020B0502040204020203" pitchFamily="34" charset="0"/>
                <a:ea typeface="Tahoma" panose="020B0604030504040204" pitchFamily="34" charset="0"/>
                <a:cs typeface="Segoe UI" panose="020B0502040204020203" pitchFamily="34" charset="0"/>
              </a:rPr>
              <a:t>n=50</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a:t>
            </a:r>
          </a:p>
        </p:txBody>
      </p:sp>
      <p:graphicFrame>
        <p:nvGraphicFramePr>
          <p:cNvPr id="21" name="תרשים 34">
            <a:extLst>
              <a:ext uri="{FF2B5EF4-FFF2-40B4-BE49-F238E27FC236}">
                <a16:creationId xmlns:a16="http://schemas.microsoft.com/office/drawing/2014/main" id="{FD98F3E3-CB4A-7668-5C72-6E869738769C}"/>
              </a:ext>
            </a:extLst>
          </p:cNvPr>
          <p:cNvGraphicFramePr/>
          <p:nvPr>
            <p:extLst>
              <p:ext uri="{D42A27DB-BD31-4B8C-83A1-F6EECF244321}">
                <p14:modId xmlns:p14="http://schemas.microsoft.com/office/powerpoint/2010/main" val="3529661412"/>
              </p:ext>
            </p:extLst>
          </p:nvPr>
        </p:nvGraphicFramePr>
        <p:xfrm>
          <a:off x="2735149" y="634433"/>
          <a:ext cx="4568827" cy="27305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תרשים 49">
            <a:extLst>
              <a:ext uri="{FF2B5EF4-FFF2-40B4-BE49-F238E27FC236}">
                <a16:creationId xmlns:a16="http://schemas.microsoft.com/office/drawing/2014/main" id="{0E9DA689-14EF-08A8-89C6-CCABB414E441}"/>
              </a:ext>
            </a:extLst>
          </p:cNvPr>
          <p:cNvGraphicFramePr/>
          <p:nvPr>
            <p:extLst>
              <p:ext uri="{D42A27DB-BD31-4B8C-83A1-F6EECF244321}">
                <p14:modId xmlns:p14="http://schemas.microsoft.com/office/powerpoint/2010/main" val="3049888165"/>
              </p:ext>
            </p:extLst>
          </p:nvPr>
        </p:nvGraphicFramePr>
        <p:xfrm>
          <a:off x="-2425898" y="6739"/>
          <a:ext cx="5066246" cy="3167590"/>
        </p:xfrm>
        <a:graphic>
          <a:graphicData uri="http://schemas.openxmlformats.org/drawingml/2006/chart">
            <c:chart xmlns:c="http://schemas.openxmlformats.org/drawingml/2006/chart" xmlns:r="http://schemas.openxmlformats.org/officeDocument/2006/relationships" r:id="rId6"/>
          </a:graphicData>
        </a:graphic>
      </p:graphicFrame>
      <p:sp>
        <p:nvSpPr>
          <p:cNvPr id="23" name="תיבת טקסט 5">
            <a:extLst>
              <a:ext uri="{FF2B5EF4-FFF2-40B4-BE49-F238E27FC236}">
                <a16:creationId xmlns:a16="http://schemas.microsoft.com/office/drawing/2014/main" id="{4C6FBDF6-6F29-8F29-F5DB-D348023DC4B9}"/>
              </a:ext>
            </a:extLst>
          </p:cNvPr>
          <p:cNvSpPr txBox="1"/>
          <p:nvPr/>
        </p:nvSpPr>
        <p:spPr>
          <a:xfrm>
            <a:off x="35096" y="2800600"/>
            <a:ext cx="6528482" cy="4050661"/>
          </a:xfrm>
          <a:prstGeom prst="rect">
            <a:avLst/>
          </a:prstGeom>
          <a:noFill/>
        </p:spPr>
        <p:txBody>
          <a:bodyPr wrap="square">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60% מהילדים שהשתתפו בפעילויות היו בני 4 ומעלה, מה שיכול להעיד על מידת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התאמה חלקית של ההפעלות לילדים </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ב</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גיל הרך </a:t>
            </a:r>
            <a:r>
              <a:rPr kumimoji="0" lang="he-IL" sz="120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(מתחת לגיל 4).</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רוב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משיבי הסקר (והמרואיינות בשטח,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n=19</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היו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אימהות,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והן הגיעו לפעילות מכל רחבי טירה. השכונות הבולטות הן </a:t>
            </a:r>
            <a:r>
              <a:rPr kumimoji="0" lang="he-IL" sz="1200" b="1"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אלמשרוע</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18%</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אל-</a:t>
            </a:r>
            <a:r>
              <a:rPr kumimoji="0" lang="he-IL" sz="1200" b="1"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זהראא</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(10%) </a:t>
            </a:r>
            <a:r>
              <a:rPr kumimoji="0" lang="he-IL" sz="12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a:t>
            </a:r>
            <a:r>
              <a:rPr kumimoji="0" lang="he-IL" sz="1200" b="1"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אלסולטאנה</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(8%).</a:t>
            </a:r>
            <a:endParaRPr lang="he-IL" sz="120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lang="he-IL" sz="1200">
                <a:latin typeface="Segoe UI" panose="020B0502040204020203" pitchFamily="34" charset="0"/>
                <a:ea typeface="Tahoma" panose="020B0604030504040204" pitchFamily="34" charset="0"/>
                <a:cs typeface="Segoe UI" panose="020B0502040204020203" pitchFamily="34" charset="0"/>
              </a:rPr>
              <a:t>מחצית מהמרואיינות מתגוררות מחוץ לשכונה בה התקיימה הפעילות. בהתאם, מלבד מקרים חריגים של הגעה רגלית, הרוב המוחלט הגיעו למקום ברכב הפרטי.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r" rtl="1">
              <a:lnSpc>
                <a:spcPct val="1500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מרבית המשיבים (66%) נכחו ב</a:t>
            </a:r>
            <a:r>
              <a:rPr lang="he-IL" sz="1200" b="1">
                <a:latin typeface="Segoe UI" panose="020B0502040204020203" pitchFamily="34" charset="0"/>
                <a:ea typeface="Tahoma" panose="020B0604030504040204" pitchFamily="34" charset="0"/>
                <a:cs typeface="Segoe UI" panose="020B0502040204020203" pitchFamily="34" charset="0"/>
              </a:rPr>
              <a:t>שניים עד חמישה אירועים</a:t>
            </a:r>
            <a:r>
              <a:rPr lang="he-IL" sz="1200">
                <a:latin typeface="Segoe UI" panose="020B0502040204020203" pitchFamily="34" charset="0"/>
                <a:ea typeface="Tahoma" panose="020B0604030504040204" pitchFamily="34" charset="0"/>
                <a:cs typeface="Segoe UI" panose="020B0502040204020203" pitchFamily="34" charset="0"/>
              </a:rPr>
              <a:t> לאורך 3 חודשי הפעילות, כשהיקף המשתתפים בכל אחד משש מיקומי הפעילויות היה דומה. עם זאת – בפעילויות </a:t>
            </a:r>
            <a:r>
              <a:rPr lang="he-IL" sz="1200" b="1">
                <a:latin typeface="Segoe UI" panose="020B0502040204020203" pitchFamily="34" charset="0"/>
                <a:ea typeface="Tahoma" panose="020B0604030504040204" pitchFamily="34" charset="0"/>
                <a:cs typeface="Segoe UI" panose="020B0502040204020203" pitchFamily="34" charset="0"/>
              </a:rPr>
              <a:t>בחצר המתנ"ס </a:t>
            </a:r>
            <a:r>
              <a:rPr lang="he-IL" sz="1200">
                <a:latin typeface="Segoe UI" panose="020B0502040204020203" pitchFamily="34" charset="0"/>
                <a:ea typeface="Tahoma" panose="020B0604030504040204" pitchFamily="34" charset="0"/>
                <a:cs typeface="Segoe UI" panose="020B0502040204020203" pitchFamily="34" charset="0"/>
              </a:rPr>
              <a:t>נכחו רבע מהמשיבים, וכחמישית נכחו בחצר חט"ב ב'.</a:t>
            </a:r>
            <a:endParaRPr lang="he-IL" sz="1200" b="1">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בנוסף, כאשר המשיבים נשאלו אם ירצו להשתתף בפעילות המשך או לבוא שוב לפעילות כזו, </a:t>
            </a:r>
            <a:r>
              <a:rPr lang="he-IL" sz="1200" b="1">
                <a:latin typeface="Segoe UI" panose="020B0502040204020203" pitchFamily="34" charset="0"/>
                <a:ea typeface="Tahoma" panose="020B0604030504040204" pitchFamily="34" charset="0"/>
                <a:cs typeface="Segoe UI" panose="020B0502040204020203" pitchFamily="34" charset="0"/>
              </a:rPr>
              <a:t>100% השיבו בחיוב</a:t>
            </a:r>
            <a:r>
              <a:rPr lang="he-IL" sz="1200">
                <a:latin typeface="Segoe UI" panose="020B0502040204020203" pitchFamily="34" charset="0"/>
                <a:ea typeface="Tahoma" panose="020B0604030504040204" pitchFamily="34" charset="0"/>
                <a:cs typeface="Segoe UI" panose="020B0502040204020203" pitchFamily="34" charset="0"/>
              </a:rPr>
              <a:t>. כך גם כלל המרואיינות בעת הפעילות </a:t>
            </a:r>
            <a:r>
              <a:rPr lang="he-IL" sz="1200" b="1">
                <a:latin typeface="Segoe UI" panose="020B0502040204020203" pitchFamily="34" charset="0"/>
                <a:ea typeface="Tahoma" panose="020B0604030504040204" pitchFamily="34" charset="0"/>
                <a:cs typeface="Segoe UI" panose="020B0502040204020203" pitchFamily="34" charset="0"/>
              </a:rPr>
              <a:t>הביעו רצון להשתתף בפעילויות דומות שוב</a:t>
            </a:r>
            <a:r>
              <a:rPr lang="he-IL" sz="1200">
                <a:latin typeface="Segoe UI" panose="020B0502040204020203" pitchFamily="34" charset="0"/>
                <a:ea typeface="Tahoma" panose="020B0604030504040204" pitchFamily="34" charset="0"/>
                <a:cs typeface="Segoe UI" panose="020B0502040204020203" pitchFamily="34" charset="0"/>
              </a:rPr>
              <a:t>, ואף ציינו כי ימליצו לאחרים לעשות כן. בפועל, כבר בפעילות השישית, מתוך 10 מלווים שהגיעו עם ילדיהם לפעילות, 4 </a:t>
            </a:r>
            <a:r>
              <a:rPr lang="he-IL" sz="1200" b="1">
                <a:latin typeface="Segoe UI" panose="020B0502040204020203" pitchFamily="34" charset="0"/>
                <a:ea typeface="Tahoma" panose="020B0604030504040204" pitchFamily="34" charset="0"/>
                <a:cs typeface="Segoe UI" panose="020B0502040204020203" pitchFamily="34" charset="0"/>
              </a:rPr>
              <a:t>(40%) היו משתתפים חוזרים</a:t>
            </a:r>
            <a:r>
              <a:rPr lang="he-IL" sz="1200">
                <a:latin typeface="Segoe UI" panose="020B0502040204020203" pitchFamily="34" charset="0"/>
                <a:ea typeface="Tahoma" panose="020B0604030504040204" pitchFamily="34" charset="0"/>
                <a:cs typeface="Segoe UI" panose="020B0502040204020203" pitchFamily="34" charset="0"/>
              </a:rPr>
              <a:t>.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לבסוף, מתוך הראיונות עלה כי בהיעדר היצע מקומי מותאם גיל,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הרוב נוהגים לצאת לערים יהודיות שכנות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כדי להשתתף בפעילויות פנאי עם ילדיהם.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4178047582"/>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17F31-2AAA-F0D5-B731-174C0454082D}"/>
              </a:ext>
            </a:extLst>
          </p:cNvPr>
          <p:cNvSpPr>
            <a:spLocks noGrp="1"/>
          </p:cNvSpPr>
          <p:nvPr>
            <p:ph type="sldNum" sz="quarter" idx="12"/>
          </p:nvPr>
        </p:nvSpPr>
        <p:spPr>
          <a:xfrm>
            <a:off x="11581424" y="6492875"/>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Segoe UI" panose="020B0502040204020203" pitchFamily="34" charset="0"/>
                <a:cs typeface="Segoe UI" panose="020B0502040204020203"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a:ln>
                <a:noFill/>
              </a:ln>
              <a:solidFill>
                <a:prstClr val="black">
                  <a:tint val="75000"/>
                </a:prstClr>
              </a:solidFill>
              <a:effectLst/>
              <a:uLnTx/>
              <a:uFillTx/>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A45EDF21-C015-389F-3782-118EA755B01D}"/>
              </a:ext>
            </a:extLst>
          </p:cNvPr>
          <p:cNvSpPr txBox="1"/>
          <p:nvPr/>
        </p:nvSpPr>
        <p:spPr>
          <a:xfrm>
            <a:off x="3031958" y="0"/>
            <a:ext cx="9160042"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פרסום הפעילויות, מאפייני מרחב ואופי הפעילות</a:t>
            </a:r>
          </a:p>
        </p:txBody>
      </p:sp>
      <p:sp>
        <p:nvSpPr>
          <p:cNvPr id="4" name="Rectangle 3">
            <a:extLst>
              <a:ext uri="{FF2B5EF4-FFF2-40B4-BE49-F238E27FC236}">
                <a16:creationId xmlns:a16="http://schemas.microsoft.com/office/drawing/2014/main" id="{405C9569-640E-5C67-4B0D-33581F096425}"/>
              </a:ext>
            </a:extLst>
          </p:cNvPr>
          <p:cNvSpPr/>
          <p:nvPr/>
        </p:nvSpPr>
        <p:spPr>
          <a:xfrm>
            <a:off x="3022433" y="4699966"/>
            <a:ext cx="9169566" cy="216746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latin typeface="Segoe UI" panose="020B0502040204020203" pitchFamily="34" charset="0"/>
              <a:cs typeface="Segoe UI" panose="020B0502040204020203" pitchFamily="34" charset="0"/>
            </a:endParaRPr>
          </a:p>
        </p:txBody>
      </p:sp>
      <p:sp>
        <p:nvSpPr>
          <p:cNvPr id="5" name="TextBox 3">
            <a:extLst>
              <a:ext uri="{FF2B5EF4-FFF2-40B4-BE49-F238E27FC236}">
                <a16:creationId xmlns:a16="http://schemas.microsoft.com/office/drawing/2014/main" id="{87617734-49BA-BA11-CBFA-71A76E8E760B}"/>
              </a:ext>
            </a:extLst>
          </p:cNvPr>
          <p:cNvSpPr txBox="1"/>
          <p:nvPr/>
        </p:nvSpPr>
        <p:spPr>
          <a:xfrm>
            <a:off x="3031958" y="389100"/>
            <a:ext cx="9160042" cy="307777"/>
          </a:xfrm>
          <a:prstGeom prst="rect">
            <a:avLst/>
          </a:prstGeom>
          <a:solidFill>
            <a:srgbClr val="FFC000"/>
          </a:solidFill>
        </p:spPr>
        <p:txBody>
          <a:bodyPr wrap="square" rtlCol="1">
            <a:spAutoFit/>
          </a:bodyPr>
          <a:lstStyle/>
          <a:p>
            <a:pPr marR="0" lvl="0" algn="r" defTabSz="914400" rtl="1" eaLnBrk="1" fontAlgn="auto" latinLnBrk="0" hangingPunct="1">
              <a:spcBef>
                <a:spcPts val="0"/>
              </a:spcBef>
              <a:spcAft>
                <a:spcPts val="0"/>
              </a:spcAft>
              <a:buClr>
                <a:srgbClr val="F9BC25"/>
              </a:buClr>
              <a:buSzTx/>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90% </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ממשיבי הסקר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n=50</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חשו כי התנאים הפיזיים והסביבתיים היו נוחים מאוד עבורם ועבור ילדיהם.</a:t>
            </a:r>
          </a:p>
        </p:txBody>
      </p:sp>
      <p:sp>
        <p:nvSpPr>
          <p:cNvPr id="6" name="תיבת טקסט 6">
            <a:extLst>
              <a:ext uri="{FF2B5EF4-FFF2-40B4-BE49-F238E27FC236}">
                <a16:creationId xmlns:a16="http://schemas.microsoft.com/office/drawing/2014/main" id="{30995410-34BB-A5BD-A570-822FCB532188}"/>
              </a:ext>
            </a:extLst>
          </p:cNvPr>
          <p:cNvSpPr txBox="1"/>
          <p:nvPr/>
        </p:nvSpPr>
        <p:spPr>
          <a:xfrm>
            <a:off x="2937688" y="4699966"/>
            <a:ext cx="8991600" cy="1085746"/>
          </a:xfrm>
          <a:prstGeom prst="rect">
            <a:avLst/>
          </a:prstGeom>
          <a:noFill/>
        </p:spPr>
        <p:txBody>
          <a:bodyPr wrap="square">
            <a:spAutoFit/>
          </a:bodyPr>
          <a:lstStyle/>
          <a:p>
            <a:pPr marL="0" marR="0" lvl="0" indent="0" algn="r" defTabSz="914400" rtl="1" eaLnBrk="1" fontAlgn="auto" latinLnBrk="0" hangingPunct="1">
              <a:lnSpc>
                <a:spcPts val="2000"/>
              </a:lnSpc>
              <a:spcBef>
                <a:spcPts val="0"/>
              </a:spcBef>
              <a:spcAft>
                <a:spcPts val="0"/>
              </a:spcAft>
              <a:buClr>
                <a:srgbClr val="F9BC25"/>
              </a:buClr>
              <a:buSzTx/>
              <a:buFontTx/>
              <a:buNone/>
              <a:tabLst/>
              <a:defRPr/>
            </a:pPr>
            <a:r>
              <a:rPr kumimoji="0" lang="he-IL" sz="1200" b="1" i="0" u="none" strike="noStrike" kern="1200" cap="none" spc="0" normalizeH="0" baseline="0" noProof="0">
                <a:ln>
                  <a:noFill/>
                </a:ln>
                <a:solidFill>
                  <a:srgbClr val="ED7D31"/>
                </a:solidFill>
                <a:effectLst/>
                <a:uLnTx/>
                <a:uFillTx/>
                <a:latin typeface="Segoe UI" panose="020B0502040204020203" pitchFamily="34" charset="0"/>
                <a:ea typeface="Tahoma" panose="020B0604030504040204" pitchFamily="34" charset="0"/>
                <a:cs typeface="Segoe UI" panose="020B0502040204020203" pitchFamily="34" charset="0"/>
              </a:rPr>
              <a:t>פרסום מקדים:</a:t>
            </a:r>
          </a:p>
          <a:p>
            <a:pPr marL="285750" indent="-285750">
              <a:lnSpc>
                <a:spcPts val="2000"/>
              </a:lnSpc>
              <a:buClr>
                <a:srgbClr val="F9BC25"/>
              </a:buClr>
              <a:buFont typeface="Tahoma" panose="020B0604030504040204" pitchFamily="34" charset="0"/>
              <a:buChar char="█"/>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הפרסום המקדים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היה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ספורדי ומצומצם</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ונעשה דרך פלטפורמות עם </a:t>
            </a:r>
            <a:r>
              <a:rPr kumimoji="0" lang="he-IL" sz="12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חשיפ</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ה</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מוגבלת (כמו עמוד העירייה ב-</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Facebook</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lang="he-IL" sz="1200" u="sng">
                <a:solidFill>
                  <a:prstClr val="black"/>
                </a:solidFill>
                <a:latin typeface="Segoe UI" panose="020B0502040204020203" pitchFamily="34" charset="0"/>
                <a:ea typeface="Tahoma" panose="020B0604030504040204" pitchFamily="34" charset="0"/>
                <a:cs typeface="Segoe UI" panose="020B0502040204020203" pitchFamily="34" charset="0"/>
              </a:rPr>
              <a:t>מקורות החשיפה לפי הסקר (</a:t>
            </a:r>
            <a:r>
              <a:rPr lang="en-US" sz="1200" u="sng">
                <a:solidFill>
                  <a:prstClr val="black"/>
                </a:solidFill>
                <a:latin typeface="Segoe UI" panose="020B0502040204020203" pitchFamily="34" charset="0"/>
                <a:ea typeface="Tahoma" panose="020B0604030504040204" pitchFamily="34" charset="0"/>
                <a:cs typeface="Segoe UI" panose="020B0502040204020203" pitchFamily="34" charset="0"/>
              </a:rPr>
              <a:t>n=50</a:t>
            </a:r>
            <a:r>
              <a:rPr lang="he-IL" sz="1200" u="sng">
                <a:solidFill>
                  <a:prstClr val="black"/>
                </a:solidFill>
                <a:latin typeface="Segoe UI" panose="020B0502040204020203" pitchFamily="34" charset="0"/>
                <a:ea typeface="Tahoma" panose="020B0604030504040204" pitchFamily="34" charset="0"/>
                <a:cs typeface="Segoe UI" panose="020B0502040204020203" pitchFamily="34" charset="0"/>
              </a:rPr>
              <a:t>) וראיונות השטח (</a:t>
            </a:r>
            <a:r>
              <a:rPr lang="en-US" sz="1200" u="sng">
                <a:solidFill>
                  <a:prstClr val="black"/>
                </a:solidFill>
                <a:latin typeface="Segoe UI" panose="020B0502040204020203" pitchFamily="34" charset="0"/>
                <a:ea typeface="Tahoma" panose="020B0604030504040204" pitchFamily="34" charset="0"/>
                <a:cs typeface="Segoe UI" panose="020B0502040204020203" pitchFamily="34" charset="0"/>
              </a:rPr>
              <a:t>n=19</a:t>
            </a:r>
            <a:r>
              <a:rPr lang="he-IL" sz="1200" u="sng">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חבר/ה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(40%),</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en-US" sz="1200" b="1">
                <a:solidFill>
                  <a:prstClr val="black"/>
                </a:solidFill>
                <a:latin typeface="Segoe UI" panose="020B0502040204020203" pitchFamily="34" charset="0"/>
                <a:ea typeface="Tahoma" panose="020B0604030504040204" pitchFamily="34" charset="0"/>
                <a:cs typeface="Segoe UI" panose="020B0502040204020203" pitchFamily="34" charset="0"/>
              </a:rPr>
              <a:t>Facebook</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(30%) ו</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קבוצות </a:t>
            </a:r>
            <a:r>
              <a:rPr lang="en-US" sz="1200" b="1">
                <a:solidFill>
                  <a:prstClr val="black"/>
                </a:solidFill>
                <a:latin typeface="Segoe UI" panose="020B0502040204020203" pitchFamily="34" charset="0"/>
                <a:ea typeface="Tahoma" panose="020B0604030504040204" pitchFamily="34" charset="0"/>
                <a:cs typeface="Segoe UI" panose="020B0502040204020203" pitchFamily="34" charset="0"/>
              </a:rPr>
              <a:t>WhatsApp</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שכונתיות או של הגן/ביה"ס (24%). אחרים שמעו ישירות מהגננת או ממנהלת התוכנית, ובודדים דרך שילוט / פוסטרים ברחבי העיר.</a:t>
            </a:r>
          </a:p>
        </p:txBody>
      </p:sp>
      <p:sp>
        <p:nvSpPr>
          <p:cNvPr id="7" name="תיבת טקסט 2">
            <a:extLst>
              <a:ext uri="{FF2B5EF4-FFF2-40B4-BE49-F238E27FC236}">
                <a16:creationId xmlns:a16="http://schemas.microsoft.com/office/drawing/2014/main" id="{FA2C2D59-7192-A2C4-BCD5-B8DB7BA4FD82}"/>
              </a:ext>
            </a:extLst>
          </p:cNvPr>
          <p:cNvSpPr txBox="1"/>
          <p:nvPr/>
        </p:nvSpPr>
        <p:spPr>
          <a:xfrm>
            <a:off x="2937688" y="5722687"/>
            <a:ext cx="8991600" cy="1085746"/>
          </a:xfrm>
          <a:prstGeom prst="rect">
            <a:avLst/>
          </a:prstGeom>
          <a:noFill/>
        </p:spPr>
        <p:txBody>
          <a:bodyPr wrap="square">
            <a:spAutoFit/>
          </a:bodyPr>
          <a:lstStyle/>
          <a:p>
            <a:pPr marL="0" marR="0" lvl="0" indent="0" algn="r" defTabSz="914400" rtl="1" eaLnBrk="1" fontAlgn="auto" latinLnBrk="0" hangingPunct="1">
              <a:lnSpc>
                <a:spcPts val="2000"/>
              </a:lnSpc>
              <a:spcBef>
                <a:spcPts val="0"/>
              </a:spcBef>
              <a:spcAft>
                <a:spcPts val="0"/>
              </a:spcAft>
              <a:buClr>
                <a:srgbClr val="F9BC25"/>
              </a:buClr>
              <a:buSzTx/>
              <a:buFontTx/>
              <a:buNone/>
              <a:tabLst/>
              <a:defRPr/>
            </a:pPr>
            <a:r>
              <a:rPr kumimoji="0" lang="he-IL" sz="1200" b="1" i="0" u="none" strike="noStrike" kern="1200" cap="none" spc="0" normalizeH="0" baseline="0" noProof="0">
                <a:ln>
                  <a:noFill/>
                </a:ln>
                <a:solidFill>
                  <a:srgbClr val="ED7D31"/>
                </a:solidFill>
                <a:effectLst/>
                <a:uLnTx/>
                <a:uFillTx/>
                <a:latin typeface="Segoe UI" panose="020B0502040204020203" pitchFamily="34" charset="0"/>
                <a:ea typeface="Tahoma" panose="020B0604030504040204" pitchFamily="34" charset="0"/>
                <a:cs typeface="Segoe UI" panose="020B0502040204020203" pitchFamily="34" charset="0"/>
              </a:rPr>
              <a:t>שילוט במרחב הפעילות:</a:t>
            </a:r>
          </a:p>
          <a:p>
            <a:pPr marL="285750" indent="-285750">
              <a:lnSpc>
                <a:spcPts val="2000"/>
              </a:lnSpc>
              <a:buClr>
                <a:srgbClr val="F9BC25"/>
              </a:buClr>
              <a:buFont typeface="Tahoma" panose="020B0604030504040204" pitchFamily="34" charset="0"/>
              <a:buChar char="█"/>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ב-4 מתוך 6 הפעילויות בהן נכחנו,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הוצב שילוט פרסומי.</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בפעילויות בהן הוצב השילוט, הוא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הוצב במיקום לא מרכזי</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ועל כן רבים לא נחשפו אליו.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בהתאם, רוב המשתתפים ידעו על האירוע מראש והגיעו במכוון ולא היו משתתפים מזדמנים.</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גם כשהמשתתפים הגיעו למרחבי הפעילות, חלקם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החמיצו תחילה חלק מהתחנות בשל היעדר שילוט</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p:txBody>
      </p:sp>
      <p:graphicFrame>
        <p:nvGraphicFramePr>
          <p:cNvPr id="8" name="Table 7">
            <a:extLst>
              <a:ext uri="{FF2B5EF4-FFF2-40B4-BE49-F238E27FC236}">
                <a16:creationId xmlns:a16="http://schemas.microsoft.com/office/drawing/2014/main" id="{D3C4577C-4EBC-0DBC-FB79-56F13A8A9F45}"/>
              </a:ext>
            </a:extLst>
          </p:cNvPr>
          <p:cNvGraphicFramePr>
            <a:graphicFrameLocks noGrp="1"/>
          </p:cNvGraphicFramePr>
          <p:nvPr/>
        </p:nvGraphicFramePr>
        <p:xfrm>
          <a:off x="2905125" y="694002"/>
          <a:ext cx="9286875" cy="4046220"/>
        </p:xfrm>
        <a:graphic>
          <a:graphicData uri="http://schemas.openxmlformats.org/drawingml/2006/table">
            <a:tbl>
              <a:tblPr rtl="1" firstCol="1" bandRow="1">
                <a:tableStyleId>{2D5ABB26-0587-4C30-8999-92F81FD0307C}</a:tableStyleId>
              </a:tblPr>
              <a:tblGrid>
                <a:gridCol w="1871490">
                  <a:extLst>
                    <a:ext uri="{9D8B030D-6E8A-4147-A177-3AD203B41FA5}">
                      <a16:colId xmlns:a16="http://schemas.microsoft.com/office/drawing/2014/main" val="851805883"/>
                    </a:ext>
                  </a:extLst>
                </a:gridCol>
                <a:gridCol w="7415385">
                  <a:extLst>
                    <a:ext uri="{9D8B030D-6E8A-4147-A177-3AD203B41FA5}">
                      <a16:colId xmlns:a16="http://schemas.microsoft.com/office/drawing/2014/main" val="1289128960"/>
                    </a:ext>
                  </a:extLst>
                </a:gridCol>
              </a:tblGrid>
              <a:tr h="260878">
                <a:tc>
                  <a:txBody>
                    <a:bodyPr/>
                    <a:lstStyle/>
                    <a:p>
                      <a:pPr marL="0" algn="ctr" defTabSz="914400" rtl="1" eaLnBrk="1"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נוחות הגעה עם עגלה, נוח לפעילות ולשהיית מבוגרים</a:t>
                      </a:r>
                    </a:p>
                  </a:txBody>
                  <a:tcPr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מרבית מרחבי הפעילות היו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נגישים להגעה עם עגלה</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וכן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נוחים לשהיית המלווים</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המרחב שהוערך </a:t>
                      </a:r>
                      <a:r>
                        <a:rPr lang="he-IL" sz="1050" u="sng">
                          <a:solidFill>
                            <a:schemeClr val="tx1"/>
                          </a:solidFill>
                          <a:latin typeface="Tahoma" panose="020B0604030504040204" pitchFamily="34" charset="0"/>
                          <a:ea typeface="Tahoma" panose="020B0604030504040204" pitchFamily="34" charset="0"/>
                          <a:cs typeface="Tahoma" panose="020B0604030504040204" pitchFamily="34" charset="0"/>
                        </a:rPr>
                        <a:t>כמותאם </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ביותר- מתנ"ס טירה</a:t>
                      </a:r>
                      <a:r>
                        <a:rPr lang="he-IL" sz="1050" b="0" u="none">
                          <a:solidFill>
                            <a:schemeClr val="tx1"/>
                          </a:solidFill>
                          <a:latin typeface="Tahoma" panose="020B0604030504040204" pitchFamily="34" charset="0"/>
                          <a:ea typeface="Tahoma" panose="020B0604030504040204" pitchFamily="34" charset="0"/>
                          <a:cs typeface="Tahoma" panose="020B0604030504040204" pitchFamily="34" charset="0"/>
                        </a:rPr>
                        <a:t>, ו</a:t>
                      </a:r>
                      <a:r>
                        <a:rPr lang="he-IL" sz="1050" u="sng">
                          <a:solidFill>
                            <a:schemeClr val="tx1"/>
                          </a:solidFill>
                          <a:latin typeface="Tahoma" panose="020B0604030504040204" pitchFamily="34" charset="0"/>
                          <a:ea typeface="Tahoma" panose="020B0604030504040204" pitchFamily="34" charset="0"/>
                          <a:cs typeface="Tahoma" panose="020B0604030504040204" pitchFamily="34" charset="0"/>
                        </a:rPr>
                        <a:t>כהכי פחות מותא</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ם - המגרש מול גן </a:t>
                      </a:r>
                      <a:r>
                        <a:rPr lang="he-IL" sz="1050" b="0" u="sng" err="1">
                          <a:solidFill>
                            <a:schemeClr val="tx1"/>
                          </a:solidFill>
                          <a:latin typeface="Tahoma" panose="020B0604030504040204" pitchFamily="34" charset="0"/>
                          <a:ea typeface="Tahoma" panose="020B0604030504040204" pitchFamily="34" charset="0"/>
                          <a:cs typeface="Tahoma" panose="020B0604030504040204" pitchFamily="34" charset="0"/>
                        </a:rPr>
                        <a:t>אג'יאל</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כל מרחבי הפעילות הוערכו כ</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נוחים לפעילות במידה גבוהה.</a:t>
                      </a:r>
                      <a:endPar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33209213"/>
                  </a:ext>
                </a:extLst>
              </a:tr>
              <a:tr h="179995">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בטיחות ובטוח לתנועת </a:t>
                      </a:r>
                      <a:br>
                        <a:rPr lang="en-US" sz="1000" b="1" kern="1200">
                          <a:solidFill>
                            <a:schemeClr val="bg1"/>
                          </a:solidFill>
                          <a:latin typeface="Tahoma" panose="020B0604030504040204" pitchFamily="34" charset="0"/>
                          <a:ea typeface="Tahoma" panose="020B0604030504040204" pitchFamily="34" charset="0"/>
                          <a:cs typeface="Tahoma" panose="020B0604030504040204" pitchFamily="34" charset="0"/>
                        </a:rPr>
                      </a:br>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ילדים חופשית</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רוב מרחבי הפעילות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הוערכו כבטוחים</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err="1">
                          <a:solidFill>
                            <a:schemeClr val="tx1"/>
                          </a:solidFill>
                          <a:latin typeface="Tahoma" panose="020B0604030504040204" pitchFamily="34" charset="0"/>
                          <a:ea typeface="Tahoma" panose="020B0604030504040204" pitchFamily="34" charset="0"/>
                          <a:cs typeface="Tahoma" panose="020B0604030504040204" pitchFamily="34" charset="0"/>
                        </a:rPr>
                        <a:t>ו</a:t>
                      </a:r>
                      <a:r>
                        <a:rPr lang="he-IL" sz="1050" b="1" err="1">
                          <a:solidFill>
                            <a:schemeClr val="tx1"/>
                          </a:solidFill>
                          <a:latin typeface="Tahoma" panose="020B0604030504040204" pitchFamily="34" charset="0"/>
                          <a:ea typeface="Tahoma" panose="020B0604030504040204" pitchFamily="34" charset="0"/>
                          <a:cs typeface="Tahoma" panose="020B0604030504040204" pitchFamily="34" charset="0"/>
                        </a:rPr>
                        <a:t>איפשרו</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 תנועה חופשית</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במרחב בטוח. בשתי תצפיות נצפו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סכנות בטיחות</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במגרש חט"ב ב' -</a:t>
                      </a:r>
                      <a:r>
                        <a:rPr lang="he-IL" sz="1050" b="0" u="none">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kern="1200">
                          <a:solidFill>
                            <a:schemeClr val="tx1"/>
                          </a:solidFill>
                          <a:latin typeface="Tahoma" panose="020B0604030504040204" pitchFamily="34" charset="0"/>
                          <a:ea typeface="Tahoma" panose="020B0604030504040204" pitchFamily="34" charset="0"/>
                          <a:cs typeface="Tahoma" panose="020B0604030504040204" pitchFamily="34" charset="0"/>
                        </a:rPr>
                        <a:t>תחנת בועות הסבון יצרה שלוליות מים שהיוו סכנת החלקה מקומית, </a:t>
                      </a:r>
                      <a:r>
                        <a:rPr lang="he-IL" sz="1050" b="0" u="sng" kern="1200">
                          <a:solidFill>
                            <a:schemeClr val="tx1"/>
                          </a:solidFill>
                          <a:latin typeface="Tahoma" panose="020B0604030504040204" pitchFamily="34" charset="0"/>
                          <a:ea typeface="Tahoma" panose="020B0604030504040204" pitchFamily="34" charset="0"/>
                          <a:cs typeface="Tahoma" panose="020B0604030504040204" pitchFamily="34" charset="0"/>
                        </a:rPr>
                        <a:t>בחניית המסגד- </a:t>
                      </a:r>
                      <a:r>
                        <a:rPr lang="he-IL" sz="1050" b="0" u="none" kern="1200">
                          <a:solidFill>
                            <a:schemeClr val="tx1"/>
                          </a:solidFill>
                          <a:latin typeface="Tahoma" panose="020B0604030504040204" pitchFamily="34" charset="0"/>
                          <a:ea typeface="Tahoma" panose="020B0604030504040204" pitchFamily="34" charset="0"/>
                          <a:cs typeface="Tahoma" panose="020B0604030504040204" pitchFamily="34" charset="0"/>
                        </a:rPr>
                        <a:t>השטח</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 אמנם גודר בסרט אזהרה כדי להבדילו מהכביש, אך ההפרדה לא נעשתה באופן הרמטי וילדים יכלו לחצות ולהגיע לכביש בקלות.</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387046"/>
                  </a:ext>
                </a:extLst>
              </a:tr>
              <a:tr h="247094">
                <a:tc>
                  <a:txBody>
                    <a:bodyPr/>
                    <a:lstStyle/>
                    <a:p>
                      <a:pPr marL="0" algn="ctr" defTabSz="914400" rtl="1" eaLnBrk="1" fontAlgn="ctr"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התאמה למגוון גילי ילדים</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מרחבי הפעילות הותאמו לילדים,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אך לא לפעוטות זוחלים</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בשל חספוס הקרקע. לעיתים לא היו תחנות פעילות לפעוטות.</a:t>
                      </a:r>
                      <a:endPar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2377280"/>
                  </a:ext>
                </a:extLst>
              </a:tr>
              <a:tr h="0">
                <a:tc>
                  <a:txBody>
                    <a:bodyPr/>
                    <a:lstStyle/>
                    <a:p>
                      <a:pPr marL="0" algn="ctr" defTabSz="914400" rtl="1" eaLnBrk="1" fontAlgn="ctr"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התאמה לכמות המשתתפים</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indent="0" algn="r" defTabSz="914400" rtl="1" eaLnBrk="1" latinLnBrk="0" hangingPunct="1">
                        <a:buClr>
                          <a:srgbClr val="EC1C3C"/>
                        </a:buClr>
                        <a:buFont typeface="Tahoma" panose="020B0604030504040204" pitchFamily="34" charset="0"/>
                        <a:buNone/>
                      </a:pP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מרחבי הפעילות הוערכו כ</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מתאימים לכמות המשתתפים במידה רבה</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 מלבד הפעילות בחניית המסגד.</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2228526"/>
                  </a:ext>
                </a:extLst>
              </a:tr>
              <a:tr h="0">
                <a:tc>
                  <a:txBody>
                    <a:bodyPr/>
                    <a:lstStyle/>
                    <a:p>
                      <a:pPr marL="0" algn="ctr" defTabSz="914400" rtl="1" eaLnBrk="1" fontAlgn="ctr"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ניקיון</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כלל המרחבים הוערכו כ</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נקיים מאוד, </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מלבד מרחב </a:t>
                      </a:r>
                      <a:r>
                        <a:rPr lang="he-IL" sz="1050" b="0" u="sng" kern="1200">
                          <a:solidFill>
                            <a:schemeClr val="tx1"/>
                          </a:solidFill>
                          <a:latin typeface="Tahoma" panose="020B0604030504040204" pitchFamily="34" charset="0"/>
                          <a:ea typeface="Tahoma" panose="020B0604030504040204" pitchFamily="34" charset="0"/>
                          <a:cs typeface="Tahoma" panose="020B0604030504040204" pitchFamily="34" charset="0"/>
                        </a:rPr>
                        <a:t>המגרש מול גן </a:t>
                      </a:r>
                      <a:r>
                        <a:rPr lang="he-IL" sz="1050" b="0" u="sng" kern="1200" err="1">
                          <a:solidFill>
                            <a:schemeClr val="tx1"/>
                          </a:solidFill>
                          <a:latin typeface="Tahoma" panose="020B0604030504040204" pitchFamily="34" charset="0"/>
                          <a:ea typeface="Tahoma" panose="020B0604030504040204" pitchFamily="34" charset="0"/>
                          <a:cs typeface="Tahoma" panose="020B0604030504040204" pitchFamily="34" charset="0"/>
                        </a:rPr>
                        <a:t>אג'יאל</a:t>
                      </a:r>
                      <a:r>
                        <a:rPr lang="he-IL" sz="1050" b="0" u="sng" kern="1200">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b="0" u="none" kern="1200">
                          <a:solidFill>
                            <a:schemeClr val="tx1"/>
                          </a:solidFill>
                          <a:latin typeface="Tahoma" panose="020B0604030504040204" pitchFamily="34" charset="0"/>
                          <a:ea typeface="Tahoma" panose="020B0604030504040204" pitchFamily="34" charset="0"/>
                          <a:cs typeface="Tahoma" panose="020B0604030504040204" pitchFamily="34" charset="0"/>
                        </a:rPr>
                        <a:t>בו נצפה </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לכלוך וזכוכית שבורה מחוץ למגרש.</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00444073"/>
                  </a:ext>
                </a:extLst>
              </a:tr>
              <a:tr h="123718">
                <a:tc>
                  <a:txBody>
                    <a:bodyPr/>
                    <a:lstStyle/>
                    <a:p>
                      <a:pPr marL="0" algn="ctr" defTabSz="914400" rtl="1" eaLnBrk="1" fontAlgn="ctr"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צל ותאורה</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גם במרחבים פתוחים ומוצללים נצפתה נטישה של משתתפים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בשל החום הכבד</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 ששרר בעת הפעילות. </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במגרש מול גן </a:t>
                      </a:r>
                      <a:r>
                        <a:rPr lang="he-IL" sz="1050" b="0" u="sng" err="1">
                          <a:solidFill>
                            <a:schemeClr val="tx1"/>
                          </a:solidFill>
                          <a:latin typeface="Tahoma" panose="020B0604030504040204" pitchFamily="34" charset="0"/>
                          <a:ea typeface="Tahoma" panose="020B0604030504040204" pitchFamily="34" charset="0"/>
                          <a:cs typeface="Tahoma" panose="020B0604030504040204" pitchFamily="34" charset="0"/>
                        </a:rPr>
                        <a:t>אג'יאל</a:t>
                      </a:r>
                      <a:r>
                        <a:rPr lang="he-IL" sz="1050" b="0" u="sng">
                          <a:solidFill>
                            <a:schemeClr val="tx1"/>
                          </a:solidFill>
                          <a:latin typeface="Tahoma" panose="020B0604030504040204" pitchFamily="34" charset="0"/>
                          <a:ea typeface="Tahoma" panose="020B0604030504040204" pitchFamily="34" charset="0"/>
                          <a:cs typeface="Tahoma" panose="020B0604030504040204" pitchFamily="34" charset="0"/>
                        </a:rPr>
                        <a:t> </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לא הייתה תאורת רחוב לשעות הערב.</a:t>
                      </a: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6785455"/>
                  </a:ext>
                </a:extLst>
              </a:tr>
              <a:tr h="247094">
                <a:tc>
                  <a:txBody>
                    <a:bodyPr/>
                    <a:lstStyle/>
                    <a:p>
                      <a:pPr marL="0" algn="ctr" defTabSz="914400" rtl="1" eaLnBrk="1" fontAlgn="ctr" latinLnBrk="0" hangingPunct="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חסמים והפרעות</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לרוב </a:t>
                      </a:r>
                      <a:r>
                        <a:rPr lang="he-IL" sz="1050" b="1">
                          <a:solidFill>
                            <a:schemeClr val="tx1"/>
                          </a:solidFill>
                          <a:latin typeface="Tahoma" panose="020B0604030504040204" pitchFamily="34" charset="0"/>
                          <a:ea typeface="Tahoma" panose="020B0604030504040204" pitchFamily="34" charset="0"/>
                          <a:cs typeface="Tahoma" panose="020B0604030504040204" pitchFamily="34" charset="0"/>
                        </a:rPr>
                        <a:t>לא נצפו הפרעות חיצוניות </a:t>
                      </a:r>
                      <a:r>
                        <a:rPr lang="he-IL" sz="1050">
                          <a:solidFill>
                            <a:schemeClr val="tx1"/>
                          </a:solidFill>
                          <a:latin typeface="Tahoma" panose="020B0604030504040204" pitchFamily="34" charset="0"/>
                          <a:ea typeface="Tahoma" panose="020B0604030504040204" pitchFamily="34" charset="0"/>
                          <a:cs typeface="Tahoma" panose="020B0604030504040204" pitchFamily="34" charset="0"/>
                        </a:rPr>
                        <a:t>מגורמים סביבתיים, אך נצפו לעיתים הסחות דעת מצד ההורים בשל שימוש בטלפון. </a:t>
                      </a:r>
                      <a:endPar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9999443"/>
                  </a:ext>
                </a:extLst>
              </a:tr>
              <a:tr h="247094">
                <a:tc>
                  <a:txBody>
                    <a:bodyPr/>
                    <a:lstStyle/>
                    <a:p>
                      <a:pPr algn="ctr" rtl="1">
                        <a:lnSpc>
                          <a:spcPct val="115000"/>
                        </a:lnSpc>
                      </a:pPr>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הנחייה ברורה ועידוד מעברה בין תחנות</a:t>
                      </a:r>
                      <a:endParaRPr lang="en-US" sz="10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114300" marR="114300" marT="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latin typeface="Tahoma" panose="020B0604030504040204" pitchFamily="34" charset="0"/>
                          <a:ea typeface="Tahoma" panose="020B0604030504040204" pitchFamily="34" charset="0"/>
                          <a:cs typeface="Tahoma" panose="020B0604030504040204" pitchFamily="34" charset="0"/>
                        </a:rPr>
                        <a:t>בתצפיות הראשונות הצוות רק </a:t>
                      </a:r>
                      <a:r>
                        <a:rPr lang="he-IL" sz="1050" b="1">
                          <a:latin typeface="Tahoma" panose="020B0604030504040204" pitchFamily="34" charset="0"/>
                          <a:ea typeface="Tahoma" panose="020B0604030504040204" pitchFamily="34" charset="0"/>
                          <a:cs typeface="Tahoma" panose="020B0604030504040204" pitchFamily="34" charset="0"/>
                        </a:rPr>
                        <a:t>קיבל את פני הבאים ורשם פרטי קשר</a:t>
                      </a:r>
                      <a:r>
                        <a:rPr lang="he-IL" sz="1050">
                          <a:latin typeface="Tahoma" panose="020B0604030504040204" pitchFamily="34" charset="0"/>
                          <a:ea typeface="Tahoma" panose="020B0604030504040204" pitchFamily="34" charset="0"/>
                          <a:cs typeface="Tahoma" panose="020B0604030504040204" pitchFamily="34" charset="0"/>
                        </a:rPr>
                        <a:t>, מדריכים עברו מדי פעם בין התחנות ודרבנו את הילדים. בתצפיות הבאות הייתה הנחייה ברורה, </a:t>
                      </a:r>
                      <a:r>
                        <a:rPr lang="he-IL" sz="1050" b="1">
                          <a:latin typeface="Tahoma" panose="020B0604030504040204" pitchFamily="34" charset="0"/>
                          <a:ea typeface="Tahoma" panose="020B0604030504040204" pitchFamily="34" charset="0"/>
                          <a:cs typeface="Tahoma" panose="020B0604030504040204" pitchFamily="34" charset="0"/>
                        </a:rPr>
                        <a:t>המדריכים היו אקטיביים, עודדו ילדים לעבור בין תחנות ולהתנסות.</a:t>
                      </a:r>
                      <a:endParaRPr lang="he-IL" sz="1050" b="1">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526769"/>
                  </a:ext>
                </a:extLst>
              </a:tr>
              <a:tr h="247094">
                <a:tc>
                  <a:txBody>
                    <a:bodyPr/>
                    <a:lstStyle/>
                    <a:p>
                      <a:pPr algn="ctr" rtl="1"/>
                      <a:r>
                        <a:rPr lang="he-IL" sz="1000" b="1" kern="1200" noProof="0">
                          <a:solidFill>
                            <a:schemeClr val="bg1"/>
                          </a:solidFill>
                          <a:latin typeface="Tahoma" panose="020B0604030504040204" pitchFamily="34" charset="0"/>
                          <a:ea typeface="Tahoma" panose="020B0604030504040204" pitchFamily="34" charset="0"/>
                          <a:cs typeface="Tahoma" panose="020B0604030504040204" pitchFamily="34" charset="0"/>
                        </a:rPr>
                        <a:t>התאמה וגמישות </a:t>
                      </a:r>
                      <a:br>
                        <a:rPr lang="en-US" sz="1000" b="1" kern="1200" noProof="0">
                          <a:solidFill>
                            <a:schemeClr val="bg1"/>
                          </a:solidFill>
                          <a:latin typeface="Tahoma" panose="020B0604030504040204" pitchFamily="34" charset="0"/>
                          <a:ea typeface="Tahoma" panose="020B0604030504040204" pitchFamily="34" charset="0"/>
                          <a:cs typeface="Tahoma" panose="020B0604030504040204" pitchFamily="34" charset="0"/>
                        </a:rPr>
                      </a:br>
                      <a:r>
                        <a:rPr lang="he-IL" sz="1000" b="1" kern="1200" noProof="0">
                          <a:solidFill>
                            <a:schemeClr val="bg1"/>
                          </a:solidFill>
                          <a:latin typeface="Tahoma" panose="020B0604030504040204" pitchFamily="34" charset="0"/>
                          <a:ea typeface="Tahoma" panose="020B0604030504040204" pitchFamily="34" charset="0"/>
                          <a:cs typeface="Tahoma" panose="020B0604030504040204" pitchFamily="34" charset="0"/>
                        </a:rPr>
                        <a:t>(להפרעות, צרכי המשתתפים) </a:t>
                      </a:r>
                      <a:endPar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צוות ההפעלה היה קשוב לצרכי המשתתפים</a:t>
                      </a:r>
                      <a:r>
                        <a:rPr lang="he-IL" sz="1050">
                          <a:latin typeface="Tahoma" panose="020B0604030504040204" pitchFamily="34" charset="0"/>
                          <a:ea typeface="Tahoma" panose="020B0604030504040204" pitchFamily="34" charset="0"/>
                          <a:cs typeface="Tahoma" panose="020B0604030504040204" pitchFamily="34" charset="0"/>
                        </a:rPr>
                        <a:t> וסייע למתקשים בפעילויות בהן נדרשה מיומנות ספציפית. ניכר היה שהצוות </a:t>
                      </a:r>
                      <a:r>
                        <a:rPr lang="he-IL" sz="1050" b="1">
                          <a:latin typeface="Tahoma" panose="020B0604030504040204" pitchFamily="34" charset="0"/>
                          <a:ea typeface="Tahoma" panose="020B0604030504040204" pitchFamily="34" charset="0"/>
                          <a:cs typeface="Tahoma" panose="020B0604030504040204" pitchFamily="34" charset="0"/>
                        </a:rPr>
                        <a:t>לומד מהנעשה בכל מפגש ומייעל את התנהלותו </a:t>
                      </a:r>
                      <a:r>
                        <a:rPr lang="he-IL" sz="1050" b="0">
                          <a:latin typeface="Tahoma" panose="020B0604030504040204" pitchFamily="34" charset="0"/>
                          <a:ea typeface="Tahoma" panose="020B0604030504040204" pitchFamily="34" charset="0"/>
                          <a:cs typeface="Tahoma" panose="020B0604030504040204" pitchFamily="34" charset="0"/>
                        </a:rPr>
                        <a:t>ממפגש למפגש.</a:t>
                      </a:r>
                      <a:endParaRPr lang="he-IL" sz="1050">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177493"/>
                  </a:ext>
                </a:extLst>
              </a:tr>
              <a:tr h="247094">
                <a:tc>
                  <a:txBody>
                    <a:bodyPr/>
                    <a:lstStyle/>
                    <a:p>
                      <a:pPr algn="ctr" rtl="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עידוד משחק משותף מלווה-ילד ותנועת ילדים חופשית</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a:latin typeface="Tahoma" panose="020B0604030504040204" pitchFamily="34" charset="0"/>
                          <a:ea typeface="Tahoma" panose="020B0604030504040204" pitchFamily="34" charset="0"/>
                          <a:cs typeface="Tahoma" panose="020B0604030504040204" pitchFamily="34" charset="0"/>
                        </a:rPr>
                        <a:t>תחילה חווה הצוות </a:t>
                      </a:r>
                      <a:r>
                        <a:rPr lang="he-IL" sz="1050" b="1">
                          <a:latin typeface="Tahoma" panose="020B0604030504040204" pitchFamily="34" charset="0"/>
                          <a:ea typeface="Tahoma" panose="020B0604030504040204" pitchFamily="34" charset="0"/>
                          <a:cs typeface="Tahoma" panose="020B0604030504040204" pitchFamily="34" charset="0"/>
                        </a:rPr>
                        <a:t>קושי ברתימת ההורים </a:t>
                      </a:r>
                      <a:r>
                        <a:rPr lang="he-IL" sz="1050">
                          <a:latin typeface="Tahoma" panose="020B0604030504040204" pitchFamily="34" charset="0"/>
                          <a:ea typeface="Tahoma" panose="020B0604030504040204" pitchFamily="34" charset="0"/>
                          <a:cs typeface="Tahoma" panose="020B0604030504040204" pitchFamily="34" charset="0"/>
                        </a:rPr>
                        <a:t>להשתתף בפעילות עם ילדיהם, אך בהמשך חל </a:t>
                      </a:r>
                      <a:r>
                        <a:rPr lang="he-IL" sz="1050" b="1">
                          <a:latin typeface="Tahoma" panose="020B0604030504040204" pitchFamily="34" charset="0"/>
                          <a:ea typeface="Tahoma" panose="020B0604030504040204" pitchFamily="34" charset="0"/>
                          <a:cs typeface="Tahoma" panose="020B0604030504040204" pitchFamily="34" charset="0"/>
                        </a:rPr>
                        <a:t>שיפור בשיתוף הפעולה </a:t>
                      </a:r>
                      <a:r>
                        <a:rPr lang="he-IL" sz="1050">
                          <a:latin typeface="Tahoma" panose="020B0604030504040204" pitchFamily="34" charset="0"/>
                          <a:ea typeface="Tahoma" panose="020B0604030504040204" pitchFamily="34" charset="0"/>
                          <a:cs typeface="Tahoma" panose="020B0604030504040204" pitchFamily="34" charset="0"/>
                        </a:rPr>
                        <a:t>של ההורים. </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ברוב התצפיות התאפשרה תנועה חופשית, </a:t>
                      </a: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מלבד בפעילויות שאופיין דרש </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להתמקד בפעילות בכל תחנה.</a:t>
                      </a:r>
                      <a:endPar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6937172"/>
                  </a:ext>
                </a:extLst>
              </a:tr>
              <a:tr h="303027">
                <a:tc>
                  <a:txBody>
                    <a:bodyPr/>
                    <a:lstStyle/>
                    <a:p>
                      <a:pPr algn="ctr" rtl="1"/>
                      <a:r>
                        <a:rPr lang="he-IL" sz="1000" b="1" kern="1200">
                          <a:solidFill>
                            <a:schemeClr val="bg1"/>
                          </a:solidFill>
                          <a:latin typeface="Tahoma" panose="020B0604030504040204" pitchFamily="34" charset="0"/>
                          <a:ea typeface="Tahoma" panose="020B0604030504040204" pitchFamily="34" charset="0"/>
                          <a:cs typeface="Tahoma" panose="020B0604030504040204" pitchFamily="34" charset="0"/>
                        </a:rPr>
                        <a:t>רעיונות להורים להפעלת הילדים וקידום ערכי הפעילות</a:t>
                      </a:r>
                    </a:p>
                  </a:txBody>
                  <a:tcPr marL="6350" marR="6350" marT="6350" marB="0" anchor="ctr">
                    <a:lnL w="6350"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rPr>
                        <a:t>ברוב התצפיות ערכי התוכן הרלוונטיים ניכרו מאוד, מלבד בפעילות שפתית בה הקראת הסיפור נמשכה כרבע שעה בלבד. לאורך כל התצפיות, </a:t>
                      </a:r>
                      <a:r>
                        <a:rPr lang="he-IL" sz="1050" b="1" kern="1200">
                          <a:solidFill>
                            <a:schemeClr val="tx1"/>
                          </a:solidFill>
                          <a:latin typeface="Tahoma" panose="020B0604030504040204" pitchFamily="34" charset="0"/>
                          <a:ea typeface="Tahoma" panose="020B0604030504040204" pitchFamily="34" charset="0"/>
                          <a:cs typeface="Tahoma" panose="020B0604030504040204" pitchFamily="34" charset="0"/>
                        </a:rPr>
                        <a:t>הפעילויות היו מגוונות, אך ללא דגש על מתן רעיונות נוספים. </a:t>
                      </a:r>
                      <a:endParaRPr lang="he-IL" sz="1050" b="0" kern="120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31039272"/>
                  </a:ext>
                </a:extLst>
              </a:tr>
            </a:tbl>
          </a:graphicData>
        </a:graphic>
      </p:graphicFrame>
      <p:pic>
        <p:nvPicPr>
          <p:cNvPr id="9" name="תמונה 11" descr="תמונה שמכילה חוץ, שמים, קרקע, חונה&#10;&#10;התיאור נוצר באופן אוטומטי">
            <a:extLst>
              <a:ext uri="{FF2B5EF4-FFF2-40B4-BE49-F238E27FC236}">
                <a16:creationId xmlns:a16="http://schemas.microsoft.com/office/drawing/2014/main" id="{B29FF6C2-97CF-462F-9F76-BDF47B6111EE}"/>
              </a:ext>
            </a:extLst>
          </p:cNvPr>
          <p:cNvPicPr>
            <a:picLocks noChangeAspect="1"/>
          </p:cNvPicPr>
          <p:nvPr/>
        </p:nvPicPr>
        <p:blipFill rotWithShape="1">
          <a:blip r:embed="rId2" cstate="email">
            <a:alphaModFix amt="85000"/>
            <a:extLst>
              <a:ext uri="{28A0092B-C50C-407E-A947-70E740481C1C}">
                <a14:useLocalDpi xmlns:a14="http://schemas.microsoft.com/office/drawing/2010/main"/>
              </a:ext>
            </a:extLst>
          </a:blip>
          <a:srcRect t="21914" b="12875"/>
          <a:stretch/>
        </p:blipFill>
        <p:spPr>
          <a:xfrm>
            <a:off x="-9524" y="-3623"/>
            <a:ext cx="3031957" cy="2075019"/>
          </a:xfrm>
          <a:prstGeom prst="rect">
            <a:avLst/>
          </a:prstGeom>
        </p:spPr>
      </p:pic>
      <p:pic>
        <p:nvPicPr>
          <p:cNvPr id="10" name="תמונה 12">
            <a:extLst>
              <a:ext uri="{FF2B5EF4-FFF2-40B4-BE49-F238E27FC236}">
                <a16:creationId xmlns:a16="http://schemas.microsoft.com/office/drawing/2014/main" id="{5670C47D-BBDC-D016-367D-4EBF5374EF6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r="35434"/>
          <a:stretch/>
        </p:blipFill>
        <p:spPr>
          <a:xfrm>
            <a:off x="-4987" y="4569347"/>
            <a:ext cx="3027420" cy="2288653"/>
          </a:xfrm>
          <a:prstGeom prst="rect">
            <a:avLst/>
          </a:prstGeom>
        </p:spPr>
      </p:pic>
      <p:pic>
        <p:nvPicPr>
          <p:cNvPr id="11" name="תמונה 12" descr="תמונה שמכילה טקסט, חוץ, שמים, שלט&#10;&#10;התיאור נוצר באופן אוטומטי">
            <a:extLst>
              <a:ext uri="{FF2B5EF4-FFF2-40B4-BE49-F238E27FC236}">
                <a16:creationId xmlns:a16="http://schemas.microsoft.com/office/drawing/2014/main" id="{9193E764-AB16-5CD3-3203-35549BB6E7DB}"/>
              </a:ext>
            </a:extLst>
          </p:cNvPr>
          <p:cNvPicPr>
            <a:picLocks noChangeAspect="1"/>
          </p:cNvPicPr>
          <p:nvPr/>
        </p:nvPicPr>
        <p:blipFill rotWithShape="1">
          <a:blip r:embed="rId4" cstate="email">
            <a:alphaModFix amt="85000"/>
            <a:extLst>
              <a:ext uri="{28A0092B-C50C-407E-A947-70E740481C1C}">
                <a14:useLocalDpi xmlns:a14="http://schemas.microsoft.com/office/drawing/2010/main"/>
              </a:ext>
            </a:extLst>
          </a:blip>
          <a:srcRect t="16596" b="7202"/>
          <a:stretch/>
        </p:blipFill>
        <p:spPr>
          <a:xfrm>
            <a:off x="-9524" y="2073013"/>
            <a:ext cx="3031959" cy="2496334"/>
          </a:xfrm>
          <a:prstGeom prst="rect">
            <a:avLst/>
          </a:prstGeom>
        </p:spPr>
      </p:pic>
      <p:sp>
        <p:nvSpPr>
          <p:cNvPr id="12" name="תיבת טקסט 15">
            <a:extLst>
              <a:ext uri="{FF2B5EF4-FFF2-40B4-BE49-F238E27FC236}">
                <a16:creationId xmlns:a16="http://schemas.microsoft.com/office/drawing/2014/main" id="{3E3DCCBB-6984-81D1-28DE-E35E083AB5CE}"/>
              </a:ext>
            </a:extLst>
          </p:cNvPr>
          <p:cNvSpPr txBox="1"/>
          <p:nvPr/>
        </p:nvSpPr>
        <p:spPr>
          <a:xfrm>
            <a:off x="-9525" y="1839704"/>
            <a:ext cx="3031958" cy="461665"/>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11.8 – במגרש ליד גן אג'יאל- </a:t>
            </a:r>
            <a:br>
              <a:rPr kumimoji="0" lang="en-US"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פעילות תחושתית</a:t>
            </a:r>
          </a:p>
        </p:txBody>
      </p:sp>
      <p:sp>
        <p:nvSpPr>
          <p:cNvPr id="13" name="תיבת טקסט 13">
            <a:extLst>
              <a:ext uri="{FF2B5EF4-FFF2-40B4-BE49-F238E27FC236}">
                <a16:creationId xmlns:a16="http://schemas.microsoft.com/office/drawing/2014/main" id="{4D00C33B-2B39-4947-104B-6BDEB5FD7279}"/>
              </a:ext>
            </a:extLst>
          </p:cNvPr>
          <p:cNvSpPr txBox="1"/>
          <p:nvPr/>
        </p:nvSpPr>
        <p:spPr>
          <a:xfrm>
            <a:off x="1" y="6585040"/>
            <a:ext cx="3031958" cy="276999"/>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15.9 – בסמוך למסגד- פעילות שפתית</a:t>
            </a:r>
          </a:p>
        </p:txBody>
      </p:sp>
      <p:sp>
        <p:nvSpPr>
          <p:cNvPr id="14" name="Slide Number Placeholder 1">
            <a:extLst>
              <a:ext uri="{FF2B5EF4-FFF2-40B4-BE49-F238E27FC236}">
                <a16:creationId xmlns:a16="http://schemas.microsoft.com/office/drawing/2014/main" id="{BA8FB6C5-EA21-D8A5-32EC-4581D04790D6}"/>
              </a:ext>
            </a:extLst>
          </p:cNvPr>
          <p:cNvSpPr txBox="1">
            <a:spLocks/>
          </p:cNvSpPr>
          <p:nvPr/>
        </p:nvSpPr>
        <p:spPr>
          <a:xfrm>
            <a:off x="11822070" y="6476219"/>
            <a:ext cx="638122"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defRPr/>
            </a:pPr>
            <a:fld id="{F2736200-3204-44C4-A5EC-985817706BA3}" type="slidenum">
              <a:rPr lang="en-US" sz="1400" smtClean="0">
                <a:solidFill>
                  <a:prstClr val="black">
                    <a:tint val="75000"/>
                  </a:prstClr>
                </a:solidFill>
                <a:latin typeface="Calibri" panose="020F0502020204030204"/>
              </a:rPr>
              <a:pPr>
                <a:defRPr/>
              </a:pPr>
              <a:t>11</a:t>
            </a:fld>
            <a:endParaRPr lang="en-US" sz="1400">
              <a:solidFill>
                <a:prstClr val="black">
                  <a:tint val="75000"/>
                </a:prstClr>
              </a:solidFill>
              <a:latin typeface="Calibri" panose="020F0502020204030204"/>
            </a:endParaRPr>
          </a:p>
        </p:txBody>
      </p:sp>
    </p:spTree>
    <p:extLst>
      <p:ext uri="{BB962C8B-B14F-4D97-AF65-F5344CB8AC3E}">
        <p14:creationId xmlns:p14="http://schemas.microsoft.com/office/powerpoint/2010/main" val="1917707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822FBC-297C-520A-D8FF-0E84B5C7C28D}"/>
              </a:ext>
            </a:extLst>
          </p:cNvPr>
          <p:cNvSpPr>
            <a:spLocks noGrp="1"/>
          </p:cNvSpPr>
          <p:nvPr>
            <p:ph type="sldNum" sz="quarter" idx="12"/>
          </p:nvPr>
        </p:nvSpPr>
        <p:spPr>
          <a:xfrm>
            <a:off x="11822070" y="6476219"/>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14B37C-68F7-0F6A-4271-6A831C2D09DA}"/>
              </a:ext>
            </a:extLst>
          </p:cNvPr>
          <p:cNvSpPr txBox="1"/>
          <p:nvPr/>
        </p:nvSpPr>
        <p:spPr>
          <a:xfrm>
            <a:off x="0" y="-10458"/>
            <a:ext cx="12192000" cy="400110"/>
          </a:xfrm>
          <a:prstGeom prst="rect">
            <a:avLst/>
          </a:prstGeom>
          <a:solidFill>
            <a:srgbClr val="EC1C3C"/>
          </a:solidFill>
        </p:spPr>
        <p:txBody>
          <a:bodyPr wrap="square" rtlCol="0">
            <a:spAutoFit/>
          </a:bodyPr>
          <a:lstStyle/>
          <a:p>
            <a:pPr lvl="0">
              <a:defRPr/>
            </a:pPr>
            <a:r>
              <a:rPr lang="he-IL" sz="2000" b="1">
                <a:solidFill>
                  <a:prstClr val="white"/>
                </a:solidFill>
                <a:latin typeface="Tahoma" pitchFamily="34" charset="0"/>
                <a:ea typeface="Tahoma" pitchFamily="34" charset="0"/>
                <a:cs typeface="Tahoma" pitchFamily="34" charset="0"/>
              </a:rPr>
              <a:t>התנהלות המפעילים, קשר הורה-ילד, מעורבות </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תושבים, קהילתיות</a:t>
            </a:r>
          </a:p>
        </p:txBody>
      </p:sp>
      <p:sp>
        <p:nvSpPr>
          <p:cNvPr id="4" name="תיבת טקסט 8">
            <a:extLst>
              <a:ext uri="{FF2B5EF4-FFF2-40B4-BE49-F238E27FC236}">
                <a16:creationId xmlns:a16="http://schemas.microsoft.com/office/drawing/2014/main" id="{C490F10B-AD49-2AD5-CE88-E61049B1CF7F}"/>
              </a:ext>
            </a:extLst>
          </p:cNvPr>
          <p:cNvSpPr txBox="1"/>
          <p:nvPr/>
        </p:nvSpPr>
        <p:spPr>
          <a:xfrm>
            <a:off x="3756922" y="4640977"/>
            <a:ext cx="8382001" cy="832472"/>
          </a:xfrm>
          <a:prstGeom prst="rect">
            <a:avLst/>
          </a:prstGeom>
          <a:noFill/>
        </p:spPr>
        <p:txBody>
          <a:bodyPr wrap="square" rtlCol="1">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בתצפיות בהן עיקר התחנות לא דרשו תיווך הורי, נצפתה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אינטראקציה ערה בין המלווים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בעת הישיבה במתחם הפעילות. </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עם זאת,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אימהות שרואינו בתצפיות לא ראו במפגשים הזדמנות להרחבת קשרים קהילתיים וציינו כי אין להן עניין בכך.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הן ציינו כי הפעילויות הן הזדמנות המעודדת את ההתנסות החברתית של הילדים ומשפרת את האינטליגנציה החברתית שלהם. </a:t>
            </a:r>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5" name="תמונה 6">
            <a:extLst>
              <a:ext uri="{FF2B5EF4-FFF2-40B4-BE49-F238E27FC236}">
                <a16:creationId xmlns:a16="http://schemas.microsoft.com/office/drawing/2014/main" id="{80CC9E3C-777C-2BFD-7D00-91FE378CB595}"/>
              </a:ext>
            </a:extLst>
          </p:cNvPr>
          <p:cNvPicPr>
            <a:picLocks noChangeAspect="1"/>
          </p:cNvPicPr>
          <p:nvPr/>
        </p:nvPicPr>
        <p:blipFill rotWithShape="1">
          <a:blip r:embed="rId2"/>
          <a:srcRect l="2576" t="11964" b="15511"/>
          <a:stretch/>
        </p:blipFill>
        <p:spPr>
          <a:xfrm>
            <a:off x="-87038" y="-10458"/>
            <a:ext cx="3801788" cy="2157041"/>
          </a:xfrm>
          <a:prstGeom prst="rect">
            <a:avLst/>
          </a:prstGeom>
        </p:spPr>
      </p:pic>
      <p:sp>
        <p:nvSpPr>
          <p:cNvPr id="6" name="פרצוף מחייך 10">
            <a:extLst>
              <a:ext uri="{FF2B5EF4-FFF2-40B4-BE49-F238E27FC236}">
                <a16:creationId xmlns:a16="http://schemas.microsoft.com/office/drawing/2014/main" id="{AAD9EF86-C630-8683-EDA6-6C392F11EB39}"/>
              </a:ext>
            </a:extLst>
          </p:cNvPr>
          <p:cNvSpPr/>
          <p:nvPr/>
        </p:nvSpPr>
        <p:spPr>
          <a:xfrm rot="10800000" flipV="1">
            <a:off x="1703486" y="1025949"/>
            <a:ext cx="271937" cy="246355"/>
          </a:xfrm>
          <a:prstGeom prst="smileyFac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7" name="פרצוף מחייך 11">
            <a:extLst>
              <a:ext uri="{FF2B5EF4-FFF2-40B4-BE49-F238E27FC236}">
                <a16:creationId xmlns:a16="http://schemas.microsoft.com/office/drawing/2014/main" id="{8BE88D59-7CD9-F01A-39A5-2BCB8E3CA86B}"/>
              </a:ext>
            </a:extLst>
          </p:cNvPr>
          <p:cNvSpPr/>
          <p:nvPr/>
        </p:nvSpPr>
        <p:spPr>
          <a:xfrm rot="10800000" flipV="1">
            <a:off x="103163" y="976255"/>
            <a:ext cx="271935" cy="276999"/>
          </a:xfrm>
          <a:prstGeom prst="smileyFac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8" name="תיבת טקסט 13">
            <a:extLst>
              <a:ext uri="{FF2B5EF4-FFF2-40B4-BE49-F238E27FC236}">
                <a16:creationId xmlns:a16="http://schemas.microsoft.com/office/drawing/2014/main" id="{6815E7C3-60FE-8E7D-8500-9D5ABF0CE2DB}"/>
              </a:ext>
            </a:extLst>
          </p:cNvPr>
          <p:cNvSpPr txBox="1"/>
          <p:nvPr/>
        </p:nvSpPr>
        <p:spPr>
          <a:xfrm>
            <a:off x="-87037" y="1870501"/>
            <a:ext cx="3801788" cy="276999"/>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15.9 – בסמוך למסגד- פעילות שפתית</a:t>
            </a:r>
          </a:p>
        </p:txBody>
      </p:sp>
      <p:sp>
        <p:nvSpPr>
          <p:cNvPr id="9" name="TextBox 8">
            <a:extLst>
              <a:ext uri="{FF2B5EF4-FFF2-40B4-BE49-F238E27FC236}">
                <a16:creationId xmlns:a16="http://schemas.microsoft.com/office/drawing/2014/main" id="{9544A4C3-1BDB-B40C-2949-5E9ED5745567}"/>
              </a:ext>
            </a:extLst>
          </p:cNvPr>
          <p:cNvSpPr txBox="1"/>
          <p:nvPr/>
        </p:nvSpPr>
        <p:spPr>
          <a:xfrm>
            <a:off x="3637618" y="696106"/>
            <a:ext cx="8477250" cy="1088952"/>
          </a:xfrm>
          <a:prstGeom prst="rect">
            <a:avLst/>
          </a:prstGeom>
          <a:noFill/>
        </p:spPr>
        <p:txBody>
          <a:bodyPr wrap="square" rtlCol="1">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צוות ההפעלה כלל </a:t>
            </a:r>
            <a:r>
              <a:rPr kumimoji="0" lang="he-IL" sz="1200" b="1"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דמויות מוכרות בקהילה, בעלות מיומנות ורקע מקצועי</a:t>
            </a:r>
            <a:r>
              <a:rPr kumimoji="0" lang="he-IL" sz="12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 שתרמו לאיכות הפעילות ולשביעות רצון ההורים. הן הדריכו את הילדים, תוך שימת דגש על גיוון ההפעלות ושימוש בטכניקות ובחומרים שונים כדי לעניין גם משתתפים חוזרים.</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מהתצפיות עלה כי כשהוצב מפעיל לכל תחנה- הצליח הצוות לתת מענה לכולם, תוך שימת לב אישית. במקרים שהיה אחראי בודד על שתי תחנות לצד ריבוי משתתפים, </a:t>
            </a:r>
            <a:r>
              <a:rPr kumimoji="0" lang="he-IL" sz="1200" b="1"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התקשה הצוות לפצל קשב בין התחנות ולהתייחס לכלל הילדים</a:t>
            </a:r>
            <a:r>
              <a:rPr kumimoji="0" lang="he-IL" sz="12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10" name="תמונה 4">
            <a:extLst>
              <a:ext uri="{FF2B5EF4-FFF2-40B4-BE49-F238E27FC236}">
                <a16:creationId xmlns:a16="http://schemas.microsoft.com/office/drawing/2014/main" id="{87C1C88F-1E54-9F88-EAB2-3DB981CB39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3705"/>
          <a:stretch/>
        </p:blipFill>
        <p:spPr>
          <a:xfrm>
            <a:off x="-73440" y="2140924"/>
            <a:ext cx="3788190" cy="2481282"/>
          </a:xfrm>
          <a:prstGeom prst="rect">
            <a:avLst/>
          </a:prstGeom>
        </p:spPr>
      </p:pic>
      <p:sp>
        <p:nvSpPr>
          <p:cNvPr id="11" name="תיבת טקסט 5">
            <a:extLst>
              <a:ext uri="{FF2B5EF4-FFF2-40B4-BE49-F238E27FC236}">
                <a16:creationId xmlns:a16="http://schemas.microsoft.com/office/drawing/2014/main" id="{F0083D19-48CB-AAE4-FA29-2C0E18112B4B}"/>
              </a:ext>
            </a:extLst>
          </p:cNvPr>
          <p:cNvSpPr txBox="1"/>
          <p:nvPr/>
        </p:nvSpPr>
        <p:spPr>
          <a:xfrm>
            <a:off x="-178837" y="4345917"/>
            <a:ext cx="3893587" cy="276999"/>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26.7- מתנ"ס טירה- פעילות מוטורית</a:t>
            </a:r>
          </a:p>
        </p:txBody>
      </p:sp>
      <p:pic>
        <p:nvPicPr>
          <p:cNvPr id="12" name="תמונה 7">
            <a:extLst>
              <a:ext uri="{FF2B5EF4-FFF2-40B4-BE49-F238E27FC236}">
                <a16:creationId xmlns:a16="http://schemas.microsoft.com/office/drawing/2014/main" id="{FFFD492A-992A-80B4-60C5-3B68E649C51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866" r="6620"/>
          <a:stretch/>
        </p:blipFill>
        <p:spPr>
          <a:xfrm>
            <a:off x="-85174" y="4622024"/>
            <a:ext cx="3801788" cy="2421687"/>
          </a:xfrm>
          <a:prstGeom prst="rect">
            <a:avLst/>
          </a:prstGeom>
        </p:spPr>
      </p:pic>
      <p:sp>
        <p:nvSpPr>
          <p:cNvPr id="13" name="תיבת טקסט 9">
            <a:extLst>
              <a:ext uri="{FF2B5EF4-FFF2-40B4-BE49-F238E27FC236}">
                <a16:creationId xmlns:a16="http://schemas.microsoft.com/office/drawing/2014/main" id="{45984FB1-5B0B-BFAB-9184-07C6EE9CE587}"/>
              </a:ext>
            </a:extLst>
          </p:cNvPr>
          <p:cNvSpPr txBox="1"/>
          <p:nvPr/>
        </p:nvSpPr>
        <p:spPr>
          <a:xfrm>
            <a:off x="-87038" y="6581001"/>
            <a:ext cx="3813177" cy="276999"/>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7.7 – בית ספר חט"ב ב' - פעילות תחושתית</a:t>
            </a:r>
          </a:p>
        </p:txBody>
      </p:sp>
      <p:sp>
        <p:nvSpPr>
          <p:cNvPr id="14" name="TextBox 3">
            <a:extLst>
              <a:ext uri="{FF2B5EF4-FFF2-40B4-BE49-F238E27FC236}">
                <a16:creationId xmlns:a16="http://schemas.microsoft.com/office/drawing/2014/main" id="{2E54EC85-43DD-BB11-C63E-E1C3670D9627}"/>
              </a:ext>
            </a:extLst>
          </p:cNvPr>
          <p:cNvSpPr txBox="1"/>
          <p:nvPr/>
        </p:nvSpPr>
        <p:spPr>
          <a:xfrm>
            <a:off x="3714750" y="389100"/>
            <a:ext cx="8477250" cy="307777"/>
          </a:xfrm>
          <a:prstGeom prst="rect">
            <a:avLst/>
          </a:prstGeom>
          <a:solidFill>
            <a:srgbClr val="FFC000"/>
          </a:solidFill>
        </p:spPr>
        <p:txBody>
          <a:bodyPr wrap="square" rtlCol="1">
            <a:spAutoFit/>
          </a:bodyPr>
          <a:lstStyle/>
          <a:p>
            <a:pPr>
              <a:buClr>
                <a:srgbClr val="F9BC25"/>
              </a:buClr>
              <a:defRPr/>
            </a:pPr>
            <a:r>
              <a:rPr kumimoji="0" lang="he-IL" sz="140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התנהלות המפעילים: </a:t>
            </a:r>
            <a:r>
              <a:rPr kumimoji="0" lang="he-IL" sz="1400" i="0"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400" b="1"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66% </a:t>
            </a: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ממשיבי הסקר (</a:t>
            </a:r>
            <a:r>
              <a:rPr kumimoji="0" lang="en-US"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n=50</a:t>
            </a: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 ציינו</a:t>
            </a:r>
            <a:r>
              <a:rPr kumimoji="0" lang="he-IL" sz="1400" b="1"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כי צוות ההפעלה היה מקצועי ומיומן במידה רבה מאוד. </a:t>
            </a:r>
            <a:endParaRPr lang="he-IL" sz="1400" b="1">
              <a:solidFill>
                <a:srgbClr val="ED7D31"/>
              </a:solidFill>
              <a:latin typeface="Segoe UI" panose="020B0502040204020203" pitchFamily="34" charset="0"/>
              <a:ea typeface="Tahoma" panose="020B0604030504040204" pitchFamily="34" charset="0"/>
              <a:cs typeface="Segoe UI" panose="020B0502040204020203" pitchFamily="34" charset="0"/>
            </a:endParaRPr>
          </a:p>
        </p:txBody>
      </p:sp>
      <p:sp>
        <p:nvSpPr>
          <p:cNvPr id="15" name="TextBox 3">
            <a:extLst>
              <a:ext uri="{FF2B5EF4-FFF2-40B4-BE49-F238E27FC236}">
                <a16:creationId xmlns:a16="http://schemas.microsoft.com/office/drawing/2014/main" id="{A374CCB8-8D22-C4FA-B065-13C22ABF6DF8}"/>
              </a:ext>
            </a:extLst>
          </p:cNvPr>
          <p:cNvSpPr txBox="1"/>
          <p:nvPr/>
        </p:nvSpPr>
        <p:spPr>
          <a:xfrm>
            <a:off x="3712886" y="4326595"/>
            <a:ext cx="8477250" cy="307777"/>
          </a:xfrm>
          <a:prstGeom prst="rect">
            <a:avLst/>
          </a:prstGeom>
          <a:solidFill>
            <a:srgbClr val="FFC000"/>
          </a:solidFill>
        </p:spPr>
        <p:txBody>
          <a:bodyPr wrap="square" rtlCol="1">
            <a:spAutoFit/>
          </a:bodyPr>
          <a:lstStyle/>
          <a:p>
            <a:pPr>
              <a:buClr>
                <a:srgbClr val="F9BC25"/>
              </a:buClr>
              <a:defRPr/>
            </a:pPr>
            <a:r>
              <a:rPr kumimoji="0" lang="he-IL" sz="140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קהילתיות ואינטראקציות בין מלווים:</a:t>
            </a:r>
            <a:r>
              <a:rPr kumimoji="0" lang="he-IL" sz="1400" i="0"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68% </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ציינו כי הם</a:t>
            </a: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יצרו קשרים </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והכירו הורים/משפחות חדשות בעיר. </a:t>
            </a:r>
            <a:endParaRPr lang="he-IL" sz="1400" b="1">
              <a:solidFill>
                <a:srgbClr val="ED7D31"/>
              </a:solidFill>
              <a:latin typeface="Segoe UI" panose="020B0502040204020203" pitchFamily="34" charset="0"/>
              <a:ea typeface="Tahoma" panose="020B0604030504040204" pitchFamily="34" charset="0"/>
              <a:cs typeface="Segoe UI" panose="020B0502040204020203" pitchFamily="34" charset="0"/>
            </a:endParaRPr>
          </a:p>
        </p:txBody>
      </p:sp>
      <p:sp>
        <p:nvSpPr>
          <p:cNvPr id="16" name="TextBox 3">
            <a:extLst>
              <a:ext uri="{FF2B5EF4-FFF2-40B4-BE49-F238E27FC236}">
                <a16:creationId xmlns:a16="http://schemas.microsoft.com/office/drawing/2014/main" id="{17EEB6D7-5F33-9BFA-4074-B63097E368B8}"/>
              </a:ext>
            </a:extLst>
          </p:cNvPr>
          <p:cNvSpPr txBox="1"/>
          <p:nvPr/>
        </p:nvSpPr>
        <p:spPr>
          <a:xfrm>
            <a:off x="3756922" y="5453571"/>
            <a:ext cx="8177412" cy="1345433"/>
          </a:xfrm>
          <a:prstGeom prst="rect">
            <a:avLst/>
          </a:prstGeom>
          <a:noFill/>
        </p:spPr>
        <p:txBody>
          <a:bodyPr wrap="square" rtlCol="1">
            <a:spAutoFit/>
          </a:bodyPr>
          <a:lstStyle/>
          <a:p>
            <a:pPr marL="0" marR="0" lvl="0" indent="0" algn="r" defTabSz="914400" rtl="1" eaLnBrk="1" fontAlgn="auto" latinLnBrk="0" hangingPunct="1">
              <a:lnSpc>
                <a:spcPts val="2000"/>
              </a:lnSpc>
              <a:spcBef>
                <a:spcPts val="0"/>
              </a:spcBef>
              <a:spcAft>
                <a:spcPts val="0"/>
              </a:spcAft>
              <a:buClr>
                <a:srgbClr val="F9BC25"/>
              </a:buClr>
              <a:buSzTx/>
              <a:buFontTx/>
              <a:buNone/>
              <a:tabLst/>
              <a:defRPr/>
            </a:pPr>
            <a:r>
              <a:rPr kumimoji="0" lang="he-IL" sz="1200" b="1" i="0" u="none" strike="noStrike" kern="1200" cap="none" spc="0" normalizeH="0" baseline="0" noProof="0">
                <a:ln>
                  <a:noFill/>
                </a:ln>
                <a:solidFill>
                  <a:srgbClr val="ED7D31"/>
                </a:solidFill>
                <a:effectLst/>
                <a:uLnTx/>
                <a:uFillTx/>
                <a:latin typeface="Segoe UI" panose="020B0502040204020203" pitchFamily="34" charset="0"/>
                <a:ea typeface="Tahoma" panose="020B0604030504040204" pitchFamily="34" charset="0"/>
                <a:cs typeface="Segoe UI" panose="020B0502040204020203" pitchFamily="34" charset="0"/>
              </a:rPr>
              <a:t>מעורבות תושבים:</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בפעילות הראשונה הוצבה בחצר בי"ס חט"ב ב'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עמדת פופקורן ושתייה קלה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בעלות סמלית (5 ש"ח) ביוזמת אחד השכנים, שהביא גם ערכת הגברה בה הופעלה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מוסיקה לילדים</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מנהל ביה"ס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ומשפחתו לקחו חלק בפעילות, וחילקו כיבוד לילדים.</a:t>
            </a:r>
          </a:p>
          <a:p>
            <a:pPr marL="285750" indent="-285750">
              <a:lnSpc>
                <a:spcPts val="2000"/>
              </a:lnSpc>
              <a:buClr>
                <a:srgbClr val="F9BC25"/>
              </a:buClr>
              <a:buFont typeface="Tahoma" panose="020B0604030504040204" pitchFamily="34" charset="0"/>
              <a:buChar char="█"/>
              <a:defRPr/>
            </a:pPr>
            <a:r>
              <a:rPr lang="he-IL" sz="1200">
                <a:latin typeface="Segoe UI" panose="020B0502040204020203" pitchFamily="34" charset="0"/>
                <a:ea typeface="Tahoma" panose="020B0604030504040204" pitchFamily="34" charset="0"/>
                <a:cs typeface="Segoe UI" panose="020B0502040204020203" pitchFamily="34" charset="0"/>
              </a:rPr>
              <a:t>באחת מהתצפיות נעזרו משתתפים </a:t>
            </a:r>
            <a:r>
              <a:rPr lang="he-IL" sz="1200" b="1">
                <a:latin typeface="Segoe UI" panose="020B0502040204020203" pitchFamily="34" charset="0"/>
                <a:ea typeface="Tahoma" panose="020B0604030504040204" pitchFamily="34" charset="0"/>
                <a:cs typeface="Segoe UI" panose="020B0502040204020203" pitchFamily="34" charset="0"/>
              </a:rPr>
              <a:t>בצינור מים של אחד השכנים </a:t>
            </a:r>
            <a:r>
              <a:rPr lang="he-IL" sz="1200">
                <a:latin typeface="Segoe UI" panose="020B0502040204020203" pitchFamily="34" charset="0"/>
                <a:ea typeface="Tahoma" panose="020B0604030504040204" pitchFamily="34" charset="0"/>
                <a:cs typeface="Segoe UI" panose="020B0502040204020203" pitchFamily="34" charset="0"/>
              </a:rPr>
              <a:t>כדי לנקות את ידי הילדים שהתלכלכו בעת פעילות, וזאת בהיעדר מקור מים חלופי במתחם הפעילות.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7" name="TextBox 3">
            <a:extLst>
              <a:ext uri="{FF2B5EF4-FFF2-40B4-BE49-F238E27FC236}">
                <a16:creationId xmlns:a16="http://schemas.microsoft.com/office/drawing/2014/main" id="{50DA306F-15DF-0AD6-65E3-755D0F066D66}"/>
              </a:ext>
            </a:extLst>
          </p:cNvPr>
          <p:cNvSpPr txBox="1"/>
          <p:nvPr/>
        </p:nvSpPr>
        <p:spPr>
          <a:xfrm>
            <a:off x="3717891" y="1858974"/>
            <a:ext cx="8477250" cy="325345"/>
          </a:xfrm>
          <a:prstGeom prst="rect">
            <a:avLst/>
          </a:prstGeom>
          <a:solidFill>
            <a:srgbClr val="FFC000"/>
          </a:solidFill>
        </p:spPr>
        <p:txBody>
          <a:bodyPr wrap="square" rtlCol="1">
            <a:spAutoFit/>
          </a:bodyPr>
          <a:lstStyle/>
          <a:p>
            <a:pPr marL="0" marR="0" lvl="0" indent="0" algn="r" defTabSz="914400" rtl="1" eaLnBrk="1" fontAlgn="auto" latinLnBrk="0" hangingPunct="1">
              <a:lnSpc>
                <a:spcPts val="2000"/>
              </a:lnSpc>
              <a:spcBef>
                <a:spcPts val="0"/>
              </a:spcBef>
              <a:spcAft>
                <a:spcPts val="0"/>
              </a:spcAft>
              <a:buClr>
                <a:srgbClr val="F9BC25"/>
              </a:buClr>
              <a:buSzTx/>
              <a:buFontTx/>
              <a:buNone/>
              <a:tabLst/>
              <a:defRPr/>
            </a:pPr>
            <a:r>
              <a:rPr lang="he-IL" sz="1400" u="sng">
                <a:solidFill>
                  <a:prstClr val="black"/>
                </a:solidFill>
                <a:latin typeface="Segoe UI" panose="020B0502040204020203" pitchFamily="34" charset="0"/>
                <a:ea typeface="Tahoma" panose="020B0604030504040204" pitchFamily="34" charset="0"/>
                <a:cs typeface="Segoe UI" panose="020B0502040204020203" pitchFamily="34" charset="0"/>
              </a:rPr>
              <a:t>קשר הורה-ילד, משחק משותף ותרומה נתפסת על הפעילויות</a:t>
            </a:r>
            <a:endParaRPr lang="he-IL" sz="1400" b="1">
              <a:solidFill>
                <a:srgbClr val="ED7D31"/>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DA1048AA-8BF2-C88B-79B4-5D623E0B0329}"/>
              </a:ext>
            </a:extLst>
          </p:cNvPr>
          <p:cNvSpPr txBox="1"/>
          <p:nvPr/>
        </p:nvSpPr>
        <p:spPr>
          <a:xfrm>
            <a:off x="3726139" y="2197817"/>
            <a:ext cx="8425104" cy="2114874"/>
          </a:xfrm>
          <a:prstGeom prst="rect">
            <a:avLst/>
          </a:prstGeom>
          <a:noFill/>
        </p:spPr>
        <p:txBody>
          <a:bodyPr wrap="square">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ב</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תצפיות נצפתה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נכונות בינונית מצד ההורים</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להשתתף בפעילות עם ילדיהם, חרף השתדלות הצוות לערב אותם בעניין.</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בפעילויות בהן נדרש יותר תיווך הורי, כגון בהפעלה שפתית, הורים אכן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ליוו את ילדיהם באופן פעיל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ו</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נצפתה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יותר תקשורת.</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בפעילויות שכללו בעיקר תחנות המאפשרות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 עצמאי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של הילדים, בדרך כלל בפעילויות המוטוריות, כמעט ולא נצפתה מעורבות הורים והם בעיקר השגיחו מהצד. </a:t>
            </a:r>
          </a:p>
          <a:p>
            <a:pPr marL="285750" indent="-285750">
              <a:lnSpc>
                <a:spcPts val="2000"/>
              </a:lnSpc>
              <a:buClr>
                <a:srgbClr val="F9BC25"/>
              </a:buClr>
              <a:buFont typeface="Tahoma" panose="020B0604030504040204" pitchFamily="34" charset="0"/>
              <a:buChar char="█"/>
              <a:defRPr/>
            </a:pPr>
            <a:r>
              <a:rPr lang="he-IL" sz="1200">
                <a:latin typeface="Segoe UI" panose="020B0502040204020203" pitchFamily="34" charset="0"/>
                <a:ea typeface="Tahoma" panose="020B0604030504040204" pitchFamily="34" charset="0"/>
                <a:cs typeface="Segoe UI" panose="020B0502040204020203" pitchFamily="34" charset="0"/>
              </a:rPr>
              <a:t>לפי נתוני המשוב (</a:t>
            </a:r>
            <a:r>
              <a:rPr lang="en-US" sz="1200">
                <a:latin typeface="Segoe UI" panose="020B0502040204020203" pitchFamily="34" charset="0"/>
                <a:ea typeface="Tahoma" panose="020B0604030504040204" pitchFamily="34" charset="0"/>
                <a:cs typeface="Segoe UI" panose="020B0502040204020203" pitchFamily="34" charset="0"/>
              </a:rPr>
              <a:t>n=50</a:t>
            </a:r>
            <a:r>
              <a:rPr lang="he-IL" sz="1200">
                <a:latin typeface="Segoe UI" panose="020B0502040204020203" pitchFamily="34" charset="0"/>
                <a:ea typeface="Tahoma" panose="020B0604030504040204" pitchFamily="34" charset="0"/>
                <a:cs typeface="Segoe UI" panose="020B0502040204020203" pitchFamily="34" charset="0"/>
              </a:rPr>
              <a:t>), כמעט </a:t>
            </a:r>
            <a:r>
              <a:rPr lang="he-IL" sz="1200" b="1">
                <a:latin typeface="Segoe UI" panose="020B0502040204020203" pitchFamily="34" charset="0"/>
                <a:ea typeface="Tahoma" panose="020B0604030504040204" pitchFamily="34" charset="0"/>
                <a:cs typeface="Segoe UI" panose="020B0502040204020203" pitchFamily="34" charset="0"/>
              </a:rPr>
              <a:t>90% </a:t>
            </a:r>
            <a:r>
              <a:rPr lang="he-IL" sz="1200">
                <a:latin typeface="Segoe UI" panose="020B0502040204020203" pitchFamily="34" charset="0"/>
                <a:ea typeface="Tahoma" panose="020B0604030504040204" pitchFamily="34" charset="0"/>
                <a:cs typeface="Segoe UI" panose="020B0502040204020203" pitchFamily="34" charset="0"/>
              </a:rPr>
              <a:t>הרגישו כי </a:t>
            </a:r>
            <a:r>
              <a:rPr lang="he-IL" sz="1200" b="1">
                <a:latin typeface="Segoe UI" panose="020B0502040204020203" pitchFamily="34" charset="0"/>
                <a:ea typeface="Tahoma" panose="020B0604030504040204" pitchFamily="34" charset="0"/>
                <a:cs typeface="Segoe UI" panose="020B0502040204020203" pitchFamily="34" charset="0"/>
              </a:rPr>
              <a:t>הפעילות תרמה לאינטראקציה חיובית בינם לבין ילדיהם </a:t>
            </a:r>
            <a:r>
              <a:rPr lang="he-IL" sz="1200">
                <a:latin typeface="Segoe UI" panose="020B0502040204020203" pitchFamily="34" charset="0"/>
                <a:ea typeface="Tahoma" panose="020B0604030504040204" pitchFamily="34" charset="0"/>
                <a:cs typeface="Segoe UI" panose="020B0502040204020203" pitchFamily="34" charset="0"/>
              </a:rPr>
              <a:t>במידה רבה עד רבה מאוד. בנוסף, </a:t>
            </a:r>
            <a:r>
              <a:rPr lang="he-IL" sz="1200" b="1">
                <a:latin typeface="Segoe UI" panose="020B0502040204020203" pitchFamily="34" charset="0"/>
                <a:ea typeface="Tahoma" panose="020B0604030504040204" pitchFamily="34" charset="0"/>
                <a:cs typeface="Segoe UI" panose="020B0502040204020203" pitchFamily="34" charset="0"/>
              </a:rPr>
              <a:t>כ-60% </a:t>
            </a:r>
            <a:r>
              <a:rPr lang="he-IL" sz="1200">
                <a:latin typeface="Segoe UI" panose="020B0502040204020203" pitchFamily="34" charset="0"/>
                <a:ea typeface="Tahoma" panose="020B0604030504040204" pitchFamily="34" charset="0"/>
                <a:cs typeface="Segoe UI" panose="020B0502040204020203" pitchFamily="34" charset="0"/>
              </a:rPr>
              <a:t>קיבלו </a:t>
            </a:r>
            <a:r>
              <a:rPr lang="he-IL" sz="1200" b="1">
                <a:latin typeface="Segoe UI" panose="020B0502040204020203" pitchFamily="34" charset="0"/>
                <a:ea typeface="Tahoma" panose="020B0604030504040204" pitchFamily="34" charset="0"/>
                <a:cs typeface="Segoe UI" panose="020B0502040204020203" pitchFamily="34" charset="0"/>
              </a:rPr>
              <a:t>רעיונות חדשים למשחק משותף </a:t>
            </a:r>
            <a:r>
              <a:rPr lang="he-IL" sz="1200">
                <a:latin typeface="Segoe UI" panose="020B0502040204020203" pitchFamily="34" charset="0"/>
                <a:ea typeface="Tahoma" panose="020B0604030504040204" pitchFamily="34" charset="0"/>
                <a:cs typeface="Segoe UI" panose="020B0502040204020203" pitchFamily="34" charset="0"/>
              </a:rPr>
              <a:t>עם ילדיהם במידה רבה עד רבה מאוד.</a:t>
            </a:r>
          </a:p>
          <a:p>
            <a:pPr marL="285750" indent="-285750">
              <a:lnSpc>
                <a:spcPts val="2000"/>
              </a:lnSpc>
              <a:buClr>
                <a:srgbClr val="F9BC25"/>
              </a:buClr>
              <a:buFont typeface="Tahoma" panose="020B0604030504040204" pitchFamily="34" charset="0"/>
              <a:buChar char="█"/>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אימהות שרואינו בתצפיות ידעו להצביע על יתרונות מעשיים שרכשו, </a:t>
            </a:r>
            <a:r>
              <a:rPr lang="he-IL" sz="1200">
                <a:solidFill>
                  <a:schemeClr val="tx1"/>
                </a:solidFill>
                <a:effectLst/>
                <a:latin typeface="Segoe UI" panose="020B0502040204020203" pitchFamily="34" charset="0"/>
                <a:ea typeface="Tahoma" panose="020B0604030504040204" pitchFamily="34" charset="0"/>
                <a:cs typeface="Segoe UI" panose="020B0502040204020203" pitchFamily="34" charset="0"/>
              </a:rPr>
              <a:t>כגון </a:t>
            </a:r>
            <a:r>
              <a:rPr lang="he-IL" sz="1200" b="1">
                <a:solidFill>
                  <a:schemeClr val="tx1"/>
                </a:solidFill>
                <a:effectLst/>
                <a:latin typeface="Segoe UI" panose="020B0502040204020203" pitchFamily="34" charset="0"/>
                <a:ea typeface="Tahoma" panose="020B0604030504040204" pitchFamily="34" charset="0"/>
                <a:cs typeface="Segoe UI" panose="020B0502040204020203" pitchFamily="34" charset="0"/>
              </a:rPr>
              <a:t>עבודה על מוטוריקה עדינה, חשיפה למשחקים חדשים והרחקת הילדים מהמסכים</a:t>
            </a:r>
            <a:r>
              <a:rPr lang="he-IL" sz="1200">
                <a:solidFill>
                  <a:schemeClr val="tx1"/>
                </a:solidFill>
                <a:effectLst/>
                <a:latin typeface="Segoe UI" panose="020B0502040204020203" pitchFamily="34" charset="0"/>
                <a:ea typeface="Tahoma" panose="020B0604030504040204" pitchFamily="34" charset="0"/>
                <a:cs typeface="Segoe UI" panose="020B0502040204020203" pitchFamily="34" charset="0"/>
              </a:rPr>
              <a:t>, כמו גם - </a:t>
            </a:r>
            <a:r>
              <a:rPr lang="he-IL" sz="1200" b="1">
                <a:solidFill>
                  <a:schemeClr val="tx1"/>
                </a:solidFill>
                <a:effectLst/>
                <a:latin typeface="Segoe UI" panose="020B0502040204020203" pitchFamily="34" charset="0"/>
                <a:ea typeface="Tahoma" panose="020B0604030504040204" pitchFamily="34" charset="0"/>
                <a:cs typeface="Segoe UI" panose="020B0502040204020203" pitchFamily="34" charset="0"/>
              </a:rPr>
              <a:t>שינוי אווירה ופורקן אנרגיה</a:t>
            </a:r>
            <a:r>
              <a:rPr lang="he-IL" sz="1200">
                <a:solidFill>
                  <a:schemeClr val="tx1"/>
                </a:solidFill>
                <a:effectLst/>
                <a:latin typeface="Segoe UI" panose="020B0502040204020203" pitchFamily="34" charset="0"/>
                <a:ea typeface="Tahoma" panose="020B0604030504040204" pitchFamily="34" charset="0"/>
                <a:cs typeface="Segoe UI" panose="020B0502040204020203" pitchFamily="34" charset="0"/>
              </a:rPr>
              <a:t> המנותב גם ל</a:t>
            </a:r>
            <a:r>
              <a:rPr lang="he-IL" sz="1200" b="1">
                <a:solidFill>
                  <a:schemeClr val="tx1"/>
                </a:solidFill>
                <a:effectLst/>
                <a:latin typeface="Segoe UI" panose="020B0502040204020203" pitchFamily="34" charset="0"/>
                <a:ea typeface="Tahoma" panose="020B0604030504040204" pitchFamily="34" charset="0"/>
                <a:cs typeface="Segoe UI" panose="020B0502040204020203" pitchFamily="34" charset="0"/>
              </a:rPr>
              <a:t>רכישת חברים ומיומנויות חדשות</a:t>
            </a:r>
            <a:r>
              <a:rPr lang="he-IL" sz="1200">
                <a:solidFill>
                  <a:schemeClr val="tx1"/>
                </a:solidFill>
                <a:effectLst/>
                <a:latin typeface="Segoe UI" panose="020B0502040204020203" pitchFamily="34" charset="0"/>
                <a:ea typeface="Tahoma" panose="020B0604030504040204" pitchFamily="34" charset="0"/>
                <a:cs typeface="Segoe UI" panose="020B0502040204020203" pitchFamily="34" charset="0"/>
              </a:rPr>
              <a:t>.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239035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הפעלות רחוב: סיכום והמלצות בהתאם למדדי המודל הלוגי</a:t>
            </a:r>
          </a:p>
        </p:txBody>
      </p:sp>
      <p:sp>
        <p:nvSpPr>
          <p:cNvPr id="7" name="Rectangle 6">
            <a:extLst>
              <a:ext uri="{FF2B5EF4-FFF2-40B4-BE49-F238E27FC236}">
                <a16:creationId xmlns:a16="http://schemas.microsoft.com/office/drawing/2014/main" id="{5E99DBBD-9311-437C-B8AC-D86FBDD83C94}"/>
              </a:ext>
            </a:extLst>
          </p:cNvPr>
          <p:cNvSpPr/>
          <p:nvPr/>
        </p:nvSpPr>
        <p:spPr>
          <a:xfrm>
            <a:off x="229399" y="418297"/>
            <a:ext cx="11723792" cy="5962081"/>
          </a:xfrm>
          <a:prstGeom prst="rect">
            <a:avLst/>
          </a:prstGeom>
          <a:solidFill>
            <a:schemeClr val="bg1"/>
          </a:solidFill>
        </p:spPr>
        <p:txBody>
          <a:bodyPr wrap="square">
            <a:spAutoFit/>
          </a:bodyPr>
          <a:lstStyle/>
          <a:p>
            <a:pPr marL="285750" marR="0" lvl="0" indent="-285750" algn="l" defTabSz="914400" rtl="0" eaLnBrk="1" fontAlgn="auto" latinLnBrk="0" hangingPunct="1">
              <a:lnSpc>
                <a:spcPts val="2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City residents, parents of young children, are aware of and familiar with the Urban95 program: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מיעוט קטן בקרב ההורים הכירו את תוכנית </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Urban95</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לפני הפעילויות (6%).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כ-70% מהמשיבים לא שמעו כלל על התוכנית. </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extent of activities &amp; events for young children &amp; their caregivers and an Increase in their consumption: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הפעלות הרחוב התקיימו פעמיים בשבוע לאורך 3 חודשים, בשישה מוקדים שונים בעיר. בפעילויות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השתתפו כ- 600 ילדים ומלוויהם (חלקם משתתפים חוזרים). </a:t>
            </a:r>
            <a:endPar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Parents of young children are aware of Urban95 activities: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פרסום הפעילויות היה ספורדי ומצומצם. על כן, חשוב לוודא שהמידע על הפעילויות יגיע לקהלי היעד באמצעי פרסום מותאמים, בדגש על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רשתות חברתיות מקומיות. </a:t>
            </a: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חשוב להקפיד על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הצבת השילוט במרחבי הפעילות באופן אסטרטגי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לטובת חשיפה מקסימלית של קהלי המטרה לפעילויות. </a:t>
            </a: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מומלץ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לרתום את ההורים כסוכני שינוי בעיר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ע"י העלאת תמונות מהפעילויות ברשתות החברתיות, תיוג חברי קהילה רלוונטיים וכתיבת התרשמותם.</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תושבים שהשתתפו בהפעלות הרחוב בקיץ 2022 הביעו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שביעות רצון גבוהה מהיוזמה, רצון להמשכיות ואף הביעו נכונות להשתתף בהפעלה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של מפגשים עתידיים. </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The post-intervention public spaces are suitable for safe use, stay and mobility on foot and with a stroller:</a:t>
            </a:r>
            <a:r>
              <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מרחבי הפעילות שנסקרו היו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לרוב בטיחותיים ונוחים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ורוב המשתתפים העידו כי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תנאי הסביבה מותאמים עבורם ועבור ילדיהם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עם זאת, בפעילויות במרחב פתוח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נדרשת הקפדה יתרה על בטיחות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גידור והפרדה מנתיבי נסיעה לצד שטח פעילות מספק. כמו כן, יש לוודא שתנאי השהייה מותאמים למלווים ולאופי הפעילות, וחשוב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להקצות מרחב מותאם עבור תינוקות זוחלים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ולהתחשב ב</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תנאי מזג האוויר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(לשקול התחלת פעילות לאחר רדת החום/ הצללה/ פריסת מאוורים/ קיום פעילות במבנה ממוזג). </a:t>
            </a:r>
          </a:p>
          <a:p>
            <a:pPr marL="285750" marR="0" lvl="0" indent="-285750" algn="l" defTabSz="914400" rtl="0"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Municipal officials understand EC needs:</a:t>
            </a:r>
            <a:r>
              <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צוות ההפעלה כלל דמויות מוכרות בקהילה, בעלות מיומנות ורקע מקצועי,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שתרמו לאיכות ההפעלות ולשביעות רצון המשתתפים. יש להמשיך לשלב מדריכות מקצועיות, אשר ידרבנו את ההורים לקחת חלק פעיל יותר בפעילות עם ילדיהם.</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Public space interventions’ implementation, considering EC needs and P.O.V, providing contents for young children &amp; caregivers to support the interventions:</a:t>
            </a:r>
          </a:p>
          <a:p>
            <a:pPr marL="285750" marR="0" lvl="0" indent="-285750" algn="l" defTabSz="914400" rtl="0" eaLnBrk="1" fontAlgn="auto" latinLnBrk="0" hangingPunct="1">
              <a:lnSpc>
                <a:spcPts val="2000"/>
              </a:lnSpc>
              <a:spcBef>
                <a:spcPts val="0"/>
              </a:spcBef>
              <a:spcAft>
                <a:spcPts val="0"/>
              </a:spcAft>
              <a:buClr>
                <a:srgbClr val="F9BC25"/>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נמצא כי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צוות הפעלה מצומצם הקשה על הפעלה סדורה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של כל התחנות ומתן מענה מלא למשתתפים - מומלץ על תגבור הצוות בהתאם לצרכי השטח. </a:t>
            </a:r>
          </a:p>
          <a:p>
            <a:pPr marL="285750" marR="0" lvl="0" indent="-285750" algn="l" defTabSz="914400" rtl="0" eaLnBrk="1" fontAlgn="auto" latinLnBrk="0" hangingPunct="1">
              <a:lnSpc>
                <a:spcPts val="2000"/>
              </a:lnSpc>
              <a:spcBef>
                <a:spcPts val="0"/>
              </a:spcBef>
              <a:spcAft>
                <a:spcPts val="0"/>
              </a:spcAft>
              <a:buClr>
                <a:srgbClr val="F9BC25"/>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הפעילויות קידמו יכולות מוטוריות, תחושתיות ושפתיות. מומלץ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לגוון את ההפעלות</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עם עדיפות לפעילויות שלא ניתן לבצע בבית,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ולהרחיב את המענה לגילי לידה עד שנתיים.</a:t>
            </a:r>
            <a:endParaRPr kumimoji="0" lang="he-IL"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extent of promoting communal ties among city residents, parents of young children: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רוב ההורים ציינו כי יצרו קשרים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והכירו הורים/משפחות חדשות בעיר במהלך הפעילויות, למרות שלא ציינו צורך בהרחבת קשריהם הקהילתיים. </a:t>
            </a:r>
            <a:r>
              <a:rPr lang="he-IL" sz="12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נראה כי הקהילתיות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והמשחק המשותף בין הורים לילדיהם תלויים בסוג ואופי הפעילות</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ובאים אחד על חשבון השני (בפעילויות בהן נדרש בהן נדרש יותר תיווך הורי, נצפתה יותר תקשורת בין ההורים לילדיהם ובפעילויות משחק חופשי, נצפתה יותר אינטראקציה בין המלווים). </a:t>
            </a:r>
          </a:p>
        </p:txBody>
      </p:sp>
      <p:sp>
        <p:nvSpPr>
          <p:cNvPr id="3" name="Rectangle 2">
            <a:extLst>
              <a:ext uri="{FF2B5EF4-FFF2-40B4-BE49-F238E27FC236}">
                <a16:creationId xmlns:a16="http://schemas.microsoft.com/office/drawing/2014/main" id="{5520C35B-0230-ED38-7232-EB9FB21C5ECA}"/>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99417025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C9DF04A-C9D1-ACCE-3BDA-44BAAAB57141}"/>
              </a:ext>
            </a:extLst>
          </p:cNvPr>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55D12D-50CE-9598-D39C-319C378212C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080" y="1093293"/>
            <a:ext cx="3781271" cy="4772204"/>
          </a:xfrm>
          <a:prstGeom prst="rect">
            <a:avLst/>
          </a:prstGeom>
          <a:ln w="28575">
            <a:solidFill>
              <a:srgbClr val="EC1C3C"/>
            </a:solidFill>
          </a:ln>
        </p:spPr>
      </p:pic>
      <p:sp>
        <p:nvSpPr>
          <p:cNvPr id="5" name="TextBox 16">
            <a:extLst>
              <a:ext uri="{FF2B5EF4-FFF2-40B4-BE49-F238E27FC236}">
                <a16:creationId xmlns:a16="http://schemas.microsoft.com/office/drawing/2014/main" id="{98D42456-6938-71EF-0EC6-E27BDD1351C1}"/>
              </a:ext>
            </a:extLst>
          </p:cNvPr>
          <p:cNvSpPr txBox="1"/>
          <p:nvPr/>
        </p:nvSpPr>
        <p:spPr>
          <a:xfrm>
            <a:off x="1811603" y="-5548"/>
            <a:ext cx="9227737" cy="1077218"/>
          </a:xfrm>
          <a:prstGeom prst="rect">
            <a:avLst/>
          </a:prstGeom>
          <a:solidFill>
            <a:srgbClr val="EC1C3C"/>
          </a:solid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הערכת ההתערבות בגינה קהילתית "</a:t>
            </a:r>
            <a:r>
              <a:rPr kumimoji="0" lang="he-IL" sz="32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אלחמאם</a:t>
            </a:r>
            <a:r>
              <a:rPr kumimoji="0" lang="he-IL" sz="3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ליד גן פיס ('הגינה של </a:t>
            </a:r>
            <a:r>
              <a:rPr kumimoji="0" lang="he-IL" sz="32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סלווה</a:t>
            </a:r>
            <a:r>
              <a:rPr kumimoji="0" lang="he-IL" sz="32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a:t>
            </a:r>
          </a:p>
        </p:txBody>
      </p:sp>
      <p:pic>
        <p:nvPicPr>
          <p:cNvPr id="6" name="Picture 5">
            <a:extLst>
              <a:ext uri="{FF2B5EF4-FFF2-40B4-BE49-F238E27FC236}">
                <a16:creationId xmlns:a16="http://schemas.microsoft.com/office/drawing/2014/main" id="{5B6BFF4F-0FDF-E72A-46E7-256EA2D9ED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13"/>
          <a:stretch/>
        </p:blipFill>
        <p:spPr>
          <a:xfrm>
            <a:off x="7645195" y="1093210"/>
            <a:ext cx="4513726" cy="4772443"/>
          </a:xfrm>
          <a:prstGeom prst="rect">
            <a:avLst/>
          </a:prstGeom>
          <a:ln w="28575">
            <a:solidFill>
              <a:srgbClr val="EC1C3C"/>
            </a:solidFill>
          </a:ln>
        </p:spPr>
      </p:pic>
      <p:pic>
        <p:nvPicPr>
          <p:cNvPr id="8" name="Picture 7">
            <a:extLst>
              <a:ext uri="{FF2B5EF4-FFF2-40B4-BE49-F238E27FC236}">
                <a16:creationId xmlns:a16="http://schemas.microsoft.com/office/drawing/2014/main" id="{4764CA8B-0E3D-1F9F-F90C-291A615C8BF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51374" y="1093210"/>
            <a:ext cx="3781598" cy="4772204"/>
          </a:xfrm>
          <a:prstGeom prst="rect">
            <a:avLst/>
          </a:prstGeom>
          <a:ln w="28575">
            <a:solidFill>
              <a:srgbClr val="EC1C3C"/>
            </a:solidFill>
          </a:ln>
        </p:spPr>
      </p:pic>
      <p:sp>
        <p:nvSpPr>
          <p:cNvPr id="9" name="TextBox 8">
            <a:extLst>
              <a:ext uri="{FF2B5EF4-FFF2-40B4-BE49-F238E27FC236}">
                <a16:creationId xmlns:a16="http://schemas.microsoft.com/office/drawing/2014/main" id="{6F0A8085-5BF6-1910-9790-022DE6E210E5}"/>
              </a:ext>
            </a:extLst>
          </p:cNvPr>
          <p:cNvSpPr txBox="1"/>
          <p:nvPr/>
        </p:nvSpPr>
        <p:spPr>
          <a:xfrm>
            <a:off x="421383" y="5874746"/>
            <a:ext cx="274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לפני התערבות</a:t>
            </a:r>
            <a:endParaRPr kumimoji="0" lang="en-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82BF5E32-EC1C-52E2-702C-D846C47356B3}"/>
              </a:ext>
            </a:extLst>
          </p:cNvPr>
          <p:cNvSpPr txBox="1"/>
          <p:nvPr/>
        </p:nvSpPr>
        <p:spPr>
          <a:xfrm>
            <a:off x="8412675" y="5891889"/>
            <a:ext cx="274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אחרי התערבות</a:t>
            </a:r>
            <a:endParaRPr kumimoji="0" lang="en-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1" name="TextBox 10">
            <a:extLst>
              <a:ext uri="{FF2B5EF4-FFF2-40B4-BE49-F238E27FC236}">
                <a16:creationId xmlns:a16="http://schemas.microsoft.com/office/drawing/2014/main" id="{9914F542-F400-7720-9BF4-01247EAD7FB1}"/>
              </a:ext>
            </a:extLst>
          </p:cNvPr>
          <p:cNvSpPr txBox="1"/>
          <p:nvPr/>
        </p:nvSpPr>
        <p:spPr>
          <a:xfrm>
            <a:off x="4389872" y="5891889"/>
            <a:ext cx="27432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שיתוף ציבור</a:t>
            </a:r>
            <a:endParaRPr kumimoji="0" lang="en-IL" sz="18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2" name="Rectangle 1">
            <a:extLst>
              <a:ext uri="{FF2B5EF4-FFF2-40B4-BE49-F238E27FC236}">
                <a16:creationId xmlns:a16="http://schemas.microsoft.com/office/drawing/2014/main" id="{58AEE898-0024-C64E-722E-DDADD5097EE6}"/>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t>שק</a:t>
            </a:r>
            <a:endParaRPr lang="en-IL" dirty="0"/>
          </a:p>
        </p:txBody>
      </p:sp>
    </p:spTree>
    <p:extLst>
      <p:ext uri="{BB962C8B-B14F-4D97-AF65-F5344CB8AC3E}">
        <p14:creationId xmlns:p14="http://schemas.microsoft.com/office/powerpoint/2010/main" val="525784249"/>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3FC6DDE4-3E7F-7734-AB31-7892D2F83356}"/>
              </a:ext>
            </a:extLst>
          </p:cNvPr>
          <p:cNvSpPr txBox="1"/>
          <p:nvPr/>
        </p:nvSpPr>
        <p:spPr>
          <a:xfrm>
            <a:off x="0" y="5521725"/>
            <a:ext cx="12192000" cy="1345433"/>
          </a:xfrm>
          <a:prstGeom prst="rect">
            <a:avLst/>
          </a:prstGeom>
          <a:solidFill>
            <a:schemeClr val="accent4">
              <a:lumMod val="20000"/>
              <a:lumOff val="80000"/>
            </a:schemeClr>
          </a:solidFill>
        </p:spPr>
        <p:txBody>
          <a:bodyPr wrap="square">
            <a:spAutoFit/>
          </a:bodyPr>
          <a:lstStyle/>
          <a:p>
            <a:pPr marL="628650" marR="0" lvl="1" indent="-171450" algn="r" defTabSz="914400" rtl="1" eaLnBrk="1" fontAlgn="base" latinLnBrk="0" hangingPunct="1">
              <a:lnSpc>
                <a:spcPts val="2000"/>
              </a:lnSpc>
              <a:spcBef>
                <a:spcPts val="0"/>
              </a:spcBef>
              <a:spcAft>
                <a:spcPts val="0"/>
              </a:spcAft>
              <a:buClrTx/>
              <a:buSzTx/>
              <a:buFont typeface="Courier New" panose="02070309020205020404" pitchFamily="49" charset="0"/>
              <a:buChar char="o"/>
              <a:tabLst/>
              <a:defRPr/>
            </a:pP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שת"פ עם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הטכניון</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קורס תואר ראשון באדריכלות, סטודיו 1:1 בהנחיית אדר' מיכל בלייכר וד"ר דן פרייס – תכנון וביצוע מבנה שאינו דורש אישורים.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סך כ-120,000₪</a:t>
            </a:r>
            <a:r>
              <a:rPr kumimoji="0" lang="en-US"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a:p>
            <a:pPr marL="628650" marR="0" lvl="1" indent="-171450" algn="r" defTabSz="914400" rtl="1" eaLnBrk="1" fontAlgn="base" latinLnBrk="0" hangingPunct="1">
              <a:lnSpc>
                <a:spcPts val="2000"/>
              </a:lnSpc>
              <a:spcBef>
                <a:spcPts val="0"/>
              </a:spcBef>
              <a:spcAft>
                <a:spcPts val="0"/>
              </a:spcAft>
              <a:buClrTx/>
              <a:buSzTx/>
              <a:buFont typeface="Courier New" panose="02070309020205020404" pitchFamily="49" charset="0"/>
              <a:buChar char="o"/>
              <a:tabLst/>
              <a:defRPr/>
            </a:pP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שת"פ עם חברת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'נטפים'</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 תרומת מערכות השקייה.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סך כ- 50,000₪</a:t>
            </a:r>
            <a:r>
              <a:rPr kumimoji="0" lang="en-US"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a:p>
            <a:pPr marL="628650" marR="0" lvl="1" indent="-171450" algn="r" defTabSz="914400" rtl="1" eaLnBrk="1" fontAlgn="base" latinLnBrk="0" hangingPunct="1">
              <a:lnSpc>
                <a:spcPts val="2000"/>
              </a:lnSpc>
              <a:spcBef>
                <a:spcPts val="0"/>
              </a:spcBef>
              <a:spcAft>
                <a:spcPts val="0"/>
              </a:spcAft>
              <a:buClrTx/>
              <a:buSzTx/>
              <a:buFont typeface="Courier New" panose="02070309020205020404" pitchFamily="49" charset="0"/>
              <a:buChar char="o"/>
              <a:tabLst/>
              <a:defRPr/>
            </a:pP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שת"פ עם עיריית טירה ואיגוד ערים לאיכות הסביבה משולש דרומי - הכנה וניקוי השטח, שיפור תשתיות ניקוז, חשמל ומים, שיווק הפרויקט, ותרומות תושבים.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סך כ-60,000₪</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a:p>
            <a:pPr marL="628650" marR="0" lvl="1" indent="-171450" algn="r" defTabSz="914400" rtl="1" eaLnBrk="1" fontAlgn="base" latinLnBrk="0" hangingPunct="1">
              <a:lnSpc>
                <a:spcPts val="2000"/>
              </a:lnSpc>
              <a:spcBef>
                <a:spcPts val="0"/>
              </a:spcBef>
              <a:spcAft>
                <a:spcPts val="0"/>
              </a:spcAft>
              <a:buClrTx/>
              <a:buSzTx/>
              <a:buFont typeface="Courier New" panose="02070309020205020404" pitchFamily="49" charset="0"/>
              <a:buChar char="o"/>
              <a:tabLst/>
              <a:defRPr/>
            </a:pP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אירועים לילדים והורים בליווי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מפעילה מקצועית ועמותת </a:t>
            </a:r>
            <a:r>
              <a:rPr kumimoji="0" lang="en-US" sz="1200" b="1" i="0" u="none" strike="noStrike" kern="1200" cap="none" spc="0" normalizeH="0" baseline="0" noProof="0" err="1">
                <a:ln>
                  <a:noFill/>
                </a:ln>
                <a:effectLst/>
                <a:uLnTx/>
                <a:uFillTx/>
                <a:latin typeface="Segoe UI" panose="020B0502040204020203" pitchFamily="34" charset="0"/>
                <a:ea typeface="+mn-ea"/>
                <a:cs typeface="Segoe UI" panose="020B0502040204020203" pitchFamily="34" charset="0"/>
              </a:rPr>
              <a:t>Treelion</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יצירת פסיפס על המושבים, פעילות שתילה לכבוד יום האם.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בסך כ- 10,000 ₪ </a:t>
            </a:r>
            <a:r>
              <a:rPr kumimoji="0" lang="en-GB"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במימון </a:t>
            </a:r>
            <a:r>
              <a:rPr kumimoji="0" lang="en-US"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Urban95</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a:t>
            </a:r>
          </a:p>
          <a:p>
            <a:pPr marL="628650" marR="0" lvl="1" indent="-171450" algn="r" defTabSz="914400" rtl="1" eaLnBrk="1" fontAlgn="base" latinLnBrk="0" hangingPunct="1">
              <a:lnSpc>
                <a:spcPts val="2000"/>
              </a:lnSpc>
              <a:spcBef>
                <a:spcPts val="0"/>
              </a:spcBef>
              <a:spcAft>
                <a:spcPts val="0"/>
              </a:spcAft>
              <a:buClrTx/>
              <a:buSzTx/>
              <a:buFont typeface="Courier New" panose="02070309020205020404" pitchFamily="49" charset="0"/>
              <a:buChar char="o"/>
              <a:tabLst/>
              <a:defRPr/>
            </a:pPr>
            <a:endPar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sp>
        <p:nvSpPr>
          <p:cNvPr id="19" name="TextBox 18">
            <a:extLst>
              <a:ext uri="{FF2B5EF4-FFF2-40B4-BE49-F238E27FC236}">
                <a16:creationId xmlns:a16="http://schemas.microsoft.com/office/drawing/2014/main" id="{F6895AE6-6D54-43A4-8DD6-464E9131A33A}"/>
              </a:ext>
            </a:extLst>
          </p:cNvPr>
          <p:cNvSpPr txBox="1"/>
          <p:nvPr/>
        </p:nvSpPr>
        <p:spPr>
          <a:xfrm>
            <a:off x="1" y="0"/>
            <a:ext cx="12191999"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הקמת הגינה הקהילתית והערכת המהלך – ציר זמן</a:t>
            </a:r>
          </a:p>
        </p:txBody>
      </p:sp>
      <p:sp>
        <p:nvSpPr>
          <p:cNvPr id="3" name="מלבן: פינות מעוגלות 2">
            <a:extLst>
              <a:ext uri="{FF2B5EF4-FFF2-40B4-BE49-F238E27FC236}">
                <a16:creationId xmlns:a16="http://schemas.microsoft.com/office/drawing/2014/main" id="{6C104FEF-D555-A8C3-F194-4A4B6CD16BD0}"/>
              </a:ext>
            </a:extLst>
          </p:cNvPr>
          <p:cNvSpPr/>
          <p:nvPr/>
        </p:nvSpPr>
        <p:spPr>
          <a:xfrm>
            <a:off x="10689997" y="3139908"/>
            <a:ext cx="1290492" cy="20815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תצפית לפני התערבות: </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איתור אזור הזדמנות, מיפוי צרכים בקרב תושבי טירה וזיהוי חסמים אפשריים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(ראיונות </a:t>
            </a:r>
            <a:r>
              <a:rPr kumimoji="0" lang="en-US"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n=18</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a:t>
            </a:r>
            <a:endPar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grpSp>
        <p:nvGrpSpPr>
          <p:cNvPr id="14" name="קבוצה 13">
            <a:extLst>
              <a:ext uri="{FF2B5EF4-FFF2-40B4-BE49-F238E27FC236}">
                <a16:creationId xmlns:a16="http://schemas.microsoft.com/office/drawing/2014/main" id="{D8C8A88F-6FA1-1598-9E69-CA28EEB17508}"/>
              </a:ext>
            </a:extLst>
          </p:cNvPr>
          <p:cNvGrpSpPr/>
          <p:nvPr/>
        </p:nvGrpSpPr>
        <p:grpSpPr>
          <a:xfrm>
            <a:off x="7056456" y="477312"/>
            <a:ext cx="4119525" cy="1995590"/>
            <a:chOff x="6277070" y="1105439"/>
            <a:chExt cx="3609975" cy="1995590"/>
          </a:xfrm>
          <a:solidFill>
            <a:schemeClr val="accent6">
              <a:lumMod val="60000"/>
              <a:lumOff val="40000"/>
            </a:schemeClr>
          </a:solidFill>
        </p:grpSpPr>
        <p:sp>
          <p:nvSpPr>
            <p:cNvPr id="5" name="מלבן: פינות מעוגלות 4">
              <a:extLst>
                <a:ext uri="{FF2B5EF4-FFF2-40B4-BE49-F238E27FC236}">
                  <a16:creationId xmlns:a16="http://schemas.microsoft.com/office/drawing/2014/main" id="{B1A2788D-0C1C-89EB-E2E3-53CEF84F00C1}"/>
                </a:ext>
              </a:extLst>
            </p:cNvPr>
            <p:cNvSpPr/>
            <p:nvPr/>
          </p:nvSpPr>
          <p:spPr>
            <a:xfrm>
              <a:off x="6277070" y="1105439"/>
              <a:ext cx="3589950" cy="2857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תכנון מהלך הקמת גינה קהילתית בשטח מול גן פיס</a:t>
              </a:r>
            </a:p>
          </p:txBody>
        </p:sp>
        <p:sp>
          <p:nvSpPr>
            <p:cNvPr id="6" name="מלבן: פינות מעוגלות 5">
              <a:extLst>
                <a:ext uri="{FF2B5EF4-FFF2-40B4-BE49-F238E27FC236}">
                  <a16:creationId xmlns:a16="http://schemas.microsoft.com/office/drawing/2014/main" id="{EE74B28F-B999-EBC5-1B5C-5C50CB3F249C}"/>
                </a:ext>
              </a:extLst>
            </p:cNvPr>
            <p:cNvSpPr/>
            <p:nvPr/>
          </p:nvSpPr>
          <p:spPr>
            <a:xfrm>
              <a:off x="7235833" y="1431777"/>
              <a:ext cx="1359855" cy="166925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3 מפגשי שיתוף ציבור עם תושבי השכונה וילדיהם, בעלי עניין מהאזור, בנוכחות ראש העיר וסגנו, וצוות שפ"ע. סה"כ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כ-150 משתתפים</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a:t>
              </a:r>
            </a:p>
          </p:txBody>
        </p:sp>
        <p:sp>
          <p:nvSpPr>
            <p:cNvPr id="7" name="מלבן: פינות מעוגלות 6">
              <a:extLst>
                <a:ext uri="{FF2B5EF4-FFF2-40B4-BE49-F238E27FC236}">
                  <a16:creationId xmlns:a16="http://schemas.microsoft.com/office/drawing/2014/main" id="{C61E4C69-BBED-0276-A2DA-660022799EC1}"/>
                </a:ext>
              </a:extLst>
            </p:cNvPr>
            <p:cNvSpPr/>
            <p:nvPr/>
          </p:nvSpPr>
          <p:spPr>
            <a:xfrm>
              <a:off x="8642348" y="1433184"/>
              <a:ext cx="1244697" cy="166034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עבודת מטה ותכנון בשיתוף סטודיו 1:1 בהנחיית ד"ר דן פרייס ואדר' מיכל בלייכר, תואר ראשון אדריכלות, הטכניון</a:t>
              </a:r>
            </a:p>
          </p:txBody>
        </p:sp>
        <p:sp>
          <p:nvSpPr>
            <p:cNvPr id="8" name="מלבן: פינות מעוגלות 7">
              <a:extLst>
                <a:ext uri="{FF2B5EF4-FFF2-40B4-BE49-F238E27FC236}">
                  <a16:creationId xmlns:a16="http://schemas.microsoft.com/office/drawing/2014/main" id="{6372AE8A-0B51-C500-092B-3821D0674914}"/>
                </a:ext>
              </a:extLst>
            </p:cNvPr>
            <p:cNvSpPr/>
            <p:nvPr/>
          </p:nvSpPr>
          <p:spPr>
            <a:xfrm>
              <a:off x="6277070" y="1429319"/>
              <a:ext cx="912103" cy="166034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הכנת התוכנית האדריכלית להקמת גינה קהילתית</a:t>
              </a:r>
            </a:p>
          </p:txBody>
        </p:sp>
      </p:grpSp>
      <p:sp>
        <p:nvSpPr>
          <p:cNvPr id="9" name="מלבן: פינות מעוגלות 8">
            <a:extLst>
              <a:ext uri="{FF2B5EF4-FFF2-40B4-BE49-F238E27FC236}">
                <a16:creationId xmlns:a16="http://schemas.microsoft.com/office/drawing/2014/main" id="{68389EA8-3794-AD91-A785-AFEE55104C8A}"/>
              </a:ext>
            </a:extLst>
          </p:cNvPr>
          <p:cNvSpPr/>
          <p:nvPr/>
        </p:nvSpPr>
        <p:spPr>
          <a:xfrm>
            <a:off x="4555641" y="3139908"/>
            <a:ext cx="933450" cy="20815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200" b="1">
                <a:solidFill>
                  <a:schemeClr val="tx1"/>
                </a:solidFill>
                <a:latin typeface="Segoe UI" panose="020B0502040204020203" pitchFamily="34" charset="0"/>
                <a:ea typeface="Tahoma" pitchFamily="34" charset="0"/>
                <a:cs typeface="Segoe UI" panose="020B0502040204020203" pitchFamily="34" charset="0"/>
              </a:rPr>
              <a:t>תצפית טרום השקה </a:t>
            </a:r>
            <a:r>
              <a:rPr lang="he-IL" sz="1200">
                <a:solidFill>
                  <a:schemeClr val="tx1"/>
                </a:solidFill>
                <a:latin typeface="Segoe UI" panose="020B0502040204020203" pitchFamily="34" charset="0"/>
                <a:ea typeface="Tahoma" pitchFamily="34" charset="0"/>
                <a:cs typeface="Segoe UI" panose="020B0502040204020203" pitchFamily="34" charset="0"/>
              </a:rPr>
              <a:t>למיפוי ואפיון התנאים במרחב לאחר ביצוע התערבות </a:t>
            </a:r>
            <a:endParaRPr lang="he-IL" sz="1200">
              <a:solidFill>
                <a:schemeClr val="tx1"/>
              </a:solidFill>
              <a:latin typeface="Segoe UI" panose="020B0502040204020203" pitchFamily="34" charset="0"/>
              <a:cs typeface="Segoe UI" panose="020B0502040204020203" pitchFamily="34" charset="0"/>
            </a:endParaRPr>
          </a:p>
        </p:txBody>
      </p:sp>
      <p:sp>
        <p:nvSpPr>
          <p:cNvPr id="12" name="מלבן: פינות מעוגלות 11">
            <a:extLst>
              <a:ext uri="{FF2B5EF4-FFF2-40B4-BE49-F238E27FC236}">
                <a16:creationId xmlns:a16="http://schemas.microsoft.com/office/drawing/2014/main" id="{975E838A-6335-4B85-E123-D481EF695E4B}"/>
              </a:ext>
            </a:extLst>
          </p:cNvPr>
          <p:cNvSpPr/>
          <p:nvPr/>
        </p:nvSpPr>
        <p:spPr>
          <a:xfrm>
            <a:off x="3741834" y="494226"/>
            <a:ext cx="955207" cy="19786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השלמת הגינה ופתיחתה לציבור הרחב</a:t>
            </a:r>
          </a:p>
        </p:txBody>
      </p:sp>
      <p:sp>
        <p:nvSpPr>
          <p:cNvPr id="17" name="מלבן: פינות מעוגלות 16">
            <a:extLst>
              <a:ext uri="{FF2B5EF4-FFF2-40B4-BE49-F238E27FC236}">
                <a16:creationId xmlns:a16="http://schemas.microsoft.com/office/drawing/2014/main" id="{F8A68995-3D40-6CBE-D23D-E0D3B4BC8F8E}"/>
              </a:ext>
            </a:extLst>
          </p:cNvPr>
          <p:cNvSpPr/>
          <p:nvPr/>
        </p:nvSpPr>
        <p:spPr>
          <a:xfrm>
            <a:off x="6306141" y="477312"/>
            <a:ext cx="702690" cy="199559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תחילת בניית הגינה</a:t>
            </a:r>
          </a:p>
        </p:txBody>
      </p:sp>
      <p:grpSp>
        <p:nvGrpSpPr>
          <p:cNvPr id="23" name="קבוצה 22">
            <a:extLst>
              <a:ext uri="{FF2B5EF4-FFF2-40B4-BE49-F238E27FC236}">
                <a16:creationId xmlns:a16="http://schemas.microsoft.com/office/drawing/2014/main" id="{4A1B9941-7268-8D0A-D6D1-9A19D091AAFB}"/>
              </a:ext>
            </a:extLst>
          </p:cNvPr>
          <p:cNvGrpSpPr/>
          <p:nvPr/>
        </p:nvGrpSpPr>
        <p:grpSpPr>
          <a:xfrm>
            <a:off x="107910" y="2234137"/>
            <a:ext cx="11988840" cy="1085850"/>
            <a:chOff x="76200" y="3057525"/>
            <a:chExt cx="11715750" cy="1085850"/>
          </a:xfrm>
          <a:solidFill>
            <a:schemeClr val="bg2">
              <a:lumMod val="75000"/>
            </a:schemeClr>
          </a:solidFill>
        </p:grpSpPr>
        <p:sp>
          <p:nvSpPr>
            <p:cNvPr id="2" name="חץ: ימינה 1">
              <a:extLst>
                <a:ext uri="{FF2B5EF4-FFF2-40B4-BE49-F238E27FC236}">
                  <a16:creationId xmlns:a16="http://schemas.microsoft.com/office/drawing/2014/main" id="{28895CE2-9129-253C-F095-0B87DE3485AD}"/>
                </a:ext>
              </a:extLst>
            </p:cNvPr>
            <p:cNvSpPr/>
            <p:nvPr/>
          </p:nvSpPr>
          <p:spPr>
            <a:xfrm rot="10800000">
              <a:off x="76200" y="3057525"/>
              <a:ext cx="11715750" cy="1085850"/>
            </a:xfrm>
            <a:prstGeom prst="rightArrow">
              <a:avLst>
                <a:gd name="adj1" fmla="val 50000"/>
                <a:gd name="adj2" fmla="val 263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8" name="תיבת טקסט 17">
              <a:extLst>
                <a:ext uri="{FF2B5EF4-FFF2-40B4-BE49-F238E27FC236}">
                  <a16:creationId xmlns:a16="http://schemas.microsoft.com/office/drawing/2014/main" id="{E9E0B484-D941-075C-23F1-54070A136509}"/>
                </a:ext>
              </a:extLst>
            </p:cNvPr>
            <p:cNvSpPr txBox="1"/>
            <p:nvPr/>
          </p:nvSpPr>
          <p:spPr>
            <a:xfrm>
              <a:off x="10590281" y="3467422"/>
              <a:ext cx="933449" cy="276999"/>
            </a:xfrm>
            <a:prstGeom prst="rect">
              <a:avLst/>
            </a:prstGeom>
            <a:grp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28.11.2021</a:t>
              </a:r>
            </a:p>
          </p:txBody>
        </p:sp>
        <p:sp>
          <p:nvSpPr>
            <p:cNvPr id="20" name="תיבת טקסט 19">
              <a:extLst>
                <a:ext uri="{FF2B5EF4-FFF2-40B4-BE49-F238E27FC236}">
                  <a16:creationId xmlns:a16="http://schemas.microsoft.com/office/drawing/2014/main" id="{45889FFD-C418-F667-8D93-8DA156A27BDC}"/>
                </a:ext>
              </a:extLst>
            </p:cNvPr>
            <p:cNvSpPr txBox="1"/>
            <p:nvPr/>
          </p:nvSpPr>
          <p:spPr>
            <a:xfrm>
              <a:off x="4422618" y="3467422"/>
              <a:ext cx="933449" cy="276999"/>
            </a:xfrm>
            <a:prstGeom prst="rect">
              <a:avLst/>
            </a:prstGeom>
            <a:grpFill/>
            <a:ln>
              <a:noFill/>
            </a:ln>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11.08.2022</a:t>
              </a:r>
            </a:p>
          </p:txBody>
        </p:sp>
        <p:sp>
          <p:nvSpPr>
            <p:cNvPr id="21" name="תיבת טקסט 20">
              <a:extLst>
                <a:ext uri="{FF2B5EF4-FFF2-40B4-BE49-F238E27FC236}">
                  <a16:creationId xmlns:a16="http://schemas.microsoft.com/office/drawing/2014/main" id="{3BBF7D32-ACE6-273A-BC3D-786CD8998518}"/>
                </a:ext>
              </a:extLst>
            </p:cNvPr>
            <p:cNvSpPr txBox="1"/>
            <p:nvPr/>
          </p:nvSpPr>
          <p:spPr>
            <a:xfrm>
              <a:off x="6631078" y="3381404"/>
              <a:ext cx="3901230" cy="461665"/>
            </a:xfrm>
            <a:prstGeom prst="rect">
              <a:avLst/>
            </a:prstGeom>
            <a:grpFill/>
            <a:ln>
              <a:noFill/>
            </a:ln>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01.06.2022</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אירוע שיא של תהליך שיתוף הציבור - חשיפת התוכנית</a:t>
              </a:r>
            </a:p>
          </p:txBody>
        </p:sp>
      </p:grpSp>
      <p:sp>
        <p:nvSpPr>
          <p:cNvPr id="10" name="מלבן: פינות מעוגלות 10">
            <a:extLst>
              <a:ext uri="{FF2B5EF4-FFF2-40B4-BE49-F238E27FC236}">
                <a16:creationId xmlns:a16="http://schemas.microsoft.com/office/drawing/2014/main" id="{FEE5D7A3-D583-06D3-0AB8-DCF2A25CCCC6}"/>
              </a:ext>
            </a:extLst>
          </p:cNvPr>
          <p:cNvSpPr/>
          <p:nvPr/>
        </p:nvSpPr>
        <p:spPr>
          <a:xfrm>
            <a:off x="3267871" y="3116545"/>
            <a:ext cx="933450" cy="209437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קיום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ראיונות עם 3 בעלי עניין במרחב</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וקיום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קבוצת מיקוד </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עם 3 תושבים</a:t>
            </a:r>
            <a:endPar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25" name="תיבת טקסט 27">
            <a:extLst>
              <a:ext uri="{FF2B5EF4-FFF2-40B4-BE49-F238E27FC236}">
                <a16:creationId xmlns:a16="http://schemas.microsoft.com/office/drawing/2014/main" id="{B07720B7-DB62-6C10-5A0D-4899A3CF649C}"/>
              </a:ext>
            </a:extLst>
          </p:cNvPr>
          <p:cNvSpPr txBox="1"/>
          <p:nvPr/>
        </p:nvSpPr>
        <p:spPr>
          <a:xfrm>
            <a:off x="3241091" y="2645089"/>
            <a:ext cx="1024892" cy="27699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08-10.2022</a:t>
            </a:r>
          </a:p>
        </p:txBody>
      </p:sp>
      <p:sp>
        <p:nvSpPr>
          <p:cNvPr id="26" name="תיבת טקסט 27">
            <a:extLst>
              <a:ext uri="{FF2B5EF4-FFF2-40B4-BE49-F238E27FC236}">
                <a16:creationId xmlns:a16="http://schemas.microsoft.com/office/drawing/2014/main" id="{C0B3A7F4-2D51-0F64-E633-AD310A380FB1}"/>
              </a:ext>
            </a:extLst>
          </p:cNvPr>
          <p:cNvSpPr txBox="1"/>
          <p:nvPr/>
        </p:nvSpPr>
        <p:spPr>
          <a:xfrm>
            <a:off x="530840" y="2629913"/>
            <a:ext cx="1024892" cy="27699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21.03.2023</a:t>
            </a:r>
          </a:p>
        </p:txBody>
      </p:sp>
      <p:sp>
        <p:nvSpPr>
          <p:cNvPr id="33" name="מלבן: פינות מעוגלות 15">
            <a:extLst>
              <a:ext uri="{FF2B5EF4-FFF2-40B4-BE49-F238E27FC236}">
                <a16:creationId xmlns:a16="http://schemas.microsoft.com/office/drawing/2014/main" id="{88459554-AA7E-931E-41C6-032184AF5093}"/>
              </a:ext>
            </a:extLst>
          </p:cNvPr>
          <p:cNvSpPr/>
          <p:nvPr/>
        </p:nvSpPr>
        <p:spPr>
          <a:xfrm>
            <a:off x="512490" y="3128591"/>
            <a:ext cx="933450" cy="20815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הפצת</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 משוב על פעילות שתילה בגינה לכבוד יום האם</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200">
                <a:solidFill>
                  <a:schemeClr val="tx1"/>
                </a:solidFill>
                <a:latin typeface="Segoe UI" panose="020B0502040204020203" pitchFamily="34" charset="0"/>
                <a:ea typeface="Tahoma" pitchFamily="34" charset="0"/>
                <a:cs typeface="Segoe UI" panose="020B0502040204020203" pitchFamily="34" charset="0"/>
              </a:rPr>
              <a:t>(</a:t>
            </a:r>
            <a:r>
              <a:rPr lang="en-US" sz="1200">
                <a:solidFill>
                  <a:schemeClr val="tx1"/>
                </a:solidFill>
                <a:latin typeface="Segoe UI" panose="020B0502040204020203" pitchFamily="34" charset="0"/>
                <a:ea typeface="Tahoma" pitchFamily="34" charset="0"/>
                <a:cs typeface="Segoe UI" panose="020B0502040204020203" pitchFamily="34" charset="0"/>
              </a:rPr>
              <a:t>n=7</a:t>
            </a:r>
            <a:r>
              <a:rPr lang="he-IL" sz="1200">
                <a:solidFill>
                  <a:schemeClr val="tx1"/>
                </a:solidFill>
                <a:latin typeface="Segoe UI" panose="020B0502040204020203" pitchFamily="34" charset="0"/>
                <a:ea typeface="Tahoma" pitchFamily="34" charset="0"/>
                <a:cs typeface="Segoe UI" panose="020B0502040204020203" pitchFamily="34" charset="0"/>
              </a:rPr>
              <a:t>)</a:t>
            </a:r>
            <a:endParaRPr kumimoji="0" lang="he-IL" sz="120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37" name="מלבן: פינות מעוגלות 12">
            <a:extLst>
              <a:ext uri="{FF2B5EF4-FFF2-40B4-BE49-F238E27FC236}">
                <a16:creationId xmlns:a16="http://schemas.microsoft.com/office/drawing/2014/main" id="{BFD4E792-C162-24E6-242C-52A96EC9178C}"/>
              </a:ext>
            </a:extLst>
          </p:cNvPr>
          <p:cNvSpPr/>
          <p:nvPr/>
        </p:nvSpPr>
        <p:spPr>
          <a:xfrm>
            <a:off x="1986457" y="3131813"/>
            <a:ext cx="1024893" cy="2094378"/>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תצפית לאחר התערבות </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לתיאור מרחב ההתערבות והתרשמות כללית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(כולל 3 ראיונות שטח)</a:t>
            </a:r>
            <a:endPar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38" name="תיבת טקסט 29">
            <a:extLst>
              <a:ext uri="{FF2B5EF4-FFF2-40B4-BE49-F238E27FC236}">
                <a16:creationId xmlns:a16="http://schemas.microsoft.com/office/drawing/2014/main" id="{C4C4B609-9E4B-F4EA-6DFB-106867F160B8}"/>
              </a:ext>
            </a:extLst>
          </p:cNvPr>
          <p:cNvSpPr txBox="1"/>
          <p:nvPr/>
        </p:nvSpPr>
        <p:spPr>
          <a:xfrm>
            <a:off x="1980249" y="2634632"/>
            <a:ext cx="1024892" cy="276999"/>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27.10.2022</a:t>
            </a:r>
          </a:p>
        </p:txBody>
      </p:sp>
      <p:sp>
        <p:nvSpPr>
          <p:cNvPr id="39" name="מלבן: פינות מעוגלות 15">
            <a:extLst>
              <a:ext uri="{FF2B5EF4-FFF2-40B4-BE49-F238E27FC236}">
                <a16:creationId xmlns:a16="http://schemas.microsoft.com/office/drawing/2014/main" id="{3C4EE069-3A72-AFBE-9DEF-520A72D06C84}"/>
              </a:ext>
            </a:extLst>
          </p:cNvPr>
          <p:cNvSpPr/>
          <p:nvPr/>
        </p:nvSpPr>
        <p:spPr>
          <a:xfrm>
            <a:off x="5596242" y="3127587"/>
            <a:ext cx="1024891" cy="20815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הפצת</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 סקר שיתוף ציבור </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בקרב התושבים שהשתתפו בתהליך</a:t>
            </a:r>
          </a:p>
          <a:p>
            <a:pPr marL="0" marR="0" lvl="0" indent="0" algn="ctr" defTabSz="914400" rtl="1" eaLnBrk="1" fontAlgn="auto" latinLnBrk="0" hangingPunct="1">
              <a:lnSpc>
                <a:spcPct val="100000"/>
              </a:lnSpc>
              <a:spcBef>
                <a:spcPts val="0"/>
              </a:spcBef>
              <a:spcAft>
                <a:spcPts val="0"/>
              </a:spcAft>
              <a:buClrTx/>
              <a:buSzTx/>
              <a:buFontTx/>
              <a:buNone/>
              <a:tabLst/>
              <a:defRPr/>
            </a:pPr>
            <a:r>
              <a:rPr lang="he-IL" sz="1200">
                <a:solidFill>
                  <a:schemeClr val="tx1"/>
                </a:solidFill>
                <a:latin typeface="Segoe UI" panose="020B0502040204020203" pitchFamily="34" charset="0"/>
                <a:ea typeface="Tahoma" pitchFamily="34" charset="0"/>
                <a:cs typeface="Segoe UI" panose="020B0502040204020203" pitchFamily="34" charset="0"/>
              </a:rPr>
              <a:t>(</a:t>
            </a:r>
            <a:r>
              <a:rPr lang="en-US" sz="1200">
                <a:solidFill>
                  <a:schemeClr val="tx1"/>
                </a:solidFill>
                <a:latin typeface="Segoe UI" panose="020B0502040204020203" pitchFamily="34" charset="0"/>
                <a:ea typeface="Tahoma" pitchFamily="34" charset="0"/>
                <a:cs typeface="Segoe UI" panose="020B0502040204020203" pitchFamily="34" charset="0"/>
              </a:rPr>
              <a:t>n=38</a:t>
            </a:r>
            <a:r>
              <a:rPr lang="he-IL" sz="1200">
                <a:solidFill>
                  <a:schemeClr val="tx1"/>
                </a:solidFill>
                <a:latin typeface="Segoe UI" panose="020B0502040204020203" pitchFamily="34" charset="0"/>
                <a:ea typeface="Tahoma" pitchFamily="34" charset="0"/>
                <a:cs typeface="Segoe UI" panose="020B0502040204020203" pitchFamily="34" charset="0"/>
              </a:rPr>
              <a:t>)</a:t>
            </a:r>
            <a:endPar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40" name="תיבת טקסט 26">
            <a:extLst>
              <a:ext uri="{FF2B5EF4-FFF2-40B4-BE49-F238E27FC236}">
                <a16:creationId xmlns:a16="http://schemas.microsoft.com/office/drawing/2014/main" id="{A70A8606-7FC8-2903-5C2A-0AF9A8882F7A}"/>
              </a:ext>
            </a:extLst>
          </p:cNvPr>
          <p:cNvSpPr txBox="1"/>
          <p:nvPr/>
        </p:nvSpPr>
        <p:spPr>
          <a:xfrm>
            <a:off x="5498573" y="2644034"/>
            <a:ext cx="1024892" cy="276999"/>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06-09.2022</a:t>
            </a:r>
          </a:p>
        </p:txBody>
      </p:sp>
      <p:sp>
        <p:nvSpPr>
          <p:cNvPr id="11" name="Google Shape;224;p6">
            <a:extLst>
              <a:ext uri="{FF2B5EF4-FFF2-40B4-BE49-F238E27FC236}">
                <a16:creationId xmlns:a16="http://schemas.microsoft.com/office/drawing/2014/main" id="{AE8BE712-0F79-80DC-C5CF-29050368C158}"/>
              </a:ext>
            </a:extLst>
          </p:cNvPr>
          <p:cNvSpPr txBox="1">
            <a:spLocks/>
          </p:cNvSpPr>
          <p:nvPr/>
        </p:nvSpPr>
        <p:spPr>
          <a:xfrm>
            <a:off x="8636785" y="6492875"/>
            <a:ext cx="3415145"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iw-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200"/>
                <a:buFontTx/>
                <a:buNone/>
                <a:tabLst/>
                <a:defRPr/>
              </a:pPr>
              <a:t>15</a:t>
            </a:fld>
            <a:endParaRPr kumimoji="0" lang="iw-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13" name="מלבן: פינות מעוגלות 11">
            <a:extLst>
              <a:ext uri="{FF2B5EF4-FFF2-40B4-BE49-F238E27FC236}">
                <a16:creationId xmlns:a16="http://schemas.microsoft.com/office/drawing/2014/main" id="{0C7068AE-2D6C-5FD8-D473-63D08E37AA5C}"/>
              </a:ext>
            </a:extLst>
          </p:cNvPr>
          <p:cNvSpPr/>
          <p:nvPr/>
        </p:nvSpPr>
        <p:spPr>
          <a:xfrm>
            <a:off x="565605" y="494226"/>
            <a:ext cx="880336" cy="197867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FFDC72"/>
              </a:buClr>
              <a:buSzTx/>
              <a:buFontTx/>
              <a:buNone/>
              <a:tabLst/>
              <a:defRPr/>
            </a:pP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פעילות שתילה ע"י </a:t>
            </a:r>
            <a:r>
              <a:rPr kumimoji="0" lang="en-US" sz="1200" b="1" i="0" u="none" strike="noStrike" kern="1200" cap="none" spc="0" normalizeH="0" baseline="0" noProof="0" err="1">
                <a:ln>
                  <a:noFill/>
                </a:ln>
                <a:solidFill>
                  <a:schemeClr val="tx1"/>
                </a:solidFill>
                <a:effectLst/>
                <a:uLnTx/>
                <a:uFillTx/>
                <a:latin typeface="Segoe UI" panose="020B0502040204020203" pitchFamily="34" charset="0"/>
                <a:ea typeface="Tahoma" pitchFamily="34" charset="0"/>
                <a:cs typeface="Segoe UI" panose="020B0502040204020203" pitchFamily="34" charset="0"/>
              </a:rPr>
              <a:t>Treelion</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 לילדי גן פיס והגן השפתי, </a:t>
            </a:r>
            <a:r>
              <a:rPr kumimoji="0" lang="he-IL" sz="1200" b="1" i="0" u="none" strike="noStrike" kern="1200" cap="none" spc="0" normalizeH="0" baseline="0" noProof="0">
                <a:ln>
                  <a:noFill/>
                </a:ln>
                <a:solidFill>
                  <a:schemeClr val="tx1"/>
                </a:solidFill>
                <a:effectLst/>
                <a:uLnTx/>
                <a:uFillTx/>
                <a:latin typeface="Segoe UI" panose="020B0502040204020203" pitchFamily="34" charset="0"/>
                <a:ea typeface="Tahoma" pitchFamily="34" charset="0"/>
                <a:cs typeface="Segoe UI" panose="020B0502040204020203" pitchFamily="34" charset="0"/>
              </a:rPr>
              <a:t>לכבוד יום האם</a:t>
            </a:r>
          </a:p>
        </p:txBody>
      </p:sp>
      <p:sp>
        <p:nvSpPr>
          <p:cNvPr id="16" name="מלבן: פינות מעוגלות 11">
            <a:extLst>
              <a:ext uri="{FF2B5EF4-FFF2-40B4-BE49-F238E27FC236}">
                <a16:creationId xmlns:a16="http://schemas.microsoft.com/office/drawing/2014/main" id="{F6AFD856-A40C-05B1-042F-7AC352EFED05}"/>
              </a:ext>
            </a:extLst>
          </p:cNvPr>
          <p:cNvSpPr/>
          <p:nvPr/>
        </p:nvSpPr>
        <p:spPr>
          <a:xfrm>
            <a:off x="6728283" y="3149335"/>
            <a:ext cx="3845453" cy="2069188"/>
          </a:xfrm>
          <a:prstGeom prst="roundRect">
            <a:avLst/>
          </a:prstGeom>
          <a:noFill/>
          <a:ln w="38100">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spcBef>
                <a:spcPts val="0"/>
              </a:spcBef>
              <a:spcAft>
                <a:spcPts val="0"/>
              </a:spcAft>
              <a:buClrTx/>
              <a:buSzTx/>
              <a:buFontTx/>
              <a:buNone/>
              <a:tabLst/>
              <a:defRPr/>
            </a:pPr>
            <a:r>
              <a:rPr lang="he-IL" sz="1200">
                <a:solidFill>
                  <a:schemeClr val="tx1"/>
                </a:solidFill>
                <a:latin typeface="Segoe UI" panose="020B0502040204020203" pitchFamily="34" charset="0"/>
                <a:ea typeface="Tahoma" pitchFamily="34" charset="0"/>
                <a:cs typeface="Segoe UI" panose="020B0502040204020203" pitchFamily="34" charset="0"/>
              </a:rPr>
              <a:t>שיתוף הציבור הובל על ידי צוות </a:t>
            </a:r>
            <a:r>
              <a:rPr lang="en-US" sz="1200">
                <a:solidFill>
                  <a:schemeClr val="tx1"/>
                </a:solidFill>
                <a:latin typeface="Segoe UI" panose="020B0502040204020203" pitchFamily="34" charset="0"/>
                <a:ea typeface="Tahoma" pitchFamily="34" charset="0"/>
                <a:cs typeface="Segoe UI" panose="020B0502040204020203" pitchFamily="34" charset="0"/>
              </a:rPr>
              <a:t>Urban95</a:t>
            </a:r>
            <a:r>
              <a:rPr lang="he-IL" sz="1200">
                <a:solidFill>
                  <a:schemeClr val="tx1"/>
                </a:solidFill>
                <a:latin typeface="Segoe UI" panose="020B0502040204020203" pitchFamily="34" charset="0"/>
                <a:ea typeface="Tahoma" pitchFamily="34" charset="0"/>
                <a:cs typeface="Segoe UI" panose="020B0502040204020203" pitchFamily="34" charset="0"/>
              </a:rPr>
              <a:t> יחד עם צוות המרצים והסטודנטים מסטודיו 1:1 מהטכניון. במפגשים דנו באופי ההתערבות המתוכננת, ומופו צרכי הקהילה (כולל עם ילדים) ביחס למרחב שנבדון. </a:t>
            </a:r>
          </a:p>
          <a:p>
            <a:pPr>
              <a:defRPr/>
            </a:pP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עבור אירוע השיא יצא פרסום נרחב בערוצי המדיה של העירייה ובאמצעים נוספים, ובמהלכו נחשפה הדמיית הגינה המתוכננת ונאספו משובים מהתושבים. במפגש החגיגי שהתקיים במגרש הסמוך, נפרסו מתקני משחק ומתנפחים, ובמהלכו מפעיל מעמותת </a:t>
            </a:r>
            <a:r>
              <a:rPr kumimoji="0" lang="en-US" sz="1200" b="0" i="0" u="none" strike="noStrike" kern="1200" cap="none" spc="0" normalizeH="0" baseline="0" noProof="0" err="1">
                <a:ln>
                  <a:noFill/>
                </a:ln>
                <a:solidFill>
                  <a:schemeClr val="tx1"/>
                </a:solidFill>
                <a:effectLst/>
                <a:uLnTx/>
                <a:uFillTx/>
                <a:latin typeface="Segoe UI" panose="020B0502040204020203" pitchFamily="34" charset="0"/>
                <a:ea typeface="+mn-ea"/>
                <a:cs typeface="Segoe UI" panose="020B0502040204020203" pitchFamily="34" charset="0"/>
              </a:rPr>
              <a:t>Treelion</a:t>
            </a:r>
            <a:r>
              <a:rPr kumimoji="0" lang="he-IL" sz="120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 קיים פעילות שתילה עם הילדים באזור הגינה העתידית. </a:t>
            </a:r>
            <a:endParaRPr lang="he-IL" sz="1200">
              <a:solidFill>
                <a:schemeClr val="tx1"/>
              </a:solidFill>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1184212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מלבן 1">
            <a:extLst>
              <a:ext uri="{FF2B5EF4-FFF2-40B4-BE49-F238E27FC236}">
                <a16:creationId xmlns:a16="http://schemas.microsoft.com/office/drawing/2014/main" id="{C6E4D891-76C3-861F-C901-C55729DEBBC4}"/>
              </a:ext>
            </a:extLst>
          </p:cNvPr>
          <p:cNvSpPr/>
          <p:nvPr/>
        </p:nvSpPr>
        <p:spPr>
          <a:xfrm>
            <a:off x="4815840" y="386390"/>
            <a:ext cx="7376160" cy="11096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solidFill>
                <a:schemeClr val="tx1"/>
              </a:solidFill>
            </a:endParaRPr>
          </a:p>
        </p:txBody>
      </p:sp>
      <p:sp>
        <p:nvSpPr>
          <p:cNvPr id="4" name="TextBox 18">
            <a:extLst>
              <a:ext uri="{FF2B5EF4-FFF2-40B4-BE49-F238E27FC236}">
                <a16:creationId xmlns:a16="http://schemas.microsoft.com/office/drawing/2014/main" id="{9B47CFA0-76C1-47C9-168B-E13468909268}"/>
              </a:ext>
            </a:extLst>
          </p:cNvPr>
          <p:cNvSpPr txBox="1"/>
          <p:nvPr/>
        </p:nvSpPr>
        <p:spPr>
          <a:xfrm>
            <a:off x="2856322" y="0"/>
            <a:ext cx="9335678"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תצפית לפני התערבות</a:t>
            </a:r>
          </a:p>
        </p:txBody>
      </p:sp>
      <p:sp>
        <p:nvSpPr>
          <p:cNvPr id="3" name="תיבת טקסט 2">
            <a:extLst>
              <a:ext uri="{FF2B5EF4-FFF2-40B4-BE49-F238E27FC236}">
                <a16:creationId xmlns:a16="http://schemas.microsoft.com/office/drawing/2014/main" id="{5D3AE87E-DCA8-B57B-9B2F-633A1734DE2B}"/>
              </a:ext>
            </a:extLst>
          </p:cNvPr>
          <p:cNvSpPr txBox="1"/>
          <p:nvPr/>
        </p:nvSpPr>
        <p:spPr>
          <a:xfrm>
            <a:off x="8392257" y="1501222"/>
            <a:ext cx="3713959" cy="3397277"/>
          </a:xfrm>
          <a:prstGeom prst="rect">
            <a:avLst/>
          </a:prstGeom>
          <a:noFill/>
        </p:spPr>
        <p:txBody>
          <a:bodyPr wrap="square" rtlCol="1">
            <a:spAutoFit/>
          </a:bodyPr>
          <a:lstStyle/>
          <a:p>
            <a:pPr>
              <a:lnSpc>
                <a:spcPts val="2000"/>
              </a:lnSpc>
            </a:pPr>
            <a:r>
              <a:rPr lang="he-IL" sz="1200" u="sng">
                <a:latin typeface="Segoe UI" panose="020B0502040204020203" pitchFamily="34" charset="0"/>
                <a:ea typeface="Segoe UI Black" panose="020B0A02040204020203" pitchFamily="34" charset="0"/>
                <a:cs typeface="Segoe UI" panose="020B0502040204020203" pitchFamily="34" charset="0"/>
              </a:rPr>
              <a:t>תיאור המרחב הציבורי:</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שכונת וילות חדשה, מעמד סוציואקונומי בינוני- גבוה.</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מדרכות רחבות ותקינות ברובן, חלקן חסומות (על ידי פחים, חומרי בנייה, צמחייה ועוד), חניות רבות ברחוב.</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היעדר הולכי רגל או תחבורה ציבורית (יש תחנות אוטובוס ברחוב). תנועת רכבים ערה בכל שעה.</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פחי זבל של המכולת הסמוכה חוסמים את הכניסה לשביל המוביל לגן פיס, משאיות עם סחורה ורכבי לקוחות חונים על הכביש וחוסמים את המדרכות. </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בחלקה אדמה הצמודה לגן פיס: פסולת רבה ומסוכנת, רכבים חונים באופן לא חוקי.</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איסוף הילדים מגן פיס נעשה ברכב בלבד, כשכולם מתעקשים לעצור צמוד לשביל הגישה ונוצר פקק.</a:t>
            </a:r>
          </a:p>
        </p:txBody>
      </p:sp>
      <p:sp>
        <p:nvSpPr>
          <p:cNvPr id="11" name="TextBox 10">
            <a:extLst>
              <a:ext uri="{FF2B5EF4-FFF2-40B4-BE49-F238E27FC236}">
                <a16:creationId xmlns:a16="http://schemas.microsoft.com/office/drawing/2014/main" id="{C3133004-1AF5-635E-3741-BC535DD46042}"/>
              </a:ext>
            </a:extLst>
          </p:cNvPr>
          <p:cNvSpPr txBox="1"/>
          <p:nvPr/>
        </p:nvSpPr>
        <p:spPr>
          <a:xfrm>
            <a:off x="4768705" y="401283"/>
            <a:ext cx="7307030" cy="1094787"/>
          </a:xfrm>
          <a:prstGeom prst="rect">
            <a:avLst/>
          </a:prstGeom>
          <a:noFill/>
        </p:spPr>
        <p:txBody>
          <a:bodyPr wrap="square">
            <a:spAutoFit/>
          </a:bodyPr>
          <a:lstStyle/>
          <a:p>
            <a:pPr>
              <a:lnSpc>
                <a:spcPts val="2000"/>
              </a:lnSpc>
            </a:pPr>
            <a:r>
              <a:rPr lang="he-IL" sz="1400">
                <a:latin typeface="Segoe UI" panose="020B0502040204020203" pitchFamily="34" charset="0"/>
                <a:ea typeface="Segoe UI Black" panose="020B0A02040204020203" pitchFamily="34" charset="0"/>
                <a:cs typeface="Segoe UI" panose="020B0502040204020203" pitchFamily="34" charset="0"/>
              </a:rPr>
              <a:t>בנובמבר 2021, טרם הוחלט על ההתערבות, נערכה תצפית שטח לצורך מיפוי אזורי הזדמנות וזיהוי חסמים אפשריים, שכללה שיחות שטח לבירור צרכים בקרב תושבי טירה, הורים לגיל הרך. </a:t>
            </a:r>
          </a:p>
          <a:p>
            <a:pPr>
              <a:lnSpc>
                <a:spcPts val="2000"/>
              </a:lnSpc>
            </a:pPr>
            <a:r>
              <a:rPr lang="he-IL" sz="1400">
                <a:latin typeface="Segoe UI" panose="020B0502040204020203" pitchFamily="34" charset="0"/>
                <a:ea typeface="Segoe UI Black" panose="020B0A02040204020203" pitchFamily="34" charset="0"/>
                <a:cs typeface="Segoe UI" panose="020B0502040204020203" pitchFamily="34" charset="0"/>
              </a:rPr>
              <a:t>המיפוי התמקד במרכז העיר, באזור בו ממוקמים שני מעונות יום (גן פיס וגן אג'יאל) ובי"ס יסודי. </a:t>
            </a:r>
            <a:br>
              <a:rPr lang="en-US" sz="1400">
                <a:latin typeface="Segoe UI" panose="020B0502040204020203" pitchFamily="34" charset="0"/>
                <a:ea typeface="Segoe UI Black" panose="020B0A02040204020203" pitchFamily="34" charset="0"/>
                <a:cs typeface="Segoe UI" panose="020B0502040204020203" pitchFamily="34" charset="0"/>
              </a:rPr>
            </a:br>
            <a:r>
              <a:rPr lang="he-IL" sz="1400" b="1">
                <a:latin typeface="Segoe UI" panose="020B0502040204020203" pitchFamily="34" charset="0"/>
                <a:ea typeface="Segoe UI Black" panose="020B0A02040204020203" pitchFamily="34" charset="0"/>
                <a:cs typeface="Segoe UI" panose="020B0502040204020203" pitchFamily="34" charset="0"/>
              </a:rPr>
              <a:t>להלן יוצגו עיקרי הממצאים, דוח מפורט הוגש לצוות התוכנית מיד לאחר התצפית. </a:t>
            </a:r>
            <a:endParaRPr lang="he-IL" sz="1400">
              <a:latin typeface="Segoe UI" panose="020B0502040204020203" pitchFamily="34" charset="0"/>
              <a:ea typeface="Segoe UI Black" panose="020B0A02040204020203" pitchFamily="34" charset="0"/>
              <a:cs typeface="Segoe UI" panose="020B0502040204020203" pitchFamily="34" charset="0"/>
            </a:endParaRPr>
          </a:p>
        </p:txBody>
      </p:sp>
      <p:pic>
        <p:nvPicPr>
          <p:cNvPr id="1028" name="Picture 4" descr="A group of people outside a building&#10;&#10;Description automatically generated with medium confidence">
            <a:extLst>
              <a:ext uri="{FF2B5EF4-FFF2-40B4-BE49-F238E27FC236}">
                <a16:creationId xmlns:a16="http://schemas.microsoft.com/office/drawing/2014/main" id="{47E78B17-1E50-1E3E-BF2B-C9E0E444B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23687"/>
            <a:ext cx="4815840" cy="36343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2674EDBA-D075-9B98-977B-87DA17CA57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4" t="2907" r="1817" b="3080"/>
          <a:stretch/>
        </p:blipFill>
        <p:spPr bwMode="auto">
          <a:xfrm>
            <a:off x="2321036" y="0"/>
            <a:ext cx="2494804" cy="3121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10EE3BD-E4EC-014E-259A-5DA2738703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6055" r="5133"/>
          <a:stretch/>
        </p:blipFill>
        <p:spPr bwMode="auto">
          <a:xfrm>
            <a:off x="0" y="0"/>
            <a:ext cx="2253006" cy="312166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7A3FBE5B-6C40-13EC-8F2B-C81BEDC3BE6D}"/>
              </a:ext>
            </a:extLst>
          </p:cNvPr>
          <p:cNvSpPr txBox="1"/>
          <p:nvPr/>
        </p:nvSpPr>
        <p:spPr>
          <a:xfrm>
            <a:off x="0" y="6466289"/>
            <a:ext cx="4815839" cy="400110"/>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              ילדי גן פיס משחקים בחלקה ליד הגן בחומרי בנייה, </a:t>
            </a:r>
          </a:p>
          <a:p>
            <a:pPr algn="ctr"/>
            <a:r>
              <a:rPr lang="he-IL" sz="1000">
                <a:latin typeface="Segoe UI" panose="020B0502040204020203" pitchFamily="34" charset="0"/>
                <a:cs typeface="Segoe UI" panose="020B0502040204020203" pitchFamily="34" charset="0"/>
              </a:rPr>
              <a:t>                            כשרכב הגננת חונה בשטח</a:t>
            </a:r>
            <a:endParaRPr lang="en-IL" sz="100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07C35FD5-7F09-4452-AB05-4824C5CA2B65}"/>
              </a:ext>
            </a:extLst>
          </p:cNvPr>
          <p:cNvSpPr txBox="1"/>
          <p:nvPr/>
        </p:nvSpPr>
        <p:spPr>
          <a:xfrm>
            <a:off x="2321036" y="2875439"/>
            <a:ext cx="2494804"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חלקה הצמודה לגן פיס, מלא אשפה ופסולת</a:t>
            </a:r>
            <a:endParaRPr lang="en-IL" sz="1000">
              <a:latin typeface="Segoe UI" panose="020B0502040204020203" pitchFamily="34" charset="0"/>
              <a:cs typeface="Segoe UI" panose="020B0502040204020203" pitchFamily="34" charset="0"/>
            </a:endParaRPr>
          </a:p>
        </p:txBody>
      </p:sp>
      <p:sp>
        <p:nvSpPr>
          <p:cNvPr id="22" name="TextBox 21">
            <a:extLst>
              <a:ext uri="{FF2B5EF4-FFF2-40B4-BE49-F238E27FC236}">
                <a16:creationId xmlns:a16="http://schemas.microsoft.com/office/drawing/2014/main" id="{598F77ED-5E70-7366-0F5C-474213C88405}"/>
              </a:ext>
            </a:extLst>
          </p:cNvPr>
          <p:cNvSpPr txBox="1"/>
          <p:nvPr/>
        </p:nvSpPr>
        <p:spPr>
          <a:xfrm>
            <a:off x="-19050" y="2875438"/>
            <a:ext cx="2321036"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משחקים ביוזמת הגננת, בכניסה לגן פיס</a:t>
            </a:r>
            <a:endParaRPr lang="en-IL" sz="1000">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30AE1831-C921-DC7F-F7B9-3B1D165FAB74}"/>
              </a:ext>
            </a:extLst>
          </p:cNvPr>
          <p:cNvSpPr txBox="1"/>
          <p:nvPr/>
        </p:nvSpPr>
        <p:spPr>
          <a:xfrm>
            <a:off x="4815839" y="4994331"/>
            <a:ext cx="7687245" cy="1864228"/>
          </a:xfrm>
          <a:prstGeom prst="rect">
            <a:avLst/>
          </a:prstGeom>
          <a:solidFill>
            <a:schemeClr val="accent4"/>
          </a:solidFill>
        </p:spPr>
        <p:txBody>
          <a:bodyPr wrap="square">
            <a:spAutoFit/>
          </a:bodyPr>
          <a:lstStyle/>
          <a:p>
            <a:pPr lvl="1">
              <a:lnSpc>
                <a:spcPts val="2000"/>
              </a:lnSpc>
            </a:pPr>
            <a:r>
              <a:rPr lang="he-IL" sz="1400">
                <a:effectLst/>
                <a:latin typeface="Segoe UI" panose="020B0502040204020203" pitchFamily="34" charset="0"/>
                <a:cs typeface="Segoe UI" panose="020B0502040204020203" pitchFamily="34" charset="0"/>
              </a:rPr>
              <a:t>התצפית והראיונות הצביעו על תנאי שטח שאינם מאפשרים מפגשים קהילתיים ספונטניים, שטחים ציבוריים ליד </a:t>
            </a:r>
            <a:r>
              <a:rPr lang="he-IL" sz="1400">
                <a:latin typeface="Segoe UI" panose="020B0502040204020203" pitchFamily="34" charset="0"/>
                <a:cs typeface="Segoe UI" panose="020B0502040204020203" pitchFamily="34" charset="0"/>
              </a:rPr>
              <a:t>ה</a:t>
            </a:r>
            <a:r>
              <a:rPr lang="he-IL" sz="1400">
                <a:effectLst/>
                <a:latin typeface="Segoe UI" panose="020B0502040204020203" pitchFamily="34" charset="0"/>
                <a:cs typeface="Segoe UI" panose="020B0502040204020203" pitchFamily="34" charset="0"/>
              </a:rPr>
              <a:t>מעונות לא מותאמים לשימוש ושהייה של מלווים עם ילדים בגיל הרך, והתניידות ברכב כמעט באופן בלעדי. </a:t>
            </a:r>
            <a:r>
              <a:rPr lang="he-IL" sz="1400" u="sng">
                <a:effectLst/>
                <a:latin typeface="Segoe UI" panose="020B0502040204020203" pitchFamily="34" charset="0"/>
                <a:cs typeface="Segoe UI" panose="020B0502040204020203" pitchFamily="34" charset="0"/>
              </a:rPr>
              <a:t>בהתאם הוחלט להתמקד בסוגיות הבאות לטיפול ופיתוח</a:t>
            </a:r>
            <a:r>
              <a:rPr lang="he-IL" sz="1400">
                <a:effectLst/>
                <a:latin typeface="Segoe UI" panose="020B0502040204020203" pitchFamily="34" charset="0"/>
                <a:cs typeface="Segoe UI" panose="020B0502040204020203" pitchFamily="34" charset="0"/>
              </a:rPr>
              <a:t>: </a:t>
            </a:r>
            <a:endParaRPr lang="he-IL" sz="1400">
              <a:latin typeface="Segoe UI" panose="020B0502040204020203" pitchFamily="34" charset="0"/>
              <a:cs typeface="Segoe UI" panose="020B0502040204020203" pitchFamily="34" charset="0"/>
            </a:endParaRPr>
          </a:p>
          <a:p>
            <a:pPr marL="742950" lvl="1" indent="-285750">
              <a:lnSpc>
                <a:spcPts val="2000"/>
              </a:lnSpc>
              <a:buFont typeface="Courier New" panose="02070309020205020404" pitchFamily="49" charset="0"/>
              <a:buChar char="o"/>
            </a:pPr>
            <a:r>
              <a:rPr lang="he-IL" sz="1400">
                <a:effectLst/>
                <a:latin typeface="Segoe UI" panose="020B0502040204020203" pitchFamily="34" charset="0"/>
                <a:cs typeface="Segoe UI" panose="020B0502040204020203" pitchFamily="34" charset="0"/>
              </a:rPr>
              <a:t>התאמת המרחב להורדה ואיסוף בטוחים ברכב, ולהתניידות בטוחה שאינה ברכב. </a:t>
            </a:r>
          </a:p>
          <a:p>
            <a:pPr marL="742950" lvl="1" indent="-285750">
              <a:lnSpc>
                <a:spcPts val="2000"/>
              </a:lnSpc>
              <a:buFont typeface="Courier New" panose="02070309020205020404" pitchFamily="49" charset="0"/>
              <a:buChar char="o"/>
            </a:pPr>
            <a:r>
              <a:rPr lang="he-IL" sz="1400">
                <a:effectLst/>
                <a:latin typeface="Segoe UI" panose="020B0502040204020203" pitchFamily="34" charset="0"/>
                <a:cs typeface="Segoe UI" panose="020B0502040204020203" pitchFamily="34" charset="0"/>
              </a:rPr>
              <a:t>שדרוג מרחבי הכניסה למעונות לשהייה ומשחק משותף</a:t>
            </a:r>
            <a:r>
              <a:rPr lang="he-IL" sz="1400">
                <a:latin typeface="Segoe UI" panose="020B0502040204020203" pitchFamily="34" charset="0"/>
                <a:cs typeface="Segoe UI" panose="020B0502040204020203" pitchFamily="34" charset="0"/>
              </a:rPr>
              <a:t>.</a:t>
            </a:r>
            <a:endParaRPr lang="he-IL" sz="1400">
              <a:effectLst/>
              <a:latin typeface="Segoe UI" panose="020B0502040204020203" pitchFamily="34" charset="0"/>
              <a:cs typeface="Segoe UI" panose="020B0502040204020203" pitchFamily="34" charset="0"/>
            </a:endParaRPr>
          </a:p>
          <a:p>
            <a:pPr marL="742950" lvl="1" indent="-285750">
              <a:lnSpc>
                <a:spcPts val="2000"/>
              </a:lnSpc>
              <a:buFont typeface="Courier New" panose="02070309020205020404" pitchFamily="49" charset="0"/>
              <a:buChar char="o"/>
            </a:pPr>
            <a:r>
              <a:rPr lang="he-IL" sz="1400">
                <a:effectLst/>
                <a:latin typeface="Segoe UI" panose="020B0502040204020203" pitchFamily="34" charset="0"/>
                <a:cs typeface="Segoe UI" panose="020B0502040204020203" pitchFamily="34" charset="0"/>
              </a:rPr>
              <a:t>הכשרת חלקת קרקע ציבורית בסמוך למעונות, למרחב נעים לשהייה ומשחק</a:t>
            </a:r>
          </a:p>
          <a:p>
            <a:pPr marL="742950" lvl="1" indent="-285750">
              <a:lnSpc>
                <a:spcPts val="2000"/>
              </a:lnSpc>
              <a:buFont typeface="Courier New" panose="02070309020205020404" pitchFamily="49" charset="0"/>
              <a:buChar char="o"/>
            </a:pPr>
            <a:r>
              <a:rPr lang="he-IL" sz="1400">
                <a:effectLst/>
                <a:latin typeface="Segoe UI" panose="020B0502040204020203" pitchFamily="34" charset="0"/>
                <a:cs typeface="Segoe UI" panose="020B0502040204020203" pitchFamily="34" charset="0"/>
              </a:rPr>
              <a:t>מעטפת תוכן מלווה לקידום שימוש נכון ומותאם במשאבים שיוקצו ושמירה עליהם. </a:t>
            </a:r>
            <a:endParaRPr lang="he-IL" sz="1100">
              <a:effectLst/>
              <a:latin typeface="Segoe UI" panose="020B0502040204020203" pitchFamily="34" charset="0"/>
              <a:cs typeface="Segoe UI" panose="020B0502040204020203" pitchFamily="34" charset="0"/>
            </a:endParaRPr>
          </a:p>
        </p:txBody>
      </p:sp>
      <p:sp>
        <p:nvSpPr>
          <p:cNvPr id="28" name="תיבת טקסט 2">
            <a:extLst>
              <a:ext uri="{FF2B5EF4-FFF2-40B4-BE49-F238E27FC236}">
                <a16:creationId xmlns:a16="http://schemas.microsoft.com/office/drawing/2014/main" id="{FFB7A6F5-A242-E326-67D0-DE0BCA6E403B}"/>
              </a:ext>
            </a:extLst>
          </p:cNvPr>
          <p:cNvSpPr txBox="1"/>
          <p:nvPr/>
        </p:nvSpPr>
        <p:spPr>
          <a:xfrm>
            <a:off x="4849411" y="1511381"/>
            <a:ext cx="3512366" cy="3397277"/>
          </a:xfrm>
          <a:prstGeom prst="rect">
            <a:avLst/>
          </a:prstGeom>
          <a:noFill/>
        </p:spPr>
        <p:txBody>
          <a:bodyPr wrap="square" rtlCol="1">
            <a:spAutoFit/>
          </a:bodyPr>
          <a:lstStyle/>
          <a:p>
            <a:pPr>
              <a:lnSpc>
                <a:spcPts val="2000"/>
              </a:lnSpc>
            </a:pPr>
            <a:r>
              <a:rPr lang="he-IL" sz="1200" u="sng">
                <a:latin typeface="Segoe UI" panose="020B0502040204020203" pitchFamily="34" charset="0"/>
                <a:ea typeface="Segoe UI Black" panose="020B0A02040204020203" pitchFamily="34" charset="0"/>
                <a:cs typeface="Segoe UI" panose="020B0502040204020203" pitchFamily="34" charset="0"/>
              </a:rPr>
              <a:t>קהילתיות ושיתוף ציבור:</a:t>
            </a:r>
            <a:endParaRPr lang="he-IL" sz="1200">
              <a:latin typeface="Segoe UI" panose="020B0502040204020203" pitchFamily="34" charset="0"/>
              <a:ea typeface="Segoe UI Black" panose="020B0A02040204020203" pitchFamily="34" charset="0"/>
              <a:cs typeface="Segoe UI" panose="020B0502040204020203" pitchFamily="34" charset="0"/>
            </a:endParaRP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מספר הילדים במעונות הסמוכים: 170+-.</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הגננת בגן פיס חובבת גינון וחקלאות, הוסיפה משחקי דרך בשביל גישה, שתלה אדניות ושתילים.</a:t>
            </a:r>
          </a:p>
          <a:p>
            <a:pPr marL="180000" indent="-180000">
              <a:lnSpc>
                <a:spcPts val="2000"/>
              </a:lnSpc>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ניכר רצון ומוטיבציה של ההורים, תושבי השכונה ובעלי העסקים לבסס קהילה ולשפר את המרחב:</a:t>
            </a:r>
          </a:p>
          <a:p>
            <a:pPr marL="171450" indent="-171450">
              <a:lnSpc>
                <a:spcPts val="2000"/>
              </a:lnSpc>
              <a:buFont typeface="Courier New" panose="02070309020205020404" pitchFamily="49" charset="0"/>
              <a:buChar char="o"/>
            </a:pPr>
            <a:r>
              <a:rPr lang="he-IL" sz="1200">
                <a:latin typeface="Segoe UI Light" panose="020B0502040204020203" pitchFamily="34" charset="0"/>
                <a:ea typeface="Calibri" panose="020F0502020204030204" pitchFamily="34" charset="0"/>
                <a:cs typeface="Segoe UI Light" panose="020B0502040204020203" pitchFamily="34" charset="0"/>
              </a:rPr>
              <a:t>"אם הייתה גינה טובה ליד הגן, היינו נשארים לשחק אחרי האיסוף, לפחות יום או יומיים בשבוע קבוע".</a:t>
            </a:r>
            <a:endParaRPr lang="en-GB" sz="1200">
              <a:latin typeface="Segoe UI Light" panose="020B0502040204020203" pitchFamily="34" charset="0"/>
              <a:ea typeface="Calibri" panose="020F0502020204030204" pitchFamily="34" charset="0"/>
              <a:cs typeface="Segoe UI Light" panose="020B0502040204020203" pitchFamily="34" charset="0"/>
            </a:endParaRPr>
          </a:p>
          <a:p>
            <a:pPr marL="171450" indent="-171450">
              <a:lnSpc>
                <a:spcPts val="2000"/>
              </a:lnSpc>
              <a:buFont typeface="Courier New" panose="02070309020205020404" pitchFamily="49" charset="0"/>
              <a:buChar char="o"/>
            </a:pPr>
            <a:r>
              <a:rPr lang="he-IL" sz="1200" i="0">
                <a:effectLst/>
                <a:latin typeface="Segoe UI Light" panose="020B0502040204020203" pitchFamily="34" charset="0"/>
                <a:ea typeface="Calibri" panose="020F0502020204030204" pitchFamily="34" charset="0"/>
                <a:cs typeface="Segoe UI Light" panose="020B0502040204020203" pitchFamily="34" charset="0"/>
              </a:rPr>
              <a:t>"אם המבקרים יהיו אנשים שאנחנו מכירות, זה יהיה פתח להיכרות עמוקה יותר ועניין משותף".</a:t>
            </a:r>
            <a:endParaRPr lang="en-GB" sz="1200" i="0">
              <a:effectLst/>
              <a:latin typeface="Segoe UI Light" panose="020B0502040204020203" pitchFamily="34" charset="0"/>
              <a:ea typeface="Calibri" panose="020F0502020204030204" pitchFamily="34" charset="0"/>
              <a:cs typeface="Segoe UI Light" panose="020B0502040204020203" pitchFamily="34" charset="0"/>
            </a:endParaRPr>
          </a:p>
          <a:p>
            <a:pPr marL="171450" indent="-171450">
              <a:lnSpc>
                <a:spcPts val="2000"/>
              </a:lnSpc>
              <a:buFont typeface="Courier New" panose="02070309020205020404" pitchFamily="49" charset="0"/>
              <a:buChar char="o"/>
            </a:pPr>
            <a:r>
              <a:rPr lang="he-IL" sz="1200" i="0">
                <a:effectLst/>
                <a:latin typeface="Segoe UI Light" panose="020B0502040204020203" pitchFamily="34" charset="0"/>
                <a:ea typeface="Calibri" panose="020F0502020204030204" pitchFamily="34" charset="0"/>
                <a:cs typeface="Segoe UI Light" panose="020B0502040204020203" pitchFamily="34" charset="0"/>
              </a:rPr>
              <a:t>"צורך באכיפה לשמירה על המרחב שיוקם, כדי שהילדים יוכלו ליהנות ממנו באמת. שתהיה בו אפשרות פעילות ספורטיבית, או גינה קהילתית"</a:t>
            </a:r>
            <a:endParaRPr lang="he-IL" sz="1200">
              <a:latin typeface="Segoe UI Light" panose="020B0502040204020203" pitchFamily="34" charset="0"/>
              <a:ea typeface="Segoe UI Black" panose="020B0A02040204020203" pitchFamily="34" charset="0"/>
              <a:cs typeface="Segoe UI Light" panose="020B0502040204020203" pitchFamily="34" charset="0"/>
            </a:endParaRPr>
          </a:p>
        </p:txBody>
      </p:sp>
    </p:spTree>
    <p:extLst>
      <p:ext uri="{BB962C8B-B14F-4D97-AF65-F5344CB8AC3E}">
        <p14:creationId xmlns:p14="http://schemas.microsoft.com/office/powerpoint/2010/main" val="118315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4">
            <a:extLst>
              <a:ext uri="{FF2B5EF4-FFF2-40B4-BE49-F238E27FC236}">
                <a16:creationId xmlns:a16="http://schemas.microsoft.com/office/drawing/2014/main" id="{316B82E2-841C-991D-8667-E7DEABB001F0}"/>
              </a:ext>
            </a:extLst>
          </p:cNvPr>
          <p:cNvSpPr/>
          <p:nvPr/>
        </p:nvSpPr>
        <p:spPr>
          <a:xfrm>
            <a:off x="-8100" y="1665192"/>
            <a:ext cx="4295124" cy="52111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18">
            <a:extLst>
              <a:ext uri="{FF2B5EF4-FFF2-40B4-BE49-F238E27FC236}">
                <a16:creationId xmlns:a16="http://schemas.microsoft.com/office/drawing/2014/main" id="{9B47CFA0-76C1-47C9-168B-E13468909268}"/>
              </a:ext>
            </a:extLst>
          </p:cNvPr>
          <p:cNvSpPr txBox="1"/>
          <p:nvPr/>
        </p:nvSpPr>
        <p:spPr>
          <a:xfrm>
            <a:off x="1" y="-756"/>
            <a:ext cx="12191999"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שיתוף הציבור: שביעות רצון, אפקטיביות ומידת מעורבות </a:t>
            </a:r>
          </a:p>
        </p:txBody>
      </p:sp>
      <p:sp>
        <p:nvSpPr>
          <p:cNvPr id="8" name="מלבן 1">
            <a:extLst>
              <a:ext uri="{FF2B5EF4-FFF2-40B4-BE49-F238E27FC236}">
                <a16:creationId xmlns:a16="http://schemas.microsoft.com/office/drawing/2014/main" id="{F3AD6742-ADBD-37F5-E206-1A55E58B2E78}"/>
              </a:ext>
            </a:extLst>
          </p:cNvPr>
          <p:cNvSpPr/>
          <p:nvPr/>
        </p:nvSpPr>
        <p:spPr>
          <a:xfrm>
            <a:off x="-16913" y="399811"/>
            <a:ext cx="12399413" cy="1430282"/>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 name="תיבת טקסט 11">
            <a:extLst>
              <a:ext uri="{FF2B5EF4-FFF2-40B4-BE49-F238E27FC236}">
                <a16:creationId xmlns:a16="http://schemas.microsoft.com/office/drawing/2014/main" id="{7E730EF6-C911-DD23-12B4-A9AE4D3A67D5}"/>
              </a:ext>
            </a:extLst>
          </p:cNvPr>
          <p:cNvSpPr txBox="1"/>
          <p:nvPr/>
        </p:nvSpPr>
        <p:spPr>
          <a:xfrm>
            <a:off x="131918" y="439318"/>
            <a:ext cx="11993140" cy="1351267"/>
          </a:xfrm>
          <a:prstGeom prst="rect">
            <a:avLst/>
          </a:prstGeom>
          <a:noFill/>
        </p:spPr>
        <p:txBody>
          <a:bodyPr wrap="square" rtlCol="1">
            <a:spAutoFit/>
          </a:bodyPr>
          <a:lstStyle/>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רובם המוחלט של משיבי הסקר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n=38</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 מרוצים מאוד מהמפגשים (כולל מהחשיבה על צורכי הילדים במהלכם) ומתכנון הגינה. </a:t>
            </a:r>
          </a:p>
          <a:p>
            <a:pPr marL="171450" indent="-171450">
              <a:lnSpc>
                <a:spcPts val="2000"/>
              </a:lnSpc>
              <a:buClr>
                <a:srgbClr val="FF0000"/>
              </a:buClr>
              <a:buSzPct val="120000"/>
              <a:buFont typeface="Arial" panose="020B0604020202020204" pitchFamily="34" charset="0"/>
              <a:buChar char="•"/>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גם מ</a:t>
            </a: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קבוצת המיקוד עם התושבים עלו קולות מרוצים</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נאמר כי הפרויקט מתאים מאוד לצרכי הילדים והמלווים, וכי המפגשים היו מוצלחים, מעניינים ומהנים עבור הילדים</a:t>
            </a:r>
            <a:r>
              <a:rPr lang="he-IL" sz="1400">
                <a:solidFill>
                  <a:prstClr val="black"/>
                </a:solidFill>
                <a:latin typeface="Segoe UI" panose="020B0502040204020203" pitchFamily="34" charset="0"/>
                <a:cs typeface="Segoe UI" panose="020B0502040204020203" pitchFamily="34" charset="0"/>
              </a:rPr>
              <a:t> - </a:t>
            </a:r>
            <a:r>
              <a:rPr lang="he-IL" sz="1400" b="0">
                <a:solidFill>
                  <a:schemeClr val="tx1"/>
                </a:solidFill>
                <a:effectLst/>
                <a:latin typeface="Segoe UI Light" panose="020B0502040204020203" pitchFamily="34" charset="0"/>
                <a:cs typeface="Segoe UI Light" panose="020B0502040204020203" pitchFamily="34" charset="0"/>
              </a:rPr>
              <a:t>"היה מפגש מוצלח, המידע הועבר בצורה מאוד טובה גם עבור הילדים וגם עבורנו והכול היה טוב".</a:t>
            </a: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בעלי העניין </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שרואינו הסכימו שאופן העברת המידע במפגשים היה מוצלח ושההורים הביעו עניין, אך העלו </a:t>
            </a:r>
            <a:r>
              <a:rPr kumimoji="0" lang="he-IL" sz="1400" b="0" i="0" u="sng"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חסמים ואתגרים לגבי תהליך שיתוף הציבור</a:t>
            </a:r>
            <a:r>
              <a:rPr lang="he-IL" sz="1400" u="sng">
                <a:solidFill>
                  <a:prstClr val="black"/>
                </a:solidFill>
                <a:latin typeface="Segoe UI" panose="020B0502040204020203" pitchFamily="34" charset="0"/>
                <a:cs typeface="Segoe UI" panose="020B0502040204020203" pitchFamily="34" charset="0"/>
              </a:rPr>
              <a:t> </a:t>
            </a:r>
            <a:r>
              <a:rPr lang="he-IL" sz="1400">
                <a:solidFill>
                  <a:prstClr val="black"/>
                </a:solidFill>
                <a:latin typeface="Segoe UI" panose="020B0502040204020203" pitchFamily="34" charset="0"/>
                <a:cs typeface="Segoe UI" panose="020B0502040204020203" pitchFamily="34" charset="0"/>
              </a:rPr>
              <a:t>– היעדר פרקטיקות שיתוף ציבור בחברה הערבית, עודף מפגשים, פרסום חסר ותקלות טכניות במהלך אירוע השיא.</a:t>
            </a: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3" name="קבוצה 9">
            <a:extLst>
              <a:ext uri="{FF2B5EF4-FFF2-40B4-BE49-F238E27FC236}">
                <a16:creationId xmlns:a16="http://schemas.microsoft.com/office/drawing/2014/main" id="{9435F15C-84CC-D1DA-ACF4-19EE72FBD7D2}"/>
              </a:ext>
            </a:extLst>
          </p:cNvPr>
          <p:cNvGrpSpPr/>
          <p:nvPr/>
        </p:nvGrpSpPr>
        <p:grpSpPr>
          <a:xfrm>
            <a:off x="-226845" y="1840860"/>
            <a:ext cx="6605315" cy="4008210"/>
            <a:chOff x="239332" y="3008345"/>
            <a:chExt cx="6605315" cy="4008210"/>
          </a:xfrm>
        </p:grpSpPr>
        <p:graphicFrame>
          <p:nvGraphicFramePr>
            <p:cNvPr id="5" name="תרשים 2">
              <a:extLst>
                <a:ext uri="{FF2B5EF4-FFF2-40B4-BE49-F238E27FC236}">
                  <a16:creationId xmlns:a16="http://schemas.microsoft.com/office/drawing/2014/main" id="{7CCB540D-37AE-D101-A498-8B9423F2F82B}"/>
                </a:ext>
              </a:extLst>
            </p:cNvPr>
            <p:cNvGraphicFramePr>
              <a:graphicFrameLocks/>
            </p:cNvGraphicFramePr>
            <p:nvPr>
              <p:extLst>
                <p:ext uri="{D42A27DB-BD31-4B8C-83A1-F6EECF244321}">
                  <p14:modId xmlns:p14="http://schemas.microsoft.com/office/powerpoint/2010/main" val="421421081"/>
                </p:ext>
              </p:extLst>
            </p:nvPr>
          </p:nvGraphicFramePr>
          <p:xfrm>
            <a:off x="239332" y="3008345"/>
            <a:ext cx="6605315" cy="4008210"/>
          </p:xfrm>
          <a:graphic>
            <a:graphicData uri="http://schemas.openxmlformats.org/drawingml/2006/chart">
              <c:chart xmlns:c="http://schemas.openxmlformats.org/drawingml/2006/chart" xmlns:r="http://schemas.openxmlformats.org/officeDocument/2006/relationships" r:id="rId4"/>
            </a:graphicData>
          </a:graphic>
        </p:graphicFrame>
        <p:sp>
          <p:nvSpPr>
            <p:cNvPr id="7" name="תיבת טקסט 8">
              <a:extLst>
                <a:ext uri="{FF2B5EF4-FFF2-40B4-BE49-F238E27FC236}">
                  <a16:creationId xmlns:a16="http://schemas.microsoft.com/office/drawing/2014/main" id="{EF8A781E-37C6-5BDB-FE87-C91F3F46C539}"/>
                </a:ext>
              </a:extLst>
            </p:cNvPr>
            <p:cNvSpPr txBox="1"/>
            <p:nvPr/>
          </p:nvSpPr>
          <p:spPr>
            <a:xfrm>
              <a:off x="813042" y="5040838"/>
              <a:ext cx="331395" cy="230832"/>
            </a:xfrm>
            <a:prstGeom prst="rect">
              <a:avLst/>
            </a:prstGeom>
            <a:noFill/>
            <a:ln>
              <a:noFill/>
            </a:ln>
          </p:spPr>
          <p:txBody>
            <a:bodyPr wrap="square" rtlCol="1">
              <a:spAutoFit/>
            </a:bodyPr>
            <a:lstStyle/>
            <a:p>
              <a:r>
                <a:rPr lang="he-IL" sz="900"/>
                <a:t>**</a:t>
              </a:r>
            </a:p>
          </p:txBody>
        </p:sp>
      </p:grpSp>
      <p:sp>
        <p:nvSpPr>
          <p:cNvPr id="13" name="TextBox 12">
            <a:extLst>
              <a:ext uri="{FF2B5EF4-FFF2-40B4-BE49-F238E27FC236}">
                <a16:creationId xmlns:a16="http://schemas.microsoft.com/office/drawing/2014/main" id="{78AD0A08-CB58-C470-D29D-ABA70D094115}"/>
              </a:ext>
            </a:extLst>
          </p:cNvPr>
          <p:cNvSpPr txBox="1"/>
          <p:nvPr/>
        </p:nvSpPr>
        <p:spPr>
          <a:xfrm>
            <a:off x="81280" y="1848316"/>
            <a:ext cx="4153270" cy="575992"/>
          </a:xfrm>
          <a:prstGeom prst="rect">
            <a:avLst/>
          </a:prstGeom>
          <a:noFill/>
        </p:spPr>
        <p:txBody>
          <a:bodyPr wrap="square">
            <a:spAutoFit/>
          </a:bodyPr>
          <a:lstStyle/>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התושבים נחשפו בעיקר דרך עמוד ה-</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Facebook</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 של העירייה ודרך גן פיס, דרכם גם גויסו משתתפי קבוצת המיקוד.</a:t>
            </a:r>
          </a:p>
        </p:txBody>
      </p:sp>
      <p:sp>
        <p:nvSpPr>
          <p:cNvPr id="17" name="תיבת טקסט 3">
            <a:extLst>
              <a:ext uri="{FF2B5EF4-FFF2-40B4-BE49-F238E27FC236}">
                <a16:creationId xmlns:a16="http://schemas.microsoft.com/office/drawing/2014/main" id="{97C7DBE5-EBD9-9D2F-6BF8-B4ECC23D804D}"/>
              </a:ext>
            </a:extLst>
          </p:cNvPr>
          <p:cNvSpPr txBox="1"/>
          <p:nvPr/>
        </p:nvSpPr>
        <p:spPr>
          <a:xfrm>
            <a:off x="491912" y="3871342"/>
            <a:ext cx="2004548" cy="369332"/>
          </a:xfrm>
          <a:prstGeom prst="rect">
            <a:avLst/>
          </a:prstGeom>
          <a:noFill/>
        </p:spPr>
        <p:txBody>
          <a:bodyPr wrap="square" rtlCol="1">
            <a:spAutoFit/>
          </a:bodyPr>
          <a:lstStyle/>
          <a:p>
            <a:r>
              <a:rPr lang="he-IL" sz="900">
                <a:latin typeface="Segoe UI" panose="020B0502040204020203" pitchFamily="34" charset="0"/>
                <a:cs typeface="Segoe UI" panose="020B0502040204020203" pitchFamily="34" charset="0"/>
              </a:rPr>
              <a:t>**מעונות אלטופולה ו-אלמלאאכה, עמותת ג'פרא, וצוות התוכנית.</a:t>
            </a:r>
          </a:p>
        </p:txBody>
      </p:sp>
      <p:sp>
        <p:nvSpPr>
          <p:cNvPr id="19" name="TextBox 18">
            <a:extLst>
              <a:ext uri="{FF2B5EF4-FFF2-40B4-BE49-F238E27FC236}">
                <a16:creationId xmlns:a16="http://schemas.microsoft.com/office/drawing/2014/main" id="{E02E2C0A-2220-95B2-2E3A-CF13B943002B}"/>
              </a:ext>
            </a:extLst>
          </p:cNvPr>
          <p:cNvSpPr txBox="1"/>
          <p:nvPr/>
        </p:nvSpPr>
        <p:spPr>
          <a:xfrm>
            <a:off x="28310" y="4382454"/>
            <a:ext cx="4206240" cy="2371355"/>
          </a:xfrm>
          <a:prstGeom prst="rect">
            <a:avLst/>
          </a:prstGeom>
          <a:noFill/>
        </p:spPr>
        <p:txBody>
          <a:bodyPr wrap="square">
            <a:spAutoFit/>
          </a:bodyPr>
          <a:lstStyle/>
          <a:p>
            <a:pPr marL="0" marR="0" lvl="0" indent="0" algn="r" defTabSz="931774" rtl="1" eaLnBrk="1" fontAlgn="base" latinLnBrk="0" hangingPunct="1">
              <a:lnSpc>
                <a:spcPts val="2000"/>
              </a:lnSpc>
              <a:spcBef>
                <a:spcPts val="0"/>
              </a:spcBef>
              <a:spcAft>
                <a:spcPts val="0"/>
              </a:spcAft>
              <a:buClrTx/>
              <a:buSzTx/>
              <a:buFontTx/>
              <a:buNone/>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תוך כדי העבודות,</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ב- 11.08.22 התקיים טקס השקה במעמד ראש העיר, גורמי עירייה ובעלי עניין, ובהשתתפות גננת גן פיס, צוות </a:t>
            </a:r>
            <a:r>
              <a:rPr kumimoji="0" lang="en-US"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Urban95</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צוות הטכניון ומוזמנים מטעמו, לצד מנהל האתר והפועלים, ופנסיונריות שדאגו לכיבוד באירוע ובמהלך העבודות. </a:t>
            </a:r>
            <a:br>
              <a:rPr kumimoji="0" lang="en-US"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b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כלל הנוכחים היו קשורים בצורה זו או אחרת לאירוע. כלומר, </a:t>
            </a:r>
            <a:r>
              <a:rPr kumimoji="0" lang="he-IL" sz="1200" b="1" i="0"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תושבי האזור נעדרו ממנו.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יצוין כי בהזמנה לטקס לא הוזכר שמדובר במרחב שהוקם לרווחת התושבים, בעקבות שיתוף הציבור בו לקחו רבים מהם חלק. גם בעת האירוע, צוינה בעיקר שימושיות המרחב עבור גן הפיס, שנתפס כ-</a:t>
            </a:r>
            <a:r>
              <a:rPr kumimoji="0" lang="en-US"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owner</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של הגינה.</a:t>
            </a:r>
          </a:p>
        </p:txBody>
      </p:sp>
      <p:sp>
        <p:nvSpPr>
          <p:cNvPr id="24" name="מלבן 1">
            <a:extLst>
              <a:ext uri="{FF2B5EF4-FFF2-40B4-BE49-F238E27FC236}">
                <a16:creationId xmlns:a16="http://schemas.microsoft.com/office/drawing/2014/main" id="{A1E35E45-5F8F-48C4-2839-210B13A91C4A}"/>
              </a:ext>
            </a:extLst>
          </p:cNvPr>
          <p:cNvSpPr/>
          <p:nvPr/>
        </p:nvSpPr>
        <p:spPr>
          <a:xfrm>
            <a:off x="9116188" y="1810931"/>
            <a:ext cx="3083914" cy="5042012"/>
          </a:xfrm>
          <a:prstGeom prst="rect">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5" name="תיבת טקסט 11">
            <a:extLst>
              <a:ext uri="{FF2B5EF4-FFF2-40B4-BE49-F238E27FC236}">
                <a16:creationId xmlns:a16="http://schemas.microsoft.com/office/drawing/2014/main" id="{6938E007-CEDF-C9CB-9C1F-DE76D0786DC1}"/>
              </a:ext>
            </a:extLst>
          </p:cNvPr>
          <p:cNvSpPr txBox="1"/>
          <p:nvPr/>
        </p:nvSpPr>
        <p:spPr>
          <a:xfrm>
            <a:off x="9141588" y="1889723"/>
            <a:ext cx="3008870" cy="4730975"/>
          </a:xfrm>
          <a:prstGeom prst="rect">
            <a:avLst/>
          </a:prstGeom>
          <a:noFill/>
        </p:spPr>
        <p:txBody>
          <a:bodyPr wrap="square" rtlCol="1">
            <a:spAutoFit/>
          </a:bodyPr>
          <a:lstStyle/>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300" b="0" i="0" u="none" strike="noStrike" kern="1200" cap="none" spc="0" normalizeH="0" baseline="0" noProof="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כ-90% ממשיבי הסקר חשו כי </a:t>
            </a:r>
            <a:r>
              <a:rPr kumimoji="0" lang="he-IL" sz="13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ניתנה להם הזדמנות להביע את דעתם והיא נלקחה בחשבון</a:t>
            </a:r>
            <a:r>
              <a:rPr lang="he-IL" sz="1300">
                <a:solidFill>
                  <a:prstClr val="black"/>
                </a:solidFill>
                <a:latin typeface="Segoe UI" panose="020B0502040204020203" pitchFamily="34" charset="0"/>
                <a:cs typeface="Segoe UI" panose="020B0502040204020203" pitchFamily="34" charset="0"/>
              </a:rPr>
              <a:t>, וכך שיתפו התושבים:</a:t>
            </a:r>
            <a:r>
              <a:rPr lang="he-IL" sz="1300">
                <a:solidFill>
                  <a:prstClr val="black"/>
                </a:solidFill>
                <a:latin typeface="Segoe UI" panose="020B0502040204020203" pitchFamily="34" charset="0"/>
                <a:ea typeface="Segoe UI Black" panose="020B0A02040204020203" pitchFamily="34" charset="0"/>
                <a:cs typeface="Segoe UI" panose="020B0502040204020203" pitchFamily="34" charset="0"/>
              </a:rPr>
              <a:t> </a:t>
            </a:r>
            <a:r>
              <a:rPr kumimoji="0" lang="he-IL"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"אהבתי ששאלו מה דעתי והיה ממש טוב שמצד אחד משתפים אותנו במידע ומצד שני אנחנו משתפים אותם במידע".</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71450" indent="-171450">
              <a:lnSpc>
                <a:spcPts val="2000"/>
              </a:lnSpc>
              <a:spcBef>
                <a:spcPts val="400"/>
              </a:spcBef>
              <a:buClr>
                <a:srgbClr val="FF0000"/>
              </a:buClr>
              <a:buSzPct val="120000"/>
              <a:buFont typeface="Arial" panose="020B0604020202020204" pitchFamily="34" charset="0"/>
              <a:buChar char="•"/>
            </a:pPr>
            <a:r>
              <a:rPr kumimoji="0" lang="he-IL" sz="13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חלק מבעלי העניין סיפרו ש</a:t>
            </a:r>
            <a:r>
              <a:rPr kumimoji="0" lang="he-IL" sz="13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הביעו דעה, אך היא לא נלקחה בחשבון בפועל</a:t>
            </a:r>
            <a:r>
              <a:rPr lang="he-IL" sz="1300">
                <a:solidFill>
                  <a:prstClr val="black"/>
                </a:solidFill>
                <a:latin typeface="Segoe UI" panose="020B0502040204020203" pitchFamily="34" charset="0"/>
                <a:cs typeface="Segoe UI" panose="020B0502040204020203" pitchFamily="34" charset="0"/>
              </a:rPr>
              <a:t>: </a:t>
            </a:r>
            <a:r>
              <a:rPr kumimoji="0" lang="he-IL"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"במפגשים דיברנו והבעתי את דעתי. בפועל? הופתעתי וקצת התאכזבתי. גם דברים שדעתי נשמעה בהם והובטחו לי, בסוף לא קרו".</a:t>
            </a:r>
            <a:br>
              <a:rPr lang="en-US" sz="1200">
                <a:solidFill>
                  <a:prstClr val="black"/>
                </a:solidFill>
                <a:latin typeface="Segoe UI" panose="020B0502040204020203" pitchFamily="34" charset="0"/>
                <a:cs typeface="Segoe UI" panose="020B0502040204020203" pitchFamily="34" charset="0"/>
              </a:rPr>
            </a:br>
            <a:r>
              <a:rPr lang="he-IL" sz="1300">
                <a:solidFill>
                  <a:prstClr val="black"/>
                </a:solidFill>
                <a:latin typeface="Segoe UI" panose="020B0502040204020203" pitchFamily="34" charset="0"/>
                <a:cs typeface="Segoe UI" panose="020B0502040204020203" pitchFamily="34" charset="0"/>
              </a:rPr>
              <a:t>בנוסף, </a:t>
            </a:r>
            <a:r>
              <a:rPr kumimoji="0" lang="he-IL" sz="13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חלקם חשבו ש</a:t>
            </a:r>
            <a:r>
              <a:rPr kumimoji="0" lang="he-IL" sz="13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שיתוף הציבור צריך להתקיים לפני שלב התכנון</a:t>
            </a:r>
            <a:r>
              <a:rPr kumimoji="0" lang="he-IL" sz="13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en-US" sz="13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3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כך שתוכנית העבודה תהווה תוצר של שיתוף הציבור</a:t>
            </a:r>
            <a:r>
              <a:rPr lang="he-IL" sz="130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a:t>
            </a:r>
            <a:r>
              <a:rPr kumimoji="0" lang="he-IL" sz="12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מה שהייתי משנה זה שגם התכנון בפועל וגם קבלת החלטות תהיה משותפת, ולא רק בשלב ההצעות."</a:t>
            </a:r>
            <a:endParaRPr kumimoji="0" lang="he-IL" sz="140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sp>
        <p:nvSpPr>
          <p:cNvPr id="6" name="Google Shape;224;p6">
            <a:extLst>
              <a:ext uri="{FF2B5EF4-FFF2-40B4-BE49-F238E27FC236}">
                <a16:creationId xmlns:a16="http://schemas.microsoft.com/office/drawing/2014/main" id="{E3294317-87DC-1F5F-2361-E8E895B4EA49}"/>
              </a:ext>
            </a:extLst>
          </p:cNvPr>
          <p:cNvSpPr txBox="1">
            <a:spLocks/>
          </p:cNvSpPr>
          <p:nvPr/>
        </p:nvSpPr>
        <p:spPr>
          <a:xfrm>
            <a:off x="11606112" y="6546991"/>
            <a:ext cx="59399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iw-I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Pts val="1200"/>
                <a:buFontTx/>
                <a:buNone/>
                <a:tabLst/>
                <a:defRPr/>
              </a:pPr>
              <a:t>17</a:t>
            </a:fld>
            <a:endParaRPr kumimoji="0" lang="iw-IL"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
        <p:nvSpPr>
          <p:cNvPr id="26" name="מלבן 1">
            <a:extLst>
              <a:ext uri="{FF2B5EF4-FFF2-40B4-BE49-F238E27FC236}">
                <a16:creationId xmlns:a16="http://schemas.microsoft.com/office/drawing/2014/main" id="{93D76DD0-B3E8-971E-4A0C-8D13309F9634}"/>
              </a:ext>
            </a:extLst>
          </p:cNvPr>
          <p:cNvSpPr/>
          <p:nvPr/>
        </p:nvSpPr>
        <p:spPr>
          <a:xfrm>
            <a:off x="-16913" y="400268"/>
            <a:ext cx="12399413" cy="1430282"/>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6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7" name="תיבת טקסט 11">
            <a:extLst>
              <a:ext uri="{FF2B5EF4-FFF2-40B4-BE49-F238E27FC236}">
                <a16:creationId xmlns:a16="http://schemas.microsoft.com/office/drawing/2014/main" id="{1C6D93CC-4DD3-3C2A-7043-3295A43674AA}"/>
              </a:ext>
            </a:extLst>
          </p:cNvPr>
          <p:cNvSpPr txBox="1"/>
          <p:nvPr/>
        </p:nvSpPr>
        <p:spPr>
          <a:xfrm>
            <a:off x="156848" y="439318"/>
            <a:ext cx="11993140" cy="1351267"/>
          </a:xfrm>
          <a:prstGeom prst="rect">
            <a:avLst/>
          </a:prstGeom>
          <a:noFill/>
        </p:spPr>
        <p:txBody>
          <a:bodyPr wrap="square" rtlCol="1">
            <a:spAutoFit/>
          </a:bodyPr>
          <a:lstStyle/>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4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רובם המוחלט של משיבי הסקר (</a:t>
            </a:r>
            <a:r>
              <a:rPr kumimoji="0" lang="en-US" sz="14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n=38</a:t>
            </a:r>
            <a:r>
              <a:rPr kumimoji="0" lang="he-IL" sz="14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מרוצים מאוד מהמפגשים (כולל מהחשיבה על צורכי הילדים במהלכם) ומתכנון הגינה. </a:t>
            </a:r>
          </a:p>
          <a:p>
            <a:pPr marL="171450" indent="-171450">
              <a:lnSpc>
                <a:spcPts val="2000"/>
              </a:lnSpc>
              <a:buClr>
                <a:srgbClr val="FF0000"/>
              </a:buClr>
              <a:buSzPct val="120000"/>
              <a:buFont typeface="Arial" panose="020B0604020202020204" pitchFamily="34" charset="0"/>
              <a:buChar char="•"/>
              <a:defRPr/>
            </a:pPr>
            <a:r>
              <a:rPr kumimoji="0" lang="he-IL"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גם מ</a:t>
            </a:r>
            <a:r>
              <a:rPr kumimoji="0" lang="he-IL"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קבוצת המיקוד עם התושבים עלו קולות מרוצים</a:t>
            </a:r>
            <a:r>
              <a:rPr kumimoji="0" lang="he-IL"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 נאמר כי הפרויקט מתאים מאוד לצרכי הילדים והמלווים, וכי המפגשים היו מוצלחים, מעניינים ומהנים עבור הילדים</a:t>
            </a:r>
            <a:r>
              <a:rPr lang="he-IL" sz="1400">
                <a:latin typeface="Segoe UI" panose="020B0502040204020203" pitchFamily="34" charset="0"/>
                <a:cs typeface="Segoe UI" panose="020B0502040204020203" pitchFamily="34" charset="0"/>
              </a:rPr>
              <a:t> - </a:t>
            </a:r>
            <a:r>
              <a:rPr lang="he-IL" sz="1400" b="0">
                <a:effectLst/>
                <a:latin typeface="Segoe UI Light" panose="020B0502040204020203" pitchFamily="34" charset="0"/>
                <a:cs typeface="Segoe UI Light" panose="020B0502040204020203" pitchFamily="34" charset="0"/>
              </a:rPr>
              <a:t>"היה מפגש מוצלח, המידע הועבר בצורה מאוד טובה גם עבור הילדים וגם עבורנו והכול היה טוב".</a:t>
            </a:r>
            <a:endParaRPr kumimoji="0" lang="he-IL"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4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בעלי העניין </a:t>
            </a:r>
            <a:r>
              <a:rPr kumimoji="0" lang="he-IL"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שרואינו הסכימו שאופן העברת המידע במפגשים היה מוצלח ושההורים הביעו עניין, אך העלו </a:t>
            </a:r>
            <a:r>
              <a:rPr kumimoji="0" lang="he-IL" sz="1400" b="0" i="0" u="sng"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חסמים ואתגרים לגבי תהליך שיתוף הציבור</a:t>
            </a:r>
            <a:r>
              <a:rPr lang="he-IL" sz="1400" u="sng">
                <a:latin typeface="Segoe UI" panose="020B0502040204020203" pitchFamily="34" charset="0"/>
                <a:cs typeface="Segoe UI" panose="020B0502040204020203" pitchFamily="34" charset="0"/>
              </a:rPr>
              <a:t> </a:t>
            </a:r>
            <a:r>
              <a:rPr lang="he-IL" sz="1400">
                <a:latin typeface="Segoe UI" panose="020B0502040204020203" pitchFamily="34" charset="0"/>
                <a:cs typeface="Segoe UI" panose="020B0502040204020203" pitchFamily="34" charset="0"/>
              </a:rPr>
              <a:t>– היעדר פרקטיקות שיתוף ציבור בחברה הערבית, עודף מפגשים, פרסום חסר ותקלות טכניות במהלך אירוע השיא.</a:t>
            </a:r>
            <a:endParaRPr kumimoji="0" lang="he-IL" sz="14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graphicFrame>
        <p:nvGraphicFramePr>
          <p:cNvPr id="29" name="Chart 28">
            <a:extLst>
              <a:ext uri="{FF2B5EF4-FFF2-40B4-BE49-F238E27FC236}">
                <a16:creationId xmlns:a16="http://schemas.microsoft.com/office/drawing/2014/main" id="{B69E7317-0DD1-7DBA-558E-F265216664FB}"/>
              </a:ext>
            </a:extLst>
          </p:cNvPr>
          <p:cNvGraphicFramePr/>
          <p:nvPr>
            <p:extLst>
              <p:ext uri="{D42A27DB-BD31-4B8C-83A1-F6EECF244321}">
                <p14:modId xmlns:p14="http://schemas.microsoft.com/office/powerpoint/2010/main" val="403798941"/>
              </p:ext>
            </p:extLst>
          </p:nvPr>
        </p:nvGraphicFramePr>
        <p:xfrm>
          <a:off x="4348191" y="961483"/>
          <a:ext cx="4806097" cy="2925650"/>
        </p:xfrm>
        <a:graphic>
          <a:graphicData uri="http://schemas.openxmlformats.org/drawingml/2006/chart">
            <c:chart xmlns:c="http://schemas.openxmlformats.org/drawingml/2006/chart" xmlns:r="http://schemas.openxmlformats.org/officeDocument/2006/relationships" r:id="rId5"/>
          </a:graphicData>
        </a:graphic>
      </p:graphicFrame>
      <p:sp>
        <p:nvSpPr>
          <p:cNvPr id="30" name="תיבת טקסט 11">
            <a:extLst>
              <a:ext uri="{FF2B5EF4-FFF2-40B4-BE49-F238E27FC236}">
                <a16:creationId xmlns:a16="http://schemas.microsoft.com/office/drawing/2014/main" id="{B760B351-C86B-7A53-BB1B-8B74DA5ACD68}"/>
              </a:ext>
            </a:extLst>
          </p:cNvPr>
          <p:cNvSpPr txBox="1"/>
          <p:nvPr/>
        </p:nvSpPr>
        <p:spPr>
          <a:xfrm>
            <a:off x="4295717" y="3646944"/>
            <a:ext cx="4820471" cy="1601913"/>
          </a:xfrm>
          <a:prstGeom prst="rect">
            <a:avLst/>
          </a:prstGeom>
          <a:noFill/>
        </p:spPr>
        <p:txBody>
          <a:bodyPr wrap="square" rtlCol="1">
            <a:spAutoFit/>
          </a:bodyPr>
          <a:lstStyle/>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לכ-90% ממשיבי הסקר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חשוב להיות שותפים </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לשינויים מסוג זה בעיר, וכ-3/4 </a:t>
            </a:r>
            <a:r>
              <a:rPr kumimoji="0" lang="he-IL" sz="12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מעוניינים לקחת חלק </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בהקמת הגינה. אך כשנשאלו לגבי אופן מעורבות, 45% </a:t>
            </a:r>
            <a:r>
              <a:rPr lang="he-IL" sz="1200">
                <a:latin typeface="Segoe UI" panose="020B0502040204020203" pitchFamily="34" charset="0"/>
                <a:cs typeface="Segoe UI" panose="020B0502040204020203" pitchFamily="34" charset="0"/>
              </a:rPr>
              <a:t>יעדיפו להת</a:t>
            </a: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עדכן בסוף הפרויקט ו-37% יביעו דעה.</a:t>
            </a:r>
          </a:p>
          <a:p>
            <a:pPr marL="171450" marR="0" lvl="0" indent="-171450" algn="r" defTabSz="914400" rtl="1" eaLnBrk="1" fontAlgn="auto" latinLnBrk="0" hangingPunct="1">
              <a:lnSpc>
                <a:spcPts val="2000"/>
              </a:lnSpc>
              <a:spcBef>
                <a:spcPts val="0"/>
              </a:spcBef>
              <a:spcAft>
                <a:spcPts val="0"/>
              </a:spcAft>
              <a:buClr>
                <a:srgbClr val="FF0000"/>
              </a:buClr>
              <a:buSzPct val="120000"/>
              <a:buFont typeface="Arial" panose="020B0604020202020204" pitchFamily="34" charset="0"/>
              <a:buChar char="•"/>
              <a:tabLst/>
              <a:defRPr/>
            </a:pPr>
            <a:r>
              <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התושבים ציינו כי למרות רצונם, לא התאפשר להם להיות שותפים מלאים לאור חוסר פניות. לעומתם, בעלי העניין היו מעורבים בהקמת הפרויקט באופנים שונים.</a:t>
            </a:r>
          </a:p>
        </p:txBody>
      </p:sp>
      <p:sp>
        <p:nvSpPr>
          <p:cNvPr id="31" name="תיבת טקסט 11">
            <a:extLst>
              <a:ext uri="{FF2B5EF4-FFF2-40B4-BE49-F238E27FC236}">
                <a16:creationId xmlns:a16="http://schemas.microsoft.com/office/drawing/2014/main" id="{B0494DF0-E5CD-E232-7093-16DABF5508C1}"/>
              </a:ext>
            </a:extLst>
          </p:cNvPr>
          <p:cNvSpPr txBox="1"/>
          <p:nvPr/>
        </p:nvSpPr>
        <p:spPr>
          <a:xfrm>
            <a:off x="7327900" y="5187565"/>
            <a:ext cx="1776744" cy="1601913"/>
          </a:xfrm>
          <a:prstGeom prst="rect">
            <a:avLst/>
          </a:prstGeom>
          <a:noFill/>
        </p:spPr>
        <p:txBody>
          <a:bodyPr wrap="square" rtlCol="1">
            <a:spAutoFit/>
          </a:bodyPr>
          <a:lstStyle/>
          <a:p>
            <a:pPr marL="171450" indent="-171450">
              <a:lnSpc>
                <a:spcPts val="2000"/>
              </a:lnSpc>
              <a:buClr>
                <a:srgbClr val="FF0000"/>
              </a:buClr>
              <a:buSzPct val="120000"/>
              <a:buFont typeface="Arial" panose="020B0604020202020204" pitchFamily="34" charset="0"/>
              <a:buChar char="•"/>
            </a:pPr>
            <a:r>
              <a:rPr lang="he-IL" sz="1200">
                <a:latin typeface="Segoe UI" panose="020B0502040204020203" pitchFamily="34" charset="0"/>
                <a:ea typeface="Segoe UI Black" panose="020B0A02040204020203" pitchFamily="34" charset="0"/>
                <a:cs typeface="Segoe UI" panose="020B0502040204020203" pitchFamily="34" charset="0"/>
              </a:rPr>
              <a:t>בדומה למשיבי הסקר, בקבוצת המיקוד תושבים הביעו כוונה לפקוד את הגינה פעמיים-שלוש בשבוע, בתקופת הקיץ.</a:t>
            </a:r>
          </a:p>
        </p:txBody>
      </p:sp>
      <p:graphicFrame>
        <p:nvGraphicFramePr>
          <p:cNvPr id="32" name="תרשים 8">
            <a:extLst>
              <a:ext uri="{FF2B5EF4-FFF2-40B4-BE49-F238E27FC236}">
                <a16:creationId xmlns:a16="http://schemas.microsoft.com/office/drawing/2014/main" id="{1A45731B-3AD8-3769-2877-EF51E2F1FDF8}"/>
              </a:ext>
            </a:extLst>
          </p:cNvPr>
          <p:cNvGraphicFramePr>
            <a:graphicFrameLocks/>
          </p:cNvGraphicFramePr>
          <p:nvPr>
            <p:extLst>
              <p:ext uri="{D42A27DB-BD31-4B8C-83A1-F6EECF244321}">
                <p14:modId xmlns:p14="http://schemas.microsoft.com/office/powerpoint/2010/main" val="2003033243"/>
              </p:ext>
            </p:extLst>
          </p:nvPr>
        </p:nvGraphicFramePr>
        <p:xfrm>
          <a:off x="3760649" y="4935867"/>
          <a:ext cx="4295469" cy="24666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29799069"/>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1">
            <a:extLst>
              <a:ext uri="{FF2B5EF4-FFF2-40B4-BE49-F238E27FC236}">
                <a16:creationId xmlns:a16="http://schemas.microsoft.com/office/drawing/2014/main" id="{EBE69BFF-AB2E-6275-228F-9F8DCD83F5F3}"/>
              </a:ext>
            </a:extLst>
          </p:cNvPr>
          <p:cNvSpPr/>
          <p:nvPr/>
        </p:nvSpPr>
        <p:spPr>
          <a:xfrm>
            <a:off x="-4054" y="5019778"/>
            <a:ext cx="12196053" cy="18583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solidFill>
                <a:schemeClr val="tx1"/>
              </a:solidFill>
            </a:endParaRPr>
          </a:p>
        </p:txBody>
      </p:sp>
      <p:sp>
        <p:nvSpPr>
          <p:cNvPr id="38" name="מלבן 1">
            <a:extLst>
              <a:ext uri="{FF2B5EF4-FFF2-40B4-BE49-F238E27FC236}">
                <a16:creationId xmlns:a16="http://schemas.microsoft.com/office/drawing/2014/main" id="{5E645E34-FC96-D64C-F6F9-F11780647F39}"/>
              </a:ext>
            </a:extLst>
          </p:cNvPr>
          <p:cNvSpPr/>
          <p:nvPr/>
        </p:nvSpPr>
        <p:spPr>
          <a:xfrm>
            <a:off x="-4053" y="386390"/>
            <a:ext cx="12196053" cy="1348430"/>
          </a:xfrm>
          <a:prstGeom prst="rect">
            <a:avLst/>
          </a:prstGeom>
          <a:solidFill>
            <a:srgbClr val="F7E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solidFill>
                <a:schemeClr val="tx1"/>
              </a:solidFill>
            </a:endParaRPr>
          </a:p>
        </p:txBody>
      </p:sp>
      <p:sp>
        <p:nvSpPr>
          <p:cNvPr id="17" name="TextBox 16"/>
          <p:cNvSpPr txBox="1"/>
          <p:nvPr/>
        </p:nvSpPr>
        <p:spPr>
          <a:xfrm>
            <a:off x="0" y="-10029"/>
            <a:ext cx="12192001" cy="400110"/>
          </a:xfrm>
          <a:prstGeom prst="rect">
            <a:avLst/>
          </a:prstGeom>
          <a:solidFill>
            <a:srgbClr val="EC1C3C"/>
          </a:solidFill>
        </p:spPr>
        <p:txBody>
          <a:bodyPr wrap="square" rtlCol="0">
            <a:spAutoFit/>
          </a:bodyPr>
          <a:lstStyle/>
          <a:p>
            <a:pPr algn="r" rtl="1">
              <a:buClr>
                <a:srgbClr val="FFC000"/>
              </a:buClr>
              <a:defRPr/>
            </a:pPr>
            <a:r>
              <a:rPr lang="he-IL" sz="2000" b="1">
                <a:solidFill>
                  <a:schemeClr val="bg1"/>
                </a:solidFill>
                <a:latin typeface="Tahoma" pitchFamily="34" charset="0"/>
                <a:ea typeface="Tahoma" pitchFamily="34" charset="0"/>
                <a:cs typeface="Tahoma" pitchFamily="34" charset="0"/>
              </a:rPr>
              <a:t>שיתוף ציבור כתהליך למול אירוע חד פעמי</a:t>
            </a:r>
          </a:p>
        </p:txBody>
      </p:sp>
      <p:sp>
        <p:nvSpPr>
          <p:cNvPr id="12" name="תיבת טקסט 11">
            <a:extLst>
              <a:ext uri="{FF2B5EF4-FFF2-40B4-BE49-F238E27FC236}">
                <a16:creationId xmlns:a16="http://schemas.microsoft.com/office/drawing/2014/main" id="{A6EA4C45-5778-7ABF-5C62-138EA8DFE7F6}"/>
              </a:ext>
            </a:extLst>
          </p:cNvPr>
          <p:cNvSpPr txBox="1"/>
          <p:nvPr/>
        </p:nvSpPr>
        <p:spPr>
          <a:xfrm>
            <a:off x="274320" y="386390"/>
            <a:ext cx="11777610" cy="581826"/>
          </a:xfrm>
          <a:prstGeom prst="rect">
            <a:avLst/>
          </a:prstGeom>
          <a:noFill/>
        </p:spPr>
        <p:txBody>
          <a:bodyPr wrap="square" rtlCol="1">
            <a:spAutoFit/>
          </a:bodyPr>
          <a:lstStyle/>
          <a:p>
            <a:pPr marL="285750" indent="-285750">
              <a:lnSpc>
                <a:spcPts val="2000"/>
              </a:lnSpc>
              <a:buClr>
                <a:srgbClr val="FF0000"/>
              </a:buClr>
              <a:buSzPct val="120000"/>
              <a:buFont typeface="Arial" panose="020B0604020202020204" pitchFamily="34" charset="0"/>
              <a:buChar char="•"/>
            </a:pPr>
            <a:r>
              <a:rPr lang="he-IL" sz="1400">
                <a:latin typeface="Segoe UI" panose="020B0502040204020203" pitchFamily="34" charset="0"/>
                <a:ea typeface="Segoe UI Black" panose="020B0A02040204020203" pitchFamily="34" charset="0"/>
                <a:cs typeface="Segoe UI" panose="020B0502040204020203" pitchFamily="34" charset="0"/>
              </a:rPr>
              <a:t>מתוך </a:t>
            </a:r>
            <a:r>
              <a:rPr lang="he-IL" sz="1600" b="1">
                <a:latin typeface="Segoe UI" panose="020B0502040204020203" pitchFamily="34" charset="0"/>
                <a:ea typeface="Segoe UI Black" panose="020B0A02040204020203" pitchFamily="34" charset="0"/>
                <a:cs typeface="Segoe UI" panose="020B0502040204020203" pitchFamily="34" charset="0"/>
              </a:rPr>
              <a:t>38 </a:t>
            </a:r>
            <a:r>
              <a:rPr lang="he-IL" sz="1400">
                <a:latin typeface="Segoe UI" panose="020B0502040204020203" pitchFamily="34" charset="0"/>
                <a:ea typeface="Segoe UI Black" panose="020B0A02040204020203" pitchFamily="34" charset="0"/>
                <a:cs typeface="Segoe UI" panose="020B0502040204020203" pitchFamily="34" charset="0"/>
              </a:rPr>
              <a:t>משיבי הסקר, 29% השתתפו במפגש שיתוף ציבור בודד לקראת הקמת הגינה, כאשר </a:t>
            </a:r>
            <a:r>
              <a:rPr lang="he-IL" sz="1400" b="1">
                <a:latin typeface="Segoe UI" panose="020B0502040204020203" pitchFamily="34" charset="0"/>
                <a:ea typeface="Segoe UI Black" panose="020B0A02040204020203" pitchFamily="34" charset="0"/>
                <a:cs typeface="Segoe UI" panose="020B0502040204020203" pitchFamily="34" charset="0"/>
              </a:rPr>
              <a:t>74% השתתפו באירוע השיא. </a:t>
            </a:r>
          </a:p>
          <a:p>
            <a:pPr marL="285750" indent="-285750">
              <a:lnSpc>
                <a:spcPts val="2000"/>
              </a:lnSpc>
              <a:buClr>
                <a:srgbClr val="FF0000"/>
              </a:buClr>
              <a:buSzPct val="120000"/>
              <a:buFont typeface="Arial" panose="020B0604020202020204" pitchFamily="34" charset="0"/>
              <a:buChar char="•"/>
            </a:pPr>
            <a:r>
              <a:rPr lang="he-IL" sz="1400" b="1">
                <a:latin typeface="Segoe UI" panose="020B0502040204020203" pitchFamily="34" charset="0"/>
                <a:ea typeface="Segoe UI Black" panose="020B0A02040204020203" pitchFamily="34" charset="0"/>
                <a:cs typeface="Segoe UI" panose="020B0502040204020203" pitchFamily="34" charset="0"/>
              </a:rPr>
              <a:t>85%</a:t>
            </a:r>
            <a:r>
              <a:rPr lang="he-IL" sz="1400">
                <a:latin typeface="Segoe UI" panose="020B0502040204020203" pitchFamily="34" charset="0"/>
                <a:ea typeface="Segoe UI Black" panose="020B0A02040204020203" pitchFamily="34" charset="0"/>
                <a:cs typeface="Segoe UI" panose="020B0502040204020203" pitchFamily="34" charset="0"/>
              </a:rPr>
              <a:t> הגיעו לכל או לחלק מהמפגשים עם ילדיהם, ונימקו זאת ב: </a:t>
            </a:r>
            <a:r>
              <a:rPr lang="he-IL" sz="1200">
                <a:latin typeface="Segoe UI Light" panose="020B0502040204020203" pitchFamily="34" charset="0"/>
                <a:cs typeface="Segoe UI Light" panose="020B0502040204020203" pitchFamily="34" charset="0"/>
              </a:rPr>
              <a:t>חשיבות הפרויקט ו/או שותפות הילדים בתהליך, מפגש רלוונטי (הפעלה לילדים), הפן החברתי עבור הילדים. </a:t>
            </a:r>
            <a:endParaRPr lang="he-IL" sz="1400">
              <a:latin typeface="Segoe UI" panose="020B0502040204020203" pitchFamily="34" charset="0"/>
              <a:ea typeface="Segoe UI Black" panose="020B0A02040204020203" pitchFamily="34" charset="0"/>
              <a:cs typeface="Segoe UI" panose="020B0502040204020203" pitchFamily="34" charset="0"/>
            </a:endParaRPr>
          </a:p>
        </p:txBody>
      </p:sp>
      <p:sp>
        <p:nvSpPr>
          <p:cNvPr id="33" name="תיבת טקסט 11">
            <a:extLst>
              <a:ext uri="{FF2B5EF4-FFF2-40B4-BE49-F238E27FC236}">
                <a16:creationId xmlns:a16="http://schemas.microsoft.com/office/drawing/2014/main" id="{0E64ADF1-BA4A-DE80-3C07-D678186CC61D}"/>
              </a:ext>
            </a:extLst>
          </p:cNvPr>
          <p:cNvSpPr txBox="1"/>
          <p:nvPr/>
        </p:nvSpPr>
        <p:spPr>
          <a:xfrm>
            <a:off x="111761" y="896514"/>
            <a:ext cx="11940170" cy="838306"/>
          </a:xfrm>
          <a:prstGeom prst="rect">
            <a:avLst/>
          </a:prstGeom>
          <a:noFill/>
        </p:spPr>
        <p:txBody>
          <a:bodyPr wrap="square" rtlCol="1">
            <a:spAutoFit/>
          </a:bodyPr>
          <a:lstStyle>
            <a:defPPr>
              <a:defRPr lang="he-IL"/>
            </a:defPPr>
            <a:lvl1pPr marL="285750" indent="-285750">
              <a:lnSpc>
                <a:spcPts val="2200"/>
              </a:lnSpc>
              <a:buClr>
                <a:srgbClr val="FF0000"/>
              </a:buClr>
              <a:buSzPct val="120000"/>
              <a:buFont typeface="Arial" panose="020B0604020202020204" pitchFamily="34" charset="0"/>
              <a:buChar char="•"/>
              <a:defRPr sz="1400">
                <a:latin typeface="Segoe UI" panose="020B0502040204020203" pitchFamily="34" charset="0"/>
                <a:ea typeface="Segoe UI Black" panose="020B0A02040204020203" pitchFamily="34" charset="0"/>
                <a:cs typeface="Segoe UI" panose="020B0502040204020203" pitchFamily="34" charset="0"/>
              </a:defRPr>
            </a:lvl1pPr>
          </a:lstStyle>
          <a:p>
            <a:pPr>
              <a:lnSpc>
                <a:spcPts val="2000"/>
              </a:lnSpc>
            </a:pPr>
            <a:r>
              <a:rPr lang="he-IL"/>
              <a:t>נראה כי </a:t>
            </a:r>
            <a:r>
              <a:rPr lang="he-IL" b="1"/>
              <a:t>תדירות ההשתתפות מגבירה את שביעות הרצון </a:t>
            </a:r>
            <a:r>
              <a:rPr lang="he-IL"/>
              <a:t>ומעלה את מידת הרתימה וכוונת השימוש </a:t>
            </a:r>
            <a:r>
              <a:rPr lang="he-IL" sz="1100"/>
              <a:t>(יש להתחשב במדגם הקטן של הנוכחים במספר מפגשים). </a:t>
            </a:r>
            <a:br>
              <a:rPr lang="en-US" sz="1100"/>
            </a:br>
            <a:r>
              <a:rPr lang="he-IL"/>
              <a:t>כך 77% ממי שנכחו במספר מפגשים (</a:t>
            </a:r>
            <a:r>
              <a:rPr lang="en-US"/>
              <a:t>n=9</a:t>
            </a:r>
            <a:r>
              <a:rPr lang="he-IL"/>
              <a:t>) הביעו נכונות לפקוד את הגינה בתדירות גבוהה, לעומת 28% מהנוכחים במפגש בודד (</a:t>
            </a:r>
            <a:r>
              <a:rPr lang="en-US"/>
              <a:t>n=29</a:t>
            </a:r>
            <a:r>
              <a:rPr lang="he-IL"/>
              <a:t>). </a:t>
            </a:r>
            <a:br>
              <a:rPr lang="en-US"/>
            </a:br>
            <a:r>
              <a:rPr lang="he-IL"/>
              <a:t>מכאן שעצם </a:t>
            </a:r>
            <a:r>
              <a:rPr lang="he-IL" b="1"/>
              <a:t>ההגעה למפגשים יצרה מחויבות גבוהה יותר לשימוש עתידי בשטח.</a:t>
            </a:r>
          </a:p>
        </p:txBody>
      </p:sp>
      <p:graphicFrame>
        <p:nvGraphicFramePr>
          <p:cNvPr id="37" name="Chart 36">
            <a:extLst>
              <a:ext uri="{FF2B5EF4-FFF2-40B4-BE49-F238E27FC236}">
                <a16:creationId xmlns:a16="http://schemas.microsoft.com/office/drawing/2014/main" id="{FE9A9062-AC8D-3DD2-BED6-6397013E0BE3}"/>
              </a:ext>
            </a:extLst>
          </p:cNvPr>
          <p:cNvGraphicFramePr>
            <a:graphicFrameLocks/>
          </p:cNvGraphicFramePr>
          <p:nvPr>
            <p:extLst>
              <p:ext uri="{D42A27DB-BD31-4B8C-83A1-F6EECF244321}">
                <p14:modId xmlns:p14="http://schemas.microsoft.com/office/powerpoint/2010/main" val="1138595628"/>
              </p:ext>
            </p:extLst>
          </p:nvPr>
        </p:nvGraphicFramePr>
        <p:xfrm>
          <a:off x="140070" y="1714500"/>
          <a:ext cx="11777610" cy="3497580"/>
        </p:xfrm>
        <a:graphic>
          <a:graphicData uri="http://schemas.openxmlformats.org/drawingml/2006/chart">
            <c:chart xmlns:c="http://schemas.openxmlformats.org/drawingml/2006/chart" xmlns:r="http://schemas.openxmlformats.org/officeDocument/2006/relationships" r:id="rId4"/>
          </a:graphicData>
        </a:graphic>
      </p:graphicFrame>
      <p:sp>
        <p:nvSpPr>
          <p:cNvPr id="40" name="Google Shape;224;p6">
            <a:extLst>
              <a:ext uri="{FF2B5EF4-FFF2-40B4-BE49-F238E27FC236}">
                <a16:creationId xmlns:a16="http://schemas.microsoft.com/office/drawing/2014/main" id="{B34E49CB-4856-9DD4-5E83-811365772B96}"/>
              </a:ext>
            </a:extLst>
          </p:cNvPr>
          <p:cNvSpPr txBox="1">
            <a:spLocks/>
          </p:cNvSpPr>
          <p:nvPr/>
        </p:nvSpPr>
        <p:spPr>
          <a:xfrm>
            <a:off x="11645900" y="6492875"/>
            <a:ext cx="482230" cy="365125"/>
          </a:xfrm>
          <a:prstGeom prst="rect">
            <a:avLst/>
          </a:prstGeom>
          <a:noFill/>
          <a:ln>
            <a:noFill/>
          </a:ln>
        </p:spPr>
        <p:txBody>
          <a:bodyPr spcFirstLastPara="1" vert="horz" wrap="square" lIns="91425" tIns="45700" rIns="91425" bIns="45700" rtlCol="1" anchor="ctr" anchorCtr="0">
            <a:no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buSzPts val="1200"/>
            </a:pPr>
            <a:fld id="{00000000-1234-1234-1234-123412341234}" type="slidenum">
              <a:rPr lang="iw-IL" smtClean="0"/>
              <a:pPr algn="r" rtl="0">
                <a:buSzPts val="1200"/>
              </a:pPr>
              <a:t>18</a:t>
            </a:fld>
            <a:endParaRPr lang="iw-IL"/>
          </a:p>
        </p:txBody>
      </p:sp>
      <p:sp>
        <p:nvSpPr>
          <p:cNvPr id="3" name="TextBox 2">
            <a:extLst>
              <a:ext uri="{FF2B5EF4-FFF2-40B4-BE49-F238E27FC236}">
                <a16:creationId xmlns:a16="http://schemas.microsoft.com/office/drawing/2014/main" id="{0B072D6B-765C-321C-94D8-9289C9E6C65A}"/>
              </a:ext>
            </a:extLst>
          </p:cNvPr>
          <p:cNvSpPr txBox="1"/>
          <p:nvPr/>
        </p:nvSpPr>
        <p:spPr>
          <a:xfrm>
            <a:off x="3352799" y="5019779"/>
            <a:ext cx="8593189" cy="1755224"/>
          </a:xfrm>
          <a:prstGeom prst="rect">
            <a:avLst/>
          </a:prstGeom>
          <a:noFill/>
        </p:spPr>
        <p:txBody>
          <a:bodyPr wrap="square">
            <a:spAutoFit/>
          </a:bodyPr>
          <a:lstStyle/>
          <a:p>
            <a:pPr marL="171450" indent="-171450">
              <a:lnSpc>
                <a:spcPts val="2200"/>
              </a:lnSpc>
              <a:buClr>
                <a:srgbClr val="FF0000"/>
              </a:buClr>
              <a:buSzPct val="120000"/>
              <a:buFont typeface="Arial" panose="020B0604020202020204" pitchFamily="34" charset="0"/>
              <a:buChar char="•"/>
              <a:defRPr/>
            </a:pP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מדברי התושבים ובעלי עניין ניכר כי פרקטיקת שיתוף הציבור חדשה בעיר והם אינם מורגלים בה- </a:t>
            </a:r>
            <a:r>
              <a:rPr lang="he-IL" sz="1200">
                <a:latin typeface="Segoe UI Light" panose="020B0502040204020203" pitchFamily="34" charset="0"/>
                <a:cs typeface="Segoe UI Light" panose="020B0502040204020203" pitchFamily="34" charset="0"/>
              </a:rPr>
              <a:t>"</a:t>
            </a:r>
            <a:r>
              <a:rPr lang="he-IL" sz="1200" b="0" i="0">
                <a:effectLst/>
                <a:latin typeface="Segoe UI Light" panose="020B0502040204020203" pitchFamily="34" charset="0"/>
                <a:cs typeface="Segoe UI Light" panose="020B0502040204020203" pitchFamily="34" charset="0"/>
              </a:rPr>
              <a:t>צריך יותר זמן כדי שאנשים יתרגלו וכדי להפוך את השיטה למשהו שגרתי</a:t>
            </a:r>
            <a:r>
              <a:rPr lang="he-IL" sz="1200">
                <a:latin typeface="Segoe UI Light" panose="020B0502040204020203" pitchFamily="34" charset="0"/>
                <a:cs typeface="Segoe UI Light" panose="020B0502040204020203" pitchFamily="34" charset="0"/>
              </a:rPr>
              <a:t>", </a:t>
            </a:r>
            <a:r>
              <a:rPr lang="he-IL" sz="1200" b="0" i="0">
                <a:effectLst/>
                <a:latin typeface="Segoe UI Light" panose="020B0502040204020203" pitchFamily="34" charset="0"/>
                <a:cs typeface="Segoe UI Light" panose="020B0502040204020203" pitchFamily="34" charset="0"/>
              </a:rPr>
              <a:t>"מעולם לא היה דבר כזה בעיר, זה מבורך ו</a:t>
            </a:r>
            <a:r>
              <a:rPr lang="he-IL" sz="1200" b="1" i="0">
                <a:effectLst/>
                <a:latin typeface="Segoe UI Light" panose="020B0502040204020203" pitchFamily="34" charset="0"/>
                <a:cs typeface="Segoe UI Light" panose="020B0502040204020203" pitchFamily="34" charset="0"/>
              </a:rPr>
              <a:t>מקווה שיהיה בעוד פרויקטים</a:t>
            </a:r>
            <a:r>
              <a:rPr lang="he-IL" sz="1200" b="0" i="0">
                <a:effectLst/>
                <a:latin typeface="Segoe UI Light" panose="020B0502040204020203" pitchFamily="34" charset="0"/>
                <a:cs typeface="Segoe UI Light" panose="020B0502040204020203" pitchFamily="34" charset="0"/>
              </a:rPr>
              <a:t>".</a:t>
            </a:r>
            <a:endParaRPr lang="he-IL" sz="1200">
              <a:latin typeface="Segoe UI Light" panose="020B0502040204020203" pitchFamily="34" charset="0"/>
              <a:cs typeface="Segoe UI Light" panose="020B0502040204020203" pitchFamily="34" charset="0"/>
            </a:endParaRPr>
          </a:p>
          <a:p>
            <a:pPr marL="171450" indent="-171450">
              <a:lnSpc>
                <a:spcPts val="2200"/>
              </a:lnSpc>
              <a:buClr>
                <a:srgbClr val="FF0000"/>
              </a:buClr>
              <a:buSzPct val="120000"/>
              <a:buFont typeface="Arial" panose="020B0604020202020204" pitchFamily="34" charset="0"/>
              <a:buChar char="•"/>
              <a:defRPr/>
            </a:pPr>
            <a:r>
              <a:rPr lang="he-IL" sz="1400">
                <a:latin typeface="Segoe UI" panose="020B0502040204020203" pitchFamily="34" charset="0"/>
                <a:ea typeface="Tahoma" panose="020B0604030504040204" pitchFamily="34" charset="0"/>
                <a:cs typeface="Segoe UI" panose="020B0502040204020203" pitchFamily="34" charset="0"/>
              </a:rPr>
              <a:t>נראה ש</a:t>
            </a: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חוסר ההיכרות היווה חסם להשתתפות, ומעורבות גורמי עירייה יכלה לסייע- </a:t>
            </a:r>
            <a:r>
              <a:rPr lang="he-IL" sz="1200">
                <a:latin typeface="Segoe UI Light" panose="020B0502040204020203" pitchFamily="34" charset="0"/>
                <a:cs typeface="Segoe UI Light" panose="020B0502040204020203" pitchFamily="34" charset="0"/>
              </a:rPr>
              <a:t>"אנשים לא הגיעו כי זה חדש להם, השיתוף ציבור", </a:t>
            </a:r>
            <a:r>
              <a:rPr lang="he-IL" sz="1200">
                <a:latin typeface="Segoe UI Light" panose="020B0502040204020203" pitchFamily="34" charset="0"/>
                <a:ea typeface="Tahoma" panose="020B0604030504040204" pitchFamily="34" charset="0"/>
                <a:cs typeface="Segoe UI Light" panose="020B0502040204020203" pitchFamily="34" charset="0"/>
              </a:rPr>
              <a:t>"אם היה </a:t>
            </a:r>
            <a:r>
              <a:rPr lang="he-IL" sz="1200" b="1">
                <a:latin typeface="Segoe UI Light" panose="020B0502040204020203" pitchFamily="34" charset="0"/>
                <a:ea typeface="Tahoma" panose="020B0604030504040204" pitchFamily="34" charset="0"/>
                <a:cs typeface="Segoe UI Light" panose="020B0502040204020203" pitchFamily="34" charset="0"/>
              </a:rPr>
              <a:t>גורם עירוני שתומך </a:t>
            </a:r>
            <a:r>
              <a:rPr lang="he-IL" sz="1200">
                <a:latin typeface="Segoe UI Light" panose="020B0502040204020203" pitchFamily="34" charset="0"/>
                <a:ea typeface="Tahoma" panose="020B0604030504040204" pitchFamily="34" charset="0"/>
                <a:cs typeface="Segoe UI Light" panose="020B0502040204020203" pitchFamily="34" charset="0"/>
              </a:rPr>
              <a:t>ודוחף ופונה לקהילות ולקבוצות, הייתה יותר היענות. דמות מוכרת שתנגיש מידע".</a:t>
            </a:r>
            <a:endParaRPr lang="he-IL" sz="1200">
              <a:latin typeface="Segoe UI Light" panose="020B0502040204020203" pitchFamily="34" charset="0"/>
              <a:cs typeface="Segoe UI Light" panose="020B0502040204020203" pitchFamily="34" charset="0"/>
            </a:endParaRPr>
          </a:p>
          <a:p>
            <a:pPr marL="171450" indent="-171450">
              <a:lnSpc>
                <a:spcPts val="2200"/>
              </a:lnSpc>
              <a:buClr>
                <a:srgbClr val="FF0000"/>
              </a:buClr>
              <a:buSzPct val="120000"/>
              <a:buFont typeface="Arial" panose="020B0604020202020204" pitchFamily="34" charset="0"/>
              <a:buChar char="•"/>
              <a:defRPr/>
            </a:pP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מתגובות המשתתפים, נראה כי ההתנסות הייתה מוצלחת. התהליך זכה לאהדה והובע רצון להשתתפות עתידית- </a:t>
            </a:r>
            <a:r>
              <a:rPr lang="he-IL" sz="1200" b="0" i="0">
                <a:effectLst/>
                <a:latin typeface="Segoe UI Light" panose="020B0502040204020203" pitchFamily="34" charset="0"/>
                <a:cs typeface="Segoe UI Light" panose="020B0502040204020203" pitchFamily="34" charset="0"/>
              </a:rPr>
              <a:t>"</a:t>
            </a:r>
            <a:r>
              <a:rPr lang="he-IL" sz="1200" b="1" i="0">
                <a:effectLst/>
                <a:latin typeface="Segoe UI Light" panose="020B0502040204020203" pitchFamily="34" charset="0"/>
                <a:cs typeface="Segoe UI Light" panose="020B0502040204020203" pitchFamily="34" charset="0"/>
              </a:rPr>
              <a:t>לא מובן מאליו ששואלים ומשתפים אותנו</a:t>
            </a:r>
            <a:r>
              <a:rPr lang="he-IL" sz="1200">
                <a:latin typeface="Segoe UI Light" panose="020B0502040204020203" pitchFamily="34" charset="0"/>
                <a:cs typeface="Segoe UI Light" panose="020B0502040204020203" pitchFamily="34" charset="0"/>
              </a:rPr>
              <a:t>. </a:t>
            </a:r>
            <a:r>
              <a:rPr lang="he-IL" sz="1200" b="0" i="0">
                <a:effectLst/>
                <a:latin typeface="Segoe UI Light" panose="020B0502040204020203" pitchFamily="34" charset="0"/>
                <a:cs typeface="Segoe UI Light" panose="020B0502040204020203" pitchFamily="34" charset="0"/>
              </a:rPr>
              <a:t>מקווה שזה יהיה המצב בשאר הפרויקטים בעיר ולא רק הפעם".</a:t>
            </a:r>
            <a:endParaRPr lang="he-IL" sz="1400" b="0" i="0">
              <a:effectLst/>
              <a:latin typeface="Segoe UI Light" panose="020B0502040204020203" pitchFamily="34" charset="0"/>
              <a:cs typeface="Segoe UI Light" panose="020B0502040204020203" pitchFamily="34" charset="0"/>
            </a:endParaRPr>
          </a:p>
        </p:txBody>
      </p:sp>
      <p:sp>
        <p:nvSpPr>
          <p:cNvPr id="9" name="מלבן 1">
            <a:extLst>
              <a:ext uri="{FF2B5EF4-FFF2-40B4-BE49-F238E27FC236}">
                <a16:creationId xmlns:a16="http://schemas.microsoft.com/office/drawing/2014/main" id="{5FA5F881-FF05-EE45-34FE-9B5D15C36A8D}"/>
              </a:ext>
            </a:extLst>
          </p:cNvPr>
          <p:cNvSpPr/>
          <p:nvPr/>
        </p:nvSpPr>
        <p:spPr>
          <a:xfrm>
            <a:off x="-23439" y="5019779"/>
            <a:ext cx="3363540" cy="18605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solidFill>
                <a:schemeClr val="tx1"/>
              </a:solidFill>
            </a:endParaRPr>
          </a:p>
        </p:txBody>
      </p:sp>
      <p:sp>
        <p:nvSpPr>
          <p:cNvPr id="10" name="TextBox 9">
            <a:extLst>
              <a:ext uri="{FF2B5EF4-FFF2-40B4-BE49-F238E27FC236}">
                <a16:creationId xmlns:a16="http://schemas.microsoft.com/office/drawing/2014/main" id="{1AC3DD82-6947-14BB-568C-957C017720EE}"/>
              </a:ext>
            </a:extLst>
          </p:cNvPr>
          <p:cNvSpPr txBox="1"/>
          <p:nvPr/>
        </p:nvSpPr>
        <p:spPr>
          <a:xfrm>
            <a:off x="76200" y="5019780"/>
            <a:ext cx="3175000" cy="1858394"/>
          </a:xfrm>
          <a:prstGeom prst="rect">
            <a:avLst/>
          </a:prstGeom>
          <a:noFill/>
        </p:spPr>
        <p:txBody>
          <a:bodyPr wrap="square">
            <a:spAutoFit/>
          </a:bodyPr>
          <a:lstStyle/>
          <a:p>
            <a:pPr>
              <a:lnSpc>
                <a:spcPts val="2000"/>
              </a:lnSpc>
              <a:spcBef>
                <a:spcPts val="600"/>
              </a:spcBef>
            </a:pPr>
            <a:r>
              <a:rPr lang="he-IL" sz="1600">
                <a:latin typeface="Segoe UI" panose="020B0502040204020203" pitchFamily="34" charset="0"/>
                <a:ea typeface="Tahoma" panose="020B0604030504040204" pitchFamily="34" charset="0"/>
                <a:cs typeface="Segoe UI" panose="020B0502040204020203" pitchFamily="34" charset="0"/>
              </a:rPr>
              <a:t>מדוע שיתוף הציבור חשוב לדעתך?</a:t>
            </a:r>
            <a:br>
              <a:rPr lang="en-US" sz="1600">
                <a:latin typeface="Segoe UI" panose="020B0502040204020203" pitchFamily="34" charset="0"/>
                <a:ea typeface="Segoe UI Black" panose="020B0A02040204020203" pitchFamily="34" charset="0"/>
                <a:cs typeface="Segoe UI" panose="020B0502040204020203" pitchFamily="34" charset="0"/>
              </a:rPr>
            </a:br>
            <a:r>
              <a:rPr lang="he-IL" sz="1200">
                <a:solidFill>
                  <a:schemeClr val="tx1"/>
                </a:solidFill>
                <a:latin typeface="Segoe UI Light" panose="020B0502040204020203" pitchFamily="34" charset="0"/>
                <a:cs typeface="Segoe UI Light" panose="020B0502040204020203" pitchFamily="34" charset="0"/>
              </a:rPr>
              <a:t>"זה מגביר את </a:t>
            </a:r>
            <a:r>
              <a:rPr lang="he-IL" sz="1200" b="1">
                <a:solidFill>
                  <a:schemeClr val="tx1"/>
                </a:solidFill>
                <a:latin typeface="Segoe UI Light" panose="020B0502040204020203" pitchFamily="34" charset="0"/>
                <a:cs typeface="Segoe UI Light" panose="020B0502040204020203" pitchFamily="34" charset="0"/>
              </a:rPr>
              <a:t>תחושת השייכות </a:t>
            </a:r>
            <a:r>
              <a:rPr lang="he-IL" sz="1200">
                <a:solidFill>
                  <a:schemeClr val="tx1"/>
                </a:solidFill>
                <a:latin typeface="Segoe UI Light" panose="020B0502040204020203" pitchFamily="34" charset="0"/>
                <a:cs typeface="Segoe UI Light" panose="020B0502040204020203" pitchFamily="34" charset="0"/>
              </a:rPr>
              <a:t>למקום, לעיר ולתוצר הסופי. כשמשתפים אותי אני מרגישה </a:t>
            </a:r>
            <a:r>
              <a:rPr lang="he-IL" sz="1200" b="1">
                <a:solidFill>
                  <a:schemeClr val="tx1"/>
                </a:solidFill>
                <a:latin typeface="Segoe UI Light" panose="020B0502040204020203" pitchFamily="34" charset="0"/>
                <a:cs typeface="Segoe UI Light" panose="020B0502040204020203" pitchFamily="34" charset="0"/>
              </a:rPr>
              <a:t>מחויבות גדולה יותר </a:t>
            </a:r>
            <a:r>
              <a:rPr lang="he-IL" sz="1200">
                <a:solidFill>
                  <a:schemeClr val="tx1"/>
                </a:solidFill>
                <a:latin typeface="Segoe UI Light" panose="020B0502040204020203" pitchFamily="34" charset="0"/>
                <a:cs typeface="Segoe UI Light" panose="020B0502040204020203" pitchFamily="34" charset="0"/>
              </a:rPr>
              <a:t>לשמור ולשמר. תחושה ש</a:t>
            </a:r>
            <a:r>
              <a:rPr lang="he-IL" sz="1200" b="1">
                <a:solidFill>
                  <a:schemeClr val="tx1"/>
                </a:solidFill>
                <a:latin typeface="Segoe UI Light" panose="020B0502040204020203" pitchFamily="34" charset="0"/>
                <a:cs typeface="Segoe UI Light" panose="020B0502040204020203" pitchFamily="34" charset="0"/>
              </a:rPr>
              <a:t>רואים אותנו, דואגים לנו ורוצים לדעת מה אנחנו רוצים וצריכים</a:t>
            </a:r>
            <a:r>
              <a:rPr lang="he-IL" sz="1200">
                <a:solidFill>
                  <a:schemeClr val="tx1"/>
                </a:solidFill>
                <a:latin typeface="Segoe UI Light" panose="020B0502040204020203" pitchFamily="34" charset="0"/>
                <a:cs typeface="Segoe UI Light" panose="020B0502040204020203" pitchFamily="34" charset="0"/>
              </a:rPr>
              <a:t>. לא מכתיבים מלמעלה תוכנית מסוימת. </a:t>
            </a:r>
            <a:r>
              <a:rPr lang="he-IL" sz="1200" b="1">
                <a:solidFill>
                  <a:schemeClr val="tx1"/>
                </a:solidFill>
                <a:latin typeface="Segoe UI Light" panose="020B0502040204020203" pitchFamily="34" charset="0"/>
                <a:cs typeface="Segoe UI Light" panose="020B0502040204020203" pitchFamily="34" charset="0"/>
              </a:rPr>
              <a:t>כשאנחנו שותפים, אכפת לנו יותר</a:t>
            </a:r>
            <a:r>
              <a:rPr lang="he-IL" sz="1200">
                <a:solidFill>
                  <a:schemeClr val="tx1"/>
                </a:solidFill>
                <a:latin typeface="Segoe UI Light" panose="020B0502040204020203" pitchFamily="34" charset="0"/>
                <a:cs typeface="Segoe UI Light" panose="020B0502040204020203" pitchFamily="34" charset="0"/>
              </a:rPr>
              <a:t>".</a:t>
            </a:r>
            <a:endParaRPr lang="he-IL" sz="1400">
              <a:solidFill>
                <a:schemeClr val="tx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831426986"/>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627A508B-F5B6-22C9-1967-E7E8FDA705AA}"/>
              </a:ext>
            </a:extLst>
          </p:cNvPr>
          <p:cNvSpPr txBox="1"/>
          <p:nvPr/>
        </p:nvSpPr>
        <p:spPr>
          <a:xfrm>
            <a:off x="3723588" y="-9067"/>
            <a:ext cx="8468413"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תצפית לאחר התערבות ופעילות שתילה לכבוד יום האם</a:t>
            </a:r>
          </a:p>
        </p:txBody>
      </p:sp>
      <p:sp>
        <p:nvSpPr>
          <p:cNvPr id="5" name="מלבן 6">
            <a:extLst>
              <a:ext uri="{FF2B5EF4-FFF2-40B4-BE49-F238E27FC236}">
                <a16:creationId xmlns:a16="http://schemas.microsoft.com/office/drawing/2014/main" id="{3DDD6687-3189-204A-392B-CE78ECFADDD5}"/>
              </a:ext>
            </a:extLst>
          </p:cNvPr>
          <p:cNvSpPr/>
          <p:nvPr/>
        </p:nvSpPr>
        <p:spPr>
          <a:xfrm>
            <a:off x="4711056" y="386391"/>
            <a:ext cx="7566561" cy="13496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6">
            <a:extLst>
              <a:ext uri="{FF2B5EF4-FFF2-40B4-BE49-F238E27FC236}">
                <a16:creationId xmlns:a16="http://schemas.microsoft.com/office/drawing/2014/main" id="{50BB4FBE-2681-D9D7-20B9-FC9C06EF057C}"/>
              </a:ext>
            </a:extLst>
          </p:cNvPr>
          <p:cNvSpPr/>
          <p:nvPr/>
        </p:nvSpPr>
        <p:spPr>
          <a:xfrm>
            <a:off x="4711056" y="386390"/>
            <a:ext cx="7367817" cy="1376915"/>
          </a:xfrm>
          <a:prstGeom prst="rect">
            <a:avLst/>
          </a:prstGeom>
          <a:noFill/>
        </p:spPr>
        <p:txBody>
          <a:bodyPr wrap="square" lIns="91440" tIns="45720" rIns="91440" bIns="45720" anchor="t">
            <a:spAutoFit/>
          </a:bodyPr>
          <a:lstStyle/>
          <a:p>
            <a:pPr marL="0" marR="0" lvl="0" indent="0" algn="r" defTabSz="914400" rtl="1" eaLnBrk="1" fontAlgn="auto" latinLnBrk="0" hangingPunct="1">
              <a:lnSpc>
                <a:spcPts val="2000"/>
              </a:lnSpc>
              <a:spcBef>
                <a:spcPts val="600"/>
              </a:spcBef>
              <a:spcAft>
                <a:spcPts val="0"/>
              </a:spcAft>
              <a:buClrTx/>
              <a:buSzTx/>
              <a:buFontTx/>
              <a:buNone/>
              <a:tabLst/>
              <a:defRPr/>
            </a:pPr>
            <a:r>
              <a:rPr kumimoji="0" lang="he-IL" sz="14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באוקטובר 2022 נערכה תצפית על הגינה הקהילתית, בשעת האיסוף מהמסגרות. הורים רבים הגיעו ברכב לאסוף את ילדיהם משני המעונות (גן פיס וגן אג'יאל). לדברי גננת גן פיס, הגינה כבר משמשת אותה: ביום התצפית התקיימה פעילות לכבוד עונת המסיק.</a:t>
            </a:r>
          </a:p>
          <a:p>
            <a:pPr marL="0" marR="0" lvl="0" indent="0" algn="r" defTabSz="914400" rtl="1" eaLnBrk="1" fontAlgn="auto" latinLnBrk="0" hangingPunct="1">
              <a:lnSpc>
                <a:spcPts val="2000"/>
              </a:lnSpc>
              <a:spcBef>
                <a:spcPts val="200"/>
              </a:spcBef>
              <a:spcAft>
                <a:spcPts val="0"/>
              </a:spcAft>
              <a:buClrTx/>
              <a:buSzTx/>
              <a:buFontTx/>
              <a:buNone/>
              <a:tabLst/>
              <a:defRPr/>
            </a:pP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לעומת מצב השטח טרם התערבות ואף בעת אירוע ההשקה, חל שיפור ניכר במרחב ההתערבות. מכיוון ש</a:t>
            </a:r>
            <a:r>
              <a:rPr kumimoji="0" lang="he-IL" sz="1400" b="1"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הגינה עודנה בשלבי פיתוח, </a:t>
            </a:r>
            <a:r>
              <a:rPr lang="he-IL" sz="1400" b="1">
                <a:latin typeface="Segoe UI" panose="020B0502040204020203" pitchFamily="34" charset="0"/>
                <a:ea typeface="Tahoma" panose="020B0604030504040204" pitchFamily="34" charset="0"/>
                <a:cs typeface="Segoe UI" panose="020B0502040204020203" pitchFamily="34" charset="0"/>
              </a:rPr>
              <a:t>ילדים בודדים ניצפו משחקים בה</a:t>
            </a:r>
            <a:r>
              <a:rPr kumimoji="0" lang="he-IL" sz="14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400" b="0" i="0" u="sng"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להלן סוגיות לשיפור:</a:t>
            </a:r>
            <a:endParaRPr kumimoji="0" lang="he-IL" sz="1400" b="1" i="0" u="sng"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31" name="תיבת טקסט 4">
            <a:extLst>
              <a:ext uri="{FF2B5EF4-FFF2-40B4-BE49-F238E27FC236}">
                <a16:creationId xmlns:a16="http://schemas.microsoft.com/office/drawing/2014/main" id="{5FF5173A-B23B-99EE-8BCB-C7845C29D9A2}"/>
              </a:ext>
            </a:extLst>
          </p:cNvPr>
          <p:cNvSpPr txBox="1"/>
          <p:nvPr/>
        </p:nvSpPr>
        <p:spPr>
          <a:xfrm>
            <a:off x="4736146" y="1742700"/>
            <a:ext cx="7436804" cy="3140796"/>
          </a:xfrm>
          <a:prstGeom prst="rect">
            <a:avLst/>
          </a:prstGeom>
          <a:noFill/>
        </p:spPr>
        <p:txBody>
          <a:bodyPr wrap="square" rtlCol="1">
            <a:spAutoFit/>
          </a:bodyPr>
          <a:lstStyle/>
          <a:p>
            <a:pPr marL="285750" marR="0" lvl="0" indent="-285750" algn="r" defTabSz="914400" rtl="1" eaLnBrk="1" fontAlgn="base" latinLnBrk="0" hangingPunct="1">
              <a:lnSpc>
                <a:spcPts val="2000"/>
              </a:lnSpc>
              <a:spcBef>
                <a:spcPts val="0"/>
              </a:spcBef>
              <a:spcAft>
                <a:spcPts val="0"/>
              </a:spcAft>
              <a:buClrTx/>
              <a:buSzTx/>
              <a:buFont typeface="Arial" panose="020B0604020202020204" pitchFamily="34" charset="0"/>
              <a:buChar char="•"/>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חנייה</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הגישה לגן פיס</a:t>
            </a:r>
            <a:r>
              <a:rPr kumimoji="0" lang="en-US"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נחסמה עם צמיגים</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מה שמונע חניית רכבים בשטח הגינה. עם זאת, בעת איסוף הילדים הרכבים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חונים צמוד לצמיגים תוך יצירת פקק תנועה</a:t>
            </a:r>
            <a:r>
              <a:rPr lang="he-IL" sz="1200" b="1">
                <a:latin typeface="Segoe UI" panose="020B0502040204020203" pitchFamily="34" charset="0"/>
                <a:ea typeface="Segoe UI Black" panose="020B0A02040204020203" pitchFamily="34" charset="0"/>
                <a:cs typeface="Segoe UI" panose="020B0502040204020203" pitchFamily="34" charset="0"/>
              </a:rPr>
              <a:t>.</a:t>
            </a:r>
            <a:endPar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endParaRPr>
          </a:p>
          <a:p>
            <a:pPr marL="285750" marR="0" lvl="0" indent="-285750" algn="r" defTabSz="914400" rtl="1" eaLnBrk="1" fontAlgn="base" latinLnBrk="0" hangingPunct="1">
              <a:lnSpc>
                <a:spcPts val="2000"/>
              </a:lnSpc>
              <a:spcBef>
                <a:spcPts val="0"/>
              </a:spcBef>
              <a:spcAft>
                <a:spcPts val="0"/>
              </a:spcAft>
              <a:buClrTx/>
              <a:buSzTx/>
              <a:buFont typeface="Arial" panose="020B0604020202020204" pitchFamily="34" charset="0"/>
              <a:buChar char="•"/>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תקינות מתקנים ותחזוקת צמחייה:</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בריכת הנוי פעילה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ויש מים זורמים, אך לא בכל התעלות.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הפרגולה לא מספקת צל מלא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באופן שמאפשר שהייה ארוכה, בחורף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הקירוי הקיים לא יספק מכסה מגשם</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מתחת לפרגולה, חלק מה</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בלטות לא מקובעות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ומושבי המדרגות מחוספסים באופן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שלא מאפשר ישיבה נוחה</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ברחבי הגינה ובחלקות המרובעות יש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עשבים שוטים רבים</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כך ש</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מסלול בולי העץ מוסתר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בחלקו הגדול. רבים מהצמחים שנשתלו לא שרדו ונדרש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טיפול בחרקים</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(נמלים, יתושים, זבובים) למניעת עקיצות.</a:t>
            </a:r>
          </a:p>
          <a:p>
            <a:pPr marL="285750" marR="0" lvl="0" indent="-285750" algn="r" defTabSz="914400" rtl="1" eaLnBrk="1" fontAlgn="base" latinLnBrk="0" hangingPunct="1">
              <a:lnSpc>
                <a:spcPts val="2000"/>
              </a:lnSpc>
              <a:spcBef>
                <a:spcPts val="0"/>
              </a:spcBef>
              <a:spcAft>
                <a:spcPts val="0"/>
              </a:spcAft>
              <a:buClrTx/>
              <a:buSzTx/>
              <a:buFont typeface="Arial" panose="020B0604020202020204" pitchFamily="34" charset="0"/>
              <a:buChar char="•"/>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בטיחות: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יש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סכנת נפילה מעמודי הבטון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בבריכה</a:t>
            </a:r>
            <a:r>
              <a:rPr lang="he-IL" sz="1200">
                <a:latin typeface="Segoe UI" panose="020B0502040204020203" pitchFamily="34" charset="0"/>
                <a:ea typeface="Segoe UI Black" panose="020B0A02040204020203" pitchFamily="34" charset="0"/>
                <a:cs typeface="Segoe UI" panose="020B0502040204020203" pitchFamily="34" charset="0"/>
              </a:rPr>
              <a:t>.</a:t>
            </a:r>
            <a:endPar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endParaRPr>
          </a:p>
          <a:p>
            <a:pPr marL="285750" marR="0" lvl="0" indent="-285750" algn="r" defTabSz="914400" rtl="1" eaLnBrk="1" fontAlgn="base" latinLnBrk="0" hangingPunct="1">
              <a:lnSpc>
                <a:spcPts val="2000"/>
              </a:lnSpc>
              <a:spcBef>
                <a:spcPts val="0"/>
              </a:spcBef>
              <a:spcAft>
                <a:spcPts val="0"/>
              </a:spcAft>
              <a:buClrTx/>
              <a:buSzTx/>
              <a:buFont typeface="Arial" panose="020B0604020202020204" pitchFamily="34" charset="0"/>
              <a:buChar char="•"/>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ניקיון ופינוי פסולת</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מאחורי הפרגולה יש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כמויות גדולות של אשפה</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וצמוד לגדר הגן יש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ערמת פסולת ציוד</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המושבים והריצוף מתחת לפרגולה מלאים בחול ולכלוך</a:t>
            </a:r>
            <a:r>
              <a:rPr lang="he-IL" sz="1200">
                <a:latin typeface="Segoe UI" panose="020B0502040204020203" pitchFamily="34" charset="0"/>
                <a:ea typeface="Segoe UI Black" panose="020B0A02040204020203" pitchFamily="34" charset="0"/>
                <a:cs typeface="Segoe UI" panose="020B0502040204020203" pitchFamily="34" charset="0"/>
              </a:rPr>
              <a:t>.</a:t>
            </a:r>
          </a:p>
          <a:p>
            <a:pPr marL="285750" marR="0" lvl="0" indent="-285750" algn="r" defTabSz="914400" rtl="1" eaLnBrk="1" fontAlgn="base" latinLnBrk="0" hangingPunct="1">
              <a:lnSpc>
                <a:spcPts val="2000"/>
              </a:lnSpc>
              <a:spcBef>
                <a:spcPts val="0"/>
              </a:spcBef>
              <a:spcAft>
                <a:spcPts val="0"/>
              </a:spcAft>
              <a:buClrTx/>
              <a:buSzTx/>
              <a:buFont typeface="Arial" panose="020B0604020202020204" pitchFamily="34" charset="0"/>
              <a:buChar char="•"/>
              <a:tabLst/>
              <a:defRPr/>
            </a:pPr>
            <a:r>
              <a:rPr kumimoji="0" lang="he-IL" sz="1200" b="0" i="0" u="sng"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הוספת מתקנים</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חסרים</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פחי אשפה וברזיית מים.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הורים שרואינו ביקשו להוסיף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מתקני משחק, </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והוצע להוסיף </a:t>
            </a:r>
            <a:r>
              <a:rPr kumimoji="0" lang="he-IL" sz="1200" b="1"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שילוט הכוונה לגינה</a:t>
            </a:r>
            <a:r>
              <a:rPr kumimoji="0" lang="he-IL" sz="1200" b="0" i="0" u="none" strike="noStrike" kern="1200" cap="none" spc="0" normalizeH="0" baseline="0" noProof="0">
                <a:ln>
                  <a:noFill/>
                </a:ln>
                <a:effectLst/>
                <a:uLnTx/>
                <a:uFillTx/>
                <a:latin typeface="Segoe UI" panose="020B0502040204020203" pitchFamily="34" charset="0"/>
                <a:ea typeface="Segoe UI Black" panose="020B0A02040204020203" pitchFamily="34" charset="0"/>
                <a:cs typeface="Segoe UI" panose="020B0502040204020203" pitchFamily="34" charset="0"/>
              </a:rPr>
              <a:t> מכיוון בי"ס היסודי וגן אג'יאל, שימשוך מבקרים לגינה הקהילתית.</a:t>
            </a:r>
            <a:endParaRPr kumimoji="0" lang="he-IL" sz="120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pic>
        <p:nvPicPr>
          <p:cNvPr id="18" name="Picture 17">
            <a:extLst>
              <a:ext uri="{FF2B5EF4-FFF2-40B4-BE49-F238E27FC236}">
                <a16:creationId xmlns:a16="http://schemas.microsoft.com/office/drawing/2014/main" id="{28AE5AE2-BEE8-E527-B4DC-3FBD58AC0FFA}"/>
              </a:ext>
            </a:extLst>
          </p:cNvPr>
          <p:cNvPicPr>
            <a:picLocks noChangeAspect="1"/>
          </p:cNvPicPr>
          <p:nvPr/>
        </p:nvPicPr>
        <p:blipFill rotWithShape="1">
          <a:blip r:embed="rId3"/>
          <a:srcRect l="22774" t="813" r="3140"/>
          <a:stretch/>
        </p:blipFill>
        <p:spPr>
          <a:xfrm>
            <a:off x="-1" y="-18494"/>
            <a:ext cx="2545238" cy="1993769"/>
          </a:xfrm>
          <a:prstGeom prst="rect">
            <a:avLst/>
          </a:prstGeom>
        </p:spPr>
      </p:pic>
      <p:pic>
        <p:nvPicPr>
          <p:cNvPr id="19" name="Picture 18" descr="A picture containing outdoor, building, road, tree&#10;&#10;Description automatically generated">
            <a:extLst>
              <a:ext uri="{FF2B5EF4-FFF2-40B4-BE49-F238E27FC236}">
                <a16:creationId xmlns:a16="http://schemas.microsoft.com/office/drawing/2014/main" id="{1842F4AF-E466-A2EE-4E8D-02FB61DCFA5A}"/>
              </a:ext>
            </a:extLst>
          </p:cNvPr>
          <p:cNvPicPr>
            <a:picLocks noChangeAspect="1"/>
          </p:cNvPicPr>
          <p:nvPr/>
        </p:nvPicPr>
        <p:blipFill rotWithShape="1">
          <a:blip r:embed="rId4">
            <a:extLst>
              <a:ext uri="{28A0092B-C50C-407E-A947-70E740481C1C}">
                <a14:useLocalDpi xmlns:a14="http://schemas.microsoft.com/office/drawing/2010/main" val="0"/>
              </a:ext>
            </a:extLst>
          </a:blip>
          <a:srcRect l="3452" t="9816" r="19134" b="35944"/>
          <a:stretch/>
        </p:blipFill>
        <p:spPr>
          <a:xfrm>
            <a:off x="2578637" y="-18494"/>
            <a:ext cx="2134766" cy="1994278"/>
          </a:xfrm>
          <a:prstGeom prst="rect">
            <a:avLst/>
          </a:prstGeom>
        </p:spPr>
      </p:pic>
      <p:pic>
        <p:nvPicPr>
          <p:cNvPr id="20" name="Picture 19" descr="A picture containing outdoor, ground, building, tree&#10;&#10;Description automatically generated">
            <a:extLst>
              <a:ext uri="{FF2B5EF4-FFF2-40B4-BE49-F238E27FC236}">
                <a16:creationId xmlns:a16="http://schemas.microsoft.com/office/drawing/2014/main" id="{2866D8F7-2EC4-61E5-727D-9F34652C5035}"/>
              </a:ext>
            </a:extLst>
          </p:cNvPr>
          <p:cNvPicPr>
            <a:picLocks noChangeAspect="1"/>
          </p:cNvPicPr>
          <p:nvPr/>
        </p:nvPicPr>
        <p:blipFill rotWithShape="1">
          <a:blip r:embed="rId5">
            <a:extLst>
              <a:ext uri="{28A0092B-C50C-407E-A947-70E740481C1C}">
                <a14:useLocalDpi xmlns:a14="http://schemas.microsoft.com/office/drawing/2010/main" val="0"/>
              </a:ext>
            </a:extLst>
          </a:blip>
          <a:srcRect l="28618" t="18900" r="7989" b="36684"/>
          <a:stretch/>
        </p:blipFill>
        <p:spPr>
          <a:xfrm>
            <a:off x="2578637" y="4881205"/>
            <a:ext cx="2134765" cy="1994279"/>
          </a:xfrm>
          <a:prstGeom prst="rect">
            <a:avLst/>
          </a:prstGeom>
        </p:spPr>
      </p:pic>
      <p:pic>
        <p:nvPicPr>
          <p:cNvPr id="21" name="Picture 20" descr="A picture containing outdoor, ground, footwear, sky&#10;&#10;Description automatically generated">
            <a:extLst>
              <a:ext uri="{FF2B5EF4-FFF2-40B4-BE49-F238E27FC236}">
                <a16:creationId xmlns:a16="http://schemas.microsoft.com/office/drawing/2014/main" id="{2C500EFD-BE21-2C0C-D9EA-440AB192F905}"/>
              </a:ext>
            </a:extLst>
          </p:cNvPr>
          <p:cNvPicPr>
            <a:picLocks noChangeAspect="1"/>
          </p:cNvPicPr>
          <p:nvPr/>
        </p:nvPicPr>
        <p:blipFill rotWithShape="1">
          <a:blip r:embed="rId6">
            <a:extLst>
              <a:ext uri="{28A0092B-C50C-407E-A947-70E740481C1C}">
                <a14:useLocalDpi xmlns:a14="http://schemas.microsoft.com/office/drawing/2010/main" val="0"/>
              </a:ext>
            </a:extLst>
          </a:blip>
          <a:srcRect l="10503" t="12847" r="14395" b="43505"/>
          <a:stretch/>
        </p:blipFill>
        <p:spPr>
          <a:xfrm>
            <a:off x="-28283" y="4881207"/>
            <a:ext cx="2573520" cy="1994278"/>
          </a:xfrm>
          <a:prstGeom prst="rect">
            <a:avLst/>
          </a:prstGeom>
        </p:spPr>
      </p:pic>
      <p:pic>
        <p:nvPicPr>
          <p:cNvPr id="22" name="תמונה 12" descr="תמונה שמכילה קרקע, רוק, חוץ, אבן&#10;&#10;התיאור נוצר באופן אוטומטי">
            <a:extLst>
              <a:ext uri="{FF2B5EF4-FFF2-40B4-BE49-F238E27FC236}">
                <a16:creationId xmlns:a16="http://schemas.microsoft.com/office/drawing/2014/main" id="{B6BB58BB-79A7-E5A3-DDEB-D44C79AF42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024537"/>
            <a:ext cx="1385740" cy="1847654"/>
          </a:xfrm>
          <a:prstGeom prst="rect">
            <a:avLst/>
          </a:prstGeom>
        </p:spPr>
      </p:pic>
      <p:pic>
        <p:nvPicPr>
          <p:cNvPr id="26" name="תמונה 18" descr="תמונה שמכילה חוץ, מים, אגם, טבע&#10;&#10;התיאור נוצר באופן אוטומטי">
            <a:extLst>
              <a:ext uri="{FF2B5EF4-FFF2-40B4-BE49-F238E27FC236}">
                <a16:creationId xmlns:a16="http://schemas.microsoft.com/office/drawing/2014/main" id="{8389D26D-FDBC-6841-BE0A-16052DFF24E3}"/>
              </a:ext>
            </a:extLst>
          </p:cNvPr>
          <p:cNvPicPr>
            <a:picLocks noChangeAspect="1"/>
          </p:cNvPicPr>
          <p:nvPr/>
        </p:nvPicPr>
        <p:blipFill rotWithShape="1">
          <a:blip r:embed="rId8">
            <a:extLst>
              <a:ext uri="{28A0092B-C50C-407E-A947-70E740481C1C}">
                <a14:useLocalDpi xmlns:a14="http://schemas.microsoft.com/office/drawing/2010/main" val="0"/>
              </a:ext>
            </a:extLst>
          </a:blip>
          <a:srcRect b="51649"/>
          <a:stretch/>
        </p:blipFill>
        <p:spPr>
          <a:xfrm>
            <a:off x="-1" y="3927450"/>
            <a:ext cx="1385740" cy="893344"/>
          </a:xfrm>
          <a:prstGeom prst="rect">
            <a:avLst/>
          </a:prstGeom>
        </p:spPr>
      </p:pic>
      <p:pic>
        <p:nvPicPr>
          <p:cNvPr id="28" name="Picture 27" descr="A picture containing outdoor, plant, ground, sky&#10;&#10;Description automatically generated">
            <a:extLst>
              <a:ext uri="{FF2B5EF4-FFF2-40B4-BE49-F238E27FC236}">
                <a16:creationId xmlns:a16="http://schemas.microsoft.com/office/drawing/2014/main" id="{D5628DB8-451E-F3A9-4504-40F47A10A4CA}"/>
              </a:ext>
            </a:extLst>
          </p:cNvPr>
          <p:cNvPicPr>
            <a:picLocks noChangeAspect="1"/>
          </p:cNvPicPr>
          <p:nvPr/>
        </p:nvPicPr>
        <p:blipFill rotWithShape="1">
          <a:blip r:embed="rId9">
            <a:extLst>
              <a:ext uri="{28A0092B-C50C-407E-A947-70E740481C1C}">
                <a14:useLocalDpi xmlns:a14="http://schemas.microsoft.com/office/drawing/2010/main" val="0"/>
              </a:ext>
            </a:extLst>
          </a:blip>
          <a:srcRect t="30755" b="27106"/>
          <a:stretch/>
        </p:blipFill>
        <p:spPr>
          <a:xfrm>
            <a:off x="1431500" y="2033960"/>
            <a:ext cx="3288436" cy="1847658"/>
          </a:xfrm>
          <a:prstGeom prst="rect">
            <a:avLst/>
          </a:prstGeom>
        </p:spPr>
      </p:pic>
      <p:pic>
        <p:nvPicPr>
          <p:cNvPr id="29" name="תמונה 5" descr="תמונה שמכילה קרקע, צמח, עפר&#10;&#10;התיאור נוצר באופן אוטומטי">
            <a:extLst>
              <a:ext uri="{FF2B5EF4-FFF2-40B4-BE49-F238E27FC236}">
                <a16:creationId xmlns:a16="http://schemas.microsoft.com/office/drawing/2014/main" id="{A036D6AA-8366-2DE2-EC7F-9E3B6ACD7C3A}"/>
              </a:ext>
            </a:extLst>
          </p:cNvPr>
          <p:cNvPicPr>
            <a:picLocks noChangeAspect="1"/>
          </p:cNvPicPr>
          <p:nvPr/>
        </p:nvPicPr>
        <p:blipFill rotWithShape="1">
          <a:blip r:embed="rId10">
            <a:alphaModFix/>
            <a:extLst>
              <a:ext uri="{28A0092B-C50C-407E-A947-70E740481C1C}">
                <a14:useLocalDpi xmlns:a14="http://schemas.microsoft.com/office/drawing/2010/main" val="0"/>
              </a:ext>
            </a:extLst>
          </a:blip>
          <a:srcRect t="23200" r="10463" b="44368"/>
          <a:stretch/>
        </p:blipFill>
        <p:spPr>
          <a:xfrm>
            <a:off x="1431500" y="3926650"/>
            <a:ext cx="3288436" cy="893344"/>
          </a:xfrm>
          <a:prstGeom prst="rect">
            <a:avLst/>
          </a:prstGeom>
        </p:spPr>
      </p:pic>
      <p:sp>
        <p:nvSpPr>
          <p:cNvPr id="32" name="TextBox 31">
            <a:extLst>
              <a:ext uri="{FF2B5EF4-FFF2-40B4-BE49-F238E27FC236}">
                <a16:creationId xmlns:a16="http://schemas.microsoft.com/office/drawing/2014/main" id="{24A6F3CC-88E1-70AD-4F56-1466E90833B1}"/>
              </a:ext>
            </a:extLst>
          </p:cNvPr>
          <p:cNvSpPr txBox="1"/>
          <p:nvPr/>
        </p:nvSpPr>
        <p:spPr>
          <a:xfrm>
            <a:off x="2576291" y="1736435"/>
            <a:ext cx="2134766"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חסימת שביל הגישה לגן פיס ולגינה</a:t>
            </a:r>
            <a:endParaRPr lang="en-IL" sz="1000">
              <a:latin typeface="Segoe UI" panose="020B0502040204020203" pitchFamily="34" charset="0"/>
              <a:cs typeface="Segoe UI" panose="020B0502040204020203" pitchFamily="34" charset="0"/>
            </a:endParaRPr>
          </a:p>
        </p:txBody>
      </p:sp>
      <p:sp>
        <p:nvSpPr>
          <p:cNvPr id="33" name="TextBox 32">
            <a:extLst>
              <a:ext uri="{FF2B5EF4-FFF2-40B4-BE49-F238E27FC236}">
                <a16:creationId xmlns:a16="http://schemas.microsoft.com/office/drawing/2014/main" id="{77093B7F-2A7C-7D01-C3A4-ABB8A6E653D7}"/>
              </a:ext>
            </a:extLst>
          </p:cNvPr>
          <p:cNvSpPr txBox="1"/>
          <p:nvPr/>
        </p:nvSpPr>
        <p:spPr>
          <a:xfrm>
            <a:off x="-38915" y="1729054"/>
            <a:ext cx="2586712"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רכב גננת גן פיס חונה בגינה, טרם החסימה</a:t>
            </a:r>
            <a:endParaRPr lang="en-IL" sz="1000">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3309A374-50F3-D630-8DBB-B664D5D51C9B}"/>
              </a:ext>
            </a:extLst>
          </p:cNvPr>
          <p:cNvSpPr txBox="1"/>
          <p:nvPr/>
        </p:nvSpPr>
        <p:spPr>
          <a:xfrm>
            <a:off x="1431500" y="3635782"/>
            <a:ext cx="3288436"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פסולת ציוד ברחבי הגינה</a:t>
            </a:r>
            <a:endParaRPr lang="en-IL" sz="1000">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DFBDE687-81A1-D1CE-65E8-EE082CD54DB9}"/>
              </a:ext>
            </a:extLst>
          </p:cNvPr>
          <p:cNvSpPr txBox="1"/>
          <p:nvPr/>
        </p:nvSpPr>
        <p:spPr>
          <a:xfrm>
            <a:off x="0" y="3626904"/>
            <a:ext cx="1385740"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תעלת השקיה תקולה</a:t>
            </a:r>
            <a:endParaRPr lang="en-IL" sz="1000">
              <a:latin typeface="Segoe UI" panose="020B0502040204020203" pitchFamily="34" charset="0"/>
              <a:cs typeface="Segoe UI" panose="020B0502040204020203" pitchFamily="34" charset="0"/>
            </a:endParaRPr>
          </a:p>
        </p:txBody>
      </p:sp>
      <p:sp>
        <p:nvSpPr>
          <p:cNvPr id="36" name="TextBox 35">
            <a:extLst>
              <a:ext uri="{FF2B5EF4-FFF2-40B4-BE49-F238E27FC236}">
                <a16:creationId xmlns:a16="http://schemas.microsoft.com/office/drawing/2014/main" id="{BD7B847F-E6B4-FB14-6348-D9A837CA14BE}"/>
              </a:ext>
            </a:extLst>
          </p:cNvPr>
          <p:cNvSpPr txBox="1"/>
          <p:nvPr/>
        </p:nvSpPr>
        <p:spPr>
          <a:xfrm>
            <a:off x="-28283" y="4573773"/>
            <a:ext cx="1413200"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בריכת נוי פעילה</a:t>
            </a:r>
            <a:endParaRPr lang="en-IL" sz="1000">
              <a:latin typeface="Segoe UI" panose="020B0502040204020203" pitchFamily="34" charset="0"/>
              <a:cs typeface="Segoe UI" panose="020B0502040204020203" pitchFamily="34" charset="0"/>
            </a:endParaRPr>
          </a:p>
        </p:txBody>
      </p:sp>
      <p:sp>
        <p:nvSpPr>
          <p:cNvPr id="37" name="TextBox 36">
            <a:extLst>
              <a:ext uri="{FF2B5EF4-FFF2-40B4-BE49-F238E27FC236}">
                <a16:creationId xmlns:a16="http://schemas.microsoft.com/office/drawing/2014/main" id="{E2D417CF-D3FD-6B11-921A-30AB113806C3}"/>
              </a:ext>
            </a:extLst>
          </p:cNvPr>
          <p:cNvSpPr txBox="1"/>
          <p:nvPr/>
        </p:nvSpPr>
        <p:spPr>
          <a:xfrm>
            <a:off x="1430677" y="4573772"/>
            <a:ext cx="3307700"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שתילים ומסלול בולי עץ, מעט מכוסים בעשבים שוטים</a:t>
            </a:r>
            <a:endParaRPr lang="en-IL" sz="1000">
              <a:latin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E2D7C817-DB20-BCF1-1AD8-DDE03DE51FA5}"/>
              </a:ext>
            </a:extLst>
          </p:cNvPr>
          <p:cNvSpPr txBox="1"/>
          <p:nvPr/>
        </p:nvSpPr>
        <p:spPr>
          <a:xfrm>
            <a:off x="-38915" y="4882397"/>
            <a:ext cx="4749971" cy="246221"/>
          </a:xfrm>
          <a:prstGeom prst="rect">
            <a:avLst/>
          </a:prstGeom>
          <a:solidFill>
            <a:srgbClr val="E7E6E6">
              <a:alpha val="50196"/>
            </a:srgbClr>
          </a:solidFill>
        </p:spPr>
        <p:txBody>
          <a:bodyPr wrap="square" rtlCol="0">
            <a:spAutoFit/>
          </a:bodyPr>
          <a:lstStyle/>
          <a:p>
            <a:pPr algn="ctr"/>
            <a:r>
              <a:rPr lang="he-IL" sz="1000">
                <a:latin typeface="Segoe UI" panose="020B0502040204020203" pitchFamily="34" charset="0"/>
                <a:cs typeface="Segoe UI" panose="020B0502040204020203" pitchFamily="34" charset="0"/>
              </a:rPr>
              <a:t>ילדה מגן פיס משחקת אחרי איסוף</a:t>
            </a:r>
            <a:r>
              <a:rPr lang="en-US" sz="1000">
                <a:latin typeface="Segoe UI" panose="020B0502040204020203" pitchFamily="34" charset="0"/>
                <a:cs typeface="Segoe UI" panose="020B0502040204020203" pitchFamily="34" charset="0"/>
              </a:rPr>
              <a:t>;</a:t>
            </a:r>
            <a:r>
              <a:rPr lang="he-IL" sz="1000">
                <a:latin typeface="Segoe UI" panose="020B0502040204020203" pitchFamily="34" charset="0"/>
                <a:cs typeface="Segoe UI" panose="020B0502040204020203" pitchFamily="34" charset="0"/>
              </a:rPr>
              <a:t>       ילדים מבי"ס יסודי הסמוך משחקים בגינה</a:t>
            </a:r>
            <a:endParaRPr lang="en-IL" sz="1000">
              <a:latin typeface="Segoe UI" panose="020B0502040204020203" pitchFamily="34" charset="0"/>
              <a:cs typeface="Segoe UI" panose="020B0502040204020203" pitchFamily="34" charset="0"/>
            </a:endParaRPr>
          </a:p>
        </p:txBody>
      </p:sp>
      <p:sp>
        <p:nvSpPr>
          <p:cNvPr id="39" name="מלבן 1">
            <a:extLst>
              <a:ext uri="{FF2B5EF4-FFF2-40B4-BE49-F238E27FC236}">
                <a16:creationId xmlns:a16="http://schemas.microsoft.com/office/drawing/2014/main" id="{F9533060-5153-23E2-420B-D7348F0FD3E9}"/>
              </a:ext>
            </a:extLst>
          </p:cNvPr>
          <p:cNvSpPr/>
          <p:nvPr/>
        </p:nvSpPr>
        <p:spPr>
          <a:xfrm>
            <a:off x="4711056" y="4864640"/>
            <a:ext cx="7480944" cy="199335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600"/>
          </a:p>
        </p:txBody>
      </p:sp>
      <p:sp>
        <p:nvSpPr>
          <p:cNvPr id="41" name="TextBox 40">
            <a:extLst>
              <a:ext uri="{FF2B5EF4-FFF2-40B4-BE49-F238E27FC236}">
                <a16:creationId xmlns:a16="http://schemas.microsoft.com/office/drawing/2014/main" id="{39F86683-ED44-6917-05E7-59417E77E0E2}"/>
              </a:ext>
            </a:extLst>
          </p:cNvPr>
          <p:cNvSpPr txBox="1"/>
          <p:nvPr/>
        </p:nvSpPr>
        <p:spPr>
          <a:xfrm>
            <a:off x="4744456" y="4881205"/>
            <a:ext cx="7263210" cy="1760354"/>
          </a:xfrm>
          <a:prstGeom prst="rect">
            <a:avLst/>
          </a:prstGeom>
          <a:noFill/>
        </p:spPr>
        <p:txBody>
          <a:bodyPr wrap="square">
            <a:spAutoFit/>
          </a:bodyPr>
          <a:lstStyle/>
          <a:p>
            <a:pPr algn="r" rtl="1" fontAlgn="base">
              <a:lnSpc>
                <a:spcPct val="150000"/>
              </a:lnSpc>
            </a:pPr>
            <a:r>
              <a:rPr lang="he-IL" sz="1200">
                <a:latin typeface="Segoe UI" panose="020B0502040204020203" pitchFamily="34" charset="0"/>
                <a:ea typeface="Segoe UI Black" panose="020B0A02040204020203" pitchFamily="34" charset="0"/>
                <a:cs typeface="Segoe UI" panose="020B0502040204020203" pitchFamily="34" charset="0"/>
              </a:rPr>
              <a:t>לכבוד יום האם בחברה הערבית </a:t>
            </a:r>
            <a:r>
              <a:rPr lang="he-IL" sz="1200" b="1">
                <a:latin typeface="Segoe UI" panose="020B0502040204020203" pitchFamily="34" charset="0"/>
                <a:ea typeface="Segoe UI Black" panose="020B0A02040204020203" pitchFamily="34" charset="0"/>
                <a:cs typeface="Segoe UI" panose="020B0502040204020203" pitchFamily="34" charset="0"/>
              </a:rPr>
              <a:t>התקיימה בגינה פעילות שתילה</a:t>
            </a:r>
            <a:r>
              <a:rPr lang="he-IL" sz="1200">
                <a:latin typeface="Segoe UI" panose="020B0502040204020203" pitchFamily="34" charset="0"/>
                <a:ea typeface="Segoe UI Black" panose="020B0A02040204020203" pitchFamily="34" charset="0"/>
                <a:cs typeface="Segoe UI" panose="020B0502040204020203" pitchFamily="34" charset="0"/>
              </a:rPr>
              <a:t>, בה לקחו חלק שני גנים- גן פיס והגן השפתי, על ידי מפעילים </a:t>
            </a:r>
            <a:r>
              <a:rPr lang="he-IL" sz="1200" u="sng">
                <a:latin typeface="Segoe UI" panose="020B0502040204020203" pitchFamily="34" charset="0"/>
                <a:ea typeface="Segoe UI Black" panose="020B0A02040204020203" pitchFamily="34" charset="0"/>
                <a:cs typeface="Segoe UI" panose="020B0502040204020203" pitchFamily="34" charset="0"/>
              </a:rPr>
              <a:t>שאינם דוברי ערבית</a:t>
            </a:r>
            <a:r>
              <a:rPr lang="he-IL" sz="1200">
                <a:latin typeface="Segoe UI" panose="020B0502040204020203" pitchFamily="34" charset="0"/>
                <a:ea typeface="Segoe UI Black" panose="020B0A02040204020203" pitchFamily="34" charset="0"/>
                <a:cs typeface="Segoe UI" panose="020B0502040204020203" pitchFamily="34" charset="0"/>
              </a:rPr>
              <a:t> מעמותת </a:t>
            </a:r>
            <a:r>
              <a:rPr lang="en-US" sz="1200" err="1">
                <a:latin typeface="Segoe UI" panose="020B0502040204020203" pitchFamily="34" charset="0"/>
                <a:ea typeface="Segoe UI Black" panose="020B0A02040204020203" pitchFamily="34" charset="0"/>
                <a:cs typeface="Segoe UI" panose="020B0502040204020203" pitchFamily="34" charset="0"/>
              </a:rPr>
              <a:t>Treelion</a:t>
            </a:r>
            <a:r>
              <a:rPr lang="he-IL" sz="1200">
                <a:latin typeface="Segoe UI" panose="020B0502040204020203" pitchFamily="34" charset="0"/>
                <a:ea typeface="Segoe UI Black" panose="020B0A02040204020203" pitchFamily="34" charset="0"/>
                <a:cs typeface="Segoe UI" panose="020B0502040204020203" pitchFamily="34" charset="0"/>
              </a:rPr>
              <a:t>, שנעזרו בצוותי הגנים ואימהות מלוות לצורך תרגום.</a:t>
            </a:r>
            <a:br>
              <a:rPr lang="en-US" sz="1200">
                <a:latin typeface="Segoe UI" panose="020B0502040204020203" pitchFamily="34" charset="0"/>
                <a:ea typeface="Segoe UI Black" panose="020B0A02040204020203" pitchFamily="34" charset="0"/>
                <a:cs typeface="Segoe UI" panose="020B0502040204020203" pitchFamily="34" charset="0"/>
              </a:rPr>
            </a:br>
            <a:r>
              <a:rPr lang="he-IL" sz="1200">
                <a:latin typeface="Segoe UI" panose="020B0502040204020203" pitchFamily="34" charset="0"/>
                <a:ea typeface="Segoe UI Black" panose="020B0A02040204020203" pitchFamily="34" charset="0"/>
                <a:cs typeface="Segoe UI" panose="020B0502040204020203" pitchFamily="34" charset="0"/>
              </a:rPr>
              <a:t>הגנים חולקו ל-8 קבוצות פעילות מעורבות, וכל קבוצה ביצעה את פעילות השתילה בתורה בעזרת המפעילים. הדבר יצר זמן המתנה ארוך, במהלכו הילדים שיחקו באופן חופשי והאימהות התפזרו בגינה וישבו לשוחח.</a:t>
            </a:r>
          </a:p>
          <a:p>
            <a:pPr algn="r" rtl="1" fontAlgn="base">
              <a:lnSpc>
                <a:spcPct val="150000"/>
              </a:lnSpc>
            </a:pPr>
            <a:r>
              <a:rPr lang="he-IL" sz="1200" b="1">
                <a:latin typeface="Segoe UI" panose="020B0502040204020203" pitchFamily="34" charset="0"/>
                <a:ea typeface="Segoe UI Black" panose="020B0A02040204020203" pitchFamily="34" charset="0"/>
                <a:cs typeface="Segoe UI" panose="020B0502040204020203" pitchFamily="34" charset="0"/>
              </a:rPr>
              <a:t>ממשובי הפעילות (</a:t>
            </a:r>
            <a:r>
              <a:rPr lang="en-US" sz="1200" b="1">
                <a:latin typeface="Segoe UI" panose="020B0502040204020203" pitchFamily="34" charset="0"/>
                <a:ea typeface="Segoe UI Black" panose="020B0A02040204020203" pitchFamily="34" charset="0"/>
                <a:cs typeface="Segoe UI" panose="020B0502040204020203" pitchFamily="34" charset="0"/>
              </a:rPr>
              <a:t>n=7</a:t>
            </a:r>
            <a:r>
              <a:rPr lang="he-IL" sz="1200" b="1">
                <a:latin typeface="Segoe UI" panose="020B0502040204020203" pitchFamily="34" charset="0"/>
                <a:ea typeface="Segoe UI Black" panose="020B0A02040204020203" pitchFamily="34" charset="0"/>
                <a:cs typeface="Segoe UI" panose="020B0502040204020203" pitchFamily="34" charset="0"/>
              </a:rPr>
              <a:t>) עולה כי תנאי הסביבה נוחים וכי הפעילות תרמה לאינטרקציה חיוביות הורה-ילד.</a:t>
            </a:r>
          </a:p>
          <a:p>
            <a:pPr algn="ctr" rtl="1" fontAlgn="base">
              <a:lnSpc>
                <a:spcPct val="150000"/>
              </a:lnSpc>
            </a:pPr>
            <a:r>
              <a:rPr lang="he-IL" sz="1400" u="sng">
                <a:latin typeface="Segoe UI" panose="020B0502040204020203" pitchFamily="34" charset="0"/>
                <a:ea typeface="Segoe UI Black" panose="020B0A02040204020203" pitchFamily="34" charset="0"/>
                <a:cs typeface="Segoe UI" panose="020B0502040204020203" pitchFamily="34" charset="0"/>
              </a:rPr>
              <a:t>מחצית מהמשיבות דיווחו על שימוש בגינה עם ילדיהן לפחות פעם בשבוע</a:t>
            </a:r>
          </a:p>
        </p:txBody>
      </p:sp>
    </p:spTree>
    <p:extLst>
      <p:ext uri="{BB962C8B-B14F-4D97-AF65-F5344CB8AC3E}">
        <p14:creationId xmlns:p14="http://schemas.microsoft.com/office/powerpoint/2010/main" val="17352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A195042-D717-410F-85E6-97FBF7312DA9}"/>
              </a:ext>
            </a:extLst>
          </p:cNvPr>
          <p:cNvGrpSpPr/>
          <p:nvPr/>
        </p:nvGrpSpPr>
        <p:grpSpPr>
          <a:xfrm>
            <a:off x="500858" y="4407626"/>
            <a:ext cx="5421580" cy="1354575"/>
            <a:chOff x="788166" y="1571441"/>
            <a:chExt cx="5421580" cy="1354575"/>
          </a:xfrm>
        </p:grpSpPr>
        <p:pic>
          <p:nvPicPr>
            <p:cNvPr id="24" name="תמונה 18">
              <a:extLst>
                <a:ext uri="{FF2B5EF4-FFF2-40B4-BE49-F238E27FC236}">
                  <a16:creationId xmlns:a16="http://schemas.microsoft.com/office/drawing/2014/main" id="{C800FCC4-0901-43E9-9122-0ADE2921CE8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t="-1"/>
            <a:stretch/>
          </p:blipFill>
          <p:spPr>
            <a:xfrm>
              <a:off x="4912897" y="1571441"/>
              <a:ext cx="1296849" cy="1354575"/>
            </a:xfrm>
            <a:prstGeom prst="ellipse">
              <a:avLst/>
            </a:prstGeom>
            <a:ln>
              <a:noFill/>
            </a:ln>
            <a:effectLst>
              <a:softEdge rad="112500"/>
            </a:effectLst>
          </p:spPr>
        </p:pic>
        <p:sp>
          <p:nvSpPr>
            <p:cNvPr id="25" name="Rectangle 24">
              <a:extLst>
                <a:ext uri="{FF2B5EF4-FFF2-40B4-BE49-F238E27FC236}">
                  <a16:creationId xmlns:a16="http://schemas.microsoft.com/office/drawing/2014/main" id="{BF2A0EF3-49B1-4F7D-89D8-908F97894891}"/>
                </a:ext>
              </a:extLst>
            </p:cNvPr>
            <p:cNvSpPr/>
            <p:nvPr/>
          </p:nvSpPr>
          <p:spPr>
            <a:xfrm>
              <a:off x="788166" y="1916813"/>
              <a:ext cx="4059412"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ד"ר טל משען שפיגל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מנהלת היחידה להערכת תוכניות</a:t>
              </a:r>
              <a:endParaRPr kumimoji="0" lang="en-US" sz="1800" b="0" i="0" u="none" strike="noStrike" kern="1200" cap="none" spc="0" normalizeH="0" baseline="0" noProof="0">
                <a:ln>
                  <a:noFill/>
                </a:ln>
                <a:solidFill>
                  <a:srgbClr val="36636F"/>
                </a:solidFill>
                <a:effectLst/>
                <a:uLnTx/>
                <a:uFillTx/>
                <a:latin typeface="Segoe UI" panose="020B0502040204020203" pitchFamily="34" charset="0"/>
                <a:ea typeface="Tahoma" pitchFamily="34" charset="0"/>
                <a:cs typeface="Segoe UI" panose="020B0502040204020203" pitchFamily="34" charset="0"/>
              </a:endParaRPr>
            </a:p>
          </p:txBody>
        </p:sp>
      </p:grpSp>
      <p:sp>
        <p:nvSpPr>
          <p:cNvPr id="12" name="TextBox 11">
            <a:extLst>
              <a:ext uri="{FF2B5EF4-FFF2-40B4-BE49-F238E27FC236}">
                <a16:creationId xmlns:a16="http://schemas.microsoft.com/office/drawing/2014/main" id="{D8628082-3AF0-4124-8DDF-887C234DA15C}"/>
              </a:ext>
            </a:extLst>
          </p:cNvPr>
          <p:cNvSpPr txBox="1"/>
          <p:nvPr/>
        </p:nvSpPr>
        <p:spPr>
          <a:xfrm>
            <a:off x="1" y="0"/>
            <a:ext cx="12192000" cy="400110"/>
          </a:xfrm>
          <a:prstGeom prst="rect">
            <a:avLst/>
          </a:prstGeom>
          <a:solidFill>
            <a:srgbClr val="EC1C3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Research Team</a:t>
            </a:r>
            <a:endParaRPr kumimoji="0" lang="he-IL" sz="2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17" name="Rectangle 19">
            <a:extLst>
              <a:ext uri="{FF2B5EF4-FFF2-40B4-BE49-F238E27FC236}">
                <a16:creationId xmlns:a16="http://schemas.microsoft.com/office/drawing/2014/main" id="{1E5A95D6-DE9E-4973-AFC3-380A3B36FF67}"/>
              </a:ext>
            </a:extLst>
          </p:cNvPr>
          <p:cNvSpPr/>
          <p:nvPr/>
        </p:nvSpPr>
        <p:spPr>
          <a:xfrm>
            <a:off x="5350845" y="1562393"/>
            <a:ext cx="3921915"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ד"ר רעות </a:t>
            </a:r>
            <a:r>
              <a:rPr kumimoji="0" lang="he-IL" sz="1800" b="1" i="0" u="none" strike="noStrike" kern="1200" cap="none" spc="0" normalizeH="0" baseline="0" noProof="0" err="1">
                <a:ln>
                  <a:noFill/>
                </a:ln>
                <a:solidFill>
                  <a:prstClr val="black"/>
                </a:solidFill>
                <a:effectLst/>
                <a:uLnTx/>
                <a:uFillTx/>
                <a:latin typeface="Segoe UI" panose="020B0502040204020203" pitchFamily="34" charset="0"/>
                <a:ea typeface="Tahoma" pitchFamily="34" charset="0"/>
                <a:cs typeface="Segoe UI" panose="020B0502040204020203" pitchFamily="34" charset="0"/>
              </a:rPr>
              <a:t>דריי</a:t>
            </a: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 דיאמנט</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חוקרת ומעריכת תוכניות</a:t>
            </a: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endParaRPr>
          </a:p>
        </p:txBody>
      </p:sp>
      <p:pic>
        <p:nvPicPr>
          <p:cNvPr id="8" name="Picture 2">
            <a:extLst>
              <a:ext uri="{FF2B5EF4-FFF2-40B4-BE49-F238E27FC236}">
                <a16:creationId xmlns:a16="http://schemas.microsoft.com/office/drawing/2014/main" id="{5426D26A-71E4-A747-A654-0C09B3F08B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169983" y="1141965"/>
            <a:ext cx="1720200" cy="1398209"/>
          </a:xfrm>
          <a:prstGeom prst="ellipse">
            <a:avLst/>
          </a:prstGeom>
          <a:ln>
            <a:noFill/>
          </a:ln>
          <a:effectLst>
            <a:outerShdw blurRad="50800" dist="50800" dir="5400000" algn="ctr" rotWithShape="0">
              <a:schemeClr val="bg1"/>
            </a:outerShdw>
            <a:softEdge rad="112500"/>
          </a:effectLst>
        </p:spPr>
      </p:pic>
      <p:pic>
        <p:nvPicPr>
          <p:cNvPr id="4" name="Picture 5">
            <a:extLst>
              <a:ext uri="{FF2B5EF4-FFF2-40B4-BE49-F238E27FC236}">
                <a16:creationId xmlns:a16="http://schemas.microsoft.com/office/drawing/2014/main" id="{7582CEDE-A79C-07E8-6DA2-ADB95C226D66}"/>
              </a:ext>
            </a:extLst>
          </p:cNvPr>
          <p:cNvPicPr>
            <a:picLocks/>
          </p:cNvPicPr>
          <p:nvPr/>
        </p:nvPicPr>
        <p:blipFill>
          <a:blip r:embed="rId7">
            <a:extLst>
              <a:ext uri="{28A0092B-C50C-407E-A947-70E740481C1C}">
                <a14:useLocalDpi xmlns:a14="http://schemas.microsoft.com/office/drawing/2010/main"/>
              </a:ext>
            </a:extLst>
          </a:blip>
          <a:stretch>
            <a:fillRect/>
          </a:stretch>
        </p:blipFill>
        <p:spPr>
          <a:xfrm>
            <a:off x="9370331" y="2852954"/>
            <a:ext cx="1239703" cy="1326183"/>
          </a:xfrm>
          <a:prstGeom prst="ellipse">
            <a:avLst/>
          </a:prstGeom>
          <a:ln>
            <a:noFill/>
          </a:ln>
          <a:effectLst>
            <a:outerShdw blurRad="50800" dist="50800" dir="5400000" algn="ctr" rotWithShape="0">
              <a:schemeClr val="bg1"/>
            </a:outerShdw>
            <a:softEdge rad="112500"/>
          </a:effectLst>
        </p:spPr>
      </p:pic>
      <p:sp>
        <p:nvSpPr>
          <p:cNvPr id="7" name="TextBox 35">
            <a:extLst>
              <a:ext uri="{FF2B5EF4-FFF2-40B4-BE49-F238E27FC236}">
                <a16:creationId xmlns:a16="http://schemas.microsoft.com/office/drawing/2014/main" id="{D129E613-A7EB-A997-403B-EDC218278337}"/>
              </a:ext>
            </a:extLst>
          </p:cNvPr>
          <p:cNvSpPr txBox="1"/>
          <p:nvPr/>
        </p:nvSpPr>
        <p:spPr>
          <a:xfrm>
            <a:off x="6718660" y="3190875"/>
            <a:ext cx="2622834" cy="646331"/>
          </a:xfrm>
          <a:prstGeom prst="rect">
            <a:avLst/>
          </a:prstGeom>
          <a:noFill/>
        </p:spPr>
        <p:txBody>
          <a:bodyPr wrap="none" rtlCol="1">
            <a:spAutoFit/>
          </a:bodyPr>
          <a:lstStyle/>
          <a:p>
            <a:pPr algn="r" rtl="1"/>
            <a:r>
              <a:rPr lang="he-IL" b="1" err="1">
                <a:solidFill>
                  <a:prstClr val="black"/>
                </a:solidFill>
                <a:latin typeface="Segoe UI" panose="020B0502040204020203" pitchFamily="34" charset="0"/>
                <a:ea typeface="Tahoma" pitchFamily="34" charset="0"/>
                <a:cs typeface="Segoe UI" panose="020B0502040204020203" pitchFamily="34" charset="0"/>
              </a:rPr>
              <a:t>תסניים</a:t>
            </a:r>
            <a:r>
              <a:rPr lang="he-IL" b="1">
                <a:solidFill>
                  <a:prstClr val="black"/>
                </a:solidFill>
                <a:latin typeface="Segoe UI" panose="020B0502040204020203" pitchFamily="34" charset="0"/>
                <a:ea typeface="Tahoma" pitchFamily="34" charset="0"/>
                <a:cs typeface="Segoe UI" panose="020B0502040204020203" pitchFamily="34" charset="0"/>
              </a:rPr>
              <a:t> מסרי</a:t>
            </a:r>
          </a:p>
          <a:p>
            <a:pPr algn="r" rtl="1"/>
            <a:r>
              <a:rPr lang="he-IL">
                <a:solidFill>
                  <a:prstClr val="black"/>
                </a:solidFill>
                <a:latin typeface="Segoe UI" panose="020B0502040204020203" pitchFamily="34" charset="0"/>
                <a:ea typeface="Tahoma" pitchFamily="34" charset="0"/>
                <a:cs typeface="Segoe UI" panose="020B0502040204020203" pitchFamily="34" charset="0"/>
              </a:rPr>
              <a:t>חוקרת ומעריכת תוכניות</a:t>
            </a:r>
          </a:p>
        </p:txBody>
      </p:sp>
      <p:pic>
        <p:nvPicPr>
          <p:cNvPr id="9" name="Picture 2">
            <a:extLst>
              <a:ext uri="{FF2B5EF4-FFF2-40B4-BE49-F238E27FC236}">
                <a16:creationId xmlns:a16="http://schemas.microsoft.com/office/drawing/2014/main" id="{166A31AD-7E08-8C33-9E83-005093D71CE6}"/>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95533" y="1326961"/>
            <a:ext cx="1447800" cy="122872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9">
            <a:extLst>
              <a:ext uri="{FF2B5EF4-FFF2-40B4-BE49-F238E27FC236}">
                <a16:creationId xmlns:a16="http://schemas.microsoft.com/office/drawing/2014/main" id="{294BC6D3-B0A3-522C-A505-3935E6039034}"/>
              </a:ext>
            </a:extLst>
          </p:cNvPr>
          <p:cNvSpPr/>
          <p:nvPr/>
        </p:nvSpPr>
        <p:spPr>
          <a:xfrm>
            <a:off x="559508" y="1637955"/>
            <a:ext cx="3921915" cy="646331"/>
          </a:xfrm>
          <a:prstGeom prst="rect">
            <a:avLst/>
          </a:prstGeom>
        </p:spPr>
        <p:txBody>
          <a:bodyPr wrap="square">
            <a:spAutoFit/>
          </a:bodyPr>
          <a:lstStyle/>
          <a:p>
            <a:pPr lvl="0" algn="r">
              <a:defRPr/>
            </a:pPr>
            <a:r>
              <a:rPr lang="he-IL" b="1">
                <a:latin typeface="Segoe UI" panose="020B0502040204020203" pitchFamily="34" charset="0"/>
                <a:ea typeface="Tahoma" pitchFamily="34" charset="0"/>
                <a:cs typeface="Segoe UI" panose="020B0502040204020203" pitchFamily="34" charset="0"/>
              </a:rPr>
              <a:t>מירי גולדברג</a:t>
            </a:r>
          </a:p>
          <a:p>
            <a:pPr lvl="0" algn="r">
              <a:defRPr/>
            </a:pPr>
            <a:r>
              <a:rPr lang="he-IL">
                <a:latin typeface="Segoe UI" panose="020B0502040204020203" pitchFamily="34" charset="0"/>
                <a:ea typeface="Tahoma" pitchFamily="34" charset="0"/>
                <a:cs typeface="Segoe UI" panose="020B0502040204020203" pitchFamily="34" charset="0"/>
              </a:rPr>
              <a:t>חוקרת ומעריכת תוכניות</a:t>
            </a:r>
            <a:endParaRPr lang="en-US">
              <a:latin typeface="Segoe UI" panose="020B0502040204020203" pitchFamily="34" charset="0"/>
              <a:ea typeface="Tahoma" pitchFamily="34" charset="0"/>
              <a:cs typeface="Segoe UI" panose="020B0502040204020203" pitchFamily="34" charset="0"/>
            </a:endParaRPr>
          </a:p>
        </p:txBody>
      </p:sp>
      <p:sp>
        <p:nvSpPr>
          <p:cNvPr id="6" name="TextBox 35">
            <a:extLst>
              <a:ext uri="{FF2B5EF4-FFF2-40B4-BE49-F238E27FC236}">
                <a16:creationId xmlns:a16="http://schemas.microsoft.com/office/drawing/2014/main" id="{D58252CE-A513-A3D4-E8F2-202A955E332A}"/>
              </a:ext>
            </a:extLst>
          </p:cNvPr>
          <p:cNvSpPr txBox="1"/>
          <p:nvPr/>
        </p:nvSpPr>
        <p:spPr>
          <a:xfrm>
            <a:off x="6353175" y="4761749"/>
            <a:ext cx="2988319" cy="646331"/>
          </a:xfrm>
          <a:prstGeom prst="rect">
            <a:avLst/>
          </a:prstGeom>
          <a:noFill/>
        </p:spPr>
        <p:txBody>
          <a:bodyPr wrap="none" rtlCol="1">
            <a:spAutoFit/>
          </a:bodyPr>
          <a:lstStyle/>
          <a:p>
            <a:pPr algn="r" fontAlgn="base"/>
            <a:r>
              <a:rPr lang="he-IL" b="1" err="1">
                <a:latin typeface="Segoe UI" panose="020B0502040204020203" pitchFamily="34" charset="0"/>
                <a:ea typeface="Tahoma" pitchFamily="34" charset="0"/>
                <a:cs typeface="Segoe UI" panose="020B0502040204020203" pitchFamily="34" charset="0"/>
              </a:rPr>
              <a:t>נואית</a:t>
            </a:r>
            <a:r>
              <a:rPr lang="he-IL" b="1">
                <a:latin typeface="Segoe UI" panose="020B0502040204020203" pitchFamily="34" charset="0"/>
                <a:ea typeface="Tahoma" pitchFamily="34" charset="0"/>
                <a:cs typeface="Segoe UI" panose="020B0502040204020203" pitchFamily="34" charset="0"/>
              </a:rPr>
              <a:t> קדוש- ממן</a:t>
            </a:r>
            <a:r>
              <a:rPr lang="en-US" b="1">
                <a:latin typeface="Segoe UI" panose="020B0502040204020203" pitchFamily="34" charset="0"/>
                <a:ea typeface="Tahoma" pitchFamily="34" charset="0"/>
                <a:cs typeface="Segoe UI" panose="020B0502040204020203" pitchFamily="34" charset="0"/>
              </a:rPr>
              <a:t>​</a:t>
            </a:r>
          </a:p>
          <a:p>
            <a:pPr algn="r" rtl="0" fontAlgn="base"/>
            <a:r>
              <a:rPr lang="he-IL">
                <a:latin typeface="Segoe UI" panose="020B0502040204020203" pitchFamily="34" charset="0"/>
                <a:ea typeface="Tahoma" pitchFamily="34" charset="0"/>
                <a:cs typeface="Segoe UI" panose="020B0502040204020203" pitchFamily="34" charset="0"/>
              </a:rPr>
              <a:t>רכזת תפעול מחקרי הערכה</a:t>
            </a:r>
            <a:endParaRPr lang="en-US">
              <a:latin typeface="Segoe UI" panose="020B0502040204020203" pitchFamily="34" charset="0"/>
              <a:ea typeface="Tahoma" pitchFamily="34" charset="0"/>
              <a:cs typeface="Segoe UI" panose="020B0502040204020203" pitchFamily="34" charset="0"/>
            </a:endParaRPr>
          </a:p>
        </p:txBody>
      </p:sp>
      <p:pic>
        <p:nvPicPr>
          <p:cNvPr id="13" name="Picture 2">
            <a:extLst>
              <a:ext uri="{FF2B5EF4-FFF2-40B4-BE49-F238E27FC236}">
                <a16:creationId xmlns:a16="http://schemas.microsoft.com/office/drawing/2014/main" id="{9DA219BD-A487-57F8-353D-242373F340E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3527" y="4461613"/>
            <a:ext cx="1239703" cy="123970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קבוצה 4">
            <a:extLst>
              <a:ext uri="{FF2B5EF4-FFF2-40B4-BE49-F238E27FC236}">
                <a16:creationId xmlns:a16="http://schemas.microsoft.com/office/drawing/2014/main" id="{403C9465-4E27-6D4D-563E-07B44028A5F8}"/>
              </a:ext>
            </a:extLst>
          </p:cNvPr>
          <p:cNvGrpSpPr/>
          <p:nvPr/>
        </p:nvGrpSpPr>
        <p:grpSpPr>
          <a:xfrm>
            <a:off x="1496389" y="2880708"/>
            <a:ext cx="4432908" cy="1329417"/>
            <a:chOff x="6460579" y="1190789"/>
            <a:chExt cx="4432908" cy="1329417"/>
          </a:xfrm>
        </p:grpSpPr>
        <p:sp>
          <p:nvSpPr>
            <p:cNvPr id="16" name="Rectangle 15">
              <a:extLst>
                <a:ext uri="{FF2B5EF4-FFF2-40B4-BE49-F238E27FC236}">
                  <a16:creationId xmlns:a16="http://schemas.microsoft.com/office/drawing/2014/main" id="{C60A4669-B958-4A8C-63EF-D26A3EC9137F}"/>
                </a:ext>
              </a:extLst>
            </p:cNvPr>
            <p:cNvSpPr/>
            <p:nvPr/>
          </p:nvSpPr>
          <p:spPr>
            <a:xfrm>
              <a:off x="6460579" y="1616434"/>
              <a:ext cx="2985034" cy="64633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אלונה </a:t>
              </a:r>
              <a:r>
                <a:rPr kumimoji="0" lang="he-IL" sz="1800" b="1" i="0" u="none" strike="noStrike" kern="1200" cap="none" spc="0" normalizeH="0" baseline="0" noProof="0" err="1">
                  <a:ln>
                    <a:noFill/>
                  </a:ln>
                  <a:solidFill>
                    <a:prstClr val="black"/>
                  </a:solidFill>
                  <a:effectLst/>
                  <a:uLnTx/>
                  <a:uFillTx/>
                  <a:latin typeface="Segoe UI" panose="020B0502040204020203" pitchFamily="34" charset="0"/>
                  <a:ea typeface="Tahoma" pitchFamily="34" charset="0"/>
                  <a:cs typeface="Segoe UI" panose="020B0502040204020203" pitchFamily="34" charset="0"/>
                </a:rPr>
                <a:t>צירולניקוב</a:t>
              </a:r>
              <a:r>
                <a:rPr kumimoji="0" lang="he-IL" sz="1800" b="1" i="0" u="none" strike="noStrike" kern="1200" cap="none" spc="0" normalizeH="0" baseline="0" noProof="0">
                  <a:ln>
                    <a:noFill/>
                  </a:ln>
                  <a:solidFill>
                    <a:srgbClr val="36636F"/>
                  </a:solidFill>
                  <a:effectLst/>
                  <a:uLnTx/>
                  <a:uFillTx/>
                  <a:latin typeface="Segoe UI" panose="020B0502040204020203" pitchFamily="34" charset="0"/>
                  <a:ea typeface="Tahoma" pitchFamily="34" charset="0"/>
                  <a:cs typeface="Segoe UI" panose="020B0502040204020203" pitchFamily="34" charset="0"/>
                </a:rPr>
                <a:t>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a:ln>
                    <a:noFill/>
                  </a:ln>
                  <a:solidFill>
                    <a:prstClr val="black"/>
                  </a:solidFill>
                  <a:effectLst/>
                  <a:uLnTx/>
                  <a:uFillTx/>
                  <a:latin typeface="Segoe UI" panose="020B0502040204020203" pitchFamily="34" charset="0"/>
                  <a:ea typeface="Tahoma" pitchFamily="34" charset="0"/>
                  <a:cs typeface="Segoe UI" panose="020B0502040204020203" pitchFamily="34" charset="0"/>
                </a:rPr>
                <a:t>חוקרת ומעריכת תוכניות</a:t>
              </a:r>
            </a:p>
          </p:txBody>
        </p:sp>
        <p:pic>
          <p:nvPicPr>
            <p:cNvPr id="18" name="תמונה 18">
              <a:extLst>
                <a:ext uri="{FF2B5EF4-FFF2-40B4-BE49-F238E27FC236}">
                  <a16:creationId xmlns:a16="http://schemas.microsoft.com/office/drawing/2014/main" id="{4F9252D5-9454-4A42-444C-82C97E05E80B}"/>
                </a:ext>
              </a:extLst>
            </p:cNvPr>
            <p:cNvPicPr>
              <a:picLocks noChangeAspect="1"/>
            </p:cNvPicPr>
            <p:nvPr/>
          </p:nvPicPr>
          <p:blipFill>
            <a:blip r:embed="rId10" cstate="email">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a:ext>
              </a:extLst>
            </a:blip>
            <a:stretch>
              <a:fillRect/>
            </a:stretch>
          </p:blipFill>
          <p:spPr>
            <a:xfrm>
              <a:off x="9733870" y="1190789"/>
              <a:ext cx="1159617" cy="1329417"/>
            </a:xfrm>
            <a:prstGeom prst="ellipse">
              <a:avLst/>
            </a:prstGeom>
            <a:ln>
              <a:noFill/>
            </a:ln>
            <a:effectLst>
              <a:softEdge rad="112500"/>
            </a:effectLst>
          </p:spPr>
        </p:pic>
      </p:grpSp>
      <p:sp>
        <p:nvSpPr>
          <p:cNvPr id="5" name="Rectangle 4">
            <a:extLst>
              <a:ext uri="{FF2B5EF4-FFF2-40B4-BE49-F238E27FC236}">
                <a16:creationId xmlns:a16="http://schemas.microsoft.com/office/drawing/2014/main" id="{5667C6CE-2EE1-59EE-3E72-F38BA225AAE3}"/>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58310093"/>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גינה קהילתית</a:t>
            </a:r>
            <a:r>
              <a:rPr kumimoji="0" lang="en-GB"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סיכום והמלצות בהתאם למדדי המודל הלוגי</a:t>
            </a:r>
          </a:p>
        </p:txBody>
      </p:sp>
      <p:sp>
        <p:nvSpPr>
          <p:cNvPr id="6" name="Rectangle 6">
            <a:extLst>
              <a:ext uri="{FF2B5EF4-FFF2-40B4-BE49-F238E27FC236}">
                <a16:creationId xmlns:a16="http://schemas.microsoft.com/office/drawing/2014/main" id="{44C33938-A3BF-65A8-A4EC-442D698A43B9}"/>
              </a:ext>
            </a:extLst>
          </p:cNvPr>
          <p:cNvSpPr/>
          <p:nvPr/>
        </p:nvSpPr>
        <p:spPr>
          <a:xfrm>
            <a:off x="148002" y="399388"/>
            <a:ext cx="11938000" cy="6408000"/>
          </a:xfrm>
          <a:prstGeom prst="rect">
            <a:avLst/>
          </a:prstGeom>
          <a:solidFill>
            <a:schemeClr val="bg1"/>
          </a:solidFill>
        </p:spPr>
        <p:txBody>
          <a:bodyPr wrap="square">
            <a:spAutoFit/>
          </a:bodyPr>
          <a:lstStyle/>
          <a:p>
            <a:pPr marL="285750" marR="0" lvl="0" indent="-285750" algn="l" defTabSz="914400" rtl="0" eaLnBrk="1" fontAlgn="auto" latinLnBrk="0" hangingPunct="1">
              <a:lnSpc>
                <a:spcPts val="2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Number of city residents, parents of young children, involved in public participation process:</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לקראת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ההתערבות, התקיימו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3 מפגשי שיתוף ציבור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עם תושבי השכונה וילדיהם ובעלי עניין מהאזור (סה"כ</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 כ-150 משתתפים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עם זאת,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רובם הגדול השתתפו במפגש בודד </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(אירוע שיא ב- 01.06.</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22</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ניכר</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יתרון לתהליך מתמשך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(מספר מפגשים על פני אירוע חד פעמי), אשר מגביר את מחויבות התושבים, שביעות רצונם, ואת הסיכוי שיעשו שימוש במרחב.</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מרבית החשיפה למפגשים הייתה דרך עמוד ה-</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Facebook</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של העירייה ודרך גן פיס. </a:t>
            </a:r>
            <a:r>
              <a:rPr lang="he-IL" sz="1200" dirty="0">
                <a:latin typeface="Segoe UI"/>
                <a:cs typeface="Segoe UI"/>
              </a:rPr>
              <a:t>לשם הגדלת היקף המשתתפים באירועים עתידיים, חשוב להשקיע בפרסום (במגוון כלים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מקומיים ודיגיטליים), </a:t>
            </a:r>
            <a:r>
              <a:rPr lang="he-IL" sz="1200" b="1" dirty="0">
                <a:latin typeface="Segoe UI"/>
                <a:cs typeface="Segoe UI"/>
              </a:rPr>
              <a:t>התאמת מועד ותוכן המפגשים לתושבים וילדיהם, ולדאוג לנציגות קבועה מטעם הרשות </a:t>
            </a:r>
            <a:r>
              <a:rPr lang="he-IL" sz="1200" dirty="0">
                <a:latin typeface="Segoe UI"/>
                <a:cs typeface="Segoe UI"/>
              </a:rPr>
              <a:t>– אשר מעביר מסר על החשיבות שהרשות רואה בתהליך.</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The post-intervention public spaces are suitable for safe use, stay and mobility on foot and with a stroller:</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בעקבות התצפית המקדימה הומלץ על הכשרת קרקע הסמוכה לגן פיס למרחב נעים לשהייה ומשחק, תוך רתימת תושבים ובעלי עניין לשימוש ושמירה עליו וכן התאמה להתניידות רגלית בטוחה.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כיום, ניכר כי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הגינה מתוחזקת, גננת גן פיס דואגת לטיפוחה, והורים וילדיהם לקחו חלק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בעיצוב חלק מהאלמנטים, במסגרת פעילות מונחית. עם זאת, עדיין ממשיכים להתקבל עדכונים אודות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אתגרי תחזוקה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בגינה, ובכלל זה תיקון תקלות חוזרות במערכת המים, טיפול בפרגולה, ניכוש עשבים ושתילה יזומה מטעם העירייה, ועוד.</a:t>
            </a: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חשוב להגדיר גורם אחראי (עירוני / בעל עניין/ מהקהילה), כבר משלב ההקמה, שידאג לסדירויות בתחזוקת המקום, זאת תוך הקצאת משאבים מתאימים.</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participating in activities in tactic intervention areas (place making):</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התושבים ובעלי העניין דיווחו שחשוב להם להיות שותפים לשינויים מסוג זה בעיר. עם זאת,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אחוזים נמוכים דיווחו על רצון למעורבות אקטיבית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וכמחציתם העדיפו לקבל עדכון כאשר הפרויקט יהיה פתוח לשימוש הציבור.</a:t>
            </a:r>
            <a:r>
              <a:rPr lang="he-IL" sz="1200" dirty="0">
                <a:latin typeface="Segoe UI"/>
                <a:cs typeface="Segoe UI"/>
              </a:rPr>
              <a:t> </a:t>
            </a:r>
            <a:r>
              <a:rPr lang="he-IL" sz="1200" b="1" dirty="0">
                <a:latin typeface="Segoe UI"/>
                <a:cs typeface="Segoe UI"/>
              </a:rPr>
              <a:t>תיאום עבודות ההקמה בהתאם לזמינות התושבים עשויה להגביר את מידת מעורבותם </a:t>
            </a:r>
            <a:r>
              <a:rPr lang="he-IL" sz="1200" dirty="0">
                <a:latin typeface="Segoe UI"/>
                <a:cs typeface="Segoe UI"/>
              </a:rPr>
              <a:t>ואת מחויבותם לדאוג לשימור וטיפוח המקום.</a:t>
            </a:r>
            <a:endParaRPr lang="en-US" sz="1200" dirty="0">
              <a:latin typeface="Segoe UI"/>
              <a:cs typeface="Segoe UI"/>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staying in post-intervention public spaces: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עם השלמת ההתערבות, </a:t>
            </a:r>
            <a:r>
              <a:rPr lang="he-IL" sz="1200" b="1" dirty="0">
                <a:latin typeface="Segoe UI" panose="020B0502040204020203" pitchFamily="34" charset="0"/>
                <a:cs typeface="Segoe UI" panose="020B0502040204020203" pitchFamily="34" charset="0"/>
              </a:rPr>
              <a:t>אימהות בודדות החלו לפקוד את הגינה בקביעות עם ילדיהן</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מחצית מהמשיבות בפעילות השתילה ביום האם דיווחו על שימוש בגינה עם ילדיהן לפחות פעם בשבוע. </a:t>
            </a:r>
            <a:r>
              <a:rPr lang="he-IL" sz="1200" dirty="0">
                <a:latin typeface="Segoe UI"/>
                <a:cs typeface="Segoe UI"/>
              </a:rPr>
              <a:t>כדאי </a:t>
            </a:r>
            <a:r>
              <a:rPr lang="he-IL" sz="1200" b="1" dirty="0">
                <a:latin typeface="Segoe UI"/>
                <a:cs typeface="Segoe UI"/>
              </a:rPr>
              <a:t>להמשיך עם הפעלות בשטח הגינה, ולהרחיבן לשעות אחר הצוהריים.</a:t>
            </a:r>
            <a:endParaRPr lang="en-US" sz="1200" b="1" dirty="0">
              <a:latin typeface="Segoe UI"/>
              <a:cs typeface="Segoe UI"/>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a:t>
            </a:r>
            <a:r>
              <a:rPr lang="en-US" sz="1200" b="1" dirty="0">
                <a:solidFill>
                  <a:srgbClr val="4978A6"/>
                </a:solidFill>
                <a:latin typeface="Segoe UI"/>
                <a:ea typeface="Tahoma" panose="020B0604030504040204" pitchFamily="34" charset="0"/>
                <a:cs typeface="Segoe UI"/>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משובי פעילות השתילה שהתקיימה בגינה לאחר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התערבות, עולה כי תנאי הסביבה נוחים ותאמו את צרכי ההורים והילדים וכי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הפעילות תרמה לאינטרקצייה חיוביות הורה-ילד.</a:t>
            </a:r>
            <a:endPar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Collaborations between municipal officials &amp; external partners, while pooling external resources to adjust the urban space for EC needs:</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המרצים והסטודנטים מ</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הטכניון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הובילו יחד עם העירייה ומנהלות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את תכנון הגינה ואת מפגשי שיתוף הציבור.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עוד תרמו לפרויקט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איגוד ערים לאיכות סביבה משולש דרומי, חברת 'נטפים, עמותת </a:t>
            </a:r>
            <a:r>
              <a:rPr lang="en-US" sz="1200" b="1" dirty="0" err="1">
                <a:solidFill>
                  <a:prstClr val="black"/>
                </a:solidFill>
                <a:latin typeface="Segoe UI" panose="020B0502040204020203" pitchFamily="34" charset="0"/>
                <a:ea typeface="Tahoma" panose="020B0604030504040204" pitchFamily="34" charset="0"/>
                <a:cs typeface="Segoe UI" panose="020B0502040204020203" pitchFamily="34" charset="0"/>
              </a:rPr>
              <a:t>Treelion</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תושבים ובעלי עניין מקומיים.</a:t>
            </a:r>
            <a:endPar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municipal investment in adjusting the urban space for safe use of young children and their caregivers: </a:t>
            </a:r>
            <a:r>
              <a:rPr kumimoji="0" lang="he-IL" sz="1200" b="1"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עיריית טירה השקיעה משאבים וכוח אדם </a:t>
            </a:r>
            <a:r>
              <a:rPr kumimoji="0" lang="he-IL" sz="120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למימוש הפרויקט.</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Building trust between the municipality and city residents: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על אף שתושבי טירה אינם מורגלים בתהליך שיתוף ציבור, מהתגובות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ההתנסות הייתה מוצלחת</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עצם קיום התהליך זכה לאהדה והובע רצון ונכונות להשתתפות בתהליכים נוספים. </a:t>
            </a: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בתהליכי שיתוף ציבור עתידיים,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חשוב </a:t>
            </a:r>
            <a:r>
              <a:rPr lang="he-IL" sz="1200" b="1" dirty="0">
                <a:solidFill>
                  <a:prstClr val="black"/>
                </a:solidFill>
                <a:latin typeface="Segoe UI"/>
                <a:cs typeface="Segoe UI"/>
              </a:rPr>
              <a:t>ל</a:t>
            </a:r>
            <a:r>
              <a:rPr kumimoji="0" lang="he-IL" sz="1200" b="1" i="0" u="none" strike="noStrike" kern="1200" cap="none" spc="0" normalizeH="0" baseline="0" noProof="0" dirty="0">
                <a:ln>
                  <a:noFill/>
                </a:ln>
                <a:solidFill>
                  <a:prstClr val="black"/>
                </a:solidFill>
                <a:effectLst/>
                <a:uLnTx/>
                <a:uFillTx/>
                <a:latin typeface="Segoe UI"/>
                <a:ea typeface="+mn-ea"/>
                <a:cs typeface="Segoe UI"/>
              </a:rPr>
              <a:t>רתום גם את בעלי העניין, ולדאוג שדעתם תילקח בחשבון </a:t>
            </a:r>
            <a:r>
              <a:rPr kumimoji="0" lang="he-IL" sz="1200" b="0" i="0" u="none" strike="noStrike" kern="1200" cap="none" spc="0" normalizeH="0" baseline="0" noProof="0" dirty="0">
                <a:ln>
                  <a:noFill/>
                </a:ln>
                <a:solidFill>
                  <a:prstClr val="black"/>
                </a:solidFill>
                <a:effectLst/>
                <a:uLnTx/>
                <a:uFillTx/>
                <a:latin typeface="Segoe UI"/>
                <a:ea typeface="+mn-ea"/>
                <a:cs typeface="Segoe UI"/>
              </a:rPr>
              <a:t>(לאור דיווחם כי</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דעתם לא נלקחה בחשבון בפרקטיקה). </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605555433"/>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A picture containing grass, outdoor, sky&#10;&#10;Description automatically generated">
            <a:extLst>
              <a:ext uri="{FF2B5EF4-FFF2-40B4-BE49-F238E27FC236}">
                <a16:creationId xmlns:a16="http://schemas.microsoft.com/office/drawing/2014/main" id="{1F0B99D0-78F1-CFA1-3CC4-CE54950F80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 b="-2"/>
          <a:stretch/>
        </p:blipFill>
        <p:spPr>
          <a:xfrm>
            <a:off x="198741" y="2410448"/>
            <a:ext cx="5803323" cy="3890357"/>
          </a:xfrm>
          <a:prstGeom prst="rect">
            <a:avLst/>
          </a:prstGeom>
        </p:spPr>
      </p:pic>
      <p:pic>
        <p:nvPicPr>
          <p:cNvPr id="8" name="Picture 10">
            <a:extLst>
              <a:ext uri="{FF2B5EF4-FFF2-40B4-BE49-F238E27FC236}">
                <a16:creationId xmlns:a16="http://schemas.microsoft.com/office/drawing/2014/main" id="{FA85156B-F764-44CD-043F-5D8A4D8F4F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bwMode="auto">
          <a:xfrm>
            <a:off x="6189934" y="2410448"/>
            <a:ext cx="5803323" cy="3890357"/>
          </a:xfrm>
          <a:prstGeom prst="rect">
            <a:avLst/>
          </a:prstGeom>
          <a:noFill/>
        </p:spPr>
      </p:pic>
      <p:sp>
        <p:nvSpPr>
          <p:cNvPr id="2" name="Slide Number Placeholder 1">
            <a:extLst>
              <a:ext uri="{FF2B5EF4-FFF2-40B4-BE49-F238E27FC236}">
                <a16:creationId xmlns:a16="http://schemas.microsoft.com/office/drawing/2014/main" id="{93406CA7-1C7D-5F1E-9BAE-78BD0B2E2945}"/>
              </a:ext>
            </a:extLst>
          </p:cNvPr>
          <p:cNvSpPr>
            <a:spLocks noGrp="1"/>
          </p:cNvSpPr>
          <p:nvPr>
            <p:ph type="sldNum" sz="quarter" idx="12"/>
          </p:nvPr>
        </p:nvSpPr>
        <p:spPr>
          <a:xfrm>
            <a:off x="11460480" y="6297401"/>
            <a:ext cx="508676" cy="365125"/>
          </a:xfrm>
        </p:spPr>
        <p:txBody>
          <a:bodyPr vert="horz" lIns="91440" tIns="45720" rIns="91440" bIns="45720" rtlCol="0" anchor="ctr">
            <a:normAutofit/>
          </a:bodyPr>
          <a:lstStyle/>
          <a:p>
            <a:pPr marR="0" lvl="0" indent="0" rtl="0" fontAlgn="auto">
              <a:spcBef>
                <a:spcPts val="0"/>
              </a:spcBef>
              <a:spcAft>
                <a:spcPts val="600"/>
              </a:spcAft>
              <a:buClrTx/>
              <a:buSzTx/>
              <a:buFontTx/>
              <a:buNone/>
              <a:tabLst/>
              <a:defRPr/>
            </a:pPr>
            <a:fld id="{F2736200-3204-44C4-A5EC-985817706BA3}" type="slidenum">
              <a:rPr kumimoji="0" lang="en-US" b="0" i="0" u="none" strike="noStrike" cap="none" spc="0" normalizeH="0" baseline="0" noProof="0" smtClean="0">
                <a:ln>
                  <a:noFill/>
                </a:ln>
                <a:solidFill>
                  <a:schemeClr val="tx1">
                    <a:tint val="75000"/>
                  </a:schemeClr>
                </a:solidFill>
                <a:effectLst/>
                <a:uLnTx/>
                <a:uFillTx/>
              </a:rPr>
              <a:pPr marR="0" lvl="0" indent="0" rtl="0" fontAlgn="auto">
                <a:spcBef>
                  <a:spcPts val="0"/>
                </a:spcBef>
                <a:spcAft>
                  <a:spcPts val="600"/>
                </a:spcAft>
                <a:buClrTx/>
                <a:buSzTx/>
                <a:buFontTx/>
                <a:buNone/>
                <a:tabLst/>
                <a:defRPr/>
              </a:pPr>
              <a:t>21</a:t>
            </a:fld>
            <a:endParaRPr kumimoji="0" lang="en-US" b="0" i="0" u="none" strike="noStrike" cap="none" spc="0" normalizeH="0" baseline="0" noProof="0">
              <a:ln>
                <a:noFill/>
              </a:ln>
              <a:solidFill>
                <a:schemeClr val="tx1">
                  <a:tint val="75000"/>
                </a:schemeClr>
              </a:solidFill>
              <a:effectLst/>
              <a:uLnTx/>
              <a:uFillTx/>
            </a:endParaRPr>
          </a:p>
        </p:txBody>
      </p:sp>
      <p:sp>
        <p:nvSpPr>
          <p:cNvPr id="9" name="TextBox 16">
            <a:extLst>
              <a:ext uri="{FF2B5EF4-FFF2-40B4-BE49-F238E27FC236}">
                <a16:creationId xmlns:a16="http://schemas.microsoft.com/office/drawing/2014/main" id="{E6436301-F049-A910-4A58-5835337052B3}"/>
              </a:ext>
            </a:extLst>
          </p:cNvPr>
          <p:cNvSpPr txBox="1"/>
          <p:nvPr/>
        </p:nvSpPr>
        <p:spPr>
          <a:xfrm>
            <a:off x="1883522" y="560599"/>
            <a:ext cx="9227737" cy="1446550"/>
          </a:xfrm>
          <a:prstGeom prst="rect">
            <a:avLst/>
          </a:prstGeom>
          <a:solidFill>
            <a:srgbClr val="EC1C3C"/>
          </a:solidFill>
        </p:spPr>
        <p:txBody>
          <a:bodyPr wrap="square" rtlCol="0">
            <a:spAutoFit/>
          </a:bodyPr>
          <a:lstStyle/>
          <a:p>
            <a:pPr algn="ctr" rtl="1"/>
            <a:r>
              <a:rPr lang="he-IL" sz="3200" b="1">
                <a:solidFill>
                  <a:schemeClr val="bg1"/>
                </a:solidFill>
                <a:latin typeface="Tahoma" pitchFamily="34" charset="0"/>
                <a:ea typeface="Tahoma" pitchFamily="34" charset="0"/>
                <a:cs typeface="Tahoma" pitchFamily="34" charset="0"/>
              </a:rPr>
              <a:t>גינת משחקים</a:t>
            </a:r>
          </a:p>
          <a:p>
            <a:pPr algn="ctr" rtl="1"/>
            <a:r>
              <a:rPr lang="he-IL" sz="3200" b="1">
                <a:solidFill>
                  <a:schemeClr val="bg1"/>
                </a:solidFill>
                <a:latin typeface="Tahoma" pitchFamily="34" charset="0"/>
                <a:ea typeface="Tahoma" pitchFamily="34" charset="0"/>
                <a:cs typeface="Tahoma" pitchFamily="34" charset="0"/>
              </a:rPr>
              <a:t>קריית חינוך</a:t>
            </a:r>
            <a:br>
              <a:rPr lang="en-US" sz="3200" b="1">
                <a:solidFill>
                  <a:schemeClr val="bg1"/>
                </a:solidFill>
                <a:latin typeface="Tahoma" pitchFamily="34" charset="0"/>
                <a:ea typeface="Tahoma" pitchFamily="34" charset="0"/>
                <a:cs typeface="Tahoma" pitchFamily="34" charset="0"/>
              </a:rPr>
            </a:br>
            <a:r>
              <a:rPr lang="he-IL" sz="2400" b="1">
                <a:solidFill>
                  <a:schemeClr val="bg1"/>
                </a:solidFill>
                <a:latin typeface="Tahoma" pitchFamily="34" charset="0"/>
                <a:ea typeface="Tahoma" pitchFamily="34" charset="0"/>
                <a:cs typeface="Tahoma" pitchFamily="34" charset="0"/>
              </a:rPr>
              <a:t>אוקטובר 2021-דצמבר 2022</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13">
            <a:extLst>
              <a:ext uri="{FF2B5EF4-FFF2-40B4-BE49-F238E27FC236}">
                <a16:creationId xmlns:a16="http://schemas.microsoft.com/office/drawing/2014/main" id="{F55AD97A-0154-E2CB-CE14-A4C38AF90539}"/>
              </a:ext>
            </a:extLst>
          </p:cNvPr>
          <p:cNvSpPr txBox="1"/>
          <p:nvPr/>
        </p:nvSpPr>
        <p:spPr>
          <a:xfrm>
            <a:off x="198741" y="6020402"/>
            <a:ext cx="5803323" cy="276999"/>
          </a:xfrm>
          <a:prstGeom prst="rect">
            <a:avLst/>
          </a:prstGeom>
          <a:solidFill>
            <a:srgbClr val="DBE5F1">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200" b="0" i="0" u="sng"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אחרי התערבות</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1" name="TextBox 15">
            <a:extLst>
              <a:ext uri="{FF2B5EF4-FFF2-40B4-BE49-F238E27FC236}">
                <a16:creationId xmlns:a16="http://schemas.microsoft.com/office/drawing/2014/main" id="{7661AE11-3FA0-D1E2-70E1-20401A9F424A}"/>
              </a:ext>
            </a:extLst>
          </p:cNvPr>
          <p:cNvSpPr txBox="1"/>
          <p:nvPr/>
        </p:nvSpPr>
        <p:spPr>
          <a:xfrm>
            <a:off x="6189934" y="6020402"/>
            <a:ext cx="5803323" cy="276999"/>
          </a:xfrm>
          <a:prstGeom prst="rect">
            <a:avLst/>
          </a:prstGeom>
          <a:solidFill>
            <a:srgbClr val="DBE5F1">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200" b="0" i="0" u="sng"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לפני התערבות</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8B7CD6D3-BF1D-C85A-A6CD-B92F533D1E12}"/>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627265018"/>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E905992E-A7F3-5FEE-1404-42C0B6CF63F3}"/>
              </a:ext>
            </a:extLst>
          </p:cNvPr>
          <p:cNvSpPr>
            <a:spLocks noGrp="1"/>
          </p:cNvSpPr>
          <p:nvPr>
            <p:ph type="sldNum" sz="quarter" idx="12"/>
          </p:nvPr>
        </p:nvSpPr>
        <p:spPr>
          <a:xfrm>
            <a:off x="11492459" y="646235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6233A5E8-5764-C87B-62E8-A2E022E71AB7}"/>
              </a:ext>
            </a:extLst>
          </p:cNvPr>
          <p:cNvSpPr txBox="1"/>
          <p:nvPr/>
        </p:nvSpPr>
        <p:spPr>
          <a:xfrm>
            <a:off x="0" y="-9067"/>
            <a:ext cx="12192001"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גינת משחקים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קרית</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חינוך - רקע ומערך המחקר</a:t>
            </a:r>
          </a:p>
        </p:txBody>
      </p:sp>
      <p:sp>
        <p:nvSpPr>
          <p:cNvPr id="13" name="Rectangle 12">
            <a:extLst>
              <a:ext uri="{FF2B5EF4-FFF2-40B4-BE49-F238E27FC236}">
                <a16:creationId xmlns:a16="http://schemas.microsoft.com/office/drawing/2014/main" id="{641F539C-6333-5C05-9F0C-397D6C3EF564}"/>
              </a:ext>
            </a:extLst>
          </p:cNvPr>
          <p:cNvSpPr/>
          <p:nvPr/>
        </p:nvSpPr>
        <p:spPr>
          <a:xfrm>
            <a:off x="4750940" y="433591"/>
            <a:ext cx="7307710" cy="6028766"/>
          </a:xfrm>
          <a:prstGeom prst="rect">
            <a:avLst/>
          </a:prstGeom>
          <a:solidFill>
            <a:schemeClr val="bg1"/>
          </a:solidFill>
        </p:spPr>
        <p:txBody>
          <a:bodyPr wrap="square" lIns="91440" tIns="45720" rIns="91440" bIns="45720" anchor="t">
            <a:spAutoFit/>
          </a:bodyPr>
          <a:lstStyle/>
          <a:p>
            <a:pPr marL="285750" marR="0" lvl="0" indent="-285750" algn="r" defTabSz="914400" rtl="1" eaLnBrk="1" fontAlgn="auto" latinLnBrk="0" hangingPunct="1">
              <a:lnSpc>
                <a:spcPct val="150000"/>
              </a:lnSpc>
              <a:spcBef>
                <a:spcPts val="0"/>
              </a:spcBef>
              <a:spcAft>
                <a:spcPts val="0"/>
              </a:spcAft>
              <a:buClr>
                <a:srgbClr val="FFC000"/>
              </a:buClr>
              <a:buSzTx/>
              <a:buFontTx/>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גן המשחקים בגינת קרית חינוך (3.4 דונם) ממוקם בין בריכת טירה (לא פעילה) לגן זיכרון. הגינה היא חלק מקריית חינוך, ממוקמת ברחוב שקט יחסית, ממולה חנויות ובהמשך יש קומפלקס בנייני מגורים נטוש (מאוכלסים חלקית באופן לא חוקי) ומיועדים להריסה.</a:t>
            </a:r>
          </a:p>
          <a:p>
            <a:pPr marL="285750" marR="0" lvl="0" indent="-285750" algn="r" defTabSz="914400" rtl="1" eaLnBrk="1" fontAlgn="auto" latinLnBrk="0" hangingPunct="1">
              <a:lnSpc>
                <a:spcPct val="150000"/>
              </a:lnSpc>
              <a:spcBef>
                <a:spcPts val="0"/>
              </a:spcBef>
              <a:spcAft>
                <a:spcPts val="0"/>
              </a:spcAft>
              <a:buClr>
                <a:srgbClr val="FFC000"/>
              </a:buClr>
              <a:buSzTx/>
              <a:buFontTx/>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בוצעו ההתערבויות הבאות בשיתוף עיריית טירה,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ויער האקלים (מימון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- 16,530 ₪ עבור שיתוף ציבור ותכנון הגינה</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חברת נטפים- כ- 50,000 בתרומת מערכות השקיה, מימון עירייה-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מתקציבי משרד הבריאות והשיכון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כ-150,000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בשלב א'):</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 ניקוי השטח ממתקנים שבורים, מגומי וחצץ.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 פיזור אדמה חמרה לשתילה ושתילת עצים בתרומת יער האקלים.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 סלילת שני שבילי אופניים: אחד לפעוטות ומסלול היקפי לילדים גדולים יותר.</a:t>
            </a:r>
          </a:p>
          <a:p>
            <a:pPr marR="0" lvl="0" algn="r" defTabSz="914400" rtl="1" eaLnBrk="1" fontAlgn="auto" latinLnBrk="0" hangingPunct="1">
              <a:lnSpc>
                <a:spcPct val="150000"/>
              </a:lnSpc>
              <a:spcBef>
                <a:spcPts val="0"/>
              </a:spcBef>
              <a:spcAft>
                <a:spcPts val="0"/>
              </a:spcAft>
              <a:buClr>
                <a:srgbClr val="FFC000"/>
              </a:buClr>
              <a:buSzTx/>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50000"/>
              </a:lnSpc>
              <a:spcBef>
                <a:spcPts val="0"/>
              </a:spcBef>
              <a:spcAft>
                <a:spcPts val="0"/>
              </a:spcAft>
              <a:buClr>
                <a:srgbClr val="FFC000"/>
              </a:buClr>
              <a:buSzTx/>
              <a:tabLst/>
              <a:defRPr/>
            </a:pPr>
            <a:endParaRPr lang="he-IL" sz="120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50000"/>
              </a:lnSpc>
              <a:spcBef>
                <a:spcPts val="0"/>
              </a:spcBef>
              <a:spcAft>
                <a:spcPts val="0"/>
              </a:spcAft>
              <a:buClr>
                <a:srgbClr val="FFC000"/>
              </a:buClr>
              <a:buSzTx/>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50000"/>
              </a:lnSpc>
              <a:spcBef>
                <a:spcPts val="0"/>
              </a:spcBef>
              <a:spcAft>
                <a:spcPts val="600"/>
              </a:spcAft>
              <a:buClr>
                <a:srgbClr val="FFC000"/>
              </a:buClr>
              <a:buSzTx/>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50000"/>
              </a:lnSpc>
              <a:spcBef>
                <a:spcPts val="0"/>
              </a:spcBef>
              <a:spcAft>
                <a:spcPts val="600"/>
              </a:spcAft>
              <a:buClr>
                <a:srgbClr val="FFC000"/>
              </a:buClr>
              <a:buSzTx/>
              <a:tabLst/>
              <a:defRPr/>
            </a:pP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FC000"/>
              </a:buClr>
              <a:buFontTx/>
              <a:buChar char="█"/>
              <a:defRPr/>
            </a:pPr>
            <a:r>
              <a:rPr lang="he-IL" sz="1200">
                <a:solidFill>
                  <a:prstClr val="black"/>
                </a:solidFill>
                <a:latin typeface="Segoe UI" panose="020B0502040204020203" pitchFamily="34" charset="0"/>
                <a:ea typeface="Tahoma"/>
                <a:cs typeface="Segoe UI" panose="020B0502040204020203" pitchFamily="34" charset="0"/>
              </a:rPr>
              <a:t>ביוזמת ומימון </a:t>
            </a:r>
            <a:r>
              <a:rPr lang="en-US" sz="1200">
                <a:solidFill>
                  <a:prstClr val="black"/>
                </a:solidFill>
                <a:latin typeface="Segoe UI" panose="020B0502040204020203" pitchFamily="34" charset="0"/>
                <a:ea typeface="Tahoma"/>
                <a:cs typeface="Segoe UI" panose="020B0502040204020203" pitchFamily="34" charset="0"/>
              </a:rPr>
              <a:t>Urban95</a:t>
            </a:r>
            <a:r>
              <a:rPr lang="he-IL" sz="1200">
                <a:solidFill>
                  <a:prstClr val="black"/>
                </a:solidFill>
                <a:latin typeface="Segoe UI" panose="020B0502040204020203" pitchFamily="34" charset="0"/>
                <a:ea typeface="Tahoma"/>
                <a:cs typeface="Segoe UI" panose="020B0502040204020203" pitchFamily="34" charset="0"/>
              </a:rPr>
              <a:t>, החל ממרץ 2023 מתקיימות בגינה פעילויות ספורט לילדים בהנחיית גל ברוכין (דובר ערבית). הפעילויות מתקיימות אחת לשבועיים, במסגרת פעילות שני מעונות יום, בליווי צוותי הגנים והורים מלווים, לטובת חשיפת המקום לתושבי העיר וילדיהם. </a:t>
            </a:r>
            <a:r>
              <a:rPr lang="he-IL" sz="1200" b="1">
                <a:solidFill>
                  <a:prstClr val="black"/>
                </a:solidFill>
                <a:highlight>
                  <a:srgbClr val="F9BC25"/>
                </a:highlight>
                <a:latin typeface="Segoe UI" panose="020B0502040204020203" pitchFamily="34" charset="0"/>
                <a:ea typeface="Tahoma"/>
                <a:cs typeface="Segoe UI" panose="020B0502040204020203" pitchFamily="34" charset="0"/>
              </a:rPr>
              <a:t>עם סיום הפעילות (יוני 2023), תבוצע הערכה הכוללת ראיון עם המדריך ותצפית על המפגש המסכם (כולל שיחות שטח עם גננות והורים מלווים).</a:t>
            </a:r>
          </a:p>
          <a:p>
            <a:pPr marL="285750" marR="0" lvl="0" indent="-285750" algn="r" defTabSz="914400" rtl="1" eaLnBrk="1" fontAlgn="auto" latinLnBrk="0" hangingPunct="1">
              <a:lnSpc>
                <a:spcPct val="150000"/>
              </a:lnSpc>
              <a:spcBef>
                <a:spcPts val="0"/>
              </a:spcBef>
              <a:spcAft>
                <a:spcPts val="0"/>
              </a:spcAft>
              <a:buClr>
                <a:srgbClr val="FFC000"/>
              </a:buClr>
              <a:buSzTx/>
              <a:buFontTx/>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באוגוסט 2023, מתוכנן לצאת לדרך שלב ב' של ההתערבות - הוספה ותיקון מתקני משחקים בתקציב של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כ-150,000 ₪ (מימון עירייה- משרד הבריאות והשיכון). בנוסף מימון עבור כוח אדם לגינון קהילתי, צמחייה, הקמה ותחזוקה סך של 175,000 ₪ דרך קול קורא של משרד החקלאות.</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סה"כ מימון הפרויקט כ-541,530 ₪.</a:t>
            </a:r>
          </a:p>
        </p:txBody>
      </p:sp>
      <p:sp>
        <p:nvSpPr>
          <p:cNvPr id="14" name="TextBox 13">
            <a:extLst>
              <a:ext uri="{FF2B5EF4-FFF2-40B4-BE49-F238E27FC236}">
                <a16:creationId xmlns:a16="http://schemas.microsoft.com/office/drawing/2014/main" id="{8B1D751B-CE99-64E9-7B1E-8C8D4D6E3F3A}"/>
              </a:ext>
            </a:extLst>
          </p:cNvPr>
          <p:cNvSpPr txBox="1"/>
          <p:nvPr/>
        </p:nvSpPr>
        <p:spPr>
          <a:xfrm>
            <a:off x="4740431" y="3162591"/>
            <a:ext cx="7462080" cy="1165897"/>
          </a:xfrm>
          <a:prstGeom prst="rect">
            <a:avLst/>
          </a:prstGeom>
          <a:solidFill>
            <a:srgbClr val="F9BC25"/>
          </a:solidFill>
        </p:spPr>
        <p:txBody>
          <a:bodyPr wrap="square" lIns="91440" tIns="45720" rIns="91440" bIns="45720" anchor="t">
            <a:spAutoFit/>
          </a:bodyPr>
          <a:lstStyle/>
          <a:p>
            <a:pPr marR="0" lvl="1" algn="r" defTabSz="914400" rtl="1" eaLnBrk="1" fontAlgn="auto" latinLnBrk="0" hangingPunct="1">
              <a:lnSpc>
                <a:spcPct val="150000"/>
              </a:lnSpc>
              <a:spcBef>
                <a:spcPts val="0"/>
              </a:spcBef>
              <a:spcAft>
                <a:spcPts val="0"/>
              </a:spcAft>
              <a:buClr>
                <a:srgbClr val="FF0000"/>
              </a:buClr>
              <a:buSzTx/>
              <a:tabLst/>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במסגרת הערכה מעצבת בוצעו 2 תצפיות בגינה – לפני ואחרי התערבות:</a:t>
            </a:r>
            <a:endParaRPr lang="he-IL" sz="1200" b="1">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742950" marR="0" lvl="1" indent="-285750" algn="r" defTabSz="914400" rtl="1" eaLnBrk="1" fontAlgn="auto" latinLnBrk="0" hangingPunct="1">
              <a:lnSpc>
                <a:spcPct val="150000"/>
              </a:lnSpc>
              <a:spcBef>
                <a:spcPts val="0"/>
              </a:spcBef>
              <a:spcAft>
                <a:spcPts val="0"/>
              </a:spcAft>
              <a:buClr>
                <a:srgbClr val="FF0000"/>
              </a:buClr>
              <a:buSzTx/>
              <a:buFontTx/>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לפני:</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ב-11.10.21 בין 16:00-19:30, אז רואינו 2 הורים שהגיעו עם ילדיהם לגינה.</a:t>
            </a:r>
            <a:endParaRPr lang="he-IL" sz="120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742950" marR="0" lvl="1" indent="-285750" algn="r" defTabSz="914400" rtl="1" eaLnBrk="1" fontAlgn="auto" latinLnBrk="0" hangingPunct="1">
              <a:lnSpc>
                <a:spcPct val="150000"/>
              </a:lnSpc>
              <a:spcBef>
                <a:spcPts val="0"/>
              </a:spcBef>
              <a:spcAft>
                <a:spcPts val="0"/>
              </a:spcAft>
              <a:buClr>
                <a:srgbClr val="FF0000"/>
              </a:buClr>
              <a:buSzTx/>
              <a:buFontTx/>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אחרי:</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ב-29.12.22 בין 15:30-18:00, רואיינה אמא אחת שהגיעה עם בנה (7) לגינה, וכן נערכו שיחות לא פורמליות עם שתי חבורות נערים (קרובי משפחה בני 8,11,12 ו- 5 נערים 14-15).</a:t>
            </a:r>
          </a:p>
        </p:txBody>
      </p:sp>
      <p:pic>
        <p:nvPicPr>
          <p:cNvPr id="15" name="Picture 14" descr="A picture containing grass, tree, outdoor, sky&#10;&#10;Description automatically generated">
            <a:extLst>
              <a:ext uri="{FF2B5EF4-FFF2-40B4-BE49-F238E27FC236}">
                <a16:creationId xmlns:a16="http://schemas.microsoft.com/office/drawing/2014/main" id="{B070F446-F842-8F0F-69A1-6C4C133744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60450" y="391043"/>
            <a:ext cx="7911390" cy="6582571"/>
          </a:xfrm>
          <a:prstGeom prst="rect">
            <a:avLst/>
          </a:prstGeom>
        </p:spPr>
      </p:pic>
      <p:sp>
        <p:nvSpPr>
          <p:cNvPr id="16" name="TextBox 15">
            <a:extLst>
              <a:ext uri="{FF2B5EF4-FFF2-40B4-BE49-F238E27FC236}">
                <a16:creationId xmlns:a16="http://schemas.microsoft.com/office/drawing/2014/main" id="{56554749-AA53-C3F3-98C2-4BD180DC7839}"/>
              </a:ext>
            </a:extLst>
          </p:cNvPr>
          <p:cNvSpPr txBox="1"/>
          <p:nvPr/>
        </p:nvSpPr>
        <p:spPr>
          <a:xfrm>
            <a:off x="0" y="385966"/>
            <a:ext cx="4750940" cy="276999"/>
          </a:xfrm>
          <a:prstGeom prst="rect">
            <a:avLst/>
          </a:prstGeom>
          <a:solidFill>
            <a:srgbClr val="DBE5F1">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200" b="0" i="0" u="sng"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אחרי התערבות</a:t>
            </a:r>
            <a:endParaRPr kumimoji="0" lang="en-US"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395799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DDD652-08D7-2201-0541-D00F5FFDFE24}"/>
              </a:ext>
            </a:extLst>
          </p:cNvPr>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70A72198-E545-7552-7EBD-14BD10402A29}"/>
              </a:ext>
            </a:extLst>
          </p:cNvPr>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גינת משחקים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קרית</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חינוך- לפני ואחרי שיפוץ</a:t>
            </a:r>
          </a:p>
        </p:txBody>
      </p:sp>
      <p:graphicFrame>
        <p:nvGraphicFramePr>
          <p:cNvPr id="4" name="Table 6">
            <a:extLst>
              <a:ext uri="{FF2B5EF4-FFF2-40B4-BE49-F238E27FC236}">
                <a16:creationId xmlns:a16="http://schemas.microsoft.com/office/drawing/2014/main" id="{D62B535F-A101-1198-8A17-ACB47514D065}"/>
              </a:ext>
            </a:extLst>
          </p:cNvPr>
          <p:cNvGraphicFramePr>
            <a:graphicFrameLocks noGrp="1"/>
          </p:cNvGraphicFramePr>
          <p:nvPr>
            <p:extLst>
              <p:ext uri="{D42A27DB-BD31-4B8C-83A1-F6EECF244321}">
                <p14:modId xmlns:p14="http://schemas.microsoft.com/office/powerpoint/2010/main" val="1301820364"/>
              </p:ext>
            </p:extLst>
          </p:nvPr>
        </p:nvGraphicFramePr>
        <p:xfrm>
          <a:off x="5184559" y="389652"/>
          <a:ext cx="6862437" cy="6437012"/>
        </p:xfrm>
        <a:graphic>
          <a:graphicData uri="http://schemas.openxmlformats.org/drawingml/2006/table">
            <a:tbl>
              <a:tblPr rtl="1" firstRow="1" bandRow="1">
                <a:tableStyleId>{2D5ABB26-0587-4C30-8999-92F81FD0307C}</a:tableStyleId>
              </a:tblPr>
              <a:tblGrid>
                <a:gridCol w="830081">
                  <a:extLst>
                    <a:ext uri="{9D8B030D-6E8A-4147-A177-3AD203B41FA5}">
                      <a16:colId xmlns:a16="http://schemas.microsoft.com/office/drawing/2014/main" val="851805883"/>
                    </a:ext>
                  </a:extLst>
                </a:gridCol>
                <a:gridCol w="2934049">
                  <a:extLst>
                    <a:ext uri="{9D8B030D-6E8A-4147-A177-3AD203B41FA5}">
                      <a16:colId xmlns:a16="http://schemas.microsoft.com/office/drawing/2014/main" val="1289128960"/>
                    </a:ext>
                  </a:extLst>
                </a:gridCol>
                <a:gridCol w="3098307">
                  <a:extLst>
                    <a:ext uri="{9D8B030D-6E8A-4147-A177-3AD203B41FA5}">
                      <a16:colId xmlns:a16="http://schemas.microsoft.com/office/drawing/2014/main" val="3982808368"/>
                    </a:ext>
                  </a:extLst>
                </a:gridCol>
              </a:tblGrid>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sz="11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defTabSz="914400" rtl="1" eaLnBrk="1" latinLnBrk="0" hangingPunct="1">
                        <a:buClr>
                          <a:srgbClr val="EC1C3C"/>
                        </a:buClr>
                        <a:buFont typeface="Tahoma" panose="020B0604030504040204" pitchFamily="34" charset="0"/>
                        <a:buNone/>
                      </a:pPr>
                      <a:r>
                        <a:rPr lang="he-IL" sz="1000" b="1" kern="1200">
                          <a:solidFill>
                            <a:schemeClr val="tx1"/>
                          </a:solidFill>
                          <a:latin typeface="Segoe UI" panose="020B0502040204020203" pitchFamily="34" charset="0"/>
                          <a:ea typeface="Tahoma" panose="020B0604030504040204" pitchFamily="34" charset="0"/>
                          <a:cs typeface="Segoe UI" panose="020B0502040204020203" pitchFamily="34" charset="0"/>
                        </a:rPr>
                        <a:t>תצפית לפני שיפוץ 11/10/21 </a:t>
                      </a:r>
                      <a:endParaRPr lang="he-IL" sz="1000" b="1" kern="120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050" b="1">
                          <a:solidFill>
                            <a:schemeClr val="tx1"/>
                          </a:solidFill>
                          <a:latin typeface="Segoe UI" panose="020B0502040204020203" pitchFamily="34" charset="0"/>
                          <a:ea typeface="Tahoma" panose="020B0604030504040204" pitchFamily="34" charset="0"/>
                          <a:cs typeface="Segoe UI" panose="020B0502040204020203" pitchFamily="34" charset="0"/>
                        </a:rPr>
                        <a:t>תצפית אחרי שיפוץ 9/12/22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2225392"/>
                  </a:ext>
                </a:extLst>
              </a:tr>
              <a:tr h="25975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תיאור המרחב ודרכי גישה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31774" rtl="1" eaLnBrk="1" fontAlgn="auto" latinLnBrk="0" hangingPunct="1">
                        <a:lnSpc>
                          <a:spcPct val="100000"/>
                        </a:lnSpc>
                        <a:spcBef>
                          <a:spcPts val="0"/>
                        </a:spcBef>
                        <a:spcAft>
                          <a:spcPts val="0"/>
                        </a:spcAft>
                        <a:buClrTx/>
                        <a:buSzTx/>
                        <a:buFontTx/>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בגינה אזור נטוש ובו כסאות ומתקנים שבורים ואזור עם מתקני משחק. מלבד שביל משער הכניסה למתקנים, רוב שטח הגינה אינו מרוצף.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הגינה עברה שיפוץ מקיף-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ניקיון אזור המתקנים, שתילת צמחייה והוספת מסלולי אופניים/ שביל הליכה- ונראית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שמורה במצב טוב. </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912417195"/>
                  </a:ext>
                </a:extLst>
              </a:tr>
              <a:tr h="662349">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ניקיון ותחזוקה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בגינה פח אשפה בודד שעלה על גדותיו, לכלוך ופסולת רבה, כך שלא ניתן להשתמש במרחב. ההורים אינם מרוצים מתחזוקת וניקיון הגינה. בנוסף, הם ציינו כי חסר מסלול אופניים -</a:t>
                      </a:r>
                      <a:r>
                        <a:rPr lang="he-IL" sz="1050" b="0" kern="120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he-IL" sz="105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"לבן הגדול שלי אין איפה לשחק באופניים. אנחנו לוקחים את האופניים ונוסעים לפארקים גדולים מחוץ לעיר. צריך לעשות פה שביל אופניים".</a:t>
                      </a:r>
                      <a:endParaRPr lang="he-IL" sz="1100" b="0" i="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למרות השיפוץ ופינוי הפסולת, יש צורך ב</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ניקיון ותחזוקה שוטפת וכן טיפול קבוע בצמחייה.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האם שרואיינה סיפרה שחבורות הנערים </a:t>
                      </a:r>
                      <a:r>
                        <a:rPr lang="he-IL" sz="1050" b="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"מלכלכים את המקום". </a:t>
                      </a:r>
                      <a:r>
                        <a:rPr lang="he-IL" sz="1100" b="0" i="0" kern="1200">
                          <a:solidFill>
                            <a:schemeClr val="bg1"/>
                          </a:solidFill>
                          <a:latin typeface="Segoe UI" panose="020B0502040204020203" pitchFamily="34" charset="0"/>
                          <a:ea typeface="Tahoma" panose="020B0604030504040204" pitchFamily="34" charset="0"/>
                          <a:cs typeface="Segoe UI" panose="020B0502040204020203" pitchFamily="34" charset="0"/>
                        </a:rPr>
                        <a:t>בנוסף,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לדבריה </a:t>
                      </a:r>
                      <a:r>
                        <a:rPr lang="he-IL" sz="1050" b="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"למרות שיש גינה יותר קרובה בשכונת המגורים, </a:t>
                      </a:r>
                      <a:r>
                        <a:rPr lang="he-IL" sz="1050" b="1"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הילד מעדיף ללכת לגינת האופניים".</a:t>
                      </a:r>
                      <a:endParaRPr lang="he-IL" sz="1100" b="1" kern="1200">
                        <a:solidFill>
                          <a:schemeClr val="bg1"/>
                        </a:solidFill>
                        <a:latin typeface="Segoe UI Light" panose="020B0502040204020203" pitchFamily="34" charset="0"/>
                        <a:ea typeface="Tahoma" panose="020B0604030504040204" pitchFamily="34" charset="0"/>
                        <a:cs typeface="Segoe UI Light" panose="020B0502040204020203" pitchFamily="34"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33209213"/>
                  </a:ext>
                </a:extLst>
              </a:tr>
              <a:tr h="2809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צל ותאורה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אין תאורה במקום, המתקנים מוצלים חלקית.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תאורה נדלקה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בגינה לפני השקיעה. </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64966769"/>
                  </a:ext>
                </a:extLst>
              </a:tr>
              <a:tr h="2809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Segoe UI" panose="020B0502040204020203" pitchFamily="34" charset="0"/>
                          <a:ea typeface="Tahoma" panose="020B0604030504040204" pitchFamily="34" charset="0"/>
                          <a:cs typeface="Segoe UI" panose="020B0502040204020203" pitchFamily="34" charset="0"/>
                        </a:rPr>
                        <a:t>נוחיות ומים</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ברזיה אחת בשני גבהים - לא תקינה, ומלוכלכת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הברזייה שמישה -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לאחר </a:t>
                      </a:r>
                      <a:r>
                        <a:rPr lang="he-IL" sz="1100" b="0" kern="1200" err="1">
                          <a:solidFill>
                            <a:schemeClr val="bg1"/>
                          </a:solidFill>
                          <a:latin typeface="Segoe UI" panose="020B0502040204020203" pitchFamily="34" charset="0"/>
                          <a:ea typeface="Tahoma" panose="020B0604030504040204" pitchFamily="34" charset="0"/>
                          <a:cs typeface="Segoe UI" panose="020B0502040204020203" pitchFamily="34" charset="0"/>
                        </a:rPr>
                        <a:t>שנוקתה</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ותוקנה.</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301068">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Segoe UI" panose="020B0502040204020203" pitchFamily="34" charset="0"/>
                          <a:ea typeface="Tahoma" panose="020B0604030504040204" pitchFamily="34" charset="0"/>
                          <a:cs typeface="Segoe UI" panose="020B0502040204020203" pitchFamily="34" charset="0"/>
                        </a:rPr>
                        <a:t>מקומות ישיבה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בגינה יש מעט ספסלים הממוקמים בשמש מחוץ לאזור המתקנים, רובם ללא משענת והם פונים אחד לשני ולאו דווקא למתקנים עצמם.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ctr" defTabSz="914400" rtl="1" eaLnBrk="1" latinLnBrk="0" hangingPunct="1">
                        <a:buClr>
                          <a:srgbClr val="EC1C3C"/>
                        </a:buClr>
                        <a:buFont typeface="Tahoma" panose="020B0604030504040204" pitchFamily="34" charset="0"/>
                        <a:buNone/>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לעומת כמות המשתמשים, יש מספיק מקומות ישיבה.</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0">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he-IL" sz="1000" b="1">
                          <a:solidFill>
                            <a:schemeClr val="bg1"/>
                          </a:solidFill>
                          <a:latin typeface="Segoe UI" panose="020B0502040204020203" pitchFamily="34" charset="0"/>
                          <a:ea typeface="Tahoma" panose="020B0604030504040204" pitchFamily="34" charset="0"/>
                          <a:cs typeface="Segoe UI" panose="020B0502040204020203" pitchFamily="34" charset="0"/>
                        </a:rPr>
                        <a:t>ביטחון ובטיחות </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הגינה מגודרת ברשת ברזל אך שני השערים פתוחים והכניסה חופשית. תושבי העיר מתארים את האזור כמסוכן, כתחנת ממכר סמים ופשיעה, נמנעים מלשהות בה בחשכה ומבקשים פיקוח.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האם שרואיינה מעדיפה את הגינה ליד הבית, שם היא יכולה להשתתף במשחק עם הילד, בלי שעוברי אורח יראו אותה. לתחושתה, חבורות הנערים פוגמים באווירה בגינה</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מאפייני המבקרים בגינה בעת התצפית </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במהלך התצפית הגיעו לגינה 5 ילדים:</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ילד אחד שרכב על אופניים הגיע לגינה בליווי של אימו</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3 בנות הגיעו ברכב בליווי האב</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ילדה קטנה הגיעה לשחק לבד בגינה כאשר המלווים שלה חיכו לה בקולנועית ליד השער של הגינה.</a:t>
                      </a:r>
                      <a:endParaRPr lang="en-US" sz="110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600"/>
                        </a:spcBef>
                        <a:spcAft>
                          <a:spcPts val="0"/>
                        </a:spcAft>
                        <a:buClr>
                          <a:srgbClr val="F9BC25"/>
                        </a:buClr>
                        <a:buSzTx/>
                        <a:buFont typeface="Tahoma" panose="020B0604030504040204" pitchFamily="34" charset="0"/>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במהלך התצפית בוצעו ראיונות עם 2 הורים, המתגוררים בשכונה שהגיעו עם ילדיהם לגינה (ברגל וברכב) ושהו בה בין שעה לשעה וחצי.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במהלך התצפית הגיעו לגינה 4 ילדים ו-5 נערים:</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3 ילדים, בני 8/11/12, קרובי משפחה שהגיעו יחד, ללא ליווי מבוגר. לדבריהם, בית המשפחה נמצא קרוב והם מחכים להוריהם.</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ילד בן 7 הגיע עם אימו, שחיכתה לו ברכב.</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5 נערים (גילי 14/15) הגיעו יחד ונצפו יושבים ומדברים על הספסלים. הנערים הם תושבי השכונה ומגיעים לבלות בגינה מדי יום. </a:t>
                      </a:r>
                    </a:p>
                    <a:p>
                      <a:pPr marL="0" marR="0" lvl="0" indent="0" algn="r" defTabSz="914400" rtl="1" eaLnBrk="1" fontAlgn="auto" latinLnBrk="0" hangingPunct="1">
                        <a:lnSpc>
                          <a:spcPct val="100000"/>
                        </a:lnSpc>
                        <a:spcBef>
                          <a:spcPts val="600"/>
                        </a:spcBef>
                        <a:spcAft>
                          <a:spcPts val="0"/>
                        </a:spcAft>
                        <a:buClr>
                          <a:srgbClr val="F9BC25"/>
                        </a:buClr>
                        <a:buSzTx/>
                        <a:buFont typeface="Tahoma" panose="020B0604030504040204" pitchFamily="34" charset="0"/>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רוב המבקרים שהו בין שעה לשעתיים בגינה.</a:t>
                      </a:r>
                    </a:p>
                    <a:p>
                      <a:pPr marL="0" marR="0" lvl="0" indent="0" algn="r" defTabSz="914400" rtl="1" eaLnBrk="1" fontAlgn="auto" latinLnBrk="0" hangingPunct="1">
                        <a:lnSpc>
                          <a:spcPct val="100000"/>
                        </a:lnSpc>
                        <a:spcBef>
                          <a:spcPts val="600"/>
                        </a:spcBef>
                        <a:spcAft>
                          <a:spcPts val="0"/>
                        </a:spcAft>
                        <a:buClr>
                          <a:srgbClr val="F9BC25"/>
                        </a:buClr>
                        <a:buSzTx/>
                        <a:buFont typeface="Tahoma" panose="020B0604030504040204" pitchFamily="34" charset="0"/>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במהלך התצפית בוצע ראיון עם אמא מלווה שהגיעה ברכב משכונה אחרת בטירה, ושהתה עם בנה במשך כשעה בגינה.</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69140843"/>
                  </a:ext>
                </a:extLst>
              </a:tr>
            </a:tbl>
          </a:graphicData>
        </a:graphic>
      </p:graphicFrame>
      <p:pic>
        <p:nvPicPr>
          <p:cNvPr id="5" name="Picture 27">
            <a:extLst>
              <a:ext uri="{FF2B5EF4-FFF2-40B4-BE49-F238E27FC236}">
                <a16:creationId xmlns:a16="http://schemas.microsoft.com/office/drawing/2014/main" id="{25B8A590-3FB3-8F34-E191-D0683FBC8A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079"/>
          <a:stretch/>
        </p:blipFill>
        <p:spPr bwMode="auto">
          <a:xfrm>
            <a:off x="0" y="671702"/>
            <a:ext cx="5095783" cy="2985431"/>
          </a:xfrm>
          <a:prstGeom prst="rect">
            <a:avLst/>
          </a:prstGeom>
          <a:noFill/>
        </p:spPr>
      </p:pic>
      <p:pic>
        <p:nvPicPr>
          <p:cNvPr id="6" name="תמונה 18">
            <a:extLst>
              <a:ext uri="{FF2B5EF4-FFF2-40B4-BE49-F238E27FC236}">
                <a16:creationId xmlns:a16="http://schemas.microsoft.com/office/drawing/2014/main" id="{44DA3341-E416-4021-E54C-905554FB389A}"/>
              </a:ext>
            </a:extLst>
          </p:cNvPr>
          <p:cNvPicPr>
            <a:picLocks noChangeAspect="1"/>
          </p:cNvPicPr>
          <p:nvPr/>
        </p:nvPicPr>
        <p:blipFill rotWithShape="1">
          <a:blip r:embed="rId4"/>
          <a:srcRect r="4079" b="16047"/>
          <a:stretch/>
        </p:blipFill>
        <p:spPr>
          <a:xfrm>
            <a:off x="0" y="3877775"/>
            <a:ext cx="5095783" cy="2861185"/>
          </a:xfrm>
          <a:prstGeom prst="rect">
            <a:avLst/>
          </a:prstGeom>
        </p:spPr>
      </p:pic>
      <p:sp>
        <p:nvSpPr>
          <p:cNvPr id="7" name="TextBox 13">
            <a:extLst>
              <a:ext uri="{FF2B5EF4-FFF2-40B4-BE49-F238E27FC236}">
                <a16:creationId xmlns:a16="http://schemas.microsoft.com/office/drawing/2014/main" id="{DA307038-BEB9-F2A9-C350-EAA5A2798979}"/>
              </a:ext>
            </a:extLst>
          </p:cNvPr>
          <p:cNvSpPr txBox="1"/>
          <p:nvPr/>
        </p:nvSpPr>
        <p:spPr>
          <a:xfrm>
            <a:off x="-29500" y="6461961"/>
            <a:ext cx="5125283" cy="276999"/>
          </a:xfrm>
          <a:prstGeom prst="rect">
            <a:avLst/>
          </a:prstGeom>
          <a:solidFill>
            <a:srgbClr val="DBE5F1">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200" b="0" i="0" u="sng"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אחרי התערבות</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8" name="TextBox 15">
            <a:extLst>
              <a:ext uri="{FF2B5EF4-FFF2-40B4-BE49-F238E27FC236}">
                <a16:creationId xmlns:a16="http://schemas.microsoft.com/office/drawing/2014/main" id="{A9CFDDC8-D862-6A28-15AD-C28DB9F1537C}"/>
              </a:ext>
            </a:extLst>
          </p:cNvPr>
          <p:cNvSpPr txBox="1"/>
          <p:nvPr/>
        </p:nvSpPr>
        <p:spPr>
          <a:xfrm>
            <a:off x="-29500" y="3378590"/>
            <a:ext cx="5125283" cy="276999"/>
          </a:xfrm>
          <a:prstGeom prst="rect">
            <a:avLst/>
          </a:prstGeom>
          <a:solidFill>
            <a:srgbClr val="DBE5F1">
              <a:alpha val="50196"/>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200" b="0" i="0" u="sng"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rPr>
              <a:t>לפני התערבות</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256152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A79444-386E-85A4-7E52-81703D3581D2}"/>
              </a:ext>
            </a:extLst>
          </p:cNvPr>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3" name="TextBox 2">
            <a:extLst>
              <a:ext uri="{FF2B5EF4-FFF2-40B4-BE49-F238E27FC236}">
                <a16:creationId xmlns:a16="http://schemas.microsoft.com/office/drawing/2014/main" id="{30822400-CF51-5506-A889-851D8CE7419B}"/>
              </a:ext>
            </a:extLst>
          </p:cNvPr>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גינת משחקים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קרית</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חינוך- שימוש במתקנים</a:t>
            </a:r>
          </a:p>
        </p:txBody>
      </p:sp>
      <p:graphicFrame>
        <p:nvGraphicFramePr>
          <p:cNvPr id="4" name="Table 6">
            <a:extLst>
              <a:ext uri="{FF2B5EF4-FFF2-40B4-BE49-F238E27FC236}">
                <a16:creationId xmlns:a16="http://schemas.microsoft.com/office/drawing/2014/main" id="{F824D6C8-D663-B965-0A38-DACD0E96872F}"/>
              </a:ext>
            </a:extLst>
          </p:cNvPr>
          <p:cNvGraphicFramePr>
            <a:graphicFrameLocks noGrp="1"/>
          </p:cNvGraphicFramePr>
          <p:nvPr>
            <p:extLst>
              <p:ext uri="{D42A27DB-BD31-4B8C-83A1-F6EECF244321}">
                <p14:modId xmlns:p14="http://schemas.microsoft.com/office/powerpoint/2010/main" val="3353830815"/>
              </p:ext>
            </p:extLst>
          </p:nvPr>
        </p:nvGraphicFramePr>
        <p:xfrm>
          <a:off x="4368800" y="542052"/>
          <a:ext cx="7660640" cy="5996940"/>
        </p:xfrm>
        <a:graphic>
          <a:graphicData uri="http://schemas.openxmlformats.org/drawingml/2006/table">
            <a:tbl>
              <a:tblPr rtl="1" firstRow="1" bandRow="1">
                <a:tableStyleId>{2D5ABB26-0587-4C30-8999-92F81FD0307C}</a:tableStyleId>
              </a:tblPr>
              <a:tblGrid>
                <a:gridCol w="924560">
                  <a:extLst>
                    <a:ext uri="{9D8B030D-6E8A-4147-A177-3AD203B41FA5}">
                      <a16:colId xmlns:a16="http://schemas.microsoft.com/office/drawing/2014/main" val="851805883"/>
                    </a:ext>
                  </a:extLst>
                </a:gridCol>
                <a:gridCol w="3273750">
                  <a:extLst>
                    <a:ext uri="{9D8B030D-6E8A-4147-A177-3AD203B41FA5}">
                      <a16:colId xmlns:a16="http://schemas.microsoft.com/office/drawing/2014/main" val="1289128960"/>
                    </a:ext>
                  </a:extLst>
                </a:gridCol>
                <a:gridCol w="3462330">
                  <a:extLst>
                    <a:ext uri="{9D8B030D-6E8A-4147-A177-3AD203B41FA5}">
                      <a16:colId xmlns:a16="http://schemas.microsoft.com/office/drawing/2014/main" val="3982808368"/>
                    </a:ext>
                  </a:extLst>
                </a:gridCol>
              </a:tblGrid>
              <a:tr h="199628">
                <a:tc>
                  <a:txBody>
                    <a:bodyPr/>
                    <a:lstStyle/>
                    <a:p>
                      <a:pPr marL="0" algn="r" defTabSz="914400" rtl="1" eaLnBrk="1" latinLnBrk="0" hangingPunct="1"/>
                      <a:endParaRPr lang="he-IL" sz="10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1" eaLnBrk="1" latinLnBrk="0" hangingPunct="1"/>
                      <a:r>
                        <a:rPr lang="he-IL" sz="1000" b="1" kern="1200">
                          <a:solidFill>
                            <a:schemeClr val="tx1"/>
                          </a:solidFill>
                          <a:latin typeface="Segoe UI" panose="020B0502040204020203" pitchFamily="34" charset="0"/>
                          <a:ea typeface="Tahoma" panose="020B0604030504040204" pitchFamily="34" charset="0"/>
                          <a:cs typeface="Segoe UI" panose="020B0502040204020203" pitchFamily="34" charset="0"/>
                        </a:rPr>
                        <a:t>תצפית לפני שיפוץ 11/10/21</a:t>
                      </a:r>
                      <a:endParaRPr lang="he-IL" sz="1000" b="1" kern="1200">
                        <a:solidFill>
                          <a:srgbClr val="F7E88D"/>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a:r>
                        <a:rPr lang="he-IL" sz="1000" b="1">
                          <a:solidFill>
                            <a:schemeClr val="tx1"/>
                          </a:solidFill>
                          <a:latin typeface="Segoe UI" panose="020B0502040204020203" pitchFamily="34" charset="0"/>
                          <a:ea typeface="Tahoma" panose="020B0604030504040204" pitchFamily="34" charset="0"/>
                          <a:cs typeface="Segoe UI" panose="020B0502040204020203" pitchFamily="34" charset="0"/>
                        </a:rPr>
                        <a:t>תצפית אחרי שיפוץ 29/12/2022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2225392"/>
                  </a:ext>
                </a:extLst>
              </a:tr>
              <a:tr h="14882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תיאור  המתקנים</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gridSpan="2">
                  <a:txBody>
                    <a:bodyPr/>
                    <a:lstStyle/>
                    <a:p>
                      <a:pPr marL="0" marR="0" lvl="0" indent="0" algn="ctr" defTabSz="931774" rtl="1" eaLnBrk="1" fontAlgn="auto" latinLnBrk="0" hangingPunct="1">
                        <a:lnSpc>
                          <a:spcPct val="100000"/>
                        </a:lnSpc>
                        <a:spcBef>
                          <a:spcPts val="0"/>
                        </a:spcBef>
                        <a:spcAft>
                          <a:spcPts val="0"/>
                        </a:spcAft>
                        <a:buClrTx/>
                        <a:buSzTx/>
                        <a:buFontTx/>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בגינה 2 נדנדות רגילות, נדנדת רשת קרועה, חצי מתקן מאזניים, קפיץ (מיועד למספר ילדים במקביל), מתקן טיפוס חבלים ומתקן משולב עם מגלשה. </a:t>
                      </a:r>
                      <a:r>
                        <a:rPr kumimoji="0" lang="he-IL" sz="1100" b="1"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לא היה שינוי במתקנים בין התצפיות (מתקנים שבורים לא תוקנו).</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marL="0" indent="0" algn="ctr" defTabSz="914400" rtl="1" eaLnBrk="1" latinLnBrk="0" hangingPunct="1">
                        <a:buClr>
                          <a:srgbClr val="EC1C3C"/>
                        </a:buClr>
                        <a:buFont typeface="Tahoma" panose="020B0604030504040204" pitchFamily="34" charset="0"/>
                        <a:buNone/>
                      </a:pPr>
                      <a:endParaRPr lang="he-IL" sz="1200" b="0"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912417195"/>
                  </a:ext>
                </a:extLst>
              </a:tr>
              <a:tr h="346807">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שטח לא רשמי</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יש שטח גדול שאינו מנוצל, אותו ניתן להכשיר כמסלול אופניים, למשחקי רצפה וארגז חול מסודר</a:t>
                      </a:r>
                      <a:r>
                        <a:rPr kumimoji="0" lang="en-US"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en-US"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השטח אינו בטיחותי (מתקנים שבורים ושברי זכוכית).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אף אחד מהמבקרים בגינה לא השתמש במסלול האופניים. נצפו ילדים רוכבים על אופניים בקרבת הגינה (שלא נכנסו למתחם).</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33209213"/>
                  </a:ext>
                </a:extLst>
              </a:tr>
              <a:tr h="52855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אתגר פיזי*</a:t>
                      </a:r>
                      <a:endPar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המתקנים מעודדים משחק פיזי (מגלשה, מאזניים ונדנדה) אך אינם מספיק מאתגרים לילדים הבוגרים שהגיעו בפועל לגינה, אלא לגילי 3-4. גם המרואיינים סברו כי יש צורך בגיוון מתקני,ם כולל הוספת אתגר כמו קיר טיפוס.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המתקנים הקיימים מתאימים לגילים צעירים. נצפה שימוש מועט בנדנדות ובמתקן המשולב עם המגלשות, למשך דקות בודדות. האם שרואינה סיפרה שהיא מעדיפה לקחת את בנה לגינות בכפר סבא</a:t>
                      </a:r>
                      <a:r>
                        <a:rPr kumimoji="0" lang="he-IL" sz="1050" b="0" i="0" u="none" strike="noStrike" kern="1200" cap="none" spc="0" normalizeH="0" baseline="0">
                          <a:ln>
                            <a:noFill/>
                          </a:ln>
                          <a:solidFill>
                            <a:schemeClr val="bg1"/>
                          </a:solidFill>
                          <a:effectLst/>
                          <a:uLnTx/>
                          <a:uFillTx/>
                          <a:latin typeface="Segoe UI Light" panose="020B0502040204020203" pitchFamily="34" charset="0"/>
                          <a:ea typeface="Tahoma" panose="020B0604030504040204" pitchFamily="34" charset="0"/>
                          <a:cs typeface="Segoe UI Light" panose="020B0502040204020203" pitchFamily="34" charset="0"/>
                        </a:rPr>
                        <a:t>: </a:t>
                      </a:r>
                      <a:r>
                        <a:rPr lang="he-IL" sz="105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"איפה שיש יותר מתקנים ומתאימות לגילי הילדים". </a:t>
                      </a:r>
                      <a:endParaRPr lang="he-IL" sz="110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64966769"/>
                  </a:ext>
                </a:extLst>
              </a:tr>
              <a:tr h="52578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חקירה חושית*</a:t>
                      </a:r>
                      <a:endPar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רוב השטח מורכב מאדמה, חולות וצמחייה, אין בעלי חיים. האדמה לא נקייה ומלאה שברי זכוכית, ולכן לא בטיחותית לפיתוח חושי וחקירה</a:t>
                      </a:r>
                      <a:r>
                        <a:rPr kumimoji="0" lang="en-US"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לא נצפה משחק מסוג חקירה חושית, למרות שבוצע ניקיון של האדמה ונשתלה צמחייה. עדיין יש לכלוך רב ואשפה ברחבי הגינה.</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15042771"/>
                  </a:ext>
                </a:extLst>
              </a:tr>
              <a:tr h="214868">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תנועה חופשית*</a:t>
                      </a:r>
                      <a:endParaRPr lang="he-IL" sz="1000" b="1">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בחלק המרוצף תועדו ילדים על אופניים. לאור ריבוי החסמים המקום לא מותאם לרכיבה במצבו הנוכחי</a:t>
                      </a:r>
                      <a:r>
                        <a:rPr kumimoji="0" lang="en-US"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a:t>
                      </a:r>
                      <a:endPar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שני ילדים (בני 7-8) שיחקו (כל אחד בנפרד) במרחב הגינה בתנועה חופשית. </a:t>
                      </a: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000" b="1"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משחק דמיון*</a:t>
                      </a:r>
                      <a:endParaRPr lang="he-IL" sz="1000" b="1">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gridSpan="2">
                  <a:txBody>
                    <a:bodyPr/>
                    <a:lstStyle/>
                    <a:p>
                      <a:pPr marL="0" marR="0" lvl="0" indent="0" algn="ctr" defTabSz="914400" rtl="1" eaLnBrk="1" fontAlgn="auto" latinLnBrk="0" hangingPunct="1">
                        <a:lnSpc>
                          <a:spcPct val="100000"/>
                        </a:lnSpc>
                        <a:spcBef>
                          <a:spcPts val="600"/>
                        </a:spcBef>
                        <a:spcAft>
                          <a:spcPts val="0"/>
                        </a:spcAft>
                        <a:buClr>
                          <a:srgbClr val="EC1C3C"/>
                        </a:buClr>
                        <a:buSzTx/>
                        <a:buFont typeface="Tahoma" panose="020B0604030504040204" pitchFamily="34" charset="0"/>
                        <a:buNone/>
                        <a:tabLst/>
                        <a:defRPr/>
                      </a:pPr>
                      <a:r>
                        <a:rPr kumimoji="0" lang="he-IL"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rPr>
                        <a:t>לא נצפה משחק דמיון.</a:t>
                      </a:r>
                      <a:endParaRPr kumimoji="0" lang="en-US" sz="1100" b="0" i="0" u="none" strike="noStrike" kern="1200" cap="none" spc="0" normalizeH="0" baseline="0">
                        <a:ln>
                          <a:noFill/>
                        </a:ln>
                        <a:solidFill>
                          <a:schemeClr val="bg1"/>
                        </a:solidFill>
                        <a:effectLst/>
                        <a:uLnTx/>
                        <a:uFillTx/>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endPar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392643846"/>
                  </a:ext>
                </a:extLst>
              </a:tr>
              <a:tr h="0">
                <a:tc>
                  <a:txBody>
                    <a:bodyPr/>
                    <a:lstStyle/>
                    <a:p>
                      <a:pPr algn="r" rtl="1"/>
                      <a:r>
                        <a:rPr lang="he-IL" sz="1000" b="1">
                          <a:solidFill>
                            <a:schemeClr val="bg1"/>
                          </a:solidFill>
                          <a:latin typeface="Segoe UI" panose="020B0502040204020203" pitchFamily="34" charset="0"/>
                          <a:ea typeface="Tahoma" panose="020B0604030504040204" pitchFamily="34" charset="0"/>
                          <a:cs typeface="Segoe UI" panose="020B0502040204020203" pitchFamily="34" charset="0"/>
                        </a:rPr>
                        <a:t>אינטראקציה בין מבקרים בגינה וקהילתיות</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BC25"/>
                    </a:solidFill>
                  </a:tcPr>
                </a:tc>
                <a:tc>
                  <a:txBody>
                    <a:bodyPr/>
                    <a:lstStyle/>
                    <a:p>
                      <a:pPr marL="0" marR="0" lvl="0" indent="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אינטראקציה ומשחק משותף בין ילדים: </a:t>
                      </a:r>
                    </a:p>
                    <a:p>
                      <a:pPr marL="0" marR="0" lvl="0" indent="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נצפתה אינטראקציה של שלוש בנות בגילי 6-8 שהגיעו יחד לגינה. מעבר לכך לא נצפה משחק משותף בין ילדים. </a:t>
                      </a:r>
                    </a:p>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endPar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אינטראקציית הורה-ילד:</a:t>
                      </a:r>
                      <a:endParaRPr lang="en-US" sz="11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שני ההורים שנכחו בגינה בעיקר השגיחו על ילדיהם בזמן שהם שיחקו ולא נצפה משחק משותף משמעותי.</a:t>
                      </a:r>
                    </a:p>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endPar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קהילתיות נמוכה נצפתה גם בין ההורים</a:t>
                      </a: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 אב סיפר: </a:t>
                      </a:r>
                      <a:r>
                        <a:rPr lang="he-IL" sz="105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"מעולם לא פיתחתי קשרים עם אנשים פה. אבל בגינות מחוץ לטירה כשהולכים אז מתחברים בקלי קלות". </a:t>
                      </a:r>
                      <a:endParaRPr lang="en-US" sz="110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אינטראקציה ומשחק משותף בין ילדים: </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2 ילדים, בני 7-8, שיחקו לבדם (כל אחד לחוד) במתקנים ובנדנדות.</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יתר הנערים נצפו יושבים על ספסל/נדנדה ומשחקים בטלפון הנייד.</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לא נצפה משחק משותף בין הילדים שהגיעו לגינה, גם לא בקרב 3 הילדים שהגיעו יחדיו. </a:t>
                      </a:r>
                    </a:p>
                    <a:p>
                      <a:pPr marL="180000" marR="0" lvl="0" indent="-180000" algn="r" defTabSz="914400" rtl="1" eaLnBrk="1" fontAlgn="auto" latinLnBrk="0" hangingPunct="1">
                        <a:lnSpc>
                          <a:spcPct val="100000"/>
                        </a:lnSpc>
                        <a:spcBef>
                          <a:spcPts val="0"/>
                        </a:spcBef>
                        <a:spcAft>
                          <a:spcPts val="0"/>
                        </a:spcAft>
                        <a:buClr>
                          <a:srgbClr val="F9BC25"/>
                        </a:buClr>
                        <a:buSzTx/>
                        <a:buFont typeface="Wingdings" panose="05000000000000000000" pitchFamily="2" charset="2"/>
                        <a:buChar char="§"/>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לא נצפה שימוש במסלולי האופניים (לרכיבה או ריצה).</a:t>
                      </a:r>
                    </a:p>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endPar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
                          <a:srgbClr val="F9BC25"/>
                        </a:buClr>
                        <a:buSzTx/>
                        <a:buFont typeface="Tahoma" panose="020B0604030504040204" pitchFamily="34" charset="0"/>
                        <a:buNone/>
                        <a:tabLst/>
                        <a:defRPr/>
                      </a:pP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לא נצפו אינטראקציות הורה-ילד או בין הורים. </a:t>
                      </a:r>
                      <a:br>
                        <a:rPr lang="en-US" sz="1100"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עם זאת, לאחר שיפוץ הגינה, דווח על עלייה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בפוטנציאל הגינה להזדמנויות לשיח ומפגש קהילתי ולחיזוק הקשר ומשחק המשותף בין הורים וילדים. </a:t>
                      </a:r>
                    </a:p>
                  </a:txBody>
                  <a:tcP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812073896"/>
                  </a:ext>
                </a:extLst>
              </a:tr>
            </a:tbl>
          </a:graphicData>
        </a:graphic>
      </p:graphicFrame>
      <p:pic>
        <p:nvPicPr>
          <p:cNvPr id="5" name="תמונה 4">
            <a:extLst>
              <a:ext uri="{FF2B5EF4-FFF2-40B4-BE49-F238E27FC236}">
                <a16:creationId xmlns:a16="http://schemas.microsoft.com/office/drawing/2014/main" id="{B9CF7046-BAED-9C0A-432F-90D3CB3A6092}"/>
              </a:ext>
            </a:extLst>
          </p:cNvPr>
          <p:cNvPicPr>
            <a:picLocks noChangeAspect="1"/>
          </p:cNvPicPr>
          <p:nvPr/>
        </p:nvPicPr>
        <p:blipFill rotWithShape="1">
          <a:blip r:embed="rId2"/>
          <a:srcRect t="5322" r="24513" b="345"/>
          <a:stretch/>
        </p:blipFill>
        <p:spPr>
          <a:xfrm>
            <a:off x="0" y="1538400"/>
            <a:ext cx="4269721" cy="4004243"/>
          </a:xfrm>
          <a:prstGeom prst="rect">
            <a:avLst/>
          </a:prstGeom>
        </p:spPr>
      </p:pic>
      <p:sp>
        <p:nvSpPr>
          <p:cNvPr id="6" name="TextBox 5">
            <a:extLst>
              <a:ext uri="{FF2B5EF4-FFF2-40B4-BE49-F238E27FC236}">
                <a16:creationId xmlns:a16="http://schemas.microsoft.com/office/drawing/2014/main" id="{8CF459FB-C9AD-3F08-55A1-6982AC3F5255}"/>
              </a:ext>
            </a:extLst>
          </p:cNvPr>
          <p:cNvSpPr txBox="1"/>
          <p:nvPr/>
        </p:nvSpPr>
        <p:spPr>
          <a:xfrm>
            <a:off x="-1" y="5265644"/>
            <a:ext cx="4269721" cy="276999"/>
          </a:xfrm>
          <a:prstGeom prst="rect">
            <a:avLst/>
          </a:prstGeom>
          <a:solidFill>
            <a:srgbClr val="DBE5F1">
              <a:alpha val="50196"/>
            </a:srgbClr>
          </a:solidFill>
        </p:spPr>
        <p:txBody>
          <a:bodyPr wrap="square" rtlCol="0">
            <a:spAutoFit/>
          </a:bodyPr>
          <a:lstStyle/>
          <a:p>
            <a:pPr algn="ctr"/>
            <a:r>
              <a:rPr lang="he-IL" sz="1200">
                <a:solidFill>
                  <a:schemeClr val="bg1"/>
                </a:solidFill>
                <a:latin typeface="Segoe UI" panose="020B0502040204020203" pitchFamily="34" charset="0"/>
                <a:ea typeface="Tahoma" panose="020B0604030504040204" pitchFamily="34" charset="0"/>
                <a:cs typeface="Segoe UI" panose="020B0502040204020203" pitchFamily="34" charset="0"/>
              </a:rPr>
              <a:t>נערים צעירים (בני 7,8) מתנדנדים בגינה, </a:t>
            </a:r>
            <a:r>
              <a:rPr lang="he-IL" sz="1200" u="sng">
                <a:solidFill>
                  <a:schemeClr val="bg1"/>
                </a:solidFill>
                <a:latin typeface="Segoe UI" panose="020B0502040204020203" pitchFamily="34" charset="0"/>
                <a:ea typeface="Tahoma" panose="020B0604030504040204" pitchFamily="34" charset="0"/>
                <a:cs typeface="Segoe UI" panose="020B0502040204020203" pitchFamily="34" charset="0"/>
              </a:rPr>
              <a:t>אחרי התערבות</a:t>
            </a:r>
            <a:endParaRPr lang="en-US" sz="120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graphicFrame>
        <p:nvGraphicFramePr>
          <p:cNvPr id="7" name="Table 6">
            <a:extLst>
              <a:ext uri="{FF2B5EF4-FFF2-40B4-BE49-F238E27FC236}">
                <a16:creationId xmlns:a16="http://schemas.microsoft.com/office/drawing/2014/main" id="{2CD49B9F-701C-F1DA-4F76-C110D978878A}"/>
              </a:ext>
            </a:extLst>
          </p:cNvPr>
          <p:cNvGraphicFramePr>
            <a:graphicFrameLocks noGrp="1"/>
          </p:cNvGraphicFramePr>
          <p:nvPr/>
        </p:nvGraphicFramePr>
        <p:xfrm>
          <a:off x="4003040" y="6543040"/>
          <a:ext cx="208280" cy="365760"/>
        </p:xfrm>
        <a:graphic>
          <a:graphicData uri="http://schemas.openxmlformats.org/drawingml/2006/table">
            <a:tbl>
              <a:tblPr/>
              <a:tblGrid>
                <a:gridCol w="208280">
                  <a:extLst>
                    <a:ext uri="{9D8B030D-6E8A-4147-A177-3AD203B41FA5}">
                      <a16:colId xmlns:a16="http://schemas.microsoft.com/office/drawing/2014/main" val="1484155312"/>
                    </a:ext>
                  </a:extLst>
                </a:gridCol>
              </a:tblGrid>
              <a:tr h="0">
                <a:tc>
                  <a:txBody>
                    <a:bodyPr/>
                    <a:lstStyle/>
                    <a:p>
                      <a:endParaRPr lang="en-IL"/>
                    </a:p>
                  </a:txBody>
                  <a:tcPr>
                    <a:lnL w="12700" cmpd="sng">
                      <a:solidFill>
                        <a:schemeClr val="bg1"/>
                      </a:solidFill>
                      <a:prstDash val="solid"/>
                    </a:lnL>
                    <a:lnR w="12700" cmpd="sng">
                      <a:solidFill>
                        <a:schemeClr val="bg1"/>
                      </a:solidFill>
                      <a:prstDash val="solid"/>
                    </a:lnR>
                    <a:lnT w="12700" cmpd="sng">
                      <a:solidFill>
                        <a:schemeClr val="bg1"/>
                      </a:solidFill>
                      <a:prstDash val="solid"/>
                    </a:lnT>
                    <a:lnB w="12700" cmpd="sng">
                      <a:solidFill>
                        <a:schemeClr val="bg1"/>
                      </a:solidFill>
                      <a:prstDash val="solid"/>
                    </a:lnB>
                  </a:tcPr>
                </a:tc>
                <a:extLst>
                  <a:ext uri="{0D108BD9-81ED-4DB2-BD59-A6C34878D82A}">
                    <a16:rowId xmlns:a16="http://schemas.microsoft.com/office/drawing/2014/main" val="3751813671"/>
                  </a:ext>
                </a:extLst>
              </a:tr>
            </a:tbl>
          </a:graphicData>
        </a:graphic>
      </p:graphicFrame>
    </p:spTree>
    <p:extLst>
      <p:ext uri="{BB962C8B-B14F-4D97-AF65-F5344CB8AC3E}">
        <p14:creationId xmlns:p14="http://schemas.microsoft.com/office/powerpoint/2010/main" val="820686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גינת משחקים קריית חינוך: סיכום והמלצות בהתאם למדדי המודל הלוגי</a:t>
            </a:r>
          </a:p>
        </p:txBody>
      </p:sp>
      <p:sp>
        <p:nvSpPr>
          <p:cNvPr id="7" name="Rectangle 6">
            <a:extLst>
              <a:ext uri="{FF2B5EF4-FFF2-40B4-BE49-F238E27FC236}">
                <a16:creationId xmlns:a16="http://schemas.microsoft.com/office/drawing/2014/main" id="{5E99DBBD-9311-437C-B8AC-D86FBDD83C94}"/>
              </a:ext>
            </a:extLst>
          </p:cNvPr>
          <p:cNvSpPr/>
          <p:nvPr/>
        </p:nvSpPr>
        <p:spPr>
          <a:xfrm>
            <a:off x="419424" y="465068"/>
            <a:ext cx="11533751" cy="5962081"/>
          </a:xfrm>
          <a:prstGeom prst="rect">
            <a:avLst/>
          </a:prstGeom>
          <a:solidFill>
            <a:schemeClr val="bg1"/>
          </a:solidFill>
        </p:spPr>
        <p:txBody>
          <a:bodyPr wrap="square">
            <a:spAutoFit/>
          </a:bodyPr>
          <a:lstStyle/>
          <a:p>
            <a:pPr marL="285750" marR="0" lvl="0" indent="-285750" algn="l" defTabSz="914400" rtl="0" eaLnBrk="1" fontAlgn="auto" latinLnBrk="0" hangingPunct="1">
              <a:lnSpc>
                <a:spcPts val="2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Mapping of potential interventions &amp; initiating pilots in public spaces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הבחירה בשיפוץ גינת המשחקים לקחה בחשבון את מיקומה המרכזי כחלק מקריית חינוך, והסמיכות למבנה המתנ"ס המחודש ובריכת השחייה העירונית.</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lvl="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Parents of young children report sense of safety and security when using and staying in renovated public spaces: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lvl="0" indent="-285750" algn="l" rtl="0">
              <a:lnSpc>
                <a:spcPts val="2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גם לאחר שיפוץ הגינה, תושבי העיר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אינם מרגישים תחושת ביטחון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בשכונה. על כן יש להגביר את פיקוח ואכיפה (מניעת השלכת פסולת, ונדליזם, הבערת אש). </a:t>
            </a:r>
          </a:p>
          <a:p>
            <a:pPr marL="285750" indent="-285750" algn="l" rtl="0">
              <a:lnSpc>
                <a:spcPts val="2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מבחינת תחושת פרטיות בגינה (עבור נשים בעיקר), ניתן לשקול הוספת כיסוי בד על גדר הגינה. </a:t>
            </a:r>
          </a:p>
          <a:p>
            <a:pPr marL="285750" marR="0" lvl="0" indent="-285750" algn="l" defTabSz="914400" rtl="0" eaLnBrk="1" fontAlgn="auto" latinLnBrk="0" hangingPunct="1">
              <a:lnSpc>
                <a:spcPts val="2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Collaborations between municipal officials &amp; external partners, promotion of municipal investment &amp; pooling external resources to adjust the urban space for EC needs: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השיפוץ של הגינה בוצע</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ע"י גורמי העירייה תוך גיוס תקציבים ממשרד הבריאות והשיכון לצד תרומת מערכות השקייה מחברת 'נטפים'.</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The post-intervention public spaces are suitable for safe use, stay and mobility on foot and with a stroller:</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כחלק מההתערבות,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הגינה שופצה ונראית במצב טוב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(ניקיון, שתילת צמחייה הוספת מסלול אופניים).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להמשיך ולתחזק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את הגינה באופן שוטף, הן מבחינת תקינות המתקנים והן מבחינת ניקיון. </a:t>
            </a: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כדאי להוסיף מתקני משחקים המתאימים גם לילדים בוגרים יותר (מעל גיל 6) מבחינת האתגר הפיזי. בנוסף, כדאי להוסיף מתקני חול ומים לעידוד החקירה החושית של הילדים. </a:t>
            </a:r>
          </a:p>
          <a:p>
            <a:pPr marL="285750" lvl="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ניכר כי יש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שביעות רצון משיפוץ הגינה, הילדים מבקשים להגיע אליה ונהנים לבלות בה</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לאחר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שיפוץ הגינה, החלו לקיים בה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הפעלות ספורט מודרכות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עבור ילדי הגנים.</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staying in post-intervention playgrounds / public space play areas: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גם לאחר שיפוץ הגינה, נצפתה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נוכחות דלה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יש צורך בפרסום הגינה ברחבי העיר. פעילויות לילדים/הורים וילדים שיתקיימו בגינה עשויים להגביר את השימוש בה. </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not using cars (walking or by bicycles), in post-intervention public spaces:</a:t>
            </a:r>
          </a:p>
          <a:p>
            <a:pPr marL="285750" indent="-285750" algn="l" rtl="0">
              <a:lnSpc>
                <a:spcPts val="2000"/>
              </a:lnSpc>
              <a:buClr>
                <a:srgbClr val="F9BC25"/>
              </a:buClr>
              <a:buFont typeface="Wingdings" panose="05000000000000000000" pitchFamily="2" charset="2"/>
              <a:buChar char="§"/>
              <a:defRPr/>
            </a:pPr>
            <a:r>
              <a:rPr lang="he-IL" sz="1200" dirty="0">
                <a:latin typeface="Segoe UI" panose="020B0502040204020203" pitchFamily="34" charset="0"/>
                <a:ea typeface="Tahoma" panose="020B0604030504040204" pitchFamily="34" charset="0"/>
                <a:cs typeface="Segoe UI" panose="020B0502040204020203" pitchFamily="34" charset="0"/>
              </a:rPr>
              <a:t>נראה כי גם לאחר ההתערבות, הורים וילדיהם לא מגיעים לגינה ברגל/אופניים (בעיקר ברכב). </a:t>
            </a:r>
          </a:p>
          <a:p>
            <a:pPr marL="285750" indent="-285750" algn="l" rtl="0">
              <a:lnSpc>
                <a:spcPts val="2000"/>
              </a:lnSpc>
              <a:buClr>
                <a:srgbClr val="F9BC25"/>
              </a:buClr>
              <a:buFont typeface="Wingdings" panose="05000000000000000000" pitchFamily="2" charset="2"/>
              <a:buChar char="§"/>
              <a:defRPr/>
            </a:pPr>
            <a:r>
              <a:rPr lang="he-IL" sz="1200" dirty="0">
                <a:latin typeface="Segoe UI" panose="020B0502040204020203" pitchFamily="34" charset="0"/>
                <a:ea typeface="Tahoma" panose="020B0604030504040204" pitchFamily="34" charset="0"/>
                <a:cs typeface="Segoe UI" panose="020B0502040204020203" pitchFamily="34" charset="0"/>
              </a:rPr>
              <a:t>על אף סלילת שביל האופניים, </a:t>
            </a:r>
            <a:r>
              <a:rPr lang="he-IL" sz="1200" b="1" dirty="0">
                <a:latin typeface="Segoe UI" panose="020B0502040204020203" pitchFamily="34" charset="0"/>
                <a:ea typeface="Tahoma" panose="020B0604030504040204" pitchFamily="34" charset="0"/>
                <a:cs typeface="Segoe UI" panose="020B0502040204020203" pitchFamily="34" charset="0"/>
              </a:rPr>
              <a:t>ילדים לא נצפו רוכבים </a:t>
            </a:r>
            <a:r>
              <a:rPr lang="he-IL" sz="1200" dirty="0">
                <a:latin typeface="Segoe UI" panose="020B0502040204020203" pitchFamily="34" charset="0"/>
                <a:ea typeface="Tahoma" panose="020B0604030504040204" pitchFamily="34" charset="0"/>
                <a:cs typeface="Segoe UI" panose="020B0502040204020203" pitchFamily="34" charset="0"/>
              </a:rPr>
              <a:t>בו (כן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נצפו ילדים רוכבים על אופניים בקרבת הגינה, שלא נכנסו למתחם).</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extent of promoting communal ties among city residents, parents of young children: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לאחר שיפוץ הגינה, דווח על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עלייה בפוטנציאל הגינה להזדמנויות לשיח ומפגש קהילתי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ולחיזוק הקשר ומשחק המשותף בין הורים וילדים. עם זאת, על מנת שהפוטנציאל יתממש בפועל, יש להוביל לנוכחות משמעותית יותר בגינה.</a:t>
            </a:r>
          </a:p>
          <a:p>
            <a:pPr marL="285750" indent="-285750" algn="l" rtl="0">
              <a:lnSpc>
                <a:spcPts val="2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נדמה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שתושבי השכונה מביעים נכונות לסייע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בשמירה על הגינה, מומלץ לארגן פעילות קהילתית של ניקיון הגינה בהובלת התושבים המעוניינים לכך. </a:t>
            </a:r>
          </a:p>
        </p:txBody>
      </p:sp>
      <p:sp>
        <p:nvSpPr>
          <p:cNvPr id="3" name="Rectangle 2">
            <a:extLst>
              <a:ext uri="{FF2B5EF4-FFF2-40B4-BE49-F238E27FC236}">
                <a16:creationId xmlns:a16="http://schemas.microsoft.com/office/drawing/2014/main" id="{14A7A4E1-8072-537E-A5C9-9A21165EA356}"/>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261081962"/>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4" name="תמונה 7">
            <a:extLst>
              <a:ext uri="{FF2B5EF4-FFF2-40B4-BE49-F238E27FC236}">
                <a16:creationId xmlns:a16="http://schemas.microsoft.com/office/drawing/2014/main" id="{F4116C16-446D-EF22-CC6F-AF597D2D9A3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34597" y="2139850"/>
            <a:ext cx="2827865" cy="3731891"/>
          </a:xfrm>
          <a:prstGeom prst="rect">
            <a:avLst/>
          </a:prstGeom>
        </p:spPr>
      </p:pic>
      <p:pic>
        <p:nvPicPr>
          <p:cNvPr id="5" name="תמונה 9">
            <a:extLst>
              <a:ext uri="{FF2B5EF4-FFF2-40B4-BE49-F238E27FC236}">
                <a16:creationId xmlns:a16="http://schemas.microsoft.com/office/drawing/2014/main" id="{238819F4-97F1-1F62-04DA-CA42A2643B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62265" y="2139850"/>
            <a:ext cx="2827865" cy="3731891"/>
          </a:xfrm>
          <a:prstGeom prst="rect">
            <a:avLst/>
          </a:prstGeom>
        </p:spPr>
      </p:pic>
      <p:sp>
        <p:nvSpPr>
          <p:cNvPr id="8" name="TextBox 16">
            <a:extLst>
              <a:ext uri="{FF2B5EF4-FFF2-40B4-BE49-F238E27FC236}">
                <a16:creationId xmlns:a16="http://schemas.microsoft.com/office/drawing/2014/main" id="{1306C8D6-554D-74B4-6C76-2420FB537768}"/>
              </a:ext>
            </a:extLst>
          </p:cNvPr>
          <p:cNvSpPr txBox="1"/>
          <p:nvPr/>
        </p:nvSpPr>
        <p:spPr>
          <a:xfrm>
            <a:off x="1827538" y="231639"/>
            <a:ext cx="9227737" cy="1446550"/>
          </a:xfrm>
          <a:prstGeom prst="rect">
            <a:avLst/>
          </a:prstGeom>
          <a:solidFill>
            <a:srgbClr val="EC1C3C"/>
          </a:solidFill>
        </p:spPr>
        <p:txBody>
          <a:bodyPr wrap="square" rtlCol="0">
            <a:spAutoFit/>
          </a:bodyPr>
          <a:lstStyle/>
          <a:p>
            <a:pPr algn="ctr" rtl="1"/>
            <a:r>
              <a:rPr lang="he-IL" sz="3200" b="1">
                <a:solidFill>
                  <a:prstClr val="white"/>
                </a:solidFill>
                <a:latin typeface="Tahoma" panose="020B0604030504040204" pitchFamily="34" charset="0"/>
                <a:ea typeface="Tahoma" panose="020B0604030504040204" pitchFamily="34" charset="0"/>
                <a:cs typeface="Tahoma" panose="020B0604030504040204" pitchFamily="34" charset="0"/>
              </a:rPr>
              <a:t>גינות קהילה</a:t>
            </a:r>
            <a:b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br>
            <a:r>
              <a:rPr lang="he-IL" sz="3200" b="1">
                <a:solidFill>
                  <a:prstClr val="white"/>
                </a:solidFill>
                <a:latin typeface="Tahoma" panose="020B0604030504040204" pitchFamily="34" charset="0"/>
                <a:ea typeface="Tahoma" panose="020B0604030504040204" pitchFamily="34" charset="0"/>
                <a:cs typeface="Tahoma" panose="020B0604030504040204" pitchFamily="34" charset="0"/>
              </a:rPr>
              <a:t>טירה </a:t>
            </a:r>
            <a:br>
              <a:rPr lang="en-US" sz="3200" b="1">
                <a:solidFill>
                  <a:prstClr val="white"/>
                </a:solidFill>
                <a:latin typeface="Tahoma" panose="020B0604030504040204" pitchFamily="34" charset="0"/>
                <a:ea typeface="Tahoma" panose="020B0604030504040204" pitchFamily="34" charset="0"/>
                <a:cs typeface="Tahoma" panose="020B0604030504040204" pitchFamily="34" charset="0"/>
              </a:rPr>
            </a:br>
            <a:r>
              <a:rPr lang="he-IL" sz="2400" b="1">
                <a:solidFill>
                  <a:prstClr val="white"/>
                </a:solidFill>
                <a:latin typeface="Tahoma" panose="020B0604030504040204" pitchFamily="34" charset="0"/>
                <a:ea typeface="Tahoma" panose="020B0604030504040204" pitchFamily="34" charset="0"/>
                <a:cs typeface="Tahoma" panose="020B0604030504040204" pitchFamily="34" charset="0"/>
              </a:rPr>
              <a:t>אוק' 2022 – </a:t>
            </a:r>
            <a:r>
              <a:rPr lang="he-IL" sz="2400" b="1" err="1">
                <a:solidFill>
                  <a:prstClr val="white"/>
                </a:solidFill>
                <a:latin typeface="Tahoma" panose="020B0604030504040204" pitchFamily="34" charset="0"/>
                <a:ea typeface="Tahoma" panose="020B0604030504040204" pitchFamily="34" charset="0"/>
                <a:cs typeface="Tahoma" panose="020B0604030504040204" pitchFamily="34" charset="0"/>
              </a:rPr>
              <a:t>ינו</a:t>
            </a:r>
            <a:r>
              <a:rPr lang="he-IL" sz="2400" b="1">
                <a:solidFill>
                  <a:prstClr val="white"/>
                </a:solidFill>
                <a:latin typeface="Tahoma" panose="020B0604030504040204" pitchFamily="34" charset="0"/>
                <a:ea typeface="Tahoma" panose="020B0604030504040204" pitchFamily="34" charset="0"/>
                <a:cs typeface="Tahoma" panose="020B0604030504040204" pitchFamily="34" charset="0"/>
              </a:rPr>
              <a:t>' 2023</a:t>
            </a:r>
          </a:p>
        </p:txBody>
      </p:sp>
      <p:pic>
        <p:nvPicPr>
          <p:cNvPr id="11" name="תמונה 12" descr="תמונה שמכילה אדם, קבוצה, קהל&#10;&#10;התיאור נוצר באופן אוטומטי">
            <a:extLst>
              <a:ext uri="{FF2B5EF4-FFF2-40B4-BE49-F238E27FC236}">
                <a16:creationId xmlns:a16="http://schemas.microsoft.com/office/drawing/2014/main" id="{0FA5FE7B-6D8E-2434-D13F-263586F7DB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292987" y="2139851"/>
            <a:ext cx="2712750" cy="3718287"/>
          </a:xfrm>
          <a:prstGeom prst="rect">
            <a:avLst/>
          </a:prstGeom>
        </p:spPr>
      </p:pic>
      <p:sp>
        <p:nvSpPr>
          <p:cNvPr id="12" name="פרצוף מחייך 5">
            <a:extLst>
              <a:ext uri="{FF2B5EF4-FFF2-40B4-BE49-F238E27FC236}">
                <a16:creationId xmlns:a16="http://schemas.microsoft.com/office/drawing/2014/main" id="{42019C16-FB51-F894-FA35-B74AD79A21F5}"/>
              </a:ext>
            </a:extLst>
          </p:cNvPr>
          <p:cNvSpPr/>
          <p:nvPr/>
        </p:nvSpPr>
        <p:spPr>
          <a:xfrm>
            <a:off x="10346968" y="2367102"/>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פרצוף מחייך 5">
            <a:extLst>
              <a:ext uri="{FF2B5EF4-FFF2-40B4-BE49-F238E27FC236}">
                <a16:creationId xmlns:a16="http://schemas.microsoft.com/office/drawing/2014/main" id="{89B3D527-8A16-BF16-8E80-5B3E9829FB74}"/>
              </a:ext>
            </a:extLst>
          </p:cNvPr>
          <p:cNvSpPr/>
          <p:nvPr/>
        </p:nvSpPr>
        <p:spPr>
          <a:xfrm>
            <a:off x="11176352" y="2540328"/>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פרצוף מחייך 5">
            <a:extLst>
              <a:ext uri="{FF2B5EF4-FFF2-40B4-BE49-F238E27FC236}">
                <a16:creationId xmlns:a16="http://schemas.microsoft.com/office/drawing/2014/main" id="{B90BC886-59D6-40DD-12E5-97FCFA0559CC}"/>
              </a:ext>
            </a:extLst>
          </p:cNvPr>
          <p:cNvSpPr/>
          <p:nvPr/>
        </p:nvSpPr>
        <p:spPr>
          <a:xfrm>
            <a:off x="11732329" y="2308122"/>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פרצוף מחייך 5">
            <a:extLst>
              <a:ext uri="{FF2B5EF4-FFF2-40B4-BE49-F238E27FC236}">
                <a16:creationId xmlns:a16="http://schemas.microsoft.com/office/drawing/2014/main" id="{85BB2CFA-554C-A5B4-74EF-0725E80731F6}"/>
              </a:ext>
            </a:extLst>
          </p:cNvPr>
          <p:cNvSpPr/>
          <p:nvPr/>
        </p:nvSpPr>
        <p:spPr>
          <a:xfrm>
            <a:off x="9918556" y="2168749"/>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פרצוף מחייך 5">
            <a:extLst>
              <a:ext uri="{FF2B5EF4-FFF2-40B4-BE49-F238E27FC236}">
                <a16:creationId xmlns:a16="http://schemas.microsoft.com/office/drawing/2014/main" id="{4FF34315-D800-5059-F1D2-42C2A4B632B3}"/>
              </a:ext>
            </a:extLst>
          </p:cNvPr>
          <p:cNvSpPr/>
          <p:nvPr/>
        </p:nvSpPr>
        <p:spPr>
          <a:xfrm>
            <a:off x="9292987" y="3560705"/>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פרצוף מחייך 5">
            <a:extLst>
              <a:ext uri="{FF2B5EF4-FFF2-40B4-BE49-F238E27FC236}">
                <a16:creationId xmlns:a16="http://schemas.microsoft.com/office/drawing/2014/main" id="{82B33824-638A-404B-28A6-747F33241B53}"/>
              </a:ext>
            </a:extLst>
          </p:cNvPr>
          <p:cNvSpPr/>
          <p:nvPr/>
        </p:nvSpPr>
        <p:spPr>
          <a:xfrm>
            <a:off x="9349321" y="2787285"/>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פרצוף מחייך 5">
            <a:extLst>
              <a:ext uri="{FF2B5EF4-FFF2-40B4-BE49-F238E27FC236}">
                <a16:creationId xmlns:a16="http://schemas.microsoft.com/office/drawing/2014/main" id="{720ECFC2-28AE-9832-D517-49B1E0FCFEB2}"/>
              </a:ext>
            </a:extLst>
          </p:cNvPr>
          <p:cNvSpPr/>
          <p:nvPr/>
        </p:nvSpPr>
        <p:spPr>
          <a:xfrm>
            <a:off x="9970723" y="3469149"/>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0" name="Picture 19" descr="A picture containing person, child, family, several&#10;&#10;Description automatically generated">
            <a:extLst>
              <a:ext uri="{FF2B5EF4-FFF2-40B4-BE49-F238E27FC236}">
                <a16:creationId xmlns:a16="http://schemas.microsoft.com/office/drawing/2014/main" id="{995C05DB-28AD-8E60-7174-DCC2CF20B59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t="11027"/>
          <a:stretch/>
        </p:blipFill>
        <p:spPr>
          <a:xfrm>
            <a:off x="205800" y="2139850"/>
            <a:ext cx="2828995" cy="3731891"/>
          </a:xfrm>
          <a:prstGeom prst="rect">
            <a:avLst/>
          </a:prstGeom>
        </p:spPr>
      </p:pic>
      <p:sp>
        <p:nvSpPr>
          <p:cNvPr id="21" name="פרצוף מחייך 5">
            <a:extLst>
              <a:ext uri="{FF2B5EF4-FFF2-40B4-BE49-F238E27FC236}">
                <a16:creationId xmlns:a16="http://schemas.microsoft.com/office/drawing/2014/main" id="{6EB27C21-1A47-1E21-A1C1-F9972D2C1B15}"/>
              </a:ext>
            </a:extLst>
          </p:cNvPr>
          <p:cNvSpPr/>
          <p:nvPr/>
        </p:nvSpPr>
        <p:spPr>
          <a:xfrm>
            <a:off x="1849236" y="2570597"/>
            <a:ext cx="222301" cy="191699"/>
          </a:xfrm>
          <a:prstGeom prst="smileyFac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Rectangle 2">
            <a:extLst>
              <a:ext uri="{FF2B5EF4-FFF2-40B4-BE49-F238E27FC236}">
                <a16:creationId xmlns:a16="http://schemas.microsoft.com/office/drawing/2014/main" id="{FFD6E2D8-3B21-2AD7-EE6F-83EFA1AB4D87}"/>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dirty="0"/>
              <a:t>ש</a:t>
            </a:r>
            <a:endParaRPr lang="en-IL" dirty="0"/>
          </a:p>
        </p:txBody>
      </p:sp>
    </p:spTree>
    <p:extLst>
      <p:ext uri="{BB962C8B-B14F-4D97-AF65-F5344CB8AC3E}">
        <p14:creationId xmlns:p14="http://schemas.microsoft.com/office/powerpoint/2010/main" val="40922801"/>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CE40A-DE1E-5881-6A45-DD132CF12071}"/>
              </a:ext>
            </a:extLst>
          </p:cNvPr>
          <p:cNvSpPr/>
          <p:nvPr/>
        </p:nvSpPr>
        <p:spPr>
          <a:xfrm>
            <a:off x="0" y="370723"/>
            <a:ext cx="6096000" cy="64872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Arrow: Left 5">
            <a:extLst>
              <a:ext uri="{FF2B5EF4-FFF2-40B4-BE49-F238E27FC236}">
                <a16:creationId xmlns:a16="http://schemas.microsoft.com/office/drawing/2014/main" id="{39760B68-B2C0-EBD7-8B22-2B8FDA46A5C4}"/>
              </a:ext>
            </a:extLst>
          </p:cNvPr>
          <p:cNvSpPr/>
          <p:nvPr/>
        </p:nvSpPr>
        <p:spPr>
          <a:xfrm>
            <a:off x="6096000" y="3695810"/>
            <a:ext cx="6096000" cy="1048910"/>
          </a:xfrm>
          <a:prstGeom prst="leftArrow">
            <a:avLst>
              <a:gd name="adj1" fmla="val 50000"/>
              <a:gd name="adj2" fmla="val 36325"/>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L">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CE0CEDE1-88FE-A007-4969-C933D4E196B9}"/>
              </a:ext>
            </a:extLst>
          </p:cNvPr>
          <p:cNvSpPr txBox="1"/>
          <p:nvPr/>
        </p:nvSpPr>
        <p:spPr>
          <a:xfrm>
            <a:off x="0" y="-34592"/>
            <a:ext cx="12192000"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גינות קהילה – רקע, שיטת מחקר ומאפייני המשיבים לסקר</a:t>
            </a:r>
          </a:p>
        </p:txBody>
      </p:sp>
      <p:sp>
        <p:nvSpPr>
          <p:cNvPr id="3" name="TextBox 2">
            <a:extLst>
              <a:ext uri="{FF2B5EF4-FFF2-40B4-BE49-F238E27FC236}">
                <a16:creationId xmlns:a16="http://schemas.microsoft.com/office/drawing/2014/main" id="{466F8C89-3B8D-B3DF-E6D8-92F56F64B9B8}"/>
              </a:ext>
            </a:extLst>
          </p:cNvPr>
          <p:cNvSpPr txBox="1"/>
          <p:nvPr/>
        </p:nvSpPr>
        <p:spPr>
          <a:xfrm>
            <a:off x="6390640" y="441878"/>
            <a:ext cx="5482299" cy="3104889"/>
          </a:xfrm>
          <a:prstGeom prst="rect">
            <a:avLst/>
          </a:prstGeom>
          <a:noFill/>
        </p:spPr>
        <p:txBody>
          <a:bodyPr wrap="square" lIns="91440" tIns="45720" rIns="91440" bIns="45720" rtlCol="1" anchor="t">
            <a:spAutoFit/>
          </a:bodyPr>
          <a:lstStyle/>
          <a:p>
            <a:pPr marL="285750" indent="-285750">
              <a:lnSpc>
                <a:spcPct val="150000"/>
              </a:lnSpc>
              <a:buClr>
                <a:srgbClr val="F9BC25"/>
              </a:buClr>
              <a:buFont typeface="Tahoma" panose="020B0604030504040204" pitchFamily="34" charset="0"/>
              <a:buChar char="█"/>
            </a:pPr>
            <a:r>
              <a:rPr lang="he-IL" sz="1200">
                <a:latin typeface="Segoe UI" panose="020B0502040204020203" pitchFamily="34" charset="0"/>
                <a:ea typeface="Tahoma"/>
                <a:cs typeface="Segoe UI" panose="020B0502040204020203" pitchFamily="34" charset="0"/>
              </a:rPr>
              <a:t>בין חודשי </a:t>
            </a:r>
            <a:r>
              <a:rPr lang="he-IL" sz="1200" b="0" i="0">
                <a:solidFill>
                  <a:srgbClr val="000000"/>
                </a:solidFill>
                <a:effectLst/>
                <a:latin typeface="Segoe UI" panose="020B0502040204020203" pitchFamily="34" charset="0"/>
                <a:ea typeface="Tahoma"/>
                <a:cs typeface="Segoe UI" panose="020B0502040204020203" pitchFamily="34" charset="0"/>
              </a:rPr>
              <a:t>אוקטובר 2022 </a:t>
            </a:r>
            <a:r>
              <a:rPr lang="he-IL" sz="1200">
                <a:solidFill>
                  <a:srgbClr val="000000"/>
                </a:solidFill>
                <a:latin typeface="Segoe UI" panose="020B0502040204020203" pitchFamily="34" charset="0"/>
                <a:ea typeface="Tahoma"/>
                <a:cs typeface="Segoe UI" panose="020B0502040204020203" pitchFamily="34" charset="0"/>
              </a:rPr>
              <a:t>ל</a:t>
            </a:r>
            <a:r>
              <a:rPr lang="he-IL" sz="1200" b="0" i="0">
                <a:solidFill>
                  <a:srgbClr val="000000"/>
                </a:solidFill>
                <a:effectLst/>
                <a:latin typeface="Segoe UI" panose="020B0502040204020203" pitchFamily="34" charset="0"/>
                <a:ea typeface="Tahoma"/>
                <a:cs typeface="Segoe UI" panose="020B0502040204020203" pitchFamily="34" charset="0"/>
              </a:rPr>
              <a:t>ינואר 2023 התקיימו </a:t>
            </a:r>
            <a:r>
              <a:rPr lang="en-US" sz="1200" b="1" i="0">
                <a:solidFill>
                  <a:srgbClr val="000000"/>
                </a:solidFill>
                <a:effectLst/>
                <a:latin typeface="Segoe UI" panose="020B0502040204020203" pitchFamily="34" charset="0"/>
                <a:ea typeface="Tahoma"/>
                <a:cs typeface="Segoe UI" panose="020B0502040204020203" pitchFamily="34" charset="0"/>
              </a:rPr>
              <a:t>4</a:t>
            </a:r>
            <a:r>
              <a:rPr lang="he-IL" sz="1200" b="1" i="0">
                <a:solidFill>
                  <a:srgbClr val="000000"/>
                </a:solidFill>
                <a:effectLst/>
                <a:latin typeface="Segoe UI" panose="020B0502040204020203" pitchFamily="34" charset="0"/>
                <a:ea typeface="Tahoma"/>
                <a:cs typeface="Segoe UI" panose="020B0502040204020203" pitchFamily="34" charset="0"/>
              </a:rPr>
              <a:t> מפגשי</a:t>
            </a:r>
            <a:r>
              <a:rPr lang="he-IL" sz="1200">
                <a:solidFill>
                  <a:srgbClr val="000000"/>
                </a:solidFill>
                <a:latin typeface="Segoe UI" panose="020B0502040204020203" pitchFamily="34" charset="0"/>
                <a:ea typeface="Tahoma"/>
                <a:cs typeface="Segoe UI" panose="020B0502040204020203" pitchFamily="34" charset="0"/>
              </a:rPr>
              <a:t> פעילויות תחושתיות ומוטוריות (בנושאי תוכן שונים) בחלקת</a:t>
            </a:r>
            <a:r>
              <a:rPr lang="he-IL" sz="1200" b="0" i="0">
                <a:solidFill>
                  <a:srgbClr val="000000"/>
                </a:solidFill>
                <a:effectLst/>
                <a:latin typeface="Segoe UI" panose="020B0502040204020203" pitchFamily="34" charset="0"/>
                <a:ea typeface="Tahoma"/>
                <a:cs typeface="Segoe UI" panose="020B0502040204020203" pitchFamily="34" charset="0"/>
              </a:rPr>
              <a:t> יער האקלים</a:t>
            </a:r>
            <a:r>
              <a:rPr lang="he-IL" sz="1200">
                <a:solidFill>
                  <a:srgbClr val="000000"/>
                </a:solidFill>
                <a:latin typeface="Segoe UI" panose="020B0502040204020203" pitchFamily="34" charset="0"/>
                <a:ea typeface="Tahoma"/>
                <a:cs typeface="Segoe UI" panose="020B0502040204020203" pitchFamily="34" charset="0"/>
              </a:rPr>
              <a:t> במטרה </a:t>
            </a:r>
            <a:r>
              <a:rPr lang="he-IL" sz="1200" b="0" i="0">
                <a:solidFill>
                  <a:srgbClr val="000000"/>
                </a:solidFill>
                <a:effectLst/>
                <a:latin typeface="Segoe UI" panose="020B0502040204020203" pitchFamily="34" charset="0"/>
                <a:ea typeface="Tahoma"/>
                <a:cs typeface="Segoe UI" panose="020B0502040204020203" pitchFamily="34" charset="0"/>
              </a:rPr>
              <a:t>לעודד את הילדים לפתח קשר אישי עם הסביבה הטבעית ליד הגן ולהבין את חשיבות התפקוד של מערכות חיות בטבע, וכן לעודד את פיתוח חוש המישוש והריח, את הדמיון, היצירתיות ותחושת המסוגלות.</a:t>
            </a:r>
            <a:r>
              <a:rPr lang="he-IL" sz="1200">
                <a:solidFill>
                  <a:srgbClr val="000000"/>
                </a:solidFill>
                <a:latin typeface="Segoe UI" panose="020B0502040204020203" pitchFamily="34" charset="0"/>
                <a:ea typeface="Tahoma"/>
                <a:cs typeface="Segoe UI" panose="020B0502040204020203" pitchFamily="34" charset="0"/>
              </a:rPr>
              <a:t> המפגשים החודשיים המשיכו להתקיים עד יוני 2023, תוך יישום תובנות ממצאי המחקר (שיפורטו להלן). </a:t>
            </a:r>
            <a:endParaRPr lang="he-IL" sz="1200" b="0" i="0">
              <a:solidFill>
                <a:srgbClr val="000000"/>
              </a:solidFill>
              <a:effectLst/>
              <a:latin typeface="Segoe UI" panose="020B0502040204020203" pitchFamily="34" charset="0"/>
              <a:ea typeface="Tahoma"/>
              <a:cs typeface="Segoe UI" panose="020B0502040204020203" pitchFamily="34" charset="0"/>
            </a:endParaRPr>
          </a:p>
          <a:p>
            <a:pPr marL="285750" indent="-285750">
              <a:lnSpc>
                <a:spcPct val="150000"/>
              </a:lnSpc>
              <a:buClr>
                <a:srgbClr val="F9BC25"/>
              </a:buClr>
              <a:buFont typeface="Tahoma" panose="020B0604030504040204" pitchFamily="34" charset="0"/>
              <a:buChar char="█"/>
            </a:pPr>
            <a:r>
              <a:rPr lang="he-IL" sz="1200">
                <a:solidFill>
                  <a:srgbClr val="000000"/>
                </a:solidFill>
                <a:latin typeface="Segoe UI" panose="020B0502040204020203" pitchFamily="34" charset="0"/>
                <a:ea typeface="Tahoma"/>
                <a:cs typeface="Segoe UI" panose="020B0502040204020203" pitchFamily="34" charset="0"/>
              </a:rPr>
              <a:t>פעילויות אלו מומנו על ידי תוכנית </a:t>
            </a:r>
            <a:r>
              <a:rPr lang="en-US" sz="1200">
                <a:solidFill>
                  <a:srgbClr val="000000"/>
                </a:solidFill>
                <a:latin typeface="Segoe UI" panose="020B0502040204020203" pitchFamily="34" charset="0"/>
                <a:ea typeface="Tahoma"/>
                <a:cs typeface="Segoe UI" panose="020B0502040204020203" pitchFamily="34" charset="0"/>
              </a:rPr>
              <a:t>Urban95</a:t>
            </a:r>
            <a:r>
              <a:rPr lang="he-IL" sz="1200">
                <a:solidFill>
                  <a:srgbClr val="000000"/>
                </a:solidFill>
                <a:latin typeface="Segoe UI" panose="020B0502040204020203" pitchFamily="34" charset="0"/>
                <a:ea typeface="Tahoma"/>
                <a:cs typeface="Segoe UI" panose="020B0502040204020203" pitchFamily="34" charset="0"/>
              </a:rPr>
              <a:t> בהיקף של 16,250 ₪. </a:t>
            </a:r>
            <a:endParaRPr lang="he-IL" sz="1200" b="0" i="0">
              <a:solidFill>
                <a:srgbClr val="000000"/>
              </a:solidFill>
              <a:effectLst/>
              <a:latin typeface="Segoe UI" panose="020B0502040204020203" pitchFamily="34" charset="0"/>
              <a:ea typeface="Tahoma"/>
              <a:cs typeface="Segoe UI" panose="020B0502040204020203" pitchFamily="34" charset="0"/>
            </a:endParaRPr>
          </a:p>
          <a:p>
            <a:pPr marL="285750" indent="-285750">
              <a:lnSpc>
                <a:spcPct val="150000"/>
              </a:lnSpc>
              <a:buClr>
                <a:srgbClr val="F9BC25"/>
              </a:buClr>
              <a:buFont typeface="Tahoma" panose="020B0604030504040204" pitchFamily="34" charset="0"/>
              <a:buChar char="█"/>
            </a:pP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בפעילויות לקחו חלק</a:t>
            </a:r>
            <a:r>
              <a:rPr lang="en-US" sz="1200">
                <a:solidFill>
                  <a:srgbClr val="000000"/>
                </a:solidFill>
                <a:latin typeface="Segoe UI" panose="020B0502040204020203" pitchFamily="34" charset="0"/>
                <a:ea typeface="Tahoma" panose="020B0604030504040204" pitchFamily="34" charset="0"/>
                <a:cs typeface="Segoe UI" panose="020B0502040204020203" pitchFamily="34" charset="0"/>
              </a:rPr>
              <a:t> </a:t>
            </a: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5 מספר גנים, </a:t>
            </a: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בליווי גננות, סייעות ואימהות מלוות:</a:t>
            </a:r>
            <a:endParaRPr lang="en-US"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marL="468000" lvl="1" indent="-180000">
              <a:lnSpc>
                <a:spcPct val="150000"/>
              </a:lnSpc>
              <a:buClr>
                <a:srgbClr val="F9BC25"/>
              </a:buClr>
              <a:buFont typeface="Wingdings" panose="05000000000000000000" pitchFamily="2" charset="2"/>
              <a:buChar char="§"/>
            </a:pPr>
            <a:r>
              <a:rPr lang="he-IL" sz="1200" b="1" i="0">
                <a:solidFill>
                  <a:srgbClr val="000000"/>
                </a:solidFill>
                <a:effectLst/>
                <a:latin typeface="Segoe UI" panose="020B0502040204020203" pitchFamily="34" charset="0"/>
                <a:ea typeface="Tahoma" panose="020B0604030504040204" pitchFamily="34" charset="0"/>
                <a:cs typeface="Segoe UI" panose="020B0502040204020203" pitchFamily="34" charset="0"/>
              </a:rPr>
              <a:t>3 גני חובה</a:t>
            </a: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 אל-טופולה (35 ילדים), אלג'זאלי (30 ילדים) ואלחיאת (35 ילדים) </a:t>
            </a:r>
            <a:endParaRPr lang="en-US"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marL="468000" lvl="1" indent="-180000">
              <a:lnSpc>
                <a:spcPct val="150000"/>
              </a:lnSpc>
              <a:buClr>
                <a:srgbClr val="F9BC25"/>
              </a:buClr>
              <a:buFont typeface="Wingdings" panose="05000000000000000000" pitchFamily="2" charset="2"/>
              <a:buChar char="§"/>
            </a:pPr>
            <a:r>
              <a:rPr lang="he-IL" sz="1200" b="1" i="0">
                <a:solidFill>
                  <a:srgbClr val="000000"/>
                </a:solidFill>
                <a:effectLst/>
                <a:latin typeface="Segoe UI" panose="020B0502040204020203" pitchFamily="34" charset="0"/>
                <a:ea typeface="Tahoma" panose="020B0604030504040204" pitchFamily="34" charset="0"/>
                <a:cs typeface="Segoe UI" panose="020B0502040204020203" pitchFamily="34" charset="0"/>
              </a:rPr>
              <a:t>גן חינוך מיוחד</a:t>
            </a: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 אז-זהארה (10 ילדים)</a:t>
            </a:r>
            <a:endParaRPr lang="en-US"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marL="468000" lvl="1" indent="-180000">
              <a:lnSpc>
                <a:spcPct val="150000"/>
              </a:lnSpc>
              <a:buClr>
                <a:srgbClr val="F9BC25"/>
              </a:buClr>
              <a:buFont typeface="Wingdings" panose="05000000000000000000" pitchFamily="2" charset="2"/>
              <a:buChar char="§"/>
            </a:pPr>
            <a:r>
              <a:rPr lang="he-IL" sz="1200" b="1" i="0">
                <a:solidFill>
                  <a:srgbClr val="000000"/>
                </a:solidFill>
                <a:effectLst/>
                <a:latin typeface="Segoe UI" panose="020B0502040204020203" pitchFamily="34" charset="0"/>
                <a:ea typeface="Tahoma" panose="020B0604030504040204" pitchFamily="34" charset="0"/>
                <a:cs typeface="Segoe UI" panose="020B0502040204020203" pitchFamily="34" charset="0"/>
              </a:rPr>
              <a:t>גן טרום חובה </a:t>
            </a: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אל-מלאכה (35 ילדים)</a:t>
            </a:r>
          </a:p>
        </p:txBody>
      </p:sp>
      <p:sp>
        <p:nvSpPr>
          <p:cNvPr id="4" name="TextBox 3">
            <a:extLst>
              <a:ext uri="{FF2B5EF4-FFF2-40B4-BE49-F238E27FC236}">
                <a16:creationId xmlns:a16="http://schemas.microsoft.com/office/drawing/2014/main" id="{8F16630B-7EE9-DAAB-A4F9-157F9D6F94F4}"/>
              </a:ext>
            </a:extLst>
          </p:cNvPr>
          <p:cNvSpPr txBox="1"/>
          <p:nvPr/>
        </p:nvSpPr>
        <p:spPr>
          <a:xfrm>
            <a:off x="6390640" y="3619294"/>
            <a:ext cx="5482299" cy="2827890"/>
          </a:xfrm>
          <a:prstGeom prst="rect">
            <a:avLst/>
          </a:prstGeom>
          <a:noFill/>
        </p:spPr>
        <p:txBody>
          <a:bodyPr wrap="square" lIns="91440" tIns="45720" rIns="91440" bIns="45720" rtlCol="1" anchor="t">
            <a:spAutoFit/>
          </a:bodyPr>
          <a:lstStyle/>
          <a:p>
            <a:pPr>
              <a:lnSpc>
                <a:spcPct val="150000"/>
              </a:lnSpc>
              <a:buClr>
                <a:srgbClr val="F9BC25"/>
              </a:buClr>
            </a:pPr>
            <a:r>
              <a:rPr lang="he-IL" sz="1200" i="0" u="sng">
                <a:solidFill>
                  <a:srgbClr val="000000"/>
                </a:solidFill>
                <a:effectLst/>
                <a:latin typeface="Segoe UI" panose="020B0502040204020203" pitchFamily="34" charset="0"/>
                <a:ea typeface="Tahoma" panose="020B0604030504040204" pitchFamily="34" charset="0"/>
                <a:cs typeface="Segoe UI" panose="020B0502040204020203" pitchFamily="34" charset="0"/>
              </a:rPr>
              <a:t>מערך המחקר</a:t>
            </a:r>
            <a:r>
              <a:rPr lang="he-IL" sz="1200" u="sng">
                <a:solidFill>
                  <a:srgbClr val="000000"/>
                </a:solidFill>
                <a:latin typeface="Segoe UI" panose="020B0502040204020203" pitchFamily="34" charset="0"/>
                <a:ea typeface="Tahoma" panose="020B0604030504040204" pitchFamily="34" charset="0"/>
                <a:cs typeface="Segoe UI" panose="020B0502040204020203" pitchFamily="34" charset="0"/>
              </a:rPr>
              <a:t>:</a:t>
            </a:r>
            <a:endParaRPr lang="he-IL" sz="1200" i="0" u="sng">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9BC25"/>
              </a:buClr>
              <a:buFont typeface="Tahoma" panose="020B0604030504040204" pitchFamily="34" charset="0"/>
              <a:buChar char="█"/>
            </a:pPr>
            <a:r>
              <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rPr>
              <a:t>בתום כל פעילות הופץ</a:t>
            </a:r>
            <a:r>
              <a:rPr lang="he-IL" sz="1200" b="1" i="0">
                <a:solidFill>
                  <a:srgbClr val="000000"/>
                </a:solidFill>
                <a:effectLst/>
                <a:latin typeface="Segoe UI" panose="020B0502040204020203" pitchFamily="34" charset="0"/>
                <a:ea typeface="Tahoma" panose="020B0604030504040204" pitchFamily="34" charset="0"/>
                <a:cs typeface="Segoe UI" panose="020B0502040204020203" pitchFamily="34" charset="0"/>
              </a:rPr>
              <a:t> משוב </a:t>
            </a:r>
            <a:r>
              <a:rPr lang="he-IL" sz="1200" i="0">
                <a:solidFill>
                  <a:srgbClr val="000000"/>
                </a:solidFill>
                <a:effectLst/>
                <a:latin typeface="Segoe UI" panose="020B0502040204020203" pitchFamily="34" charset="0"/>
                <a:ea typeface="Tahoma" panose="020B0604030504040204" pitchFamily="34" charset="0"/>
                <a:cs typeface="Segoe UI" panose="020B0502040204020203" pitchFamily="34" charset="0"/>
              </a:rPr>
              <a:t>לצוות החינוכי ולאימהות. סה"</a:t>
            </a: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כ התקבלו 50 משובים בעקבות ארבעת מפגשי הפעילות בתקופת המחקר.</a:t>
            </a:r>
            <a:endParaRPr lang="he-IL" sz="1200" b="1" i="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9BC25"/>
              </a:buClr>
              <a:buFont typeface="Tahoma" panose="020B0604030504040204" pitchFamily="34" charset="0"/>
              <a:buChar char="█"/>
            </a:pP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ב-21.11.22 בוצעה </a:t>
            </a:r>
            <a:r>
              <a:rPr lang="he-IL" sz="1200" b="1">
                <a:solidFill>
                  <a:srgbClr val="000000"/>
                </a:solidFill>
                <a:latin typeface="Segoe UI" panose="020B0502040204020203" pitchFamily="34" charset="0"/>
                <a:ea typeface="Tahoma" panose="020B0604030504040204" pitchFamily="34" charset="0"/>
                <a:cs typeface="Segoe UI" panose="020B0502040204020203" pitchFamily="34" charset="0"/>
              </a:rPr>
              <a:t>תצפית על פעילות יצירה בטבע</a:t>
            </a: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 על 2 סבבים:</a:t>
            </a:r>
          </a:p>
          <a:p>
            <a:pPr marL="468000" lvl="1" indent="-180000">
              <a:lnSpc>
                <a:spcPct val="150000"/>
              </a:lnSpc>
              <a:buClr>
                <a:srgbClr val="F9BC25"/>
              </a:buClr>
              <a:buFont typeface="Wingdings" panose="05000000000000000000" pitchFamily="2" charset="2"/>
              <a:buChar char="§"/>
            </a:pP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סבב ראשון – עבור ילדי גן טרום חובה – אל-מלאכה </a:t>
            </a:r>
          </a:p>
          <a:p>
            <a:pPr marL="468000" lvl="1" indent="-180000">
              <a:lnSpc>
                <a:spcPct val="150000"/>
              </a:lnSpc>
              <a:buClr>
                <a:srgbClr val="F9BC25"/>
              </a:buClr>
              <a:buFont typeface="Wingdings" panose="05000000000000000000" pitchFamily="2" charset="2"/>
              <a:buChar char="§"/>
            </a:pP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סבב שני – עבור ילדי גן חובה – אלחיאת</a:t>
            </a:r>
            <a:endParaRPr lang="he-IL" sz="1200">
              <a:latin typeface="Segoe UI" panose="020B0502040204020203" pitchFamily="34" charset="0"/>
              <a:ea typeface="Tahoma" panose="020B0604030504040204" pitchFamily="34" charset="0"/>
              <a:cs typeface="Segoe UI" panose="020B0502040204020203" pitchFamily="34" charset="0"/>
            </a:endParaRPr>
          </a:p>
          <a:p>
            <a:pPr marL="285750" indent="-285750" algn="r" rtl="1">
              <a:lnSpc>
                <a:spcPct val="150000"/>
              </a:lnSpc>
              <a:buClr>
                <a:srgbClr val="F9BC25"/>
              </a:buClr>
              <a:buFont typeface="Tahoma" panose="020B0604030504040204" pitchFamily="34" charset="0"/>
              <a:buChar char="█"/>
            </a:pPr>
            <a:r>
              <a:rPr lang="he-IL" sz="1200">
                <a:latin typeface="Segoe UI" panose="020B0502040204020203" pitchFamily="34" charset="0"/>
                <a:ea typeface="Tahoma"/>
                <a:cs typeface="Segoe UI" panose="020B0502040204020203" pitchFamily="34" charset="0"/>
              </a:rPr>
              <a:t>ב- 24.01.23 התקיימה </a:t>
            </a:r>
            <a:r>
              <a:rPr lang="he-IL" sz="1200" b="1">
                <a:latin typeface="Segoe UI" panose="020B0502040204020203" pitchFamily="34" charset="0"/>
                <a:ea typeface="Tahoma"/>
                <a:cs typeface="Segoe UI" panose="020B0502040204020203" pitchFamily="34" charset="0"/>
              </a:rPr>
              <a:t>קבוצת מיקוד </a:t>
            </a:r>
            <a:r>
              <a:rPr lang="he-IL" sz="1200">
                <a:latin typeface="Segoe UI" panose="020B0502040204020203" pitchFamily="34" charset="0"/>
                <a:ea typeface="Tahoma"/>
                <a:cs typeface="Segoe UI" panose="020B0502040204020203" pitchFamily="34" charset="0"/>
              </a:rPr>
              <a:t>עם 5 גננות וסייעות, מכל גני הילדים שלקחו חלק בפעילות החודשית של פיילוט גינות קהילה. </a:t>
            </a:r>
          </a:p>
          <a:p>
            <a:pPr marL="285750" indent="-285750" algn="r" rtl="1">
              <a:lnSpc>
                <a:spcPct val="150000"/>
              </a:lnSpc>
              <a:buClr>
                <a:srgbClr val="F9BC25"/>
              </a:buClr>
              <a:buFont typeface="Tahoma" panose="020B0604030504040204" pitchFamily="34" charset="0"/>
              <a:buChar char="█"/>
            </a:pPr>
            <a:r>
              <a:rPr lang="he-IL" sz="1200">
                <a:solidFill>
                  <a:srgbClr val="000000"/>
                </a:solidFill>
                <a:latin typeface="Segoe UI" panose="020B0502040204020203" pitchFamily="34" charset="0"/>
                <a:ea typeface="Tahoma"/>
                <a:cs typeface="Segoe UI" panose="020B0502040204020203" pitchFamily="34" charset="0"/>
              </a:rPr>
              <a:t>עם תום הפעילות (יוני 2023) תתקיים קבוצת מיקוד מסכמת עם הורים לילדי הגנים, לצד המשך המשובים בין פברואר-יוני 2023.</a:t>
            </a:r>
            <a:endParaRPr lang="he-IL" sz="1200">
              <a:latin typeface="Segoe UI" panose="020B0502040204020203" pitchFamily="34" charset="0"/>
              <a:ea typeface="Tahoma"/>
              <a:cs typeface="Segoe UI" panose="020B0502040204020203" pitchFamily="34" charset="0"/>
            </a:endParaRPr>
          </a:p>
        </p:txBody>
      </p:sp>
      <p:sp>
        <p:nvSpPr>
          <p:cNvPr id="17" name="Slide Number Placeholder 1">
            <a:extLst>
              <a:ext uri="{FF2B5EF4-FFF2-40B4-BE49-F238E27FC236}">
                <a16:creationId xmlns:a16="http://schemas.microsoft.com/office/drawing/2014/main" id="{488D9BE0-3464-FCDA-B48E-01FC95E243FE}"/>
              </a:ext>
            </a:extLst>
          </p:cNvPr>
          <p:cNvSpPr>
            <a:spLocks noGrp="1"/>
          </p:cNvSpPr>
          <p:nvPr>
            <p:ph type="sldNum" sz="quarter" idx="12"/>
          </p:nvPr>
        </p:nvSpPr>
        <p:spPr>
          <a:xfrm>
            <a:off x="11553878" y="6492530"/>
            <a:ext cx="638122" cy="365125"/>
          </a:xfrm>
        </p:spPr>
        <p:txBody>
          <a:bodyPr/>
          <a:lstStyle/>
          <a:p>
            <a:fld id="{F2736200-3204-44C4-A5EC-985817706BA3}" type="slidenum">
              <a:rPr lang="en-US" sz="1400" dirty="0" smtClean="0"/>
              <a:t>27</a:t>
            </a:fld>
            <a:endParaRPr lang="en-US" sz="1400"/>
          </a:p>
        </p:txBody>
      </p:sp>
      <p:grpSp>
        <p:nvGrpSpPr>
          <p:cNvPr id="7" name="Group 6">
            <a:extLst>
              <a:ext uri="{FF2B5EF4-FFF2-40B4-BE49-F238E27FC236}">
                <a16:creationId xmlns:a16="http://schemas.microsoft.com/office/drawing/2014/main" id="{7D65F35F-C964-6483-235F-7D0B20557794}"/>
              </a:ext>
            </a:extLst>
          </p:cNvPr>
          <p:cNvGrpSpPr/>
          <p:nvPr/>
        </p:nvGrpSpPr>
        <p:grpSpPr>
          <a:xfrm>
            <a:off x="2886621" y="451883"/>
            <a:ext cx="4273947" cy="2433226"/>
            <a:chOff x="4954587" y="420552"/>
            <a:chExt cx="3806825" cy="2159000"/>
          </a:xfrm>
        </p:grpSpPr>
        <p:graphicFrame>
          <p:nvGraphicFramePr>
            <p:cNvPr id="8" name="Chart 7">
              <a:extLst>
                <a:ext uri="{FF2B5EF4-FFF2-40B4-BE49-F238E27FC236}">
                  <a16:creationId xmlns:a16="http://schemas.microsoft.com/office/drawing/2014/main" id="{91E4A8A9-FA03-4676-8BCA-16A50716744A}"/>
                </a:ext>
              </a:extLst>
            </p:cNvPr>
            <p:cNvGraphicFramePr>
              <a:graphicFrameLocks/>
            </p:cNvGraphicFramePr>
            <p:nvPr>
              <p:extLst>
                <p:ext uri="{D42A27DB-BD31-4B8C-83A1-F6EECF244321}">
                  <p14:modId xmlns:p14="http://schemas.microsoft.com/office/powerpoint/2010/main" val="2416466075"/>
                </p:ext>
              </p:extLst>
            </p:nvPr>
          </p:nvGraphicFramePr>
          <p:xfrm>
            <a:off x="4954587" y="420552"/>
            <a:ext cx="3806825" cy="21590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827A9643-F7F5-FE51-5EE5-8AB51A64DB27}"/>
                </a:ext>
              </a:extLst>
            </p:cNvPr>
            <p:cNvSpPr txBox="1"/>
            <p:nvPr/>
          </p:nvSpPr>
          <p:spPr>
            <a:xfrm>
              <a:off x="6502819" y="1565279"/>
              <a:ext cx="609600" cy="225300"/>
            </a:xfrm>
            <a:prstGeom prst="rect">
              <a:avLst/>
            </a:prstGeom>
            <a:noFill/>
          </p:spPr>
          <p:txBody>
            <a:bodyPr wrap="square" rtlCol="0">
              <a:spAutoFit/>
            </a:bodyPr>
            <a:lstStyle/>
            <a:p>
              <a:pPr algn="ctr"/>
              <a:r>
                <a:rPr lang="en-US" sz="1050">
                  <a:latin typeface="Segoe UI" panose="020B0502040204020203" pitchFamily="34" charset="0"/>
                  <a:ea typeface="Tahoma" panose="020B0604030504040204" pitchFamily="34" charset="0"/>
                  <a:cs typeface="Segoe UI" panose="020B0502040204020203" pitchFamily="34" charset="0"/>
                </a:rPr>
                <a:t>N=50</a:t>
              </a:r>
              <a:endParaRPr lang="en-IL" sz="1050">
                <a:latin typeface="Segoe UI" panose="020B0502040204020203" pitchFamily="34" charset="0"/>
                <a:ea typeface="Tahoma" panose="020B0604030504040204" pitchFamily="34" charset="0"/>
                <a:cs typeface="Segoe UI" panose="020B0502040204020203" pitchFamily="34" charset="0"/>
              </a:endParaRPr>
            </a:p>
          </p:txBody>
        </p:sp>
      </p:grpSp>
      <p:grpSp>
        <p:nvGrpSpPr>
          <p:cNvPr id="10" name="Group 9">
            <a:extLst>
              <a:ext uri="{FF2B5EF4-FFF2-40B4-BE49-F238E27FC236}">
                <a16:creationId xmlns:a16="http://schemas.microsoft.com/office/drawing/2014/main" id="{3C620510-CB0A-F24E-F226-FD4DB7E6E850}"/>
              </a:ext>
            </a:extLst>
          </p:cNvPr>
          <p:cNvGrpSpPr/>
          <p:nvPr/>
        </p:nvGrpSpPr>
        <p:grpSpPr>
          <a:xfrm>
            <a:off x="80326" y="302309"/>
            <a:ext cx="4867003" cy="3710342"/>
            <a:chOff x="4872520" y="3102460"/>
            <a:chExt cx="4572000" cy="2813883"/>
          </a:xfrm>
        </p:grpSpPr>
        <p:graphicFrame>
          <p:nvGraphicFramePr>
            <p:cNvPr id="11" name="Chart 10">
              <a:extLst>
                <a:ext uri="{FF2B5EF4-FFF2-40B4-BE49-F238E27FC236}">
                  <a16:creationId xmlns:a16="http://schemas.microsoft.com/office/drawing/2014/main" id="{DAA86106-3153-C0E7-67A1-1B52E9DE2678}"/>
                </a:ext>
              </a:extLst>
            </p:cNvPr>
            <p:cNvGraphicFramePr>
              <a:graphicFrameLocks/>
            </p:cNvGraphicFramePr>
            <p:nvPr>
              <p:extLst>
                <p:ext uri="{D42A27DB-BD31-4B8C-83A1-F6EECF244321}">
                  <p14:modId xmlns:p14="http://schemas.microsoft.com/office/powerpoint/2010/main" val="2088533027"/>
                </p:ext>
              </p:extLst>
            </p:nvPr>
          </p:nvGraphicFramePr>
          <p:xfrm>
            <a:off x="4872520" y="3102460"/>
            <a:ext cx="4572000" cy="2813883"/>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a:extLst>
                <a:ext uri="{FF2B5EF4-FFF2-40B4-BE49-F238E27FC236}">
                  <a16:creationId xmlns:a16="http://schemas.microsoft.com/office/drawing/2014/main" id="{85299194-3D7F-8CE5-3909-8BD4385C586E}"/>
                </a:ext>
              </a:extLst>
            </p:cNvPr>
            <p:cNvSpPr txBox="1"/>
            <p:nvPr/>
          </p:nvSpPr>
          <p:spPr>
            <a:xfrm>
              <a:off x="7290345" y="3967774"/>
              <a:ext cx="609600" cy="192567"/>
            </a:xfrm>
            <a:prstGeom prst="rect">
              <a:avLst/>
            </a:prstGeom>
            <a:noFill/>
          </p:spPr>
          <p:txBody>
            <a:bodyPr wrap="square" rtlCol="0">
              <a:spAutoFit/>
            </a:bodyPr>
            <a:lstStyle/>
            <a:p>
              <a:pPr algn="ctr"/>
              <a:r>
                <a:rPr lang="en-US" sz="1050">
                  <a:latin typeface="Segoe UI" panose="020B0502040204020203" pitchFamily="34" charset="0"/>
                  <a:ea typeface="Tahoma" panose="020B0604030504040204" pitchFamily="34" charset="0"/>
                  <a:cs typeface="Segoe UI" panose="020B0502040204020203" pitchFamily="34" charset="0"/>
                </a:rPr>
                <a:t>N=50</a:t>
              </a:r>
              <a:endParaRPr lang="en-IL" sz="1050">
                <a:latin typeface="Segoe UI" panose="020B0502040204020203" pitchFamily="34" charset="0"/>
                <a:ea typeface="Tahoma" panose="020B0604030504040204" pitchFamily="34" charset="0"/>
                <a:cs typeface="Segoe UI" panose="020B0502040204020203" pitchFamily="34" charset="0"/>
              </a:endParaRPr>
            </a:p>
          </p:txBody>
        </p:sp>
      </p:grpSp>
      <p:graphicFrame>
        <p:nvGraphicFramePr>
          <p:cNvPr id="13" name="Chart 12">
            <a:extLst>
              <a:ext uri="{FF2B5EF4-FFF2-40B4-BE49-F238E27FC236}">
                <a16:creationId xmlns:a16="http://schemas.microsoft.com/office/drawing/2014/main" id="{E781040F-CDCF-963C-F497-1C67372D9770}"/>
              </a:ext>
            </a:extLst>
          </p:cNvPr>
          <p:cNvGraphicFramePr>
            <a:graphicFrameLocks/>
          </p:cNvGraphicFramePr>
          <p:nvPr>
            <p:extLst>
              <p:ext uri="{D42A27DB-BD31-4B8C-83A1-F6EECF244321}">
                <p14:modId xmlns:p14="http://schemas.microsoft.com/office/powerpoint/2010/main" val="677879362"/>
              </p:ext>
            </p:extLst>
          </p:nvPr>
        </p:nvGraphicFramePr>
        <p:xfrm>
          <a:off x="155863" y="2081745"/>
          <a:ext cx="5707609" cy="299893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a:extLst>
              <a:ext uri="{FF2B5EF4-FFF2-40B4-BE49-F238E27FC236}">
                <a16:creationId xmlns:a16="http://schemas.microsoft.com/office/drawing/2014/main" id="{0D200A2E-4627-B27D-D6A3-15C30CCD1001}"/>
              </a:ext>
            </a:extLst>
          </p:cNvPr>
          <p:cNvSpPr txBox="1"/>
          <p:nvPr/>
        </p:nvSpPr>
        <p:spPr>
          <a:xfrm>
            <a:off x="4752052" y="2718030"/>
            <a:ext cx="1035454" cy="830997"/>
          </a:xfrm>
          <a:prstGeom prst="rect">
            <a:avLst/>
          </a:prstGeom>
          <a:noFill/>
        </p:spPr>
        <p:txBody>
          <a:bodyPr wrap="square">
            <a:spAutoFit/>
          </a:bodyPr>
          <a:lstStyle/>
          <a:p>
            <a:pPr rtl="1">
              <a:defRPr sz="1200" b="0" i="0" u="sng" strike="noStrike" kern="1200" spc="0" baseline="0">
                <a:solidFill>
                  <a:prstClr val="black">
                    <a:lumMod val="65000"/>
                    <a:lumOff val="35000"/>
                  </a:prstClr>
                </a:solidFill>
                <a:latin typeface="Segoe UI" panose="020B0502040204020203" pitchFamily="34" charset="0"/>
                <a:ea typeface="+mn-ea"/>
                <a:cs typeface="Segoe UI" panose="020B0502040204020203" pitchFamily="34" charset="0"/>
              </a:defRPr>
            </a:pPr>
            <a:r>
              <a:rPr lang="he-IL" sz="1200" b="0" u="sng"/>
              <a:t>היכרות קודמת עם תוכנית </a:t>
            </a:r>
            <a:r>
              <a:rPr lang="en-US" sz="1200" b="0" u="sng"/>
              <a:t>Urban95</a:t>
            </a:r>
          </a:p>
        </p:txBody>
      </p:sp>
      <p:sp>
        <p:nvSpPr>
          <p:cNvPr id="27" name="TextBox 26">
            <a:extLst>
              <a:ext uri="{FF2B5EF4-FFF2-40B4-BE49-F238E27FC236}">
                <a16:creationId xmlns:a16="http://schemas.microsoft.com/office/drawing/2014/main" id="{43A8EA19-1241-8CDF-D82A-B70830970C4C}"/>
              </a:ext>
            </a:extLst>
          </p:cNvPr>
          <p:cNvSpPr txBox="1"/>
          <p:nvPr/>
        </p:nvSpPr>
        <p:spPr>
          <a:xfrm>
            <a:off x="319061" y="4466651"/>
            <a:ext cx="5457878" cy="1858394"/>
          </a:xfrm>
          <a:prstGeom prst="rect">
            <a:avLst/>
          </a:prstGeom>
          <a:noFill/>
        </p:spPr>
        <p:txBody>
          <a:bodyPr wrap="square" rtlCol="1">
            <a:spAutoFit/>
          </a:bodyPr>
          <a:lstStyle/>
          <a:p>
            <a:pPr>
              <a:lnSpc>
                <a:spcPts val="2000"/>
              </a:lnSpc>
              <a:buClr>
                <a:srgbClr val="F9BC25"/>
              </a:buClr>
            </a:pPr>
            <a:r>
              <a:rPr lang="he-IL" sz="1200" b="0" i="0" u="sng">
                <a:solidFill>
                  <a:srgbClr val="000000"/>
                </a:solidFill>
                <a:effectLst/>
                <a:latin typeface="Segoe UI" panose="020B0502040204020203" pitchFamily="34" charset="0"/>
                <a:ea typeface="Tahoma" panose="020B0604030504040204" pitchFamily="34" charset="0"/>
                <a:cs typeface="Segoe UI" panose="020B0502040204020203" pitchFamily="34" charset="0"/>
              </a:rPr>
              <a:t>68</a:t>
            </a:r>
            <a:r>
              <a:rPr lang="he-IL" sz="1200" u="sng">
                <a:solidFill>
                  <a:srgbClr val="000000"/>
                </a:solidFill>
                <a:latin typeface="Segoe UI" panose="020B0502040204020203" pitchFamily="34" charset="0"/>
                <a:ea typeface="Tahoma" panose="020B0604030504040204" pitchFamily="34" charset="0"/>
                <a:cs typeface="Segoe UI" panose="020B0502040204020203" pitchFamily="34" charset="0"/>
              </a:rPr>
              <a:t>% מהמשיבות ביקשו פעילויות עתידיות:</a:t>
            </a: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 34% ביקשו פעילויות נוספות בטבע, </a:t>
            </a:r>
            <a:br>
              <a:rPr lang="en-US" sz="1200">
                <a:solidFill>
                  <a:srgbClr val="000000"/>
                </a:solidFill>
                <a:latin typeface="Segoe UI" panose="020B0502040204020203" pitchFamily="34" charset="0"/>
                <a:ea typeface="Tahoma" panose="020B0604030504040204" pitchFamily="34" charset="0"/>
                <a:cs typeface="Segoe UI" panose="020B0502040204020203" pitchFamily="34" charset="0"/>
              </a:rPr>
            </a:b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20% ביקשו מגוון תחומי פעילות אחרים, ובאחוזים נמוכים יותר הוזכרו פעילויות לפיתוח אספקטים רגשיים/ ערכיים. </a:t>
            </a:r>
            <a:br>
              <a:rPr lang="en-US" sz="1200">
                <a:solidFill>
                  <a:srgbClr val="000000"/>
                </a:solidFill>
                <a:latin typeface="Segoe UI" panose="020B0502040204020203" pitchFamily="34" charset="0"/>
                <a:ea typeface="Tahoma" panose="020B0604030504040204" pitchFamily="34" charset="0"/>
                <a:cs typeface="Segoe UI" panose="020B0502040204020203" pitchFamily="34" charset="0"/>
              </a:rPr>
            </a:br>
            <a:r>
              <a:rPr lang="he-IL" sz="1200">
                <a:latin typeface="Segoe UI" panose="020B0502040204020203" pitchFamily="34" charset="0"/>
                <a:ea typeface="Tahoma" panose="020B0604030504040204" pitchFamily="34" charset="0"/>
                <a:cs typeface="Segoe UI" panose="020B0502040204020203" pitchFamily="34" charset="0"/>
              </a:rPr>
              <a:t>הוצע ליצור </a:t>
            </a:r>
            <a:r>
              <a:rPr lang="he-IL" sz="1200" b="1">
                <a:latin typeface="Segoe UI" panose="020B0502040204020203" pitchFamily="34" charset="0"/>
                <a:ea typeface="Tahoma" panose="020B0604030504040204" pitchFamily="34" charset="0"/>
                <a:cs typeface="Segoe UI" panose="020B0502040204020203" pitchFamily="34" charset="0"/>
              </a:rPr>
              <a:t>סדרת מפגשים בנושא מתמשך: </a:t>
            </a:r>
            <a:r>
              <a:rPr lang="he-IL" sz="1200">
                <a:latin typeface="Segoe UI" panose="020B0502040204020203" pitchFamily="34" charset="0"/>
                <a:ea typeface="Tahoma" panose="020B0604030504040204" pitchFamily="34" charset="0"/>
                <a:cs typeface="Segoe UI" panose="020B0502040204020203" pitchFamily="34" charset="0"/>
              </a:rPr>
              <a:t>במפגש ה-1 הילדים ינקו את הגינה, במפגש ה-2 הם יכינו את הערוגות לשתילה וישתלו את הצמחייה, במפגש ה-3 יעסקו בהשקייה, טיפול וטיפוח הגינה, ובמפגש ה-4 הם יקטפו ויטעמו מהתוצרת. כך תיווצר המשכיות ותיבנה שייכות למקום.</a:t>
            </a:r>
            <a:endParaRPr lang="he-IL" sz="1200" b="0" i="0">
              <a:solidFill>
                <a:srgbClr val="000000"/>
              </a:solidFill>
              <a:effectLst/>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910158607"/>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0458"/>
            <a:ext cx="12192000"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תצפית על פעילות "יצירה בטבע"</a:t>
            </a:r>
          </a:p>
        </p:txBody>
      </p:sp>
      <p:pic>
        <p:nvPicPr>
          <p:cNvPr id="20" name="תמונה 10">
            <a:extLst>
              <a:ext uri="{FF2B5EF4-FFF2-40B4-BE49-F238E27FC236}">
                <a16:creationId xmlns:a16="http://schemas.microsoft.com/office/drawing/2014/main" id="{46F2B07F-4A06-487A-32A3-AF645CD32C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499"/>
          <a:stretch/>
        </p:blipFill>
        <p:spPr>
          <a:xfrm>
            <a:off x="9031" y="-66044"/>
            <a:ext cx="2703719" cy="3731891"/>
          </a:xfrm>
          <a:prstGeom prst="rect">
            <a:avLst/>
          </a:prstGeom>
        </p:spPr>
      </p:pic>
      <p:sp>
        <p:nvSpPr>
          <p:cNvPr id="2" name="Slide Number Placeholder 1"/>
          <p:cNvSpPr>
            <a:spLocks noGrp="1"/>
          </p:cNvSpPr>
          <p:nvPr>
            <p:ph type="sldNum" sz="quarter" idx="12"/>
          </p:nvPr>
        </p:nvSpPr>
        <p:spPr>
          <a:xfrm>
            <a:off x="11872939" y="6492875"/>
            <a:ext cx="638122" cy="365125"/>
          </a:xfrm>
        </p:spPr>
        <p:txBody>
          <a:bodyPr/>
          <a:lstStyle/>
          <a:p>
            <a:fld id="{F2736200-3204-44C4-A5EC-985817706BA3}" type="slidenum">
              <a:rPr lang="en-US" sz="1400" dirty="0" smtClean="0"/>
              <a:t>28</a:t>
            </a:fld>
            <a:endParaRPr lang="en-US" sz="1400"/>
          </a:p>
        </p:txBody>
      </p:sp>
      <p:graphicFrame>
        <p:nvGraphicFramePr>
          <p:cNvPr id="3" name="Table 2">
            <a:extLst>
              <a:ext uri="{FF2B5EF4-FFF2-40B4-BE49-F238E27FC236}">
                <a16:creationId xmlns:a16="http://schemas.microsoft.com/office/drawing/2014/main" id="{CB23FA7E-3A47-47BB-FC7D-165146E1A324}"/>
              </a:ext>
            </a:extLst>
          </p:cNvPr>
          <p:cNvGraphicFramePr>
            <a:graphicFrameLocks noGrp="1"/>
          </p:cNvGraphicFramePr>
          <p:nvPr>
            <p:extLst>
              <p:ext uri="{D42A27DB-BD31-4B8C-83A1-F6EECF244321}">
                <p14:modId xmlns:p14="http://schemas.microsoft.com/office/powerpoint/2010/main" val="1938832960"/>
              </p:ext>
            </p:extLst>
          </p:nvPr>
        </p:nvGraphicFramePr>
        <p:xfrm>
          <a:off x="2801093" y="2998750"/>
          <a:ext cx="9078012" cy="1725544"/>
        </p:xfrm>
        <a:graphic>
          <a:graphicData uri="http://schemas.openxmlformats.org/drawingml/2006/table">
            <a:tbl>
              <a:tblPr rtl="1" firstRow="1" bandRow="1">
                <a:tableStyleId>{2D5ABB26-0587-4C30-8999-92F81FD0307C}</a:tableStyleId>
              </a:tblPr>
              <a:tblGrid>
                <a:gridCol w="1065228">
                  <a:extLst>
                    <a:ext uri="{9D8B030D-6E8A-4147-A177-3AD203B41FA5}">
                      <a16:colId xmlns:a16="http://schemas.microsoft.com/office/drawing/2014/main" val="851805883"/>
                    </a:ext>
                  </a:extLst>
                </a:gridCol>
                <a:gridCol w="8012784">
                  <a:extLst>
                    <a:ext uri="{9D8B030D-6E8A-4147-A177-3AD203B41FA5}">
                      <a16:colId xmlns:a16="http://schemas.microsoft.com/office/drawing/2014/main" val="1289128960"/>
                    </a:ext>
                  </a:extLst>
                </a:gridCol>
              </a:tblGrid>
              <a:tr h="262190">
                <a:tc>
                  <a:txBody>
                    <a:bodyPr/>
                    <a:lstStyle/>
                    <a:p>
                      <a:pPr marL="0" algn="ctr" defTabSz="914400" rtl="1" eaLnBrk="1"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נוחות הגעה</a:t>
                      </a:r>
                      <a:br>
                        <a:rPr lang="en-US"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000" b="0" kern="1200">
                          <a:solidFill>
                            <a:schemeClr val="bg1"/>
                          </a:solidFill>
                          <a:latin typeface="Segoe UI" panose="020B0502040204020203" pitchFamily="34" charset="0"/>
                          <a:ea typeface="Tahoma" panose="020B0604030504040204" pitchFamily="34" charset="0"/>
                          <a:cs typeface="Segoe UI" panose="020B0502040204020203" pitchFamily="34" charset="0"/>
                        </a:rPr>
                        <a:t> (ברגל ובעגלה)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מסלול ההליכה למרחב הפעילות מאזור הגנים עובר </a:t>
                      </a:r>
                      <a:r>
                        <a:rPr lang="he-IL" sz="1100" b="1">
                          <a:solidFill>
                            <a:schemeClr val="bg1"/>
                          </a:solidFill>
                          <a:latin typeface="Segoe UI" panose="020B0502040204020203" pitchFamily="34" charset="0"/>
                          <a:ea typeface="Tahoma" panose="020B0604030504040204" pitchFamily="34" charset="0"/>
                          <a:cs typeface="Segoe UI" panose="020B0502040204020203" pitchFamily="34" charset="0"/>
                        </a:rPr>
                        <a:t>בדרך לא סלולה, שהייתה בוצית בחורף, </a:t>
                      </a:r>
                      <a:r>
                        <a:rPr lang="he-IL" sz="1100" b="0">
                          <a:solidFill>
                            <a:schemeClr val="bg1"/>
                          </a:solidFill>
                          <a:latin typeface="Segoe UI" panose="020B0502040204020203" pitchFamily="34" charset="0"/>
                          <a:ea typeface="Tahoma" panose="020B0604030504040204" pitchFamily="34" charset="0"/>
                          <a:cs typeface="Segoe UI" panose="020B0502040204020203" pitchFamily="34" charset="0"/>
                        </a:rPr>
                        <a:t>כך שההליכה הייתה </a:t>
                      </a: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קשה גם עבור ילדים בני 5-6. המעבר מצד הרחוב וביה"ס לבישול נגיש לעגלות. </a:t>
                      </a:r>
                    </a:p>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בסבב הראשון, </a:t>
                      </a:r>
                      <a:r>
                        <a:rPr lang="he-IL" sz="1100" b="1">
                          <a:solidFill>
                            <a:schemeClr val="bg1"/>
                          </a:solidFill>
                          <a:latin typeface="Segoe UI" panose="020B0502040204020203" pitchFamily="34" charset="0"/>
                          <a:ea typeface="Tahoma" panose="020B0604030504040204" pitchFamily="34" charset="0"/>
                          <a:cs typeface="Segoe UI" panose="020B0502040204020203" pitchFamily="34" charset="0"/>
                        </a:rPr>
                        <a:t>לא היה מספיק מקום למלווים לשבת יחד עם הילדים על המחצלת</a:t>
                      </a: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 בסבב השני,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הגננת והסייעת לא הרגישו בנוח במרחב</a:t>
                      </a:r>
                      <a:r>
                        <a:rPr lang="he-IL" sz="1100" kern="1200">
                          <a:solidFill>
                            <a:schemeClr val="bg1"/>
                          </a:solidFill>
                          <a:latin typeface="Segoe UI" panose="020B0502040204020203" pitchFamily="34" charset="0"/>
                          <a:ea typeface="Tahoma" panose="020B0604030504040204" pitchFamily="34" charset="0"/>
                          <a:cs typeface="Segoe UI" panose="020B0502040204020203" pitchFamily="34" charset="0"/>
                        </a:rPr>
                        <a:t>, ישבו בצד ולא לקחו חלק בפעילות.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133209213"/>
                  </a:ext>
                </a:extLst>
              </a:tr>
              <a:tr h="384424">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נוחות שהייה והתאמה לנוכחים</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endParaRPr lang="he-IL" sz="1400" b="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64966769"/>
                  </a:ext>
                </a:extLst>
              </a:tr>
              <a:tr h="207383">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בטיחות </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אמנם הפעילות התקיימה בעומק השטח, אך ישנה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גישה פתוחה לכביש</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מוטות ברזל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בלטו מהגדר וברזלים נוספים היו זרוקים בשטח.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243591">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ניקיון</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במרחב </a:t>
                      </a:r>
                      <a:r>
                        <a:rPr lang="he-IL" sz="1100" b="1">
                          <a:solidFill>
                            <a:schemeClr val="bg1"/>
                          </a:solidFill>
                          <a:latin typeface="Segoe UI" panose="020B0502040204020203" pitchFamily="34" charset="0"/>
                          <a:ea typeface="Tahoma" panose="020B0604030504040204" pitchFamily="34" charset="0"/>
                          <a:cs typeface="Segoe UI" panose="020B0502040204020203" pitchFamily="34" charset="0"/>
                        </a:rPr>
                        <a:t>אין שירותים, ברזייה או פח אשפה</a:t>
                      </a:r>
                      <a:r>
                        <a:rPr lang="he-IL" sz="110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השטח היה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מעט מלוכלך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אחרי הסבב הראשון. הקפידו לאסוף אשפה אך השאירו בשטח.</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 </a:t>
                      </a:r>
                      <a:endPar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700444073"/>
                  </a:ext>
                </a:extLst>
              </a:tr>
              <a:tr h="426720">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צל  והגנה מרוח/גשם</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המרחב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לא היה מוצל ו/או מוגן מרוחות וגשמים</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במהלך הסבב ה-1 הייתה רוח חזקה, ובמהלך הסבב ה-2 - שמש ישירה. </a:t>
                      </a:r>
                      <a:r>
                        <a:rPr lang="he-IL" sz="1100" b="0" kern="1200">
                          <a:solidFill>
                            <a:schemeClr val="bg1"/>
                          </a:solidFill>
                          <a:latin typeface="Tahoma" panose="020B0604030504040204" pitchFamily="34" charset="0"/>
                          <a:ea typeface="Tahoma" panose="020B0604030504040204" pitchFamily="34" charset="0"/>
                          <a:cs typeface="Tahoma" panose="020B0604030504040204" pitchFamily="34" charset="0"/>
                        </a:rPr>
                        <a:t>הילדים הגיעו לפעילות ללא כובעים על ראשם. </a:t>
                      </a:r>
                      <a:endPar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26785455"/>
                  </a:ext>
                </a:extLst>
              </a:tr>
            </a:tbl>
          </a:graphicData>
        </a:graphic>
      </p:graphicFrame>
      <p:pic>
        <p:nvPicPr>
          <p:cNvPr id="21" name="Picture 20" descr="A group of people sitting on the ground&#10;&#10;Description automatically generated with low confidence">
            <a:extLst>
              <a:ext uri="{FF2B5EF4-FFF2-40B4-BE49-F238E27FC236}">
                <a16:creationId xmlns:a16="http://schemas.microsoft.com/office/drawing/2014/main" id="{53E329A2-2AE9-6EAF-A82B-17CEBC5FCC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8204"/>
          <a:stretch/>
        </p:blipFill>
        <p:spPr>
          <a:xfrm>
            <a:off x="0" y="3744409"/>
            <a:ext cx="2712750" cy="3337554"/>
          </a:xfrm>
          <a:prstGeom prst="rect">
            <a:avLst/>
          </a:prstGeom>
        </p:spPr>
      </p:pic>
      <p:graphicFrame>
        <p:nvGraphicFramePr>
          <p:cNvPr id="5" name="Table 4">
            <a:extLst>
              <a:ext uri="{FF2B5EF4-FFF2-40B4-BE49-F238E27FC236}">
                <a16:creationId xmlns:a16="http://schemas.microsoft.com/office/drawing/2014/main" id="{A6A75C0A-278B-1411-6A16-58E8F3598D3E}"/>
              </a:ext>
            </a:extLst>
          </p:cNvPr>
          <p:cNvGraphicFramePr>
            <a:graphicFrameLocks noGrp="1"/>
          </p:cNvGraphicFramePr>
          <p:nvPr>
            <p:extLst>
              <p:ext uri="{D42A27DB-BD31-4B8C-83A1-F6EECF244321}">
                <p14:modId xmlns:p14="http://schemas.microsoft.com/office/powerpoint/2010/main" val="3160452175"/>
              </p:ext>
            </p:extLst>
          </p:nvPr>
        </p:nvGraphicFramePr>
        <p:xfrm>
          <a:off x="2801093" y="4711737"/>
          <a:ext cx="9067253" cy="2099130"/>
        </p:xfrm>
        <a:graphic>
          <a:graphicData uri="http://schemas.openxmlformats.org/drawingml/2006/table">
            <a:tbl>
              <a:tblPr rtl="1" firstRow="1" bandRow="1">
                <a:tableStyleId>{2D5ABB26-0587-4C30-8999-92F81FD0307C}</a:tableStyleId>
              </a:tblPr>
              <a:tblGrid>
                <a:gridCol w="1064138">
                  <a:extLst>
                    <a:ext uri="{9D8B030D-6E8A-4147-A177-3AD203B41FA5}">
                      <a16:colId xmlns:a16="http://schemas.microsoft.com/office/drawing/2014/main" val="851805883"/>
                    </a:ext>
                  </a:extLst>
                </a:gridCol>
                <a:gridCol w="8003115">
                  <a:extLst>
                    <a:ext uri="{9D8B030D-6E8A-4147-A177-3AD203B41FA5}">
                      <a16:colId xmlns:a16="http://schemas.microsoft.com/office/drawing/2014/main" val="1289128960"/>
                    </a:ext>
                  </a:extLst>
                </a:gridCol>
              </a:tblGrid>
              <a:tr h="453629">
                <a:tc>
                  <a:txBody>
                    <a:bodyPr/>
                    <a:lstStyle/>
                    <a:p>
                      <a:pPr algn="ctr" rtl="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קידום  ערכי פעילות</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המפעילה עודדה חקר חופשי של הטבע</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כשילדים חפרו עם המקלות באדמה, ערמו אבנים או שיחקו במרחב, היא ציינה שהמטרה היא חיבור לטבע ושהדבר מבורך.</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1624644746"/>
                  </a:ext>
                </a:extLst>
              </a:tr>
              <a:tr h="186336">
                <a:tc>
                  <a:txBody>
                    <a:bodyPr/>
                    <a:lstStyle/>
                    <a:p>
                      <a:pPr marL="0" algn="ctr" defTabSz="914400" rtl="1" eaLnBrk="1"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הנחייה ושפה</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דברי המפעילה (</a:t>
                      </a:r>
                      <a:r>
                        <a:rPr lang="he-IL" sz="1100" b="1" u="sng" kern="1200">
                          <a:solidFill>
                            <a:schemeClr val="bg1"/>
                          </a:solidFill>
                          <a:latin typeface="Segoe UI" panose="020B0502040204020203" pitchFamily="34" charset="0"/>
                          <a:ea typeface="Tahoma" panose="020B0604030504040204" pitchFamily="34" charset="0"/>
                          <a:cs typeface="Segoe UI" panose="020B0502040204020203" pitchFamily="34" charset="0"/>
                        </a:rPr>
                        <a:t>בעברית</a:t>
                      </a:r>
                      <a:r>
                        <a:rPr lang="en-US" sz="1100" b="1" u="none" kern="120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en-US" sz="1100" b="1" u="sng" kern="1200">
                          <a:solidFill>
                            <a:schemeClr val="bg1"/>
                          </a:solidFill>
                          <a:latin typeface="Segoe UI" panose="020B0502040204020203" pitchFamily="34" charset="0"/>
                          <a:ea typeface="Tahoma" panose="020B0604030504040204" pitchFamily="34" charset="0"/>
                          <a:cs typeface="Segoe UI" panose="020B0502040204020203" pitchFamily="34" charset="0"/>
                        </a:rPr>
                        <a:t>(</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לא היו ברורים לילדים</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ולמרות שהיא ניסתה ליצור תקשורת לא מילולית, זה לא צלח.</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 באינטראקציות אחד על אחד, המפעילה הצליחה ליצור קשר עם הילדים</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ועזרה להם מאוד.</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67196520"/>
                  </a:ext>
                </a:extLst>
              </a:tr>
              <a:tr h="253581">
                <a:tc>
                  <a:txBody>
                    <a:bodyPr/>
                    <a:lstStyle/>
                    <a:p>
                      <a:pPr algn="ctr" rtl="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התאמה וגמישות</a:t>
                      </a:r>
                      <a:endParaRPr lang="he-IL" sz="1200">
                        <a:latin typeface="Segoe UI" panose="020B0502040204020203" pitchFamily="34" charset="0"/>
                        <a:cs typeface="Segoe UI" panose="020B0502040204020203" pitchFamily="34" charset="0"/>
                      </a:endParaRP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endParaRPr lang="he-IL" sz="1200"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025333745"/>
                  </a:ext>
                </a:extLst>
              </a:tr>
              <a:tr h="679273">
                <a:tc>
                  <a:txBody>
                    <a:bodyPr/>
                    <a:lstStyle/>
                    <a:p>
                      <a:pPr marL="0" algn="ctr" defTabSz="914400" rtl="1" eaLnBrk="1"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התאמת התוכן </a:t>
                      </a:r>
                      <a:br>
                        <a:rPr lang="en-US"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ומתן רעיונות נוספים</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rowSpan="2">
                  <a:txBody>
                    <a:bodyPr/>
                    <a:lstStyle/>
                    <a:p>
                      <a:pPr marL="0" marR="0" lvl="0" indent="0" algn="r" defTabSz="914400" rtl="1" eaLnBrk="1" fontAlgn="auto" latinLnBrk="0" hangingPunct="1">
                        <a:lnSpc>
                          <a:spcPct val="100000"/>
                        </a:lnSpc>
                        <a:spcBef>
                          <a:spcPts val="4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בסבב ה-1 הילדים נהנו לשחק עם מקלות, אבנים ואדמה, מבחירת צבעי חוטים ומפעולת הליפוף, אשר תרמו למוטוריקה עדינה. עם זאת, נראה כי יצירת צורות עם חומרים מהטבע הייתה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רחוקה מעולם הילדים,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והם התקשו להבין את ההנחיות. </a:t>
                      </a:r>
                      <a:r>
                        <a:rPr lang="he-IL" sz="1100" b="0" kern="1200">
                          <a:solidFill>
                            <a:schemeClr val="bg1"/>
                          </a:solidFill>
                          <a:latin typeface="Tahoma" panose="020B0604030504040204" pitchFamily="34" charset="0"/>
                          <a:ea typeface="Tahoma" panose="020B0604030504040204" pitchFamily="34" charset="0"/>
                          <a:cs typeface="Tahoma" panose="020B0604030504040204" pitchFamily="34" charset="0"/>
                        </a:rPr>
                        <a:t>בנוסף, אמנם פעילות ליפוף החוט על מקל הייתה מהנה, אך הן הגננות והן הילדים </a:t>
                      </a:r>
                      <a:r>
                        <a:rPr lang="he-IL" sz="1100" b="1" kern="1200">
                          <a:solidFill>
                            <a:schemeClr val="bg1"/>
                          </a:solidFill>
                          <a:latin typeface="Tahoma" panose="020B0604030504040204" pitchFamily="34" charset="0"/>
                          <a:ea typeface="Tahoma" panose="020B0604030504040204" pitchFamily="34" charset="0"/>
                          <a:cs typeface="Tahoma" panose="020B0604030504040204" pitchFamily="34" charset="0"/>
                        </a:rPr>
                        <a:t>ציפו להמשכיות </a:t>
                      </a:r>
                      <a:r>
                        <a:rPr lang="he-IL" sz="1050" b="0" i="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("מה עושים עם זה אחר כך?").</a:t>
                      </a:r>
                      <a:r>
                        <a:rPr lang="he-IL" sz="1050" b="0" kern="1200">
                          <a:solidFill>
                            <a:schemeClr val="bg1"/>
                          </a:solidFill>
                          <a:latin typeface="Segoe UI Light" panose="020B0502040204020203" pitchFamily="34" charset="0"/>
                          <a:ea typeface="Tahoma" panose="020B0604030504040204" pitchFamily="34" charset="0"/>
                          <a:cs typeface="Segoe UI Light" panose="020B0502040204020203" pitchFamily="34" charset="0"/>
                        </a:rPr>
                        <a:t> </a:t>
                      </a:r>
                      <a:r>
                        <a:rPr lang="he-IL" sz="1100" b="0" kern="1200">
                          <a:solidFill>
                            <a:schemeClr val="bg1"/>
                          </a:solidFill>
                          <a:latin typeface="Tahoma" panose="020B0604030504040204" pitchFamily="34" charset="0"/>
                          <a:ea typeface="Tahoma" panose="020B0604030504040204" pitchFamily="34" charset="0"/>
                          <a:cs typeface="Tahoma" panose="020B0604030504040204" pitchFamily="34" charset="0"/>
                        </a:rPr>
                        <a:t>לא ניתנו רעיונות למלווים/ילדים מעבר לפעילות עצמה.</a:t>
                      </a:r>
                      <a:endPar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40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בסבב ה-2 הילדים נהנו לשחק בבוץ, חיפשו חומרים מהטבע ועזרו אחד לשני. עם זאת,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הייתה חסרה הקדמה לפעילות</a:t>
                      </a:r>
                      <a:r>
                        <a:rPr lang="he-IL" sz="1100" b="0" i="0" kern="1200">
                          <a:solidFill>
                            <a:schemeClr val="bg1"/>
                          </a:solidFill>
                          <a:latin typeface="Segoe UI" panose="020B0502040204020203" pitchFamily="34" charset="0"/>
                          <a:ea typeface="Tahoma" panose="020B0604030504040204" pitchFamily="34" charset="0"/>
                          <a:cs typeface="Segoe UI" panose="020B0502040204020203" pitchFamily="34" charset="0"/>
                        </a:rPr>
                        <a:t>- מהו בוץ וכיצד נוצר, מתי יוצא לשחק בו.</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בהמשך </a:t>
                      </a:r>
                      <a:r>
                        <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rPr>
                        <a:t>לא כולם התחברו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לפעילות החוטים והמקלות, שנחוותה כ"מטלה" עבור הילדים והצוות.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261725356"/>
                  </a:ext>
                </a:extLst>
              </a:tr>
              <a:tr h="251510">
                <a:tc>
                  <a:txBody>
                    <a:bodyPr/>
                    <a:lstStyle/>
                    <a:p>
                      <a:pPr algn="ctr" rtl="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התאמה למגוון גילי ילדים</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vMerge="1">
                  <a:txBody>
                    <a:bodyPr/>
                    <a:lstStyle/>
                    <a:p>
                      <a:pPr marL="0" marR="0" lvl="0" indent="0" algn="r" defTabSz="914400" rtl="1" eaLnBrk="1" fontAlgn="auto" latinLnBrk="0" hangingPunct="1">
                        <a:lnSpc>
                          <a:spcPct val="100000"/>
                        </a:lnSpc>
                        <a:spcBef>
                          <a:spcPts val="400"/>
                        </a:spcBef>
                        <a:spcAft>
                          <a:spcPts val="0"/>
                        </a:spcAft>
                        <a:buClr>
                          <a:srgbClr val="EC1C3C"/>
                        </a:buClr>
                        <a:buSzTx/>
                        <a:buFont typeface="Tahoma" panose="020B0604030504040204" pitchFamily="34" charset="0"/>
                        <a:buNone/>
                        <a:tabLst/>
                        <a:defRPr/>
                      </a:pPr>
                      <a:endPar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142827512"/>
                  </a:ext>
                </a:extLst>
              </a:tr>
            </a:tbl>
          </a:graphicData>
        </a:graphic>
      </p:graphicFrame>
      <p:pic>
        <p:nvPicPr>
          <p:cNvPr id="16" name="Picture 15" descr="A picture containing outdoor, ground, plant, tree&#10;&#10;Description automatically generated">
            <a:extLst>
              <a:ext uri="{FF2B5EF4-FFF2-40B4-BE49-F238E27FC236}">
                <a16:creationId xmlns:a16="http://schemas.microsoft.com/office/drawing/2014/main" id="{36AD0EB4-27CD-34AD-1FC5-63DDC267E2C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03" y="2765169"/>
            <a:ext cx="872437" cy="142834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ground, outdoor, dirt, sandy&#10;&#10;Description automatically generated">
            <a:extLst>
              <a:ext uri="{FF2B5EF4-FFF2-40B4-BE49-F238E27FC236}">
                <a16:creationId xmlns:a16="http://schemas.microsoft.com/office/drawing/2014/main" id="{11A7A94C-DD7B-D9A6-A240-7553DC02EDC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30806" y="3134735"/>
            <a:ext cx="1047233" cy="152128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TextBox 14">
            <a:extLst>
              <a:ext uri="{FF2B5EF4-FFF2-40B4-BE49-F238E27FC236}">
                <a16:creationId xmlns:a16="http://schemas.microsoft.com/office/drawing/2014/main" id="{32F09995-A6B1-AD66-E272-EA32E5361B98}"/>
              </a:ext>
            </a:extLst>
          </p:cNvPr>
          <p:cNvSpPr txBox="1"/>
          <p:nvPr/>
        </p:nvSpPr>
        <p:spPr>
          <a:xfrm>
            <a:off x="6994689" y="398699"/>
            <a:ext cx="4873657" cy="2377767"/>
          </a:xfrm>
          <a:prstGeom prst="rect">
            <a:avLst/>
          </a:prstGeom>
          <a:noFill/>
        </p:spPr>
        <p:txBody>
          <a:bodyPr wrap="square" rtlCol="1">
            <a:spAutoFit/>
          </a:bodyPr>
          <a:lstStyle/>
          <a:p>
            <a:pPr>
              <a:lnSpc>
                <a:spcPts val="1800"/>
              </a:lnSpc>
              <a:buClr>
                <a:srgbClr val="F9BC25"/>
              </a:buClr>
            </a:pPr>
            <a:r>
              <a:rPr lang="he-IL" sz="1200" u="sng">
                <a:latin typeface="Segoe UI" panose="020B0502040204020203" pitchFamily="34" charset="0"/>
                <a:ea typeface="Tahoma" panose="020B0604030504040204" pitchFamily="34" charset="0"/>
                <a:cs typeface="Segoe UI" panose="020B0502040204020203" pitchFamily="34" charset="0"/>
              </a:rPr>
              <a:t>סבב פעילות ראשון – גן אל</a:t>
            </a:r>
            <a:r>
              <a:rPr lang="en-US" sz="1200" u="sng">
                <a:latin typeface="Segoe UI" panose="020B0502040204020203" pitchFamily="34" charset="0"/>
                <a:ea typeface="Tahoma" panose="020B0604030504040204" pitchFamily="34" charset="0"/>
                <a:cs typeface="Segoe UI" panose="020B0502040204020203" pitchFamily="34" charset="0"/>
              </a:rPr>
              <a:t>-</a:t>
            </a:r>
            <a:r>
              <a:rPr lang="he-IL" sz="1200" u="sng">
                <a:latin typeface="Segoe UI" panose="020B0502040204020203" pitchFamily="34" charset="0"/>
                <a:ea typeface="Tahoma" panose="020B0604030504040204" pitchFamily="34" charset="0"/>
                <a:cs typeface="Segoe UI" panose="020B0502040204020203" pitchFamily="34" charset="0"/>
              </a:rPr>
              <a:t>מלאכה</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שיתוף הפעולה של צוותי הגן וההורים המלווים עם המפעילים היה גבוה. ניכרה מעורבות הילדים בפעילות, שהתבטאה גם באינטראקציה ביניהם. כל הנוכחים היו קשובים למפעילים וכן שמרו על הציוד.</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הגננת השתדלה מאוד למנף את מה שהמפעילה אמרה ובמקום לתרגם מילולית, </a:t>
            </a:r>
            <a:r>
              <a:rPr lang="he-IL" sz="1200" b="1">
                <a:latin typeface="Segoe UI" panose="020B0502040204020203" pitchFamily="34" charset="0"/>
                <a:ea typeface="Tahoma" panose="020B0604030504040204" pitchFamily="34" charset="0"/>
                <a:cs typeface="Segoe UI" panose="020B0502040204020203" pitchFamily="34" charset="0"/>
              </a:rPr>
              <a:t>לקחת את התוכן לעולמות של הכיתה</a:t>
            </a:r>
            <a:r>
              <a:rPr lang="he-IL" sz="1200">
                <a:latin typeface="Segoe UI" panose="020B0502040204020203" pitchFamily="34" charset="0"/>
                <a:ea typeface="Tahoma" panose="020B0604030504040204" pitchFamily="34" charset="0"/>
                <a:cs typeface="Segoe UI" panose="020B0502040204020203" pitchFamily="34" charset="0"/>
              </a:rPr>
              <a:t>, ולהסביר במילים פשוטות ותוך עירוב הילדים בשיחה.</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מבחינת ההורים המלווים, נצפו התנהלויות שונות: אמא אחת הייתה מאוד מעורבת בפעילות, והיוותה </a:t>
            </a:r>
            <a:r>
              <a:rPr lang="he-IL" sz="1200" b="1">
                <a:latin typeface="Segoe UI" panose="020B0502040204020203" pitchFamily="34" charset="0"/>
                <a:ea typeface="Tahoma" panose="020B0604030504040204" pitchFamily="34" charset="0"/>
                <a:cs typeface="Segoe UI" panose="020B0502040204020203" pitchFamily="34" charset="0"/>
              </a:rPr>
              <a:t>מודל לחיקוי </a:t>
            </a:r>
            <a:r>
              <a:rPr lang="he-IL" sz="1200">
                <a:latin typeface="Segoe UI" panose="020B0502040204020203" pitchFamily="34" charset="0"/>
                <a:ea typeface="Tahoma" panose="020B0604030504040204" pitchFamily="34" charset="0"/>
                <a:cs typeface="Segoe UI" panose="020B0502040204020203" pitchFamily="34" charset="0"/>
              </a:rPr>
              <a:t>לבנה ועבור כל הילדים</a:t>
            </a:r>
            <a:r>
              <a:rPr lang="en-US" sz="1200">
                <a:latin typeface="Segoe UI" panose="020B0502040204020203" pitchFamily="34" charset="0"/>
                <a:ea typeface="Tahoma" panose="020B0604030504040204" pitchFamily="34" charset="0"/>
                <a:cs typeface="Segoe UI" panose="020B0502040204020203" pitchFamily="34" charset="0"/>
              </a:rPr>
              <a:t>;</a:t>
            </a:r>
            <a:r>
              <a:rPr lang="he-IL" sz="1200">
                <a:latin typeface="Segoe UI" panose="020B0502040204020203" pitchFamily="34" charset="0"/>
                <a:ea typeface="Tahoma" panose="020B0604030504040204" pitchFamily="34" charset="0"/>
                <a:cs typeface="Segoe UI" panose="020B0502040204020203" pitchFamily="34" charset="0"/>
              </a:rPr>
              <a:t> האימא השנייה, הייתה </a:t>
            </a:r>
            <a:r>
              <a:rPr lang="he-IL" sz="1200" b="1">
                <a:latin typeface="Segoe UI" panose="020B0502040204020203" pitchFamily="34" charset="0"/>
                <a:ea typeface="Tahoma" panose="020B0604030504040204" pitchFamily="34" charset="0"/>
                <a:cs typeface="Segoe UI" panose="020B0502040204020203" pitchFamily="34" charset="0"/>
              </a:rPr>
              <a:t>מוכוונת לבנה המופנם </a:t>
            </a:r>
            <a:r>
              <a:rPr lang="he-IL" sz="1200">
                <a:latin typeface="Segoe UI" panose="020B0502040204020203" pitchFamily="34" charset="0"/>
                <a:ea typeface="Tahoma" panose="020B0604030504040204" pitchFamily="34" charset="0"/>
                <a:cs typeface="Segoe UI" panose="020B0502040204020203" pitchFamily="34" charset="0"/>
              </a:rPr>
              <a:t>וממוקדת בו בלבד. </a:t>
            </a:r>
          </a:p>
        </p:txBody>
      </p:sp>
      <p:sp>
        <p:nvSpPr>
          <p:cNvPr id="18" name="TextBox 3">
            <a:extLst>
              <a:ext uri="{FF2B5EF4-FFF2-40B4-BE49-F238E27FC236}">
                <a16:creationId xmlns:a16="http://schemas.microsoft.com/office/drawing/2014/main" id="{269A6400-00CA-B4B5-9F86-41D61355614D}"/>
              </a:ext>
            </a:extLst>
          </p:cNvPr>
          <p:cNvSpPr txBox="1"/>
          <p:nvPr/>
        </p:nvSpPr>
        <p:spPr>
          <a:xfrm>
            <a:off x="2951925" y="389652"/>
            <a:ext cx="3961794" cy="2608599"/>
          </a:xfrm>
          <a:prstGeom prst="rect">
            <a:avLst/>
          </a:prstGeom>
          <a:noFill/>
        </p:spPr>
        <p:txBody>
          <a:bodyPr wrap="square" rtlCol="1">
            <a:spAutoFit/>
          </a:bodyPr>
          <a:lstStyle/>
          <a:p>
            <a:pPr>
              <a:lnSpc>
                <a:spcPts val="1800"/>
              </a:lnSpc>
              <a:buClr>
                <a:srgbClr val="F9BC25"/>
              </a:buClr>
            </a:pPr>
            <a:r>
              <a:rPr lang="he-IL" sz="1200" u="sng">
                <a:latin typeface="Segoe UI" panose="020B0502040204020203" pitchFamily="34" charset="0"/>
                <a:ea typeface="Tahoma" panose="020B0604030504040204" pitchFamily="34" charset="0"/>
                <a:cs typeface="Segoe UI" panose="020B0502040204020203" pitchFamily="34" charset="0"/>
              </a:rPr>
              <a:t>סבב פעילות שני – גן אל</a:t>
            </a:r>
            <a:r>
              <a:rPr lang="en-US" sz="1200" u="sng">
                <a:latin typeface="Segoe UI" panose="020B0502040204020203" pitchFamily="34" charset="0"/>
                <a:ea typeface="Tahoma" panose="020B0604030504040204" pitchFamily="34" charset="0"/>
                <a:cs typeface="Segoe UI" panose="020B0502040204020203" pitchFamily="34" charset="0"/>
              </a:rPr>
              <a:t>-</a:t>
            </a:r>
            <a:r>
              <a:rPr lang="he-IL" sz="1200" u="sng">
                <a:latin typeface="Segoe UI" panose="020B0502040204020203" pitchFamily="34" charset="0"/>
                <a:ea typeface="Tahoma" panose="020B0604030504040204" pitchFamily="34" charset="0"/>
                <a:cs typeface="Segoe UI" panose="020B0502040204020203" pitchFamily="34" charset="0"/>
              </a:rPr>
              <a:t>חיאת</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שיתוף הפעולה בין הגננת לסייעת, והאינטראקציה בין הילדים היו גבוהים. ההקשבה למפעילים ומעורבות הילדים היו בינוניים, כיוון שחלק מהילדים לא התחברו לפעילות המקלות והחוטים.</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בתחילת הפעילות </a:t>
            </a:r>
            <a:r>
              <a:rPr lang="he-IL" sz="1200" b="1">
                <a:latin typeface="Segoe UI" panose="020B0502040204020203" pitchFamily="34" charset="0"/>
                <a:ea typeface="Tahoma" panose="020B0604030504040204" pitchFamily="34" charset="0"/>
                <a:cs typeface="Segoe UI" panose="020B0502040204020203" pitchFamily="34" charset="0"/>
              </a:rPr>
              <a:t>הגננת הביעה התנגדות,</a:t>
            </a:r>
            <a:r>
              <a:rPr lang="he-IL" sz="1200">
                <a:latin typeface="Segoe UI" panose="020B0502040204020203" pitchFamily="34" charset="0"/>
                <a:ea typeface="Tahoma" panose="020B0604030504040204" pitchFamily="34" charset="0"/>
                <a:cs typeface="Segoe UI" panose="020B0502040204020203" pitchFamily="34" charset="0"/>
              </a:rPr>
              <a:t> בעקבות חוסר תיאום ציפיות באשר לאופי הפעילות. בהמשך הגננת העבירה ביקורת על התנהלות המפעילה, וזו העירה לגננת שלא תצעק על הילדים.</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הפעילות לוותה </a:t>
            </a:r>
            <a:r>
              <a:rPr lang="he-IL" sz="1200" b="1">
                <a:latin typeface="Segoe UI" panose="020B0502040204020203" pitchFamily="34" charset="0"/>
                <a:ea typeface="Tahoma" panose="020B0604030504040204" pitchFamily="34" charset="0"/>
                <a:cs typeface="Segoe UI" panose="020B0502040204020203" pitchFamily="34" charset="0"/>
              </a:rPr>
              <a:t>בתחושת לחץ וחוסר נוחות</a:t>
            </a:r>
            <a:r>
              <a:rPr lang="he-IL" sz="1200">
                <a:latin typeface="Segoe UI" panose="020B0502040204020203" pitchFamily="34" charset="0"/>
                <a:ea typeface="Tahoma" panose="020B0604030504040204" pitchFamily="34" charset="0"/>
                <a:cs typeface="Segoe UI" panose="020B0502040204020203" pitchFamily="34" charset="0"/>
              </a:rPr>
              <a:t>, גם בקרב הילדים. שתי אחראיות בלבד לא הספיקו לגודל הכיתה. </a:t>
            </a:r>
          </a:p>
        </p:txBody>
      </p:sp>
    </p:spTree>
    <p:extLst>
      <p:ext uri="{BB962C8B-B14F-4D97-AF65-F5344CB8AC3E}">
        <p14:creationId xmlns:p14="http://schemas.microsoft.com/office/powerpoint/2010/main" val="1955960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816F9D-4A1C-634A-DD5C-E43D59C4EBFB}"/>
              </a:ext>
            </a:extLst>
          </p:cNvPr>
          <p:cNvSpPr/>
          <p:nvPr/>
        </p:nvSpPr>
        <p:spPr>
          <a:xfrm>
            <a:off x="0" y="370723"/>
            <a:ext cx="5175318" cy="64872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6" name="Rectangle 25">
            <a:extLst>
              <a:ext uri="{FF2B5EF4-FFF2-40B4-BE49-F238E27FC236}">
                <a16:creationId xmlns:a16="http://schemas.microsoft.com/office/drawing/2014/main" id="{04544713-D8CA-4F98-994B-63590EAE30EF}"/>
              </a:ext>
            </a:extLst>
          </p:cNvPr>
          <p:cNvSpPr/>
          <p:nvPr/>
        </p:nvSpPr>
        <p:spPr>
          <a:xfrm>
            <a:off x="0" y="3874416"/>
            <a:ext cx="5194172" cy="2985736"/>
          </a:xfrm>
          <a:prstGeom prst="rect">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Slide Number Placeholder 1"/>
          <p:cNvSpPr>
            <a:spLocks noGrp="1"/>
          </p:cNvSpPr>
          <p:nvPr>
            <p:ph type="sldNum" sz="quarter" idx="12"/>
          </p:nvPr>
        </p:nvSpPr>
        <p:spPr>
          <a:xfrm>
            <a:off x="11734665" y="6462184"/>
            <a:ext cx="638122" cy="365125"/>
          </a:xfrm>
        </p:spPr>
        <p:txBody>
          <a:bodyPr/>
          <a:lstStyle/>
          <a:p>
            <a:fld id="{F2736200-3204-44C4-A5EC-985817706BA3}" type="slidenum">
              <a:rPr lang="en-US" sz="1400" dirty="0" smtClean="0"/>
              <a:t>29</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שביעות רצון ותרומה נתפסת</a:t>
            </a:r>
            <a:r>
              <a:rPr lang="en-US" sz="2000" b="1">
                <a:solidFill>
                  <a:schemeClr val="bg1"/>
                </a:solidFill>
                <a:latin typeface="Tahoma" pitchFamily="34" charset="0"/>
                <a:ea typeface="Tahoma" pitchFamily="34" charset="0"/>
                <a:cs typeface="Tahoma" pitchFamily="34" charset="0"/>
              </a:rPr>
              <a:t> </a:t>
            </a:r>
            <a:r>
              <a:rPr lang="he-IL" sz="2000" b="1">
                <a:solidFill>
                  <a:schemeClr val="bg1"/>
                </a:solidFill>
                <a:latin typeface="Tahoma" pitchFamily="34" charset="0"/>
                <a:ea typeface="Tahoma" pitchFamily="34" charset="0"/>
                <a:cs typeface="Tahoma" pitchFamily="34" charset="0"/>
              </a:rPr>
              <a:t>עבור המשתתפים</a:t>
            </a:r>
          </a:p>
        </p:txBody>
      </p:sp>
      <p:sp>
        <p:nvSpPr>
          <p:cNvPr id="4" name="TextBox 3">
            <a:extLst>
              <a:ext uri="{FF2B5EF4-FFF2-40B4-BE49-F238E27FC236}">
                <a16:creationId xmlns:a16="http://schemas.microsoft.com/office/drawing/2014/main" id="{B0D5167D-77A2-598C-4784-17E184AD4B30}"/>
              </a:ext>
            </a:extLst>
          </p:cNvPr>
          <p:cNvSpPr txBox="1"/>
          <p:nvPr/>
        </p:nvSpPr>
        <p:spPr>
          <a:xfrm>
            <a:off x="233681" y="499053"/>
            <a:ext cx="11703172" cy="1017907"/>
          </a:xfrm>
          <a:prstGeom prst="rect">
            <a:avLst/>
          </a:prstGeom>
          <a:noFill/>
        </p:spPr>
        <p:txBody>
          <a:bodyPr wrap="square" rtlCol="1">
            <a:spAutoFit/>
          </a:bodyPr>
          <a:lstStyle/>
          <a:p>
            <a:pPr marL="285750" indent="-285750">
              <a:lnSpc>
                <a:spcPct val="150000"/>
              </a:lnSpc>
              <a:buClr>
                <a:srgbClr val="F9BC25"/>
              </a:buClr>
              <a:buFont typeface="Tahoma" panose="020B0604030504040204" pitchFamily="34" charset="0"/>
              <a:buChar char="█"/>
            </a:pPr>
            <a:endParaRPr lang="he-IL" sz="140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F9BC25"/>
              </a:buClr>
              <a:buFont typeface="Tahoma" panose="020B0604030504040204" pitchFamily="34" charset="0"/>
              <a:buChar char="█"/>
            </a:pPr>
            <a:endParaRPr lang="he-IL" sz="140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Clr>
                <a:srgbClr val="F9BC25"/>
              </a:buClr>
              <a:buFont typeface="Tahoma" panose="020B0604030504040204" pitchFamily="34" charset="0"/>
              <a:buChar char="█"/>
            </a:pPr>
            <a:endParaRPr lang="he-IL" sz="1400">
              <a:latin typeface="Tahoma" panose="020B0604030504040204" pitchFamily="34" charset="0"/>
              <a:ea typeface="Tahoma" panose="020B0604030504040204" pitchFamily="34" charset="0"/>
              <a:cs typeface="Tahoma" panose="020B0604030504040204" pitchFamily="34" charset="0"/>
            </a:endParaRPr>
          </a:p>
        </p:txBody>
      </p:sp>
      <p:sp>
        <p:nvSpPr>
          <p:cNvPr id="13" name="תיבת טקסט 12">
            <a:extLst>
              <a:ext uri="{FF2B5EF4-FFF2-40B4-BE49-F238E27FC236}">
                <a16:creationId xmlns:a16="http://schemas.microsoft.com/office/drawing/2014/main" id="{E6D33ECA-2BCF-6B73-5157-6EDDFD1779CB}"/>
              </a:ext>
            </a:extLst>
          </p:cNvPr>
          <p:cNvSpPr txBox="1"/>
          <p:nvPr/>
        </p:nvSpPr>
        <p:spPr>
          <a:xfrm>
            <a:off x="290242" y="4020585"/>
            <a:ext cx="4717061" cy="2624949"/>
          </a:xfrm>
          <a:prstGeom prst="rect">
            <a:avLst/>
          </a:prstGeom>
          <a:noFill/>
        </p:spPr>
        <p:txBody>
          <a:bodyPr wrap="square" rtlCol="1">
            <a:spAutoFit/>
          </a:bodyPr>
          <a:lstStyle/>
          <a:p>
            <a:pPr marL="285750" indent="-285750">
              <a:lnSpc>
                <a:spcPts val="2000"/>
              </a:lnSpc>
              <a:buClr>
                <a:schemeClr val="bg1"/>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11 אימהות מלוות השיבו על סקר המשוב: 7 השתתפו בפעילות זרעים, 2 ביצירה מן הטבע ו-2 בעונות השנה.</a:t>
            </a:r>
          </a:p>
          <a:p>
            <a:pPr marL="285750" indent="-285750">
              <a:lnSpc>
                <a:spcPts val="2000"/>
              </a:lnSpc>
              <a:buClr>
                <a:schemeClr val="bg1"/>
              </a:buClr>
              <a:buFont typeface="Tahoma" panose="020B0604030504040204" pitchFamily="34" charset="0"/>
              <a:buChar char="█"/>
            </a:pPr>
            <a:r>
              <a:rPr lang="he-IL" sz="1200" b="1">
                <a:latin typeface="Segoe UI" panose="020B0502040204020203" pitchFamily="34" charset="0"/>
                <a:ea typeface="Tahoma" panose="020B0604030504040204" pitchFamily="34" charset="0"/>
                <a:cs typeface="Segoe UI" panose="020B0502040204020203" pitchFamily="34" charset="0"/>
              </a:rPr>
              <a:t>כל מי שהשתתפו בפעילויות </a:t>
            </a:r>
            <a:r>
              <a:rPr lang="he-IL" sz="1200" b="1" u="sng">
                <a:latin typeface="Segoe UI" panose="020B0502040204020203" pitchFamily="34" charset="0"/>
                <a:ea typeface="Tahoma" panose="020B0604030504040204" pitchFamily="34" charset="0"/>
                <a:cs typeface="Segoe UI" panose="020B0502040204020203" pitchFamily="34" charset="0"/>
              </a:rPr>
              <a:t>הזרעים ועונות השנה</a:t>
            </a:r>
            <a:r>
              <a:rPr lang="he-IL" sz="1200" b="1">
                <a:latin typeface="Segoe UI" panose="020B0502040204020203" pitchFamily="34" charset="0"/>
                <a:ea typeface="Tahoma" panose="020B0604030504040204" pitchFamily="34" charset="0"/>
                <a:cs typeface="Segoe UI" panose="020B0502040204020203" pitchFamily="34" charset="0"/>
              </a:rPr>
              <a:t> דירגו מקסימלית את שביעות רצונן בכל המדדים.</a:t>
            </a:r>
          </a:p>
          <a:p>
            <a:pPr marL="285750" indent="-285750">
              <a:lnSpc>
                <a:spcPts val="2000"/>
              </a:lnSpc>
              <a:buClr>
                <a:schemeClr val="bg1"/>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בקבוצת המיקוד אחת הגננות העידה:</a:t>
            </a:r>
            <a:r>
              <a:rPr lang="he-IL" sz="1200">
                <a:latin typeface="Segoe UI Light" panose="020B0502040204020203" pitchFamily="34" charset="0"/>
                <a:ea typeface="Tahoma" panose="020B0604030504040204" pitchFamily="34" charset="0"/>
                <a:cs typeface="Segoe UI Light" panose="020B0502040204020203" pitchFamily="34" charset="0"/>
              </a:rPr>
              <a:t> </a:t>
            </a:r>
            <a:r>
              <a:rPr lang="he-IL" sz="1100">
                <a:latin typeface="Segoe UI Light" panose="020B0502040204020203" pitchFamily="34" charset="0"/>
                <a:ea typeface="Tahoma" panose="020B0604030504040204" pitchFamily="34" charset="0"/>
                <a:cs typeface="Segoe UI Light" panose="020B0502040204020203" pitchFamily="34" charset="0"/>
              </a:rPr>
              <a:t>"אני מקבלת פידבק מההורים כל הזמן, הם מאוד שמחים."</a:t>
            </a:r>
          </a:p>
          <a:p>
            <a:pPr marL="285750" indent="-285750">
              <a:lnSpc>
                <a:spcPts val="2000"/>
              </a:lnSpc>
              <a:buClr>
                <a:schemeClr val="bg1"/>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פידבק נוסף שקיבלה גננת מההורים:</a:t>
            </a:r>
            <a:r>
              <a:rPr lang="en-US" sz="1200">
                <a:latin typeface="Segoe UI" panose="020B0502040204020203" pitchFamily="34" charset="0"/>
                <a:ea typeface="Tahoma" panose="020B0604030504040204" pitchFamily="34" charset="0"/>
                <a:cs typeface="Segoe UI" panose="020B0502040204020203" pitchFamily="34" charset="0"/>
              </a:rPr>
              <a:t> </a:t>
            </a:r>
            <a:r>
              <a:rPr lang="he-IL" sz="1100">
                <a:latin typeface="Segoe UI" panose="020B0502040204020203" pitchFamily="34" charset="0"/>
                <a:ea typeface="Tahoma" panose="020B0604030504040204" pitchFamily="34" charset="0"/>
                <a:cs typeface="Segoe UI" panose="020B0502040204020203" pitchFamily="34" charset="0"/>
              </a:rPr>
              <a:t>"</a:t>
            </a:r>
            <a:r>
              <a:rPr lang="he-IL" sz="1100">
                <a:latin typeface="Segoe UI Light" panose="020B0502040204020203" pitchFamily="34" charset="0"/>
                <a:ea typeface="Tahoma" panose="020B0604030504040204" pitchFamily="34" charset="0"/>
                <a:cs typeface="Segoe UI Light" panose="020B0502040204020203" pitchFamily="34" charset="0"/>
              </a:rPr>
              <a:t>אתמול אמא שלחה הודעה שהבן שלה רוצה שתלך איתו לשדה להסתכל על הצמחים שלו... הוא כבר יודע איפה זה נמצא, שזה לא רחוק מהכיתה והוא יודע את הדרך ורוצה שתבוא איתו".</a:t>
            </a:r>
            <a:endParaRPr lang="he-IL" sz="1200">
              <a:latin typeface="Segoe UI Light" panose="020B0502040204020203" pitchFamily="34" charset="0"/>
              <a:ea typeface="Tahoma" panose="020B0604030504040204" pitchFamily="34" charset="0"/>
              <a:cs typeface="Segoe UI Light" panose="020B0502040204020203" pitchFamily="34" charset="0"/>
            </a:endParaRPr>
          </a:p>
        </p:txBody>
      </p:sp>
      <p:cxnSp>
        <p:nvCxnSpPr>
          <p:cNvPr id="19" name="Straight Connector 18">
            <a:extLst>
              <a:ext uri="{FF2B5EF4-FFF2-40B4-BE49-F238E27FC236}">
                <a16:creationId xmlns:a16="http://schemas.microsoft.com/office/drawing/2014/main" id="{88F50CBD-A819-21AD-493E-5556492B9C98}"/>
              </a:ext>
            </a:extLst>
          </p:cNvPr>
          <p:cNvCxnSpPr/>
          <p:nvPr/>
        </p:nvCxnSpPr>
        <p:spPr>
          <a:xfrm>
            <a:off x="5184421" y="387486"/>
            <a:ext cx="12772" cy="6470514"/>
          </a:xfrm>
          <a:prstGeom prst="line">
            <a:avLst/>
          </a:prstGeom>
          <a:ln w="28575">
            <a:solidFill>
              <a:srgbClr val="F9BC25"/>
            </a:solidFill>
          </a:ln>
        </p:spPr>
        <p:style>
          <a:lnRef idx="1">
            <a:schemeClr val="accent1"/>
          </a:lnRef>
          <a:fillRef idx="0">
            <a:schemeClr val="accent1"/>
          </a:fillRef>
          <a:effectRef idx="0">
            <a:schemeClr val="accent1"/>
          </a:effectRef>
          <a:fontRef idx="minor">
            <a:schemeClr val="tx1"/>
          </a:fontRef>
        </p:style>
      </p:cxnSp>
      <p:sp>
        <p:nvSpPr>
          <p:cNvPr id="20" name="תיבת טקסט 12">
            <a:extLst>
              <a:ext uri="{FF2B5EF4-FFF2-40B4-BE49-F238E27FC236}">
                <a16:creationId xmlns:a16="http://schemas.microsoft.com/office/drawing/2014/main" id="{B9C566DF-7C9A-F2AC-63DB-FB518ACE1838}"/>
              </a:ext>
            </a:extLst>
          </p:cNvPr>
          <p:cNvSpPr txBox="1"/>
          <p:nvPr/>
        </p:nvSpPr>
        <p:spPr>
          <a:xfrm>
            <a:off x="65990" y="924452"/>
            <a:ext cx="5024484" cy="2836546"/>
          </a:xfrm>
          <a:prstGeom prst="rect">
            <a:avLst/>
          </a:prstGeom>
          <a:noFill/>
        </p:spPr>
        <p:txBody>
          <a:bodyPr wrap="square" rtlCol="1">
            <a:spAutoFit/>
          </a:bodyPr>
          <a:lstStyle/>
          <a:p>
            <a:pPr marL="91440" indent="-182880">
              <a:lnSpc>
                <a:spcPts val="1800"/>
              </a:lnSpc>
              <a:buClr>
                <a:srgbClr val="F9BC25"/>
              </a:buClr>
              <a:buFont typeface="Wingdings" panose="05000000000000000000" pitchFamily="2" charset="2"/>
              <a:buChar char="§"/>
            </a:pPr>
            <a:r>
              <a:rPr lang="he-IL" sz="1200" b="1">
                <a:solidFill>
                  <a:schemeClr val="dk1"/>
                </a:solidFill>
                <a:latin typeface="Segoe UI" panose="020B0502040204020203" pitchFamily="34" charset="0"/>
                <a:ea typeface="Tahoma" panose="020B0604030504040204" pitchFamily="34" charset="0"/>
                <a:cs typeface="Segoe UI" panose="020B0502040204020203" pitchFamily="34" charset="0"/>
              </a:rPr>
              <a:t>יציאה לטבע, חיבור לסביבה והקניית ידע (48%)</a:t>
            </a:r>
            <a:r>
              <a:rPr lang="he-IL" sz="1200">
                <a:solidFill>
                  <a:schemeClr val="dk1"/>
                </a:solidFill>
                <a:latin typeface="Segoe UI" panose="020B0502040204020203" pitchFamily="34" charset="0"/>
                <a:ea typeface="Tahoma" panose="020B0604030504040204" pitchFamily="34" charset="0"/>
                <a:cs typeface="Segoe UI" panose="020B0502040204020203" pitchFamily="34" charset="0"/>
              </a:rPr>
              <a:t>- למידה על הטבע ושמירה עליו, הכרת המרחב סמוך לגן, הגברת תחושת שייכות לאדמה ולקיחת חלק בחקלאות: </a:t>
            </a:r>
            <a:r>
              <a:rPr lang="he-IL" sz="1100">
                <a:latin typeface="Segoe UI Light" panose="020B0502040204020203" pitchFamily="34" charset="0"/>
                <a:ea typeface="Tahoma" panose="020B0604030504040204" pitchFamily="34" charset="0"/>
                <a:cs typeface="Segoe UI Light" panose="020B0502040204020203" pitchFamily="34" charset="0"/>
              </a:rPr>
              <a:t>"כל פעם שמבקרים שם, מרגישים שייכות למקום"; </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"חיזוק חשיבות הטבע אצל הילדים ואיך הם יכולים להיות חלק מרכזי בשינוי". </a:t>
            </a:r>
          </a:p>
          <a:p>
            <a:pPr marL="91440" indent="-182880">
              <a:lnSpc>
                <a:spcPts val="1800"/>
              </a:lnSpc>
              <a:buClr>
                <a:srgbClr val="F9BC25"/>
              </a:buClr>
              <a:buFont typeface="Wingdings" panose="05000000000000000000" pitchFamily="2" charset="2"/>
              <a:buChar char="§"/>
            </a:pPr>
            <a:r>
              <a:rPr lang="he-IL" sz="1200" b="1">
                <a:latin typeface="Segoe UI" panose="020B0502040204020203" pitchFamily="34" charset="0"/>
                <a:ea typeface="Tahoma" panose="020B0604030504040204" pitchFamily="34" charset="0"/>
                <a:cs typeface="Segoe UI" panose="020B0502040204020203" pitchFamily="34" charset="0"/>
              </a:rPr>
              <a:t>תרומה כללית (20%) - </a:t>
            </a:r>
            <a:r>
              <a:rPr lang="he-IL" sz="1200">
                <a:latin typeface="Segoe UI" panose="020B0502040204020203" pitchFamily="34" charset="0"/>
                <a:ea typeface="Tahoma" panose="020B0604030504040204" pitchFamily="34" charset="0"/>
                <a:cs typeface="Segoe UI" panose="020B0502040204020203" pitchFamily="34" charset="0"/>
              </a:rPr>
              <a:t>ע</a:t>
            </a:r>
            <a:r>
              <a:rPr lang="he-IL" sz="1200" b="0">
                <a:latin typeface="Segoe UI" panose="020B0502040204020203" pitchFamily="34" charset="0"/>
                <a:ea typeface="Tahoma" panose="020B0604030504040204" pitchFamily="34" charset="0"/>
                <a:cs typeface="Segoe UI" panose="020B0502040204020203" pitchFamily="34" charset="0"/>
              </a:rPr>
              <a:t>ניין והנאה, ילדים משתפים את ההורים בחוויות: </a:t>
            </a:r>
            <a:r>
              <a:rPr lang="he-IL" sz="1100">
                <a:latin typeface="Segoe UI Light" panose="020B0502040204020203" pitchFamily="34" charset="0"/>
                <a:ea typeface="Tahoma" panose="020B0604030504040204" pitchFamily="34" charset="0"/>
                <a:cs typeface="Segoe UI Light" panose="020B0502040204020203" pitchFamily="34" charset="0"/>
              </a:rPr>
              <a:t>"את ההנאה הילדים העבירו להורים כשחזרו הביתה".</a:t>
            </a:r>
          </a:p>
          <a:p>
            <a:pPr marL="91440" indent="-182880">
              <a:lnSpc>
                <a:spcPts val="1800"/>
              </a:lnSpc>
              <a:buClr>
                <a:srgbClr val="F9BC25"/>
              </a:buClr>
              <a:buFont typeface="Wingdings" panose="05000000000000000000" pitchFamily="2" charset="2"/>
              <a:buChar char="§"/>
            </a:pPr>
            <a:r>
              <a:rPr lang="he-IL" sz="1200" b="1">
                <a:solidFill>
                  <a:schemeClr val="dk1"/>
                </a:solidFill>
                <a:latin typeface="Segoe UI" panose="020B0502040204020203" pitchFamily="34" charset="0"/>
                <a:ea typeface="Tahoma" panose="020B0604030504040204" pitchFamily="34" charset="0"/>
                <a:cs typeface="Segoe UI" panose="020B0502040204020203" pitchFamily="34" charset="0"/>
              </a:rPr>
              <a:t>פן התפתחותי ורגשי (16%)</a:t>
            </a:r>
            <a:r>
              <a:rPr lang="he-IL" sz="1200">
                <a:solidFill>
                  <a:schemeClr val="dk1"/>
                </a:solidFill>
                <a:latin typeface="Segoe UI" panose="020B0502040204020203" pitchFamily="34" charset="0"/>
                <a:ea typeface="Tahoma" panose="020B0604030504040204" pitchFamily="34" charset="0"/>
                <a:cs typeface="Segoe UI" panose="020B0502040204020203" pitchFamily="34" charset="0"/>
              </a:rPr>
              <a:t>- פיתוח ביטחון עצמי, דמיון ויצירתיות, </a:t>
            </a:r>
            <a:br>
              <a:rPr lang="en-US" sz="1200">
                <a:solidFill>
                  <a:schemeClr val="dk1"/>
                </a:solidFill>
                <a:latin typeface="Segoe UI" panose="020B0502040204020203" pitchFamily="34" charset="0"/>
                <a:ea typeface="Tahoma" panose="020B0604030504040204" pitchFamily="34" charset="0"/>
                <a:cs typeface="Segoe UI" panose="020B0502040204020203" pitchFamily="34" charset="0"/>
              </a:rPr>
            </a:br>
            <a:r>
              <a:rPr lang="he-IL" sz="1200">
                <a:solidFill>
                  <a:schemeClr val="dk1"/>
                </a:solidFill>
                <a:latin typeface="Segoe UI" panose="020B0502040204020203" pitchFamily="34" charset="0"/>
                <a:ea typeface="Tahoma" panose="020B0604030504040204" pitchFamily="34" charset="0"/>
                <a:cs typeface="Segoe UI" panose="020B0502040204020203" pitchFamily="34" charset="0"/>
              </a:rPr>
              <a:t>ופיתוח חושי: </a:t>
            </a:r>
            <a:r>
              <a:rPr lang="he-IL" sz="1100">
                <a:latin typeface="Segoe UI Light" panose="020B0502040204020203" pitchFamily="34" charset="0"/>
                <a:ea typeface="Tahoma" panose="020B0604030504040204" pitchFamily="34" charset="0"/>
                <a:cs typeface="Segoe UI Light" panose="020B0502040204020203" pitchFamily="34" charset="0"/>
              </a:rPr>
              <a:t>"ילדים התנסו בכל החושים: טעמו-ראו-הריחו-ונגעו בהרבה דברים".</a:t>
            </a:r>
          </a:p>
          <a:p>
            <a:pPr marL="91440" indent="-182880">
              <a:lnSpc>
                <a:spcPts val="1800"/>
              </a:lnSpc>
              <a:buClr>
                <a:srgbClr val="F9BC25"/>
              </a:buClr>
              <a:buFont typeface="Wingdings" panose="05000000000000000000" pitchFamily="2" charset="2"/>
              <a:buChar char="§"/>
            </a:pPr>
            <a:r>
              <a:rPr lang="he-IL" sz="1200" b="1">
                <a:latin typeface="Segoe UI" panose="020B0502040204020203" pitchFamily="34" charset="0"/>
                <a:ea typeface="Tahoma" panose="020B0604030504040204" pitchFamily="34" charset="0"/>
                <a:cs typeface="Segoe UI" panose="020B0502040204020203" pitchFamily="34" charset="0"/>
              </a:rPr>
              <a:t>פן לימודי- </a:t>
            </a:r>
            <a:r>
              <a:rPr lang="he-IL" sz="1200">
                <a:latin typeface="Segoe UI" panose="020B0502040204020203" pitchFamily="34" charset="0"/>
                <a:ea typeface="Tahoma" panose="020B0604030504040204" pitchFamily="34" charset="0"/>
                <a:cs typeface="Segoe UI" panose="020B0502040204020203" pitchFamily="34" charset="0"/>
              </a:rPr>
              <a:t>חינוך לזהירות בדרכים, חקירה והיכרות עם חומרים חדשים, </a:t>
            </a:r>
            <a:br>
              <a:rPr lang="en-US" sz="1200">
                <a:latin typeface="Segoe UI" panose="020B0502040204020203" pitchFamily="34" charset="0"/>
                <a:ea typeface="Tahoma" panose="020B0604030504040204" pitchFamily="34" charset="0"/>
                <a:cs typeface="Segoe UI" panose="020B0502040204020203" pitchFamily="34" charset="0"/>
              </a:rPr>
            </a:br>
            <a:r>
              <a:rPr lang="he-IL" sz="1200" b="1">
                <a:latin typeface="Segoe UI" panose="020B0502040204020203" pitchFamily="34" charset="0"/>
                <a:ea typeface="Tahoma" panose="020B0604030504040204" pitchFamily="34" charset="0"/>
                <a:cs typeface="Segoe UI" panose="020B0502040204020203" pitchFamily="34" charset="0"/>
              </a:rPr>
              <a:t>ופן חברתי - </a:t>
            </a:r>
            <a:r>
              <a:rPr lang="he-IL" sz="1200">
                <a:latin typeface="Segoe UI" panose="020B0502040204020203" pitchFamily="34" charset="0"/>
                <a:ea typeface="Tahoma" panose="020B0604030504040204" pitchFamily="34" charset="0"/>
                <a:cs typeface="Segoe UI" panose="020B0502040204020203" pitchFamily="34" charset="0"/>
              </a:rPr>
              <a:t>עבודה קבוצתית ושיתוף פעולה, הכרת האחר </a:t>
            </a:r>
            <a:r>
              <a:rPr lang="he-IL" sz="1200" b="1">
                <a:latin typeface="Segoe UI" panose="020B0502040204020203" pitchFamily="34" charset="0"/>
                <a:ea typeface="Tahoma" panose="020B0604030504040204" pitchFamily="34" charset="0"/>
                <a:cs typeface="Segoe UI" panose="020B0502040204020203" pitchFamily="34" charset="0"/>
              </a:rPr>
              <a:t>(9% כ"א) -</a:t>
            </a:r>
            <a:br>
              <a:rPr lang="en-US" sz="1100">
                <a:latin typeface="Segoe UI" panose="020B0502040204020203" pitchFamily="34" charset="0"/>
                <a:ea typeface="Tahoma" panose="020B0604030504040204" pitchFamily="34" charset="0"/>
                <a:cs typeface="Segoe UI"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"היה מאתגר שהם היו צריכים לשתף פעולה, וזה דבר שאהבתי מאוד" </a:t>
            </a:r>
            <a:r>
              <a:rPr lang="he-IL" sz="1050">
                <a:latin typeface="Segoe UI" panose="020B0502040204020203" pitchFamily="34" charset="0"/>
                <a:ea typeface="Tahoma" panose="020B0604030504040204" pitchFamily="34" charset="0"/>
                <a:cs typeface="Segoe UI" panose="020B0502040204020203" pitchFamily="34" charset="0"/>
              </a:rPr>
              <a:t>(ק. מיקוד)</a:t>
            </a:r>
            <a:br>
              <a:rPr lang="en-US" sz="1100">
                <a:latin typeface="Segoe UI" panose="020B0502040204020203" pitchFamily="34" charset="0"/>
                <a:ea typeface="Tahoma" panose="020B0604030504040204" pitchFamily="34" charset="0"/>
                <a:cs typeface="Segoe UI"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"נתנה אופציה לילדים שלי להיות עם ילדים אחרים שאין להם בעיות</a:t>
            </a:r>
            <a:r>
              <a:rPr lang="en-US" sz="1100">
                <a:latin typeface="Segoe UI" panose="020B0502040204020203" pitchFamily="34" charset="0"/>
                <a:ea typeface="Tahoma" panose="020B0604030504040204" pitchFamily="34" charset="0"/>
                <a:cs typeface="Segoe UI" panose="020B0502040204020203" pitchFamily="34" charset="0"/>
              </a:rPr>
              <a:t> </a:t>
            </a:r>
            <a:r>
              <a:rPr lang="he-IL" sz="1100">
                <a:latin typeface="Segoe UI" panose="020B0502040204020203" pitchFamily="34" charset="0"/>
                <a:ea typeface="Tahoma" panose="020B0604030504040204" pitchFamily="34" charset="0"/>
                <a:cs typeface="Segoe UI" panose="020B0502040204020203" pitchFamily="34" charset="0"/>
              </a:rPr>
              <a:t> </a:t>
            </a:r>
            <a:r>
              <a:rPr lang="he-IL" sz="1050">
                <a:latin typeface="Segoe UI" panose="020B0502040204020203" pitchFamily="34" charset="0"/>
                <a:ea typeface="Tahoma" panose="020B0604030504040204" pitchFamily="34" charset="0"/>
                <a:cs typeface="Segoe UI" panose="020B0502040204020203" pitchFamily="34" charset="0"/>
              </a:rPr>
              <a:t>(גן שפתי)</a:t>
            </a:r>
          </a:p>
        </p:txBody>
      </p:sp>
      <p:sp>
        <p:nvSpPr>
          <p:cNvPr id="25" name="TextBox 24">
            <a:extLst>
              <a:ext uri="{FF2B5EF4-FFF2-40B4-BE49-F238E27FC236}">
                <a16:creationId xmlns:a16="http://schemas.microsoft.com/office/drawing/2014/main" id="{CB19F605-6061-B302-9596-026A46B5B8E9}"/>
              </a:ext>
            </a:extLst>
          </p:cNvPr>
          <p:cNvSpPr txBox="1"/>
          <p:nvPr/>
        </p:nvSpPr>
        <p:spPr>
          <a:xfrm>
            <a:off x="356213" y="438833"/>
            <a:ext cx="4556380" cy="492443"/>
          </a:xfrm>
          <a:prstGeom prst="rect">
            <a:avLst/>
          </a:prstGeom>
          <a:noFill/>
        </p:spPr>
        <p:txBody>
          <a:bodyPr wrap="square" rtlCol="0">
            <a:spAutoFit/>
          </a:bodyPr>
          <a:lstStyle/>
          <a:p>
            <a:pPr algn="ctr"/>
            <a:r>
              <a:rPr lang="he-IL" sz="1400" b="1">
                <a:solidFill>
                  <a:schemeClr val="accent3">
                    <a:lumMod val="50000"/>
                  </a:schemeClr>
                </a:solidFill>
                <a:latin typeface="Segoe UI" panose="020B0502040204020203" pitchFamily="34" charset="0"/>
                <a:cs typeface="Segoe UI" panose="020B0502040204020203" pitchFamily="34" charset="0"/>
              </a:rPr>
              <a:t>תרומת הפעילות לילדים ולמלווים (</a:t>
            </a:r>
            <a:r>
              <a:rPr lang="en-US" sz="1400" b="1">
                <a:solidFill>
                  <a:schemeClr val="accent3">
                    <a:lumMod val="50000"/>
                  </a:schemeClr>
                </a:solidFill>
                <a:latin typeface="Segoe UI" panose="020B0502040204020203" pitchFamily="34" charset="0"/>
                <a:cs typeface="Segoe UI" panose="020B0502040204020203" pitchFamily="34" charset="0"/>
              </a:rPr>
              <a:t>N=44</a:t>
            </a:r>
            <a:r>
              <a:rPr lang="he-IL" sz="1400" b="1">
                <a:solidFill>
                  <a:schemeClr val="accent3">
                    <a:lumMod val="50000"/>
                  </a:schemeClr>
                </a:solidFill>
                <a:latin typeface="Segoe UI" panose="020B0502040204020203" pitchFamily="34" charset="0"/>
                <a:cs typeface="Segoe UI" panose="020B0502040204020203" pitchFamily="34" charset="0"/>
              </a:rPr>
              <a:t>)</a:t>
            </a:r>
            <a:br>
              <a:rPr lang="en-US" sz="1200">
                <a:solidFill>
                  <a:schemeClr val="accent3">
                    <a:lumMod val="50000"/>
                  </a:schemeClr>
                </a:solidFill>
                <a:latin typeface="Segoe UI" panose="020B0502040204020203" pitchFamily="34" charset="0"/>
                <a:cs typeface="Segoe UI" panose="020B0502040204020203" pitchFamily="34" charset="0"/>
              </a:rPr>
            </a:br>
            <a:r>
              <a:rPr lang="he-IL" sz="1200">
                <a:solidFill>
                  <a:schemeClr val="accent3">
                    <a:lumMod val="50000"/>
                  </a:schemeClr>
                </a:solidFill>
                <a:latin typeface="Segoe UI" panose="020B0502040204020203" pitchFamily="34" charset="0"/>
                <a:cs typeface="Segoe UI" panose="020B0502040204020203" pitchFamily="34" charset="0"/>
              </a:rPr>
              <a:t>מענה על שאלה פתוחה, חלק התייחסו ליותר מאספקט אחד</a:t>
            </a:r>
            <a:endParaRPr lang="en-IL" sz="1200">
              <a:solidFill>
                <a:schemeClr val="accent3">
                  <a:lumMod val="50000"/>
                </a:schemeClr>
              </a:solidFill>
              <a:latin typeface="Segoe UI" panose="020B0502040204020203" pitchFamily="34" charset="0"/>
              <a:cs typeface="Segoe UI" panose="020B0502040204020203" pitchFamily="34" charset="0"/>
            </a:endParaRPr>
          </a:p>
        </p:txBody>
      </p:sp>
      <p:sp>
        <p:nvSpPr>
          <p:cNvPr id="27" name="מלבן 12">
            <a:extLst>
              <a:ext uri="{FF2B5EF4-FFF2-40B4-BE49-F238E27FC236}">
                <a16:creationId xmlns:a16="http://schemas.microsoft.com/office/drawing/2014/main" id="{1EF00DBF-11BB-6506-B055-595D31A5EA8B}"/>
              </a:ext>
            </a:extLst>
          </p:cNvPr>
          <p:cNvSpPr/>
          <p:nvPr/>
        </p:nvSpPr>
        <p:spPr>
          <a:xfrm>
            <a:off x="8239027" y="777974"/>
            <a:ext cx="3952973" cy="54178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1600"/>
              </a:lnSpc>
            </a:pPr>
            <a:r>
              <a:rPr lang="he-IL" sz="1200" b="1">
                <a:latin typeface="Tahoma" panose="020B0604030504040204" pitchFamily="34" charset="0"/>
                <a:ea typeface="Tahoma" panose="020B0604030504040204" pitchFamily="34" charset="0"/>
                <a:cs typeface="Tahoma" panose="020B0604030504040204" pitchFamily="34" charset="0"/>
              </a:rPr>
              <a:t>רוב הדברים מתכתבים עם גורמי ההנאה עבור הילדים</a:t>
            </a:r>
            <a:r>
              <a:rPr lang="he-IL" sz="1200">
                <a:latin typeface="Tahoma" panose="020B0604030504040204" pitchFamily="34" charset="0"/>
                <a:ea typeface="Tahoma" panose="020B0604030504040204" pitchFamily="34" charset="0"/>
                <a:cs typeface="Tahoma" panose="020B0604030504040204" pitchFamily="34" charset="0"/>
              </a:rPr>
              <a:t> (בגרף)</a:t>
            </a:r>
            <a:r>
              <a:rPr lang="he-IL" sz="1200" b="1">
                <a:latin typeface="Tahoma" panose="020B0604030504040204" pitchFamily="34" charset="0"/>
                <a:ea typeface="Tahoma" panose="020B0604030504040204" pitchFamily="34" charset="0"/>
                <a:cs typeface="Tahoma" panose="020B0604030504040204" pitchFamily="34" charset="0"/>
              </a:rPr>
              <a:t>, ומדדי שביעות רצון. </a:t>
            </a:r>
          </a:p>
        </p:txBody>
      </p:sp>
      <p:sp>
        <p:nvSpPr>
          <p:cNvPr id="28" name="תיבת טקסט 12">
            <a:extLst>
              <a:ext uri="{FF2B5EF4-FFF2-40B4-BE49-F238E27FC236}">
                <a16:creationId xmlns:a16="http://schemas.microsoft.com/office/drawing/2014/main" id="{3AA809CD-BA50-0863-BBC1-87EA2058E8E0}"/>
              </a:ext>
            </a:extLst>
          </p:cNvPr>
          <p:cNvSpPr txBox="1"/>
          <p:nvPr/>
        </p:nvSpPr>
        <p:spPr>
          <a:xfrm>
            <a:off x="8531253" y="437565"/>
            <a:ext cx="3434502" cy="6056338"/>
          </a:xfrm>
          <a:prstGeom prst="rect">
            <a:avLst/>
          </a:prstGeom>
          <a:noFill/>
        </p:spPr>
        <p:txBody>
          <a:bodyPr wrap="square" rtlCol="1">
            <a:spAutoFit/>
          </a:bodyPr>
          <a:lstStyle/>
          <a:p>
            <a:pPr>
              <a:lnSpc>
                <a:spcPts val="2000"/>
              </a:lnSpc>
              <a:buClr>
                <a:srgbClr val="F9BC25"/>
              </a:buClr>
            </a:pPr>
            <a:r>
              <a:rPr lang="en-US" sz="1100">
                <a:latin typeface="Tahoma" panose="020B0604030504040204" pitchFamily="34" charset="0"/>
                <a:ea typeface="Tahoma" panose="020B0604030504040204" pitchFamily="34" charset="0"/>
                <a:cs typeface="Tahoma" panose="020B0604030504040204" pitchFamily="34" charset="0"/>
              </a:rPr>
              <a:t>    </a:t>
            </a:r>
            <a:r>
              <a:rPr lang="he-IL" sz="1100" u="sng">
                <a:latin typeface="Tahoma" panose="020B0604030504040204" pitchFamily="34" charset="0"/>
                <a:ea typeface="Tahoma" panose="020B0604030504040204" pitchFamily="34" charset="0"/>
                <a:cs typeface="Tahoma" panose="020B0604030504040204" pitchFamily="34" charset="0"/>
              </a:rPr>
              <a:t>ממה נהניתם במיוחד (</a:t>
            </a:r>
            <a:r>
              <a:rPr lang="en-US" sz="1100" u="sng">
                <a:latin typeface="Tahoma" panose="020B0604030504040204" pitchFamily="34" charset="0"/>
                <a:ea typeface="Tahoma" panose="020B0604030504040204" pitchFamily="34" charset="0"/>
                <a:cs typeface="Tahoma" panose="020B0604030504040204" pitchFamily="34" charset="0"/>
              </a:rPr>
              <a:t>n=46</a:t>
            </a:r>
            <a:r>
              <a:rPr lang="he-IL" sz="1100" u="sng">
                <a:latin typeface="Tahoma" panose="020B0604030504040204" pitchFamily="34" charset="0"/>
                <a:ea typeface="Tahoma" panose="020B0604030504040204" pitchFamily="34" charset="0"/>
                <a:cs typeface="Tahoma" panose="020B0604030504040204" pitchFamily="34" charset="0"/>
              </a:rPr>
              <a:t>)?</a:t>
            </a:r>
            <a:endParaRPr lang="en-US" sz="1100" u="sng">
              <a:latin typeface="Tahoma" panose="020B0604030504040204" pitchFamily="34" charset="0"/>
              <a:ea typeface="Tahoma" panose="020B0604030504040204" pitchFamily="34" charset="0"/>
              <a:cs typeface="Tahoma" panose="020B0604030504040204" pitchFamily="34" charset="0"/>
            </a:endParaRPr>
          </a:p>
          <a:p>
            <a:pPr>
              <a:lnSpc>
                <a:spcPts val="2000"/>
              </a:lnSpc>
              <a:buClr>
                <a:srgbClr val="F9BC25"/>
              </a:buClr>
            </a:pPr>
            <a:endParaRPr lang="en-US" sz="1100" u="sng">
              <a:latin typeface="Tahoma" panose="020B0604030504040204" pitchFamily="34" charset="0"/>
              <a:ea typeface="Tahoma" panose="020B0604030504040204" pitchFamily="34" charset="0"/>
              <a:cs typeface="Tahoma" panose="020B0604030504040204" pitchFamily="34" charset="0"/>
            </a:endParaRPr>
          </a:p>
          <a:p>
            <a:pPr>
              <a:lnSpc>
                <a:spcPct val="150000"/>
              </a:lnSpc>
              <a:spcAft>
                <a:spcPts val="600"/>
              </a:spcAft>
              <a:buClr>
                <a:srgbClr val="F9BC25"/>
              </a:buClr>
            </a:pPr>
            <a:endParaRPr lang="he-IL" sz="1100" u="sng">
              <a:latin typeface="Tahoma" panose="020B0604030504040204" pitchFamily="34" charset="0"/>
              <a:ea typeface="Tahoma" panose="020B0604030504040204" pitchFamily="34" charset="0"/>
              <a:cs typeface="Tahoma" panose="020B0604030504040204" pitchFamily="34" charset="0"/>
            </a:endParaRPr>
          </a:p>
          <a:p>
            <a:pPr marL="182880" indent="-182880">
              <a:lnSpc>
                <a:spcPts val="2000"/>
              </a:lnSpc>
              <a:buClr>
                <a:srgbClr val="F9BC25"/>
              </a:buClr>
              <a:buFont typeface="Wingdings" panose="05000000000000000000" pitchFamily="2" charset="2"/>
              <a:buChar char="§"/>
            </a:pPr>
            <a:r>
              <a:rPr lang="he-IL" sz="1100" b="1">
                <a:latin typeface="Tahoma" panose="020B0604030504040204" pitchFamily="34" charset="0"/>
                <a:ea typeface="Tahoma" panose="020B0604030504040204" pitchFamily="34" charset="0"/>
                <a:cs typeface="Tahoma" panose="020B0604030504040204" pitchFamily="34" charset="0"/>
              </a:rPr>
              <a:t>כל הפעילויות, גיוון ההפעלות והתאמתם לילדים (41%)</a:t>
            </a:r>
            <a:br>
              <a:rPr lang="en-US" sz="1100" b="1">
                <a:latin typeface="Tahoma" panose="020B0604030504040204" pitchFamily="34" charset="0"/>
                <a:ea typeface="Tahoma" panose="020B0604030504040204" pitchFamily="34" charset="0"/>
                <a:cs typeface="Tahoma" panose="020B0604030504040204"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"הכול היה יותר מנפלא"; "היה טוב ומתאים לילדים"; "פרויקט מהמם, פורה ויצירתי, הילדים ממש מחכים"</a:t>
            </a:r>
            <a:endParaRPr lang="en-US" sz="1100">
              <a:latin typeface="Segoe UI Light" panose="020B0502040204020203" pitchFamily="34" charset="0"/>
              <a:ea typeface="Tahoma" panose="020B0604030504040204" pitchFamily="34" charset="0"/>
              <a:cs typeface="Segoe UI Light" panose="020B0502040204020203" pitchFamily="34" charset="0"/>
            </a:endParaRPr>
          </a:p>
          <a:p>
            <a:pPr marL="182880" indent="-182880">
              <a:lnSpc>
                <a:spcPts val="2000"/>
              </a:lnSpc>
              <a:buClr>
                <a:srgbClr val="F9BC25"/>
              </a:buClr>
              <a:buFont typeface="Wingdings" panose="05000000000000000000" pitchFamily="2" charset="2"/>
              <a:buChar char="§"/>
            </a:pPr>
            <a:r>
              <a:rPr lang="he-IL" sz="1100" b="1">
                <a:latin typeface="Tahoma" panose="020B0604030504040204" pitchFamily="34" charset="0"/>
                <a:ea typeface="Tahoma" panose="020B0604030504040204" pitchFamily="34" charset="0"/>
                <a:cs typeface="Tahoma" panose="020B0604030504040204" pitchFamily="34" charset="0"/>
              </a:rPr>
              <a:t>חקלאות וחיבור לטבע (11%)</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"נהינתי מחיבור לטבע, איסוף אבנים והכרת זרעים".</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"מאוד נהנתי, סייע לחזק את תחושת השייכות לטבע" </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Tahoma" panose="020B0604030504040204" pitchFamily="34" charset="0"/>
                <a:ea typeface="Tahoma" panose="020B0604030504040204" pitchFamily="34" charset="0"/>
                <a:cs typeface="Tahoma" panose="020B0604030504040204" pitchFamily="34" charset="0"/>
              </a:rPr>
              <a:t>(ק. מיקוד עם צוותי הגנים)</a:t>
            </a:r>
          </a:p>
          <a:p>
            <a:pPr marL="182880" indent="-182880">
              <a:lnSpc>
                <a:spcPts val="2000"/>
              </a:lnSpc>
              <a:buClr>
                <a:srgbClr val="F9BC25"/>
              </a:buClr>
              <a:buFont typeface="Wingdings" panose="05000000000000000000" pitchFamily="2" charset="2"/>
              <a:buChar char="§"/>
            </a:pPr>
            <a:r>
              <a:rPr lang="he-IL" sz="1100" b="1">
                <a:latin typeface="Tahoma" panose="020B0604030504040204" pitchFamily="34" charset="0"/>
                <a:ea typeface="Tahoma" panose="020B0604030504040204" pitchFamily="34" charset="0"/>
                <a:cs typeface="Tahoma" panose="020B0604030504040204" pitchFamily="34" charset="0"/>
              </a:rPr>
              <a:t>הפן החברתי - שיתוף פעולה, מעורבות ואינטארקציות (9%)</a:t>
            </a:r>
            <a:br>
              <a:rPr lang="en-US" sz="1100">
                <a:latin typeface="Tahoma" panose="020B0604030504040204" pitchFamily="34" charset="0"/>
                <a:ea typeface="Tahoma" panose="020B0604030504040204" pitchFamily="34" charset="0"/>
                <a:cs typeface="Tahoma" panose="020B0604030504040204"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"נהנתי שהילדים שיתפו פעולה עם המורה"</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"שמחתי לראות איך הילדים משתפים פעולה ביחד ושמחים בתוצאות במה שהכינו". </a:t>
            </a:r>
          </a:p>
          <a:p>
            <a:pPr marL="182880" indent="-182880">
              <a:lnSpc>
                <a:spcPts val="2000"/>
              </a:lnSpc>
              <a:buClr>
                <a:srgbClr val="F9BC25"/>
              </a:buClr>
              <a:buFont typeface="Wingdings" panose="05000000000000000000" pitchFamily="2" charset="2"/>
              <a:buChar char="§"/>
            </a:pPr>
            <a:r>
              <a:rPr lang="he-IL" sz="1100" b="1">
                <a:latin typeface="Tahoma" panose="020B0604030504040204" pitchFamily="34" charset="0"/>
                <a:ea typeface="Tahoma" panose="020B0604030504040204" pitchFamily="34" charset="0"/>
                <a:cs typeface="Tahoma" panose="020B0604030504040204" pitchFamily="34" charset="0"/>
              </a:rPr>
              <a:t>פעילות הזרעים (38%) -</a:t>
            </a:r>
            <a:r>
              <a:rPr lang="he-IL" sz="1100">
                <a:latin typeface="Tahoma" panose="020B0604030504040204" pitchFamily="34" charset="0"/>
                <a:ea typeface="Tahoma" panose="020B0604030504040204" pitchFamily="34" charset="0"/>
                <a:cs typeface="Tahoma" panose="020B0604030504040204" pitchFamily="34" charset="0"/>
              </a:rPr>
              <a:t> על כל שלביה, </a:t>
            </a:r>
            <a:br>
              <a:rPr lang="en-US" sz="1100">
                <a:latin typeface="Tahoma" panose="020B0604030504040204" pitchFamily="34" charset="0"/>
                <a:ea typeface="Tahoma" panose="020B0604030504040204" pitchFamily="34" charset="0"/>
                <a:cs typeface="Tahoma" panose="020B0604030504040204" pitchFamily="34" charset="0"/>
              </a:rPr>
            </a:br>
            <a:r>
              <a:rPr lang="he-IL" sz="1100">
                <a:latin typeface="Tahoma" panose="020B0604030504040204" pitchFamily="34" charset="0"/>
                <a:ea typeface="Tahoma" panose="020B0604030504040204" pitchFamily="34" charset="0"/>
                <a:cs typeface="Tahoma" panose="020B0604030504040204" pitchFamily="34" charset="0"/>
              </a:rPr>
              <a:t>החל מאיסוף האבנים, דרך בניית הערוגה וכלה בזריעה עצמה.</a:t>
            </a:r>
          </a:p>
          <a:p>
            <a:pPr marL="182880" indent="-182880">
              <a:lnSpc>
                <a:spcPts val="2000"/>
              </a:lnSpc>
              <a:buClr>
                <a:srgbClr val="F9BC25"/>
              </a:buClr>
              <a:buFont typeface="Wingdings" panose="05000000000000000000" pitchFamily="2" charset="2"/>
              <a:buChar char="§"/>
            </a:pPr>
            <a:r>
              <a:rPr lang="he-IL" sz="1100">
                <a:latin typeface="Tahoma" panose="020B0604030504040204" pitchFamily="34" charset="0"/>
                <a:ea typeface="Tahoma" panose="020B0604030504040204" pitchFamily="34" charset="0"/>
                <a:cs typeface="Tahoma" panose="020B0604030504040204" pitchFamily="34" charset="0"/>
              </a:rPr>
              <a:t>צוינו לחיוב </a:t>
            </a:r>
            <a:r>
              <a:rPr lang="he-IL" sz="1100" b="1">
                <a:latin typeface="Tahoma" panose="020B0604030504040204" pitchFamily="34" charset="0"/>
                <a:ea typeface="Tahoma" panose="020B0604030504040204" pitchFamily="34" charset="0"/>
                <a:cs typeface="Tahoma" panose="020B0604030504040204" pitchFamily="34" charset="0"/>
              </a:rPr>
              <a:t>באופן נקודתי</a:t>
            </a:r>
            <a:r>
              <a:rPr lang="he-IL" sz="1100">
                <a:latin typeface="Tahoma" panose="020B0604030504040204" pitchFamily="34" charset="0"/>
                <a:ea typeface="Tahoma" panose="020B0604030504040204" pitchFamily="34" charset="0"/>
                <a:cs typeface="Tahoma" panose="020B0604030504040204" pitchFamily="34" charset="0"/>
              </a:rPr>
              <a:t>: הענקת תחושת שייכות ועשייה, חיבור לסביבה ולתרבות, </a:t>
            </a:r>
            <a:br>
              <a:rPr lang="en-US" sz="1100">
                <a:latin typeface="Tahoma" panose="020B0604030504040204" pitchFamily="34" charset="0"/>
                <a:ea typeface="Tahoma" panose="020B0604030504040204" pitchFamily="34" charset="0"/>
                <a:cs typeface="Tahoma" panose="020B0604030504040204" pitchFamily="34" charset="0"/>
              </a:rPr>
            </a:br>
            <a:r>
              <a:rPr lang="he-IL" sz="1100">
                <a:latin typeface="Tahoma" panose="020B0604030504040204" pitchFamily="34" charset="0"/>
                <a:ea typeface="Tahoma" panose="020B0604030504040204" pitchFamily="34" charset="0"/>
                <a:cs typeface="Tahoma" panose="020B0604030504040204" pitchFamily="34" charset="0"/>
              </a:rPr>
              <a:t>שינוי אווירה לימודית, הפעלה במרחב ציבורי, איכות הדרכה וגישת מפעילות, מבנה מפגשים.</a:t>
            </a:r>
          </a:p>
        </p:txBody>
      </p:sp>
      <p:graphicFrame>
        <p:nvGraphicFramePr>
          <p:cNvPr id="15" name="תרשים 4">
            <a:extLst>
              <a:ext uri="{FF2B5EF4-FFF2-40B4-BE49-F238E27FC236}">
                <a16:creationId xmlns:a16="http://schemas.microsoft.com/office/drawing/2014/main" id="{1598499C-D54A-CF29-A2E4-48BA8309B24B}"/>
              </a:ext>
            </a:extLst>
          </p:cNvPr>
          <p:cNvGraphicFramePr>
            <a:graphicFrameLocks/>
          </p:cNvGraphicFramePr>
          <p:nvPr>
            <p:extLst>
              <p:ext uri="{D42A27DB-BD31-4B8C-83A1-F6EECF244321}">
                <p14:modId xmlns:p14="http://schemas.microsoft.com/office/powerpoint/2010/main" val="27050739"/>
              </p:ext>
            </p:extLst>
          </p:nvPr>
        </p:nvGraphicFramePr>
        <p:xfrm>
          <a:off x="5201782" y="388569"/>
          <a:ext cx="3067664" cy="64683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39909876"/>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0"/>
            <a:ext cx="1218274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תוכן עניינים</a:t>
            </a:r>
          </a:p>
        </p:txBody>
      </p:sp>
      <p:graphicFrame>
        <p:nvGraphicFramePr>
          <p:cNvPr id="5" name="טבלה 3">
            <a:extLst>
              <a:ext uri="{FF2B5EF4-FFF2-40B4-BE49-F238E27FC236}">
                <a16:creationId xmlns:a16="http://schemas.microsoft.com/office/drawing/2014/main" id="{495DFA77-A285-4B66-A585-DC01601D480C}"/>
              </a:ext>
            </a:extLst>
          </p:cNvPr>
          <p:cNvGraphicFramePr>
            <a:graphicFrameLocks noGrp="1"/>
          </p:cNvGraphicFramePr>
          <p:nvPr>
            <p:extLst>
              <p:ext uri="{D42A27DB-BD31-4B8C-83A1-F6EECF244321}">
                <p14:modId xmlns:p14="http://schemas.microsoft.com/office/powerpoint/2010/main" val="757017205"/>
              </p:ext>
            </p:extLst>
          </p:nvPr>
        </p:nvGraphicFramePr>
        <p:xfrm>
          <a:off x="9260" y="489064"/>
          <a:ext cx="10875111" cy="5900420"/>
        </p:xfrm>
        <a:graphic>
          <a:graphicData uri="http://schemas.openxmlformats.org/drawingml/2006/table">
            <a:tbl>
              <a:tblPr rtl="1" firstRow="1" bandRow="1">
                <a:tableStyleId>{2D5ABB26-0587-4C30-8999-92F81FD0307C}</a:tableStyleId>
              </a:tblPr>
              <a:tblGrid>
                <a:gridCol w="8358154">
                  <a:extLst>
                    <a:ext uri="{9D8B030D-6E8A-4147-A177-3AD203B41FA5}">
                      <a16:colId xmlns:a16="http://schemas.microsoft.com/office/drawing/2014/main" val="3471558985"/>
                    </a:ext>
                  </a:extLst>
                </a:gridCol>
                <a:gridCol w="2516957">
                  <a:extLst>
                    <a:ext uri="{9D8B030D-6E8A-4147-A177-3AD203B41FA5}">
                      <a16:colId xmlns:a16="http://schemas.microsoft.com/office/drawing/2014/main" val="2516456985"/>
                    </a:ext>
                  </a:extLst>
                </a:gridCol>
              </a:tblGrid>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1" kern="1200">
                          <a:solidFill>
                            <a:schemeClr val="tx1"/>
                          </a:solidFill>
                          <a:latin typeface="Segoe UI" panose="020B0502040204020203" pitchFamily="34" charset="0"/>
                          <a:ea typeface="Tahoma"/>
                          <a:cs typeface="Segoe UI" panose="020B0502040204020203" pitchFamily="34" charset="0"/>
                        </a:rPr>
                        <a:t>מודל לוגי טירה– תוכנית</a:t>
                      </a:r>
                      <a:r>
                        <a:rPr lang="en-US" sz="1100" b="1" kern="1200">
                          <a:solidFill>
                            <a:schemeClr val="tx1"/>
                          </a:solidFill>
                          <a:latin typeface="Segoe UI" panose="020B0502040204020203" pitchFamily="34" charset="0"/>
                          <a:ea typeface="Tahoma"/>
                          <a:cs typeface="Segoe UI" panose="020B0502040204020203" pitchFamily="34" charset="0"/>
                        </a:rPr>
                        <a:t> Urban95 </a:t>
                      </a:r>
                      <a:r>
                        <a:rPr lang="he-IL" sz="1100" b="1" kern="1200">
                          <a:solidFill>
                            <a:schemeClr val="tx1"/>
                          </a:solidFill>
                          <a:latin typeface="Segoe UI" panose="020B0502040204020203" pitchFamily="34" charset="0"/>
                          <a:ea typeface="Tahoma"/>
                          <a:cs typeface="Segoe UI" panose="020B0502040204020203" pitchFamily="34" charset="0"/>
                        </a:rPr>
                        <a:t>בפריפריה חברתית-גאוגרפית בישראל................................................................................................</a:t>
                      </a:r>
                      <a:endParaRPr lang="en-US" sz="1100" b="1" kern="120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1">
                          <a:latin typeface="Segoe UI" panose="020B0502040204020203" pitchFamily="34" charset="0"/>
                          <a:ea typeface="Tahoma"/>
                          <a:cs typeface="Segoe UI" panose="020B0502040204020203" pitchFamily="34" charset="0"/>
                        </a:rPr>
                        <a:t>4</a:t>
                      </a:r>
                      <a:endParaRPr lang="he-IL" sz="1100" b="1">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9452756"/>
                  </a:ext>
                </a:extLst>
              </a:tr>
              <a:tr h="194348">
                <a:tc>
                  <a:txBody>
                    <a:bodyPr/>
                    <a:lstStyle/>
                    <a:p>
                      <a:pPr algn="r" rtl="1">
                        <a:lnSpc>
                          <a:spcPts val="1320"/>
                        </a:lnSpc>
                        <a:spcBef>
                          <a:spcPts val="0"/>
                        </a:spcBef>
                        <a:spcAft>
                          <a:spcPts val="0"/>
                        </a:spcAft>
                      </a:pPr>
                      <a:r>
                        <a:rPr lang="he-IL" sz="1100" b="1" kern="1200" noProof="0">
                          <a:solidFill>
                            <a:schemeClr val="tx1"/>
                          </a:solidFill>
                          <a:latin typeface="Segoe UI" panose="020B0502040204020203" pitchFamily="34" charset="0"/>
                          <a:ea typeface="Tahoma"/>
                          <a:cs typeface="Segoe UI" panose="020B0502040204020203" pitchFamily="34" charset="0"/>
                        </a:rPr>
                        <a:t>תקציר ניהולי ותובנות עיקריות.....................................................................................................................................................................</a:t>
                      </a:r>
                      <a:endParaRPr lang="en-US" sz="1100" b="1" kern="120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1">
                          <a:solidFill>
                            <a:schemeClr val="tx1"/>
                          </a:solidFill>
                          <a:latin typeface="Segoe UI" panose="020B0502040204020203" pitchFamily="34" charset="0"/>
                          <a:ea typeface="Tahoma"/>
                          <a:cs typeface="Segoe UI" panose="020B0502040204020203" pitchFamily="34" charset="0"/>
                        </a:rPr>
                        <a:t>6-</a:t>
                      </a:r>
                      <a:r>
                        <a:rPr lang="en-US" sz="1100" b="1">
                          <a:solidFill>
                            <a:schemeClr val="tx1"/>
                          </a:solidFill>
                          <a:latin typeface="Segoe UI" panose="020B0502040204020203" pitchFamily="34" charset="0"/>
                          <a:ea typeface="Tahoma"/>
                          <a:cs typeface="Segoe UI" panose="020B0502040204020203" pitchFamily="34" charset="0"/>
                        </a:rPr>
                        <a:t>8</a:t>
                      </a:r>
                      <a:endParaRPr lang="he-IL" sz="1100" b="1">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7210108"/>
                  </a:ext>
                </a:extLst>
              </a:tr>
              <a:tr h="0">
                <a:tc>
                  <a:txBody>
                    <a:bodyPr/>
                    <a:lstStyle/>
                    <a:p>
                      <a:pPr algn="r" rtl="1">
                        <a:lnSpc>
                          <a:spcPts val="1320"/>
                        </a:lnSpc>
                        <a:spcBef>
                          <a:spcPts val="0"/>
                        </a:spcBef>
                        <a:spcAft>
                          <a:spcPts val="0"/>
                        </a:spcAft>
                      </a:pPr>
                      <a:r>
                        <a:rPr lang="he-IL" sz="1100" b="1" kern="1200">
                          <a:solidFill>
                            <a:schemeClr val="tx1"/>
                          </a:solidFill>
                          <a:latin typeface="Segoe UI" panose="020B0502040204020203" pitchFamily="34" charset="0"/>
                          <a:ea typeface="Tahoma"/>
                          <a:cs typeface="Segoe UI" panose="020B0502040204020203" pitchFamily="34" charset="0"/>
                        </a:rPr>
                        <a:t>הפעלות רחוב................................................................................................................................................................................................</a:t>
                      </a:r>
                      <a:endParaRPr lang="en-US" sz="1100" b="1" kern="120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1">
                          <a:solidFill>
                            <a:schemeClr val="tx1"/>
                          </a:solidFill>
                          <a:latin typeface="Segoe UI" panose="020B0502040204020203" pitchFamily="34" charset="0"/>
                          <a:ea typeface="Tahoma"/>
                          <a:cs typeface="Segoe UI" panose="020B0502040204020203" pitchFamily="34" charset="0"/>
                        </a:rPr>
                        <a:t>9</a:t>
                      </a:r>
                      <a:r>
                        <a:rPr lang="he-IL" sz="1100" b="1">
                          <a:solidFill>
                            <a:schemeClr val="tx1"/>
                          </a:solidFill>
                          <a:latin typeface="Segoe UI" panose="020B0502040204020203" pitchFamily="34" charset="0"/>
                          <a:ea typeface="Tahoma"/>
                          <a:cs typeface="Segoe UI" panose="020B0502040204020203" pitchFamily="34" charset="0"/>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3646924"/>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panose="020B0604030504040204" pitchFamily="34" charset="0"/>
                          <a:cs typeface="Segoe UI" panose="020B0502040204020203" pitchFamily="34" charset="0"/>
                        </a:rPr>
                        <a:t>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7139435"/>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ממצאים..............................................................................................................................................................................................................................................................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41576149"/>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הפעלות רחוב: סיכום והמלצות...................................................................................................................................................................................................................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1661947"/>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1" kern="1200">
                          <a:solidFill>
                            <a:schemeClr val="tx1"/>
                          </a:solidFill>
                          <a:latin typeface="Segoe UI" panose="020B0502040204020203" pitchFamily="34" charset="0"/>
                          <a:ea typeface="Tahoma"/>
                          <a:cs typeface="Segoe UI" panose="020B0502040204020203" pitchFamily="34" charset="0"/>
                        </a:rPr>
                        <a:t>התערבות בגינה קהילתית "אלחמאם" ליד גן פיס ('הגינה של סלווה'</a:t>
                      </a:r>
                      <a:r>
                        <a:rPr lang="he-IL" sz="1100" b="1" kern="1200">
                          <a:solidFill>
                            <a:schemeClr val="tx1"/>
                          </a:solidFill>
                          <a:latin typeface="Segoe UI" panose="020B0502040204020203" pitchFamily="34" charset="0"/>
                          <a:ea typeface="Tahoma" pitchFamily="34" charset="0"/>
                          <a:cs typeface="Segoe UI" panose="020B0502040204020203" pitchFamily="34" charset="0"/>
                        </a:rPr>
                        <a:t>).......................................................................................................</a:t>
                      </a:r>
                      <a:endParaRPr kumimoji="0" lang="he-IL" sz="1100" b="0" i="0" u="none" strike="noStrike" kern="1200" cap="none" spc="0" normalizeH="0" baseline="0" noProof="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1">
                          <a:solidFill>
                            <a:schemeClr val="tx1"/>
                          </a:solidFill>
                          <a:latin typeface="Segoe UI" panose="020B0502040204020203" pitchFamily="34" charset="0"/>
                          <a:ea typeface="Tahoma"/>
                          <a:cs typeface="Segoe UI" panose="020B0502040204020203" pitchFamily="34" charset="0"/>
                        </a:rPr>
                        <a:t>14-20</a:t>
                      </a:r>
                      <a:endParaRPr lang="he-IL" sz="1100" b="1">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2082972"/>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panose="020B0604030504040204" pitchFamily="34" charset="0"/>
                          <a:cs typeface="Segoe UI" panose="020B0502040204020203" pitchFamily="34" charset="0"/>
                        </a:rPr>
                        <a:t>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solidFill>
                            <a:schemeClr val="tx1"/>
                          </a:solidFill>
                          <a:latin typeface="Segoe UI" panose="020B0502040204020203" pitchFamily="34" charset="0"/>
                          <a:ea typeface="Tahoma"/>
                          <a:cs typeface="Segoe UI" panose="020B0502040204020203" pitchFamily="34" charset="0"/>
                        </a:rPr>
                        <a:t>15</a:t>
                      </a:r>
                      <a:endParaRPr lang="he-IL" sz="1100" b="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1746047"/>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ממצאים..............................................................................................................................................................................................................................................................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solidFill>
                            <a:schemeClr val="tx1"/>
                          </a:solidFill>
                          <a:latin typeface="Segoe UI" panose="020B0502040204020203" pitchFamily="34" charset="0"/>
                          <a:ea typeface="Tahoma"/>
                          <a:cs typeface="Segoe UI" panose="020B0502040204020203" pitchFamily="34" charset="0"/>
                        </a:rPr>
                        <a:t>16</a:t>
                      </a:r>
                      <a:endParaRPr lang="he-IL" sz="1100" b="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2630521"/>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התערבות בגינה קהילתית: סיכום והמלצות............................................................................................................................................................................................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solidFill>
                            <a:schemeClr val="tx1"/>
                          </a:solidFill>
                          <a:latin typeface="Segoe UI" panose="020B0502040204020203" pitchFamily="34" charset="0"/>
                          <a:ea typeface="Tahoma"/>
                          <a:cs typeface="Segoe UI" panose="020B0502040204020203" pitchFamily="34" charset="0"/>
                        </a:rPr>
                        <a:t>20</a:t>
                      </a:r>
                      <a:endParaRPr lang="he-IL" sz="1100" b="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9572086"/>
                  </a:ext>
                </a:extLst>
              </a:tr>
              <a:tr h="123536">
                <a:tc>
                  <a:txBody>
                    <a:bodyPr/>
                    <a:lstStyle/>
                    <a:p>
                      <a:pPr marL="0" algn="r" defTabSz="914400" rtl="1" eaLnBrk="1" latinLnBrk="0" hangingPunct="1">
                        <a:lnSpc>
                          <a:spcPts val="1320"/>
                        </a:lnSpc>
                        <a:spcBef>
                          <a:spcPts val="0"/>
                        </a:spcBef>
                        <a:spcAft>
                          <a:spcPts val="0"/>
                        </a:spcAft>
                      </a:pPr>
                      <a:r>
                        <a:rPr lang="he-IL" sz="1100" b="1" kern="1200">
                          <a:solidFill>
                            <a:schemeClr val="tx1"/>
                          </a:solidFill>
                          <a:latin typeface="Segoe UI" panose="020B0502040204020203" pitchFamily="34" charset="0"/>
                          <a:ea typeface="Tahoma"/>
                          <a:cs typeface="Segoe UI" panose="020B0502040204020203" pitchFamily="34" charset="0"/>
                        </a:rPr>
                        <a:t>גינת משחקים- קרית חינוך...........................................................................................................................................................................</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1">
                          <a:solidFill>
                            <a:schemeClr val="tx1"/>
                          </a:solidFill>
                          <a:latin typeface="Segoe UI" panose="020B0502040204020203" pitchFamily="34" charset="0"/>
                          <a:ea typeface="Tahoma"/>
                          <a:cs typeface="Segoe UI" panose="020B0502040204020203" pitchFamily="34" charset="0"/>
                        </a:rPr>
                        <a:t>21-25</a:t>
                      </a:r>
                      <a:endParaRPr lang="he-IL" sz="1100" b="1">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6649269"/>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a:cs typeface="Segoe UI" panose="020B0502040204020203" pitchFamily="34" charset="0"/>
                        </a:rPr>
                        <a:t>רקע ושיטת המחקר........................................................................................................................................................................................................................................</a:t>
                      </a:r>
                      <a:endParaRPr lang="he-IL" sz="1100" b="0" kern="1200" noProof="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solidFill>
                            <a:schemeClr val="tx1"/>
                          </a:solidFill>
                          <a:latin typeface="Segoe UI" panose="020B0502040204020203" pitchFamily="34" charset="0"/>
                          <a:ea typeface="Tahoma"/>
                          <a:cs typeface="Segoe UI" panose="020B0502040204020203" pitchFamily="34" charset="0"/>
                        </a:rPr>
                        <a:t>22</a:t>
                      </a:r>
                      <a:endParaRPr lang="he-IL" sz="1100" b="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0520252"/>
                  </a:ext>
                </a:extLst>
              </a:tr>
              <a:tr h="244728">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a:cs typeface="Segoe UI" panose="020B0502040204020203" pitchFamily="34" charset="0"/>
                        </a:rPr>
                        <a:t>ממצאים..............................................................................................................................................................................................................................................................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latin typeface="Segoe UI" panose="020B0502040204020203" pitchFamily="34" charset="0"/>
                          <a:ea typeface="Tahoma"/>
                          <a:cs typeface="Segoe UI" panose="020B0502040204020203" pitchFamily="34" charset="0"/>
                        </a:rPr>
                        <a:t>23</a:t>
                      </a:r>
                      <a:endParaRPr lang="he-IL" sz="1100" b="0">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09554208"/>
                  </a:ext>
                </a:extLst>
              </a:tr>
              <a:tr h="123536">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kumimoji="0" lang="he-IL" sz="1100" b="0" i="0" u="none" strike="noStrike" kern="1200" cap="none" spc="0" normalizeH="0" baseline="0" noProof="0">
                          <a:ln>
                            <a:noFill/>
                          </a:ln>
                          <a:solidFill>
                            <a:schemeClr val="tx1"/>
                          </a:solidFill>
                          <a:effectLst/>
                          <a:uLnTx/>
                          <a:uFillTx/>
                          <a:latin typeface="Segoe UI" panose="020B0502040204020203" pitchFamily="34" charset="0"/>
                          <a:ea typeface="Tahoma" panose="020B0604030504040204" pitchFamily="34" charset="0"/>
                          <a:cs typeface="Segoe UI" panose="020B0502040204020203" pitchFamily="34" charset="0"/>
                        </a:rPr>
                        <a:t>גינת משחקים- קריית חינוך: סיכום והמלצות.........................................................................................................................................................................................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0">
                          <a:solidFill>
                            <a:schemeClr val="tx1"/>
                          </a:solidFill>
                          <a:latin typeface="Segoe UI" panose="020B0502040204020203" pitchFamily="34" charset="0"/>
                          <a:ea typeface="Tahoma"/>
                          <a:cs typeface="Segoe UI" panose="020B0502040204020203" pitchFamily="34" charset="0"/>
                        </a:rPr>
                        <a:t>25</a:t>
                      </a:r>
                      <a:endParaRPr lang="he-IL" sz="1100" b="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6111720"/>
                  </a:ext>
                </a:extLst>
              </a:tr>
              <a:tr h="123536">
                <a:tc>
                  <a:txBody>
                    <a:bodyPr/>
                    <a:lstStyle/>
                    <a:p>
                      <a:pPr algn="r" rtl="1">
                        <a:lnSpc>
                          <a:spcPts val="1320"/>
                        </a:lnSpc>
                        <a:spcBef>
                          <a:spcPts val="0"/>
                        </a:spcBef>
                        <a:spcAft>
                          <a:spcPts val="0"/>
                        </a:spcAft>
                      </a:pPr>
                      <a:r>
                        <a:rPr lang="he-IL" sz="1100" b="1" kern="1200">
                          <a:solidFill>
                            <a:schemeClr val="tx1"/>
                          </a:solidFill>
                          <a:latin typeface="Segoe UI" panose="020B0502040204020203" pitchFamily="34" charset="0"/>
                          <a:ea typeface="Tahoma"/>
                          <a:cs typeface="Segoe UI" panose="020B0502040204020203" pitchFamily="34" charset="0"/>
                        </a:rPr>
                        <a:t>גינות קהילה..................................................................................................................................................................................................</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1">
                          <a:latin typeface="Segoe UI" panose="020B0502040204020203" pitchFamily="34" charset="0"/>
                          <a:ea typeface="Tahoma"/>
                          <a:cs typeface="Segoe UI" panose="020B0502040204020203" pitchFamily="34" charset="0"/>
                        </a:rPr>
                        <a:t>2</a:t>
                      </a:r>
                      <a:r>
                        <a:rPr lang="en-US" sz="1100" b="1">
                          <a:latin typeface="Segoe UI" panose="020B0502040204020203" pitchFamily="34" charset="0"/>
                          <a:ea typeface="Tahoma"/>
                          <a:cs typeface="Segoe UI" panose="020B0502040204020203" pitchFamily="34" charset="0"/>
                        </a:rPr>
                        <a:t>6</a:t>
                      </a:r>
                      <a:r>
                        <a:rPr lang="he-IL" sz="1100" b="1">
                          <a:latin typeface="Segoe UI" panose="020B0502040204020203" pitchFamily="34" charset="0"/>
                          <a:ea typeface="Tahoma"/>
                          <a:cs typeface="Segoe UI" panose="020B0502040204020203" pitchFamily="34" charset="0"/>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1269790"/>
                  </a:ext>
                </a:extLst>
              </a:tr>
              <a:tr h="0">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a:cs typeface="Segoe UI" panose="020B0502040204020203" pitchFamily="34" charset="0"/>
                        </a:rPr>
                        <a:t>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27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44178673"/>
                  </a:ext>
                </a:extLst>
              </a:tr>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a:cs typeface="Segoe UI" panose="020B0502040204020203" pitchFamily="34" charset="0"/>
                        </a:rPr>
                        <a:t>ממצאים.......................................................................</a:t>
                      </a:r>
                      <a:r>
                        <a:rPr lang="he-IL" sz="1100" b="0" kern="1200" noProof="0">
                          <a:solidFill>
                            <a:schemeClr val="tx1"/>
                          </a:solidFill>
                          <a:latin typeface="Segoe UI" panose="020B0502040204020203" pitchFamily="34" charset="0"/>
                          <a:ea typeface="Tahoma"/>
                          <a:cs typeface="Segoe UI" panose="020B0502040204020203" pitchFamily="34" charset="0"/>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28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9835911"/>
                  </a:ext>
                </a:extLst>
              </a:tr>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a:cs typeface="Segoe UI" panose="020B0502040204020203" pitchFamily="34" charset="0"/>
                        </a:rPr>
                        <a:t>גינות קהילה: סיכום והמלצות......................................................................................................................................................................................................................</a:t>
                      </a:r>
                      <a:endParaRPr lang="he-IL" sz="1100" b="0" kern="1200" noProof="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31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2422963"/>
                  </a:ext>
                </a:extLst>
              </a:tr>
              <a:tr h="172522">
                <a:tc>
                  <a:txBody>
                    <a:bodyPr/>
                    <a:lstStyle/>
                    <a:p>
                      <a:pPr algn="r" rtl="1">
                        <a:lnSpc>
                          <a:spcPts val="1320"/>
                        </a:lnSpc>
                      </a:pPr>
                      <a:r>
                        <a:rPr lang="he-IL" sz="1100" b="1" kern="1200">
                          <a:solidFill>
                            <a:schemeClr val="tx1"/>
                          </a:solidFill>
                          <a:latin typeface="Segoe UI" panose="020B0502040204020203" pitchFamily="34" charset="0"/>
                          <a:ea typeface="Tahoma"/>
                          <a:cs typeface="Segoe UI" panose="020B0502040204020203" pitchFamily="34" charset="0"/>
                        </a:rPr>
                        <a:t>הכשרת טיפול בגינון ביחידה להתפתחות הילד בטירה................................................................................................................................</a:t>
                      </a:r>
                      <a:endParaRPr lang="he-IL" sz="1100" b="1" kern="1200" noProof="0">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1">
                          <a:solidFill>
                            <a:schemeClr val="tx1"/>
                          </a:solidFill>
                          <a:latin typeface="Segoe UI" panose="020B0502040204020203" pitchFamily="34" charset="0"/>
                          <a:ea typeface="Tahoma"/>
                          <a:cs typeface="Segoe UI" panose="020B0502040204020203" pitchFamily="34" charset="0"/>
                        </a:rPr>
                        <a:t>32-37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397821"/>
                  </a:ext>
                </a:extLst>
              </a:tr>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a:solidFill>
                            <a:schemeClr val="tx1"/>
                          </a:solidFill>
                          <a:latin typeface="Segoe UI" panose="020B0502040204020203" pitchFamily="34" charset="0"/>
                          <a:ea typeface="Tahoma" panose="020B0604030504040204" pitchFamily="34" charset="0"/>
                          <a:cs typeface="Segoe UI" panose="020B0502040204020203" pitchFamily="34" charset="0"/>
                        </a:rPr>
                        <a:t>רקע ושיטת מחקר...........................................................................................................................................................................................................................................</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33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6189491"/>
                  </a:ext>
                </a:extLst>
              </a:tr>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ממצאים..............................................................................................................................................................................................................................................................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0543560"/>
                  </a:ext>
                </a:extLst>
              </a:tr>
              <a:tr h="172522">
                <a:tc>
                  <a:txBody>
                    <a:bodyPr/>
                    <a:lstStyle/>
                    <a:p>
                      <a:pPr marL="0" marR="0" lvl="0" indent="0" algn="r" defTabSz="914400" rtl="1" eaLnBrk="1" fontAlgn="auto" latinLnBrk="0" hangingPunct="1">
                        <a:lnSpc>
                          <a:spcPts val="1320"/>
                        </a:lnSpc>
                        <a:spcBef>
                          <a:spcPts val="0"/>
                        </a:spcBef>
                        <a:spcAft>
                          <a:spcPts val="0"/>
                        </a:spcAft>
                        <a:buClrTx/>
                        <a:buSzTx/>
                        <a:buFontTx/>
                        <a:buNone/>
                        <a:tabLst/>
                        <a:defRPr/>
                      </a:pPr>
                      <a:r>
                        <a:rPr lang="he-IL" sz="1100" b="0" kern="1200" noProof="0">
                          <a:solidFill>
                            <a:schemeClr val="tx1"/>
                          </a:solidFill>
                          <a:latin typeface="Segoe UI" panose="020B0502040204020203" pitchFamily="34" charset="0"/>
                          <a:ea typeface="Tahoma" panose="020B0604030504040204" pitchFamily="34" charset="0"/>
                          <a:cs typeface="Segoe UI" panose="020B0502040204020203" pitchFamily="34" charset="0"/>
                        </a:rPr>
                        <a:t>הכשרת טיפול בגינון: סיכום והמלצות.......................................................................................................................................................................................................</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he-IL" sz="1100" b="0">
                          <a:solidFill>
                            <a:schemeClr val="tx1"/>
                          </a:solidFill>
                          <a:latin typeface="Segoe UI" panose="020B0502040204020203" pitchFamily="34" charset="0"/>
                          <a:ea typeface="Tahoma"/>
                          <a:cs typeface="Segoe UI" panose="020B0502040204020203" pitchFamily="34" charset="0"/>
                        </a:rPr>
                        <a:t>37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96337003"/>
                  </a:ext>
                </a:extLst>
              </a:tr>
              <a:tr h="0">
                <a:tc>
                  <a:txBody>
                    <a:bodyPr/>
                    <a:lstStyle/>
                    <a:p>
                      <a:pPr algn="r" rtl="1">
                        <a:lnSpc>
                          <a:spcPts val="1320"/>
                        </a:lnSpc>
                        <a:spcBef>
                          <a:spcPts val="0"/>
                        </a:spcBef>
                        <a:spcAft>
                          <a:spcPts val="0"/>
                        </a:spcAft>
                      </a:pPr>
                      <a:r>
                        <a:rPr lang="he-IL" sz="1100" b="1" kern="1200">
                          <a:solidFill>
                            <a:schemeClr val="tx1"/>
                          </a:solidFill>
                          <a:latin typeface="Segoe UI" panose="020B0502040204020203" pitchFamily="34" charset="0"/>
                          <a:ea typeface="Tahoma"/>
                          <a:cs typeface="Segoe UI" panose="020B0502040204020203" pitchFamily="34" charset="0"/>
                        </a:rPr>
                        <a:t>נספחים.........................................................................................................................................................................................................</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rtl="0">
                        <a:lnSpc>
                          <a:spcPts val="1320"/>
                        </a:lnSpc>
                        <a:spcBef>
                          <a:spcPts val="0"/>
                        </a:spcBef>
                        <a:spcAft>
                          <a:spcPts val="0"/>
                        </a:spcAft>
                      </a:pPr>
                      <a:r>
                        <a:rPr lang="en-US" sz="1100" b="1">
                          <a:solidFill>
                            <a:schemeClr val="tx1"/>
                          </a:solidFill>
                          <a:latin typeface="Segoe UI" panose="020B0502040204020203" pitchFamily="34" charset="0"/>
                          <a:ea typeface="Tahoma"/>
                          <a:cs typeface="Segoe UI" panose="020B0502040204020203" pitchFamily="34" charset="0"/>
                        </a:rPr>
                        <a:t>38-47</a:t>
                      </a:r>
                      <a:endParaRPr lang="he-IL" sz="1100" b="1">
                        <a:solidFill>
                          <a:schemeClr val="tx1"/>
                        </a:solidFill>
                        <a:latin typeface="Segoe UI" panose="020B0502040204020203" pitchFamily="34" charset="0"/>
                        <a:ea typeface="Tahoma"/>
                        <a:cs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9610281"/>
                  </a:ext>
                </a:extLst>
              </a:tr>
            </a:tbl>
          </a:graphicData>
        </a:graphic>
      </p:graphicFrame>
      <p:sp>
        <p:nvSpPr>
          <p:cNvPr id="10" name="Rectangle 9">
            <a:extLst>
              <a:ext uri="{FF2B5EF4-FFF2-40B4-BE49-F238E27FC236}">
                <a16:creationId xmlns:a16="http://schemas.microsoft.com/office/drawing/2014/main" id="{0A8B4C15-A8C1-0B1C-2A6A-058AA70BF630}"/>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16989692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F4059A4-0604-A483-8E7E-2D84D9BBF080}"/>
              </a:ext>
            </a:extLst>
          </p:cNvPr>
          <p:cNvSpPr/>
          <p:nvPr/>
        </p:nvSpPr>
        <p:spPr>
          <a:xfrm>
            <a:off x="0" y="3000204"/>
            <a:ext cx="6010841" cy="385779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Slide Number Placeholder 1"/>
          <p:cNvSpPr>
            <a:spLocks noGrp="1"/>
          </p:cNvSpPr>
          <p:nvPr>
            <p:ph type="sldNum" sz="quarter" idx="12"/>
          </p:nvPr>
        </p:nvSpPr>
        <p:spPr>
          <a:xfrm>
            <a:off x="11718321" y="6492875"/>
            <a:ext cx="638122" cy="365125"/>
          </a:xfrm>
        </p:spPr>
        <p:txBody>
          <a:bodyPr/>
          <a:lstStyle/>
          <a:p>
            <a:fld id="{F2736200-3204-44C4-A5EC-985817706BA3}" type="slidenum">
              <a:rPr lang="en-US" sz="1400" dirty="0" smtClean="0"/>
              <a:t>30</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שביעות רצון צוותי הגנים ותרומות הפעילויות </a:t>
            </a:r>
          </a:p>
        </p:txBody>
      </p:sp>
      <p:sp>
        <p:nvSpPr>
          <p:cNvPr id="11" name="תיבת טקסט 10">
            <a:extLst>
              <a:ext uri="{FF2B5EF4-FFF2-40B4-BE49-F238E27FC236}">
                <a16:creationId xmlns:a16="http://schemas.microsoft.com/office/drawing/2014/main" id="{D62C344B-70D9-F2D8-9284-B67D6D0005B9}"/>
              </a:ext>
            </a:extLst>
          </p:cNvPr>
          <p:cNvSpPr txBox="1"/>
          <p:nvPr/>
        </p:nvSpPr>
        <p:spPr>
          <a:xfrm>
            <a:off x="23168" y="3019058"/>
            <a:ext cx="5962852" cy="3811172"/>
          </a:xfrm>
          <a:prstGeom prst="rect">
            <a:avLst/>
          </a:prstGeom>
          <a:noFill/>
        </p:spPr>
        <p:txBody>
          <a:bodyPr wrap="square">
            <a:spAutoFit/>
          </a:bodyPr>
          <a:lstStyle/>
          <a:p>
            <a:pPr>
              <a:lnSpc>
                <a:spcPts val="1800"/>
              </a:lnSpc>
              <a:spcAft>
                <a:spcPts val="400"/>
              </a:spcAft>
              <a:buClr>
                <a:srgbClr val="F9BC25"/>
              </a:buClr>
            </a:pPr>
            <a:r>
              <a:rPr lang="he-IL" sz="1200" b="1">
                <a:effectLst/>
                <a:latin typeface="Segoe UI" panose="020B0502040204020203" pitchFamily="34" charset="0"/>
                <a:ea typeface="Tahoma" panose="020B0604030504040204" pitchFamily="34" charset="0"/>
                <a:cs typeface="Segoe UI" panose="020B0502040204020203" pitchFamily="34" charset="0"/>
              </a:rPr>
              <a:t>בקבוצת המיקוד הגננות סיפרו כיצד נתרמו מההכשרות ועל חסמים מיישום עצמאי:</a:t>
            </a:r>
          </a:p>
          <a:p>
            <a:pPr marL="285750" indent="-285750">
              <a:lnSpc>
                <a:spcPts val="1800"/>
              </a:lnSpc>
              <a:buClr>
                <a:srgbClr val="F9BC25"/>
              </a:buClr>
              <a:buFont typeface="Tahoma" panose="020B0604030504040204" pitchFamily="34" charset="0"/>
              <a:buChar char="█"/>
            </a:pPr>
            <a:r>
              <a:rPr lang="he-IL" sz="1200" u="sng">
                <a:latin typeface="Segoe UI" panose="020B0502040204020203" pitchFamily="34" charset="0"/>
                <a:ea typeface="Tahoma" panose="020B0604030504040204" pitchFamily="34" charset="0"/>
                <a:cs typeface="Segoe UI" panose="020B0502040204020203" pitchFamily="34" charset="0"/>
              </a:rPr>
              <a:t>למידה וקבלת רעיונות חדשים:</a:t>
            </a:r>
            <a:endParaRPr lang="he-IL" sz="1200" u="sng">
              <a:effectLst/>
              <a:latin typeface="Segoe UI" panose="020B0502040204020203" pitchFamily="34" charset="0"/>
              <a:ea typeface="Tahoma" panose="020B0604030504040204" pitchFamily="34" charset="0"/>
              <a:cs typeface="Segoe UI" panose="020B0502040204020203" pitchFamily="34" charset="0"/>
            </a:endParaRPr>
          </a:p>
          <a:p>
            <a:pPr marL="180000" indent="-180000">
              <a:lnSpc>
                <a:spcPts val="18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"למדתי </a:t>
            </a:r>
            <a:r>
              <a:rPr lang="he-IL" sz="1100" b="1">
                <a:latin typeface="Segoe UI Light" panose="020B0502040204020203" pitchFamily="34" charset="0"/>
                <a:ea typeface="Tahoma" panose="020B0604030504040204" pitchFamily="34" charset="0"/>
                <a:cs typeface="Segoe UI Light" panose="020B0502040204020203" pitchFamily="34" charset="0"/>
              </a:rPr>
              <a:t>שאני יכולה לעשות דברים מכלום. </a:t>
            </a:r>
            <a:r>
              <a:rPr lang="he-IL" sz="1100">
                <a:latin typeface="Segoe UI Light" panose="020B0502040204020203" pitchFamily="34" charset="0"/>
                <a:ea typeface="Tahoma" panose="020B0604030504040204" pitchFamily="34" charset="0"/>
                <a:cs typeface="Segoe UI Light" panose="020B0502040204020203" pitchFamily="34" charset="0"/>
              </a:rPr>
              <a:t>לא חייב תמיד לקנות, יש דברים שכבר נמצאים בטבע ובסביבה ואפשר להשתמש בהם. זה יכול לפתח ולחזק את השייכות למקום בחיים שלנו".</a:t>
            </a:r>
          </a:p>
          <a:p>
            <a:pPr marL="180000" indent="-180000">
              <a:lnSpc>
                <a:spcPts val="18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"השנה התנסתי </a:t>
            </a:r>
            <a:r>
              <a:rPr lang="he-IL" sz="1100" b="1">
                <a:latin typeface="Segoe UI Light" panose="020B0502040204020203" pitchFamily="34" charset="0"/>
                <a:ea typeface="Tahoma" panose="020B0604030504040204" pitchFamily="34" charset="0"/>
                <a:cs typeface="Segoe UI Light" panose="020B0502040204020203" pitchFamily="34" charset="0"/>
              </a:rPr>
              <a:t>ויש לי רעיונות חדשים שלא היו קודם.</a:t>
            </a:r>
            <a:r>
              <a:rPr lang="he-IL" sz="1100">
                <a:latin typeface="Segoe UI Light" panose="020B0502040204020203" pitchFamily="34" charset="0"/>
                <a:ea typeface="Tahoma" panose="020B0604030504040204" pitchFamily="34" charset="0"/>
                <a:cs typeface="Segoe UI Light" panose="020B0502040204020203" pitchFamily="34" charset="0"/>
              </a:rPr>
              <a:t> התחלתי לדמיין עץ גבוה, שטח יותר רחב".</a:t>
            </a:r>
          </a:p>
          <a:p>
            <a:pPr marL="180000" indent="-180000">
              <a:lnSpc>
                <a:spcPts val="18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"זה מלמד, </a:t>
            </a:r>
            <a:r>
              <a:rPr lang="he-IL" sz="1100" b="1">
                <a:latin typeface="Segoe UI Light" panose="020B0502040204020203" pitchFamily="34" charset="0"/>
                <a:ea typeface="Tahoma" panose="020B0604030504040204" pitchFamily="34" charset="0"/>
                <a:cs typeface="Segoe UI Light" panose="020B0502040204020203" pitchFamily="34" charset="0"/>
              </a:rPr>
              <a:t>כל פעם שהולכים, אנחנו לומדות משהו חדש </a:t>
            </a:r>
            <a:r>
              <a:rPr lang="he-IL" sz="1100">
                <a:latin typeface="Segoe UI Light" panose="020B0502040204020203" pitchFamily="34" charset="0"/>
                <a:ea typeface="Tahoma" panose="020B0604030504040204" pitchFamily="34" charset="0"/>
                <a:cs typeface="Segoe UI Light" panose="020B0502040204020203" pitchFamily="34" charset="0"/>
              </a:rPr>
              <a:t>מהפעם הקודמת, צוברים ידע".</a:t>
            </a:r>
            <a:endParaRPr lang="he-IL" sz="300">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1800"/>
              </a:lnSpc>
              <a:buClr>
                <a:srgbClr val="F9BC25"/>
              </a:buClr>
              <a:buFont typeface="Tahoma" panose="020B0604030504040204" pitchFamily="34" charset="0"/>
              <a:buChar char="█"/>
            </a:pPr>
            <a:r>
              <a:rPr lang="he-IL" sz="1200" u="sng">
                <a:latin typeface="Segoe UI" panose="020B0502040204020203" pitchFamily="34" charset="0"/>
                <a:ea typeface="Tahoma" panose="020B0604030504040204" pitchFamily="34" charset="0"/>
                <a:cs typeface="Segoe UI" panose="020B0502040204020203" pitchFamily="34" charset="0"/>
              </a:rPr>
              <a:t>הטמעת הרעיונות בשגרת הגן:</a:t>
            </a:r>
          </a:p>
          <a:p>
            <a:pPr marL="180000" indent="-180000">
              <a:lnSpc>
                <a:spcPts val="1800"/>
              </a:lnSpc>
              <a:buClr>
                <a:srgbClr val="F9BC25"/>
              </a:buClr>
              <a:buFont typeface="Wingdings" panose="05000000000000000000" pitchFamily="2" charset="2"/>
              <a:buChar char="§"/>
            </a:pPr>
            <a:r>
              <a:rPr lang="he-IL" sz="1100" b="1">
                <a:latin typeface="Segoe UI Light" panose="020B0502040204020203" pitchFamily="34" charset="0"/>
                <a:ea typeface="Tahoma" panose="020B0604030504040204" pitchFamily="34" charset="0"/>
                <a:cs typeface="Segoe UI Light" panose="020B0502040204020203" pitchFamily="34" charset="0"/>
              </a:rPr>
              <a:t>"יש הרבה דברים ששתלנו בגן, </a:t>
            </a:r>
            <a:r>
              <a:rPr lang="he-IL" sz="1100">
                <a:latin typeface="Segoe UI Light" panose="020B0502040204020203" pitchFamily="34" charset="0"/>
                <a:ea typeface="Tahoma" panose="020B0604030504040204" pitchFamily="34" charset="0"/>
                <a:cs typeface="Segoe UI Light" panose="020B0502040204020203" pitchFamily="34" charset="0"/>
              </a:rPr>
              <a:t>צמחי בר... ויש לנו גם גינון רגיל שאנחנו דואגים לו יותר".</a:t>
            </a:r>
          </a:p>
          <a:p>
            <a:pPr marL="180000" indent="-180000">
              <a:lnSpc>
                <a:spcPts val="1800"/>
              </a:lnSpc>
              <a:buClr>
                <a:srgbClr val="F9BC25"/>
              </a:buClr>
              <a:buFont typeface="Wingdings" panose="05000000000000000000" pitchFamily="2" charset="2"/>
              <a:buChar char="§"/>
            </a:pPr>
            <a:r>
              <a:rPr lang="he-IL" sz="1100" b="1">
                <a:latin typeface="Segoe UI Light" panose="020B0502040204020203" pitchFamily="34" charset="0"/>
                <a:ea typeface="Tahoma" panose="020B0604030504040204" pitchFamily="34" charset="0"/>
                <a:cs typeface="Segoe UI Light" panose="020B0502040204020203" pitchFamily="34" charset="0"/>
              </a:rPr>
              <a:t>"הבאנו באופן עצמאי זרעים ושתלנו בחצר הגן. </a:t>
            </a:r>
            <a:r>
              <a:rPr lang="he-IL" sz="1100">
                <a:latin typeface="Segoe UI Light" panose="020B0502040204020203" pitchFamily="34" charset="0"/>
                <a:ea typeface="Tahoma" panose="020B0604030504040204" pitchFamily="34" charset="0"/>
                <a:cs typeface="Segoe UI Light" panose="020B0502040204020203" pitchFamily="34" charset="0"/>
              </a:rPr>
              <a:t>השוונו בין צמחים שהשקנו ושלא השקנו [...] אספתי את התמונות, </a:t>
            </a:r>
            <a:r>
              <a:rPr lang="he-IL" sz="1100" b="1">
                <a:latin typeface="Segoe UI Light" panose="020B0502040204020203" pitchFamily="34" charset="0"/>
                <a:ea typeface="Tahoma" panose="020B0604030504040204" pitchFamily="34" charset="0"/>
                <a:cs typeface="Segoe UI Light" panose="020B0502040204020203" pitchFamily="34" charset="0"/>
              </a:rPr>
              <a:t>עשיתי קלסר בשם "ילדי השכונה שלנו", </a:t>
            </a:r>
            <a:r>
              <a:rPr lang="he-IL" sz="1100">
                <a:latin typeface="Segoe UI Light" panose="020B0502040204020203" pitchFamily="34" charset="0"/>
                <a:ea typeface="Tahoma" panose="020B0604030504040204" pitchFamily="34" charset="0"/>
                <a:cs typeface="Segoe UI Light" panose="020B0502040204020203" pitchFamily="34" charset="0"/>
              </a:rPr>
              <a:t>ושמתי אותו בגן, הילדים ניגשים מדי פעם. אנחנו מצלמים את הצמחים, את התהליך שעשינו, </a:t>
            </a:r>
            <a:r>
              <a:rPr lang="he-IL" sz="1100" b="1">
                <a:latin typeface="Segoe UI Light" panose="020B0502040204020203" pitchFamily="34" charset="0"/>
                <a:ea typeface="Tahoma" panose="020B0604030504040204" pitchFamily="34" charset="0"/>
                <a:cs typeface="Segoe UI Light" panose="020B0502040204020203" pitchFamily="34" charset="0"/>
              </a:rPr>
              <a:t>הם התחילו לצייר את הדברים שהם ראו".</a:t>
            </a:r>
            <a:endParaRPr lang="he-IL" sz="1200" u="sng">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1800"/>
              </a:lnSpc>
              <a:buClr>
                <a:srgbClr val="F9BC25"/>
              </a:buClr>
              <a:buFont typeface="Tahoma" panose="020B0604030504040204" pitchFamily="34" charset="0"/>
              <a:buChar char="█"/>
            </a:pPr>
            <a:r>
              <a:rPr lang="he-IL" sz="1200" u="sng">
                <a:effectLst/>
                <a:latin typeface="Segoe UI" panose="020B0502040204020203" pitchFamily="34" charset="0"/>
                <a:ea typeface="Tahoma" panose="020B0604030504040204" pitchFamily="34" charset="0"/>
                <a:cs typeface="Segoe UI" panose="020B0502040204020203" pitchFamily="34" charset="0"/>
              </a:rPr>
              <a:t>חוסר בשלות </a:t>
            </a:r>
            <a:r>
              <a:rPr lang="he-IL" sz="1200" u="sng">
                <a:latin typeface="Segoe UI" panose="020B0502040204020203" pitchFamily="34" charset="0"/>
                <a:ea typeface="Tahoma" panose="020B0604030504040204" pitchFamily="34" charset="0"/>
                <a:cs typeface="Segoe UI" panose="020B0502040204020203" pitchFamily="34" charset="0"/>
              </a:rPr>
              <a:t>להנחייה עצמאית של פעילויות במרחב הציבורי/ בטבע העירוני:</a:t>
            </a:r>
            <a:endParaRPr lang="he-IL" sz="1100">
              <a:latin typeface="Segoe UI Light" panose="020B0502040204020203" pitchFamily="34" charset="0"/>
              <a:ea typeface="Tahoma" panose="020B0604030504040204" pitchFamily="34" charset="0"/>
              <a:cs typeface="Segoe UI Light" panose="020B0502040204020203" pitchFamily="34" charset="0"/>
            </a:endParaRPr>
          </a:p>
          <a:p>
            <a:pPr marL="180000" indent="-180000">
              <a:lnSpc>
                <a:spcPts val="18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"בתוך הכיתה כן, אבל בחוץ לא. אני צריכה את הניסיון, </a:t>
            </a:r>
            <a:r>
              <a:rPr lang="he-IL" sz="1100" b="1">
                <a:latin typeface="Segoe UI Light" panose="020B0502040204020203" pitchFamily="34" charset="0"/>
                <a:ea typeface="Tahoma" panose="020B0604030504040204" pitchFamily="34" charset="0"/>
                <a:cs typeface="Segoe UI Light" panose="020B0502040204020203" pitchFamily="34" charset="0"/>
              </a:rPr>
              <a:t>אין לי באמת התנסות מספיקה שיכולה </a:t>
            </a:r>
            <a:br>
              <a:rPr lang="en-US" sz="1100" b="1">
                <a:latin typeface="Segoe UI Light" panose="020B0502040204020203" pitchFamily="34" charset="0"/>
                <a:ea typeface="Tahoma" panose="020B0604030504040204" pitchFamily="34" charset="0"/>
                <a:cs typeface="Segoe UI Light" panose="020B0502040204020203" pitchFamily="34" charset="0"/>
              </a:rPr>
            </a:br>
            <a:r>
              <a:rPr lang="he-IL" sz="1100" b="1">
                <a:latin typeface="Segoe UI Light" panose="020B0502040204020203" pitchFamily="34" charset="0"/>
                <a:ea typeface="Tahoma" panose="020B0604030504040204" pitchFamily="34" charset="0"/>
                <a:cs typeface="Segoe UI Light" panose="020B0502040204020203" pitchFamily="34" charset="0"/>
              </a:rPr>
              <a:t>לתת לי את הכלים ליצירתיות כזו."</a:t>
            </a:r>
          </a:p>
          <a:p>
            <a:pPr marL="180000" indent="-180000">
              <a:lnSpc>
                <a:spcPts val="18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"מבחינתי אין בעיה לצאת לשטח עצים שליד הכיתה שלנו ושם יש פרחי בר... [אבל] </a:t>
            </a:r>
            <a:r>
              <a:rPr lang="he-IL" sz="1100" b="1">
                <a:latin typeface="Segoe UI Light" panose="020B0502040204020203" pitchFamily="34" charset="0"/>
                <a:ea typeface="Tahoma" panose="020B0604030504040204" pitchFamily="34" charset="0"/>
                <a:cs typeface="Segoe UI Light" panose="020B0502040204020203" pitchFamily="34" charset="0"/>
              </a:rPr>
              <a:t>אני צריכה להיות מוכנה מראש, לתכנן פעילות ולא לצאת ככה סתם</a:t>
            </a:r>
            <a:r>
              <a:rPr lang="he-IL" sz="1100">
                <a:latin typeface="Segoe UI Light" panose="020B0502040204020203" pitchFamily="34" charset="0"/>
                <a:ea typeface="Tahoma" panose="020B0604030504040204" pitchFamily="34" charset="0"/>
                <a:cs typeface="Segoe UI Light" panose="020B0502040204020203" pitchFamily="34" charset="0"/>
              </a:rPr>
              <a:t>."</a:t>
            </a:r>
            <a:endParaRPr lang="he-IL" sz="1100" b="1">
              <a:latin typeface="Segoe UI Light" panose="020B0502040204020203" pitchFamily="34" charset="0"/>
              <a:ea typeface="Tahoma" panose="020B0604030504040204" pitchFamily="34" charset="0"/>
              <a:cs typeface="Segoe UI Light" panose="020B0502040204020203" pitchFamily="34" charset="0"/>
            </a:endParaRPr>
          </a:p>
        </p:txBody>
      </p:sp>
      <p:grpSp>
        <p:nvGrpSpPr>
          <p:cNvPr id="15" name="Group 14">
            <a:extLst>
              <a:ext uri="{FF2B5EF4-FFF2-40B4-BE49-F238E27FC236}">
                <a16:creationId xmlns:a16="http://schemas.microsoft.com/office/drawing/2014/main" id="{7376AC6A-1AAC-31C9-4DC3-2EB8CBF5B03F}"/>
              </a:ext>
            </a:extLst>
          </p:cNvPr>
          <p:cNvGrpSpPr/>
          <p:nvPr/>
        </p:nvGrpSpPr>
        <p:grpSpPr>
          <a:xfrm>
            <a:off x="70303" y="351944"/>
            <a:ext cx="12121697" cy="2934320"/>
            <a:chOff x="344033" y="431116"/>
            <a:chExt cx="11534114" cy="2934320"/>
          </a:xfrm>
        </p:grpSpPr>
        <p:graphicFrame>
          <p:nvGraphicFramePr>
            <p:cNvPr id="16" name="תרשים 2">
              <a:extLst>
                <a:ext uri="{FF2B5EF4-FFF2-40B4-BE49-F238E27FC236}">
                  <a16:creationId xmlns:a16="http://schemas.microsoft.com/office/drawing/2014/main" id="{D60D2592-9697-7DF0-1B4F-FB6F0CE11853}"/>
                </a:ext>
              </a:extLst>
            </p:cNvPr>
            <p:cNvGraphicFramePr>
              <a:graphicFrameLocks/>
            </p:cNvGraphicFramePr>
            <p:nvPr>
              <p:extLst>
                <p:ext uri="{D42A27DB-BD31-4B8C-83A1-F6EECF244321}">
                  <p14:modId xmlns:p14="http://schemas.microsoft.com/office/powerpoint/2010/main" val="1461754920"/>
                </p:ext>
              </p:extLst>
            </p:nvPr>
          </p:nvGraphicFramePr>
          <p:xfrm>
            <a:off x="344033" y="431116"/>
            <a:ext cx="11534114" cy="2934320"/>
          </p:xfrm>
          <a:graphic>
            <a:graphicData uri="http://schemas.openxmlformats.org/drawingml/2006/chart">
              <c:chart xmlns:c="http://schemas.openxmlformats.org/drawingml/2006/chart" xmlns:r="http://schemas.openxmlformats.org/officeDocument/2006/relationships" r:id="rId4"/>
            </a:graphicData>
          </a:graphic>
        </p:graphicFrame>
        <p:sp>
          <p:nvSpPr>
            <p:cNvPr id="18" name="תיבת טקסט 8">
              <a:extLst>
                <a:ext uri="{FF2B5EF4-FFF2-40B4-BE49-F238E27FC236}">
                  <a16:creationId xmlns:a16="http://schemas.microsoft.com/office/drawing/2014/main" id="{54E00EA0-5893-96BB-0BCA-6A832323122C}"/>
                </a:ext>
              </a:extLst>
            </p:cNvPr>
            <p:cNvSpPr txBox="1"/>
            <p:nvPr/>
          </p:nvSpPr>
          <p:spPr>
            <a:xfrm>
              <a:off x="1159083" y="2768356"/>
              <a:ext cx="716485" cy="230832"/>
            </a:xfrm>
            <a:prstGeom prst="rect">
              <a:avLst/>
            </a:prstGeom>
            <a:noFill/>
          </p:spPr>
          <p:txBody>
            <a:bodyPr wrap="square" rtlCol="1">
              <a:spAutoFit/>
            </a:bodyPr>
            <a:lstStyle/>
            <a:p>
              <a:r>
                <a:rPr lang="en-US" sz="900">
                  <a:solidFill>
                    <a:schemeClr val="accent3">
                      <a:lumMod val="50000"/>
                    </a:schemeClr>
                  </a:solidFill>
                  <a:latin typeface="Segoe UI" panose="020B0502040204020203" pitchFamily="34" charset="0"/>
                  <a:cs typeface="Segoe UI" panose="020B0502040204020203" pitchFamily="34" charset="0"/>
                </a:rPr>
                <a:t>(N=13)</a:t>
              </a:r>
              <a:endParaRPr lang="he-IL" sz="900">
                <a:solidFill>
                  <a:schemeClr val="accent3">
                    <a:lumMod val="50000"/>
                  </a:schemeClr>
                </a:solidFill>
                <a:latin typeface="Segoe UI" panose="020B0502040204020203" pitchFamily="34" charset="0"/>
                <a:cs typeface="Segoe UI" panose="020B0502040204020203" pitchFamily="34" charset="0"/>
              </a:endParaRPr>
            </a:p>
          </p:txBody>
        </p:sp>
        <p:sp>
          <p:nvSpPr>
            <p:cNvPr id="19" name="תיבת טקסט 9">
              <a:extLst>
                <a:ext uri="{FF2B5EF4-FFF2-40B4-BE49-F238E27FC236}">
                  <a16:creationId xmlns:a16="http://schemas.microsoft.com/office/drawing/2014/main" id="{653476B3-51F2-23BC-5C81-7145C7EE3920}"/>
                </a:ext>
              </a:extLst>
            </p:cNvPr>
            <p:cNvSpPr txBox="1"/>
            <p:nvPr/>
          </p:nvSpPr>
          <p:spPr>
            <a:xfrm>
              <a:off x="2543989" y="2768356"/>
              <a:ext cx="716485" cy="230832"/>
            </a:xfrm>
            <a:prstGeom prst="rect">
              <a:avLst/>
            </a:prstGeom>
            <a:noFill/>
          </p:spPr>
          <p:txBody>
            <a:bodyPr wrap="square" rtlCol="1">
              <a:spAutoFit/>
            </a:bodyPr>
            <a:lstStyle/>
            <a:p>
              <a:r>
                <a:rPr lang="en-US" sz="900">
                  <a:solidFill>
                    <a:schemeClr val="accent3">
                      <a:lumMod val="50000"/>
                    </a:schemeClr>
                  </a:solidFill>
                  <a:latin typeface="Segoe UI" panose="020B0502040204020203" pitchFamily="34" charset="0"/>
                  <a:cs typeface="Segoe UI" panose="020B0502040204020203" pitchFamily="34" charset="0"/>
                </a:rPr>
                <a:t>(N=11)</a:t>
              </a:r>
              <a:endParaRPr lang="he-IL" sz="900">
                <a:solidFill>
                  <a:schemeClr val="accent3">
                    <a:lumMod val="50000"/>
                  </a:schemeClr>
                </a:solidFill>
                <a:latin typeface="Segoe UI" panose="020B0502040204020203" pitchFamily="34" charset="0"/>
                <a:cs typeface="Segoe UI" panose="020B0502040204020203" pitchFamily="34" charset="0"/>
              </a:endParaRPr>
            </a:p>
          </p:txBody>
        </p:sp>
        <p:sp>
          <p:nvSpPr>
            <p:cNvPr id="20" name="תיבת טקסט 10">
              <a:extLst>
                <a:ext uri="{FF2B5EF4-FFF2-40B4-BE49-F238E27FC236}">
                  <a16:creationId xmlns:a16="http://schemas.microsoft.com/office/drawing/2014/main" id="{82D1E113-263D-7C54-BD0D-151E795620ED}"/>
                </a:ext>
              </a:extLst>
            </p:cNvPr>
            <p:cNvSpPr txBox="1"/>
            <p:nvPr/>
          </p:nvSpPr>
          <p:spPr>
            <a:xfrm>
              <a:off x="3928890" y="2768356"/>
              <a:ext cx="581447" cy="230832"/>
            </a:xfrm>
            <a:prstGeom prst="rect">
              <a:avLst/>
            </a:prstGeom>
            <a:noFill/>
          </p:spPr>
          <p:txBody>
            <a:bodyPr wrap="square" rtlCol="1">
              <a:spAutoFit/>
            </a:bodyPr>
            <a:lstStyle/>
            <a:p>
              <a:r>
                <a:rPr lang="en-US" sz="900">
                  <a:solidFill>
                    <a:schemeClr val="accent3">
                      <a:lumMod val="50000"/>
                    </a:schemeClr>
                  </a:solidFill>
                  <a:latin typeface="Segoe UI" panose="020B0502040204020203" pitchFamily="34" charset="0"/>
                  <a:cs typeface="Segoe UI" panose="020B0502040204020203" pitchFamily="34" charset="0"/>
                </a:rPr>
                <a:t>(N=9)</a:t>
              </a:r>
              <a:endParaRPr lang="he-IL" sz="900">
                <a:solidFill>
                  <a:schemeClr val="accent3">
                    <a:lumMod val="50000"/>
                  </a:schemeClr>
                </a:solidFill>
                <a:latin typeface="Segoe UI" panose="020B0502040204020203" pitchFamily="34" charset="0"/>
                <a:cs typeface="Segoe UI" panose="020B0502040204020203" pitchFamily="34" charset="0"/>
              </a:endParaRPr>
            </a:p>
          </p:txBody>
        </p:sp>
        <p:sp>
          <p:nvSpPr>
            <p:cNvPr id="21" name="תיבת טקסט 11">
              <a:extLst>
                <a:ext uri="{FF2B5EF4-FFF2-40B4-BE49-F238E27FC236}">
                  <a16:creationId xmlns:a16="http://schemas.microsoft.com/office/drawing/2014/main" id="{681D1D07-DD95-6451-E29D-F94F131039B2}"/>
                </a:ext>
              </a:extLst>
            </p:cNvPr>
            <p:cNvSpPr txBox="1"/>
            <p:nvPr/>
          </p:nvSpPr>
          <p:spPr>
            <a:xfrm>
              <a:off x="5563786" y="2768356"/>
              <a:ext cx="507873" cy="230832"/>
            </a:xfrm>
            <a:prstGeom prst="rect">
              <a:avLst/>
            </a:prstGeom>
            <a:noFill/>
          </p:spPr>
          <p:txBody>
            <a:bodyPr wrap="square" rtlCol="1">
              <a:spAutoFit/>
            </a:bodyPr>
            <a:lstStyle/>
            <a:p>
              <a:r>
                <a:rPr lang="en-US" sz="900">
                  <a:solidFill>
                    <a:schemeClr val="accent3">
                      <a:lumMod val="50000"/>
                    </a:schemeClr>
                  </a:solidFill>
                  <a:latin typeface="Segoe UI" panose="020B0502040204020203" pitchFamily="34" charset="0"/>
                  <a:cs typeface="Segoe UI" panose="020B0502040204020203" pitchFamily="34" charset="0"/>
                </a:rPr>
                <a:t>(N=6)</a:t>
              </a:r>
              <a:endParaRPr lang="he-IL" sz="900">
                <a:solidFill>
                  <a:schemeClr val="accent3">
                    <a:lumMod val="50000"/>
                  </a:schemeClr>
                </a:solidFill>
                <a:latin typeface="Segoe UI" panose="020B0502040204020203" pitchFamily="34" charset="0"/>
                <a:cs typeface="Segoe UI" panose="020B0502040204020203" pitchFamily="34" charset="0"/>
              </a:endParaRPr>
            </a:p>
          </p:txBody>
        </p:sp>
      </p:grpSp>
      <p:sp>
        <p:nvSpPr>
          <p:cNvPr id="32" name="תיבת טקסט 3">
            <a:extLst>
              <a:ext uri="{FF2B5EF4-FFF2-40B4-BE49-F238E27FC236}">
                <a16:creationId xmlns:a16="http://schemas.microsoft.com/office/drawing/2014/main" id="{AAC5D9D1-77EA-D918-DB86-D39CD1D822EA}"/>
              </a:ext>
            </a:extLst>
          </p:cNvPr>
          <p:cNvSpPr txBox="1"/>
          <p:nvPr/>
        </p:nvSpPr>
        <p:spPr>
          <a:xfrm>
            <a:off x="6028287" y="2749600"/>
            <a:ext cx="6067396" cy="3839705"/>
          </a:xfrm>
          <a:prstGeom prst="rect">
            <a:avLst/>
          </a:prstGeom>
          <a:noFill/>
        </p:spPr>
        <p:txBody>
          <a:bodyPr wrap="square" rtlCol="1">
            <a:spAutoFit/>
          </a:bodyPr>
          <a:lstStyle/>
          <a:p>
            <a:pPr marL="285750" indent="-285750">
              <a:lnSpc>
                <a:spcPts val="1800"/>
              </a:lnSpc>
              <a:buClr>
                <a:srgbClr val="F9BC25"/>
              </a:buClr>
              <a:buFont typeface="Tahoma" panose="020B0604030504040204" pitchFamily="34" charset="0"/>
              <a:buChar char="█"/>
            </a:pPr>
            <a:r>
              <a:rPr lang="he-IL" sz="1200" b="1">
                <a:latin typeface="Segoe UI" panose="020B0502040204020203" pitchFamily="34" charset="0"/>
                <a:ea typeface="Tahoma" panose="020B0604030504040204" pitchFamily="34" charset="0"/>
                <a:cs typeface="Segoe UI" panose="020B0502040204020203" pitchFamily="34" charset="0"/>
              </a:rPr>
              <a:t>התנאים הפיזיים </a:t>
            </a:r>
            <a:r>
              <a:rPr lang="he-IL" sz="1200">
                <a:latin typeface="Segoe UI" panose="020B0502040204020203" pitchFamily="34" charset="0"/>
                <a:ea typeface="Tahoma" panose="020B0604030504040204" pitchFamily="34" charset="0"/>
                <a:cs typeface="Segoe UI" panose="020B0502040204020203" pitchFamily="34" charset="0"/>
              </a:rPr>
              <a:t>דורגו גבוה באופן מוחלט בפעילויות אוקטובר ודצמבר 2022.</a:t>
            </a:r>
          </a:p>
          <a:p>
            <a:pPr marL="285750" indent="-285750">
              <a:lnSpc>
                <a:spcPts val="1800"/>
              </a:lnSpc>
              <a:buClr>
                <a:srgbClr val="F9BC25"/>
              </a:buClr>
              <a:buFont typeface="Tahoma" panose="020B0604030504040204" pitchFamily="34" charset="0"/>
              <a:buChar char="█"/>
            </a:pPr>
            <a:r>
              <a:rPr lang="he-IL" sz="1200" b="1">
                <a:latin typeface="Segoe UI" panose="020B0502040204020203" pitchFamily="34" charset="0"/>
                <a:ea typeface="Tahoma" panose="020B0604030504040204" pitchFamily="34" charset="0"/>
                <a:cs typeface="Segoe UI" panose="020B0502040204020203" pitchFamily="34" charset="0"/>
              </a:rPr>
              <a:t>ניהול הפעילות </a:t>
            </a:r>
            <a:r>
              <a:rPr lang="he-IL" sz="1200">
                <a:latin typeface="Segoe UI" panose="020B0502040204020203" pitchFamily="34" charset="0"/>
                <a:ea typeface="Tahoma" panose="020B0604030504040204" pitchFamily="34" charset="0"/>
                <a:cs typeface="Segoe UI" panose="020B0502040204020203" pitchFamily="34" charset="0"/>
              </a:rPr>
              <a:t>הייתה מוצלחת במיוחד בפעילות הראשונה (אוק' 2022), אך בפעילות </a:t>
            </a:r>
            <a:r>
              <a:rPr lang="he-IL" sz="1200" b="1">
                <a:latin typeface="Segoe UI" panose="020B0502040204020203" pitchFamily="34" charset="0"/>
                <a:ea typeface="Tahoma" panose="020B0604030504040204" pitchFamily="34" charset="0"/>
                <a:cs typeface="Segoe UI" panose="020B0502040204020203" pitchFamily="34" charset="0"/>
              </a:rPr>
              <a:t>סירקולציית המים </a:t>
            </a:r>
            <a:r>
              <a:rPr lang="he-IL" sz="1200">
                <a:latin typeface="Segoe UI" panose="020B0502040204020203" pitchFamily="34" charset="0"/>
                <a:ea typeface="Tahoma" panose="020B0604030504040204" pitchFamily="34" charset="0"/>
                <a:cs typeface="Segoe UI" panose="020B0502040204020203" pitchFamily="34" charset="0"/>
              </a:rPr>
              <a:t>(ינו' 2023), אף משיבה לא הייתה שבעת רצון במידה רבה-רבה מאוד.</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פעילויות עונות השנה וסירקולציית מים </a:t>
            </a:r>
            <a:r>
              <a:rPr lang="he-IL" sz="1200" b="1">
                <a:latin typeface="Segoe UI" panose="020B0502040204020203" pitchFamily="34" charset="0"/>
                <a:ea typeface="Tahoma" panose="020B0604030504040204" pitchFamily="34" charset="0"/>
                <a:cs typeface="Segoe UI" panose="020B0502040204020203" pitchFamily="34" charset="0"/>
              </a:rPr>
              <a:t>עמדו באופן מוחלט בציפיות</a:t>
            </a:r>
            <a:r>
              <a:rPr lang="he-IL" sz="1200">
                <a:latin typeface="Segoe UI" panose="020B0502040204020203" pitchFamily="34" charset="0"/>
                <a:ea typeface="Tahoma" panose="020B0604030504040204" pitchFamily="34" charset="0"/>
                <a:cs typeface="Segoe UI" panose="020B0502040204020203" pitchFamily="34" charset="0"/>
              </a:rPr>
              <a:t>.</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כלל הפעילויות מלבד היצירה בטבע </a:t>
            </a:r>
            <a:r>
              <a:rPr lang="he-IL" sz="1200" b="1">
                <a:latin typeface="Segoe UI" panose="020B0502040204020203" pitchFamily="34" charset="0"/>
                <a:ea typeface="Tahoma" panose="020B0604030504040204" pitchFamily="34" charset="0"/>
                <a:cs typeface="Segoe UI" panose="020B0502040204020203" pitchFamily="34" charset="0"/>
              </a:rPr>
              <a:t>סיפקו ידע ופרקטיקות חדשות </a:t>
            </a:r>
            <a:r>
              <a:rPr lang="he-IL" sz="1200">
                <a:latin typeface="Segoe UI" panose="020B0502040204020203" pitchFamily="34" charset="0"/>
                <a:ea typeface="Tahoma" panose="020B0604030504040204" pitchFamily="34" charset="0"/>
                <a:cs typeface="Segoe UI" panose="020B0502040204020203" pitchFamily="34" charset="0"/>
              </a:rPr>
              <a:t>במידה ניכרת.</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פעילות עונות השנה סיפקה </a:t>
            </a:r>
            <a:r>
              <a:rPr lang="he-IL" sz="1200" b="1">
                <a:latin typeface="Segoe UI" panose="020B0502040204020203" pitchFamily="34" charset="0"/>
                <a:ea typeface="Tahoma" panose="020B0604030504040204" pitchFamily="34" charset="0"/>
                <a:cs typeface="Segoe UI" panose="020B0502040204020203" pitchFamily="34" charset="0"/>
              </a:rPr>
              <a:t>רעיונות חדשים </a:t>
            </a:r>
            <a:r>
              <a:rPr lang="he-IL" sz="1200">
                <a:latin typeface="Segoe UI" panose="020B0502040204020203" pitchFamily="34" charset="0"/>
                <a:ea typeface="Tahoma" panose="020B0604030504040204" pitchFamily="34" charset="0"/>
                <a:cs typeface="Segoe UI" panose="020B0502040204020203" pitchFamily="34" charset="0"/>
              </a:rPr>
              <a:t>במידה רבה מאוד וכך גם פעילות הזרעים.</a:t>
            </a:r>
          </a:p>
          <a:p>
            <a:pPr marL="285750" indent="-285750">
              <a:lnSpc>
                <a:spcPts val="1800"/>
              </a:lnSpc>
              <a:buClr>
                <a:srgbClr val="F9BC25"/>
              </a:buClr>
              <a:buFont typeface="Tahoma" panose="020B0604030504040204" pitchFamily="34" charset="0"/>
              <a:buChar char="█"/>
            </a:pPr>
            <a:r>
              <a:rPr lang="he-IL" sz="1200">
                <a:latin typeface="Segoe UI" panose="020B0502040204020203" pitchFamily="34" charset="0"/>
                <a:ea typeface="Tahoma" panose="020B0604030504040204" pitchFamily="34" charset="0"/>
                <a:cs typeface="Segoe UI" panose="020B0502040204020203" pitchFamily="34" charset="0"/>
              </a:rPr>
              <a:t>על כלל הפעילויות מלבד יצירה בטבע ימסרו </a:t>
            </a:r>
            <a:r>
              <a:rPr lang="he-IL" sz="1200" b="1">
                <a:latin typeface="Segoe UI" panose="020B0502040204020203" pitchFamily="34" charset="0"/>
                <a:ea typeface="Tahoma" panose="020B0604030504040204" pitchFamily="34" charset="0"/>
                <a:cs typeface="Segoe UI" panose="020B0502040204020203" pitchFamily="34" charset="0"/>
              </a:rPr>
              <a:t>המלצה לאחרים.</a:t>
            </a:r>
          </a:p>
          <a:p>
            <a:pPr marL="180000" indent="-180000">
              <a:lnSpc>
                <a:spcPts val="1800"/>
              </a:lnSpc>
              <a:spcBef>
                <a:spcPts val="600"/>
              </a:spcBef>
              <a:buClr>
                <a:srgbClr val="F9BC25"/>
              </a:buClr>
              <a:buFont typeface="Wingdings" panose="05000000000000000000" pitchFamily="2" charset="2"/>
              <a:buChar char="§"/>
            </a:pPr>
            <a:r>
              <a:rPr lang="he-IL" sz="1200">
                <a:latin typeface="Segoe UI" panose="020B0502040204020203" pitchFamily="34" charset="0"/>
                <a:ea typeface="Tahoma" panose="020B0604030504040204" pitchFamily="34" charset="0"/>
                <a:cs typeface="Segoe UI" panose="020B0502040204020203" pitchFamily="34" charset="0"/>
              </a:rPr>
              <a:t>פעילות </a:t>
            </a:r>
            <a:r>
              <a:rPr lang="he-IL" sz="1200" b="1">
                <a:latin typeface="Segoe UI" panose="020B0502040204020203" pitchFamily="34" charset="0"/>
                <a:ea typeface="Tahoma" panose="020B0604030504040204" pitchFamily="34" charset="0"/>
                <a:cs typeface="Segoe UI" panose="020B0502040204020203" pitchFamily="34" charset="0"/>
              </a:rPr>
              <a:t>זרעים </a:t>
            </a:r>
            <a:r>
              <a:rPr lang="he-IL" sz="1200">
                <a:latin typeface="Segoe UI" panose="020B0502040204020203" pitchFamily="34" charset="0"/>
                <a:ea typeface="Tahoma" panose="020B0604030504040204" pitchFamily="34" charset="0"/>
                <a:cs typeface="Segoe UI" panose="020B0502040204020203" pitchFamily="34" charset="0"/>
              </a:rPr>
              <a:t>(אוק' 2022) קיבלה דירוגים גבוהים על ידי מרבית המשיבות ברוב המדדים. מענה על ציפיות וקבלת רעיונות חדשים דורגו מעט נמוך יותר (אך עדיין, ע"י רוב המשיבות). </a:t>
            </a:r>
          </a:p>
          <a:p>
            <a:pPr marL="180000" indent="-180000">
              <a:lnSpc>
                <a:spcPts val="1800"/>
              </a:lnSpc>
              <a:buClr>
                <a:srgbClr val="F9BC25"/>
              </a:buClr>
              <a:buFont typeface="Wingdings" panose="05000000000000000000" pitchFamily="2" charset="2"/>
              <a:buChar char="§"/>
            </a:pPr>
            <a:r>
              <a:rPr lang="he-IL" sz="1200">
                <a:latin typeface="Segoe UI" panose="020B0502040204020203" pitchFamily="34" charset="0"/>
                <a:ea typeface="Tahoma" panose="020B0604030504040204" pitchFamily="34" charset="0"/>
                <a:cs typeface="Segoe UI" panose="020B0502040204020203" pitchFamily="34" charset="0"/>
              </a:rPr>
              <a:t>פעילות </a:t>
            </a:r>
            <a:r>
              <a:rPr lang="he-IL" sz="1200" b="1">
                <a:latin typeface="Segoe UI" panose="020B0502040204020203" pitchFamily="34" charset="0"/>
                <a:ea typeface="Tahoma" panose="020B0604030504040204" pitchFamily="34" charset="0"/>
                <a:cs typeface="Segoe UI" panose="020B0502040204020203" pitchFamily="34" charset="0"/>
              </a:rPr>
              <a:t>יצירה בטבע </a:t>
            </a:r>
            <a:r>
              <a:rPr lang="he-IL" sz="1200">
                <a:latin typeface="Segoe UI" panose="020B0502040204020203" pitchFamily="34" charset="0"/>
                <a:ea typeface="Tahoma" panose="020B0604030504040204" pitchFamily="34" charset="0"/>
                <a:cs typeface="Segoe UI" panose="020B0502040204020203" pitchFamily="34" charset="0"/>
              </a:rPr>
              <a:t>(נוב' 2022),</a:t>
            </a:r>
            <a:r>
              <a:rPr lang="he-IL" sz="1200" b="1">
                <a:latin typeface="Segoe UI" panose="020B0502040204020203" pitchFamily="34" charset="0"/>
                <a:ea typeface="Tahoma" panose="020B0604030504040204" pitchFamily="34" charset="0"/>
                <a:cs typeface="Segoe UI" panose="020B0502040204020203" pitchFamily="34" charset="0"/>
              </a:rPr>
              <a:t> </a:t>
            </a:r>
            <a:r>
              <a:rPr lang="he-IL" sz="1200">
                <a:latin typeface="Segoe UI" panose="020B0502040204020203" pitchFamily="34" charset="0"/>
                <a:ea typeface="Tahoma" panose="020B0604030504040204" pitchFamily="34" charset="0"/>
                <a:cs typeface="Segoe UI" panose="020B0502040204020203" pitchFamily="34" charset="0"/>
              </a:rPr>
              <a:t>דורגה נמוך יותר בכל המדדים לעומת פעילויות אחרות </a:t>
            </a:r>
            <a:r>
              <a:rPr lang="he-IL" sz="1050">
                <a:latin typeface="Segoe UI" panose="020B0502040204020203" pitchFamily="34" charset="0"/>
                <a:ea typeface="Tahoma" panose="020B0604030504040204" pitchFamily="34" charset="0"/>
                <a:cs typeface="Segoe UI" panose="020B0502040204020203" pitchFamily="34" charset="0"/>
              </a:rPr>
              <a:t>(בהתאם לממצאי הסבב השני בתצפית) </a:t>
            </a:r>
            <a:r>
              <a:rPr lang="he-IL" sz="1200">
                <a:latin typeface="Segoe UI" panose="020B0502040204020203" pitchFamily="34" charset="0"/>
                <a:ea typeface="Tahoma" panose="020B0604030504040204" pitchFamily="34" charset="0"/>
                <a:cs typeface="Segoe UI" panose="020B0502040204020203" pitchFamily="34" charset="0"/>
              </a:rPr>
              <a:t>– בעיקר מענה על ציפיות וקבלת ידע וכלים. </a:t>
            </a:r>
          </a:p>
          <a:p>
            <a:pPr marL="180000" indent="-180000">
              <a:lnSpc>
                <a:spcPts val="1800"/>
              </a:lnSpc>
              <a:buClr>
                <a:srgbClr val="F9BC25"/>
              </a:buClr>
              <a:buFont typeface="Wingdings" panose="05000000000000000000" pitchFamily="2" charset="2"/>
              <a:buChar char="§"/>
            </a:pPr>
            <a:r>
              <a:rPr lang="he-IL" sz="1200">
                <a:latin typeface="Segoe UI" panose="020B0502040204020203" pitchFamily="34" charset="0"/>
                <a:ea typeface="Tahoma" panose="020B0604030504040204" pitchFamily="34" charset="0"/>
                <a:cs typeface="Segoe UI" panose="020B0502040204020203" pitchFamily="34" charset="0"/>
              </a:rPr>
              <a:t>פעילות </a:t>
            </a:r>
            <a:r>
              <a:rPr lang="he-IL" sz="1200" b="1">
                <a:latin typeface="Segoe UI" panose="020B0502040204020203" pitchFamily="34" charset="0"/>
                <a:ea typeface="Tahoma" panose="020B0604030504040204" pitchFamily="34" charset="0"/>
                <a:cs typeface="Segoe UI" panose="020B0502040204020203" pitchFamily="34" charset="0"/>
              </a:rPr>
              <a:t>עונות השנה </a:t>
            </a:r>
            <a:r>
              <a:rPr lang="he-IL" sz="1200">
                <a:latin typeface="Segoe UI" panose="020B0502040204020203" pitchFamily="34" charset="0"/>
                <a:ea typeface="Tahoma" panose="020B0604030504040204" pitchFamily="34" charset="0"/>
                <a:cs typeface="Segoe UI" panose="020B0502040204020203" pitchFamily="34" charset="0"/>
              </a:rPr>
              <a:t>(דצמ' 2022), דורגה במידה מקסימלית ברוב הפרמטרים על ידי כולן. הרוב העידו על קבלת רעיונות חדשים במידה ניכרת, וכ-2/3 שבעות רצון מניהול הפעילות.</a:t>
            </a:r>
          </a:p>
          <a:p>
            <a:pPr marL="180000" indent="-180000">
              <a:lnSpc>
                <a:spcPts val="1800"/>
              </a:lnSpc>
              <a:buClr>
                <a:srgbClr val="F9BC25"/>
              </a:buClr>
              <a:buFont typeface="Wingdings" panose="05000000000000000000" pitchFamily="2" charset="2"/>
              <a:buChar char="§"/>
            </a:pPr>
            <a:r>
              <a:rPr lang="he-IL" sz="1200">
                <a:latin typeface="Segoe UI" panose="020B0502040204020203" pitchFamily="34" charset="0"/>
                <a:ea typeface="Tahoma" panose="020B0604030504040204" pitchFamily="34" charset="0"/>
                <a:cs typeface="Segoe UI" panose="020B0502040204020203" pitchFamily="34" charset="0"/>
              </a:rPr>
              <a:t>פעילות </a:t>
            </a:r>
            <a:r>
              <a:rPr lang="he-IL" sz="1200" b="1">
                <a:latin typeface="Segoe UI" panose="020B0502040204020203" pitchFamily="34" charset="0"/>
                <a:ea typeface="Tahoma" panose="020B0604030504040204" pitchFamily="34" charset="0"/>
                <a:cs typeface="Segoe UI" panose="020B0502040204020203" pitchFamily="34" charset="0"/>
              </a:rPr>
              <a:t>סירקולציית המים </a:t>
            </a:r>
            <a:r>
              <a:rPr lang="he-IL" sz="1200">
                <a:latin typeface="Segoe UI" panose="020B0502040204020203" pitchFamily="34" charset="0"/>
                <a:ea typeface="Tahoma" panose="020B0604030504040204" pitchFamily="34" charset="0"/>
                <a:cs typeface="Segoe UI" panose="020B0502040204020203" pitchFamily="34" charset="0"/>
              </a:rPr>
              <a:t>(ינו' 2023), ענתה על הציפיות ותומלץ לאחרים ע"י המשיבות. הרוב ציינו כי קיבלו כלים חדשים וישימים, וכ-2/3 דירגו גבוה את התנאים הפיזיים וקבלת רעיונות חדשים. </a:t>
            </a:r>
            <a:endParaRPr lang="he-IL" sz="1200" u="sng">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65909858"/>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גינות קהילה: סיכום והמלצות בהתאם למדדי המודל הלוגי</a:t>
            </a:r>
          </a:p>
        </p:txBody>
      </p:sp>
      <p:sp>
        <p:nvSpPr>
          <p:cNvPr id="7" name="Rectangle 6">
            <a:extLst>
              <a:ext uri="{FF2B5EF4-FFF2-40B4-BE49-F238E27FC236}">
                <a16:creationId xmlns:a16="http://schemas.microsoft.com/office/drawing/2014/main" id="{5E99DBBD-9311-437C-B8AC-D86FBDD83C94}"/>
              </a:ext>
            </a:extLst>
          </p:cNvPr>
          <p:cNvSpPr/>
          <p:nvPr/>
        </p:nvSpPr>
        <p:spPr>
          <a:xfrm>
            <a:off x="292232" y="559336"/>
            <a:ext cx="11557262" cy="5536324"/>
          </a:xfrm>
          <a:prstGeom prst="rect">
            <a:avLst/>
          </a:prstGeom>
          <a:solidFill>
            <a:schemeClr val="bg1"/>
          </a:solid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City residents, parents of young children, are aware of and familiar with the Urban95 program: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כשני שליש ממשיבי הסקר דיווחו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כי שמעו על תוכנית </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Urban95</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מכירים אותה ואף השתתפו בעבר בפעילויות מטעם התוכנית. </a:t>
            </a:r>
          </a:p>
          <a:p>
            <a:pPr marL="285750" indent="-285750" algn="l" rtl="0">
              <a:lnSpc>
                <a:spcPct val="150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Professional staff satisfaction: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צוותי הגנים היו שבעי רצון מהפעילויות, שמקדמות את הערכים אותם ביקשו לחזק ומבצעות חיבור מוצלח בין הפן הלימודי למעשי. הגננות העידו כי הן נתרמו בכך שקיבלו רעיונות חדשים והשראה לפעילויות.</a:t>
            </a:r>
            <a:endPar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The post-intervention public spaces are suitable for safe use, stay and mobility on foot and with a stroller:</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אזור הפעילות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דורש מעט התאמות מבחינת נוחות שהייה והגעה, ובטיחות שהייה: קושי במעבר רגלי עבור הילדים, היעדר צל, הגנה מרוח/גשם, קיים סיכון של קרבה לכביש ושל הימצאות אלמנטים מסוכנים במרחב עצמו.</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Public space interventions’ implementation, considering EC needs and P.O.V, providing contents for young children &amp; caregivers to support the interventions:</a:t>
            </a:r>
          </a:p>
          <a:p>
            <a:pPr marL="285750" indent="-285750" algn="l" rtl="0">
              <a:lnSpc>
                <a:spcPct val="150000"/>
              </a:lnSpc>
              <a:buClr>
                <a:srgbClr val="F9BC25"/>
              </a:buClr>
              <a:buFont typeface="Wingdings" panose="05000000000000000000" pitchFamily="2" charset="2"/>
              <a:buChar cha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נדרשות מדריכות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דוברות ערבית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להעברת הפעילויות. הפער השפתי יוצר קצר בתקשורת הן בין המפעילה לגננות והן בין המפעילה לילדים, ופוגע ביעילות העברת התוכן.</a:t>
            </a:r>
          </a:p>
          <a:p>
            <a:pPr marL="285750" indent="-285750" algn="l" rtl="0">
              <a:lnSpc>
                <a:spcPct val="150000"/>
              </a:lnSpc>
              <a:buClr>
                <a:srgbClr val="F9BC25"/>
              </a:buClr>
              <a:buFont typeface="Wingdings" panose="05000000000000000000" pitchFamily="2" charset="2"/>
              <a:buChar cha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כמו כן, נדרש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יישור קו מול הצוות המקצועי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של הגנים באשר לאופי הפעילות ומטרותיה</a:t>
            </a:r>
            <a:r>
              <a:rPr lang="he-IL" sz="1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285750" indent="-285750" algn="l" rtl="0">
              <a:lnSpc>
                <a:spcPct val="150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Municipal officials understand EC needs: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המפעילה עודדה חקר חופשי של הטבע וציינה שמטרת הפעילות היא חיבור אל הטבע. עם זאת,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התאמת התוכן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לגילי הילדים, בדגש על הגילים הצעירים יותר, לא הייתה אופטימלית</a:t>
            </a:r>
            <a:r>
              <a:rPr lang="he-IL" sz="12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באחת הקבוצות, הגננת השתדלה מאוד לחבר את הסברי המפעילה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לעולמות של הכיתה</a:t>
            </a:r>
            <a:r>
              <a:rPr lang="he-IL" sz="1200" dirty="0">
                <a:latin typeface="Tahoma" panose="020B0604030504040204" pitchFamily="34" charset="0"/>
                <a:ea typeface="Tahoma" panose="020B0604030504040204" pitchFamily="34" charset="0"/>
                <a:cs typeface="Tahoma" panose="020B0604030504040204" pitchFamily="34" charset="0"/>
              </a:rPr>
              <a:t>. </a:t>
            </a:r>
          </a:p>
          <a:p>
            <a:pPr marL="285750" indent="-285750" algn="l" rtl="0">
              <a:lnSpc>
                <a:spcPct val="150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על אף הרצון לפעילויות נוספות (כולל פעילויות בטבע), נראה כי מרבית הגננות אינן מרגישות בשלות להנחות פעילויות במרחב הציבורי/ בטבע העירוני, בעצמן</a:t>
            </a:r>
            <a:r>
              <a:rPr lang="he-IL" sz="1200" dirty="0">
                <a:latin typeface="Tahoma" panose="020B0604030504040204" pitchFamily="34" charset="0"/>
                <a:ea typeface="Tahoma" panose="020B0604030504040204" pitchFamily="34" charset="0"/>
                <a:cs typeface="Tahoma" panose="020B0604030504040204" pitchFamily="34" charset="0"/>
              </a:rPr>
              <a:t>.</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האימהות המלוות מרוצות מהפעילויות, אשר מספקות הזדמנות לשיתוף פעולה בין הילדים, פיתוח דמיון, הבעת יצירתיות ותרגול עצמאות מצד הילדים. </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extent of promoting communal ties among city residents, parents of young children: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שיתוף הפעולה של צוותי הגן וההורים המלווים עם הפעילות ועם המדריכות היה גבוה. גם בין הילדים נצפתה אינטראקציה חיובית. </a:t>
            </a:r>
          </a:p>
          <a:p>
            <a:pPr marL="285750" indent="-285750" algn="l" rtl="0">
              <a:lnSpc>
                <a:spcPct val="150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חלק גדול מהמשתתפים ראו בחוויה עם הטבע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ופיתוח תחושת שייכות למקום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את התרומה העיקרית לילדים. </a:t>
            </a:r>
          </a:p>
        </p:txBody>
      </p:sp>
      <p:sp>
        <p:nvSpPr>
          <p:cNvPr id="3" name="Rectangle 2">
            <a:extLst>
              <a:ext uri="{FF2B5EF4-FFF2-40B4-BE49-F238E27FC236}">
                <a16:creationId xmlns:a16="http://schemas.microsoft.com/office/drawing/2014/main" id="{3751231A-5460-626D-AF18-80B35A7DEB3C}"/>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75174554"/>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3" name="Picture 9">
            <a:extLst>
              <a:ext uri="{FF2B5EF4-FFF2-40B4-BE49-F238E27FC236}">
                <a16:creationId xmlns:a16="http://schemas.microsoft.com/office/drawing/2014/main" id="{A92B694C-0E5A-9C52-C3F5-893A0A533C7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0746" y="2399870"/>
            <a:ext cx="3650053" cy="3514855"/>
          </a:xfrm>
          <a:prstGeom prst="rect">
            <a:avLst/>
          </a:prstGeom>
        </p:spPr>
      </p:pic>
      <p:pic>
        <p:nvPicPr>
          <p:cNvPr id="4" name="Picture 1">
            <a:extLst>
              <a:ext uri="{FF2B5EF4-FFF2-40B4-BE49-F238E27FC236}">
                <a16:creationId xmlns:a16="http://schemas.microsoft.com/office/drawing/2014/main" id="{9E38FD0A-237E-38A8-B7F0-F01CA6D083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1841" y="2369138"/>
            <a:ext cx="2659190" cy="3545587"/>
          </a:xfrm>
          <a:prstGeom prst="rect">
            <a:avLst/>
          </a:prstGeom>
        </p:spPr>
      </p:pic>
      <p:sp>
        <p:nvSpPr>
          <p:cNvPr id="6" name="TextBox 16">
            <a:extLst>
              <a:ext uri="{FF2B5EF4-FFF2-40B4-BE49-F238E27FC236}">
                <a16:creationId xmlns:a16="http://schemas.microsoft.com/office/drawing/2014/main" id="{529C0B60-D1B3-A408-252F-E03E5515C500}"/>
              </a:ext>
            </a:extLst>
          </p:cNvPr>
          <p:cNvSpPr txBox="1"/>
          <p:nvPr/>
        </p:nvSpPr>
        <p:spPr>
          <a:xfrm>
            <a:off x="770746" y="550439"/>
            <a:ext cx="10147473" cy="1446550"/>
          </a:xfrm>
          <a:prstGeom prst="rect">
            <a:avLst/>
          </a:prstGeom>
          <a:solidFill>
            <a:srgbClr val="EC1C3C"/>
          </a:solidFill>
        </p:spPr>
        <p:txBody>
          <a:bodyPr wrap="square" rtlCol="0">
            <a:spAutoFit/>
          </a:bodyPr>
          <a:lstStyle/>
          <a:p>
            <a:pPr algn="ctr" rtl="1"/>
            <a:r>
              <a:rPr lang="he-IL" sz="3200" b="1">
                <a:solidFill>
                  <a:schemeClr val="bg1"/>
                </a:solidFill>
                <a:latin typeface="Tahoma" pitchFamily="34" charset="0"/>
                <a:ea typeface="Tahoma" pitchFamily="34" charset="0"/>
                <a:cs typeface="Tahoma" pitchFamily="34" charset="0"/>
              </a:rPr>
              <a:t>הכשרת טיפול בגינון ביחידה </a:t>
            </a:r>
          </a:p>
          <a:p>
            <a:pPr algn="ctr" rtl="1"/>
            <a:r>
              <a:rPr lang="he-IL" sz="3200" b="1">
                <a:solidFill>
                  <a:schemeClr val="bg1"/>
                </a:solidFill>
                <a:latin typeface="Tahoma" pitchFamily="34" charset="0"/>
                <a:ea typeface="Tahoma" pitchFamily="34" charset="0"/>
                <a:cs typeface="Tahoma" pitchFamily="34" charset="0"/>
              </a:rPr>
              <a:t>להתפתחות הילד בטירה</a:t>
            </a:r>
            <a:br>
              <a:rPr lang="en-US" sz="3200" b="1">
                <a:solidFill>
                  <a:schemeClr val="bg1"/>
                </a:solidFill>
                <a:latin typeface="Tahoma" pitchFamily="34" charset="0"/>
                <a:ea typeface="Tahoma" pitchFamily="34" charset="0"/>
                <a:cs typeface="Tahoma" pitchFamily="34" charset="0"/>
              </a:rPr>
            </a:br>
            <a:r>
              <a:rPr lang="he-IL" sz="2400" b="1">
                <a:solidFill>
                  <a:schemeClr val="bg1"/>
                </a:solidFill>
                <a:latin typeface="Tahoma" pitchFamily="34" charset="0"/>
                <a:ea typeface="Tahoma" pitchFamily="34" charset="0"/>
                <a:cs typeface="Tahoma" pitchFamily="34" charset="0"/>
              </a:rPr>
              <a:t>מרץ 2022-מרץ 2023</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210B8869-D7BF-B1B1-E5F8-4B553CDB069E}"/>
              </a:ext>
            </a:extLst>
          </p:cNvPr>
          <p:cNvPicPr>
            <a:picLocks noChangeAspect="1"/>
          </p:cNvPicPr>
          <p:nvPr/>
        </p:nvPicPr>
        <p:blipFill>
          <a:blip r:embed="rId6"/>
          <a:stretch>
            <a:fillRect/>
          </a:stretch>
        </p:blipFill>
        <p:spPr>
          <a:xfrm>
            <a:off x="7362073" y="2358579"/>
            <a:ext cx="3556146" cy="3556146"/>
          </a:xfrm>
          <a:prstGeom prst="rect">
            <a:avLst/>
          </a:prstGeom>
        </p:spPr>
      </p:pic>
      <p:sp>
        <p:nvSpPr>
          <p:cNvPr id="5" name="Rectangle 4">
            <a:extLst>
              <a:ext uri="{FF2B5EF4-FFF2-40B4-BE49-F238E27FC236}">
                <a16:creationId xmlns:a16="http://schemas.microsoft.com/office/drawing/2014/main" id="{29EC3D2C-B303-1701-ACB9-B9F0F5F1B1D8}"/>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641296978"/>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CBF4FF-D2DC-59A0-13F7-D5F9441CA696}"/>
              </a:ext>
            </a:extLst>
          </p:cNvPr>
          <p:cNvSpPr/>
          <p:nvPr/>
        </p:nvSpPr>
        <p:spPr>
          <a:xfrm>
            <a:off x="0" y="5778839"/>
            <a:ext cx="12192000" cy="1084161"/>
          </a:xfrm>
          <a:prstGeom prst="rect">
            <a:avLst/>
          </a:prstGeom>
          <a:solidFill>
            <a:srgbClr val="90B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DCAC7DA-7E07-F7AE-9AAB-E80CE2F84896}"/>
              </a:ext>
            </a:extLst>
          </p:cNvPr>
          <p:cNvSpPr/>
          <p:nvPr/>
        </p:nvSpPr>
        <p:spPr>
          <a:xfrm>
            <a:off x="0" y="342811"/>
            <a:ext cx="12192000" cy="27296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he-IL"/>
            </a:defPPr>
            <a:lvl1pPr marL="0" algn="r" defTabSz="914400" rtl="1" eaLnBrk="1" latinLnBrk="0" hangingPunct="1">
              <a:defRPr sz="1800" kern="1200">
                <a:solidFill>
                  <a:schemeClr val="lt1"/>
                </a:solidFill>
                <a:latin typeface="+mn-lt"/>
                <a:ea typeface="+mn-ea"/>
                <a:cs typeface="+mn-cs"/>
              </a:defRPr>
            </a:lvl1pPr>
            <a:lvl2pPr marL="457200" algn="r" defTabSz="914400" rtl="1" eaLnBrk="1" latinLnBrk="0" hangingPunct="1">
              <a:defRPr sz="1800" kern="1200">
                <a:solidFill>
                  <a:schemeClr val="lt1"/>
                </a:solidFill>
                <a:latin typeface="+mn-lt"/>
                <a:ea typeface="+mn-ea"/>
                <a:cs typeface="+mn-cs"/>
              </a:defRPr>
            </a:lvl2pPr>
            <a:lvl3pPr marL="914400" algn="r" defTabSz="914400" rtl="1" eaLnBrk="1" latinLnBrk="0" hangingPunct="1">
              <a:defRPr sz="1800" kern="1200">
                <a:solidFill>
                  <a:schemeClr val="lt1"/>
                </a:solidFill>
                <a:latin typeface="+mn-lt"/>
                <a:ea typeface="+mn-ea"/>
                <a:cs typeface="+mn-cs"/>
              </a:defRPr>
            </a:lvl3pPr>
            <a:lvl4pPr marL="1371600" algn="r" defTabSz="914400" rtl="1" eaLnBrk="1" latinLnBrk="0" hangingPunct="1">
              <a:defRPr sz="1800" kern="1200">
                <a:solidFill>
                  <a:schemeClr val="lt1"/>
                </a:solidFill>
                <a:latin typeface="+mn-lt"/>
                <a:ea typeface="+mn-ea"/>
                <a:cs typeface="+mn-cs"/>
              </a:defRPr>
            </a:lvl4pPr>
            <a:lvl5pPr marL="1828800" algn="r" defTabSz="914400" rtl="1" eaLnBrk="1" latinLnBrk="0" hangingPunct="1">
              <a:defRPr sz="1800" kern="1200">
                <a:solidFill>
                  <a:schemeClr val="lt1"/>
                </a:solidFill>
                <a:latin typeface="+mn-lt"/>
                <a:ea typeface="+mn-ea"/>
                <a:cs typeface="+mn-cs"/>
              </a:defRPr>
            </a:lvl5pPr>
            <a:lvl6pPr marL="2286000" algn="r" defTabSz="914400" rtl="1" eaLnBrk="1" latinLnBrk="0" hangingPunct="1">
              <a:defRPr sz="1800" kern="1200">
                <a:solidFill>
                  <a:schemeClr val="lt1"/>
                </a:solidFill>
                <a:latin typeface="+mn-lt"/>
                <a:ea typeface="+mn-ea"/>
                <a:cs typeface="+mn-cs"/>
              </a:defRPr>
            </a:lvl6pPr>
            <a:lvl7pPr marL="2743200" algn="r" defTabSz="914400" rtl="1" eaLnBrk="1" latinLnBrk="0" hangingPunct="1">
              <a:defRPr sz="1800" kern="1200">
                <a:solidFill>
                  <a:schemeClr val="lt1"/>
                </a:solidFill>
                <a:latin typeface="+mn-lt"/>
                <a:ea typeface="+mn-ea"/>
                <a:cs typeface="+mn-cs"/>
              </a:defRPr>
            </a:lvl7pPr>
            <a:lvl8pPr marL="3200400" algn="r" defTabSz="914400" rtl="1" eaLnBrk="1" latinLnBrk="0" hangingPunct="1">
              <a:defRPr sz="1800" kern="1200">
                <a:solidFill>
                  <a:schemeClr val="lt1"/>
                </a:solidFill>
                <a:latin typeface="+mn-lt"/>
                <a:ea typeface="+mn-ea"/>
                <a:cs typeface="+mn-cs"/>
              </a:defRPr>
            </a:lvl8pPr>
            <a:lvl9pPr marL="3657600" algn="r" defTabSz="914400" rtl="1" eaLnBrk="1" latinLnBrk="0" hangingPunct="1">
              <a:defRPr sz="1800" kern="1200">
                <a:solidFill>
                  <a:schemeClr val="lt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E0CEDE1-88FE-A007-4969-C933D4E196B9}"/>
              </a:ext>
            </a:extLst>
          </p:cNvPr>
          <p:cNvSpPr txBox="1"/>
          <p:nvPr/>
        </p:nvSpPr>
        <p:spPr>
          <a:xfrm>
            <a:off x="0" y="-34592"/>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רקע</a:t>
            </a:r>
            <a:r>
              <a:rPr kumimoji="0" lang="en-US"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ושיטת מחקר</a:t>
            </a:r>
          </a:p>
        </p:txBody>
      </p:sp>
      <p:sp>
        <p:nvSpPr>
          <p:cNvPr id="3" name="TextBox 2">
            <a:extLst>
              <a:ext uri="{FF2B5EF4-FFF2-40B4-BE49-F238E27FC236}">
                <a16:creationId xmlns:a16="http://schemas.microsoft.com/office/drawing/2014/main" id="{466F8C89-3B8D-B3DF-E6D8-92F56F64B9B8}"/>
              </a:ext>
            </a:extLst>
          </p:cNvPr>
          <p:cNvSpPr txBox="1"/>
          <p:nvPr/>
        </p:nvSpPr>
        <p:spPr>
          <a:xfrm>
            <a:off x="4411742" y="394397"/>
            <a:ext cx="7522133" cy="2624629"/>
          </a:xfrm>
          <a:prstGeom prst="rect">
            <a:avLst/>
          </a:prstGeom>
          <a:noFill/>
        </p:spPr>
        <p:txBody>
          <a:bodyPr wrap="square" lIns="91440" tIns="45720" rIns="91440" bIns="45720" rtlCol="1" anchor="t">
            <a:spAutoFit/>
          </a:bodyPr>
          <a:lstStyle/>
          <a:p>
            <a:pPr marL="0" marR="0" lvl="0" indent="0" algn="r" defTabSz="914400" rtl="1" eaLnBrk="1" fontAlgn="auto" latinLnBrk="0" hangingPunct="1">
              <a:lnSpc>
                <a:spcPct val="150000"/>
              </a:lnSpc>
              <a:spcBef>
                <a:spcPts val="0"/>
              </a:spcBef>
              <a:spcAft>
                <a:spcPts val="600"/>
              </a:spcAft>
              <a:buClr>
                <a:srgbClr val="F9BC25"/>
              </a:buClr>
              <a:buSzTx/>
              <a:buFontTx/>
              <a:buNone/>
              <a:tabLst/>
              <a:defRPr/>
            </a:pPr>
            <a:r>
              <a:rPr kumimoji="0" lang="he-IL" sz="1200" b="1"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מרחב טיפולי ירוק ביחידה להתפתחות הילד: </a:t>
            </a:r>
            <a:r>
              <a:rPr kumimoji="0" lang="he-IL"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לאחר תיאום צרכים עם מנהלת היחידה, צוות מתנדבים עובדי חברת 'נטפים' התקינו בחצר היחידה קיר ירוק, שני מצעים מנותקים, ואדניות (מחומרים ממוחזרים), ומערכת השקייה. לאחר מכן נערכה השקפה עם ילדי הגן השפתי. </a:t>
            </a:r>
            <a:r>
              <a:rPr kumimoji="0" lang="he-IL" sz="1200" b="0" i="0" u="sng"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עלות: 15,700 ש"ח מטעם </a:t>
            </a:r>
            <a:r>
              <a:rPr kumimoji="0" lang="en-US" sz="1200" b="0" i="0" u="sng"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Urban95</a:t>
            </a:r>
            <a:r>
              <a:rPr kumimoji="0" lang="he-IL" sz="1200" b="0" i="0" u="sng"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 ללא השקעה עירונית.</a:t>
            </a:r>
          </a:p>
          <a:p>
            <a:pPr marL="0" marR="0" lvl="0" indent="0" algn="r" defTabSz="914400" rtl="1" eaLnBrk="1" fontAlgn="auto" latinLnBrk="0" hangingPunct="1">
              <a:lnSpc>
                <a:spcPct val="150000"/>
              </a:lnSpc>
              <a:spcBef>
                <a:spcPts val="0"/>
              </a:spcBef>
              <a:spcAft>
                <a:spcPts val="0"/>
              </a:spcAft>
              <a:buClr>
                <a:srgbClr val="F9BC25"/>
              </a:buClr>
              <a:buSzTx/>
              <a:buFontTx/>
              <a:buNone/>
              <a:tabLst/>
              <a:defRPr/>
            </a:pPr>
            <a:r>
              <a:rPr kumimoji="0" lang="he-IL" sz="1200" b="1"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הכשרת מטפלות היחידה להתפתחות הילד בטיפול בגינון </a:t>
            </a:r>
            <a:r>
              <a:rPr kumimoji="0" lang="he-IL"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(עלות: 7,000 ש"ח מטעם </a:t>
            </a:r>
            <a:r>
              <a:rPr kumimoji="0" lang="en-US"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Urban95</a:t>
            </a:r>
            <a:r>
              <a:rPr kumimoji="0" lang="he-IL"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a:t>
            </a:r>
            <a:endParaRPr lang="he-IL"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endParaRPr>
          </a:p>
          <a:p>
            <a:pPr marL="285750" marR="0" lvl="0" indent="-285750" algn="r" defTabSz="914400" rtl="1" eaLnBrk="1" fontAlgn="auto" latinLnBrk="0" hangingPunct="1">
              <a:lnSpc>
                <a:spcPct val="150000"/>
              </a:lnSpc>
              <a:spcBef>
                <a:spcPts val="0"/>
              </a:spcBef>
              <a:spcAft>
                <a:spcPts val="0"/>
              </a:spcAft>
              <a:buClr>
                <a:srgbClr val="90B6DD"/>
              </a:buClr>
              <a:buSzTx/>
              <a:buFont typeface="Tahoma" panose="020B0604030504040204" pitchFamily="34" charset="0"/>
              <a:buChar char="█"/>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מטרת ההכשרה: לייצר חיבור עם הטבע העירוני על ידי טיפוח המרחב החיצוני של היחידה, והפיכת היחידה למקום בו ניתן לקבל מגוון שירותים התפתחותיים לילדים</a:t>
            </a:r>
            <a:r>
              <a:rPr lang="he-IL" sz="1200">
                <a:solidFill>
                  <a:srgbClr val="000000"/>
                </a:solidFill>
                <a:latin typeface="Segoe UI" panose="020B0502040204020203" pitchFamily="34" charset="0"/>
                <a:ea typeface="Tahoma"/>
                <a:cs typeface="Segoe UI" panose="020B0502040204020203" pitchFamily="34" charset="0"/>
              </a:rPr>
              <a:t>.</a:t>
            </a:r>
          </a:p>
          <a:p>
            <a:pPr marL="285750" marR="0" lvl="0" indent="-285750" algn="r" defTabSz="914400" rtl="1" eaLnBrk="1" fontAlgn="auto" latinLnBrk="0" hangingPunct="1">
              <a:lnSpc>
                <a:spcPct val="150000"/>
              </a:lnSpc>
              <a:spcBef>
                <a:spcPts val="0"/>
              </a:spcBef>
              <a:spcAft>
                <a:spcPts val="0"/>
              </a:spcAft>
              <a:buClr>
                <a:srgbClr val="90B6DD"/>
              </a:buClr>
              <a:buSzTx/>
              <a:buFont typeface="Tahoma" panose="020B0604030504040204" pitchFamily="34" charset="0"/>
              <a:buChar char="█"/>
              <a:tabLst/>
              <a:defRPr/>
            </a:pPr>
            <a:r>
              <a:rPr kumimoji="0" lang="he-IL" sz="1200" b="0" i="0" u="none" strike="noStrike" kern="1200" cap="none" spc="0" normalizeH="0" baseline="0" noProof="0">
                <a:ln>
                  <a:noFill/>
                </a:ln>
                <a:effectLst/>
                <a:uLnTx/>
                <a:uFillTx/>
                <a:latin typeface="Segoe UI" panose="020B0502040204020203" pitchFamily="34" charset="0"/>
                <a:ea typeface="Tahoma"/>
                <a:cs typeface="Segoe UI" panose="020B0502040204020203" pitchFamily="34" charset="0"/>
              </a:rPr>
              <a:t>לאחר התקנת הקיר הירוק, בין </a:t>
            </a: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נובמבר 2022 לפברואר 2023, 5 מטפלות מהיחידה להתפתחות הילד עברו הכשרת טיפול בגינון, שכללה </a:t>
            </a:r>
            <a:r>
              <a:rPr lang="he-IL" sz="1200">
                <a:solidFill>
                  <a:srgbClr val="000000"/>
                </a:solidFill>
                <a:latin typeface="Segoe UI" panose="020B0502040204020203" pitchFamily="34" charset="0"/>
                <a:ea typeface="Tahoma"/>
                <a:cs typeface="Segoe UI" panose="020B0502040204020203" pitchFamily="34" charset="0"/>
              </a:rPr>
              <a:t>7</a:t>
            </a: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 מפגשים.</a:t>
            </a:r>
            <a:endParaRPr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endParaRPr>
          </a:p>
          <a:p>
            <a:pPr marL="285750" indent="-285750">
              <a:lnSpc>
                <a:spcPct val="150000"/>
              </a:lnSpc>
              <a:buClr>
                <a:srgbClr val="90B6DD"/>
              </a:buClr>
              <a:buFont typeface="Tahoma" panose="020B0604030504040204" pitchFamily="34" charset="0"/>
              <a:buChar char="█"/>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לאחר כל מפגש הכשרה התקיים בשטח היחידה מפגש הדרכה לילדים, שהעבירה מטפלת מהיחידה.</a:t>
            </a:r>
            <a:r>
              <a:rPr lang="he-IL" sz="1200">
                <a:solidFill>
                  <a:srgbClr val="000000"/>
                </a:solidFill>
                <a:latin typeface="Segoe UI" panose="020B0502040204020203" pitchFamily="34" charset="0"/>
                <a:ea typeface="Tahoma"/>
                <a:cs typeface="Segoe UI" panose="020B0502040204020203" pitchFamily="34" charset="0"/>
              </a:rPr>
              <a:t> </a:t>
            </a:r>
            <a:endParaRPr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endParaRPr>
          </a:p>
        </p:txBody>
      </p:sp>
      <p:sp>
        <p:nvSpPr>
          <p:cNvPr id="4" name="TextBox 3">
            <a:extLst>
              <a:ext uri="{FF2B5EF4-FFF2-40B4-BE49-F238E27FC236}">
                <a16:creationId xmlns:a16="http://schemas.microsoft.com/office/drawing/2014/main" id="{8F16630B-7EE9-DAAB-A4F9-157F9D6F94F4}"/>
              </a:ext>
            </a:extLst>
          </p:cNvPr>
          <p:cNvSpPr txBox="1"/>
          <p:nvPr/>
        </p:nvSpPr>
        <p:spPr>
          <a:xfrm>
            <a:off x="4419825" y="3199022"/>
            <a:ext cx="6985704" cy="2350836"/>
          </a:xfrm>
          <a:prstGeom prst="rect">
            <a:avLst/>
          </a:prstGeom>
          <a:noFill/>
        </p:spPr>
        <p:txBody>
          <a:bodyPr wrap="square" lIns="91440" tIns="45720" rIns="91440" bIns="45720" rtlCol="1" anchor="t">
            <a:spAutoFit/>
          </a:bodyPr>
          <a:lstStyle/>
          <a:p>
            <a:pPr marL="285750" indent="-285750">
              <a:lnSpc>
                <a:spcPct val="150000"/>
              </a:lnSpc>
              <a:spcAft>
                <a:spcPts val="600"/>
              </a:spcAft>
              <a:buClr>
                <a:srgbClr val="F9BC25"/>
              </a:buClr>
              <a:buFont typeface="Tahoma" panose="020B0604030504040204" pitchFamily="34" charset="0"/>
              <a:buChar char="█"/>
              <a:defRPr/>
            </a:pPr>
            <a:r>
              <a:rPr kumimoji="0" lang="he-IL" sz="1200" b="1"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מדידת בסיס </a:t>
            </a: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(טרם התקנת הקיר הירוק): בוצעה </a:t>
            </a:r>
            <a:r>
              <a:rPr kumimoji="0" lang="he-IL" sz="1200" b="1"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תצפית </a:t>
            </a: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למיפוי המרחב הפיזי והיכרות עם הפעילות ביחידה, במהלכה רואינו 4 הורים שהגיעו לקבל שירותים. </a:t>
            </a:r>
            <a:r>
              <a:rPr lang="he-IL" sz="1200" u="sng">
                <a:solidFill>
                  <a:srgbClr val="000000"/>
                </a:solidFill>
                <a:latin typeface="Segoe UI" panose="020B0502040204020203" pitchFamily="34" charset="0"/>
                <a:ea typeface="Tahoma"/>
                <a:cs typeface="Segoe UI" panose="020B0502040204020203" pitchFamily="34" charset="0"/>
              </a:rPr>
              <a:t>דיווח מפורט הוגש מיד לאחר מכן.</a:t>
            </a:r>
          </a:p>
          <a:p>
            <a:pPr marL="0" marR="0" lvl="0" indent="0" algn="r" defTabSz="914400" rtl="1" eaLnBrk="1" fontAlgn="auto" latinLnBrk="0" hangingPunct="1">
              <a:lnSpc>
                <a:spcPct val="150000"/>
              </a:lnSpc>
              <a:spcBef>
                <a:spcPts val="0"/>
              </a:spcBef>
              <a:spcAft>
                <a:spcPts val="0"/>
              </a:spcAft>
              <a:buClr>
                <a:srgbClr val="F9BC25"/>
              </a:buClr>
              <a:buSzTx/>
              <a:buFontTx/>
              <a:buNone/>
              <a:tabLst/>
              <a:defRPr/>
            </a:pPr>
            <a:r>
              <a:rPr kumimoji="0" lang="he-IL" sz="1200" b="1"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rPr>
              <a:t>      הערכת תוכנית הכשרת טיפול בגינון:</a:t>
            </a:r>
            <a:endPar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a:cs typeface="Segoe UI" panose="020B0502040204020203" pitchFamily="34" charset="0"/>
            </a:endParaRP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באמצע תהליך ההכשרה התקיימה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קבוצת מיקוד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עם 4 מטפלות מהיחידה שהשתתפו בהכשרה, במטרה לשמוע על התקדמות ההכשרה וללמוד על צרכיהן לקראת יישום התוכן הנלמד.</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במקביל, התקיימה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תצפית על פעילות טיפול בגינון</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שהועברה ע"י מטפלת מהיחידה, שהשתתפה בהכשרה, עם קבוצה של 5 ילדים. התצפית כללה ראיון עם המטפלת בגינון.</a:t>
            </a: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לאחר סיום ההכשרה, ב-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13.03.23</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התקיים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ראיון</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עם מדריכת טיפול בגינון שהעבירה את ההכשרה.</a:t>
            </a:r>
            <a:endParaRPr kumimoji="0" lang="he-IL" sz="9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endParaRPr>
          </a:p>
        </p:txBody>
      </p:sp>
      <p:cxnSp>
        <p:nvCxnSpPr>
          <p:cNvPr id="8" name="Straight Arrow Connector 7">
            <a:extLst>
              <a:ext uri="{FF2B5EF4-FFF2-40B4-BE49-F238E27FC236}">
                <a16:creationId xmlns:a16="http://schemas.microsoft.com/office/drawing/2014/main" id="{82520BB2-23E0-933D-5810-621FE417A338}"/>
              </a:ext>
            </a:extLst>
          </p:cNvPr>
          <p:cNvCxnSpPr>
            <a:cxnSpLocks/>
          </p:cNvCxnSpPr>
          <p:nvPr/>
        </p:nvCxnSpPr>
        <p:spPr>
          <a:xfrm>
            <a:off x="11405529" y="3066121"/>
            <a:ext cx="29183" cy="2698953"/>
          </a:xfrm>
          <a:prstGeom prst="straightConnector1">
            <a:avLst/>
          </a:prstGeom>
          <a:ln w="76200">
            <a:solidFill>
              <a:srgbClr val="F9BC25"/>
            </a:solidFill>
            <a:tailEnd type="triangle" w="med" len="sm"/>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60045E-42F4-FF8F-145F-CBA928E3C3AB}"/>
              </a:ext>
            </a:extLst>
          </p:cNvPr>
          <p:cNvSpPr txBox="1"/>
          <p:nvPr/>
        </p:nvSpPr>
        <p:spPr>
          <a:xfrm>
            <a:off x="11409011" y="3252610"/>
            <a:ext cx="464400" cy="504000"/>
          </a:xfrm>
          <a:prstGeom prst="rect">
            <a:avLst/>
          </a:prstGeom>
          <a:noFill/>
          <a:ln>
            <a:solidFill>
              <a:srgbClr val="F9BC2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srgbClr val="000000"/>
                </a:solidFill>
                <a:effectLst/>
                <a:uLnTx/>
                <a:uFillTx/>
                <a:latin typeface="Tahoma"/>
                <a:ea typeface="Tahoma"/>
                <a:cs typeface="Tahoma"/>
              </a:rPr>
              <a:t>26 מרץ 2022</a:t>
            </a:r>
            <a:endParaRPr kumimoji="0" lang="en-IL"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B5223C9-0BEE-4A1E-66AB-39E1858945D6}"/>
              </a:ext>
            </a:extLst>
          </p:cNvPr>
          <p:cNvSpPr txBox="1"/>
          <p:nvPr/>
        </p:nvSpPr>
        <p:spPr>
          <a:xfrm>
            <a:off x="4551351" y="5864040"/>
            <a:ext cx="7391500" cy="888898"/>
          </a:xfrm>
          <a:prstGeom prst="rect">
            <a:avLst/>
          </a:prstGeom>
          <a:noFill/>
        </p:spPr>
        <p:txBody>
          <a:bodyPr wrap="square">
            <a:spAutoFit/>
          </a:bodyPr>
          <a:lstStyle/>
          <a:p>
            <a:pPr marL="285750" indent="-285750">
              <a:lnSpc>
                <a:spcPct val="150000"/>
              </a:lnSpc>
              <a:buClr>
                <a:srgbClr val="FF0000"/>
              </a:buClr>
              <a:buFont typeface="Tahoma" panose="020B0604030504040204" pitchFamily="34" charset="0"/>
              <a:buChar char="█"/>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במקביל,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מנהלת היחידה להתפתחות הילד לוותה בתהליך מנטורינג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ע"י מנהלת תוכנית ההרחבה הארצית של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Urban95</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rPr>
              <a:t> והמנהלת העירונית של התוכנית בטירה. לשם הערכת התהליך התקיימו ראיון פתיחה ותיאום ציפיות וראיון סיום עם מנהלת היחידה. </a:t>
            </a:r>
            <a:r>
              <a:rPr lang="he-IL" sz="1200" u="sng">
                <a:solidFill>
                  <a:srgbClr val="000000"/>
                </a:solidFill>
                <a:latin typeface="Segoe UI" panose="020B0502040204020203" pitchFamily="34" charset="0"/>
                <a:ea typeface="Tahoma"/>
                <a:cs typeface="Segoe UI" panose="020B0502040204020203" pitchFamily="34" charset="0"/>
              </a:rPr>
              <a:t>דיווח מפורט הוגש מיד לאחר מכן ולא יוצג בדוח זה.</a:t>
            </a:r>
          </a:p>
        </p:txBody>
      </p:sp>
      <p:sp>
        <p:nvSpPr>
          <p:cNvPr id="15" name="TextBox 14">
            <a:extLst>
              <a:ext uri="{FF2B5EF4-FFF2-40B4-BE49-F238E27FC236}">
                <a16:creationId xmlns:a16="http://schemas.microsoft.com/office/drawing/2014/main" id="{2A9924C5-B4B8-E119-2502-AEA020DBF852}"/>
              </a:ext>
            </a:extLst>
          </p:cNvPr>
          <p:cNvSpPr txBox="1"/>
          <p:nvPr/>
        </p:nvSpPr>
        <p:spPr>
          <a:xfrm>
            <a:off x="11383757" y="3903862"/>
            <a:ext cx="486000" cy="504000"/>
          </a:xfrm>
          <a:prstGeom prst="rect">
            <a:avLst/>
          </a:prstGeom>
          <a:noFill/>
          <a:ln>
            <a:solidFill>
              <a:srgbClr val="F9BC2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srgbClr val="000000"/>
                </a:solidFill>
                <a:effectLst/>
                <a:uLnTx/>
                <a:uFillTx/>
                <a:latin typeface="Tahoma"/>
                <a:ea typeface="Tahoma"/>
                <a:cs typeface="Tahoma"/>
              </a:rPr>
              <a:t>11 ינואר 2023</a:t>
            </a:r>
            <a:endParaRPr kumimoji="0" lang="en-IL"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81A58DB-4647-C684-D767-4D1A3153DD3F}"/>
              </a:ext>
            </a:extLst>
          </p:cNvPr>
          <p:cNvSpPr txBox="1"/>
          <p:nvPr/>
        </p:nvSpPr>
        <p:spPr>
          <a:xfrm>
            <a:off x="11398126" y="4433545"/>
            <a:ext cx="471631" cy="553998"/>
          </a:xfrm>
          <a:prstGeom prst="rect">
            <a:avLst/>
          </a:prstGeom>
          <a:noFill/>
          <a:ln>
            <a:solidFill>
              <a:srgbClr val="F9BC2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srgbClr val="000000"/>
                </a:solidFill>
                <a:effectLst/>
                <a:uLnTx/>
                <a:uFillTx/>
                <a:latin typeface="Tahoma"/>
                <a:ea typeface="Tahoma"/>
                <a:cs typeface="Tahoma"/>
              </a:rPr>
              <a:t>14 ינואר 2023</a:t>
            </a:r>
            <a:endParaRPr kumimoji="0" lang="en-IL"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F28493F-E558-47B4-4DA6-CD6E27E94F1D}"/>
              </a:ext>
            </a:extLst>
          </p:cNvPr>
          <p:cNvSpPr txBox="1"/>
          <p:nvPr/>
        </p:nvSpPr>
        <p:spPr>
          <a:xfrm>
            <a:off x="11401829" y="5011266"/>
            <a:ext cx="471582" cy="553998"/>
          </a:xfrm>
          <a:prstGeom prst="rect">
            <a:avLst/>
          </a:prstGeom>
          <a:noFill/>
          <a:ln>
            <a:solidFill>
              <a:srgbClr val="F9BC2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srgbClr val="000000"/>
                </a:solidFill>
                <a:effectLst/>
                <a:uLnTx/>
                <a:uFillTx/>
                <a:latin typeface="Tahoma"/>
                <a:ea typeface="Tahoma"/>
                <a:cs typeface="Tahoma"/>
              </a:rPr>
              <a:t>13 מרץ 2023</a:t>
            </a:r>
            <a:endParaRPr kumimoji="0" lang="en-IL"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Slide Number Placeholder 1">
            <a:extLst>
              <a:ext uri="{FF2B5EF4-FFF2-40B4-BE49-F238E27FC236}">
                <a16:creationId xmlns:a16="http://schemas.microsoft.com/office/drawing/2014/main" id="{690BA591-CC42-6BB9-8D66-EC51331E331E}"/>
              </a:ext>
            </a:extLst>
          </p:cNvPr>
          <p:cNvSpPr txBox="1">
            <a:spLocks/>
          </p:cNvSpPr>
          <p:nvPr/>
        </p:nvSpPr>
        <p:spPr>
          <a:xfrm>
            <a:off x="11854295" y="6508963"/>
            <a:ext cx="462280" cy="365125"/>
          </a:xfrm>
          <a:prstGeom prst="rect">
            <a:avLst/>
          </a:prstGeom>
        </p:spPr>
        <p:txBody>
          <a:bodyPr vert="horz" lIns="91440" tIns="45720" rIns="91440" bIns="45720" rtlCol="0" anchor="ctr">
            <a:normAutofit/>
          </a:bodyP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rtl="0">
              <a:spcAft>
                <a:spcPts val="600"/>
              </a:spcAft>
              <a:defRPr/>
            </a:pPr>
            <a:fld id="{F2736200-3204-44C4-A5EC-985817706BA3}" type="slidenum">
              <a:rPr lang="en-US" smtClean="0"/>
              <a:pPr rtl="0">
                <a:spcAft>
                  <a:spcPts val="600"/>
                </a:spcAft>
                <a:defRPr/>
              </a:pPr>
              <a:t>33</a:t>
            </a:fld>
            <a:endParaRPr lang="en-US"/>
          </a:p>
        </p:txBody>
      </p:sp>
      <p:pic>
        <p:nvPicPr>
          <p:cNvPr id="20" name="Picture 19">
            <a:extLst>
              <a:ext uri="{FF2B5EF4-FFF2-40B4-BE49-F238E27FC236}">
                <a16:creationId xmlns:a16="http://schemas.microsoft.com/office/drawing/2014/main" id="{560FF103-4CA9-7A5A-0C14-197CBB76CF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9662"/>
          <a:stretch/>
        </p:blipFill>
        <p:spPr>
          <a:xfrm>
            <a:off x="0" y="-34592"/>
            <a:ext cx="2530132" cy="3132617"/>
          </a:xfrm>
          <a:prstGeom prst="rect">
            <a:avLst/>
          </a:prstGeom>
        </p:spPr>
      </p:pic>
      <p:sp>
        <p:nvSpPr>
          <p:cNvPr id="21" name="TextBox 20">
            <a:extLst>
              <a:ext uri="{FF2B5EF4-FFF2-40B4-BE49-F238E27FC236}">
                <a16:creationId xmlns:a16="http://schemas.microsoft.com/office/drawing/2014/main" id="{A0AA3600-847B-1937-A28B-0FEAF3FDF556}"/>
              </a:ext>
            </a:extLst>
          </p:cNvPr>
          <p:cNvSpPr txBox="1"/>
          <p:nvPr/>
        </p:nvSpPr>
        <p:spPr>
          <a:xfrm>
            <a:off x="2622841" y="1036457"/>
            <a:ext cx="1643900" cy="553998"/>
          </a:xfrm>
          <a:prstGeom prst="rect">
            <a:avLst/>
          </a:prstGeom>
          <a:solidFill>
            <a:schemeClr val="accent3">
              <a:alpha val="50196"/>
            </a:schemeClr>
          </a:solidFill>
        </p:spPr>
        <p:txBody>
          <a:bodyPr wrap="square">
            <a:spAutoFit/>
          </a:bodyPr>
          <a:lstStyle>
            <a:defPPr>
              <a:defRPr lang="he-IL"/>
            </a:defPPr>
            <a:lvl1pPr algn="ctr">
              <a:defRPr sz="1000" b="0">
                <a:solidFill>
                  <a:srgbClr val="000000"/>
                </a:solidFill>
                <a:latin typeface="Tahoma"/>
                <a:ea typeface="Tahoma"/>
                <a:cs typeface="Tahoma"/>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1000" b="0" i="0" u="none" strike="noStrike" kern="1200" cap="none" spc="0" normalizeH="0" baseline="0" noProof="0">
                <a:ln>
                  <a:noFill/>
                </a:ln>
                <a:solidFill>
                  <a:prstClr val="white"/>
                </a:solidFill>
                <a:effectLst/>
                <a:uLnTx/>
                <a:uFillTx/>
                <a:latin typeface="Tahoma"/>
                <a:ea typeface="Tahoma"/>
                <a:cs typeface="Tahoma"/>
              </a:rPr>
              <a:t>*התמונות לקוחות מעמוד האינסטגרם של היחידה להתפתחות הילד בטירה</a:t>
            </a:r>
            <a:endParaRPr kumimoji="0" lang="en-US" sz="1000" b="0" i="0" u="none" strike="noStrike" kern="1200" cap="none" spc="0" normalizeH="0" baseline="0" noProof="0">
              <a:ln>
                <a:noFill/>
              </a:ln>
              <a:solidFill>
                <a:prstClr val="white"/>
              </a:solidFill>
              <a:effectLst/>
              <a:uLnTx/>
              <a:uFillTx/>
              <a:latin typeface="Tahoma"/>
              <a:ea typeface="Tahoma"/>
              <a:cs typeface="Tahoma"/>
            </a:endParaRPr>
          </a:p>
        </p:txBody>
      </p:sp>
      <p:pic>
        <p:nvPicPr>
          <p:cNvPr id="1026" name="Picture 2">
            <a:extLst>
              <a:ext uri="{FF2B5EF4-FFF2-40B4-BE49-F238E27FC236}">
                <a16:creationId xmlns:a16="http://schemas.microsoft.com/office/drawing/2014/main" id="{FA63F977-9D89-5FC5-3428-D8512DB8161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9" y="3166515"/>
            <a:ext cx="2531932" cy="37655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C153F96-9546-C1E5-43D2-47D6B1CC44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8519"/>
          <a:stretch/>
        </p:blipFill>
        <p:spPr>
          <a:xfrm>
            <a:off x="2017341" y="1652508"/>
            <a:ext cx="2249400" cy="184266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a:extLst>
              <a:ext uri="{FF2B5EF4-FFF2-40B4-BE49-F238E27FC236}">
                <a16:creationId xmlns:a16="http://schemas.microsoft.com/office/drawing/2014/main" id="{C2D64557-F1F9-54B2-823E-127C1D6F749B}"/>
              </a:ext>
            </a:extLst>
          </p:cNvPr>
          <p:cNvPicPr>
            <a:picLocks noChangeAspect="1"/>
          </p:cNvPicPr>
          <p:nvPr/>
        </p:nvPicPr>
        <p:blipFill rotWithShape="1">
          <a:blip r:embed="rId6"/>
          <a:srcRect t="33178" b="39690"/>
          <a:stretch/>
        </p:blipFill>
        <p:spPr>
          <a:xfrm>
            <a:off x="2316848" y="5519396"/>
            <a:ext cx="1966952" cy="118593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5868116A-F216-0A07-17DC-12FE0215F74B}"/>
              </a:ext>
            </a:extLst>
          </p:cNvPr>
          <p:cNvPicPr>
            <a:picLocks noChangeAspect="1"/>
          </p:cNvPicPr>
          <p:nvPr/>
        </p:nvPicPr>
        <p:blipFill rotWithShape="1">
          <a:blip r:embed="rId7"/>
          <a:srcRect t="-1" b="6202"/>
          <a:stretch/>
        </p:blipFill>
        <p:spPr>
          <a:xfrm>
            <a:off x="2642462" y="3572253"/>
            <a:ext cx="1624279" cy="1870065"/>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9885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872197" y="6492875"/>
            <a:ext cx="391334" cy="365125"/>
          </a:xfrm>
        </p:spPr>
        <p:txBody>
          <a:bodyPr/>
          <a:lstStyle/>
          <a:p>
            <a:fld id="{F2736200-3204-44C4-A5EC-985817706BA3}" type="slidenum">
              <a:rPr lang="en-US" sz="1400" dirty="0" smtClean="0"/>
              <a:t>34</a:t>
            </a:fld>
            <a:endParaRPr lang="en-US" sz="1400"/>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r>
              <a:rPr lang="he-IL" sz="2000" b="1">
                <a:solidFill>
                  <a:schemeClr val="bg1"/>
                </a:solidFill>
                <a:latin typeface="Tahoma" pitchFamily="34" charset="0"/>
                <a:ea typeface="Tahoma" pitchFamily="34" charset="0"/>
                <a:cs typeface="Tahoma" pitchFamily="34" charset="0"/>
              </a:rPr>
              <a:t>מרחב ההתערבות - חצר היחידה להתפתחות הילד - לפני ואחרי התערבות</a:t>
            </a:r>
          </a:p>
        </p:txBody>
      </p:sp>
      <p:graphicFrame>
        <p:nvGraphicFramePr>
          <p:cNvPr id="3" name="Table 2">
            <a:extLst>
              <a:ext uri="{FF2B5EF4-FFF2-40B4-BE49-F238E27FC236}">
                <a16:creationId xmlns:a16="http://schemas.microsoft.com/office/drawing/2014/main" id="{CB23FA7E-3A47-47BB-FC7D-165146E1A324}"/>
              </a:ext>
            </a:extLst>
          </p:cNvPr>
          <p:cNvGraphicFramePr>
            <a:graphicFrameLocks noGrp="1"/>
          </p:cNvGraphicFramePr>
          <p:nvPr>
            <p:extLst>
              <p:ext uri="{D42A27DB-BD31-4B8C-83A1-F6EECF244321}">
                <p14:modId xmlns:p14="http://schemas.microsoft.com/office/powerpoint/2010/main" val="3991094745"/>
              </p:ext>
            </p:extLst>
          </p:nvPr>
        </p:nvGraphicFramePr>
        <p:xfrm>
          <a:off x="6324216" y="2665858"/>
          <a:ext cx="5588120" cy="4092892"/>
        </p:xfrm>
        <a:graphic>
          <a:graphicData uri="http://schemas.openxmlformats.org/drawingml/2006/table">
            <a:tbl>
              <a:tblPr rtl="1" firstRow="1" bandRow="1">
                <a:tableStyleId>{2D5ABB26-0587-4C30-8999-92F81FD0307C}</a:tableStyleId>
              </a:tblPr>
              <a:tblGrid>
                <a:gridCol w="836879">
                  <a:extLst>
                    <a:ext uri="{9D8B030D-6E8A-4147-A177-3AD203B41FA5}">
                      <a16:colId xmlns:a16="http://schemas.microsoft.com/office/drawing/2014/main" val="851805883"/>
                    </a:ext>
                  </a:extLst>
                </a:gridCol>
                <a:gridCol w="2660464">
                  <a:extLst>
                    <a:ext uri="{9D8B030D-6E8A-4147-A177-3AD203B41FA5}">
                      <a16:colId xmlns:a16="http://schemas.microsoft.com/office/drawing/2014/main" val="1289128960"/>
                    </a:ext>
                  </a:extLst>
                </a:gridCol>
                <a:gridCol w="2090777">
                  <a:extLst>
                    <a:ext uri="{9D8B030D-6E8A-4147-A177-3AD203B41FA5}">
                      <a16:colId xmlns:a16="http://schemas.microsoft.com/office/drawing/2014/main" val="1750588390"/>
                    </a:ext>
                  </a:extLst>
                </a:gridCol>
              </a:tblGrid>
              <a:tr h="275728">
                <a:tc>
                  <a:txBody>
                    <a:bodyPr/>
                    <a:lstStyle/>
                    <a:p>
                      <a:pPr marL="0" algn="ctr" defTabSz="914400" rtl="1" eaLnBrk="1" latinLnBrk="0" hangingPunct="1"/>
                      <a:endParaRPr lang="he-IL" sz="1100" b="1" kern="1200">
                        <a:solidFill>
                          <a:schemeClr val="bg1"/>
                        </a:solidFill>
                        <a:latin typeface="Segoe UI" panose="020B0502040204020203" pitchFamily="34" charset="0"/>
                        <a:ea typeface="Tahoma" panose="020B0604030504040204" pitchFamily="34" charset="0"/>
                        <a:cs typeface="Segoe UI" panose="020B0502040204020203" pitchFamily="34" charset="0"/>
                      </a:endParaRP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tx1"/>
                          </a:solidFill>
                          <a:latin typeface="Segoe UI" panose="020B0502040204020203" pitchFamily="34" charset="0"/>
                          <a:ea typeface="Tahoma" panose="020B0604030504040204" pitchFamily="34" charset="0"/>
                          <a:cs typeface="Segoe UI" panose="020B0502040204020203" pitchFamily="34" charset="0"/>
                        </a:rPr>
                        <a:t>לפני התערבות </a:t>
                      </a:r>
                      <a:r>
                        <a:rPr lang="he-IL" sz="1100">
                          <a:solidFill>
                            <a:srgbClr val="000000"/>
                          </a:solidFill>
                          <a:latin typeface="Segoe UI" panose="020B0502040204020203" pitchFamily="34" charset="0"/>
                          <a:ea typeface="Tahoma"/>
                          <a:cs typeface="Segoe UI" panose="020B0502040204020203" pitchFamily="34" charset="0"/>
                        </a:rPr>
                        <a:t>26.03.22</a:t>
                      </a:r>
                      <a:endParaRPr lang="he-IL" sz="11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100" b="1" kern="1200">
                          <a:solidFill>
                            <a:schemeClr val="tx1"/>
                          </a:solidFill>
                          <a:latin typeface="Segoe UI" panose="020B0502040204020203" pitchFamily="34" charset="0"/>
                          <a:ea typeface="Tahoma" panose="020B0604030504040204" pitchFamily="34" charset="0"/>
                          <a:cs typeface="Segoe UI" panose="020B0502040204020203" pitchFamily="34" charset="0"/>
                        </a:rPr>
                        <a:t>אחרי התערבות </a:t>
                      </a:r>
                      <a:r>
                        <a:rPr lang="he-IL" sz="1100">
                          <a:latin typeface="Segoe UI" panose="020B0502040204020203" pitchFamily="34" charset="0"/>
                          <a:ea typeface="Tahoma"/>
                          <a:cs typeface="Segoe UI" panose="020B0502040204020203" pitchFamily="34" charset="0"/>
                        </a:rPr>
                        <a:t>14.01.23</a:t>
                      </a:r>
                      <a:endParaRPr lang="he-IL" sz="11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9570892"/>
                  </a:ext>
                </a:extLst>
              </a:tr>
              <a:tr h="848412">
                <a:tc>
                  <a:txBody>
                    <a:bodyPr/>
                    <a:lstStyle/>
                    <a:p>
                      <a:pPr marL="0" algn="ctr" defTabSz="914400" rtl="1" eaLnBrk="1"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חניה </a:t>
                      </a:r>
                    </a:p>
                  </a:txBody>
                  <a:tcPr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אין חנייה ייעודית לבאי היחידה. מבקרים מחנים באדום-לבן במדרכות הסמוכות, למרות שיש חניות מוסדרות במרחק סביר. הצוות מחנה ברחבת הכניסה ליחידה.</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הצוות ממשיך להשתמש ברחבת חצר היחידה כחניון, למרות שנתבקשו להימנע מכך. (בתמונות)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716550523"/>
                  </a:ext>
                </a:extLst>
              </a:tr>
              <a:tr h="607757">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בטיחות </a:t>
                      </a:r>
                      <a:br>
                        <a:rPr lang="en-US"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וניקיון</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החצר מרווחת, מגודרת ונקייה, יכולה לשמש למגוון פעילויות, ומהווה מרחב נעים ובטוח המאפשר שיח ומפגש קהילתי.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הקיר הירוק והשתילים נראים שמורים ומטופחים, המרחב מזמין לפעילות.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1387046"/>
                  </a:ext>
                </a:extLst>
              </a:tr>
              <a:tr h="1022026">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התאמה </a:t>
                      </a:r>
                      <a:br>
                        <a:rPr lang="en-US"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לכמות </a:t>
                      </a:r>
                      <a:br>
                        <a:rPr lang="en-US"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נוכחים</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indent="0" algn="r" defTabSz="914400" rtl="1" eaLnBrk="1" latinLnBrk="0" hangingPunct="1">
                        <a:lnSpc>
                          <a:spcPts val="1500"/>
                        </a:lnSpc>
                        <a:buClr>
                          <a:srgbClr val="EC1C3C"/>
                        </a:buClr>
                        <a:buFont typeface="Tahoma" panose="020B0604030504040204" pitchFamily="34" charset="0"/>
                        <a:buNone/>
                      </a:pPr>
                      <a:r>
                        <a:rPr lang="he-IL" sz="1100" b="0" u="sng" kern="1200">
                          <a:solidFill>
                            <a:schemeClr val="bg1"/>
                          </a:solidFill>
                          <a:latin typeface="Segoe UI" panose="020B0502040204020203" pitchFamily="34" charset="0"/>
                          <a:ea typeface="Tahoma" panose="020B0604030504040204" pitchFamily="34" charset="0"/>
                          <a:cs typeface="Segoe UI" panose="020B0502040204020203" pitchFamily="34" charset="0"/>
                        </a:rPr>
                        <a:t>הרחבה </a:t>
                      </a:r>
                      <a:r>
                        <a:rPr lang="he-IL" sz="1100" b="0" u="none" kern="1200">
                          <a:solidFill>
                            <a:schemeClr val="bg1"/>
                          </a:solidFill>
                          <a:latin typeface="Segoe UI" panose="020B0502040204020203" pitchFamily="34" charset="0"/>
                          <a:ea typeface="Tahoma" panose="020B0604030504040204" pitchFamily="34" charset="0"/>
                          <a:cs typeface="Segoe UI" panose="020B0502040204020203" pitchFamily="34" charset="0"/>
                        </a:rPr>
                        <a:t>המרוצפת מתאימה </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לשהייה של 9-10 אנשים.</a:t>
                      </a:r>
                    </a:p>
                    <a:p>
                      <a:pPr marL="0" indent="0" algn="r" defTabSz="914400" rtl="1" eaLnBrk="1" latinLnBrk="0" hangingPunct="1">
                        <a:lnSpc>
                          <a:spcPts val="1500"/>
                        </a:lnSpc>
                        <a:buClr>
                          <a:srgbClr val="EC1C3C"/>
                        </a:buClr>
                        <a:buFont typeface="Tahoma" panose="020B0604030504040204" pitchFamily="34" charset="0"/>
                        <a:buNone/>
                      </a:pPr>
                      <a:r>
                        <a:rPr lang="he-IL" sz="1100" b="0" u="sng" kern="1200">
                          <a:solidFill>
                            <a:schemeClr val="bg1"/>
                          </a:solidFill>
                          <a:latin typeface="Segoe UI" panose="020B0502040204020203" pitchFamily="34" charset="0"/>
                          <a:ea typeface="Tahoma" panose="020B0604030504040204" pitchFamily="34" charset="0"/>
                          <a:cs typeface="Segoe UI" panose="020B0502040204020203" pitchFamily="34" charset="0"/>
                        </a:rPr>
                        <a:t>הדשא הסינטטי </a:t>
                      </a:r>
                      <a:r>
                        <a:rPr lang="he-IL" sz="1100" b="0" u="none" kern="1200">
                          <a:solidFill>
                            <a:schemeClr val="bg1"/>
                          </a:solidFill>
                          <a:latin typeface="Segoe UI" panose="020B0502040204020203" pitchFamily="34" charset="0"/>
                          <a:ea typeface="Tahoma" panose="020B0604030504040204" pitchFamily="34" charset="0"/>
                          <a:cs typeface="Segoe UI" panose="020B0502040204020203" pitchFamily="34" charset="0"/>
                        </a:rPr>
                        <a:t>כולל</a:t>
                      </a: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 3 מתקני משחק </a:t>
                      </a:r>
                      <a:br>
                        <a:rPr lang="en-US"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b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ו- 2 בתי משחק שיכולים לשמש 7-6 ילדים לכל היותר.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indent="0" algn="r" defTabSz="914400" rtl="1" eaLnBrk="1" latinLnBrk="0" hangingPunct="1">
                        <a:lnSpc>
                          <a:spcPts val="1500"/>
                        </a:lnSpc>
                        <a:buClr>
                          <a:srgbClr val="EC1C3C"/>
                        </a:buClr>
                        <a:buFont typeface="Tahoma" panose="020B0604030504040204" pitchFamily="34" charset="0"/>
                        <a:buNone/>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נוספו מתקני ספורט לילדים (הוצאו ממרחב המתנה פנימי לחצר). </a:t>
                      </a:r>
                      <a:r>
                        <a:rPr lang="he-IL" sz="1100" b="0" u="sng" kern="1200">
                          <a:solidFill>
                            <a:schemeClr val="bg1"/>
                          </a:solidFill>
                          <a:latin typeface="Segoe UI" panose="020B0502040204020203" pitchFamily="34" charset="0"/>
                          <a:ea typeface="Tahoma" panose="020B0604030504040204" pitchFamily="34" charset="0"/>
                          <a:cs typeface="Segoe UI" panose="020B0502040204020203" pitchFamily="34" charset="0"/>
                        </a:rPr>
                        <a:t>לפי הצוות, הרחבה אינה מרווחת מספיק כדי לקיים את פעילות טיפול בגינון.</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4042228526"/>
                  </a:ext>
                </a:extLst>
              </a:tr>
              <a:tr h="813800">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אינטראקציות ומשחק</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ההורים ממתינים בתוך המבנה, לרוב עסוקים בטלפון. נצפו כמה ילדים שיצאו לשחק במתקנים, לזמן קצר מאוד. אין שיח בין ההורים, ובינם לילדים בעת המתנה.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בעת התצפית היה גשום והחצר לא הייתה בשימוש. הורים הורידו את ילדיהם בכניסה מבלי לצאת מהרכבים.</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3700444073"/>
                  </a:ext>
                </a:extLst>
              </a:tr>
              <a:tr h="412146">
                <a:tc>
                  <a:txBody>
                    <a:bodyPr/>
                    <a:lstStyle/>
                    <a:p>
                      <a:pPr marL="0" algn="ctr" defTabSz="914400" rtl="1" eaLnBrk="1" fontAlgn="ctr" latinLnBrk="0" hangingPunct="1"/>
                      <a:r>
                        <a:rPr lang="he-IL" sz="1000" b="1" kern="1200">
                          <a:solidFill>
                            <a:schemeClr val="bg1"/>
                          </a:solidFill>
                          <a:latin typeface="Segoe UI" panose="020B0502040204020203" pitchFamily="34" charset="0"/>
                          <a:ea typeface="Tahoma" panose="020B0604030504040204" pitchFamily="34" charset="0"/>
                          <a:cs typeface="Segoe UI" panose="020B0502040204020203" pitchFamily="34" charset="0"/>
                        </a:rPr>
                        <a:t>צל/ קירוי</a:t>
                      </a:r>
                    </a:p>
                  </a:txBody>
                  <a:tcPr marL="6350" marR="6350" marT="6350" marB="0" anchor="ct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gridSpan="2">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r>
                        <a:rPr lang="he-IL" sz="1100" b="0" kern="1200">
                          <a:solidFill>
                            <a:schemeClr val="bg1"/>
                          </a:solidFill>
                          <a:latin typeface="Segoe UI" panose="020B0502040204020203" pitchFamily="34" charset="0"/>
                          <a:ea typeface="Tahoma" panose="020B0604030504040204" pitchFamily="34" charset="0"/>
                          <a:cs typeface="Segoe UI" panose="020B0502040204020203" pitchFamily="34" charset="0"/>
                        </a:rPr>
                        <a:t>המרחב אינו מותאם לשהייה: אין מחסה מגשם או שמש, אין מקומות ישיבה, רק שני כיסאות ישנים. לא ניכר שינוי בתצפית אחרי התערבות.</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tc hMerge="1">
                  <a:txBody>
                    <a:bodyPr/>
                    <a:lstStyle/>
                    <a:p>
                      <a:pPr marL="0" marR="0" lvl="0" indent="0" algn="r" defTabSz="914400" rtl="1" eaLnBrk="1" fontAlgn="auto" latinLnBrk="0" hangingPunct="1">
                        <a:lnSpc>
                          <a:spcPts val="1500"/>
                        </a:lnSpc>
                        <a:spcBef>
                          <a:spcPts val="0"/>
                        </a:spcBef>
                        <a:spcAft>
                          <a:spcPts val="0"/>
                        </a:spcAft>
                        <a:buClr>
                          <a:srgbClr val="EC1C3C"/>
                        </a:buClr>
                        <a:buSzTx/>
                        <a:buFont typeface="Tahoma" panose="020B0604030504040204" pitchFamily="34" charset="0"/>
                        <a:buNone/>
                        <a:tabLst/>
                        <a:defRPr/>
                      </a:pPr>
                      <a:endParaRPr lang="he-IL" sz="1100" b="0" kern="120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5A5A5"/>
                    </a:solidFill>
                  </a:tcPr>
                </a:tc>
                <a:extLst>
                  <a:ext uri="{0D108BD9-81ED-4DB2-BD59-A6C34878D82A}">
                    <a16:rowId xmlns:a16="http://schemas.microsoft.com/office/drawing/2014/main" val="2426785455"/>
                  </a:ext>
                </a:extLst>
              </a:tr>
            </a:tbl>
          </a:graphicData>
        </a:graphic>
      </p:graphicFrame>
      <p:pic>
        <p:nvPicPr>
          <p:cNvPr id="16" name="Picture 15">
            <a:extLst>
              <a:ext uri="{FF2B5EF4-FFF2-40B4-BE49-F238E27FC236}">
                <a16:creationId xmlns:a16="http://schemas.microsoft.com/office/drawing/2014/main" id="{BCD5577C-5F55-F378-AC7D-0F4B099EDF0C}"/>
              </a:ext>
            </a:extLst>
          </p:cNvPr>
          <p:cNvPicPr>
            <a:picLocks noChangeAspect="1"/>
          </p:cNvPicPr>
          <p:nvPr/>
        </p:nvPicPr>
        <p:blipFill rotWithShape="1">
          <a:blip r:embed="rId3"/>
          <a:srcRect l="4264" t="5826" r="4432"/>
          <a:stretch/>
        </p:blipFill>
        <p:spPr>
          <a:xfrm>
            <a:off x="2787711" y="2887346"/>
            <a:ext cx="2472927" cy="1925387"/>
          </a:xfrm>
          <a:prstGeom prst="rect">
            <a:avLst/>
          </a:prstGeom>
        </p:spPr>
      </p:pic>
      <p:pic>
        <p:nvPicPr>
          <p:cNvPr id="20" name="Picture 19">
            <a:extLst>
              <a:ext uri="{FF2B5EF4-FFF2-40B4-BE49-F238E27FC236}">
                <a16:creationId xmlns:a16="http://schemas.microsoft.com/office/drawing/2014/main" id="{C26E2144-3CCD-ACF2-4D0E-77B1128C4AB9}"/>
              </a:ext>
            </a:extLst>
          </p:cNvPr>
          <p:cNvPicPr>
            <a:picLocks noChangeAspect="1"/>
          </p:cNvPicPr>
          <p:nvPr/>
        </p:nvPicPr>
        <p:blipFill rotWithShape="1">
          <a:blip r:embed="rId4">
            <a:extLst>
              <a:ext uri="{28A0092B-C50C-407E-A947-70E740481C1C}">
                <a14:useLocalDpi xmlns:a14="http://schemas.microsoft.com/office/drawing/2010/main" val="0"/>
              </a:ext>
            </a:extLst>
          </a:blip>
          <a:srcRect l="15775" t="26108" r="4265" b="38173"/>
          <a:stretch/>
        </p:blipFill>
        <p:spPr bwMode="auto">
          <a:xfrm>
            <a:off x="3422465" y="4959773"/>
            <a:ext cx="2823053" cy="1798227"/>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AE5E6B2C-EF4C-FCBC-E373-A9A4F0A367B0}"/>
              </a:ext>
            </a:extLst>
          </p:cNvPr>
          <p:cNvSpPr txBox="1"/>
          <p:nvPr/>
        </p:nvSpPr>
        <p:spPr>
          <a:xfrm>
            <a:off x="3422465" y="6511779"/>
            <a:ext cx="2836196" cy="246221"/>
          </a:xfrm>
          <a:prstGeom prst="rect">
            <a:avLst/>
          </a:prstGeom>
          <a:solidFill>
            <a:srgbClr val="E7E6E6">
              <a:alpha val="50196"/>
            </a:srgbClr>
          </a:solidFill>
        </p:spPr>
        <p:txBody>
          <a:bodyPr wrap="square">
            <a:spAutoFit/>
          </a:bodyPr>
          <a:lstStyle>
            <a:defPPr>
              <a:defRPr lang="he-IL"/>
            </a:defPPr>
            <a:lvl1pPr algn="ctr">
              <a:defRPr sz="1100" b="1">
                <a:cs typeface="Calibri" panose="020F0502020204030204" pitchFamily="34" charset="0"/>
              </a:defRPr>
            </a:lvl1pPr>
          </a:lstStyle>
          <a:p>
            <a:r>
              <a:rPr lang="he-IL" sz="1000">
                <a:latin typeface="Segoe UI" panose="020B0502040204020203" pitchFamily="34" charset="0"/>
                <a:cs typeface="Segoe UI" panose="020B0502040204020203" pitchFamily="34" charset="0"/>
              </a:rPr>
              <a:t>רחבה מרוצפת בכניסה ליחידה-אזור התערבות </a:t>
            </a:r>
          </a:p>
        </p:txBody>
      </p:sp>
      <p:pic>
        <p:nvPicPr>
          <p:cNvPr id="23" name="Picture 22">
            <a:extLst>
              <a:ext uri="{FF2B5EF4-FFF2-40B4-BE49-F238E27FC236}">
                <a16:creationId xmlns:a16="http://schemas.microsoft.com/office/drawing/2014/main" id="{A0667483-14B9-B54C-E0C3-F50EFBCE981F}"/>
              </a:ext>
            </a:extLst>
          </p:cNvPr>
          <p:cNvPicPr>
            <a:picLocks noChangeAspect="1"/>
          </p:cNvPicPr>
          <p:nvPr/>
        </p:nvPicPr>
        <p:blipFill rotWithShape="1">
          <a:blip r:embed="rId5"/>
          <a:srcRect l="44644" r="18619"/>
          <a:stretch/>
        </p:blipFill>
        <p:spPr>
          <a:xfrm>
            <a:off x="5272520" y="2875876"/>
            <a:ext cx="957082" cy="1925387"/>
          </a:xfrm>
          <a:prstGeom prst="rect">
            <a:avLst/>
          </a:prstGeom>
        </p:spPr>
      </p:pic>
      <p:sp>
        <p:nvSpPr>
          <p:cNvPr id="27" name="TextBox 26">
            <a:extLst>
              <a:ext uri="{FF2B5EF4-FFF2-40B4-BE49-F238E27FC236}">
                <a16:creationId xmlns:a16="http://schemas.microsoft.com/office/drawing/2014/main" id="{F3AC17DA-9C73-AB37-F83B-18B266D931CA}"/>
              </a:ext>
            </a:extLst>
          </p:cNvPr>
          <p:cNvSpPr txBox="1"/>
          <p:nvPr/>
        </p:nvSpPr>
        <p:spPr>
          <a:xfrm>
            <a:off x="2787711" y="4547347"/>
            <a:ext cx="3441892" cy="253916"/>
          </a:xfrm>
          <a:prstGeom prst="rect">
            <a:avLst/>
          </a:prstGeom>
          <a:solidFill>
            <a:srgbClr val="E7E6E6">
              <a:alpha val="50196"/>
            </a:srgbClr>
          </a:solidFill>
        </p:spPr>
        <p:txBody>
          <a:bodyPr wrap="square">
            <a:spAutoFit/>
          </a:bodyPr>
          <a:lstStyle>
            <a:defPPr>
              <a:defRPr lang="he-IL"/>
            </a:defPPr>
            <a:lvl1pPr algn="ctr">
              <a:defRPr sz="1100" b="1">
                <a:cs typeface="Calibri" panose="020F0502020204030204" pitchFamily="34" charset="0"/>
              </a:defRPr>
            </a:lvl1pPr>
          </a:lstStyle>
          <a:p>
            <a:r>
              <a:rPr lang="he-IL" sz="1000">
                <a:latin typeface="Segoe UI" panose="020B0502040204020203" pitchFamily="34" charset="0"/>
                <a:cs typeface="Segoe UI" panose="020B0502040204020203" pitchFamily="34" charset="0"/>
              </a:rPr>
              <a:t>כיסאות לישיבה</a:t>
            </a:r>
            <a:r>
              <a:rPr lang="en-US" sz="1000">
                <a:latin typeface="Segoe UI" panose="020B0502040204020203" pitchFamily="34" charset="0"/>
                <a:cs typeface="Segoe UI" panose="020B0502040204020203" pitchFamily="34" charset="0"/>
              </a:rPr>
              <a:t>;</a:t>
            </a:r>
            <a:r>
              <a:rPr lang="he-IL" sz="1000">
                <a:latin typeface="Segoe UI" panose="020B0502040204020203" pitchFamily="34" charset="0"/>
                <a:cs typeface="Segoe UI" panose="020B0502040204020203" pitchFamily="34" charset="0"/>
              </a:rPr>
              <a:t> חצר היחידה, דשא סינטטי ומתקני משחק</a:t>
            </a:r>
          </a:p>
        </p:txBody>
      </p:sp>
      <p:pic>
        <p:nvPicPr>
          <p:cNvPr id="4" name="Picture 3">
            <a:extLst>
              <a:ext uri="{FF2B5EF4-FFF2-40B4-BE49-F238E27FC236}">
                <a16:creationId xmlns:a16="http://schemas.microsoft.com/office/drawing/2014/main" id="{0209DB29-2B04-4EAD-A418-1C637C606393}"/>
              </a:ext>
            </a:extLst>
          </p:cNvPr>
          <p:cNvPicPr>
            <a:picLocks noChangeAspect="1"/>
          </p:cNvPicPr>
          <p:nvPr/>
        </p:nvPicPr>
        <p:blipFill rotWithShape="1">
          <a:blip r:embed="rId6"/>
          <a:srcRect t="13042" r="25651" b="31008"/>
          <a:stretch/>
        </p:blipFill>
        <p:spPr>
          <a:xfrm>
            <a:off x="-8945" y="4959773"/>
            <a:ext cx="2141752" cy="1798227"/>
          </a:xfrm>
          <a:prstGeom prst="rect">
            <a:avLst/>
          </a:prstGeom>
        </p:spPr>
      </p:pic>
      <p:pic>
        <p:nvPicPr>
          <p:cNvPr id="5" name="Picture 4">
            <a:extLst>
              <a:ext uri="{FF2B5EF4-FFF2-40B4-BE49-F238E27FC236}">
                <a16:creationId xmlns:a16="http://schemas.microsoft.com/office/drawing/2014/main" id="{3852EF02-EA60-E3C8-FFC7-C6E585FEF5FF}"/>
              </a:ext>
            </a:extLst>
          </p:cNvPr>
          <p:cNvPicPr>
            <a:picLocks noChangeAspect="1"/>
          </p:cNvPicPr>
          <p:nvPr/>
        </p:nvPicPr>
        <p:blipFill rotWithShape="1">
          <a:blip r:embed="rId7"/>
          <a:srcRect l="13027" t="17610" r="6040" b="15603"/>
          <a:stretch/>
        </p:blipFill>
        <p:spPr>
          <a:xfrm>
            <a:off x="-8947" y="862834"/>
            <a:ext cx="2347274" cy="1916668"/>
          </a:xfrm>
          <a:prstGeom prst="rect">
            <a:avLst/>
          </a:prstGeom>
        </p:spPr>
      </p:pic>
      <p:pic>
        <p:nvPicPr>
          <p:cNvPr id="7" name="Picture 6">
            <a:extLst>
              <a:ext uri="{FF2B5EF4-FFF2-40B4-BE49-F238E27FC236}">
                <a16:creationId xmlns:a16="http://schemas.microsoft.com/office/drawing/2014/main" id="{4CC64C79-911E-F23F-B9C9-FAF65FBC825D}"/>
              </a:ext>
            </a:extLst>
          </p:cNvPr>
          <p:cNvPicPr>
            <a:picLocks noChangeAspect="1"/>
          </p:cNvPicPr>
          <p:nvPr/>
        </p:nvPicPr>
        <p:blipFill rotWithShape="1">
          <a:blip r:embed="rId8"/>
          <a:srcRect l="23520" t="43482" r="26884" b="20930"/>
          <a:stretch/>
        </p:blipFill>
        <p:spPr>
          <a:xfrm>
            <a:off x="-8947" y="2896064"/>
            <a:ext cx="2592968" cy="1916669"/>
          </a:xfrm>
          <a:prstGeom prst="rect">
            <a:avLst/>
          </a:prstGeom>
        </p:spPr>
      </p:pic>
      <p:sp>
        <p:nvSpPr>
          <p:cNvPr id="8" name="TextBox 7">
            <a:extLst>
              <a:ext uri="{FF2B5EF4-FFF2-40B4-BE49-F238E27FC236}">
                <a16:creationId xmlns:a16="http://schemas.microsoft.com/office/drawing/2014/main" id="{DA770D07-C9E7-9187-EEF7-4F6619D04D35}"/>
              </a:ext>
            </a:extLst>
          </p:cNvPr>
          <p:cNvSpPr txBox="1"/>
          <p:nvPr/>
        </p:nvSpPr>
        <p:spPr>
          <a:xfrm>
            <a:off x="-11698" y="4568635"/>
            <a:ext cx="2592969" cy="246221"/>
          </a:xfrm>
          <a:prstGeom prst="rect">
            <a:avLst/>
          </a:prstGeom>
          <a:solidFill>
            <a:srgbClr val="E7E6E6">
              <a:alpha val="50196"/>
            </a:srgbClr>
          </a:solidFill>
        </p:spPr>
        <p:txBody>
          <a:bodyPr wrap="square">
            <a:spAutoFit/>
          </a:bodyPr>
          <a:lstStyle>
            <a:defPPr>
              <a:defRPr lang="he-IL"/>
            </a:defPPr>
            <a:lvl1pPr>
              <a:defRPr sz="1100" b="1">
                <a:cs typeface="Calibri" panose="020F0502020204030204" pitchFamily="34" charset="0"/>
              </a:defRPr>
            </a:lvl1pPr>
          </a:lstStyle>
          <a:p>
            <a:pPr algn="ctr"/>
            <a:r>
              <a:rPr lang="he-IL" sz="1000">
                <a:latin typeface="Segoe UI" panose="020B0502040204020203" pitchFamily="34" charset="0"/>
                <a:cs typeface="Segoe UI" panose="020B0502040204020203" pitchFamily="34" charset="0"/>
              </a:rPr>
              <a:t>הוצאת מתקני ספורט לילדים לחצר</a:t>
            </a:r>
            <a:endParaRPr lang="en-US" sz="1000">
              <a:latin typeface="Segoe UI" panose="020B0502040204020203" pitchFamily="34" charset="0"/>
              <a:cs typeface="Segoe UI" panose="020B0502040204020203" pitchFamily="34" charset="0"/>
            </a:endParaRPr>
          </a:p>
        </p:txBody>
      </p:sp>
      <p:pic>
        <p:nvPicPr>
          <p:cNvPr id="14" name="Picture 13" descr="A picture containing outdoor, sky, road surface, road&#10;&#10;Description automatically generated">
            <a:extLst>
              <a:ext uri="{FF2B5EF4-FFF2-40B4-BE49-F238E27FC236}">
                <a16:creationId xmlns:a16="http://schemas.microsoft.com/office/drawing/2014/main" id="{FFD21A18-14F3-9B1E-B2F1-EA25E11458E9}"/>
              </a:ext>
            </a:extLst>
          </p:cNvPr>
          <p:cNvPicPr>
            <a:picLocks noChangeAspect="1"/>
          </p:cNvPicPr>
          <p:nvPr/>
        </p:nvPicPr>
        <p:blipFill rotWithShape="1">
          <a:blip r:embed="rId9">
            <a:extLst>
              <a:ext uri="{28A0092B-C50C-407E-A947-70E740481C1C}">
                <a14:useLocalDpi xmlns:a14="http://schemas.microsoft.com/office/drawing/2010/main" val="0"/>
              </a:ext>
            </a:extLst>
          </a:blip>
          <a:srcRect l="27667" t="34738" r="25000" b="27101"/>
          <a:stretch/>
        </p:blipFill>
        <p:spPr>
          <a:xfrm>
            <a:off x="2794236" y="856264"/>
            <a:ext cx="3169839" cy="1916668"/>
          </a:xfrm>
          <a:prstGeom prst="rect">
            <a:avLst/>
          </a:prstGeom>
        </p:spPr>
      </p:pic>
      <p:sp>
        <p:nvSpPr>
          <p:cNvPr id="6" name="TextBox 5">
            <a:extLst>
              <a:ext uri="{FF2B5EF4-FFF2-40B4-BE49-F238E27FC236}">
                <a16:creationId xmlns:a16="http://schemas.microsoft.com/office/drawing/2014/main" id="{F1493BAB-2E3C-FDD2-1F1E-0F45DBFE9ADB}"/>
              </a:ext>
            </a:extLst>
          </p:cNvPr>
          <p:cNvSpPr txBox="1"/>
          <p:nvPr/>
        </p:nvSpPr>
        <p:spPr>
          <a:xfrm>
            <a:off x="2796797" y="2520749"/>
            <a:ext cx="3167278" cy="246221"/>
          </a:xfrm>
          <a:prstGeom prst="rect">
            <a:avLst/>
          </a:prstGeom>
          <a:solidFill>
            <a:srgbClr val="E7E6E6">
              <a:alpha val="50196"/>
            </a:srgbClr>
          </a:solidFill>
        </p:spPr>
        <p:txBody>
          <a:bodyPr wrap="square">
            <a:spAutoFit/>
          </a:bodyPr>
          <a:lstStyle>
            <a:defPPr>
              <a:defRPr lang="he-IL"/>
            </a:defPPr>
            <a:lvl1pPr>
              <a:defRPr sz="1100" b="1">
                <a:cs typeface="Calibri" panose="020F0502020204030204" pitchFamily="34" charset="0"/>
              </a:defRPr>
            </a:lvl1pPr>
          </a:lstStyle>
          <a:p>
            <a:pPr algn="ctr"/>
            <a:r>
              <a:rPr lang="he-IL" sz="1000">
                <a:latin typeface="Segoe UI" panose="020B0502040204020203" pitchFamily="34" charset="0"/>
                <a:cs typeface="Segoe UI" panose="020B0502040204020203" pitchFamily="34" charset="0"/>
              </a:rPr>
              <a:t>רכבים חונים באדום-לבן ליד היחידה</a:t>
            </a:r>
          </a:p>
        </p:txBody>
      </p:sp>
      <p:sp>
        <p:nvSpPr>
          <p:cNvPr id="18" name="TextBox 17">
            <a:extLst>
              <a:ext uri="{FF2B5EF4-FFF2-40B4-BE49-F238E27FC236}">
                <a16:creationId xmlns:a16="http://schemas.microsoft.com/office/drawing/2014/main" id="{183B8841-9C59-573A-ADFE-8EAF46A7E1A2}"/>
              </a:ext>
            </a:extLst>
          </p:cNvPr>
          <p:cNvSpPr txBox="1"/>
          <p:nvPr/>
        </p:nvSpPr>
        <p:spPr>
          <a:xfrm>
            <a:off x="-28562" y="549640"/>
            <a:ext cx="2900285" cy="27699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200" b="1" kern="1200">
                <a:solidFill>
                  <a:schemeClr val="tx1"/>
                </a:solidFill>
                <a:latin typeface="Segoe UI" panose="020B0502040204020203" pitchFamily="34" charset="0"/>
                <a:ea typeface="Tahoma" panose="020B0604030504040204" pitchFamily="34" charset="0"/>
                <a:cs typeface="Segoe UI" panose="020B0502040204020203" pitchFamily="34" charset="0"/>
              </a:rPr>
              <a:t>אחרי התערבות </a:t>
            </a:r>
            <a:r>
              <a:rPr lang="he-IL" sz="1200">
                <a:latin typeface="Segoe UI" panose="020B0502040204020203" pitchFamily="34" charset="0"/>
                <a:ea typeface="Tahoma"/>
                <a:cs typeface="Segoe UI" panose="020B0502040204020203" pitchFamily="34" charset="0"/>
              </a:rPr>
              <a:t>14.01.23</a:t>
            </a:r>
            <a:endParaRPr lang="he-IL" sz="12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p:txBody>
      </p:sp>
      <p:sp>
        <p:nvSpPr>
          <p:cNvPr id="21" name="TextBox 20">
            <a:extLst>
              <a:ext uri="{FF2B5EF4-FFF2-40B4-BE49-F238E27FC236}">
                <a16:creationId xmlns:a16="http://schemas.microsoft.com/office/drawing/2014/main" id="{534B25F9-5B0D-F9B7-C319-2563F700A894}"/>
              </a:ext>
            </a:extLst>
          </p:cNvPr>
          <p:cNvSpPr txBox="1"/>
          <p:nvPr/>
        </p:nvSpPr>
        <p:spPr>
          <a:xfrm>
            <a:off x="2862938" y="539342"/>
            <a:ext cx="2900285" cy="276999"/>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EC1C3C"/>
              </a:buClr>
              <a:buSzTx/>
              <a:buFont typeface="Tahoma" panose="020B0604030504040204" pitchFamily="34" charset="0"/>
              <a:buNone/>
              <a:tabLst/>
              <a:defRPr/>
            </a:pPr>
            <a:r>
              <a:rPr lang="he-IL" sz="1200" b="1" kern="1200">
                <a:solidFill>
                  <a:schemeClr val="tx1"/>
                </a:solidFill>
                <a:latin typeface="Segoe UI" panose="020B0502040204020203" pitchFamily="34" charset="0"/>
                <a:ea typeface="Tahoma" panose="020B0604030504040204" pitchFamily="34" charset="0"/>
                <a:cs typeface="Segoe UI" panose="020B0502040204020203" pitchFamily="34" charset="0"/>
              </a:rPr>
              <a:t>לפני התערבות </a:t>
            </a:r>
            <a:r>
              <a:rPr lang="he-IL" sz="1200">
                <a:latin typeface="Segoe UI" panose="020B0502040204020203" pitchFamily="34" charset="0"/>
                <a:ea typeface="Tahoma"/>
                <a:cs typeface="Segoe UI" panose="020B0502040204020203" pitchFamily="34" charset="0"/>
              </a:rPr>
              <a:t>26.03.22</a:t>
            </a:r>
            <a:endParaRPr lang="he-IL" sz="1200" b="1" kern="1200">
              <a:solidFill>
                <a:schemeClr val="tx1"/>
              </a:solidFill>
              <a:latin typeface="Segoe UI" panose="020B0502040204020203" pitchFamily="34" charset="0"/>
              <a:ea typeface="Tahoma" panose="020B0604030504040204" pitchFamily="34" charset="0"/>
              <a:cs typeface="Segoe UI" panose="020B0502040204020203" pitchFamily="34" charset="0"/>
            </a:endParaRPr>
          </a:p>
        </p:txBody>
      </p:sp>
      <p:sp>
        <p:nvSpPr>
          <p:cNvPr id="24" name="TextBox 23">
            <a:extLst>
              <a:ext uri="{FF2B5EF4-FFF2-40B4-BE49-F238E27FC236}">
                <a16:creationId xmlns:a16="http://schemas.microsoft.com/office/drawing/2014/main" id="{537C00F9-B332-1808-DA01-29B310E8E6AF}"/>
              </a:ext>
            </a:extLst>
          </p:cNvPr>
          <p:cNvSpPr txBox="1"/>
          <p:nvPr/>
        </p:nvSpPr>
        <p:spPr>
          <a:xfrm>
            <a:off x="-8946" y="2526711"/>
            <a:ext cx="2347274" cy="246221"/>
          </a:xfrm>
          <a:prstGeom prst="rect">
            <a:avLst/>
          </a:prstGeom>
          <a:solidFill>
            <a:srgbClr val="E7E6E6">
              <a:alpha val="50196"/>
            </a:srgbClr>
          </a:solidFill>
        </p:spPr>
        <p:txBody>
          <a:bodyPr wrap="square">
            <a:spAutoFit/>
          </a:bodyPr>
          <a:lstStyle/>
          <a:p>
            <a:pPr algn="ctr"/>
            <a:r>
              <a:rPr lang="he-IL" sz="1000" b="1">
                <a:latin typeface="Segoe UI" panose="020B0502040204020203" pitchFamily="34" charset="0"/>
                <a:cs typeface="Segoe UI" panose="020B0502040204020203" pitchFamily="34" charset="0"/>
              </a:rPr>
              <a:t>רכבים ברחבה מרוצפת חוסמים מעבר</a:t>
            </a:r>
            <a:endParaRPr lang="he-IL" sz="1000">
              <a:latin typeface="Segoe UI" panose="020B0502040204020203" pitchFamily="34" charset="0"/>
              <a:cs typeface="Segoe UI" panose="020B0502040204020203" pitchFamily="34" charset="0"/>
            </a:endParaRPr>
          </a:p>
        </p:txBody>
      </p:sp>
      <p:pic>
        <p:nvPicPr>
          <p:cNvPr id="28" name="Picture 27" descr="A picture containing outdoor, building, funeral, houseplant&#10;&#10;Description automatically generated">
            <a:extLst>
              <a:ext uri="{FF2B5EF4-FFF2-40B4-BE49-F238E27FC236}">
                <a16:creationId xmlns:a16="http://schemas.microsoft.com/office/drawing/2014/main" id="{2FCF7CAD-AC8C-9AA6-164A-BCEA35A0D0E2}"/>
              </a:ext>
            </a:extLst>
          </p:cNvPr>
          <p:cNvPicPr>
            <a:picLocks noChangeAspect="1"/>
          </p:cNvPicPr>
          <p:nvPr/>
        </p:nvPicPr>
        <p:blipFill rotWithShape="1">
          <a:blip r:embed="rId10">
            <a:extLst>
              <a:ext uri="{28A0092B-C50C-407E-A947-70E740481C1C}">
                <a14:useLocalDpi xmlns:a14="http://schemas.microsoft.com/office/drawing/2010/main" val="0"/>
              </a:ext>
            </a:extLst>
          </a:blip>
          <a:srcRect l="6568" t="25037"/>
          <a:stretch/>
        </p:blipFill>
        <p:spPr>
          <a:xfrm>
            <a:off x="2171618" y="4959773"/>
            <a:ext cx="1008775" cy="1798584"/>
          </a:xfrm>
          <a:prstGeom prst="rect">
            <a:avLst/>
          </a:prstGeom>
        </p:spPr>
      </p:pic>
      <p:sp>
        <p:nvSpPr>
          <p:cNvPr id="25" name="TextBox 24">
            <a:extLst>
              <a:ext uri="{FF2B5EF4-FFF2-40B4-BE49-F238E27FC236}">
                <a16:creationId xmlns:a16="http://schemas.microsoft.com/office/drawing/2014/main" id="{57583C78-D05A-100A-0869-60E8F418B53F}"/>
              </a:ext>
            </a:extLst>
          </p:cNvPr>
          <p:cNvSpPr txBox="1"/>
          <p:nvPr/>
        </p:nvSpPr>
        <p:spPr>
          <a:xfrm>
            <a:off x="2142234" y="6504307"/>
            <a:ext cx="1078298" cy="246221"/>
          </a:xfrm>
          <a:prstGeom prst="rect">
            <a:avLst/>
          </a:prstGeom>
          <a:solidFill>
            <a:srgbClr val="E7E6E6">
              <a:alpha val="50196"/>
            </a:srgbClr>
          </a:solidFill>
        </p:spPr>
        <p:txBody>
          <a:bodyPr wrap="square">
            <a:spAutoFit/>
          </a:bodyPr>
          <a:lstStyle>
            <a:defPPr>
              <a:defRPr lang="he-IL"/>
            </a:defPPr>
            <a:lvl1pPr algn="ctr">
              <a:defRPr sz="1100" b="1">
                <a:cs typeface="Calibri" panose="020F0502020204030204" pitchFamily="34" charset="0"/>
              </a:defRPr>
            </a:lvl1pPr>
          </a:lstStyle>
          <a:p>
            <a:r>
              <a:rPr lang="he-IL" sz="1000">
                <a:solidFill>
                  <a:schemeClr val="bg1"/>
                </a:solidFill>
                <a:latin typeface="Segoe UI" panose="020B0502040204020203" pitchFamily="34" charset="0"/>
                <a:cs typeface="Segoe UI" panose="020B0502040204020203" pitchFamily="34" charset="0"/>
              </a:rPr>
              <a:t>הקמת קיר ירוק</a:t>
            </a:r>
            <a:endParaRPr lang="he-IL" sz="1000">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F9A0B16B-C3B2-C998-7573-8760515DDE53}"/>
              </a:ext>
            </a:extLst>
          </p:cNvPr>
          <p:cNvSpPr txBox="1"/>
          <p:nvPr/>
        </p:nvSpPr>
        <p:spPr>
          <a:xfrm>
            <a:off x="-18130" y="6504834"/>
            <a:ext cx="2150937" cy="253916"/>
          </a:xfrm>
          <a:prstGeom prst="rect">
            <a:avLst/>
          </a:prstGeom>
          <a:solidFill>
            <a:srgbClr val="E7E6E6">
              <a:alpha val="50196"/>
            </a:srgbClr>
          </a:solidFill>
        </p:spPr>
        <p:txBody>
          <a:bodyPr wrap="square">
            <a:spAutoFit/>
          </a:bodyPr>
          <a:lstStyle>
            <a:defPPr>
              <a:defRPr lang="he-IL"/>
            </a:defPPr>
            <a:lvl1pPr algn="ctr">
              <a:defRPr sz="1100" b="1">
                <a:cs typeface="Calibri" panose="020F0502020204030204" pitchFamily="34" charset="0"/>
              </a:defRPr>
            </a:lvl1pPr>
          </a:lstStyle>
          <a:p>
            <a:r>
              <a:rPr lang="he-IL" sz="1000">
                <a:latin typeface="Segoe UI" panose="020B0502040204020203" pitchFamily="34" charset="0"/>
                <a:cs typeface="Segoe UI" panose="020B0502040204020203" pitchFamily="34" charset="0"/>
              </a:rPr>
              <a:t>אדניות ושתילים</a:t>
            </a:r>
          </a:p>
        </p:txBody>
      </p:sp>
      <p:sp>
        <p:nvSpPr>
          <p:cNvPr id="10" name="TextBox 9">
            <a:extLst>
              <a:ext uri="{FF2B5EF4-FFF2-40B4-BE49-F238E27FC236}">
                <a16:creationId xmlns:a16="http://schemas.microsoft.com/office/drawing/2014/main" id="{1BCEA042-00F7-28A6-9C9A-D2D144ADFFE1}"/>
              </a:ext>
            </a:extLst>
          </p:cNvPr>
          <p:cNvSpPr txBox="1"/>
          <p:nvPr/>
        </p:nvSpPr>
        <p:spPr>
          <a:xfrm>
            <a:off x="6127856" y="479157"/>
            <a:ext cx="5790053" cy="2198230"/>
          </a:xfrm>
          <a:prstGeom prst="rect">
            <a:avLst/>
          </a:prstGeom>
          <a:noFill/>
        </p:spPr>
        <p:txBody>
          <a:bodyPr wrap="square" rtlCol="1">
            <a:spAutoFit/>
          </a:bodyPr>
          <a:lstStyle/>
          <a:p>
            <a:pPr algn="r" rtl="1" fontAlgn="base">
              <a:lnSpc>
                <a:spcPts val="1800"/>
              </a:lnSpc>
            </a:pPr>
            <a:r>
              <a:rPr lang="he-IL" sz="1200" b="1" i="0">
                <a:effectLst/>
                <a:latin typeface="Segoe UI" panose="020B0502040204020203" pitchFamily="34" charset="0"/>
                <a:ea typeface="Tahoma" panose="020B0604030504040204" pitchFamily="34" charset="0"/>
                <a:cs typeface="Segoe UI" panose="020B0502040204020203" pitchFamily="34" charset="0"/>
              </a:rPr>
              <a:t>נקודות לשיפור בעיני הצוות (לפני התערבות):</a:t>
            </a:r>
          </a:p>
          <a:p>
            <a:pPr marL="180000" indent="-180000" fontAlgn="base">
              <a:lnSpc>
                <a:spcPts val="1800"/>
              </a:lnSpc>
              <a:buFont typeface="Symbol" panose="05050102010706020507" pitchFamily="18" charset="2"/>
              <a:buChar char=""/>
            </a:pPr>
            <a:r>
              <a:rPr lang="he-IL" sz="1200">
                <a:latin typeface="Segoe UI" panose="020B0502040204020203" pitchFamily="34" charset="0"/>
                <a:ea typeface="Tahoma" panose="020B0604030504040204" pitchFamily="34" charset="0"/>
                <a:cs typeface="Segoe UI" panose="020B0502040204020203" pitchFamily="34" charset="0"/>
              </a:rPr>
              <a:t>לדברי המטפלות, החצר מוזנחת ומשעממת לילדים, חסר ספסלים, צמחייה וצל. </a:t>
            </a:r>
            <a:br>
              <a:rPr lang="en-US" sz="1200">
                <a:latin typeface="Segoe UI" panose="020B0502040204020203" pitchFamily="34" charset="0"/>
                <a:ea typeface="Tahoma" panose="020B0604030504040204" pitchFamily="34" charset="0"/>
                <a:cs typeface="Segoe UI" panose="020B0502040204020203" pitchFamily="34" charset="0"/>
              </a:rPr>
            </a:br>
            <a:r>
              <a:rPr lang="he-IL" sz="1200">
                <a:latin typeface="Segoe UI" panose="020B0502040204020203" pitchFamily="34" charset="0"/>
                <a:ea typeface="Tahoma" panose="020B0604030504040204" pitchFamily="34" charset="0"/>
                <a:cs typeface="Segoe UI" panose="020B0502040204020203" pitchFamily="34" charset="0"/>
              </a:rPr>
              <a:t>צריך להוסיף בחצר מתקני משחק וספורט שמותאמים לגיל הרך.  </a:t>
            </a:r>
          </a:p>
          <a:p>
            <a:pPr marL="180000" indent="-180000" fontAlgn="base">
              <a:lnSpc>
                <a:spcPts val="1800"/>
              </a:lnSpc>
              <a:buFont typeface="Symbol" panose="05050102010706020507" pitchFamily="18" charset="2"/>
              <a:buChar char=""/>
            </a:pPr>
            <a:r>
              <a:rPr lang="he-IL" sz="1200">
                <a:latin typeface="Segoe UI" panose="020B0502040204020203" pitchFamily="34" charset="0"/>
                <a:ea typeface="Tahoma" panose="020B0604030504040204" pitchFamily="34" charset="0"/>
                <a:cs typeface="Segoe UI" panose="020B0502040204020203" pitchFamily="34" charset="0"/>
              </a:rPr>
              <a:t>חסר מטבח מאובזר שמותאם לצרכי הילדים, שיאפשר מימוש הפעילויות באופן מיטבי.</a:t>
            </a:r>
          </a:p>
          <a:p>
            <a:pPr>
              <a:lnSpc>
                <a:spcPts val="1800"/>
              </a:lnSpc>
              <a:spcBef>
                <a:spcPts val="400"/>
              </a:spcBef>
            </a:pPr>
            <a:r>
              <a:rPr lang="he-IL" sz="1200" b="1">
                <a:latin typeface="Segoe UI" panose="020B0502040204020203" pitchFamily="34" charset="0"/>
                <a:ea typeface="Tahoma" panose="020B0604030504040204" pitchFamily="34" charset="0"/>
                <a:cs typeface="Segoe UI" panose="020B0502040204020203" pitchFamily="34" charset="0"/>
              </a:rPr>
              <a:t>נקודות לשיפור בעיני ההורים (לפני התערבות):</a:t>
            </a:r>
          </a:p>
          <a:p>
            <a:pPr marL="180000" lvl="0" indent="-180000" algn="r" rtl="1">
              <a:lnSpc>
                <a:spcPts val="1800"/>
              </a:lnSpc>
              <a:spcAft>
                <a:spcPts val="0"/>
              </a:spcAft>
              <a:buFont typeface="Symbol" panose="05050102010706020507" pitchFamily="18" charset="2"/>
              <a:buChar char=""/>
            </a:pPr>
            <a:r>
              <a:rPr lang="he-IL" sz="1200">
                <a:latin typeface="Segoe UI" panose="020B0502040204020203" pitchFamily="34" charset="0"/>
                <a:ea typeface="Tahoma" panose="020B0604030504040204" pitchFamily="34" charset="0"/>
                <a:cs typeface="Segoe UI" panose="020B0502040204020203" pitchFamily="34" charset="0"/>
              </a:rPr>
              <a:t>הוספת מתקני משחק ונדנדות בחצר, ספסלים לישיבה ולהחיות את המקום. </a:t>
            </a:r>
            <a:br>
              <a:rPr lang="en-US" sz="1200">
                <a:latin typeface="Segoe UI" panose="020B0502040204020203" pitchFamily="34" charset="0"/>
                <a:ea typeface="Tahoma" panose="020B0604030504040204" pitchFamily="34" charset="0"/>
                <a:cs typeface="Segoe UI" panose="020B0502040204020203" pitchFamily="34" charset="0"/>
              </a:rPr>
            </a:br>
            <a:r>
              <a:rPr lang="he-IL" sz="1200">
                <a:latin typeface="Segoe UI" panose="020B0502040204020203" pitchFamily="34" charset="0"/>
                <a:ea typeface="Tahoma" panose="020B0604030504040204" pitchFamily="34" charset="0"/>
                <a:cs typeface="Segoe UI" panose="020B0502040204020203" pitchFamily="34" charset="0"/>
              </a:rPr>
              <a:t>ההורים ציינו כי עדיף צמחייה ודשא במקום הרחבה המרוצפת.</a:t>
            </a:r>
            <a:endParaRPr lang="en-US" sz="1200">
              <a:latin typeface="Segoe UI" panose="020B0502040204020203" pitchFamily="34" charset="0"/>
              <a:ea typeface="Tahoma" panose="020B0604030504040204" pitchFamily="34" charset="0"/>
              <a:cs typeface="Segoe UI" panose="020B0502040204020203" pitchFamily="34" charset="0"/>
            </a:endParaRPr>
          </a:p>
          <a:p>
            <a:pPr marL="180000" lvl="0" indent="-180000" algn="r" rtl="1">
              <a:lnSpc>
                <a:spcPts val="1800"/>
              </a:lnSpc>
              <a:spcAft>
                <a:spcPts val="0"/>
              </a:spcAft>
              <a:buFont typeface="Symbol" panose="05050102010706020507" pitchFamily="18" charset="2"/>
              <a:buChar char=""/>
            </a:pPr>
            <a:r>
              <a:rPr lang="he-IL" sz="1200">
                <a:latin typeface="Segoe UI" panose="020B0502040204020203" pitchFamily="34" charset="0"/>
                <a:ea typeface="Tahoma" panose="020B0604030504040204" pitchFamily="34" charset="0"/>
                <a:cs typeface="Segoe UI" panose="020B0502040204020203" pitchFamily="34" charset="0"/>
              </a:rPr>
              <a:t>יש למצוא פתרון לעניין החנייה. כיום מחנים רחוק והולכים ברגל, או חונים ליד בתים של מכרים שגרים קרוב.</a:t>
            </a:r>
            <a:endParaRPr lang="he-IL" sz="60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623122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6AB50C-293F-815C-6E9B-D903CBB160D2}"/>
              </a:ext>
            </a:extLst>
          </p:cNvPr>
          <p:cNvSpPr/>
          <p:nvPr/>
        </p:nvSpPr>
        <p:spPr>
          <a:xfrm>
            <a:off x="0" y="3773177"/>
            <a:ext cx="12192000" cy="31413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I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תוכנית ההכשרה לטיפול בגינון</a:t>
            </a:r>
          </a:p>
        </p:txBody>
      </p:sp>
      <p:sp>
        <p:nvSpPr>
          <p:cNvPr id="6" name="TextBox 5">
            <a:extLst>
              <a:ext uri="{FF2B5EF4-FFF2-40B4-BE49-F238E27FC236}">
                <a16:creationId xmlns:a16="http://schemas.microsoft.com/office/drawing/2014/main" id="{6C1C2EC5-A73F-90D2-980A-6DC764371EDD}"/>
              </a:ext>
            </a:extLst>
          </p:cNvPr>
          <p:cNvSpPr txBox="1"/>
          <p:nvPr/>
        </p:nvSpPr>
        <p:spPr>
          <a:xfrm>
            <a:off x="103694" y="3783616"/>
            <a:ext cx="11764650" cy="2961260"/>
          </a:xfrm>
          <a:prstGeom prst="rect">
            <a:avLst/>
          </a:prstGeom>
          <a:noFill/>
        </p:spPr>
        <p:txBody>
          <a:bodyPr wrap="square">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מדריכת ההכשרה היא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מורה לחינוך מיוחד ומנחת קבוצות (</a:t>
            </a:r>
            <a:r>
              <a:rPr kumimoji="0" lang="en-US"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MA</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עוסקת כ- 3 שנים כמטפלת בגינון. הסילבוס נבנה יחד עם מנהלת היחידה להתפתחות הילד, לפי צרכי המטפלות באומנות המועסקות ביחידה: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"גינון הוא חלק מטיפול באומנות. </a:t>
            </a:r>
            <a:r>
              <a:rPr kumimoji="0" lang="he-IL" sz="1100" b="1"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גינון הוא בעצם סוג של אומנות. </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ישבנו יחד ובנינו סילבוס, כולל באיזה חומרים להשתמש ככלי שיתאים לעבודה שלהן."</a:t>
            </a: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מטרת ההכשרה הייתה להקנות למטפלות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ידע, פרקטיקות וכלים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מתאימים לפעילות עם ילדים, בהתאם לצורך הטיפולי.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בנוסף,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בפן כלכלי-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ללמוד להשתמש בחומרים טבעיים וזולים שאפשר להשיג מהטבע, כדי לעשות יצירות.</a:t>
            </a:r>
            <a:endParaRPr lang="he-IL" sz="1200" b="1">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Tahoma" panose="020B0604030504040204" pitchFamily="34" charset="0"/>
              <a:buChar char="█"/>
            </a:pP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מבנה המפגשים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(ציטוטים מדברי משתתפות ההכשרה בקבוצת המיקוד):</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התכנסות – שיתוף ומדיטציה</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"בכל מפגש המדריכה דאגה שנתחיל בדמיון מודרך, להוציא את כל העייפות שהייתה לנו בעבודה, ולהתחיל באנרגיה חדשה, נשימה עמוקה, ושקט."</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ידע תיאורטי לצד דוגמאות יישומיות ותרגול מעשי: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"דיברנו על </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משחק סימבולי</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 עם המדריכה כשעשינו משחקים מעפר, היא הציעה לעשות דמויות, כל שני ילדים ביחד, כל דמות מדברת עם השנייה".</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סיכום ורפלקציה: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"בסוף אנחנו עושות התבוננות. היא מתייחסת לכל אחת, מתעניינת אם ניסינו משהו חדש השבוע בשדה? מה הקשיים? היא ממש עושה את הפתיחה, אמצע, סיום." </a:t>
            </a:r>
          </a:p>
          <a:p>
            <a:pPr marL="285750" marR="0" lvl="0" indent="-285750" algn="r" defTabSz="914400" rtl="1" eaLnBrk="1" fontAlgn="auto" latinLnBrk="0" hangingPunct="1">
              <a:lnSpc>
                <a:spcPts val="2000"/>
              </a:lnSpc>
              <a:spcBef>
                <a:spcPts val="600"/>
              </a:spcBef>
              <a:spcAft>
                <a:spcPts val="0"/>
              </a:spcAft>
              <a:buClr>
                <a:srgbClr val="F9BC25"/>
              </a:buClr>
              <a:buSzTx/>
              <a:buFont typeface="Arial" panose="020B060402020202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במפגשים המטפלות והמדריכה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שיתפו באתגרים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מעבודתן, וקיבלו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רעיונות לפתרונות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מהמדריכה ונוצרה גם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למידת עמיתות</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במהלך ההכשרה המטפלות קיבלו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סיכומים כתובים של התוכן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הנלמד</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בין המפגשים וגם לאחר סיומם, המטפלות </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המשיכו להתייעץ </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עם המדריכה וגם אחת את השנייה</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בקבוצת וואטסאפ</a:t>
            </a:r>
            <a:r>
              <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p>
        </p:txBody>
      </p:sp>
      <p:sp>
        <p:nvSpPr>
          <p:cNvPr id="5" name="Rectangle 3">
            <a:extLst>
              <a:ext uri="{FF2B5EF4-FFF2-40B4-BE49-F238E27FC236}">
                <a16:creationId xmlns:a16="http://schemas.microsoft.com/office/drawing/2014/main" id="{6B740384-A313-2219-44B8-AE4FD28A7200}"/>
              </a:ext>
            </a:extLst>
          </p:cNvPr>
          <p:cNvSpPr/>
          <p:nvPr/>
        </p:nvSpPr>
        <p:spPr>
          <a:xfrm>
            <a:off x="0" y="389652"/>
            <a:ext cx="12192000" cy="986253"/>
          </a:xfrm>
          <a:prstGeom prst="rect">
            <a:avLst/>
          </a:prstGeom>
          <a:solidFill>
            <a:srgbClr val="F9B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4000">
              <a:lnSpc>
                <a:spcPts val="2000"/>
              </a:lnSpc>
              <a:defRPr/>
            </a:pPr>
            <a:r>
              <a:rPr lang="he-IL" sz="1400">
                <a:solidFill>
                  <a:schemeClr val="tx1"/>
                </a:solidFill>
                <a:latin typeface="Segoe UI" panose="020B0502040204020203" pitchFamily="34" charset="0"/>
                <a:ea typeface="Tahoma"/>
                <a:cs typeface="Segoe UI" panose="020B0502040204020203" pitchFamily="34" charset="0"/>
              </a:rPr>
              <a:t>מבנה תוכנית הטיפול בגינון כלל 7 מפגשי הכשרה של מדריכה עם צוות של מטפלות מהיחידה להתפתחות הילד. לאחר כל הכשרה התקיימה הדרכה של מטפלת עם קבוצה של 5 ילדים בני 6-4 (משתתפים קבועים), לטובת תרגול ויישום התוכן הנלמד. ב- 14.1.23 נערכה </a:t>
            </a:r>
            <a:r>
              <a:rPr lang="he-IL" sz="1400" u="sng">
                <a:solidFill>
                  <a:schemeClr val="tx1"/>
                </a:solidFill>
                <a:latin typeface="Segoe UI" panose="020B0502040204020203" pitchFamily="34" charset="0"/>
                <a:ea typeface="Tahoma"/>
                <a:cs typeface="Segoe UI" panose="020B0502040204020203" pitchFamily="34" charset="0"/>
              </a:rPr>
              <a:t>תצפית על פעילות טיפול בגינון</a:t>
            </a:r>
            <a:r>
              <a:rPr lang="he-IL" sz="1400">
                <a:solidFill>
                  <a:schemeClr val="tx1"/>
                </a:solidFill>
                <a:latin typeface="Segoe UI" panose="020B0502040204020203" pitchFamily="34" charset="0"/>
                <a:ea typeface="Tahoma"/>
                <a:cs typeface="Segoe UI" panose="020B0502040204020203" pitchFamily="34" charset="0"/>
              </a:rPr>
              <a:t>. מזג האוויר הגשום לא איפשר את קיום הפעילות בחצר היחידה, עם כלי הגינון</a:t>
            </a:r>
            <a:r>
              <a:rPr lang="en-US" sz="1400">
                <a:solidFill>
                  <a:schemeClr val="tx1"/>
                </a:solidFill>
                <a:latin typeface="Segoe UI" panose="020B0502040204020203" pitchFamily="34" charset="0"/>
                <a:ea typeface="Tahoma"/>
                <a:cs typeface="Segoe UI" panose="020B0502040204020203" pitchFamily="34" charset="0"/>
              </a:rPr>
              <a:t>;</a:t>
            </a:r>
            <a:r>
              <a:rPr lang="he-IL" sz="1400">
                <a:solidFill>
                  <a:schemeClr val="tx1"/>
                </a:solidFill>
                <a:latin typeface="Segoe UI" panose="020B0502040204020203" pitchFamily="34" charset="0"/>
                <a:ea typeface="Tahoma"/>
                <a:cs typeface="Segoe UI" panose="020B0502040204020203" pitchFamily="34" charset="0"/>
              </a:rPr>
              <a:t> ולכן נערכה פעילות חלופית, עם חומרים מן הטבע, בחלל פנימי ביחידה. </a:t>
            </a: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a:cs typeface="Segoe UI" panose="020B0502040204020203" pitchFamily="34" charset="0"/>
            </a:endParaRPr>
          </a:p>
        </p:txBody>
      </p:sp>
      <p:sp>
        <p:nvSpPr>
          <p:cNvPr id="7" name="תיבת טקסט 6">
            <a:extLst>
              <a:ext uri="{FF2B5EF4-FFF2-40B4-BE49-F238E27FC236}">
                <a16:creationId xmlns:a16="http://schemas.microsoft.com/office/drawing/2014/main" id="{511EFFB1-5713-8323-0C16-F264CA084898}"/>
              </a:ext>
            </a:extLst>
          </p:cNvPr>
          <p:cNvSpPr txBox="1"/>
          <p:nvPr/>
        </p:nvSpPr>
        <p:spPr>
          <a:xfrm>
            <a:off x="6096001" y="1375905"/>
            <a:ext cx="6167530" cy="2368469"/>
          </a:xfrm>
          <a:prstGeom prst="rect">
            <a:avLst/>
          </a:prstGeom>
          <a:noFill/>
        </p:spPr>
        <p:txBody>
          <a:bodyPr wrap="square" rtlCol="1">
            <a:spAutoFit/>
          </a:bodyPr>
          <a:lstStyle/>
          <a:p>
            <a:pPr marL="742950" lvl="1" indent="-285750">
              <a:lnSpc>
                <a:spcPts val="2000"/>
              </a:lnSpc>
              <a:buClr>
                <a:srgbClr val="F9BC25"/>
              </a:buClr>
              <a:buFont typeface="Tahoma" panose="020B0604030504040204" pitchFamily="34" charset="0"/>
              <a:buChar char="█"/>
              <a:defRPr/>
            </a:pP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בהכשרה השתתפו 4 מטפלות באומנות מהיחידה להתפתחות הילד, שהגיעו עם </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ידע בסיסי </a:t>
            </a:r>
            <a:r>
              <a:rPr lang="he-IL" sz="1200">
                <a:solidFill>
                  <a:prstClr val="black"/>
                </a:solidFill>
                <a:latin typeface="Segoe UI" panose="020B0502040204020203" pitchFamily="34" charset="0"/>
                <a:ea typeface="Tahoma" panose="020B0604030504040204" pitchFamily="34" charset="0"/>
                <a:cs typeface="Segoe UI" panose="020B0502040204020203" pitchFamily="34" charset="0"/>
              </a:rPr>
              <a:t>בחקלאות </a:t>
            </a: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וללא ניסיון קודם בטיפול בגינון.</a:t>
            </a:r>
          </a:p>
          <a:p>
            <a:pPr marL="742950" marR="0" lvl="1" indent="-285750" algn="r" defTabSz="914400" rtl="1" eaLnBrk="1" fontAlgn="auto" latinLnBrk="0" hangingPunct="1">
              <a:lnSpc>
                <a:spcPts val="2000"/>
              </a:lnSpc>
              <a:buClr>
                <a:srgbClr val="F9BC25"/>
              </a:buClr>
              <a:buSzTx/>
              <a:buFont typeface="Tahoma" panose="020B0604030504040204" pitchFamily="34" charset="0"/>
              <a:buChar char="█"/>
              <a:tabLst/>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המשתתפות סיפרו על ציפיותיהן מההכשרה: </a:t>
            </a:r>
          </a:p>
          <a:p>
            <a:pPr marL="742950" lvl="1" indent="-285750">
              <a:lnSpc>
                <a:spcPts val="2000"/>
              </a:lnSpc>
              <a:buClr>
                <a:srgbClr val="F9BC25"/>
              </a:buClr>
              <a:buFont typeface="Arial" panose="020B0604020202020204" pitchFamily="34" charset="0"/>
              <a:buChar char="•"/>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להרחיב את הפרספקטיבה בתור מטפלת ובתור אמא</a:t>
            </a: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 </a:t>
            </a:r>
            <a:r>
              <a:rPr lang="he-IL" sz="1100">
                <a:latin typeface="Segoe UI Light" panose="020B0502040204020203" pitchFamily="34" charset="0"/>
                <a:ea typeface="Tahoma" panose="020B0604030504040204" pitchFamily="34" charset="0"/>
                <a:cs typeface="Segoe UI Light" panose="020B0502040204020203" pitchFamily="34" charset="0"/>
              </a:rPr>
              <a:t>"כמטפלת את רוצה לשלב בין לשחק ללחשוב, בין הסיפור לאומנות. להוסיף כלים גם לבית, לילדים."</a:t>
            </a:r>
            <a:endPar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742950" lvl="1" indent="-285750">
              <a:lnSpc>
                <a:spcPts val="2000"/>
              </a:lnSpc>
              <a:buClr>
                <a:srgbClr val="F9BC25"/>
              </a:buClr>
              <a:buFont typeface="Arial" panose="020B0604020202020204" pitchFamily="34" charset="0"/>
              <a:buChar char="•"/>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לקבל פרקטיקות חדשות וללמוד להשתמש בהם בטיפול: </a:t>
            </a:r>
            <a:r>
              <a:rPr lang="he-IL" sz="1100">
                <a:latin typeface="Segoe UI Light" panose="020B0502040204020203" pitchFamily="34" charset="0"/>
                <a:ea typeface="Tahoma" panose="020B0604030504040204" pitchFamily="34" charset="0"/>
                <a:cs typeface="Segoe UI Light" panose="020B0502040204020203" pitchFamily="34" charset="0"/>
              </a:rPr>
              <a:t>"צריך שיהיו סוגי כלים, להתאים לילד </a:t>
            </a:r>
            <a:r>
              <a:rPr lang="en-US" sz="1100">
                <a:latin typeface="Segoe UI Light" panose="020B0502040204020203" pitchFamily="34" charset="0"/>
                <a:ea typeface="Tahoma" panose="020B0604030504040204" pitchFamily="34" charset="0"/>
                <a:cs typeface="Segoe UI Light" panose="020B0502040204020203" pitchFamily="34" charset="0"/>
              </a:rPr>
              <a:t>X</a:t>
            </a:r>
            <a:r>
              <a:rPr lang="he-IL" sz="1100">
                <a:latin typeface="Segoe UI Light" panose="020B0502040204020203" pitchFamily="34" charset="0"/>
                <a:ea typeface="Tahoma" panose="020B0604030504040204" pitchFamily="34" charset="0"/>
                <a:cs typeface="Segoe UI Light" panose="020B0502040204020203" pitchFamily="34" charset="0"/>
              </a:rPr>
              <a:t>, לבדוק איך ילד יכול להיחשף, כדי שהטיפול יהיה אפקטיבי."</a:t>
            </a:r>
            <a:endPar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742950" lvl="1" indent="-285750">
              <a:lnSpc>
                <a:spcPts val="2000"/>
              </a:lnSpc>
              <a:buClr>
                <a:srgbClr val="F9BC25"/>
              </a:buClr>
              <a:buFont typeface="Arial" panose="020B0604020202020204" pitchFamily="34" charset="0"/>
              <a:buChar char="•"/>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להוסיף כלי חדש לארגז כלי הטיפול: </a:t>
            </a:r>
            <a:r>
              <a:rPr lang="he-IL" sz="1100">
                <a:latin typeface="Segoe UI Light" panose="020B0502040204020203" pitchFamily="34" charset="0"/>
                <a:ea typeface="Tahoma" panose="020B0604030504040204" pitchFamily="34" charset="0"/>
                <a:cs typeface="Segoe UI Light" panose="020B0502040204020203" pitchFamily="34" charset="0"/>
              </a:rPr>
              <a:t>"כמו שיש כלים לאומנות כטיפול, יש עוד אופציות, דרכים וכלים שדרכם אפשר לטפל, המטרה שלי הייתה לרכוש כלים".</a:t>
            </a:r>
            <a:endPar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9" name="Slide Number Placeholder 1">
            <a:extLst>
              <a:ext uri="{FF2B5EF4-FFF2-40B4-BE49-F238E27FC236}">
                <a16:creationId xmlns:a16="http://schemas.microsoft.com/office/drawing/2014/main" id="{8CB49A52-D370-2087-C528-92F09CAA9B55}"/>
              </a:ext>
            </a:extLst>
          </p:cNvPr>
          <p:cNvSpPr>
            <a:spLocks noGrp="1"/>
          </p:cNvSpPr>
          <p:nvPr>
            <p:ph type="sldNum" sz="quarter" idx="12"/>
          </p:nvPr>
        </p:nvSpPr>
        <p:spPr>
          <a:xfrm>
            <a:off x="11872197" y="6492875"/>
            <a:ext cx="391334" cy="365125"/>
          </a:xfrm>
        </p:spPr>
        <p:txBody>
          <a:bodyPr/>
          <a:lstStyle/>
          <a:p>
            <a:fld id="{F2736200-3204-44C4-A5EC-985817706BA3}" type="slidenum">
              <a:rPr lang="en-US" sz="1400" dirty="0" smtClean="0"/>
              <a:t>35</a:t>
            </a:fld>
            <a:endParaRPr lang="en-US" sz="1400"/>
          </a:p>
        </p:txBody>
      </p:sp>
      <p:cxnSp>
        <p:nvCxnSpPr>
          <p:cNvPr id="11" name="Straight Connector 10">
            <a:extLst>
              <a:ext uri="{FF2B5EF4-FFF2-40B4-BE49-F238E27FC236}">
                <a16:creationId xmlns:a16="http://schemas.microsoft.com/office/drawing/2014/main" id="{1E40A679-7EBA-129A-C3C4-D652386C89AF}"/>
              </a:ext>
            </a:extLst>
          </p:cNvPr>
          <p:cNvCxnSpPr/>
          <p:nvPr/>
        </p:nvCxnSpPr>
        <p:spPr>
          <a:xfrm>
            <a:off x="6089716" y="1264179"/>
            <a:ext cx="12772" cy="2520000"/>
          </a:xfrm>
          <a:prstGeom prst="line">
            <a:avLst/>
          </a:prstGeom>
          <a:ln w="28575">
            <a:solidFill>
              <a:srgbClr val="F9BC2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25123A-1D65-CB7A-AD65-7013C82321BA}"/>
              </a:ext>
            </a:extLst>
          </p:cNvPr>
          <p:cNvCxnSpPr>
            <a:cxnSpLocks/>
          </p:cNvCxnSpPr>
          <p:nvPr/>
        </p:nvCxnSpPr>
        <p:spPr>
          <a:xfrm>
            <a:off x="-75419" y="3785749"/>
            <a:ext cx="6192000" cy="0"/>
          </a:xfrm>
          <a:prstGeom prst="line">
            <a:avLst/>
          </a:prstGeom>
          <a:ln w="28575">
            <a:solidFill>
              <a:srgbClr val="F9BC25"/>
            </a:solidFill>
          </a:ln>
        </p:spPr>
        <p:style>
          <a:lnRef idx="1">
            <a:schemeClr val="accent1"/>
          </a:lnRef>
          <a:fillRef idx="0">
            <a:schemeClr val="accent1"/>
          </a:fillRef>
          <a:effectRef idx="0">
            <a:schemeClr val="accent1"/>
          </a:effectRef>
          <a:fontRef idx="minor">
            <a:schemeClr val="tx1"/>
          </a:fontRef>
        </p:style>
      </p:cxnSp>
      <p:sp>
        <p:nvSpPr>
          <p:cNvPr id="14" name="תיבת טקסט 6">
            <a:extLst>
              <a:ext uri="{FF2B5EF4-FFF2-40B4-BE49-F238E27FC236}">
                <a16:creationId xmlns:a16="http://schemas.microsoft.com/office/drawing/2014/main" id="{22F73C4B-5090-F30A-F019-9CFA9492B436}"/>
              </a:ext>
            </a:extLst>
          </p:cNvPr>
          <p:cNvSpPr txBox="1"/>
          <p:nvPr/>
        </p:nvSpPr>
        <p:spPr>
          <a:xfrm>
            <a:off x="103694" y="1375905"/>
            <a:ext cx="6354499" cy="2371355"/>
          </a:xfrm>
          <a:prstGeom prst="rect">
            <a:avLst/>
          </a:prstGeom>
          <a:noFill/>
        </p:spPr>
        <p:txBody>
          <a:bodyPr wrap="square" rtlCol="1">
            <a:spAutoFit/>
          </a:bodyPr>
          <a:lstStyle/>
          <a:p>
            <a:pPr lvl="1">
              <a:lnSpc>
                <a:spcPts val="2000"/>
              </a:lnSpc>
              <a:buClr>
                <a:srgbClr val="F9BC25"/>
              </a:buClr>
              <a:defRPr/>
            </a:pPr>
            <a:r>
              <a:rPr lang="he-IL" sz="1200" u="sng">
                <a:solidFill>
                  <a:prstClr val="black"/>
                </a:solidFill>
                <a:latin typeface="Segoe UI" panose="020B0502040204020203" pitchFamily="34" charset="0"/>
                <a:ea typeface="Tahoma" panose="020B0604030504040204" pitchFamily="34" charset="0"/>
                <a:cs typeface="Segoe UI" panose="020B0502040204020203" pitchFamily="34" charset="0"/>
              </a:rPr>
              <a:t>עיקרי ממצאים מתצפית על הדרכת טיפול בגינון</a:t>
            </a:r>
          </a:p>
          <a:p>
            <a:pPr marL="742950" lvl="1" indent="-285750">
              <a:lnSpc>
                <a:spcPts val="2000"/>
              </a:lnSpc>
              <a:buClr>
                <a:srgbClr val="F9BC25"/>
              </a:buClr>
              <a:buFont typeface="Arial" panose="020B0604020202020204" pitchFamily="34" charset="0"/>
              <a:buChar char="•"/>
              <a:defRPr/>
            </a:pPr>
            <a:r>
              <a:rPr lang="he-IL" sz="1200">
                <a:latin typeface="Segoe UI" panose="020B0502040204020203" pitchFamily="34" charset="0"/>
                <a:ea typeface="Tahoma" panose="020B0604030504040204" pitchFamily="34" charset="0"/>
                <a:cs typeface="Segoe UI" panose="020B0502040204020203" pitchFamily="34" charset="0"/>
              </a:rPr>
              <a:t>המטפלת מאוד קשובה לילדים ולצרכיהם, הצליחה לשמור על סדר אורך הפעילות. כשחלק החלו להפריע, היא הצליחה להחזיר את הקשב, לייצר הקשבה ביניהם ומולה. המטפלת יישמה טכניקות שלמדה בהכשרה, הקפידה לעודד יצירתיות אצל הילדים, וכל הזמן הזכירה להם להפעיל את הדמיון ולעשות את הדברים בדרך שלהם.</a:t>
            </a:r>
          </a:p>
          <a:p>
            <a:pPr marL="742950" lvl="1" indent="-285750">
              <a:lnSpc>
                <a:spcPts val="2000"/>
              </a:lnSpc>
              <a:buClr>
                <a:srgbClr val="F9BC25"/>
              </a:buClr>
              <a:buFont typeface="Arial" panose="020B0604020202020204" pitchFamily="34" charset="0"/>
              <a:buChar char="•"/>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הילדים היו קשובים למטפלת ולהוראותיו, שיתפו פעולה, שאלו שאלות והיו פעילים.</a:t>
            </a:r>
          </a:p>
          <a:p>
            <a:pPr marL="742950" lvl="1" indent="-285750">
              <a:lnSpc>
                <a:spcPts val="2000"/>
              </a:lnSpc>
              <a:buClr>
                <a:srgbClr val="F9BC25"/>
              </a:buClr>
              <a:buFont typeface="Arial" panose="020B0604020202020204" pitchFamily="34" charset="0"/>
              <a:buChar char="•"/>
              <a:defRPr/>
            </a:pPr>
            <a:r>
              <a:rPr lang="he-IL" sz="1200">
                <a:solidFill>
                  <a:srgbClr val="000000"/>
                </a:solidFill>
                <a:latin typeface="Segoe UI" panose="020B0502040204020203" pitchFamily="34" charset="0"/>
                <a:ea typeface="Tahoma" panose="020B0604030504040204" pitchFamily="34" charset="0"/>
                <a:cs typeface="Segoe UI" panose="020B0502040204020203" pitchFamily="34" charset="0"/>
              </a:rPr>
              <a:t>ניכר שהילדים נהנו והגיעו לפעילות ברצון רב. לפי המטפלת, הילדים לא מפספסים מפגשים, ההורים מרוצים ומבקשים להגביר את התדירות. אחד ההורים שיתף שהבת יישמה את מה שלמדה במפגש בבית ושיתפה את אחיה במה שלמדה.</a:t>
            </a:r>
            <a:endParaRPr kumimoji="0" lang="he-IL" sz="1200" b="1" i="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682893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5DC1CBCA-3889-8415-998B-FB390F366334}"/>
              </a:ext>
            </a:extLst>
          </p:cNvPr>
          <p:cNvSpPr txBox="1"/>
          <p:nvPr/>
        </p:nvSpPr>
        <p:spPr>
          <a:xfrm>
            <a:off x="8634953" y="389651"/>
            <a:ext cx="3557047" cy="6468349"/>
          </a:xfrm>
          <a:prstGeom prst="rect">
            <a:avLst/>
          </a:prstGeom>
          <a:solidFill>
            <a:schemeClr val="accent4">
              <a:lumMod val="20000"/>
              <a:lumOff val="80000"/>
            </a:schemeClr>
          </a:solidFill>
        </p:spPr>
        <p:txBody>
          <a:bodyPr wrap="square">
            <a:spAutoFit/>
          </a:bodyPr>
          <a:lstStyle/>
          <a:p>
            <a:pPr marR="0" lvl="0" algn="r" defTabSz="914400" rtl="1" eaLnBrk="1" fontAlgn="auto" latinLnBrk="0" hangingPunct="1">
              <a:lnSpc>
                <a:spcPts val="2000"/>
              </a:lnSpc>
              <a:spcAft>
                <a:spcPts val="0"/>
              </a:spcAft>
              <a:buClr>
                <a:srgbClr val="F9BC25"/>
              </a:buClr>
              <a:buSzTx/>
              <a:tabLst/>
              <a:defRPr/>
            </a:pPr>
            <a:endPar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latin typeface="Segoe UI Light" panose="020B0502040204020203" pitchFamily="34" charset="0"/>
              <a:ea typeface="Tahoma" panose="020B0604030504040204" pitchFamily="34" charset="0"/>
              <a:cs typeface="Segoe UI Light" panose="020B0502040204020203" pitchFamily="34" charset="0"/>
            </a:endParaRPr>
          </a:p>
        </p:txBody>
      </p:sp>
      <p:sp>
        <p:nvSpPr>
          <p:cNvPr id="2" name="Slide Number Placeholder 1"/>
          <p:cNvSpPr>
            <a:spLocks noGrp="1"/>
          </p:cNvSpPr>
          <p:nvPr>
            <p:ph type="sldNum" sz="quarter" idx="12"/>
          </p:nvPr>
        </p:nvSpPr>
        <p:spPr>
          <a:xfrm>
            <a:off x="11872939" y="6492875"/>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36</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שביעות רצון מההכשרה, יישומיות, תרומה ונקודות לשיפור</a:t>
            </a:r>
          </a:p>
        </p:txBody>
      </p:sp>
      <p:sp>
        <p:nvSpPr>
          <p:cNvPr id="3" name="תיבת טקסט 12">
            <a:extLst>
              <a:ext uri="{FF2B5EF4-FFF2-40B4-BE49-F238E27FC236}">
                <a16:creationId xmlns:a16="http://schemas.microsoft.com/office/drawing/2014/main" id="{1686BB59-AC73-9633-22ED-1C1ABA124B7C}"/>
              </a:ext>
            </a:extLst>
          </p:cNvPr>
          <p:cNvSpPr txBox="1"/>
          <p:nvPr/>
        </p:nvSpPr>
        <p:spPr>
          <a:xfrm>
            <a:off x="8616099" y="507861"/>
            <a:ext cx="3520791" cy="3137910"/>
          </a:xfrm>
          <a:prstGeom prst="rect">
            <a:avLst/>
          </a:prstGeom>
          <a:noFill/>
        </p:spPr>
        <p:txBody>
          <a:bodyPr wrap="square" rtlCol="1">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המטפלות הביעו שביעות רצון גבוהה מההכשרה, מכל הבחינות:</a:t>
            </a:r>
            <a: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"זמן מתאים ונוח, מורה מהממת, תוכן רלוונטי. הכול לקחתי, הרווחתי מאוד, אני חיה את זה, מיישמת, זה השפיע עלי, כלי מהמם, סדנה מהממת."</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"המדריכה העבירה את החומר בצורה פשוטה, קלה וישר לעניין."</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"זמינה בוואטסאפ כל הזמן, תמיד אמרה- אם למישהי יש שאלות, אני פה."</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"רצתה לשמוע מה אנחנו חושבות שנעשה ומה המטרות, קיבלה את הרעיונות שלנו ואמרה שאפשר לעשות את זה, היא לא הגבילה אותנו בדבר אחד וזהו."</a:t>
            </a:r>
          </a:p>
        </p:txBody>
      </p:sp>
      <p:sp>
        <p:nvSpPr>
          <p:cNvPr id="5" name="תיבת טקסט 12">
            <a:extLst>
              <a:ext uri="{FF2B5EF4-FFF2-40B4-BE49-F238E27FC236}">
                <a16:creationId xmlns:a16="http://schemas.microsoft.com/office/drawing/2014/main" id="{FAB4E848-744C-264F-FC67-E7C90F8D9366}"/>
              </a:ext>
            </a:extLst>
          </p:cNvPr>
          <p:cNvSpPr txBox="1"/>
          <p:nvPr/>
        </p:nvSpPr>
        <p:spPr>
          <a:xfrm>
            <a:off x="8616099" y="3753969"/>
            <a:ext cx="3520792" cy="2881430"/>
          </a:xfrm>
          <a:prstGeom prst="rect">
            <a:avLst/>
          </a:prstGeom>
          <a:noFill/>
        </p:spPr>
        <p:txBody>
          <a:bodyPr wrap="square" rtlCol="1">
            <a:spAutoFit/>
          </a:bodyPr>
          <a:lstStyle/>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כבר במהלך ההכשרה, המטפלות החלו </a:t>
            </a:r>
            <a:br>
              <a:rPr kumimoji="0" lang="en-US"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ליישם את התוכן הנלמד:</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"עשיתי בעבר עיסת נייר- רק </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עם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דבק, אף פעם לא הוספתי חול</a:t>
            </a:r>
            <a:r>
              <a:rPr kumimoji="0" lang="ar-SA"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 כאן</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 הוספנו חול והשתמשנו בנייר ויצא מהמם, עשיתי את זה אחר כך עם תלמידי כיתה ה'."</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"כמעט כל מה שלמדתי, יישמתי עם התלמידים, עם השילוב שלי כמטפלת, הטאץ' שלי. אני מוסיפה אומנות, מגוון מסוים, או אני עושה משהו אחר בנוסף."</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"לקחתי את הרעיון של החול והבקבוק, ששמנו בו אבנים ונייר, והילד יכול דרך ניעור הבקבוק לעשות בצק. פה את מקבלת את הבסיס ומפתחת אותו."</a:t>
            </a:r>
          </a:p>
        </p:txBody>
      </p:sp>
      <p:sp>
        <p:nvSpPr>
          <p:cNvPr id="8" name="תיבת טקסט 7">
            <a:extLst>
              <a:ext uri="{FF2B5EF4-FFF2-40B4-BE49-F238E27FC236}">
                <a16:creationId xmlns:a16="http://schemas.microsoft.com/office/drawing/2014/main" id="{5EE2C5EA-60EC-0138-A00C-6FD6F965CABC}"/>
              </a:ext>
            </a:extLst>
          </p:cNvPr>
          <p:cNvSpPr txBox="1"/>
          <p:nvPr/>
        </p:nvSpPr>
        <p:spPr>
          <a:xfrm>
            <a:off x="3978115" y="483921"/>
            <a:ext cx="4601728" cy="6215676"/>
          </a:xfrm>
          <a:prstGeom prst="rect">
            <a:avLst/>
          </a:prstGeom>
          <a:noFill/>
        </p:spPr>
        <p:txBody>
          <a:bodyPr wrap="square">
            <a:spAutoFit/>
          </a:bodyPr>
          <a:lstStyle/>
          <a:p>
            <a:pPr>
              <a:lnSpc>
                <a:spcPts val="2000"/>
              </a:lnSpc>
              <a:buClr>
                <a:srgbClr val="F9BC25"/>
              </a:buClr>
            </a:pP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תרומה למטפלות – למידה מההכשרה והשראה לפעילויות</a:t>
            </a:r>
            <a:endPar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ידע תיאורטי בגינון וחקלאות, כלים ופרקטיקות טיפוליות:</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Arial" panose="020B0604020202020204" pitchFamily="34" charset="0"/>
              <a:buChar char="•"/>
              <a:defRPr/>
            </a:pPr>
            <a:r>
              <a:rPr lang="he-IL" sz="1100">
                <a:latin typeface="Segoe UI Light" panose="020B0502040204020203" pitchFamily="34" charset="0"/>
                <a:ea typeface="Tahoma" panose="020B0604030504040204" pitchFamily="34" charset="0"/>
                <a:cs typeface="Segoe UI Light" panose="020B0502040204020203" pitchFamily="34" charset="0"/>
              </a:rPr>
              <a:t>"נתתי טכניקה איך משחררים חוטי ברזל ומקשרים את זה עם מה </a:t>
            </a:r>
            <a:br>
              <a:rPr lang="en-US" sz="1100">
                <a:latin typeface="Segoe UI Light" panose="020B0502040204020203" pitchFamily="34" charset="0"/>
                <a:ea typeface="Tahoma" panose="020B0604030504040204" pitchFamily="34" charset="0"/>
                <a:cs typeface="Segoe UI Light" panose="020B0502040204020203" pitchFamily="34" charset="0"/>
              </a:rPr>
            </a:br>
            <a:r>
              <a:rPr lang="he-IL" sz="1100">
                <a:latin typeface="Segoe UI Light" panose="020B0502040204020203" pitchFamily="34" charset="0"/>
                <a:ea typeface="Tahoma" panose="020B0604030504040204" pitchFamily="34" charset="0"/>
                <a:cs typeface="Segoe UI Light" panose="020B0502040204020203" pitchFamily="34" charset="0"/>
              </a:rPr>
              <a:t>שקורה בפנים עם הנפש". </a:t>
            </a:r>
            <a:r>
              <a:rPr lang="he-IL" sz="900">
                <a:latin typeface="Tahoma" panose="020B0604030504040204" pitchFamily="34" charset="0"/>
                <a:ea typeface="Tahoma" panose="020B0604030504040204" pitchFamily="34" charset="0"/>
                <a:cs typeface="Tahoma" panose="020B0604030504040204" pitchFamily="34" charset="0"/>
              </a:rPr>
              <a:t>(מדריכה).</a:t>
            </a:r>
            <a:endParaRPr lang="he-IL" sz="900">
              <a:latin typeface="Segoe UI Light" panose="020B0502040204020203" pitchFamily="34" charset="0"/>
              <a:ea typeface="Tahoma" panose="020B0604030504040204" pitchFamily="34" charset="0"/>
              <a:cs typeface="Segoe UI Light"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"כל פעם אני שואלת את עצמי- 'וואו באמת מה נשאר שלא עשינו כבר?' היא תמיד מפתיעה אותנו."</a:t>
            </a:r>
            <a:r>
              <a:rPr kumimoji="0" lang="he-IL" sz="9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 </a:t>
            </a:r>
            <a:r>
              <a:rPr kumimoji="0" lang="he-IL"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(משתתפות). </a:t>
            </a:r>
            <a:endParaRPr kumimoji="0" lang="he-IL" sz="10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יישומיות התוכן ורלוונטיות לעבודה: </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"אנחנו מיישמים עם חומרים מהסביבה- ריחן, נענע, חסה, כל צמח שהתלמידים שותלים. ככה </a:t>
            </a:r>
            <a:br>
              <a:rPr kumimoji="0" lang="en-US"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b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אפשר לבנות תוכנית שמתאימה לכל השכבות</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 </a:t>
            </a:r>
            <a:r>
              <a:rPr lang="he-IL" sz="1200">
                <a:solidFill>
                  <a:prstClr val="black"/>
                </a:solidFill>
                <a:latin typeface="Segoe UI Light" panose="020B0502040204020203" pitchFamily="34" charset="0"/>
                <a:ea typeface="Tahoma" panose="020B0604030504040204" pitchFamily="34" charset="0"/>
                <a:cs typeface="Segoe UI Light" panose="020B0502040204020203" pitchFamily="34" charset="0"/>
              </a:rPr>
              <a:t>(</a:t>
            </a:r>
            <a:r>
              <a:rPr lang="he-IL" sz="1000">
                <a:solidFill>
                  <a:prstClr val="black"/>
                </a:solidFill>
                <a:latin typeface="Tahoma" panose="020B0604030504040204" pitchFamily="34" charset="0"/>
                <a:ea typeface="Tahoma" panose="020B0604030504040204" pitchFamily="34" charset="0"/>
                <a:cs typeface="Tahoma" panose="020B0604030504040204" pitchFamily="34" charset="0"/>
              </a:rPr>
              <a:t>משתתפות</a:t>
            </a:r>
            <a:r>
              <a:rPr lang="he-IL" sz="1200">
                <a:solidFill>
                  <a:prstClr val="black"/>
                </a:solidFill>
                <a:latin typeface="Segoe UI Light" panose="020B0502040204020203" pitchFamily="34" charset="0"/>
                <a:ea typeface="Tahoma" panose="020B0604030504040204" pitchFamily="34" charset="0"/>
                <a:cs typeface="Segoe UI Light" panose="020B0502040204020203" pitchFamily="34" charset="0"/>
              </a:rPr>
              <a:t>). </a:t>
            </a:r>
            <a:endPar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הצעות לאלטרנטיבות זולות ונגישות:</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Arial" panose="020B0604020202020204" pitchFamily="34" charset="0"/>
              <a:buChar char="•"/>
            </a:pPr>
            <a:r>
              <a:rPr lang="he-IL" sz="1100">
                <a:latin typeface="Segoe UI Light" panose="020B0502040204020203" pitchFamily="34" charset="0"/>
                <a:ea typeface="Tahoma" panose="020B0604030504040204" pitchFamily="34" charset="0"/>
                <a:cs typeface="Segoe UI Light" panose="020B0502040204020203" pitchFamily="34" charset="0"/>
              </a:rPr>
              <a:t>"ביחידה אין די שטח למה שרציתי לשתול, אז היא הציעה רעיון שלא חשבתי עליו - ארגז</a:t>
            </a:r>
            <a:r>
              <a:rPr lang="ar-SA" sz="1100">
                <a:latin typeface="Segoe UI Light" panose="020B0502040204020203" pitchFamily="34" charset="0"/>
                <a:ea typeface="Tahoma" panose="020B0604030504040204" pitchFamily="34" charset="0"/>
                <a:cs typeface="Segoe UI Light" panose="020B0502040204020203" pitchFamily="34" charset="0"/>
              </a:rPr>
              <a:t> </a:t>
            </a:r>
            <a:r>
              <a:rPr lang="he-IL" sz="1100">
                <a:latin typeface="Segoe UI Light" panose="020B0502040204020203" pitchFamily="34" charset="0"/>
                <a:ea typeface="Tahoma" panose="020B0604030504040204" pitchFamily="34" charset="0"/>
                <a:cs typeface="Segoe UI Light" panose="020B0502040204020203" pitchFamily="34" charset="0"/>
              </a:rPr>
              <a:t>מוגבה עם שתי שקיות לשתילה. הציעה לשתול תותים, כי זה צמח עמיד ויפה, והילדים יכולים לאכול ממנו."</a:t>
            </a:r>
            <a:r>
              <a:rPr lang="he-IL" sz="1100">
                <a:latin typeface="Tahoma" panose="020B0604030504040204" pitchFamily="34" charset="0"/>
                <a:ea typeface="Tahoma" panose="020B0604030504040204" pitchFamily="34" charset="0"/>
                <a:cs typeface="Tahoma" panose="020B0604030504040204" pitchFamily="34" charset="0"/>
              </a:rPr>
              <a:t> </a:t>
            </a:r>
            <a:r>
              <a:rPr lang="he-IL" sz="900">
                <a:latin typeface="Tahoma" panose="020B0604030504040204" pitchFamily="34" charset="0"/>
                <a:ea typeface="Tahoma" panose="020B0604030504040204" pitchFamily="34" charset="0"/>
                <a:cs typeface="Tahoma" panose="020B0604030504040204" pitchFamily="34" charset="0"/>
              </a:rPr>
              <a:t>(משתתפות). </a:t>
            </a:r>
          </a:p>
          <a:p>
            <a:pPr marL="285750" marR="0" lvl="0" indent="-285750" algn="r" defTabSz="914400" rtl="1" eaLnBrk="1" fontAlgn="auto" latinLnBrk="0" hangingPunct="1">
              <a:lnSpc>
                <a:spcPts val="2000"/>
              </a:lnSpc>
              <a:spcBef>
                <a:spcPts val="0"/>
              </a:spcBef>
              <a:spcAft>
                <a:spcPts val="0"/>
              </a:spcAft>
              <a:buClr>
                <a:srgbClr val="F9BC25"/>
              </a:buClr>
              <a:buSzTx/>
              <a:buFont typeface="Arial" panose="020B0604020202020204" pitchFamily="34" charset="0"/>
              <a:buChar char="•"/>
              <a:tabLst/>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"שמעתי כמה קשה להן להשתמש בחימר מבחינת מרקם, שהוא לא נעים לידיים. אז הראיתי כיצד ניתן במשחק באדמה להפוך אותה לחומר יצירה. האדמה יותר נעימה, נגישה, </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ו</a:t>
            </a: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זולה." </a:t>
            </a:r>
            <a:r>
              <a:rPr kumimoji="0" lang="he-IL"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(מדריכה). </a:t>
            </a:r>
            <a:r>
              <a:rPr kumimoji="0" lang="en-US"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he-IL"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תכנון מערכי פעילות והעברת מפגשי גינון טיפולי לילדים:</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Arial" panose="020B0604020202020204" pitchFamily="34" charset="0"/>
              <a:buChar char="•"/>
              <a:defRPr/>
            </a:pPr>
            <a:r>
              <a:rPr lang="he-IL" sz="1100">
                <a:latin typeface="Segoe UI Light" panose="020B0502040204020203" pitchFamily="34" charset="0"/>
                <a:ea typeface="Tahoma" panose="020B0604030504040204" pitchFamily="34" charset="0"/>
                <a:cs typeface="Segoe UI Light" panose="020B0502040204020203" pitchFamily="34" charset="0"/>
              </a:rPr>
              <a:t>"</a:t>
            </a:r>
            <a:r>
              <a:rPr lang="he-IL" sz="1100">
                <a:solidFill>
                  <a:prstClr val="black"/>
                </a:solidFill>
                <a:latin typeface="Segoe UI Light" panose="020B0502040204020203" pitchFamily="34" charset="0"/>
                <a:ea typeface="Tahoma" panose="020B0604030504040204" pitchFamily="34" charset="0"/>
                <a:cs typeface="Segoe UI Light" panose="020B0502040204020203" pitchFamily="34" charset="0"/>
              </a:rPr>
              <a:t>כל הסילבוס בר שימוש,</a:t>
            </a:r>
            <a:r>
              <a:rPr lang="he-IL" sz="1100">
                <a:latin typeface="Segoe UI Light" panose="020B0502040204020203" pitchFamily="34" charset="0"/>
                <a:ea typeface="Tahoma" panose="020B0604030504040204" pitchFamily="34" charset="0"/>
                <a:cs typeface="Segoe UI Light" panose="020B0502040204020203" pitchFamily="34" charset="0"/>
              </a:rPr>
              <a:t> אני בונה את המפגש לפי הסדר שאהבתי מההכשרה. </a:t>
            </a:r>
            <a:r>
              <a:rPr kumimoji="0" lang="he-IL" sz="1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(משתתפות). </a:t>
            </a:r>
            <a:endParaRPr lang="he-IL" sz="1000">
              <a:latin typeface="Segoe UI Light" panose="020B0502040204020203" pitchFamily="34" charset="0"/>
              <a:ea typeface="Tahoma" panose="020B0604030504040204" pitchFamily="34" charset="0"/>
              <a:cs typeface="Segoe UI Light" panose="020B0502040204020203" pitchFamily="34" charset="0"/>
            </a:endParaRPr>
          </a:p>
          <a:p>
            <a:pPr marL="285750" indent="-285750">
              <a:lnSpc>
                <a:spcPts val="2000"/>
              </a:lnSpc>
              <a:buClr>
                <a:srgbClr val="F9BC25"/>
              </a:buClr>
              <a:buFont typeface="Arial" panose="020B0604020202020204" pitchFamily="34" charset="0"/>
              <a:buChar char="•"/>
              <a:defRPr/>
            </a:pPr>
            <a:r>
              <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rPr>
              <a:t>"הבאתי מערכי פעילות לשימושן, שכל אחת תיקח למקום שלה ותתאים את הפעילות לקבוצה ולאוכלוסייה שהיא עובדת איתה." </a:t>
            </a:r>
            <a:r>
              <a:rPr kumimoji="0" lang="he-IL" sz="10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(מדריכה). </a:t>
            </a: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0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endParaRPr kumimoji="0" lang="he-IL" sz="1100" b="0" i="0" u="none" strike="noStrike" kern="1200" cap="none" spc="0" normalizeH="0" baseline="0" noProof="0">
              <a:ln>
                <a:noFill/>
              </a:ln>
              <a:solidFill>
                <a:prstClr val="black"/>
              </a:solidFill>
              <a:effectLst/>
              <a:uLnTx/>
              <a:uFillTx/>
              <a:latin typeface="Segoe UI Light" panose="020B0502040204020203" pitchFamily="34" charset="0"/>
              <a:ea typeface="Tahoma" panose="020B0604030504040204" pitchFamily="34" charset="0"/>
              <a:cs typeface="Segoe UI Light"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למידת עמיתים והעברת ידע הלאה: </a:t>
            </a:r>
            <a:r>
              <a:rPr lang="he-IL" sz="1100">
                <a:latin typeface="Segoe UI Light" panose="020B0502040204020203" pitchFamily="34" charset="0"/>
                <a:ea typeface="Tahoma" panose="020B0604030504040204" pitchFamily="34" charset="0"/>
                <a:cs typeface="Segoe UI Light" panose="020B0502040204020203" pitchFamily="34" charset="0"/>
              </a:rPr>
              <a:t>"הייתה לנו קבוצה שבה שיתפנו אחת את השנייה בפעילויות, מה עשינו בכל מפגש. למעשה, למידת עמיתים." </a:t>
            </a:r>
            <a:r>
              <a:rPr lang="he-IL" sz="900">
                <a:latin typeface="Tahoma" panose="020B0604030504040204" pitchFamily="34" charset="0"/>
                <a:ea typeface="Tahoma" panose="020B0604030504040204" pitchFamily="34" charset="0"/>
                <a:cs typeface="Tahoma" panose="020B0604030504040204" pitchFamily="34" charset="0"/>
              </a:rPr>
              <a:t>(מדריכה). </a:t>
            </a:r>
            <a:r>
              <a:rPr lang="en-US" sz="900">
                <a:latin typeface="Tahoma" panose="020B0604030504040204" pitchFamily="34" charset="0"/>
                <a:ea typeface="Tahoma" panose="020B0604030504040204" pitchFamily="34" charset="0"/>
                <a:cs typeface="Tahoma" panose="020B0604030504040204" pitchFamily="34" charset="0"/>
              </a:rPr>
              <a:t> </a:t>
            </a:r>
            <a:endParaRPr lang="he-IL" sz="900">
              <a:latin typeface="Tahoma" panose="020B0604030504040204" pitchFamily="34" charset="0"/>
              <a:ea typeface="Tahoma" panose="020B0604030504040204" pitchFamily="34" charset="0"/>
              <a:cs typeface="Tahoma" panose="020B0604030504040204" pitchFamily="34" charset="0"/>
            </a:endParaRPr>
          </a:p>
        </p:txBody>
      </p:sp>
      <p:sp>
        <p:nvSpPr>
          <p:cNvPr id="4" name="TextBox 6">
            <a:extLst>
              <a:ext uri="{FF2B5EF4-FFF2-40B4-BE49-F238E27FC236}">
                <a16:creationId xmlns:a16="http://schemas.microsoft.com/office/drawing/2014/main" id="{63C60420-49F2-E2C3-885E-A3CCA2B8CB5A}"/>
              </a:ext>
            </a:extLst>
          </p:cNvPr>
          <p:cNvSpPr txBox="1"/>
          <p:nvPr/>
        </p:nvSpPr>
        <p:spPr>
          <a:xfrm>
            <a:off x="0" y="389651"/>
            <a:ext cx="3949831" cy="6468349"/>
          </a:xfrm>
          <a:prstGeom prst="rect">
            <a:avLst/>
          </a:prstGeom>
          <a:solidFill>
            <a:schemeClr val="accent3">
              <a:lumMod val="20000"/>
              <a:lumOff val="80000"/>
            </a:schemeClr>
          </a:solidFill>
        </p:spPr>
        <p:txBody>
          <a:bodyPr wrap="square">
            <a:spAutoFit/>
          </a:bodyPr>
          <a:lstStyle/>
          <a:p>
            <a:pPr marR="0" lvl="0" algn="r" defTabSz="914400" rtl="1" eaLnBrk="1" fontAlgn="auto" latinLnBrk="0" hangingPunct="1">
              <a:lnSpc>
                <a:spcPts val="2000"/>
              </a:lnSpc>
              <a:spcAft>
                <a:spcPts val="0"/>
              </a:spcAft>
              <a:buClr>
                <a:srgbClr val="F9BC25"/>
              </a:buClr>
              <a:buSzTx/>
              <a:tabLst/>
              <a:defRPr/>
            </a:pPr>
            <a:endParaRPr kumimoji="0" lang="he-IL" sz="12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solidFill>
                <a:prstClr val="black"/>
              </a:solidFill>
              <a:latin typeface="Tahoma" panose="020B0604030504040204" pitchFamily="34" charset="0"/>
              <a:ea typeface="Tahoma" panose="020B0604030504040204" pitchFamily="34" charset="0"/>
              <a:cs typeface="Tahoma" panose="020B0604030504040204" pitchFamily="34" charset="0"/>
            </a:endParaRPr>
          </a:p>
          <a:p>
            <a:pPr lvl="1">
              <a:lnSpc>
                <a:spcPts val="2000"/>
              </a:lnSpc>
              <a:buClr>
                <a:srgbClr val="F9BC25"/>
              </a:buClr>
            </a:pPr>
            <a:endParaRPr lang="he-IL" sz="1200">
              <a:latin typeface="Segoe UI Light" panose="020B0502040204020203" pitchFamily="34" charset="0"/>
              <a:ea typeface="Tahoma" panose="020B0604030504040204" pitchFamily="34" charset="0"/>
              <a:cs typeface="Segoe UI Light" panose="020B0502040204020203" pitchFamily="34" charset="0"/>
            </a:endParaRPr>
          </a:p>
        </p:txBody>
      </p:sp>
      <p:sp>
        <p:nvSpPr>
          <p:cNvPr id="7" name="תיבת טקסט 7">
            <a:extLst>
              <a:ext uri="{FF2B5EF4-FFF2-40B4-BE49-F238E27FC236}">
                <a16:creationId xmlns:a16="http://schemas.microsoft.com/office/drawing/2014/main" id="{DCE32128-9939-D6A9-FF70-837B54EAB6EA}"/>
              </a:ext>
            </a:extLst>
          </p:cNvPr>
          <p:cNvSpPr txBox="1"/>
          <p:nvPr/>
        </p:nvSpPr>
        <p:spPr>
          <a:xfrm>
            <a:off x="158805" y="473909"/>
            <a:ext cx="3660505" cy="6215676"/>
          </a:xfrm>
          <a:prstGeom prst="rect">
            <a:avLst/>
          </a:prstGeom>
          <a:noFill/>
        </p:spPr>
        <p:txBody>
          <a:bodyPr wrap="square">
            <a:spAutoFit/>
          </a:bodyPr>
          <a:lstStyle/>
          <a:p>
            <a:pPr>
              <a:lnSpc>
                <a:spcPts val="2000"/>
              </a:lnSpc>
              <a:buClr>
                <a:srgbClr val="F9BC25"/>
              </a:buClr>
            </a:pPr>
            <a:r>
              <a:rPr lang="he-IL" sz="1200" b="1">
                <a:solidFill>
                  <a:prstClr val="black"/>
                </a:solidFill>
                <a:latin typeface="Segoe UI" panose="020B0502040204020203" pitchFamily="34" charset="0"/>
                <a:ea typeface="Tahoma" panose="020B0604030504040204" pitchFamily="34" charset="0"/>
                <a:cs typeface="Segoe UI" panose="020B0502040204020203" pitchFamily="34" charset="0"/>
              </a:rPr>
              <a:t>נקודות לשיפור</a:t>
            </a:r>
            <a:endPar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ts val="2000"/>
              </a:lnSpc>
              <a:spcBef>
                <a:spcPts val="0"/>
              </a:spcBef>
              <a:spcAft>
                <a:spcPts val="0"/>
              </a:spcAft>
              <a:buClr>
                <a:srgbClr val="F9BC25"/>
              </a:buClr>
              <a:buSzTx/>
              <a:buFont typeface="Tahoma" panose="020B0604030504040204" pitchFamily="34" charset="0"/>
              <a:buChar char="█"/>
              <a:tabLst/>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הכשרה קצרה מדי, צורך בהמשכיות:</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Arial" panose="020B0604020202020204" pitchFamily="34" charset="0"/>
              <a:buChar char="•"/>
              <a:defRPr/>
            </a:pPr>
            <a:r>
              <a:rPr lang="he-IL" sz="1100" b="1">
                <a:latin typeface="Segoe UI" panose="020B0502040204020203" pitchFamily="34" charset="0"/>
                <a:ea typeface="Tahoma" panose="020B0604030504040204" pitchFamily="34" charset="0"/>
                <a:cs typeface="Segoe UI" panose="020B0502040204020203" pitchFamily="34" charset="0"/>
              </a:rPr>
              <a:t>המשתתפות</a:t>
            </a:r>
            <a:r>
              <a:rPr lang="he-IL" sz="1100">
                <a:latin typeface="Segoe UI" panose="020B0502040204020203" pitchFamily="34" charset="0"/>
                <a:ea typeface="Tahoma" panose="020B0604030504040204" pitchFamily="34" charset="0"/>
                <a:cs typeface="Segoe UI" panose="020B0502040204020203" pitchFamily="34" charset="0"/>
              </a:rPr>
              <a:t> חשבו שהקורס קצר מדי, ביקשו עוד שעות הדרכה כיוון שלא הגיעו לתחושת מיצוי. בנוסף ציינו כי ישמחו לקורס המשך - </a:t>
            </a:r>
            <a:r>
              <a:rPr lang="he-IL" sz="1100">
                <a:latin typeface="Segoe UI Light" panose="020B0502040204020203" pitchFamily="34" charset="0"/>
                <a:ea typeface="Tahoma" panose="020B0604030504040204" pitchFamily="34" charset="0"/>
                <a:cs typeface="Segoe UI Light" panose="020B0502040204020203" pitchFamily="34" charset="0"/>
              </a:rPr>
              <a:t>"אני עדיין לא שלמה. אם אקח תלמיד לטווח ארוך, אין לי מספיק מידע. אם אני רוצה להתמחות בנושא, אני צריכה הרבה תמיכה, זה לא משנה אם יש ידע קודם או ידע עצמי או ניסיון."</a:t>
            </a:r>
            <a:endParaRPr lang="he-IL" sz="1100">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Arial" panose="020B0604020202020204" pitchFamily="34" charset="0"/>
              <a:buChar char="•"/>
              <a:defRPr/>
            </a:pPr>
            <a:r>
              <a:rPr lang="he-IL" sz="1100">
                <a:latin typeface="Segoe UI" panose="020B0502040204020203" pitchFamily="34" charset="0"/>
                <a:ea typeface="Tahoma" panose="020B0604030504040204" pitchFamily="34" charset="0"/>
                <a:cs typeface="Segoe UI" panose="020B0502040204020203" pitchFamily="34" charset="0"/>
              </a:rPr>
              <a:t>לדעת </a:t>
            </a:r>
            <a:r>
              <a:rPr lang="he-IL" sz="1100" b="1">
                <a:latin typeface="Segoe UI" panose="020B0502040204020203" pitchFamily="34" charset="0"/>
                <a:ea typeface="Tahoma" panose="020B0604030504040204" pitchFamily="34" charset="0"/>
                <a:cs typeface="Segoe UI" panose="020B0502040204020203" pitchFamily="34" charset="0"/>
              </a:rPr>
              <a:t>המדריכה</a:t>
            </a:r>
            <a:r>
              <a:rPr lang="he-IL" sz="1100">
                <a:latin typeface="Segoe UI" panose="020B0502040204020203" pitchFamily="34" charset="0"/>
                <a:ea typeface="Tahoma" panose="020B0604030504040204" pitchFamily="34" charset="0"/>
                <a:cs typeface="Segoe UI" panose="020B0502040204020203" pitchFamily="34" charset="0"/>
              </a:rPr>
              <a:t> תוספת שעות תאפשר הרחבה והעמקה בתיאוריה, לצד תרגול ויישום, ובניית מערכי פעילות.</a:t>
            </a:r>
            <a:endParaRPr kumimoji="0" lang="he-IL" sz="11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Tahoma" panose="020B0604030504040204" pitchFamily="34" charset="0"/>
              <a:buChar char="█"/>
              <a:defRPr/>
            </a:pPr>
            <a:r>
              <a:rPr lang="he-IL" sz="1200" u="sng">
                <a:solidFill>
                  <a:prstClr val="black"/>
                </a:solidFill>
                <a:latin typeface="Segoe UI" panose="020B0502040204020203" pitchFamily="34" charset="0"/>
                <a:ea typeface="Tahoma" panose="020B0604030504040204" pitchFamily="34" charset="0"/>
                <a:cs typeface="Segoe UI" panose="020B0502040204020203" pitchFamily="34" charset="0"/>
              </a:rPr>
              <a:t>הרחבת ההכשרה לאנשי מקצוע נוספים</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200" b="0" i="0"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lang="he-IL" sz="1100">
                <a:latin typeface="Segoe UI" panose="020B0502040204020203" pitchFamily="34" charset="0"/>
                <a:ea typeface="Tahoma" panose="020B0604030504040204" pitchFamily="34" charset="0"/>
                <a:cs typeface="Segoe UI" panose="020B0502040204020203" pitchFamily="34" charset="0"/>
              </a:rPr>
              <a:t>המדריכה והמשתתפות הציעו להעביר את ההדרכה בקרב בעלי מקצוע נוספים, היות ומדובר בהזדמנות ללמוד ולהשפיע.</a:t>
            </a:r>
            <a:endParaRPr lang="he-IL" sz="110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Tahoma" panose="020B0604030504040204" pitchFamily="34" charset="0"/>
              <a:buChar char="█"/>
              <a:defRPr/>
            </a:pPr>
            <a:r>
              <a:rPr lang="he-IL" sz="1100">
                <a:latin typeface="Segoe UI Light" panose="020B0502040204020203" pitchFamily="34" charset="0"/>
                <a:ea typeface="Tahoma" panose="020B0604030504040204" pitchFamily="34" charset="0"/>
                <a:cs typeface="Segoe UI Light" panose="020B0502040204020203" pitchFamily="34" charset="0"/>
              </a:rPr>
              <a:t>"</a:t>
            </a: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לסיים כל מפגש עם תוצר – פיזי או תיאורטי:</a:t>
            </a:r>
            <a:endParaRPr kumimoji="0" lang="he-IL" sz="12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nSpc>
                <a:spcPts val="20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אני מעדיפה שיהיה בסוף תוצר. הייתי שמחה אם היה דף שכתוב בו את הדברים, סיכום של מפגשים." </a:t>
            </a:r>
            <a:r>
              <a:rPr lang="he-IL" sz="900">
                <a:latin typeface="Tahoma" panose="020B0604030504040204" pitchFamily="34" charset="0"/>
                <a:ea typeface="Tahoma" panose="020B0604030504040204" pitchFamily="34" charset="0"/>
                <a:cs typeface="Tahoma" panose="020B0604030504040204" pitchFamily="34" charset="0"/>
              </a:rPr>
              <a:t>(משתתפות).</a:t>
            </a:r>
          </a:p>
          <a:p>
            <a:pPr marL="285750" indent="-285750">
              <a:lnSpc>
                <a:spcPts val="2000"/>
              </a:lnSpc>
              <a:buClr>
                <a:srgbClr val="F9BC25"/>
              </a:buClr>
              <a:buFont typeface="Wingdings" panose="05000000000000000000" pitchFamily="2" charset="2"/>
              <a:buChar char="§"/>
            </a:pPr>
            <a:r>
              <a:rPr lang="he-IL" sz="1100">
                <a:latin typeface="Segoe UI Light" panose="020B0502040204020203" pitchFamily="34" charset="0"/>
                <a:ea typeface="Tahoma" panose="020B0604030504040204" pitchFamily="34" charset="0"/>
                <a:cs typeface="Segoe UI Light" panose="020B0502040204020203" pitchFamily="34" charset="0"/>
              </a:rPr>
              <a:t>במפגש האחרון, היא הדפיסה את כל המצגות ושמה בקלסר, זה שימח אותי. שלחתי להן גם קלפים של פירות וירקות בצורות שאפשר לדבר עליהם בקבוצה, וגם את זה היא הדפיסה אצלן." </a:t>
            </a:r>
            <a:r>
              <a:rPr lang="he-IL" sz="900">
                <a:latin typeface="Tahoma" panose="020B0604030504040204" pitchFamily="34" charset="0"/>
                <a:ea typeface="Tahoma" panose="020B0604030504040204" pitchFamily="34" charset="0"/>
                <a:cs typeface="Tahoma" panose="020B0604030504040204" pitchFamily="34" charset="0"/>
              </a:rPr>
              <a:t>(מדריכה)</a:t>
            </a:r>
            <a:endParaRPr lang="he-IL" sz="1100" b="1">
              <a:latin typeface="Tahoma" panose="020B0604030504040204" pitchFamily="34" charset="0"/>
              <a:ea typeface="Tahoma" panose="020B0604030504040204" pitchFamily="34" charset="0"/>
              <a:cs typeface="Tahoma" panose="020B0604030504040204" pitchFamily="34" charset="0"/>
            </a:endParaRPr>
          </a:p>
          <a:p>
            <a:pPr marL="285750" indent="-285750">
              <a:lnSpc>
                <a:spcPts val="2000"/>
              </a:lnSpc>
              <a:buClr>
                <a:srgbClr val="F9BC25"/>
              </a:buClr>
              <a:buFont typeface="Tahoma" panose="020B0604030504040204" pitchFamily="34" charset="0"/>
              <a:buChar char="█"/>
              <a:defRPr/>
            </a:pPr>
            <a:r>
              <a:rPr kumimoji="0" lang="he-IL" sz="1200" b="0" i="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הוספת מטבח טיפולי: </a:t>
            </a:r>
            <a:r>
              <a:rPr lang="he-IL" sz="1100">
                <a:latin typeface="Segoe UI Light" panose="020B0502040204020203" pitchFamily="34" charset="0"/>
                <a:ea typeface="Tahoma" panose="020B0604030504040204" pitchFamily="34" charset="0"/>
                <a:cs typeface="Segoe UI Light" panose="020B0502040204020203" pitchFamily="34" charset="0"/>
              </a:rPr>
              <a:t>"רצוי להוסיף מטבח טיפולי ביחידה, כדי להשלים את המענה, שיהיה מסודר יותר".</a:t>
            </a:r>
          </a:p>
        </p:txBody>
      </p:sp>
    </p:spTree>
    <p:extLst>
      <p:ext uri="{BB962C8B-B14F-4D97-AF65-F5344CB8AC3E}">
        <p14:creationId xmlns:p14="http://schemas.microsoft.com/office/powerpoint/2010/main" val="4266742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היחידה להתפתחות הילד</a:t>
            </a:r>
            <a:r>
              <a:rPr kumimoji="0" lang="en-GB" sz="20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סיכום והמלצות בהתאם למדדי המודל הלוגי</a:t>
            </a:r>
          </a:p>
        </p:txBody>
      </p:sp>
      <p:sp>
        <p:nvSpPr>
          <p:cNvPr id="6" name="Rectangle 6">
            <a:extLst>
              <a:ext uri="{FF2B5EF4-FFF2-40B4-BE49-F238E27FC236}">
                <a16:creationId xmlns:a16="http://schemas.microsoft.com/office/drawing/2014/main" id="{44C33938-A3BF-65A8-A4EC-442D698A43B9}"/>
              </a:ext>
            </a:extLst>
          </p:cNvPr>
          <p:cNvSpPr/>
          <p:nvPr/>
        </p:nvSpPr>
        <p:spPr>
          <a:xfrm>
            <a:off x="307942" y="555406"/>
            <a:ext cx="11576115" cy="5254195"/>
          </a:xfrm>
          <a:prstGeom prst="rect">
            <a:avLst/>
          </a:prstGeom>
          <a:solidFill>
            <a:schemeClr val="bg1"/>
          </a:solidFill>
        </p:spPr>
        <p:txBody>
          <a:bodyPr wrap="square">
            <a:spAutoFit/>
          </a:bodyPr>
          <a:lstStyle/>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Extent of municipal officials &amp; professionals participating in national seminars to acquire knowledge &amp; tools, including satisfaction: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 typeface="Wingdings" panose="05000000000000000000" pitchFamily="2" charset="2"/>
              <a:buChar char="§"/>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מטפלות היחידה להתפתחות הילד שהשתתפו בהכשרה הביעו שביעות רצון גבוהה מאופן העברת המידע, מהיחס והזמינות של המדריכה. הן קיבלו רעיונות חדשים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הרלוונטיים לעבודתן המקצועית והן </a:t>
            </a:r>
            <a:r>
              <a:rPr lang="he-IL" sz="1200" u="sng" dirty="0">
                <a:solidFill>
                  <a:prstClr val="black"/>
                </a:solidFill>
                <a:latin typeface="Segoe UI" panose="020B0502040204020203" pitchFamily="34" charset="0"/>
                <a:ea typeface="Tahoma" panose="020B0604030504040204" pitchFamily="34" charset="0"/>
                <a:cs typeface="Segoe UI" panose="020B0502040204020203" pitchFamily="34" charset="0"/>
              </a:rPr>
              <a:t>כבר מיישמות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אותם עם התלמידים ובקבוצות הטיפול שלהן.</a:t>
            </a: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עם זאת, לדבריהן, ההכשרה קצרה יחסית, נדרשת המשכיות או קורס יותר ארוך. למעט אחת, המטפלות מרגישות שהן עדיין לא בשלות להדריך קורס לקבוצת ילדים.</a:t>
            </a:r>
          </a:p>
          <a:p>
            <a:pPr marL="285750" marR="0" lvl="0" indent="-285750" algn="l" defTabSz="914400" rtl="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Municipal officials understand EC needs:</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למדריכת ההכשרה וותק משמעותי במערכת החינוך, ניסיון בתחום הגיל הרך ובנושא ההכשרה (טיפול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בגינון).  </a:t>
            </a: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ההכשרה הרחיבה את הפרספקטיבה והידע של המשתתפות בנוגע לצורכי הגיל הרך, והוסיפה כלים חדשים לארגז הכלים של המטפלות באומנות ביחידה להתפתחות הילד. </a:t>
            </a:r>
          </a:p>
          <a:p>
            <a:pPr marL="285750" marR="0" lvl="0" indent="-285750" algn="l" defTabSz="914400" rtl="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Public space interventions’ implementation/The post-intervention public spaces are suitable for safe use, stay and mobility on foot and with a stroller:</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חצר היחידה להתפתחות הילד מרווחת, מגודרת ונקייה, ומהווה מרחב נעים ובטוח. הקיר הירוק והשתילים נראים שמורים ומטופחים, המרחב מזמין לפעילות.</a:t>
            </a: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עם זאת, יש צורך בשיפור התנאים הפיזיים ביחידה (הוספת מתקני משחק, מקומות ישיבה וצמחייה/דשא בחצר, ומטבח מאובזר לילדים – לטובת יישום התוכן הטיפולי).</a:t>
            </a:r>
          </a:p>
          <a:p>
            <a:pPr marL="285750" indent="-285750" algn="l" rtl="0">
              <a:lnSpc>
                <a:spcPct val="150000"/>
              </a:lnSpc>
              <a:buClr>
                <a:srgbClr val="FFC000"/>
              </a:buClr>
              <a:buFont typeface="Wingdings" panose="05000000000000000000" pitchFamily="2" charset="2"/>
              <a:buChar char="§"/>
              <a:defRPr/>
            </a:pPr>
            <a:r>
              <a:rPr lang="he-IL" sz="1200" dirty="0">
                <a:latin typeface="Segoe UI" panose="020B0502040204020203" pitchFamily="34" charset="0"/>
                <a:ea typeface="Tahoma" panose="020B0604030504040204" pitchFamily="34" charset="0"/>
                <a:cs typeface="Segoe UI" panose="020B0502040204020203" pitchFamily="34" charset="0"/>
              </a:rPr>
              <a:t>בנוסף, יש לתת את הדעת לסוגיית החנייה לבאי היחידה. בהיעדר חנייה ייעודית, הצוות מחנה ברחבה המרוצפת – שם הותקן הקיר הירוק, והמרחב אמור לשמש לפעילות הגינון.</a:t>
            </a:r>
            <a:br>
              <a:rPr lang="en-US" sz="1200" dirty="0">
                <a:latin typeface="Segoe UI" panose="020B0502040204020203" pitchFamily="34" charset="0"/>
                <a:ea typeface="Tahoma" panose="020B0604030504040204" pitchFamily="34" charset="0"/>
                <a:cs typeface="Segoe UI" panose="020B0502040204020203" pitchFamily="34" charset="0"/>
              </a:rPr>
            </a:br>
            <a:r>
              <a:rPr lang="he-IL" sz="1200" dirty="0">
                <a:latin typeface="Segoe UI" panose="020B0502040204020203" pitchFamily="34" charset="0"/>
                <a:ea typeface="Tahoma" panose="020B0604030504040204" pitchFamily="34" charset="0"/>
                <a:cs typeface="Segoe UI" panose="020B0502040204020203" pitchFamily="34" charset="0"/>
              </a:rPr>
              <a:t>ההורים מגיעים ברכב ליחידה, ולעיתים אף מורידים את ילדיהם בכניסה ליחידה, מבלי לצאת מהרכב. אין מקום ייעודי להשארת עגלות, מבלי לחסום את מרחב ההמתנה הפנימי.</a:t>
            </a:r>
          </a:p>
          <a:p>
            <a:pPr marL="285750" marR="0" lvl="0" indent="-285750" algn="l" defTabSz="914400" rtl="0" eaLnBrk="1" fontAlgn="auto" latinLnBrk="0" hangingPunct="1">
              <a:lnSpc>
                <a:spcPct val="1500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מהתצפית על פעילות טיפול בגינון ביחידה להתפתחות הילד ומדברי המטפלת, ניכר כי נעשים מאמצים ליישם את תכני ההכשרה, וכי ההורים והילדים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מרוצים מהמפגשים, מגיעים בקביעות ומבקשים להשתתף בתדירות גבוהה אף יותר. </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extent of promoting communal ties among city residents, parents of young children: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גם לאחר ההתערבות, ולמרות שחצר היחידה מהווה מרחב מזמין המאפשר שיח ומפגש קהילתי, המקום לא משמש ככזה בפועל. בתצפית לפני התערבות </a:t>
            </a:r>
            <a:r>
              <a:rPr lang="he-IL" sz="1200" b="0" kern="1200" dirty="0">
                <a:latin typeface="Segoe UI" panose="020B0502040204020203" pitchFamily="34" charset="0"/>
                <a:ea typeface="Tahoma" panose="020B0604030504040204" pitchFamily="34" charset="0"/>
                <a:cs typeface="Segoe UI" panose="020B0502040204020203" pitchFamily="34" charset="0"/>
              </a:rPr>
              <a:t>נצפו כמה ילדים שיצאו לשחק במתקנים, לזמן קצר מאוד</a:t>
            </a:r>
            <a:r>
              <a:rPr lang="en-US" sz="1200" b="0" kern="1200" dirty="0">
                <a:latin typeface="Segoe UI" panose="020B0502040204020203" pitchFamily="34" charset="0"/>
                <a:ea typeface="Tahoma" panose="020B0604030504040204" pitchFamily="34" charset="0"/>
                <a:cs typeface="Segoe UI" panose="020B0502040204020203" pitchFamily="34" charset="0"/>
              </a:rPr>
              <a:t>;</a:t>
            </a:r>
            <a:r>
              <a:rPr lang="he-IL" sz="1200" b="0" kern="1200" dirty="0">
                <a:latin typeface="Segoe UI" panose="020B0502040204020203" pitchFamily="34" charset="0"/>
                <a:ea typeface="Tahoma" panose="020B0604030504040204" pitchFamily="34" charset="0"/>
                <a:cs typeface="Segoe UI" panose="020B0502040204020203" pitchFamily="34" charset="0"/>
              </a:rPr>
              <a:t> בעוד ההורים ממתינים בתוך המבנה, לרוב עסוקים בטלפון. לא התקיים שיח בין ההורים, ובינם לילדים בעת המתנה. </a:t>
            </a:r>
          </a:p>
          <a:p>
            <a:pPr marL="285750" marR="0" lvl="0" indent="-285750" algn="l" defTabSz="914400" rtl="0" eaLnBrk="1" fontAlgn="auto" latinLnBrk="0" hangingPunct="1">
              <a:lnSpc>
                <a:spcPct val="150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הוספת מקומות ישיבה, הצללה/ הגנה מפני גשם בחצר המרכז, ומתקני משחק נוספים, עשויה לעודד התפתחות של תפיסה קהילתית.</a:t>
            </a:r>
          </a:p>
        </p:txBody>
      </p:sp>
      <p:sp>
        <p:nvSpPr>
          <p:cNvPr id="3" name="Rectangle 2">
            <a:extLst>
              <a:ext uri="{FF2B5EF4-FFF2-40B4-BE49-F238E27FC236}">
                <a16:creationId xmlns:a16="http://schemas.microsoft.com/office/drawing/2014/main" id="{62372D66-015E-F4AE-B750-04F753433B15}"/>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773521565"/>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46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6" name="TextBox 5"/>
          <p:cNvSpPr txBox="1"/>
          <p:nvPr/>
        </p:nvSpPr>
        <p:spPr>
          <a:xfrm>
            <a:off x="3468201" y="2413337"/>
            <a:ext cx="5255597" cy="1015663"/>
          </a:xfrm>
          <a:prstGeom prst="rect">
            <a:avLst/>
          </a:prstGeom>
          <a:solidFill>
            <a:srgbClr val="EC1C3C"/>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Appendixes</a:t>
            </a:r>
            <a:endParaRPr kumimoji="0" lang="he-IL" sz="60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3" name="Rectangle 2">
            <a:extLst>
              <a:ext uri="{FF2B5EF4-FFF2-40B4-BE49-F238E27FC236}">
                <a16:creationId xmlns:a16="http://schemas.microsoft.com/office/drawing/2014/main" id="{82AE2A5F-FDF1-0145-6ACE-C93314A9A7A3}"/>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6039552"/>
      </p:ext>
    </p:extLst>
  </p:cSld>
  <p:clrMapOvr>
    <a:masterClrMapping/>
  </p:clrMapOvr>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53877" y="6536113"/>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מחוון תצפית הפעלות רחוב</a:t>
            </a:r>
          </a:p>
        </p:txBody>
      </p:sp>
      <p:graphicFrame>
        <p:nvGraphicFramePr>
          <p:cNvPr id="3" name="Table 6">
            <a:extLst>
              <a:ext uri="{FF2B5EF4-FFF2-40B4-BE49-F238E27FC236}">
                <a16:creationId xmlns:a16="http://schemas.microsoft.com/office/drawing/2014/main" id="{F0AC106D-841F-10B9-02E6-76FB8862F525}"/>
              </a:ext>
            </a:extLst>
          </p:cNvPr>
          <p:cNvGraphicFramePr>
            <a:graphicFrameLocks noGrp="1"/>
          </p:cNvGraphicFramePr>
          <p:nvPr>
            <p:extLst>
              <p:ext uri="{D42A27DB-BD31-4B8C-83A1-F6EECF244321}">
                <p14:modId xmlns:p14="http://schemas.microsoft.com/office/powerpoint/2010/main" val="1836742553"/>
              </p:ext>
            </p:extLst>
          </p:nvPr>
        </p:nvGraphicFramePr>
        <p:xfrm>
          <a:off x="66675" y="502776"/>
          <a:ext cx="12058649" cy="6133317"/>
        </p:xfrm>
        <a:graphic>
          <a:graphicData uri="http://schemas.openxmlformats.org/drawingml/2006/table">
            <a:tbl>
              <a:tblPr firstRow="1" firstCol="1" bandRow="1">
                <a:tableStyleId>{5C22544A-7EE6-4342-B048-85BDC9FD1C3A}</a:tableStyleId>
              </a:tblPr>
              <a:tblGrid>
                <a:gridCol w="1957594">
                  <a:extLst>
                    <a:ext uri="{9D8B030D-6E8A-4147-A177-3AD203B41FA5}">
                      <a16:colId xmlns:a16="http://schemas.microsoft.com/office/drawing/2014/main" val="2697299554"/>
                    </a:ext>
                  </a:extLst>
                </a:gridCol>
                <a:gridCol w="5668003">
                  <a:extLst>
                    <a:ext uri="{9D8B030D-6E8A-4147-A177-3AD203B41FA5}">
                      <a16:colId xmlns:a16="http://schemas.microsoft.com/office/drawing/2014/main" val="1912343668"/>
                    </a:ext>
                  </a:extLst>
                </a:gridCol>
                <a:gridCol w="4433052">
                  <a:extLst>
                    <a:ext uri="{9D8B030D-6E8A-4147-A177-3AD203B41FA5}">
                      <a16:colId xmlns:a16="http://schemas.microsoft.com/office/drawing/2014/main" val="2543229232"/>
                    </a:ext>
                  </a:extLst>
                </a:gridCol>
              </a:tblGrid>
              <a:tr h="47670">
                <a:tc>
                  <a:txBody>
                    <a:bodyPr/>
                    <a:lstStyle/>
                    <a:p>
                      <a:pPr marL="0" marR="0" algn="l" rtl="0">
                        <a:lnSpc>
                          <a:spcPct val="100000"/>
                        </a:lnSpc>
                        <a:spcBef>
                          <a:spcPts val="0"/>
                        </a:spcBef>
                        <a:spcAft>
                          <a:spcPts val="0"/>
                        </a:spcAft>
                      </a:pPr>
                      <a:r>
                        <a:rPr lang="en-US" sz="900" b="1" dirty="0">
                          <a:effectLst/>
                          <a:latin typeface="Segoe UI" panose="020B0502040204020203" pitchFamily="34" charset="0"/>
                          <a:ea typeface="Calibri" panose="020F0502020204030204" pitchFamily="34" charset="0"/>
                          <a:cs typeface="Segoe UI" panose="020B0502040204020203" pitchFamily="34" charset="0"/>
                        </a:rPr>
                        <a:t>Observation criteria</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Testimonies from observing the activity (the instructor's conduct, description of the children and adults’ behavior)</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24163" marR="24163" marT="0" marB="0"/>
                </a:tc>
                <a:tc hMerge="1">
                  <a:txBody>
                    <a:bodyPr/>
                    <a:lstStyle/>
                    <a:p>
                      <a:pPr rtl="1"/>
                      <a:endParaRPr lang="he-IL"/>
                    </a:p>
                  </a:txBody>
                  <a:tcPr/>
                </a:tc>
                <a:extLst>
                  <a:ext uri="{0D108BD9-81ED-4DB2-BD59-A6C34878D82A}">
                    <a16:rowId xmlns:a16="http://schemas.microsoft.com/office/drawing/2014/main" val="2859563687"/>
                  </a:ext>
                </a:extLst>
              </a:tr>
              <a:tr h="242053">
                <a:tc rowSpan="2">
                  <a:txBody>
                    <a:bodyPr/>
                    <a:lstStyle/>
                    <a:p>
                      <a:pPr marL="0" marR="0" algn="l" rtl="0">
                        <a:lnSpc>
                          <a:spcPct val="100000"/>
                        </a:lnSpc>
                        <a:spcBef>
                          <a:spcPts val="0"/>
                        </a:spcBef>
                        <a:spcAft>
                          <a:spcPts val="0"/>
                        </a:spcAft>
                      </a:pPr>
                      <a:r>
                        <a:rPr lang="en-US" sz="900" b="1" dirty="0">
                          <a:effectLst/>
                          <a:latin typeface="Segoe UI" panose="020B0502040204020203" pitchFamily="34" charset="0"/>
                          <a:ea typeface="Calibri" panose="020F0502020204030204" pitchFamily="34" charset="0"/>
                          <a:cs typeface="Segoe UI" panose="020B0502040204020203" pitchFamily="34" charset="0"/>
                        </a:rPr>
                        <a:t>Demographics</a:t>
                      </a:r>
                      <a:r>
                        <a:rPr lang="en-US" sz="900" dirty="0">
                          <a:effectLst/>
                          <a:latin typeface="Segoe UI" panose="020B0502040204020203" pitchFamily="34" charset="0"/>
                          <a:ea typeface="Calibri" panose="020F0502020204030204" pitchFamily="34" charset="0"/>
                          <a:cs typeface="Segoe UI" panose="020B0502040204020203" pitchFamily="34" charset="0"/>
                        </a:rPr>
                        <a:t> </a:t>
                      </a:r>
                      <a:r>
                        <a:rPr lang="en-US" sz="900" b="0" u="sng" dirty="0">
                          <a:effectLst/>
                          <a:latin typeface="Segoe UI" panose="020B0502040204020203" pitchFamily="34" charset="0"/>
                          <a:ea typeface="Calibri" panose="020F0502020204030204" pitchFamily="34" charset="0"/>
                          <a:cs typeface="Segoe UI" panose="020B0502040204020203" pitchFamily="34" charset="0"/>
                        </a:rPr>
                        <a:t>number</a:t>
                      </a:r>
                      <a:r>
                        <a:rPr lang="en-US" sz="900" b="0" dirty="0">
                          <a:effectLst/>
                          <a:latin typeface="Segoe UI" panose="020B0502040204020203" pitchFamily="34" charset="0"/>
                          <a:ea typeface="Calibri" panose="020F0502020204030204" pitchFamily="34" charset="0"/>
                          <a:cs typeface="Segoe UI" panose="020B0502040204020203" pitchFamily="34" charset="0"/>
                        </a:rPr>
                        <a:t> of adults &amp; children. Age, gender characteristics, mix of visitors and transport modes </a:t>
                      </a:r>
                      <a:r>
                        <a:rPr lang="en-US" sz="900" b="0" u="sng" dirty="0">
                          <a:effectLst/>
                          <a:latin typeface="Segoe UI" panose="020B0502040204020203" pitchFamily="34" charset="0"/>
                          <a:ea typeface="Calibri" panose="020F0502020204030204" pitchFamily="34" charset="0"/>
                          <a:cs typeface="Segoe UI" panose="020B0502040204020203" pitchFamily="34" charset="0"/>
                        </a:rPr>
                        <a:t>in %</a:t>
                      </a:r>
                      <a:r>
                        <a:rPr lang="en-US" sz="900" b="0" dirty="0">
                          <a:effectLst/>
                          <a:latin typeface="Segoe UI" panose="020B0502040204020203" pitchFamily="34" charset="0"/>
                          <a:ea typeface="Calibri" panose="020F0502020204030204" pitchFamily="34" charset="0"/>
                          <a:cs typeface="Segoe UI" panose="020B0502040204020203" pitchFamily="34" charset="0"/>
                        </a:rPr>
                        <a:t>, </a:t>
                      </a:r>
                    </a:p>
                  </a:txBody>
                  <a:tcPr marL="68580" marR="68580" marT="0" marB="0"/>
                </a:tc>
                <a:tc>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Adults</a:t>
                      </a:r>
                      <a:r>
                        <a:rPr lang="en-US" sz="1000" dirty="0">
                          <a:effectLst/>
                          <a:latin typeface="Segoe UI" panose="020B0502040204020203" pitchFamily="34" charset="0"/>
                          <a:ea typeface="Calibri" panose="020F0502020204030204" pitchFamily="34" charset="0"/>
                          <a:cs typeface="Segoe UI" panose="020B0502040204020203" pitchFamily="34" charset="0"/>
                        </a:rPr>
                        <a:t> No. of adults present at activity during observation___ </a:t>
                      </a:r>
                      <a:br>
                        <a:rPr lang="en-US" sz="1000" dirty="0">
                          <a:effectLst/>
                          <a:latin typeface="Segoe UI" panose="020B0502040204020203" pitchFamily="34" charset="0"/>
                          <a:ea typeface="Calibri" panose="020F0502020204030204" pitchFamily="34" charset="0"/>
                          <a:cs typeface="Segoe UI" panose="020B0502040204020203" pitchFamily="34" charset="0"/>
                        </a:rPr>
                      </a:br>
                      <a:r>
                        <a:rPr lang="en-US" sz="1000" dirty="0">
                          <a:effectLst/>
                          <a:latin typeface="Segoe UI" panose="020B0502040204020203" pitchFamily="34" charset="0"/>
                          <a:ea typeface="Calibri" panose="020F0502020204030204" pitchFamily="34" charset="0"/>
                          <a:cs typeface="Segoe UI" panose="020B0502040204020203" pitchFamily="34" charset="0"/>
                        </a:rPr>
                        <a:t>Women__ Men__ </a:t>
                      </a:r>
                      <a:r>
                        <a:rPr lang="en-US" sz="1000" u="sng" dirty="0">
                          <a:effectLst/>
                          <a:latin typeface="Segoe UI" panose="020B0502040204020203" pitchFamily="34" charset="0"/>
                          <a:ea typeface="Calibri" panose="020F0502020204030204" pitchFamily="34" charset="0"/>
                          <a:cs typeface="Segoe UI" panose="020B0502040204020203" pitchFamily="34" charset="0"/>
                        </a:rPr>
                        <a:t>Relation:</a:t>
                      </a:r>
                      <a:r>
                        <a:rPr lang="en-US" sz="1000" dirty="0">
                          <a:effectLst/>
                          <a:latin typeface="Segoe UI" panose="020B0502040204020203" pitchFamily="34" charset="0"/>
                          <a:ea typeface="Calibri" panose="020F0502020204030204" pitchFamily="34" charset="0"/>
                          <a:cs typeface="Segoe UI" panose="020B0502040204020203" pitchFamily="34" charset="0"/>
                        </a:rPr>
                        <a:t> Parent__ Grandparents__ Nanny__ Older sibling__ Other__</a:t>
                      </a:r>
                    </a:p>
                  </a:txBody>
                  <a:tcPr marL="68580" marR="68580" marT="0" marB="0"/>
                </a:tc>
                <a:tc>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Children</a:t>
                      </a:r>
                      <a:r>
                        <a:rPr lang="en-US" sz="1000" dirty="0">
                          <a:effectLst/>
                          <a:latin typeface="Segoe UI" panose="020B0502040204020203" pitchFamily="34" charset="0"/>
                          <a:ea typeface="Calibri" panose="020F0502020204030204" pitchFamily="34" charset="0"/>
                          <a:cs typeface="Segoe UI" panose="020B0502040204020203" pitchFamily="34" charset="0"/>
                        </a:rPr>
                        <a:t> No. of children present at activity during observation___ </a:t>
                      </a:r>
                      <a:br>
                        <a:rPr lang="en-US" sz="1000" dirty="0">
                          <a:effectLst/>
                          <a:latin typeface="Segoe UI" panose="020B0502040204020203" pitchFamily="34" charset="0"/>
                          <a:ea typeface="Calibri" panose="020F0502020204030204" pitchFamily="34" charset="0"/>
                          <a:cs typeface="Segoe UI" panose="020B0502040204020203" pitchFamily="34" charset="0"/>
                        </a:rPr>
                      </a:br>
                      <a:r>
                        <a:rPr lang="en-US" sz="1000" dirty="0">
                          <a:effectLst/>
                          <a:latin typeface="Segoe UI" panose="020B0502040204020203" pitchFamily="34" charset="0"/>
                          <a:ea typeface="Calibri" panose="020F0502020204030204" pitchFamily="34" charset="0"/>
                          <a:cs typeface="Segoe UI" panose="020B0502040204020203" pitchFamily="34" charset="0"/>
                        </a:rPr>
                        <a:t>Girls__ Boys__ </a:t>
                      </a:r>
                      <a:r>
                        <a:rPr lang="en-US" sz="1000" u="sng" dirty="0">
                          <a:effectLst/>
                          <a:latin typeface="Segoe UI" panose="020B0502040204020203" pitchFamily="34" charset="0"/>
                          <a:ea typeface="Calibri" panose="020F0502020204030204" pitchFamily="34" charset="0"/>
                          <a:cs typeface="Segoe UI" panose="020B0502040204020203" pitchFamily="34" charset="0"/>
                        </a:rPr>
                        <a:t>Age:</a:t>
                      </a:r>
                      <a:r>
                        <a:rPr lang="en-US" sz="1000" dirty="0">
                          <a:effectLst/>
                          <a:latin typeface="Segoe UI" panose="020B0502040204020203" pitchFamily="34" charset="0"/>
                          <a:ea typeface="Calibri" panose="020F0502020204030204" pitchFamily="34" charset="0"/>
                          <a:cs typeface="Segoe UI" panose="020B0502040204020203" pitchFamily="34" charset="0"/>
                        </a:rPr>
                        <a:t> 0-3__ 3-6__ 6+__ </a:t>
                      </a:r>
                    </a:p>
                  </a:txBody>
                  <a:tcPr marL="68580" marR="68580" marT="0" marB="0"/>
                </a:tc>
                <a:extLst>
                  <a:ext uri="{0D108BD9-81ED-4DB2-BD59-A6C34878D82A}">
                    <a16:rowId xmlns:a16="http://schemas.microsoft.com/office/drawing/2014/main" val="358800599"/>
                  </a:ext>
                </a:extLst>
              </a:tr>
              <a:tr h="134740">
                <a:tc vMerge="1">
                  <a:txBody>
                    <a:bodyPr/>
                    <a:lstStyle/>
                    <a:p>
                      <a:pPr>
                        <a:lnSpc>
                          <a:spcPct val="100000"/>
                        </a:lnSpc>
                      </a:pPr>
                      <a:endParaRPr lang="en-US" dirty="0"/>
                    </a:p>
                  </a:txBody>
                  <a:tcPr/>
                </a:tc>
                <a:tc gridSpan="2">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Mix: </a:t>
                      </a:r>
                      <a:r>
                        <a:rPr lang="en-US" sz="1000" u="sng" dirty="0">
                          <a:effectLst/>
                          <a:latin typeface="Segoe UI" panose="020B0502040204020203" pitchFamily="34" charset="0"/>
                          <a:ea typeface="Calibri" panose="020F0502020204030204" pitchFamily="34" charset="0"/>
                          <a:cs typeface="Segoe UI" panose="020B0502040204020203" pitchFamily="34" charset="0"/>
                        </a:rPr>
                        <a:t>adult</a:t>
                      </a:r>
                      <a:r>
                        <a:rPr lang="en-US" sz="1000" dirty="0">
                          <a:effectLst/>
                          <a:latin typeface="Segoe UI" panose="020B0502040204020203" pitchFamily="34" charset="0"/>
                          <a:ea typeface="Calibri" panose="020F0502020204030204" pitchFamily="34" charset="0"/>
                          <a:cs typeface="Segoe UI" panose="020B0502040204020203" pitchFamily="34" charset="0"/>
                        </a:rPr>
                        <a:t> with 1 child__ 2 children__ 3+ children__ </a:t>
                      </a:r>
                      <a:r>
                        <a:rPr lang="en-US" sz="1000" u="sng" dirty="0">
                          <a:effectLst/>
                          <a:latin typeface="Segoe UI" panose="020B0502040204020203" pitchFamily="34" charset="0"/>
                          <a:ea typeface="Calibri" panose="020F0502020204030204" pitchFamily="34" charset="0"/>
                          <a:cs typeface="Segoe UI" panose="020B0502040204020203" pitchFamily="34" charset="0"/>
                        </a:rPr>
                        <a:t>couple</a:t>
                      </a:r>
                      <a:r>
                        <a:rPr lang="en-US" sz="1000" dirty="0">
                          <a:effectLst/>
                          <a:latin typeface="Segoe UI" panose="020B0502040204020203" pitchFamily="34" charset="0"/>
                          <a:ea typeface="Calibri" panose="020F0502020204030204" pitchFamily="34" charset="0"/>
                          <a:cs typeface="Segoe UI" panose="020B0502040204020203" pitchFamily="34" charset="0"/>
                        </a:rPr>
                        <a:t> with 1 child__ 2 children__ 3+ children__ </a:t>
                      </a:r>
                      <a:r>
                        <a:rPr lang="en-US" sz="1000" u="sng" dirty="0">
                          <a:effectLst/>
                          <a:latin typeface="Segoe UI" panose="020B0502040204020203" pitchFamily="34" charset="0"/>
                          <a:ea typeface="Calibri" panose="020F0502020204030204" pitchFamily="34" charset="0"/>
                          <a:cs typeface="Segoe UI" panose="020B0502040204020203" pitchFamily="34" charset="0"/>
                        </a:rPr>
                        <a:t>group</a:t>
                      </a:r>
                      <a:r>
                        <a:rPr lang="en-US" sz="1000" dirty="0">
                          <a:effectLst/>
                          <a:latin typeface="Segoe UI" panose="020B0502040204020203" pitchFamily="34" charset="0"/>
                          <a:ea typeface="Calibri" panose="020F0502020204030204" pitchFamily="34" charset="0"/>
                          <a:cs typeface="Segoe UI" panose="020B0502040204020203" pitchFamily="34" charset="0"/>
                        </a:rPr>
                        <a:t> (several adults and children): ___________</a:t>
                      </a:r>
                    </a:p>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Means of mobility: </a:t>
                      </a:r>
                      <a:r>
                        <a:rPr lang="en-US" sz="1000" dirty="0">
                          <a:effectLst/>
                          <a:latin typeface="Segoe UI" panose="020B0502040204020203" pitchFamily="34" charset="0"/>
                          <a:ea typeface="Calibri" panose="020F0502020204030204" pitchFamily="34" charset="0"/>
                          <a:cs typeface="Segoe UI" panose="020B0502040204020203" pitchFamily="34" charset="0"/>
                        </a:rPr>
                        <a:t>Adult/s and child/ren </a:t>
                      </a:r>
                      <a:r>
                        <a:rPr lang="en-US" sz="1000" u="sng" dirty="0">
                          <a:effectLst/>
                          <a:latin typeface="Segoe UI" panose="020B0502040204020203" pitchFamily="34" charset="0"/>
                          <a:ea typeface="Calibri" panose="020F0502020204030204" pitchFamily="34" charset="0"/>
                          <a:cs typeface="Segoe UI" panose="020B0502040204020203" pitchFamily="34" charset="0"/>
                        </a:rPr>
                        <a:t>walking</a:t>
                      </a:r>
                      <a:r>
                        <a:rPr lang="en-US" sz="1000" dirty="0">
                          <a:effectLst/>
                          <a:latin typeface="Segoe UI" panose="020B0502040204020203" pitchFamily="34" charset="0"/>
                          <a:ea typeface="Calibri" panose="020F0502020204030204" pitchFamily="34" charset="0"/>
                          <a:cs typeface="Segoe UI" panose="020B0502040204020203" pitchFamily="34" charset="0"/>
                        </a:rPr>
                        <a:t> ___ Adult/s with </a:t>
                      </a:r>
                      <a:r>
                        <a:rPr lang="en-US" sz="1000" u="sng" dirty="0">
                          <a:effectLst/>
                          <a:latin typeface="Segoe UI" panose="020B0502040204020203" pitchFamily="34" charset="0"/>
                          <a:ea typeface="Calibri" panose="020F0502020204030204" pitchFamily="34" charset="0"/>
                          <a:cs typeface="Segoe UI" panose="020B0502040204020203" pitchFamily="34" charset="0"/>
                        </a:rPr>
                        <a:t>stroller</a:t>
                      </a:r>
                      <a:r>
                        <a:rPr lang="en-US" sz="1000" dirty="0">
                          <a:effectLst/>
                          <a:latin typeface="Segoe UI" panose="020B0502040204020203" pitchFamily="34" charset="0"/>
                          <a:ea typeface="Calibri" panose="020F0502020204030204" pitchFamily="34" charset="0"/>
                          <a:cs typeface="Segoe UI" panose="020B0502040204020203" pitchFamily="34" charset="0"/>
                        </a:rPr>
                        <a:t> ___ Adult/s with child </a:t>
                      </a:r>
                      <a:r>
                        <a:rPr lang="en-US" sz="1000" u="sng" dirty="0">
                          <a:effectLst/>
                          <a:latin typeface="Segoe UI" panose="020B0502040204020203" pitchFamily="34" charset="0"/>
                          <a:ea typeface="Calibri" panose="020F0502020204030204" pitchFamily="34" charset="0"/>
                          <a:cs typeface="Segoe UI" panose="020B0502040204020203" pitchFamily="34" charset="0"/>
                        </a:rPr>
                        <a:t>riding</a:t>
                      </a:r>
                      <a:r>
                        <a:rPr lang="en-US" sz="1000" dirty="0">
                          <a:effectLst/>
                          <a:latin typeface="Segoe UI" panose="020B0502040204020203" pitchFamily="34" charset="0"/>
                          <a:ea typeface="Calibri" panose="020F0502020204030204" pitchFamily="34" charset="0"/>
                          <a:cs typeface="Segoe UI" panose="020B0502040204020203" pitchFamily="34" charset="0"/>
                        </a:rPr>
                        <a:t> (bicycle, children’s car, scooter) ___</a:t>
                      </a:r>
                    </a:p>
                  </a:txBody>
                  <a:tcPr marL="24163" marR="24163" marT="0" marB="0"/>
                </a:tc>
                <a:tc hMerge="1">
                  <a:txBody>
                    <a:bodyPr/>
                    <a:lstStyle/>
                    <a:p>
                      <a:pPr rtl="1"/>
                      <a:endParaRPr lang="he-IL"/>
                    </a:p>
                  </a:txBody>
                  <a:tcPr/>
                </a:tc>
                <a:extLst>
                  <a:ext uri="{0D108BD9-81ED-4DB2-BD59-A6C34878D82A}">
                    <a16:rowId xmlns:a16="http://schemas.microsoft.com/office/drawing/2014/main" val="1870252829"/>
                  </a:ext>
                </a:extLst>
              </a:tr>
              <a:tr h="218101">
                <a:tc>
                  <a:txBody>
                    <a:bodyPr/>
                    <a:lstStyle/>
                    <a:p>
                      <a:pPr marL="0" marR="0" algn="l" rtl="0">
                        <a:lnSpc>
                          <a:spcPct val="100000"/>
                        </a:lnSpc>
                        <a:spcBef>
                          <a:spcPts val="0"/>
                        </a:spcBef>
                        <a:spcAft>
                          <a:spcPts val="0"/>
                        </a:spcAft>
                      </a:pPr>
                      <a:r>
                        <a:rPr lang="en-US" sz="900" b="1" dirty="0">
                          <a:effectLst/>
                          <a:latin typeface="Segoe UI" panose="020B0502040204020203" pitchFamily="34" charset="0"/>
                          <a:ea typeface="Calibri" panose="020F0502020204030204" pitchFamily="34" charset="0"/>
                          <a:cs typeface="Segoe UI" panose="020B0502040204020203" pitchFamily="34" charset="0"/>
                        </a:rPr>
                        <a:t>Length of time spent</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marL="0" marR="0" algn="l" rtl="0">
                        <a:lnSpc>
                          <a:spcPct val="150000"/>
                        </a:lnSpc>
                        <a:spcBef>
                          <a:spcPts val="0"/>
                        </a:spcBef>
                        <a:spcAft>
                          <a:spcPts val="0"/>
                        </a:spcAft>
                      </a:pPr>
                      <a:r>
                        <a:rPr lang="en-US" sz="1000" u="sng" dirty="0">
                          <a:effectLst/>
                          <a:latin typeface="Segoe UI" panose="020B0502040204020203" pitchFamily="34" charset="0"/>
                          <a:ea typeface="Calibri" panose="020F0502020204030204" pitchFamily="34" charset="0"/>
                          <a:cs typeface="Segoe UI" panose="020B0502040204020203" pitchFamily="34" charset="0"/>
                        </a:rPr>
                        <a:t>Up to 30 min.:</a:t>
                      </a:r>
                      <a:r>
                        <a:rPr lang="en-US" sz="1000" dirty="0">
                          <a:effectLst/>
                          <a:latin typeface="Segoe UI" panose="020B0502040204020203" pitchFamily="34" charset="0"/>
                          <a:ea typeface="Calibri" panose="020F0502020204030204" pitchFamily="34" charset="0"/>
                          <a:cs typeface="Segoe UI" panose="020B0502040204020203" pitchFamily="34" charset="0"/>
                        </a:rPr>
                        <a:t> majority / about half / minority     </a:t>
                      </a:r>
                      <a:r>
                        <a:rPr lang="en-US" sz="1000" u="sng" dirty="0">
                          <a:effectLst/>
                          <a:latin typeface="Segoe UI" panose="020B0502040204020203" pitchFamily="34" charset="0"/>
                          <a:ea typeface="Calibri" panose="020F0502020204030204" pitchFamily="34" charset="0"/>
                          <a:cs typeface="Segoe UI" panose="020B0502040204020203" pitchFamily="34" charset="0"/>
                        </a:rPr>
                        <a:t>half hour to one hour:</a:t>
                      </a:r>
                      <a:r>
                        <a:rPr lang="en-US" sz="1000" dirty="0">
                          <a:effectLst/>
                          <a:latin typeface="Segoe UI" panose="020B0502040204020203" pitchFamily="34" charset="0"/>
                          <a:ea typeface="Calibri" panose="020F0502020204030204" pitchFamily="34" charset="0"/>
                          <a:cs typeface="Segoe UI" panose="020B0502040204020203" pitchFamily="34" charset="0"/>
                        </a:rPr>
                        <a:t> majority / about half / minority     </a:t>
                      </a:r>
                      <a:r>
                        <a:rPr lang="en-US" sz="1000" u="sng" dirty="0">
                          <a:effectLst/>
                          <a:latin typeface="Segoe UI" panose="020B0502040204020203" pitchFamily="34" charset="0"/>
                          <a:ea typeface="Calibri" panose="020F0502020204030204" pitchFamily="34" charset="0"/>
                          <a:cs typeface="Segoe UI" panose="020B0502040204020203" pitchFamily="34" charset="0"/>
                        </a:rPr>
                        <a:t>1-2 hours:</a:t>
                      </a:r>
                      <a:r>
                        <a:rPr lang="en-US" sz="1000" dirty="0">
                          <a:effectLst/>
                          <a:latin typeface="Segoe UI" panose="020B0502040204020203" pitchFamily="34" charset="0"/>
                          <a:ea typeface="Calibri" panose="020F0502020204030204" pitchFamily="34" charset="0"/>
                          <a:cs typeface="Segoe UI" panose="020B0502040204020203" pitchFamily="34" charset="0"/>
                        </a:rPr>
                        <a:t> majority / about half / minority</a:t>
                      </a:r>
                    </a:p>
                  </a:txBody>
                  <a:tcPr marL="24163" marR="24163" marT="0" marB="0"/>
                </a:tc>
                <a:tc hMerge="1">
                  <a:txBody>
                    <a:bodyPr/>
                    <a:lstStyle/>
                    <a:p>
                      <a:pPr rtl="1"/>
                      <a:endParaRPr lang="he-IL"/>
                    </a:p>
                  </a:txBody>
                  <a:tcPr/>
                </a:tc>
                <a:extLst>
                  <a:ext uri="{0D108BD9-81ED-4DB2-BD59-A6C34878D82A}">
                    <a16:rowId xmlns:a16="http://schemas.microsoft.com/office/drawing/2014/main" val="2959054136"/>
                  </a:ext>
                </a:extLst>
              </a:tr>
              <a:tr h="1302043">
                <a:tc>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General description and mapping of obstructions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Score each criterion when </a:t>
                      </a:r>
                      <a:br>
                        <a:rPr lang="en-US" sz="1000" b="0" dirty="0">
                          <a:effectLst/>
                          <a:latin typeface="Segoe UI" panose="020B0502040204020203" pitchFamily="34" charset="0"/>
                          <a:ea typeface="Calibri" panose="020F0502020204030204" pitchFamily="34" charset="0"/>
                          <a:cs typeface="Segoe UI" panose="020B0502040204020203" pitchFamily="34" charset="0"/>
                        </a:rPr>
                      </a:br>
                      <a:r>
                        <a:rPr lang="en-US" sz="1000" b="0" dirty="0">
                          <a:effectLst/>
                          <a:latin typeface="Segoe UI" panose="020B0502040204020203" pitchFamily="34" charset="0"/>
                          <a:ea typeface="Calibri" panose="020F0502020204030204" pitchFamily="34" charset="0"/>
                          <a:cs typeface="Segoe UI" panose="020B0502040204020203" pitchFamily="34" charset="0"/>
                        </a:rPr>
                        <a:t>1= not at all / very negative, to 7= positive / high extent</a:t>
                      </a:r>
                    </a:p>
                    <a:p>
                      <a:pPr algn="r" rtl="1">
                        <a:spcAft>
                          <a:spcPts val="600"/>
                        </a:spcAft>
                      </a:pPr>
                      <a:endParaRPr lang="he-IL" sz="1000" b="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For each occurrence describe num. of cases observed &amp; provide a description</a:t>
                      </a:r>
                    </a:p>
                  </a:txBody>
                  <a:tcPr marL="114300" marR="114300" marT="0" marB="0"/>
                </a:tc>
                <a:tc gridSpan="2">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000" dirty="0">
                          <a:effectLst/>
                          <a:latin typeface="Segoe UI" panose="020B0502040204020203" pitchFamily="34" charset="0"/>
                          <a:ea typeface="Calibri" panose="020F0502020204030204" pitchFamily="34" charset="0"/>
                          <a:cs typeface="Segoe UI" panose="020B0502040204020203" pitchFamily="34" charset="0"/>
                        </a:rPr>
                        <a:t>Score (1–7) </a:t>
                      </a:r>
                      <a:r>
                        <a:rPr lang="en-US" sz="1000" b="1" dirty="0">
                          <a:effectLst/>
                          <a:latin typeface="Segoe UI" panose="020B0502040204020203" pitchFamily="34" charset="0"/>
                          <a:ea typeface="Calibri" panose="020F0502020204030204" pitchFamily="34" charset="0"/>
                          <a:cs typeface="Segoe UI" panose="020B0502040204020203" pitchFamily="34" charset="0"/>
                        </a:rPr>
                        <a:t>The public space: </a:t>
                      </a:r>
                      <a:r>
                        <a:rPr lang="en-US" sz="1000" dirty="0">
                          <a:effectLst/>
                          <a:latin typeface="Segoe UI" panose="020B0502040204020203" pitchFamily="34" charset="0"/>
                          <a:ea typeface="Calibri" panose="020F0502020204030204" pitchFamily="34" charset="0"/>
                          <a:cs typeface="Segoe UI" panose="020B0502040204020203" pitchFamily="34" charset="0"/>
                        </a:rPr>
                        <a:t>accessibility with a stroller__ convenient to hold activity__ shade__ safety (fencing, away from road)__ cleanliness__ equipment quality__ suitable for all children’s ages__ suitable for adults’ stay__ suitable for number of participants__ signage and advertising at the activity*__ safe for free play__ </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000" b="1" dirty="0">
                          <a:effectLst/>
                          <a:latin typeface="Segoe UI" panose="020B0502040204020203" pitchFamily="34" charset="0"/>
                          <a:ea typeface="Calibri" panose="020F0502020204030204" pitchFamily="34" charset="0"/>
                          <a:cs typeface="Segoe UI" panose="020B0502040204020203" pitchFamily="34" charset="0"/>
                        </a:rPr>
                        <a:t>General description of the activity area, play station (which most/least popular, self/ instructed use), description of measures above, and noteworthy points: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ea typeface="Calibri" panose="020F0502020204030204" pitchFamily="34" charset="0"/>
                          <a:cs typeface="Segoe UI" panose="020B0502040204020203" pitchFamily="34" charset="0"/>
                        </a:rPr>
                        <a:t>* Were signs put up to invite/direct people to the area? Were the signs designed/branded? In what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Segoe UI" panose="020B0502040204020203" pitchFamily="34" charset="0"/>
                          <a:ea typeface="Calibri" panose="020F0502020204030204" pitchFamily="34" charset="0"/>
                          <a:cs typeface="Segoe UI" panose="020B0502040204020203" pitchFamily="34" charset="0"/>
                        </a:rPr>
                        <a:t>Scope of disruptions:: </a:t>
                      </a:r>
                      <a:r>
                        <a:rPr lang="en-US" sz="1000" dirty="0">
                          <a:effectLst/>
                          <a:latin typeface="Segoe UI" panose="020B0502040204020203" pitchFamily="34" charset="0"/>
                          <a:ea typeface="Calibri" panose="020F0502020204030204" pitchFamily="34" charset="0"/>
                          <a:cs typeface="Segoe UI" panose="020B0502040204020203" pitchFamily="34" charset="0"/>
                        </a:rPr>
                        <a:t>Answering phones (facilitators)__ Equipment malfunctions___ Unsuitable use of activity equipment (that </a:t>
                      </a:r>
                      <a:r>
                        <a:rPr lang="en-US" sz="1000" u="sng" dirty="0">
                          <a:effectLst/>
                          <a:latin typeface="Segoe UI" panose="020B0502040204020203" pitchFamily="34" charset="0"/>
                          <a:ea typeface="Calibri" panose="020F0502020204030204" pitchFamily="34" charset="0"/>
                          <a:cs typeface="Segoe UI" panose="020B0502040204020203" pitchFamily="34" charset="0"/>
                        </a:rPr>
                        <a:t>disrupts</a:t>
                      </a:r>
                      <a:r>
                        <a:rPr lang="en-US" sz="1000" dirty="0">
                          <a:effectLst/>
                          <a:latin typeface="Segoe UI" panose="020B0502040204020203" pitchFamily="34" charset="0"/>
                          <a:ea typeface="Calibri" panose="020F0502020204030204" pitchFamily="34" charset="0"/>
                          <a:cs typeface="Segoe UI" panose="020B0502040204020203" pitchFamily="34" charset="0"/>
                        </a:rPr>
                        <a:t> the activity) ___ Other, specify___</a:t>
                      </a:r>
                    </a:p>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Disruptions from external elements in the public space: </a:t>
                      </a:r>
                      <a:r>
                        <a:rPr lang="en-US" sz="1000" dirty="0">
                          <a:effectLst/>
                          <a:latin typeface="Segoe UI" panose="020B0502040204020203" pitchFamily="34" charset="0"/>
                          <a:ea typeface="Calibri" panose="020F0502020204030204" pitchFamily="34" charset="0"/>
                          <a:cs typeface="Segoe UI" panose="020B0502040204020203" pitchFamily="34" charset="0"/>
                        </a:rPr>
                        <a:t>Any type of passersby____ Disruptions from other activities____ Safety (dogs, bikes) ___ Other, specify_____</a:t>
                      </a:r>
                    </a:p>
                  </a:txBody>
                  <a:tcPr marL="114300" marR="114300" marT="0" marB="0"/>
                </a:tc>
                <a:tc hMerge="1">
                  <a:txBody>
                    <a:bodyPr/>
                    <a:lstStyle/>
                    <a:p>
                      <a:pPr algn="r" rtl="1">
                        <a:lnSpc>
                          <a:spcPct val="115000"/>
                        </a:lnSpc>
                      </a:pP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2678747580"/>
                  </a:ext>
                </a:extLst>
              </a:tr>
              <a:tr h="1197171">
                <a:tc>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Activity instructor’ conduct</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Score each criterion when </a:t>
                      </a:r>
                      <a:br>
                        <a:rPr lang="en-US" sz="1000" b="0" dirty="0">
                          <a:effectLst/>
                          <a:latin typeface="Segoe UI" panose="020B0502040204020203" pitchFamily="34" charset="0"/>
                          <a:ea typeface="Calibri" panose="020F0502020204030204" pitchFamily="34" charset="0"/>
                          <a:cs typeface="Segoe UI" panose="020B0502040204020203" pitchFamily="34" charset="0"/>
                        </a:rPr>
                      </a:br>
                      <a:r>
                        <a:rPr lang="en-US" sz="1000" b="0" dirty="0">
                          <a:effectLst/>
                          <a:latin typeface="Segoe UI" panose="020B0502040204020203" pitchFamily="34" charset="0"/>
                          <a:ea typeface="Calibri" panose="020F0502020204030204" pitchFamily="34" charset="0"/>
                          <a:cs typeface="Segoe UI" panose="020B0502040204020203" pitchFamily="34" charset="0"/>
                        </a:rPr>
                        <a:t>1= not at all / very negative, to 7= positive / high extent</a:t>
                      </a:r>
                    </a:p>
                    <a:p>
                      <a:pPr marL="0" marR="0" algn="l" rtl="0">
                        <a:lnSpc>
                          <a:spcPct val="100000"/>
                        </a:lnSpc>
                        <a:spcBef>
                          <a:spcPts val="0"/>
                        </a:spcBef>
                        <a:spcAft>
                          <a:spcPts val="0"/>
                        </a:spcAft>
                      </a:pPr>
                      <a:endParaRPr lang="en-US" sz="1000" b="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Describe activity conduct and how facilitators behaved </a:t>
                      </a:r>
                    </a:p>
                  </a:txBody>
                  <a:tcPr marL="24163" marR="24163" marT="0" marB="0"/>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Segoe UI" panose="020B0502040204020203" pitchFamily="34" charset="0"/>
                          <a:ea typeface="Calibri" panose="020F0502020204030204" pitchFamily="34" charset="0"/>
                          <a:cs typeface="Segoe UI" panose="020B0502040204020203" pitchFamily="34" charset="0"/>
                        </a:rPr>
                        <a:t>Score (1–7) </a:t>
                      </a:r>
                      <a:r>
                        <a:rPr lang="en-US" sz="1000" b="0" dirty="0">
                          <a:effectLst/>
                          <a:latin typeface="Segoe UI" panose="020B0502040204020203" pitchFamily="34" charset="0"/>
                          <a:ea typeface="Calibri" panose="020F0502020204030204" pitchFamily="34" charset="0"/>
                          <a:cs typeface="Segoe UI" panose="020B0502040204020203" pitchFamily="34" charset="0"/>
                        </a:rPr>
                        <a:t>Clear instruction__ Adaptive &amp; flexible (to disruptions, participants’ needs, language)___ Encourage child-parent joint play___ Encourage creativity__  Encourage play in all stations__  Provide play ideas for parents __ Encourage free play__ promote activity’s objectives (motor, sensory, verbal)__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dirty="0">
                        <a:effectLst/>
                        <a:latin typeface="Segoe UI" panose="020B0502040204020203" pitchFamily="34" charset="0"/>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Segoe UI" panose="020B0502040204020203" pitchFamily="34" charset="0"/>
                          <a:ea typeface="Calibri" panose="020F0502020204030204" pitchFamily="34" charset="0"/>
                          <a:cs typeface="Segoe UI" panose="020B0502040204020203" pitchFamily="34" charset="0"/>
                        </a:rPr>
                        <a:t>Description of the activity instructor's’ conduct </a:t>
                      </a:r>
                      <a:r>
                        <a:rPr lang="en-US" sz="1000" dirty="0">
                          <a:effectLst/>
                          <a:latin typeface="Segoe UI" panose="020B0502040204020203" pitchFamily="34" charset="0"/>
                          <a:ea typeface="Calibri" panose="020F0502020204030204" pitchFamily="34" charset="0"/>
                          <a:cs typeface="Segoe UI" panose="020B0502040204020203" pitchFamily="34" charset="0"/>
                        </a:rPr>
                        <a:t>(examples of measures above, cooperation between instructors, </a:t>
                      </a:r>
                      <a:r>
                        <a:rPr lang="he-IL" sz="1000" b="0" i="0" kern="1200" dirty="0">
                          <a:solidFill>
                            <a:schemeClr val="dk1"/>
                          </a:solidFill>
                          <a:effectLst/>
                          <a:latin typeface="Segoe UI" panose="020B0502040204020203" pitchFamily="34" charset="0"/>
                          <a:ea typeface="+mn-ea"/>
                          <a:cs typeface="Segoe UI" panose="020B0502040204020203" pitchFamily="34" charset="0"/>
                        </a:rPr>
                        <a:t>מעורבות בתחנות מודרכות ושאינן מודרכות, אם יש צוות מהמרכז הקהילתי -בין אם מפעילים תחנה או לא - עד כמה נוכחותם בולטת, עד כמה "מתערבבים" בקרב התושבים ומקדמים יצירת קשר לגיוס ושיתוף פעולה? וכל סוגיה ראויה לציון): </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algn="r" rtl="1"/>
                      <a:endParaRPr lang="he-IL" sz="1000" dirty="0">
                        <a:effectLst/>
                        <a:latin typeface="Segoe UI" panose="020B0502040204020203" pitchFamily="34" charset="0"/>
                        <a:ea typeface="Calibri" panose="020F0502020204030204" pitchFamily="34" charset="0"/>
                        <a:cs typeface="Segoe UI" panose="020B0502040204020203" pitchFamily="34" charset="0"/>
                      </a:endParaRPr>
                    </a:p>
                    <a:p>
                      <a:pPr rtl="1" fontAlgn="base"/>
                      <a:r>
                        <a:rPr lang="he-IL" sz="1000" b="1" i="0" kern="1200" dirty="0">
                          <a:solidFill>
                            <a:schemeClr val="dk1"/>
                          </a:solidFill>
                          <a:effectLst/>
                          <a:latin typeface="Segoe UI" panose="020B0502040204020203" pitchFamily="34" charset="0"/>
                          <a:ea typeface="+mn-ea"/>
                          <a:cs typeface="Segoe UI" panose="020B0502040204020203" pitchFamily="34" charset="0"/>
                        </a:rPr>
                        <a:t>האם עסקים מקומיים לקחו חלק בתפעול/שיווק/השתתפו בדרך כלשהי באירוע? </a:t>
                      </a:r>
                      <a:r>
                        <a:rPr lang="he-IL" sz="1000" b="0" i="0" kern="1200" dirty="0">
                          <a:solidFill>
                            <a:schemeClr val="dk1"/>
                          </a:solidFill>
                          <a:effectLst/>
                          <a:latin typeface="Segoe UI" panose="020B0502040204020203" pitchFamily="34" charset="0"/>
                          <a:ea typeface="+mn-ea"/>
                          <a:cs typeface="Segoe UI" panose="020B0502040204020203" pitchFamily="34" charset="0"/>
                        </a:rPr>
                        <a:t>מי יזם את שיתוף הפעולה (בעלי העסקים, התושבים, המרכז הקהילתי/עיקרייה)?  </a:t>
                      </a:r>
                    </a:p>
                    <a:p>
                      <a:pPr rtl="1" fontAlgn="base"/>
                      <a:r>
                        <a:rPr lang="he-IL" sz="1000" b="1" i="0" kern="1200" dirty="0">
                          <a:solidFill>
                            <a:schemeClr val="dk1"/>
                          </a:solidFill>
                          <a:effectLst/>
                          <a:latin typeface="Segoe UI" panose="020B0502040204020203" pitchFamily="34" charset="0"/>
                          <a:ea typeface="+mn-ea"/>
                          <a:cs typeface="Segoe UI" panose="020B0502040204020203" pitchFamily="34" charset="0"/>
                        </a:rPr>
                        <a:t>האם תושבים הפעילו תחנות / לקחו חלק מהתפעול / הביאו ציוד מהבית </a:t>
                      </a:r>
                      <a:r>
                        <a:rPr lang="he-IL" sz="1000" b="0" i="0" kern="1200" dirty="0">
                          <a:solidFill>
                            <a:schemeClr val="dk1"/>
                          </a:solidFill>
                          <a:effectLst/>
                          <a:latin typeface="Segoe UI" panose="020B0502040204020203" pitchFamily="34" charset="0"/>
                          <a:ea typeface="+mn-ea"/>
                          <a:cs typeface="Segoe UI" panose="020B0502040204020203" pitchFamily="34" charset="0"/>
                        </a:rPr>
                        <a:t>– האם וכיצד גויסו/ יזמו בעצמם? האם פעילים בעוד ערוצים קהילתיים בשכונה?</a:t>
                      </a:r>
                    </a:p>
                  </a:txBody>
                  <a:tcPr marL="114300" marR="114300" marT="0" marB="0"/>
                </a:tc>
                <a:tc hMerge="1">
                  <a:txBody>
                    <a:bodyPr/>
                    <a:lstStyle/>
                    <a:p>
                      <a:pPr algn="r" rtl="1">
                        <a:lnSpc>
                          <a:spcPct val="115000"/>
                        </a:lnSpc>
                      </a:pP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3966882453"/>
                  </a:ext>
                </a:extLst>
              </a:tr>
              <a:tr h="1557125">
                <a:tc>
                  <a:txBody>
                    <a:bodyPr/>
                    <a:lstStyle/>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Participants’ conduct </a:t>
                      </a:r>
                      <a:r>
                        <a:rPr lang="en-US" sz="1000" b="0" dirty="0">
                          <a:effectLst/>
                          <a:latin typeface="Segoe UI" panose="020B0502040204020203" pitchFamily="34" charset="0"/>
                          <a:ea typeface="Calibri" panose="020F0502020204030204" pitchFamily="34" charset="0"/>
                          <a:cs typeface="Segoe UI" panose="020B0502040204020203" pitchFamily="34" charset="0"/>
                        </a:rPr>
                        <a:t>(adults and children) and interactions</a:t>
                      </a:r>
                      <a:endParaRPr lang="he-IL" sz="1000" b="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endParaRPr lang="en-US" sz="1000" b="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Score each criterion when </a:t>
                      </a:r>
                      <a:br>
                        <a:rPr lang="en-US" sz="1000" b="0" dirty="0">
                          <a:effectLst/>
                          <a:latin typeface="Segoe UI" panose="020B0502040204020203" pitchFamily="34" charset="0"/>
                          <a:ea typeface="Calibri" panose="020F0502020204030204" pitchFamily="34" charset="0"/>
                          <a:cs typeface="Segoe UI" panose="020B0502040204020203" pitchFamily="34" charset="0"/>
                        </a:rPr>
                      </a:br>
                      <a:r>
                        <a:rPr lang="en-US" sz="1000" b="0" dirty="0">
                          <a:effectLst/>
                          <a:latin typeface="Segoe UI" panose="020B0502040204020203" pitchFamily="34" charset="0"/>
                          <a:ea typeface="Calibri" panose="020F0502020204030204" pitchFamily="34" charset="0"/>
                          <a:cs typeface="Segoe UI" panose="020B0502040204020203" pitchFamily="34" charset="0"/>
                        </a:rPr>
                        <a:t>1= not at all / very negative, to 7= positive / high extent</a:t>
                      </a:r>
                    </a:p>
                    <a:p>
                      <a:pPr algn="r" rtl="1"/>
                      <a:r>
                        <a:rPr lang="he-IL" sz="1000" b="0" dirty="0">
                          <a:effectLst/>
                          <a:latin typeface="Segoe UI" panose="020B0502040204020203" pitchFamily="34" charset="0"/>
                          <a:cs typeface="Segoe UI" panose="020B0502040204020203" pitchFamily="34" charset="0"/>
                        </a:rPr>
                        <a:t> </a:t>
                      </a:r>
                      <a:endParaRPr lang="en-US" sz="1000" b="0" dirty="0">
                        <a:effectLst/>
                        <a:latin typeface="Segoe UI" panose="020B0502040204020203" pitchFamily="34" charset="0"/>
                        <a:cs typeface="Segoe UI" panose="020B0502040204020203" pitchFamily="34" charset="0"/>
                      </a:endParaRPr>
                    </a:p>
                    <a:p>
                      <a:pPr algn="r" rtl="1"/>
                      <a:r>
                        <a:rPr lang="he-IL" sz="1000" b="0" dirty="0">
                          <a:effectLst/>
                          <a:latin typeface="Segoe UI" panose="020B0502040204020203" pitchFamily="34" charset="0"/>
                          <a:cs typeface="Segoe UI" panose="020B0502040204020203" pitchFamily="34" charset="0"/>
                        </a:rPr>
                        <a:t> </a:t>
                      </a:r>
                      <a:endParaRPr lang="en-US" sz="1000" b="0" dirty="0">
                        <a:effectLst/>
                        <a:latin typeface="Segoe UI" panose="020B0502040204020203" pitchFamily="34" charset="0"/>
                        <a:cs typeface="Segoe UI" panose="020B0502040204020203" pitchFamily="34" charset="0"/>
                      </a:endParaRPr>
                    </a:p>
                    <a:p>
                      <a:pPr marL="0" marR="0" algn="l" rtl="0">
                        <a:lnSpc>
                          <a:spcPct val="100000"/>
                        </a:lnSpc>
                        <a:spcBef>
                          <a:spcPts val="0"/>
                        </a:spcBef>
                        <a:spcAft>
                          <a:spcPts val="0"/>
                        </a:spcAft>
                      </a:pPr>
                      <a:r>
                        <a:rPr lang="en-US" sz="1000" b="0" dirty="0">
                          <a:effectLst/>
                          <a:latin typeface="Segoe UI" panose="020B0502040204020203" pitchFamily="34" charset="0"/>
                          <a:ea typeface="Calibri" panose="020F0502020204030204" pitchFamily="34" charset="0"/>
                          <a:cs typeface="Segoe UI" panose="020B0502040204020203" pitchFamily="34" charset="0"/>
                        </a:rPr>
                        <a:t>Describe and specify the participants’ behavior and all the types of interactions taking place, including any kind of notable/irregular occurrences</a:t>
                      </a:r>
                    </a:p>
                  </a:txBody>
                  <a:tcPr marL="24163" marR="24163" marT="0" marB="0"/>
                </a:tc>
                <a:tc gridSpan="2">
                  <a:txBody>
                    <a:bodyPr/>
                    <a:lstStyle/>
                    <a:p>
                      <a:pPr marL="0" marR="0" algn="l" rtl="0">
                        <a:lnSpc>
                          <a:spcPct val="10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Score (1–7) </a:t>
                      </a:r>
                      <a:r>
                        <a:rPr lang="en-US" sz="1000" b="1" dirty="0">
                          <a:effectLst/>
                          <a:latin typeface="Segoe UI" panose="020B0502040204020203" pitchFamily="34" charset="0"/>
                          <a:ea typeface="Calibri" panose="020F0502020204030204" pitchFamily="34" charset="0"/>
                          <a:cs typeface="Segoe UI" panose="020B0502040204020203" pitchFamily="34" charset="0"/>
                        </a:rPr>
                        <a:t>Maintaining equipment and play facilities__ Attentiveness to activity instructor__ Cooperation and involvement__ Joint adult-child play__</a:t>
                      </a:r>
                      <a:endParaRPr lang="en-US" sz="1000" b="1" i="0" kern="1200" dirty="0">
                        <a:solidFill>
                          <a:schemeClr val="dk1"/>
                        </a:solidFill>
                        <a:effectLst/>
                        <a:latin typeface="Segoe UI" panose="020B0502040204020203" pitchFamily="34" charset="0"/>
                        <a:ea typeface="+mn-ea"/>
                        <a:cs typeface="Segoe UI" panose="020B0502040204020203" pitchFamily="34" charset="0"/>
                      </a:endParaRPr>
                    </a:p>
                    <a:p>
                      <a:pPr marL="0" marR="0" algn="l" rtl="0">
                        <a:lnSpc>
                          <a:spcPct val="100000"/>
                        </a:lnSpc>
                        <a:spcBef>
                          <a:spcPts val="0"/>
                        </a:spcBef>
                        <a:spcAft>
                          <a:spcPts val="0"/>
                        </a:spcAft>
                      </a:pPr>
                      <a:endParaRPr lang="en-US" sz="1000" b="1"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Interaction between children and their caregivers: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Assessment % of </a:t>
                      </a:r>
                      <a:r>
                        <a:rPr lang="en-US" sz="1000" u="sng" dirty="0">
                          <a:effectLst/>
                          <a:latin typeface="Segoe UI" panose="020B0502040204020203" pitchFamily="34" charset="0"/>
                          <a:ea typeface="Calibri" panose="020F0502020204030204" pitchFamily="34" charset="0"/>
                          <a:cs typeface="Segoe UI" panose="020B0502040204020203" pitchFamily="34" charset="0"/>
                        </a:rPr>
                        <a:t>mostly</a:t>
                      </a:r>
                      <a:r>
                        <a:rPr lang="en-US" sz="1000" dirty="0">
                          <a:effectLst/>
                          <a:latin typeface="Segoe UI" panose="020B0502040204020203" pitchFamily="34" charset="0"/>
                          <a:ea typeface="Calibri" panose="020F0502020204030204" pitchFamily="34" charset="0"/>
                          <a:cs typeface="Segoe UI" panose="020B0502040204020203" pitchFamily="34" charset="0"/>
                        </a:rPr>
                        <a:t> </a:t>
                      </a:r>
                      <a:r>
                        <a:rPr lang="en-US" sz="1000" b="1" dirty="0">
                          <a:effectLst/>
                          <a:latin typeface="Segoe UI" panose="020B0502040204020203" pitchFamily="34" charset="0"/>
                          <a:ea typeface="Calibri" panose="020F0502020204030204" pitchFamily="34" charset="0"/>
                          <a:cs typeface="Segoe UI" panose="020B0502040204020203" pitchFamily="34" charset="0"/>
                        </a:rPr>
                        <a:t>Joint caregiver-child play: </a:t>
                      </a:r>
                      <a:r>
                        <a:rPr lang="en-US" sz="1000" dirty="0">
                          <a:effectLst/>
                          <a:latin typeface="Segoe UI" panose="020B0502040204020203" pitchFamily="34" charset="0"/>
                          <a:ea typeface="Calibri" panose="020F0502020204030204" pitchFamily="34" charset="0"/>
                          <a:cs typeface="Segoe UI" panose="020B0502040204020203" pitchFamily="34" charset="0"/>
                        </a:rPr>
                        <a:t>to a large extent___ moderate extent___ very little to none (the caregiver only supervises the child)___</a:t>
                      </a:r>
                    </a:p>
                    <a:p>
                      <a:pPr marL="0" marR="0" algn="l" rtl="0">
                        <a:lnSpc>
                          <a:spcPct val="10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Assessment % of children and caregivers who </a:t>
                      </a:r>
                      <a:r>
                        <a:rPr lang="en-US" sz="1000" u="sng" dirty="0">
                          <a:effectLst/>
                          <a:latin typeface="Segoe UI" panose="020B0502040204020203" pitchFamily="34" charset="0"/>
                          <a:ea typeface="Calibri" panose="020F0502020204030204" pitchFamily="34" charset="0"/>
                          <a:cs typeface="Segoe UI" panose="020B0502040204020203" pitchFamily="34" charset="0"/>
                        </a:rPr>
                        <a:t>mostly</a:t>
                      </a:r>
                      <a:r>
                        <a:rPr lang="en-US" sz="1000" dirty="0">
                          <a:effectLst/>
                          <a:latin typeface="Segoe UI" panose="020B0502040204020203" pitchFamily="34" charset="0"/>
                          <a:ea typeface="Calibri" panose="020F0502020204030204" pitchFamily="34" charset="0"/>
                          <a:cs typeface="Segoe UI" panose="020B0502040204020203" pitchFamily="34" charset="0"/>
                        </a:rPr>
                        <a:t> </a:t>
                      </a:r>
                      <a:r>
                        <a:rPr lang="en-US" sz="1000" b="1" dirty="0">
                          <a:effectLst/>
                          <a:latin typeface="Segoe UI" panose="020B0502040204020203" pitchFamily="34" charset="0"/>
                          <a:ea typeface="Calibri" panose="020F0502020204030204" pitchFamily="34" charset="0"/>
                          <a:cs typeface="Segoe UI" panose="020B0502040204020203" pitchFamily="34" charset="0"/>
                        </a:rPr>
                        <a:t>communicate</a:t>
                      </a:r>
                      <a:r>
                        <a:rPr lang="en-US" sz="1000" dirty="0">
                          <a:effectLst/>
                          <a:latin typeface="Segoe UI" panose="020B0502040204020203" pitchFamily="34" charset="0"/>
                          <a:ea typeface="Calibri" panose="020F0502020204030204" pitchFamily="34" charset="0"/>
                          <a:cs typeface="Segoe UI" panose="020B0502040204020203" pitchFamily="34" charset="0"/>
                        </a:rPr>
                        <a:t> with each other (verbally and physically) in a positive way__ neutral way___ negative way__</a:t>
                      </a:r>
                    </a:p>
                    <a:p>
                      <a:pPr rtl="1" fontAlgn="base">
                        <a:lnSpc>
                          <a:spcPct val="100000"/>
                        </a:lnSpc>
                      </a:pPr>
                      <a:r>
                        <a:rPr lang="he-IL" sz="1000" b="0" i="0" kern="1200" dirty="0">
                          <a:solidFill>
                            <a:schemeClr val="dk1"/>
                          </a:solidFill>
                          <a:effectLst/>
                          <a:latin typeface="Segoe UI" panose="020B0502040204020203" pitchFamily="34" charset="0"/>
                          <a:ea typeface="+mn-ea"/>
                          <a:cs typeface="Segoe UI" panose="020B0502040204020203" pitchFamily="34" charset="0"/>
                        </a:rPr>
                        <a:t> </a:t>
                      </a:r>
                    </a:p>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Communal aspects: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Assess percent of </a:t>
                      </a:r>
                      <a:r>
                        <a:rPr lang="en-US" sz="1000" b="1" dirty="0">
                          <a:effectLst/>
                          <a:latin typeface="Segoe UI" panose="020B0502040204020203" pitchFamily="34" charset="0"/>
                          <a:ea typeface="Calibri" panose="020F0502020204030204" pitchFamily="34" charset="0"/>
                          <a:cs typeface="Segoe UI" panose="020B0502040204020203" pitchFamily="34" charset="0"/>
                        </a:rPr>
                        <a:t>children playing together</a:t>
                      </a:r>
                      <a:r>
                        <a:rPr lang="en-US" sz="1000" dirty="0">
                          <a:effectLst/>
                          <a:latin typeface="Segoe UI" panose="020B0502040204020203" pitchFamily="34" charset="0"/>
                          <a:ea typeface="Calibri" panose="020F0502020204030204" pitchFamily="34" charset="0"/>
                          <a:cs typeface="Segoe UI" panose="020B0502040204020203" pitchFamily="34" charset="0"/>
                        </a:rPr>
                        <a:t> – siblings/friends who arrived together___ children who met in the area___ children who only play with their caregiver__</a:t>
                      </a:r>
                    </a:p>
                    <a:p>
                      <a:pPr marL="0" marR="0" algn="l" rtl="0">
                        <a:lnSpc>
                          <a:spcPct val="10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Assess percent of </a:t>
                      </a:r>
                      <a:r>
                        <a:rPr lang="en-US" sz="1000" b="1" dirty="0">
                          <a:effectLst/>
                          <a:latin typeface="Segoe UI" panose="020B0502040204020203" pitchFamily="34" charset="0"/>
                          <a:ea typeface="Calibri" panose="020F0502020204030204" pitchFamily="34" charset="0"/>
                          <a:cs typeface="Segoe UI" panose="020B0502040204020203" pitchFamily="34" charset="0"/>
                        </a:rPr>
                        <a:t>interactions between adults</a:t>
                      </a:r>
                      <a:r>
                        <a:rPr lang="en-US" sz="1000" dirty="0">
                          <a:effectLst/>
                          <a:latin typeface="Segoe UI" panose="020B0502040204020203" pitchFamily="34" charset="0"/>
                          <a:ea typeface="Calibri" panose="020F0502020204030204" pitchFamily="34" charset="0"/>
                          <a:cs typeface="Segoe UI" panose="020B0502040204020203" pitchFamily="34" charset="0"/>
                        </a:rPr>
                        <a:t> – who arrived together___ who met in the area__ did not interact with other visitors__</a:t>
                      </a:r>
                    </a:p>
                    <a:p>
                      <a:pPr marL="0" marR="0" algn="l" rtl="0">
                        <a:lnSpc>
                          <a:spcPct val="100000"/>
                        </a:lnSpc>
                        <a:spcBef>
                          <a:spcPts val="0"/>
                        </a:spcBef>
                        <a:spcAft>
                          <a:spcPts val="0"/>
                        </a:spcAft>
                      </a:pPr>
                      <a:endParaRPr lang="en-US" sz="1000"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Obstructions </a:t>
                      </a:r>
                      <a:r>
                        <a:rPr lang="en-US" sz="1000" dirty="0">
                          <a:effectLst/>
                          <a:latin typeface="Segoe UI" panose="020B0502040204020203" pitchFamily="34" charset="0"/>
                          <a:ea typeface="Calibri" panose="020F0502020204030204" pitchFamily="34" charset="0"/>
                          <a:cs typeface="Segoe UI" panose="020B0502040204020203" pitchFamily="34" charset="0"/>
                        </a:rPr>
                        <a:t>– No. of cases when: a phone was given to child to keep them occupied__ an adult was occupied with their phone__ other obstructions, please specify:___________</a:t>
                      </a:r>
                    </a:p>
                    <a:p>
                      <a:pPr marL="0" marR="0" algn="l" rtl="0">
                        <a:lnSpc>
                          <a:spcPct val="100000"/>
                        </a:lnSpc>
                        <a:spcBef>
                          <a:spcPts val="0"/>
                        </a:spcBef>
                        <a:spcAft>
                          <a:spcPts val="0"/>
                        </a:spcAft>
                      </a:pPr>
                      <a:endParaRPr lang="en-US" sz="1000" b="1" dirty="0">
                        <a:effectLst/>
                        <a:latin typeface="Segoe UI" panose="020B0502040204020203" pitchFamily="34" charset="0"/>
                        <a:ea typeface="Calibri" panose="020F0502020204030204" pitchFamily="34" charset="0"/>
                        <a:cs typeface="Segoe UI" panose="020B0502040204020203" pitchFamily="34" charset="0"/>
                      </a:endParaRPr>
                    </a:p>
                    <a:p>
                      <a:pPr marL="0" marR="0" algn="l" rtl="0">
                        <a:lnSpc>
                          <a:spcPct val="10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Description of the adult and children’s behavior, communication and interactions</a:t>
                      </a:r>
                      <a:r>
                        <a:rPr lang="en-US" sz="1000" dirty="0">
                          <a:effectLst/>
                          <a:latin typeface="Segoe UI" panose="020B0502040204020203" pitchFamily="34" charset="0"/>
                          <a:ea typeface="Calibri" panose="020F0502020204030204" pitchFamily="34" charset="0"/>
                          <a:cs typeface="Segoe UI" panose="020B0502040204020203" pitchFamily="34" charset="0"/>
                        </a:rPr>
                        <a:t> (examples of the measures above, attitude towards instructors, active participation, encouragement of the children’s curiosity and participation, parent-child relationships, joint play between parents-children and between children, communal interactions)</a:t>
                      </a:r>
                    </a:p>
                    <a:p>
                      <a:pPr rtl="1" fontAlgn="base"/>
                      <a:r>
                        <a:rPr lang="he-IL" sz="1000" b="0" i="0" kern="1200" dirty="0">
                          <a:solidFill>
                            <a:schemeClr val="dk1"/>
                          </a:solidFill>
                          <a:effectLst/>
                          <a:latin typeface="Segoe UI" panose="020B0502040204020203" pitchFamily="34" charset="0"/>
                          <a:ea typeface="+mn-ea"/>
                          <a:cs typeface="Segoe UI" panose="020B0502040204020203" pitchFamily="34" charset="0"/>
                        </a:rPr>
                        <a:t>   </a:t>
                      </a:r>
                    </a:p>
                    <a:p>
                      <a:pPr rtl="1" fontAlgn="base"/>
                      <a:r>
                        <a:rPr lang="he-IL" sz="1000" b="0" i="0" kern="1200" dirty="0">
                          <a:solidFill>
                            <a:schemeClr val="dk1"/>
                          </a:solidFill>
                          <a:effectLst/>
                          <a:latin typeface="Segoe UI" panose="020B0502040204020203" pitchFamily="34" charset="0"/>
                          <a:ea typeface="+mn-ea"/>
                          <a:cs typeface="Segoe UI" panose="020B0502040204020203" pitchFamily="34" charset="0"/>
                        </a:rPr>
                        <a:t>מה מושך את תשומת לב הילדים? מה מעניין ומעסיק אותם? </a:t>
                      </a:r>
                      <a:r>
                        <a:rPr lang="he-IL" sz="1000" b="1" i="0" kern="1200" dirty="0">
                          <a:solidFill>
                            <a:schemeClr val="dk1"/>
                          </a:solidFill>
                          <a:effectLst/>
                          <a:latin typeface="Segoe UI" panose="020B0502040204020203" pitchFamily="34" charset="0"/>
                          <a:ea typeface="+mn-ea"/>
                          <a:cs typeface="Segoe UI" panose="020B0502040204020203" pitchFamily="34" charset="0"/>
                        </a:rPr>
                        <a:t>האם הם מבלים בעיקר בתחנות או במרחב הפתוח? מה הילדים עושים? </a:t>
                      </a:r>
                    </a:p>
                  </a:txBody>
                  <a:tcPr marL="114300" marR="114300" marT="0" marB="0"/>
                </a:tc>
                <a:tc hMerge="1">
                  <a:txBody>
                    <a:bodyPr/>
                    <a:lstStyle/>
                    <a:p>
                      <a:pPr algn="r" rtl="1"/>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3988790157"/>
                  </a:ext>
                </a:extLst>
              </a:tr>
            </a:tbl>
          </a:graphicData>
        </a:graphic>
      </p:graphicFrame>
    </p:spTree>
    <p:extLst>
      <p:ext uri="{BB962C8B-B14F-4D97-AF65-F5344CB8AC3E}">
        <p14:creationId xmlns:p14="http://schemas.microsoft.com/office/powerpoint/2010/main" val="246649085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32826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0"/>
            <a:ext cx="12182740" cy="369332"/>
          </a:xfrm>
          <a:prstGeom prst="rect">
            <a:avLst/>
          </a:prstGeom>
          <a:solidFill>
            <a:srgbClr val="EC1C3C"/>
          </a:solidFill>
        </p:spPr>
        <p:txBody>
          <a:bodyPr wrap="square" rtlCol="0">
            <a:spAutoFit/>
          </a:bodyPr>
          <a:lstStyle/>
          <a:p>
            <a:pPr algn="l"/>
            <a:r>
              <a:rPr lang="en-US" b="1" dirty="0">
                <a:solidFill>
                  <a:schemeClr val="bg1"/>
                </a:solidFill>
                <a:latin typeface="Tahoma" pitchFamily="34" charset="0"/>
                <a:ea typeface="Tahoma" pitchFamily="34" charset="0"/>
                <a:cs typeface="Tahoma" pitchFamily="34" charset="0"/>
              </a:rPr>
              <a:t>Logic Model for </a:t>
            </a:r>
            <a:r>
              <a:rPr lang="en-US" b="1" dirty="0" err="1">
                <a:solidFill>
                  <a:schemeClr val="bg1"/>
                </a:solidFill>
                <a:latin typeface="Tahoma" pitchFamily="34" charset="0"/>
                <a:ea typeface="Tahoma" pitchFamily="34" charset="0"/>
                <a:cs typeface="Tahoma" pitchFamily="34" charset="0"/>
              </a:rPr>
              <a:t>Tira</a:t>
            </a:r>
            <a:r>
              <a:rPr lang="en-US" b="1" dirty="0">
                <a:solidFill>
                  <a:schemeClr val="bg1"/>
                </a:solidFill>
                <a:latin typeface="Tahoma" pitchFamily="34" charset="0"/>
                <a:ea typeface="Tahoma" pitchFamily="34" charset="0"/>
                <a:cs typeface="Tahoma" pitchFamily="34" charset="0"/>
              </a:rPr>
              <a:t> Municipality: the Urban95 Program in Israel’s Social and Geographical Periphery</a:t>
            </a:r>
            <a:endParaRPr lang="he-IL" b="1" dirty="0">
              <a:solidFill>
                <a:schemeClr val="bg1"/>
              </a:solidFill>
              <a:latin typeface="Tahoma" pitchFamily="34" charset="0"/>
              <a:ea typeface="Tahoma" pitchFamily="34" charset="0"/>
              <a:cs typeface="Tahoma" pitchFamily="34" charset="0"/>
            </a:endParaRPr>
          </a:p>
        </p:txBody>
      </p:sp>
      <p:graphicFrame>
        <p:nvGraphicFramePr>
          <p:cNvPr id="3" name="Table 2">
            <a:extLst>
              <a:ext uri="{FF2B5EF4-FFF2-40B4-BE49-F238E27FC236}">
                <a16:creationId xmlns:a16="http://schemas.microsoft.com/office/drawing/2014/main" id="{38D0CD0F-D35C-4236-5089-C05530750A7B}"/>
              </a:ext>
            </a:extLst>
          </p:cNvPr>
          <p:cNvGraphicFramePr>
            <a:graphicFrameLocks noGrp="1"/>
          </p:cNvGraphicFramePr>
          <p:nvPr>
            <p:extLst>
              <p:ext uri="{D42A27DB-BD31-4B8C-83A1-F6EECF244321}">
                <p14:modId xmlns:p14="http://schemas.microsoft.com/office/powerpoint/2010/main" val="2715662987"/>
              </p:ext>
            </p:extLst>
          </p:nvPr>
        </p:nvGraphicFramePr>
        <p:xfrm>
          <a:off x="258336" y="477444"/>
          <a:ext cx="11675327" cy="5903112"/>
        </p:xfrm>
        <a:graphic>
          <a:graphicData uri="http://schemas.openxmlformats.org/drawingml/2006/table">
            <a:tbl>
              <a:tblPr firstRow="1" bandRow="1"/>
              <a:tblGrid>
                <a:gridCol w="1015753">
                  <a:extLst>
                    <a:ext uri="{9D8B030D-6E8A-4147-A177-3AD203B41FA5}">
                      <a16:colId xmlns:a16="http://schemas.microsoft.com/office/drawing/2014/main" val="1916387435"/>
                    </a:ext>
                  </a:extLst>
                </a:gridCol>
                <a:gridCol w="952706">
                  <a:extLst>
                    <a:ext uri="{9D8B030D-6E8A-4147-A177-3AD203B41FA5}">
                      <a16:colId xmlns:a16="http://schemas.microsoft.com/office/drawing/2014/main" val="2975577272"/>
                    </a:ext>
                  </a:extLst>
                </a:gridCol>
                <a:gridCol w="2521872">
                  <a:extLst>
                    <a:ext uri="{9D8B030D-6E8A-4147-A177-3AD203B41FA5}">
                      <a16:colId xmlns:a16="http://schemas.microsoft.com/office/drawing/2014/main" val="624455343"/>
                    </a:ext>
                  </a:extLst>
                </a:gridCol>
                <a:gridCol w="2248668">
                  <a:extLst>
                    <a:ext uri="{9D8B030D-6E8A-4147-A177-3AD203B41FA5}">
                      <a16:colId xmlns:a16="http://schemas.microsoft.com/office/drawing/2014/main" val="1956129209"/>
                    </a:ext>
                  </a:extLst>
                </a:gridCol>
                <a:gridCol w="2180950">
                  <a:extLst>
                    <a:ext uri="{9D8B030D-6E8A-4147-A177-3AD203B41FA5}">
                      <a16:colId xmlns:a16="http://schemas.microsoft.com/office/drawing/2014/main" val="2836973008"/>
                    </a:ext>
                  </a:extLst>
                </a:gridCol>
                <a:gridCol w="1772315">
                  <a:extLst>
                    <a:ext uri="{9D8B030D-6E8A-4147-A177-3AD203B41FA5}">
                      <a16:colId xmlns:a16="http://schemas.microsoft.com/office/drawing/2014/main" val="2642611136"/>
                    </a:ext>
                  </a:extLst>
                </a:gridCol>
                <a:gridCol w="983063">
                  <a:extLst>
                    <a:ext uri="{9D8B030D-6E8A-4147-A177-3AD203B41FA5}">
                      <a16:colId xmlns:a16="http://schemas.microsoft.com/office/drawing/2014/main" val="2269327620"/>
                    </a:ext>
                  </a:extLst>
                </a:gridCol>
              </a:tblGrid>
              <a:tr h="294479">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3080659702"/>
                  </a:ext>
                </a:extLst>
              </a:tr>
              <a:tr h="4056859">
                <a:tc>
                  <a:txBody>
                    <a:bodyPr/>
                    <a:lstStyle/>
                    <a:p>
                      <a:pPr marL="0" marR="0" algn="just" rtl="1">
                        <a:lnSpc>
                          <a:spcPct val="115000"/>
                        </a:lnSpc>
                        <a:spcBef>
                          <a:spcPts val="0"/>
                        </a:spcBef>
                        <a:spcAft>
                          <a:spcPts val="1000"/>
                        </a:spcAft>
                      </a:pPr>
                      <a:r>
                        <a:rPr lang="he-IL" sz="105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Officials &amp; municipal decision makers, and professionals in the field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 municipality program manager</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 officials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 consultants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 partners </a:t>
                      </a:r>
                      <a:b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and outside of the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 knowledge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 from BvLF, ILGBC, Urban95 TLV and at the national roundtable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 funding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 and evaluation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meetings and committees to promote early childhood development (ECD)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trainings &amp; seminars to acquire knowledge and tools and to raise awareness for ECD in all aspects of life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of potential interventions</a:t>
                      </a:r>
                      <a:r>
                        <a:rPr lang="en-US" sz="1050" dirty="0">
                          <a:solidFill>
                            <a:srgbClr val="000000"/>
                          </a:solidFill>
                          <a:effectLst/>
                          <a:latin typeface="Tahoma" panose="020B0604030504040204" pitchFamily="34" charset="0"/>
                          <a:ea typeface="Calibri" panose="020F0502020204030204" pitchFamily="34" charset="0"/>
                          <a:cs typeface="Arial" panose="020B0604020202020204" pitchFamily="34" charset="0"/>
                        </a:rPr>
                        <a:t> </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public spaces and mobility domains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needs and identifying opportunities to provide relevant contents for young children and their caregivers, supporting the interventions in the urban environment in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municipal stakeholders in pilots’ implementation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Connecting with external partners for pooling resources and expending opportunities for additional collaborations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in the urban environment, including providing accompanying contents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municipal program manager will support pilots’ implementation and accompany municipal stakeholders in assimilating inter-administrative collaborative work models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8300" marR="8300" marT="830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permanent seat for program leaders at the anchor municipality’s decision-making table, to examine possible touching points between the early childhood domain and the municipality’s ongoing work-plans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municipal officials who have participated in seminars for acquiring local and international knowledge and tools regarding early childhood needs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Satisfaction of trainings’ participants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new partners engagement and inter-department collaborations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 of well defined and differentiated intervention locations, to implement pilots in the domains of public space and mobility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implementation while defining inter-departmental division of labor and engaging relevant officials from in and outside of the anchor municipality</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data-based work: using knowledge and experience accumulated from the program’s partners network, the program’s website, and peer learning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childhood is permanently present on the municipal agenda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knowledgeable and understanding of early childhood needs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using work mechanisms and new management practices, along with inter-department collaborations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Collaborations between municipal officials and external partners, while seeking resources dedicated to promoting early childhood in the city (pooling resources)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Interventions’ implementation in the mobility and public space domains: adjusting them for young children and their caregivers use, and providing contents for young children and caregivers to support these interventions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Promotion of municipal investment in adjusting the urban environment for safe and accessible use and mobility of young children and their caregivers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Tira constitutes a source for peer learning to other municipalities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implementing acquired knowledge &amp; understanding of ECD needs for decision making and for promoting solutions for young children and their caregivers’ benefit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 &amp; caregivers’ P</a:t>
                      </a:r>
                      <a:r>
                        <a:rPr lang="he-IL"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he-IL"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 is considered when planning early-childhood-suitable public spaces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public spaces and infrastructures renovated and adjusted for the use of caregivers and their children, by the Urban95 principles &amp; standards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Tira’s municipality is seeking for external funding resources and acts independently to promote ECD needs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anchor municipal urban planning, that is based on Urban95 principles, is recognized as a “success story” and echoes in other municipalities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 policy for promoting an urban environment that is adjusted for optimal development of early childhood is properly and sustainably embedded in all of Tira’s municipal administrations, that are acting in full coordination and collaboration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27666" marR="27666" marT="13833" marB="1383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1419219304"/>
                  </a:ext>
                </a:extLst>
              </a:tr>
            </a:tbl>
          </a:graphicData>
        </a:graphic>
      </p:graphicFrame>
      <p:sp>
        <p:nvSpPr>
          <p:cNvPr id="4" name="Rectangle 3">
            <a:extLst>
              <a:ext uri="{FF2B5EF4-FFF2-40B4-BE49-F238E27FC236}">
                <a16:creationId xmlns:a16="http://schemas.microsoft.com/office/drawing/2014/main" id="{89FC6344-AB79-9F63-AAF1-89446C091527}"/>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103143017"/>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490128"/>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סקר משוב הפעלות רחוב</a:t>
            </a:r>
          </a:p>
        </p:txBody>
      </p:sp>
      <p:sp>
        <p:nvSpPr>
          <p:cNvPr id="3" name="TextBox 13">
            <a:extLst>
              <a:ext uri="{FF2B5EF4-FFF2-40B4-BE49-F238E27FC236}">
                <a16:creationId xmlns:a16="http://schemas.microsoft.com/office/drawing/2014/main" id="{835242A9-63B3-A99F-4B58-F86F2815ED6E}"/>
              </a:ext>
            </a:extLst>
          </p:cNvPr>
          <p:cNvSpPr txBox="1"/>
          <p:nvPr/>
        </p:nvSpPr>
        <p:spPr>
          <a:xfrm>
            <a:off x="8709102" y="484278"/>
            <a:ext cx="3227750" cy="637097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בכמה אירועי הפעלות רחוב השתתפת עם ילדיך במהלך חודשי יולי-ספטמבר 2022? </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באיזה מהמיקומים הבאים של הפעלות הרחוב נכחת עם ילדיך?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(ניתן לסמן יותר מתשובה אחת)</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מתנ"ס טירה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חצר בית ספר חטיבה ב'</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רחוב אז-זהרא</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מול גן אג'יאל במיני-פיץ' - ליד בי"ס אלמג'ד</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חניית המסגד המערבי עות'מאן בן עפאן</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יחידה להתפתחות הילד</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200" b="0" i="0" u="none" strike="noStrike" kern="1200" cap="none" spc="0" normalizeH="0" baseline="0" noProof="0" dirty="0">
              <a:ln>
                <a:noFill/>
              </a:ln>
              <a:solidFill>
                <a:srgbClr val="FF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lvl="0"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3.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How did you</a:t>
            </a:r>
            <a:r>
              <a:rPr kumimoji="0" lang="en-US" sz="1200" b="1" i="0" u="none" strike="noStrike" kern="1200" cap="none" spc="0" normalizeH="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hear about the activity?</a:t>
            </a:r>
            <a:b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(You can select multiple options)</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Friend </a:t>
            </a:r>
            <a:endPar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Neighborhood WhatsApp group</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Through the kindergarten</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דרך פנייה אישית ממנהלת התוכנית </a:t>
            </a:r>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GB" sz="1200" dirty="0">
                <a:solidFill>
                  <a:prstClr val="black"/>
                </a:solidFill>
                <a:latin typeface="Segoe UI" panose="020B0502040204020203" pitchFamily="34" charset="0"/>
                <a:ea typeface="Tahoma" panose="020B0604030504040204" pitchFamily="34" charset="0"/>
                <a:cs typeface="Segoe UI" panose="020B0502040204020203" pitchFamily="34" charset="0"/>
              </a:rPr>
              <a:t>From the Urban95 program manager</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Facebook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page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of </a:t>
            </a:r>
            <a:r>
              <a:rPr kumimoji="0" lang="en-GB" sz="1200" b="0" i="0" u="none" strike="noStrike" kern="1200" cap="none" spc="0" normalizeH="0" baseline="0" noProof="0" dirty="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Tira</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munici</a:t>
            </a:r>
            <a:r>
              <a:rPr lang="en-GB" sz="1200" dirty="0" err="1">
                <a:solidFill>
                  <a:prstClr val="black"/>
                </a:solidFill>
                <a:latin typeface="Segoe UI" panose="020B0502040204020203" pitchFamily="34" charset="0"/>
                <a:ea typeface="Tahoma" panose="020B0604030504040204" pitchFamily="34" charset="0"/>
                <a:cs typeface="Segoe UI" panose="020B0502040204020203" pitchFamily="34" charset="0"/>
              </a:rPr>
              <a:t>pality</a:t>
            </a:r>
            <a:r>
              <a:rPr lang="en-GB" sz="1200" dirty="0">
                <a:solidFill>
                  <a:prstClr val="black"/>
                </a:solidFill>
                <a:latin typeface="Segoe UI" panose="020B0502040204020203" pitchFamily="34" charset="0"/>
                <a:ea typeface="Tahoma" panose="020B0604030504040204" pitchFamily="34" charset="0"/>
                <a:cs typeface="Segoe UI" panose="020B0502040204020203" pitchFamily="34" charset="0"/>
              </a:rPr>
              <a:t>/ community center/ child development unit</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Signage / advertising poster </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Other, please specify:</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מה קרבתך לילד/ים עימם ביקרת בפעילויות?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אמא</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אבא</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אח/ות גדול/ה</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סבא</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דוד/ה</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4" name="TextBox 13">
            <a:extLst>
              <a:ext uri="{FF2B5EF4-FFF2-40B4-BE49-F238E27FC236}">
                <a16:creationId xmlns:a16="http://schemas.microsoft.com/office/drawing/2014/main" id="{0C41E5AE-B581-7D8A-848F-58F9D352A3CF}"/>
              </a:ext>
            </a:extLst>
          </p:cNvPr>
          <p:cNvSpPr txBox="1"/>
          <p:nvPr/>
        </p:nvSpPr>
        <p:spPr>
          <a:xfrm>
            <a:off x="4880787" y="322746"/>
            <a:ext cx="3954974" cy="267765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 Age of the child/ren participating in activity?</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Under a year-old	   d) Three to four years old</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GB" sz="1200" dirty="0">
                <a:solidFill>
                  <a:prstClr val="black"/>
                </a:solidFill>
                <a:latin typeface="Segoe UI" panose="020B0502040204020203" pitchFamily="34" charset="0"/>
                <a:ea typeface="Tahoma" panose="020B0604030504040204" pitchFamily="34" charset="0"/>
                <a:cs typeface="Segoe UI" panose="020B0502040204020203" pitchFamily="34" charset="0"/>
              </a:rPr>
              <a:t>One to two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years old</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e) Four to five years old</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lt"/>
              <a:buAutoNum type="alphaLcParenR"/>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Two to three years old    f) Age six and above</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a:t>
            </a: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 To what extent were the physical conditions comfortable for you and your child?</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5" name="TextBox 13">
            <a:extLst>
              <a:ext uri="{FF2B5EF4-FFF2-40B4-BE49-F238E27FC236}">
                <a16:creationId xmlns:a16="http://schemas.microsoft.com/office/drawing/2014/main" id="{7E0A845D-B88A-8023-8D76-0B5DE302D450}"/>
              </a:ext>
            </a:extLst>
          </p:cNvPr>
          <p:cNvSpPr txBox="1"/>
          <p:nvPr/>
        </p:nvSpPr>
        <p:spPr>
          <a:xfrm>
            <a:off x="4880787" y="2826701"/>
            <a:ext cx="3795410" cy="34163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7. באיזו מידה חשת שצוות ההפעלה היה מקצועי ומיומן?</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8. איזו מהתחנות הבאות את/ה וילדיך אהבתם במיוחד?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(ניתן לסמן יותר מתשובה אחת)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בועות סבון	ח- מסלול בימבות ואופניים  </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הרכבת פאזלים	ט- הרכבת פסיפס   </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ארגז/אמבטיית חול	י-  גיגיות חישה</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הקראת סיפור	יא- מסלול חושי לפעוטות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יצירה בצבעי גואש	יב- יצירה של צנצנת נר</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מתקנים מתנפחים	יג- הפעלת תנועה ומוסיקה</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באולינג רחוב	יד- אחר, יש לפרט:</a:t>
            </a:r>
          </a:p>
        </p:txBody>
      </p:sp>
      <p:sp>
        <p:nvSpPr>
          <p:cNvPr id="6" name="TextBox 13">
            <a:extLst>
              <a:ext uri="{FF2B5EF4-FFF2-40B4-BE49-F238E27FC236}">
                <a16:creationId xmlns:a16="http://schemas.microsoft.com/office/drawing/2014/main" id="{CA579A2E-813C-0AB9-86AA-0E9E41B1BF06}"/>
              </a:ext>
            </a:extLst>
          </p:cNvPr>
          <p:cNvSpPr txBox="1"/>
          <p:nvPr/>
        </p:nvSpPr>
        <p:spPr>
          <a:xfrm>
            <a:off x="2507530" y="484278"/>
            <a:ext cx="2265193" cy="6001643"/>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 אנא פרט/י ממה פחות נהניתם? מה טעון שיפור?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באיזו מידה את/ה מרגיש/ה שהפעילות תרמה לאינטראקציה חיובית בינך לבין ילדיך?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באיזו מידה קיבלת רעיונות חדשים למשחק משותף עם ילדיך?</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8. Please specify how the activity benefited you and/or your child/ren. </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We would love to hear specific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13. האם תרצה/תרצי להשתתף בפעילות המשך או לבוא שוב לפעילות כזו?</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 כן           ב-  לא</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7" name="TextBox 13">
            <a:extLst>
              <a:ext uri="{FF2B5EF4-FFF2-40B4-BE49-F238E27FC236}">
                <a16:creationId xmlns:a16="http://schemas.microsoft.com/office/drawing/2014/main" id="{ABA843F9-8BA7-18AA-4FBC-894D779BA5C7}"/>
              </a:ext>
            </a:extLst>
          </p:cNvPr>
          <p:cNvSpPr txBox="1"/>
          <p:nvPr/>
        </p:nvSpPr>
        <p:spPr>
          <a:xfrm>
            <a:off x="118754" y="484278"/>
            <a:ext cx="2143680" cy="489364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14. האם בעקבות הפעילות יצרת קשרים ו/או הכרת הורים/משפחות חדשות בעיר?</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 כן           ב- לא</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15. What neighborhood do you live in?</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16. האם הכרת או שמעת על תוכנית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 (</a:t>
            </a:r>
            <a:r>
              <a:rPr kumimoji="0" lang="ar-AE"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ولاد حارتنا)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טרם השתתפותך בפעילות?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שמעתי בכלל</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שמעתי את השם, אבל לא מכיר/ה את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שמעתי ומכיר/ה את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אני חלק מצוות התוכנית/ אני שותף/ה של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17. אם את/ה מעוניין/מעוניינת לקבל עדכונים על פעילויות נוספות להורים ולילדים בגיל הרך בעיר טירה, אנא מלא/י שם ומספר טלפון:</a:t>
            </a:r>
          </a:p>
        </p:txBody>
      </p:sp>
    </p:spTree>
    <p:extLst>
      <p:ext uri="{BB962C8B-B14F-4D97-AF65-F5344CB8AC3E}">
        <p14:creationId xmlns:p14="http://schemas.microsoft.com/office/powerpoint/2010/main" val="691733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D0A5D6-4D13-C32E-E8F5-CB25D2264A27}"/>
              </a:ext>
            </a:extLst>
          </p:cNvPr>
          <p:cNvSpPr txBox="1"/>
          <p:nvPr/>
        </p:nvSpPr>
        <p:spPr>
          <a:xfrm>
            <a:off x="1" y="-1"/>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מחוון תצפית גינה קהילתית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אלחמאם</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ליד גן פיס ('הגינה של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סלווה</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a:t>
            </a:r>
          </a:p>
        </p:txBody>
      </p:sp>
      <p:graphicFrame>
        <p:nvGraphicFramePr>
          <p:cNvPr id="9" name="Table 8">
            <a:extLst>
              <a:ext uri="{FF2B5EF4-FFF2-40B4-BE49-F238E27FC236}">
                <a16:creationId xmlns:a16="http://schemas.microsoft.com/office/drawing/2014/main" id="{ADBDEA61-AC9A-25D5-8A8C-D1EC2769F078}"/>
              </a:ext>
            </a:extLst>
          </p:cNvPr>
          <p:cNvGraphicFramePr>
            <a:graphicFrameLocks noGrp="1"/>
          </p:cNvGraphicFramePr>
          <p:nvPr>
            <p:extLst>
              <p:ext uri="{D42A27DB-BD31-4B8C-83A1-F6EECF244321}">
                <p14:modId xmlns:p14="http://schemas.microsoft.com/office/powerpoint/2010/main" val="188235085"/>
              </p:ext>
            </p:extLst>
          </p:nvPr>
        </p:nvGraphicFramePr>
        <p:xfrm>
          <a:off x="66674" y="430864"/>
          <a:ext cx="12058650" cy="6388917"/>
        </p:xfrm>
        <a:graphic>
          <a:graphicData uri="http://schemas.openxmlformats.org/drawingml/2006/table">
            <a:tbl>
              <a:tblPr firstRow="1" firstCol="1" bandRow="1">
                <a:tableStyleId>{5C22544A-7EE6-4342-B048-85BDC9FD1C3A}</a:tableStyleId>
              </a:tblPr>
              <a:tblGrid>
                <a:gridCol w="2279987">
                  <a:extLst>
                    <a:ext uri="{9D8B030D-6E8A-4147-A177-3AD203B41FA5}">
                      <a16:colId xmlns:a16="http://schemas.microsoft.com/office/drawing/2014/main" val="2697299554"/>
                    </a:ext>
                  </a:extLst>
                </a:gridCol>
                <a:gridCol w="4387602">
                  <a:extLst>
                    <a:ext uri="{9D8B030D-6E8A-4147-A177-3AD203B41FA5}">
                      <a16:colId xmlns:a16="http://schemas.microsoft.com/office/drawing/2014/main" val="1912343668"/>
                    </a:ext>
                  </a:extLst>
                </a:gridCol>
                <a:gridCol w="5391061">
                  <a:extLst>
                    <a:ext uri="{9D8B030D-6E8A-4147-A177-3AD203B41FA5}">
                      <a16:colId xmlns:a16="http://schemas.microsoft.com/office/drawing/2014/main" val="184497454"/>
                    </a:ext>
                  </a:extLst>
                </a:gridCol>
              </a:tblGrid>
              <a:tr h="145593">
                <a:tc>
                  <a:txBody>
                    <a:bodyPr/>
                    <a:lstStyle/>
                    <a:p>
                      <a:pPr algn="r" rtl="1"/>
                      <a:r>
                        <a:rPr lang="he-IL" sz="900">
                          <a:effectLst/>
                          <a:latin typeface="Segoe UI" panose="020B0502040204020203" pitchFamily="34" charset="0"/>
                          <a:cs typeface="Segoe UI" panose="020B0502040204020203" pitchFamily="34" charset="0"/>
                        </a:rPr>
                        <a:t>קריטריונים לתצפית</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24163" marR="24163" marT="0" marB="0"/>
                </a:tc>
                <a:tc gridSpan="2">
                  <a:txBody>
                    <a:bodyPr/>
                    <a:lstStyle/>
                    <a:p>
                      <a:pPr algn="ctr" rtl="1"/>
                      <a:r>
                        <a:rPr lang="he-IL" sz="900" b="1" kern="1200">
                          <a:solidFill>
                            <a:schemeClr val="dk1"/>
                          </a:solidFill>
                          <a:effectLst/>
                          <a:latin typeface="Segoe UI" panose="020B0502040204020203" pitchFamily="34" charset="0"/>
                          <a:ea typeface="+mn-ea"/>
                          <a:cs typeface="Segoe UI" panose="020B0502040204020203" pitchFamily="34" charset="0"/>
                        </a:rPr>
                        <a:t>מיפוי ותיאור המרחב הפיזי והיקפי תנועה ושהייה בין שני מתחמי מעונות היום</a:t>
                      </a:r>
                      <a:endParaRPr lang="en-US" sz="900" b="1" kern="1200">
                        <a:solidFill>
                          <a:schemeClr val="dk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hMerge="1">
                  <a:txBody>
                    <a:bodyPr/>
                    <a:lstStyle/>
                    <a:p>
                      <a:pPr algn="r" rtl="1"/>
                      <a:endParaRPr lang="en-US" sz="1000" b="1" kern="120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59563687"/>
                  </a:ext>
                </a:extLst>
              </a:tr>
              <a:tr h="145593">
                <a:tc rowSpan="3">
                  <a:txBody>
                    <a:bodyPr/>
                    <a:lstStyle/>
                    <a:p>
                      <a:pPr algn="r" rtl="1"/>
                      <a:r>
                        <a:rPr lang="he-IL" sz="900">
                          <a:effectLst/>
                          <a:latin typeface="Segoe UI" panose="020B0502040204020203" pitchFamily="34" charset="0"/>
                          <a:ea typeface="Calibri" panose="020F0502020204030204" pitchFamily="34" charset="0"/>
                          <a:cs typeface="Segoe UI" panose="020B0502040204020203" pitchFamily="34" charset="0"/>
                        </a:rPr>
                        <a:t>דמוגרפיה: </a:t>
                      </a:r>
                      <a:r>
                        <a:rPr lang="he-IL" sz="900" b="0">
                          <a:effectLst/>
                          <a:latin typeface="Segoe UI" panose="020B0502040204020203" pitchFamily="34" charset="0"/>
                          <a:ea typeface="Calibri" panose="020F0502020204030204" pitchFamily="34" charset="0"/>
                          <a:cs typeface="Segoe UI" panose="020B0502040204020203" pitchFamily="34" charset="0"/>
                        </a:rPr>
                        <a:t>הערכת גילי המבוגרים ו/או הילדים, </a:t>
                      </a:r>
                      <a:r>
                        <a:rPr lang="he-IL" sz="900" b="0" kern="1200">
                          <a:solidFill>
                            <a:schemeClr val="lt1"/>
                          </a:solidFill>
                          <a:effectLst/>
                          <a:latin typeface="Segoe UI" panose="020B0502040204020203" pitchFamily="34" charset="0"/>
                          <a:ea typeface="+mn-ea"/>
                          <a:cs typeface="Segoe UI" panose="020B0502040204020203" pitchFamily="34" charset="0"/>
                        </a:rPr>
                        <a:t>יש לציין כמות עבור כל הרכב מבקרים</a:t>
                      </a:r>
                    </a:p>
                  </a:txBody>
                  <a:tcPr marL="114300" marR="114300" marT="0" marB="0"/>
                </a:tc>
                <a:tc gridSpan="2">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הערכת היקף מבקרים </a:t>
                      </a:r>
                      <a:r>
                        <a:rPr lang="he-IL" sz="900" b="1"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ללא ילדים:</a:t>
                      </a:r>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כמות במהלך תצפית ___  פילוח ב-%: נוער ___  זוגות ללא ילדים ___  אזרחים ותיקים___  בודדים ___  נכים/בעלי מוגבלויות___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hMerge="1">
                  <a:txBody>
                    <a:bodyPr/>
                    <a:lstStyle/>
                    <a:p>
                      <a:pPr algn="r" rtl="1"/>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800599"/>
                  </a:ext>
                </a:extLst>
              </a:tr>
              <a:tr h="145593">
                <a:tc vMerge="1">
                  <a:txBody>
                    <a:bodyPr/>
                    <a:lstStyle/>
                    <a:p>
                      <a:pPr algn="r" rtl="1"/>
                      <a:endParaRPr lang="en-US" sz="1100" b="0">
                        <a:effectLst/>
                        <a:latin typeface="Times New Roman" panose="02020603050405020304" pitchFamily="18" charset="0"/>
                        <a:cs typeface="Arial" panose="020B0604020202020204" pitchFamily="34" charset="0"/>
                      </a:endParaRPr>
                    </a:p>
                  </a:txBody>
                  <a:tcPr marL="114300" marR="114300" marT="0" marB="0"/>
                </a:tc>
                <a:tc>
                  <a:txBody>
                    <a:bodyPr/>
                    <a:lstStyle/>
                    <a:p>
                      <a:pPr algn="r" rtl="1"/>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סה"כ מבוגרים: ___ ב-%:  נשים__ גברים__ סבים__ אח גדול___ מטפלת___    </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r" rtl="1"/>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סה"כ ילדים: ___ ב-%: בנות___ בנים___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 גיל:</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0-3</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4-8</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9</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1870252829"/>
                  </a:ext>
                </a:extLst>
              </a:tr>
              <a:tr h="291186">
                <a:tc vMerge="1">
                  <a:txBody>
                    <a:bodyPr/>
                    <a:lstStyle/>
                    <a:p>
                      <a:pPr algn="r" rtl="1"/>
                      <a:r>
                        <a:rPr lang="he-IL" sz="1100" b="0">
                          <a:effectLst/>
                        </a:rPr>
                        <a:t>הערכת משך השהייה</a:t>
                      </a:r>
                      <a:endParaRPr lang="en-US" sz="11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הרכב</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מבוגר</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וילד/ה___   עם 2 ילדים___  3 ילדים+ 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זוג</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וילד/ה___  עם 2 ילדים ___  3 ילדים+ 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קבוצה</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(כמה מבוגרים וכמה ילדים):___</a:t>
                      </a:r>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_________</a:t>
                      </a:r>
                      <a:endPar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אופן </a:t>
                      </a:r>
                      <a:r>
                        <a:rPr lang="he-IL" sz="900" b="1"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התניידות</a:t>
                      </a:r>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הולכים</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___   עם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עגלה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___  ילד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רכוב</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(אופניים, </a:t>
                      </a:r>
                      <a:r>
                        <a:rPr lang="he-IL" sz="9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בימבה</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קורקינט) ___ רכב פרטי____ רכב מסחרי (הסעה)_</a:t>
                      </a:r>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___</a:t>
                      </a:r>
                      <a:endPar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hMerge="1">
                  <a:txBody>
                    <a:bodyPr/>
                    <a:lstStyle/>
                    <a:p>
                      <a:pPr algn="r" rtl="1"/>
                      <a:endPar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59054136"/>
                  </a:ext>
                </a:extLst>
              </a:tr>
              <a:tr h="858507">
                <a:tc>
                  <a:txBody>
                    <a:bodyPr/>
                    <a:lstStyle/>
                    <a:p>
                      <a:pPr algn="r" rtl="1"/>
                      <a:r>
                        <a:rPr lang="he-IL" sz="9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מיפוי המרחב החיצוני סביב וסמוך לשער הכניסה לגנים – </a:t>
                      </a:r>
                      <a:r>
                        <a:rPr lang="he-IL" sz="900" b="1" u="sng">
                          <a:solidFill>
                            <a:srgbClr val="FFFFFF"/>
                          </a:solidFill>
                          <a:effectLst/>
                          <a:latin typeface="Segoe UI" panose="020B0502040204020203" pitchFamily="34" charset="0"/>
                          <a:ea typeface="Calibri" panose="020F0502020204030204" pitchFamily="34" charset="0"/>
                          <a:cs typeface="Segoe UI" panose="020B0502040204020203" pitchFamily="34" charset="0"/>
                        </a:rPr>
                        <a:t>גן פיס</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יש לתאר פיזית את המרחב הציבורי שמחוץ</a:t>
                      </a:r>
                      <a:r>
                        <a:rPr lang="he-IL" sz="900" b="0" u="sng">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למתחמי הגנים</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a:solidFill>
                            <a:srgbClr val="FFFFFF"/>
                          </a:solidFill>
                          <a:effectLst/>
                          <a:latin typeface="Segoe UI" panose="020B0502040204020203" pitchFamily="34" charset="0"/>
                          <a:ea typeface="Calibri" panose="020F0502020204030204" pitchFamily="34" charset="0"/>
                          <a:cs typeface="Segoe UI" panose="020B0502040204020203" pitchFamily="34" charset="0"/>
                        </a:rPr>
                        <a:t>קריטריון: </a:t>
                      </a:r>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יש לתת ציון בין 1 ל- 7</a:t>
                      </a:r>
                      <a:r>
                        <a:rPr lang="he-IL" sz="900" b="0" kern="1200">
                          <a:solidFill>
                            <a:schemeClr val="lt1"/>
                          </a:solidFill>
                          <a:effectLst/>
                          <a:latin typeface="Segoe UI" panose="020B0502040204020203" pitchFamily="34" charset="0"/>
                          <a:ea typeface="+mn-ea"/>
                          <a:cs typeface="Segoe UI" panose="020B0502040204020203" pitchFamily="34" charset="0"/>
                        </a:rPr>
                        <a:t> (כש- </a:t>
                      </a:r>
                      <a:r>
                        <a:rPr lang="en-US" sz="900" b="0" kern="1200">
                          <a:solidFill>
                            <a:schemeClr val="lt1"/>
                          </a:solidFill>
                          <a:effectLst/>
                          <a:latin typeface="Segoe UI" panose="020B0502040204020203" pitchFamily="34" charset="0"/>
                          <a:ea typeface="+mn-ea"/>
                          <a:cs typeface="Segoe UI" panose="020B0502040204020203" pitchFamily="34" charset="0"/>
                        </a:rPr>
                        <a:t>1 </a:t>
                      </a:r>
                      <a:r>
                        <a:rPr lang="he-IL" sz="900" b="0" kern="1200">
                          <a:solidFill>
                            <a:schemeClr val="lt1"/>
                          </a:solidFill>
                          <a:effectLst/>
                          <a:latin typeface="Segoe UI" panose="020B0502040204020203" pitchFamily="34" charset="0"/>
                          <a:ea typeface="+mn-ea"/>
                          <a:cs typeface="Segoe UI" panose="020B0502040204020203" pitchFamily="34" charset="0"/>
                        </a:rPr>
                        <a:t>כלל לא/שלילי מאוד ו- </a:t>
                      </a:r>
                      <a:r>
                        <a:rPr lang="en-US" sz="900" b="0" kern="1200">
                          <a:solidFill>
                            <a:schemeClr val="lt1"/>
                          </a:solidFill>
                          <a:effectLst/>
                          <a:latin typeface="Segoe UI" panose="020B0502040204020203" pitchFamily="34" charset="0"/>
                          <a:ea typeface="+mn-ea"/>
                          <a:cs typeface="Segoe UI" panose="020B0502040204020203" pitchFamily="34" charset="0"/>
                        </a:rPr>
                        <a:t>7 </a:t>
                      </a:r>
                      <a:r>
                        <a:rPr lang="he-IL" sz="900" b="0" kern="1200">
                          <a:solidFill>
                            <a:schemeClr val="lt1"/>
                          </a:solidFill>
                          <a:effectLst/>
                          <a:latin typeface="Segoe UI" panose="020B0502040204020203" pitchFamily="34" charset="0"/>
                          <a:ea typeface="+mn-ea"/>
                          <a:cs typeface="Segoe UI" panose="020B0502040204020203" pitchFamily="34" charset="0"/>
                        </a:rPr>
                        <a:t>חיובי/במידה רבה מאוד</a:t>
                      </a:r>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endParaRPr lang="en-US" sz="900" b="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תיאור המרחב החיצוני לשער הגנים, תיאור תווי הדרך בנתיבי הגישה למתחמי הגנים ומיפוי חסמים והפרעות לתנועת הולכי הרגל</a:t>
                      </a:r>
                      <a:r>
                        <a:rPr lang="he-IL" sz="900">
                          <a:effectLst/>
                          <a:latin typeface="Segoe UI" panose="020B0502040204020203" pitchFamily="34" charset="0"/>
                          <a:ea typeface="Calibri" panose="020F0502020204030204" pitchFamily="34" charset="0"/>
                          <a:cs typeface="Segoe UI" panose="020B0502040204020203" pitchFamily="34" charset="0"/>
                        </a:rPr>
                        <a:t> (אזור הכניסה לגנים, רוחב ותקינות מדרכות ומעברי חצייה, הפרדה בין הולכי רגל לאופניים ורכבים, כניסה ויציאה מבתי מגורים, מיקום פחים ומתקני מחזור, בורות, עבודות תשתית, צמחייה לא מטופלת, מפגעים מסכנים אחרים, צל/תאורה וכו')</a:t>
                      </a:r>
                      <a:r>
                        <a:rPr lang="he-IL" sz="900" b="1">
                          <a:effectLst/>
                          <a:latin typeface="Segoe UI" panose="020B0502040204020203" pitchFamily="34" charset="0"/>
                          <a:ea typeface="Calibri" panose="020F0502020204030204" pitchFamily="34" charset="0"/>
                          <a:cs typeface="Segoe UI" panose="020B0502040204020203" pitchFamily="34" charset="0"/>
                        </a:rPr>
                        <a:t>:</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 </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האם יש (כן/לא):</a:t>
                      </a:r>
                      <a:r>
                        <a:rPr lang="he-IL" sz="900">
                          <a:effectLst/>
                          <a:latin typeface="Segoe UI" panose="020B0502040204020203" pitchFamily="34" charset="0"/>
                          <a:ea typeface="Calibri" panose="020F0502020204030204" pitchFamily="34" charset="0"/>
                          <a:cs typeface="Segoe UI" panose="020B0502040204020203" pitchFamily="34" charset="0"/>
                        </a:rPr>
                        <a:t> מתקן חניה לאופניים _____, חניית רכבים לאיסוף/פיזור_____, תחנת אוטובוס סמוכה_____</a:t>
                      </a:r>
                      <a:endParaRPr lang="he-IL" sz="900" b="1">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cs typeface="Segoe UI" panose="020B0502040204020203" pitchFamily="34" charset="0"/>
                        </a:rPr>
                        <a:t> </a:t>
                      </a:r>
                      <a:endParaRPr lang="en-US" sz="1100">
                        <a:effectLst/>
                        <a:latin typeface="Segoe UI" panose="020B0502040204020203" pitchFamily="34" charset="0"/>
                        <a:cs typeface="Segoe UI" panose="020B0502040204020203" pitchFamily="34" charset="0"/>
                      </a:endParaRPr>
                    </a:p>
                    <a:p>
                      <a:pPr algn="r" rtl="1"/>
                      <a:r>
                        <a:rPr lang="he-IL" sz="900" b="1">
                          <a:effectLst/>
                          <a:latin typeface="Segoe UI" panose="020B0502040204020203" pitchFamily="34" charset="0"/>
                          <a:cs typeface="Segoe UI" panose="020B0502040204020203" pitchFamily="34" charset="0"/>
                        </a:rPr>
                        <a:t> </a:t>
                      </a:r>
                      <a:r>
                        <a:rPr lang="he-IL" sz="900" b="1" kern="1200">
                          <a:solidFill>
                            <a:schemeClr val="dk1"/>
                          </a:solidFill>
                          <a:effectLst/>
                          <a:latin typeface="Segoe UI" panose="020B0502040204020203" pitchFamily="34" charset="0"/>
                          <a:ea typeface="+mn-ea"/>
                          <a:cs typeface="Segoe UI" panose="020B0502040204020203" pitchFamily="34" charset="0"/>
                        </a:rPr>
                        <a:t>ציון (7-1): </a:t>
                      </a:r>
                      <a:r>
                        <a:rPr lang="he-IL" sz="900" kern="1200">
                          <a:solidFill>
                            <a:schemeClr val="dk1"/>
                          </a:solidFill>
                          <a:effectLst/>
                          <a:latin typeface="Segoe UI" panose="020B0502040204020203" pitchFamily="34" charset="0"/>
                          <a:ea typeface="+mn-ea"/>
                          <a:cs typeface="Segoe UI" panose="020B0502040204020203" pitchFamily="34" charset="0"/>
                        </a:rPr>
                        <a:t>נוחות ורצף הליכה___  </a:t>
                      </a:r>
                      <a:r>
                        <a:rPr lang="he-IL" sz="900" kern="1200" err="1">
                          <a:solidFill>
                            <a:schemeClr val="dk1"/>
                          </a:solidFill>
                          <a:effectLst/>
                          <a:latin typeface="Segoe UI" panose="020B0502040204020203" pitchFamily="34" charset="0"/>
                          <a:ea typeface="+mn-ea"/>
                          <a:cs typeface="Segoe UI" panose="020B0502040204020203" pitchFamily="34" charset="0"/>
                        </a:rPr>
                        <a:t>התניידות</a:t>
                      </a:r>
                      <a:r>
                        <a:rPr lang="he-IL" sz="900" kern="1200">
                          <a:solidFill>
                            <a:schemeClr val="dk1"/>
                          </a:solidFill>
                          <a:effectLst/>
                          <a:latin typeface="Segoe UI" panose="020B0502040204020203" pitchFamily="34" charset="0"/>
                          <a:ea typeface="+mn-ea"/>
                          <a:cs typeface="Segoe UI" panose="020B0502040204020203" pitchFamily="34" charset="0"/>
                        </a:rPr>
                        <a:t> עם עגלת ילדים___ ניקיון ותחזוקה ___  צל (ביום)___  תאורה (בערב)___  גידור/הפרדה___  תחושת בטיחות ___ </a:t>
                      </a:r>
                      <a:endParaRPr lang="en-US" sz="900" kern="1200">
                        <a:solidFill>
                          <a:schemeClr val="dk1"/>
                        </a:solidFill>
                        <a:effectLst/>
                        <a:latin typeface="Segoe UI" panose="020B0502040204020203" pitchFamily="34" charset="0"/>
                        <a:cs typeface="Segoe UI" panose="020B0502040204020203" pitchFamily="34" charset="0"/>
                      </a:endParaRPr>
                    </a:p>
                  </a:txBody>
                  <a:tcPr marL="114300" marR="114300" marT="0" marB="0"/>
                </a:tc>
                <a:tc hMerge="1">
                  <a:txBody>
                    <a:bodyPr/>
                    <a:lstStyle/>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2678747580"/>
                  </a:ext>
                </a:extLst>
              </a:tr>
              <a:tr h="764812">
                <a:tc>
                  <a:txBody>
                    <a:bodyPr/>
                    <a:lstStyle/>
                    <a:p>
                      <a:pPr algn="r" rtl="1"/>
                      <a:r>
                        <a:rPr lang="he-IL" sz="900" dirty="0">
                          <a:effectLst/>
                          <a:latin typeface="Segoe UI" panose="020B0502040204020203" pitchFamily="34" charset="0"/>
                          <a:ea typeface="Calibri" panose="020F0502020204030204" pitchFamily="34" charset="0"/>
                          <a:cs typeface="Segoe UI" panose="020B0502040204020203" pitchFamily="34" charset="0"/>
                        </a:rPr>
                        <a:t>תיאור מרחב ההתערבות - גינה קהילתית</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dirty="0">
                          <a:effectLst/>
                          <a:latin typeface="Segoe UI" panose="020B0502040204020203" pitchFamily="34" charset="0"/>
                          <a:ea typeface="Calibri" panose="020F0502020204030204" pitchFamily="34" charset="0"/>
                          <a:cs typeface="Segoe UI" panose="020B0502040204020203" pitchFamily="34" charset="0"/>
                        </a:rPr>
                        <a:t>יש לתאר פיזית את המרחב הציבורי החדש שהוקם בסמוך לגן פיס</a:t>
                      </a:r>
                      <a:endParaRPr lang="en-US" sz="900" b="0" dirty="0">
                        <a:effectLst/>
                        <a:latin typeface="Segoe UI" panose="020B0502040204020203" pitchFamily="34" charset="0"/>
                        <a:ea typeface="Calibri" panose="020F0502020204030204" pitchFamily="34" charset="0"/>
                        <a:cs typeface="Segoe UI" panose="020B0502040204020203" pitchFamily="34" charset="0"/>
                      </a:endParaRPr>
                    </a:p>
                    <a:p>
                      <a:pPr marL="0" algn="r" defTabSz="914400" rtl="1" eaLnBrk="1" latinLnBrk="0" hangingPunct="1"/>
                      <a:r>
                        <a:rPr lang="he-IL" sz="900" b="1" kern="1200" dirty="0">
                          <a:solidFill>
                            <a:schemeClr val="lt1"/>
                          </a:solidFill>
                          <a:effectLst/>
                          <a:latin typeface="Segoe UI" panose="020B0502040204020203" pitchFamily="34" charset="0"/>
                          <a:ea typeface="Calibri" panose="020F0502020204030204" pitchFamily="34" charset="0"/>
                          <a:cs typeface="Segoe UI" panose="020B0502040204020203" pitchFamily="34" charset="0"/>
                        </a:rPr>
                        <a:t> </a:t>
                      </a:r>
                      <a:r>
                        <a:rPr lang="he-IL" sz="900" b="1" kern="1200" dirty="0">
                          <a:solidFill>
                            <a:schemeClr val="lt1"/>
                          </a:solidFill>
                          <a:effectLst/>
                          <a:latin typeface="Segoe UI" panose="020B0502040204020203" pitchFamily="34" charset="0"/>
                          <a:ea typeface="+mn-ea"/>
                          <a:cs typeface="Segoe UI" panose="020B0502040204020203" pitchFamily="34" charset="0"/>
                        </a:rPr>
                        <a:t>קריטריון: </a:t>
                      </a:r>
                      <a:r>
                        <a:rPr lang="he-IL" sz="900" b="0" kern="1200" dirty="0">
                          <a:solidFill>
                            <a:schemeClr val="lt1"/>
                          </a:solidFill>
                          <a:effectLst/>
                          <a:latin typeface="Segoe UI" panose="020B0502040204020203" pitchFamily="34" charset="0"/>
                          <a:ea typeface="+mn-ea"/>
                          <a:cs typeface="Segoe UI" panose="020B0502040204020203" pitchFamily="34" charset="0"/>
                        </a:rPr>
                        <a:t>יש לתת ציון בין 1 ל- 7 (כש- </a:t>
                      </a:r>
                      <a:r>
                        <a:rPr lang="en-US" sz="900" b="0" kern="1200" dirty="0">
                          <a:solidFill>
                            <a:schemeClr val="lt1"/>
                          </a:solidFill>
                          <a:effectLst/>
                          <a:latin typeface="Segoe UI" panose="020B0502040204020203" pitchFamily="34" charset="0"/>
                          <a:ea typeface="+mn-ea"/>
                          <a:cs typeface="Segoe UI" panose="020B0502040204020203" pitchFamily="34" charset="0"/>
                        </a:rPr>
                        <a:t>1 </a:t>
                      </a:r>
                      <a:r>
                        <a:rPr lang="he-IL" sz="900" b="0" kern="1200" dirty="0">
                          <a:solidFill>
                            <a:schemeClr val="lt1"/>
                          </a:solidFill>
                          <a:effectLst/>
                          <a:latin typeface="Segoe UI" panose="020B0502040204020203" pitchFamily="34" charset="0"/>
                          <a:ea typeface="+mn-ea"/>
                          <a:cs typeface="Segoe UI" panose="020B0502040204020203" pitchFamily="34" charset="0"/>
                        </a:rPr>
                        <a:t>כלל לא/שלילי מאוד ו- </a:t>
                      </a:r>
                      <a:r>
                        <a:rPr lang="en-US" sz="900" b="0" kern="1200" dirty="0">
                          <a:solidFill>
                            <a:schemeClr val="lt1"/>
                          </a:solidFill>
                          <a:effectLst/>
                          <a:latin typeface="Segoe UI" panose="020B0502040204020203" pitchFamily="34" charset="0"/>
                          <a:ea typeface="+mn-ea"/>
                          <a:cs typeface="Segoe UI" panose="020B0502040204020203" pitchFamily="34" charset="0"/>
                        </a:rPr>
                        <a:t>7 </a:t>
                      </a:r>
                      <a:r>
                        <a:rPr lang="he-IL" sz="900" b="0" kern="1200" dirty="0">
                          <a:solidFill>
                            <a:schemeClr val="lt1"/>
                          </a:solidFill>
                          <a:effectLst/>
                          <a:latin typeface="Segoe UI" panose="020B0502040204020203" pitchFamily="34" charset="0"/>
                          <a:ea typeface="+mn-ea"/>
                          <a:cs typeface="Segoe UI" panose="020B0502040204020203" pitchFamily="34" charset="0"/>
                        </a:rPr>
                        <a:t>חיובי/במידה רבה מאוד)</a:t>
                      </a:r>
                      <a:endParaRPr lang="en-US" sz="900" b="0" kern="1200" dirty="0">
                        <a:solidFill>
                          <a:schemeClr val="lt1"/>
                        </a:solidFill>
                        <a:effectLst/>
                        <a:latin typeface="Segoe UI" panose="020B0502040204020203" pitchFamily="34" charset="0"/>
                        <a:ea typeface="+mn-ea"/>
                        <a:cs typeface="Segoe UI" panose="020B0502040204020203" pitchFamily="34" charset="0"/>
                      </a:endParaRPr>
                    </a:p>
                  </a:txBody>
                  <a:tcPr marL="114300" marR="114300" marT="0" marB="0"/>
                </a:tc>
                <a:tc gridSpan="2">
                  <a:txBody>
                    <a:bodyPr/>
                    <a:lstStyle/>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תיאור פיזי של מרחב הגינה הקהילתית, תיאור תווי הדרך בנתיבי הגישה ומיפוי חסמים והפרעות לתנועת הולכי הרגל</a:t>
                      </a:r>
                      <a:r>
                        <a:rPr lang="he-IL" sz="900">
                          <a:effectLst/>
                          <a:latin typeface="Segoe UI" panose="020B0502040204020203" pitchFamily="34" charset="0"/>
                          <a:ea typeface="Calibri" panose="020F0502020204030204" pitchFamily="34" charset="0"/>
                          <a:cs typeface="Segoe UI" panose="020B0502040204020203" pitchFamily="34" charset="0"/>
                        </a:rPr>
                        <a:t> (תיאור האלמנטים השונים בגינה, תיאור המצב התשתיתי של הגינה והמתקנים השונים, מפגעים, צל/תאורה וכו')</a:t>
                      </a:r>
                      <a:r>
                        <a:rPr lang="he-IL" sz="900" b="1">
                          <a:effectLst/>
                          <a:latin typeface="Segoe UI" panose="020B0502040204020203" pitchFamily="34" charset="0"/>
                          <a:ea typeface="Calibri" panose="020F0502020204030204" pitchFamily="34" charset="0"/>
                          <a:cs typeface="Segoe UI" panose="020B0502040204020203" pitchFamily="34" charset="0"/>
                        </a:rPr>
                        <a:t>:</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 </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1600" b="1" kern="1200">
                          <a:solidFill>
                            <a:schemeClr val="dk1"/>
                          </a:solidFill>
                          <a:effectLst/>
                          <a:latin typeface="Segoe UI" panose="020B0502040204020203" pitchFamily="34" charset="0"/>
                          <a:ea typeface="+mn-ea"/>
                          <a:cs typeface="Segoe UI" panose="020B0502040204020203" pitchFamily="34" charset="0"/>
                        </a:rPr>
                        <a:t> </a:t>
                      </a:r>
                      <a:r>
                        <a:rPr lang="he-IL" sz="900" b="1" kern="1200">
                          <a:solidFill>
                            <a:schemeClr val="dk1"/>
                          </a:solidFill>
                          <a:effectLst/>
                          <a:latin typeface="Segoe UI" panose="020B0502040204020203" pitchFamily="34" charset="0"/>
                          <a:ea typeface="+mn-ea"/>
                          <a:cs typeface="Segoe UI" panose="020B0502040204020203" pitchFamily="34" charset="0"/>
                        </a:rPr>
                        <a:t>ציון (7-1): </a:t>
                      </a:r>
                      <a:r>
                        <a:rPr lang="he-IL" sz="900" kern="1200">
                          <a:solidFill>
                            <a:schemeClr val="dk1"/>
                          </a:solidFill>
                          <a:effectLst/>
                          <a:latin typeface="Segoe UI" panose="020B0502040204020203" pitchFamily="34" charset="0"/>
                          <a:ea typeface="+mn-ea"/>
                          <a:cs typeface="Segoe UI" panose="020B0502040204020203" pitchFamily="34" charset="0"/>
                        </a:rPr>
                        <a:t>נוחות ורצף הליכה___  </a:t>
                      </a:r>
                      <a:r>
                        <a:rPr lang="he-IL" sz="900" kern="1200" err="1">
                          <a:solidFill>
                            <a:schemeClr val="dk1"/>
                          </a:solidFill>
                          <a:effectLst/>
                          <a:latin typeface="Segoe UI" panose="020B0502040204020203" pitchFamily="34" charset="0"/>
                          <a:ea typeface="+mn-ea"/>
                          <a:cs typeface="Segoe UI" panose="020B0502040204020203" pitchFamily="34" charset="0"/>
                        </a:rPr>
                        <a:t>התניידות</a:t>
                      </a:r>
                      <a:r>
                        <a:rPr lang="he-IL" sz="900" kern="1200">
                          <a:solidFill>
                            <a:schemeClr val="dk1"/>
                          </a:solidFill>
                          <a:effectLst/>
                          <a:latin typeface="Segoe UI" panose="020B0502040204020203" pitchFamily="34" charset="0"/>
                          <a:ea typeface="+mn-ea"/>
                          <a:cs typeface="Segoe UI" panose="020B0502040204020203" pitchFamily="34" charset="0"/>
                        </a:rPr>
                        <a:t> עם עגלת ילדים___ ניקיון ותחזוקה ___  צל (ביום)___  תאורה (בערב)___  גידור/הפרדה___  תחושת בטיחות ___ </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tc>
                <a:tc hMerge="1">
                  <a:txBody>
                    <a:bodyPr/>
                    <a:lstStyle/>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תיאור פיזי של מרחב הגינה הקהילתית, תיאור תווי הדרך בנתיבי הגישה ומיפוי חסמים והפרעות לתנועת הולכי הרגל</a:t>
                      </a:r>
                      <a:r>
                        <a:rPr lang="he-IL" sz="1000">
                          <a:effectLst/>
                          <a:latin typeface="Times New Roman" panose="02020603050405020304" pitchFamily="18" charset="0"/>
                          <a:ea typeface="Calibri" panose="020F0502020204030204" pitchFamily="34" charset="0"/>
                          <a:cs typeface="Calibri" panose="020F0502020204030204" pitchFamily="34" charset="0"/>
                        </a:rPr>
                        <a:t> (תיאור האלמנטים השונים בגינה, תיאור המצב התשתיתי של הגינה והמתקנים השונים, מפגעים, צל/תאורה וכו')</a:t>
                      </a:r>
                      <a:r>
                        <a:rPr lang="he-IL" sz="1000" b="1">
                          <a:effectLst/>
                          <a:latin typeface="Times New Roman" panose="02020603050405020304" pitchFamily="18" charset="0"/>
                          <a:ea typeface="Calibri" panose="020F0502020204030204" pitchFamily="34" charset="0"/>
                          <a:cs typeface="Calibri" panose="020F0502020204030204" pitchFamily="34" charset="0"/>
                        </a:rPr>
                        <a:t>:</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3966882453"/>
                  </a:ext>
                </a:extLst>
              </a:tr>
              <a:tr h="937335">
                <a:tc>
                  <a:txBody>
                    <a:bodyPr/>
                    <a:lstStyle/>
                    <a:p>
                      <a:pPr algn="r" rtl="1"/>
                      <a:r>
                        <a:rPr lang="he-IL" sz="900">
                          <a:effectLst/>
                          <a:latin typeface="Segoe UI" panose="020B0502040204020203" pitchFamily="34" charset="0"/>
                          <a:ea typeface="Calibri" panose="020F0502020204030204" pitchFamily="34" charset="0"/>
                          <a:cs typeface="Segoe UI" panose="020B0502040204020203" pitchFamily="34" charset="0"/>
                        </a:rPr>
                        <a:t>מיפוי המרחב החיצוני סביב וסמוך לשער הכניסה לגנים – </a:t>
                      </a:r>
                      <a:r>
                        <a:rPr lang="he-IL" sz="900" u="sng">
                          <a:effectLst/>
                          <a:latin typeface="Segoe UI" panose="020B0502040204020203" pitchFamily="34" charset="0"/>
                          <a:ea typeface="Calibri" panose="020F0502020204030204" pitchFamily="34" charset="0"/>
                          <a:cs typeface="Segoe UI" panose="020B0502040204020203" pitchFamily="34" charset="0"/>
                        </a:rPr>
                        <a:t>גן </a:t>
                      </a:r>
                      <a:r>
                        <a:rPr lang="he-IL" sz="900" u="sng" err="1">
                          <a:effectLst/>
                          <a:latin typeface="Segoe UI" panose="020B0502040204020203" pitchFamily="34" charset="0"/>
                          <a:ea typeface="Calibri" panose="020F0502020204030204" pitchFamily="34" charset="0"/>
                          <a:cs typeface="Segoe UI" panose="020B0502040204020203" pitchFamily="34" charset="0"/>
                        </a:rPr>
                        <a:t>אג'יאל</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effectLst/>
                          <a:latin typeface="Segoe UI" panose="020B0502040204020203" pitchFamily="34" charset="0"/>
                          <a:ea typeface="Calibri" panose="020F0502020204030204" pitchFamily="34" charset="0"/>
                          <a:cs typeface="Segoe UI" panose="020B0502040204020203" pitchFamily="34" charset="0"/>
                        </a:rPr>
                        <a:t>יש לתאר פיזית את המרחב הציבורי שמחוץ</a:t>
                      </a:r>
                      <a:r>
                        <a:rPr lang="he-IL" sz="900" b="0" u="sng">
                          <a:effectLst/>
                          <a:latin typeface="Segoe UI" panose="020B0502040204020203" pitchFamily="34" charset="0"/>
                          <a:ea typeface="Calibri" panose="020F0502020204030204" pitchFamily="34" charset="0"/>
                          <a:cs typeface="Segoe UI" panose="020B0502040204020203" pitchFamily="34" charset="0"/>
                        </a:rPr>
                        <a:t> </a:t>
                      </a:r>
                      <a:r>
                        <a:rPr lang="he-IL" sz="900" b="0">
                          <a:effectLst/>
                          <a:latin typeface="Segoe UI" panose="020B0502040204020203" pitchFamily="34" charset="0"/>
                          <a:ea typeface="Calibri" panose="020F0502020204030204" pitchFamily="34" charset="0"/>
                          <a:cs typeface="Segoe UI" panose="020B0502040204020203" pitchFamily="34" charset="0"/>
                        </a:rPr>
                        <a:t>למתחמי הגנים</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 </a:t>
                      </a:r>
                      <a:r>
                        <a:rPr lang="he-IL" sz="900" b="1" kern="1200">
                          <a:solidFill>
                            <a:schemeClr val="lt1"/>
                          </a:solidFill>
                          <a:effectLst/>
                          <a:latin typeface="Segoe UI" panose="020B0502040204020203" pitchFamily="34" charset="0"/>
                          <a:ea typeface="+mn-ea"/>
                          <a:cs typeface="Segoe UI" panose="020B0502040204020203" pitchFamily="34" charset="0"/>
                        </a:rPr>
                        <a:t>קריטריון: </a:t>
                      </a:r>
                      <a:r>
                        <a:rPr lang="he-IL" sz="900" b="0" kern="1200">
                          <a:solidFill>
                            <a:schemeClr val="lt1"/>
                          </a:solidFill>
                          <a:effectLst/>
                          <a:latin typeface="Segoe UI" panose="020B0502040204020203" pitchFamily="34" charset="0"/>
                          <a:ea typeface="+mn-ea"/>
                          <a:cs typeface="Segoe UI" panose="020B0502040204020203" pitchFamily="34" charset="0"/>
                        </a:rPr>
                        <a:t>יש לתת ציון בין 1 ל- 7 (כש- </a:t>
                      </a:r>
                      <a:r>
                        <a:rPr lang="en-US" sz="900" b="0" kern="1200">
                          <a:solidFill>
                            <a:schemeClr val="lt1"/>
                          </a:solidFill>
                          <a:effectLst/>
                          <a:latin typeface="Segoe UI" panose="020B0502040204020203" pitchFamily="34" charset="0"/>
                          <a:ea typeface="+mn-ea"/>
                          <a:cs typeface="Segoe UI" panose="020B0502040204020203" pitchFamily="34" charset="0"/>
                        </a:rPr>
                        <a:t>1 </a:t>
                      </a:r>
                      <a:r>
                        <a:rPr lang="he-IL" sz="900" b="0" kern="1200">
                          <a:solidFill>
                            <a:schemeClr val="lt1"/>
                          </a:solidFill>
                          <a:effectLst/>
                          <a:latin typeface="Segoe UI" panose="020B0502040204020203" pitchFamily="34" charset="0"/>
                          <a:ea typeface="+mn-ea"/>
                          <a:cs typeface="Segoe UI" panose="020B0502040204020203" pitchFamily="34" charset="0"/>
                        </a:rPr>
                        <a:t>כלל לא/שלילי מאוד ו- </a:t>
                      </a:r>
                      <a:r>
                        <a:rPr lang="en-US" sz="900" b="0" kern="1200">
                          <a:solidFill>
                            <a:schemeClr val="lt1"/>
                          </a:solidFill>
                          <a:effectLst/>
                          <a:latin typeface="Segoe UI" panose="020B0502040204020203" pitchFamily="34" charset="0"/>
                          <a:ea typeface="+mn-ea"/>
                          <a:cs typeface="Segoe UI" panose="020B0502040204020203" pitchFamily="34" charset="0"/>
                        </a:rPr>
                        <a:t>7 </a:t>
                      </a:r>
                      <a:r>
                        <a:rPr lang="he-IL" sz="900" b="0" kern="1200">
                          <a:solidFill>
                            <a:schemeClr val="lt1"/>
                          </a:solidFill>
                          <a:effectLst/>
                          <a:latin typeface="Segoe UI" panose="020B0502040204020203" pitchFamily="34" charset="0"/>
                          <a:ea typeface="+mn-ea"/>
                          <a:cs typeface="Segoe UI" panose="020B0502040204020203" pitchFamily="34" charset="0"/>
                        </a:rPr>
                        <a:t>חיובי/במידה רבה מאוד) </a:t>
                      </a:r>
                      <a:endParaRPr lang="en-US" sz="900" b="0" kern="1200">
                        <a:solidFill>
                          <a:schemeClr val="lt1"/>
                        </a:solidFill>
                        <a:effectLst/>
                        <a:latin typeface="Segoe UI" panose="020B0502040204020203" pitchFamily="34" charset="0"/>
                        <a:ea typeface="+mn-ea"/>
                        <a:cs typeface="Segoe UI" panose="020B0502040204020203" pitchFamily="34" charset="0"/>
                      </a:endParaRPr>
                    </a:p>
                  </a:txBody>
                  <a:tcPr marL="114300" marR="114300" marT="0" marB="0"/>
                </a:tc>
                <a:tc gridSpan="2">
                  <a:txBody>
                    <a:bodyPr/>
                    <a:lstStyle/>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תיאור המרחב החיצוני לשער הגנים, תיאור תווי הדרך בנתיבי הגישה למתחמי הגנים ומיפוי חסמים והפרעות לתנועת הולכי הרגל</a:t>
                      </a:r>
                      <a:r>
                        <a:rPr lang="he-IL" sz="900">
                          <a:effectLst/>
                          <a:latin typeface="Segoe UI" panose="020B0502040204020203" pitchFamily="34" charset="0"/>
                          <a:ea typeface="Calibri" panose="020F0502020204030204" pitchFamily="34" charset="0"/>
                          <a:cs typeface="Segoe UI" panose="020B0502040204020203" pitchFamily="34" charset="0"/>
                        </a:rPr>
                        <a:t> (אזור הכניסה לגנים, רוחב ותקינות מדרכות ומעברי חצייה, הפרדה בין הולכי רגל לאופניים ורכבים, כניסה ויציאה מבתי מגורים, מיקום פחים ומתקני מחזור, בורות, עבודות תשתית, צמחייה לא מטופלת, מפגעים מסכנים אחרים, צל/תאורה וכו')</a:t>
                      </a:r>
                      <a:r>
                        <a:rPr lang="he-IL" sz="900" b="1">
                          <a:effectLst/>
                          <a:latin typeface="Segoe UI" panose="020B0502040204020203" pitchFamily="34" charset="0"/>
                          <a:ea typeface="Calibri" panose="020F0502020204030204" pitchFamily="34" charset="0"/>
                          <a:cs typeface="Segoe UI" panose="020B0502040204020203" pitchFamily="34" charset="0"/>
                        </a:rPr>
                        <a:t>:</a:t>
                      </a:r>
                      <a:endParaRPr lang="he-IL" sz="1100" b="0">
                        <a:effectLst/>
                        <a:latin typeface="Segoe UI" panose="020B0502040204020203" pitchFamily="34" charset="0"/>
                        <a:ea typeface="Calibri" panose="020F0502020204030204" pitchFamily="34" charset="0"/>
                        <a:cs typeface="Segoe UI" panose="020B0502040204020203" pitchFamily="34" charset="0"/>
                      </a:endParaRPr>
                    </a:p>
                    <a:p>
                      <a:pPr algn="r" rtl="1"/>
                      <a:endParaRPr lang="he-IL" sz="1100" b="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האם יש (כן/לא):</a:t>
                      </a:r>
                      <a:r>
                        <a:rPr lang="he-IL" sz="900">
                          <a:effectLst/>
                          <a:latin typeface="Segoe UI" panose="020B0502040204020203" pitchFamily="34" charset="0"/>
                          <a:ea typeface="Calibri" panose="020F0502020204030204" pitchFamily="34" charset="0"/>
                          <a:cs typeface="Segoe UI" panose="020B0502040204020203" pitchFamily="34" charset="0"/>
                        </a:rPr>
                        <a:t> מתקן חניה לאופניים _____, חניית רכבים לאיסוף/פיזור_____, תחנת אוטובוס סמוכה____</a:t>
                      </a:r>
                      <a:endParaRPr lang="he-IL" sz="900" b="1">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kern="1200">
                          <a:solidFill>
                            <a:schemeClr val="dk1"/>
                          </a:solidFill>
                          <a:effectLst/>
                          <a:latin typeface="Segoe UI" panose="020B0502040204020203" pitchFamily="34" charset="0"/>
                          <a:ea typeface="+mn-ea"/>
                          <a:cs typeface="Segoe UI" panose="020B0502040204020203" pitchFamily="34" charset="0"/>
                        </a:rPr>
                        <a:t>ציון (7-1): </a:t>
                      </a:r>
                      <a:r>
                        <a:rPr lang="he-IL" sz="900" kern="1200">
                          <a:solidFill>
                            <a:schemeClr val="dk1"/>
                          </a:solidFill>
                          <a:effectLst/>
                          <a:latin typeface="Segoe UI" panose="020B0502040204020203" pitchFamily="34" charset="0"/>
                          <a:ea typeface="+mn-ea"/>
                          <a:cs typeface="Segoe UI" panose="020B0502040204020203" pitchFamily="34" charset="0"/>
                        </a:rPr>
                        <a:t>נוחות ורצף הליכה___  </a:t>
                      </a:r>
                      <a:r>
                        <a:rPr lang="he-IL" sz="900" kern="1200" err="1">
                          <a:solidFill>
                            <a:schemeClr val="dk1"/>
                          </a:solidFill>
                          <a:effectLst/>
                          <a:latin typeface="Segoe UI" panose="020B0502040204020203" pitchFamily="34" charset="0"/>
                          <a:ea typeface="+mn-ea"/>
                          <a:cs typeface="Segoe UI" panose="020B0502040204020203" pitchFamily="34" charset="0"/>
                        </a:rPr>
                        <a:t>התניידות</a:t>
                      </a:r>
                      <a:r>
                        <a:rPr lang="he-IL" sz="900" kern="1200">
                          <a:solidFill>
                            <a:schemeClr val="dk1"/>
                          </a:solidFill>
                          <a:effectLst/>
                          <a:latin typeface="Segoe UI" panose="020B0502040204020203" pitchFamily="34" charset="0"/>
                          <a:ea typeface="+mn-ea"/>
                          <a:cs typeface="Segoe UI" panose="020B0502040204020203" pitchFamily="34" charset="0"/>
                        </a:rPr>
                        <a:t> עם עגלת ילדים___ ניקיון ותחזוקה ___  צל (ביום)___  תאורה (בערב)___  גידור/הפרדה___  תחושת בטיחות ___ </a:t>
                      </a:r>
                      <a:r>
                        <a:rPr lang="he-IL" sz="900" kern="1200">
                          <a:solidFill>
                            <a:schemeClr val="dk1"/>
                          </a:solidFill>
                          <a:effectLst/>
                          <a:latin typeface="Segoe UI" panose="020B0502040204020203" pitchFamily="34" charset="0"/>
                          <a:cs typeface="Segoe UI" panose="020B0502040204020203" pitchFamily="34" charset="0"/>
                        </a:rPr>
                        <a:t> </a:t>
                      </a:r>
                      <a:endParaRPr lang="en-US" sz="900" kern="1200">
                        <a:solidFill>
                          <a:schemeClr val="dk1"/>
                        </a:solidFill>
                        <a:effectLst/>
                        <a:latin typeface="Segoe UI" panose="020B0502040204020203" pitchFamily="34" charset="0"/>
                        <a:cs typeface="Segoe UI" panose="020B0502040204020203" pitchFamily="34" charset="0"/>
                      </a:endParaRPr>
                    </a:p>
                    <a:p>
                      <a:pPr algn="r" rtl="1"/>
                      <a:r>
                        <a:rPr lang="he-IL" sz="900" b="1">
                          <a:effectLst/>
                          <a:latin typeface="Segoe UI" panose="020B0502040204020203" pitchFamily="34" charset="0"/>
                          <a:cs typeface="Segoe UI" panose="020B0502040204020203" pitchFamily="34" charset="0"/>
                        </a:rPr>
                        <a:t> </a:t>
                      </a:r>
                      <a:endParaRPr lang="en-US" sz="1100">
                        <a:effectLst/>
                        <a:latin typeface="Segoe UI" panose="020B0502040204020203" pitchFamily="34" charset="0"/>
                        <a:cs typeface="Segoe UI" panose="020B0502040204020203" pitchFamily="34" charset="0"/>
                      </a:endParaRPr>
                    </a:p>
                  </a:txBody>
                  <a:tcPr marL="114300" marR="114300" marT="0" marB="0"/>
                </a:tc>
                <a:tc hMerge="1">
                  <a:txBody>
                    <a:bodyPr/>
                    <a:lstStyle/>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תיאור המרחב החיצוני לשער הגנים, תיאור תווי הדרך בנתיבי הגישה למתחמי הגנים ומיפוי חסמים והפרעות לתנועת הולכי הרגל</a:t>
                      </a:r>
                      <a:r>
                        <a:rPr lang="he-IL" sz="1000">
                          <a:effectLst/>
                          <a:latin typeface="Times New Roman" panose="02020603050405020304" pitchFamily="18" charset="0"/>
                          <a:ea typeface="Calibri" panose="020F0502020204030204" pitchFamily="34" charset="0"/>
                          <a:cs typeface="Calibri" panose="020F0502020204030204" pitchFamily="34" charset="0"/>
                        </a:rPr>
                        <a:t> (אזור הכניסה לגנים, רוחב ותקינות מדרכות ומעברי חצייה, הפרדה בין הולכי רגל לאופניים ורכבים, כניסה ויציאה מבתי מגורים, מיקום פחים ומתקני מחזור, בורות, עבודות תשתית, צמחייה לא מטופלת, מפגעים מסכנים אחרים, צל/תאורה וכו')</a:t>
                      </a:r>
                      <a:r>
                        <a:rPr lang="he-IL" sz="1000" b="1">
                          <a:effectLst/>
                          <a:latin typeface="Times New Roman" panose="02020603050405020304" pitchFamily="18" charset="0"/>
                          <a:ea typeface="Calibri" panose="020F0502020204030204" pitchFamily="34" charset="0"/>
                          <a:cs typeface="Calibri" panose="020F0502020204030204" pitchFamily="34" charset="0"/>
                        </a:rPr>
                        <a:t>:</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האם יש (כן/לא):</a:t>
                      </a:r>
                      <a:r>
                        <a:rPr lang="he-IL" sz="1000">
                          <a:effectLst/>
                          <a:latin typeface="Times New Roman" panose="02020603050405020304" pitchFamily="18" charset="0"/>
                          <a:ea typeface="Calibri" panose="020F0502020204030204" pitchFamily="34" charset="0"/>
                          <a:cs typeface="Calibri" panose="020F0502020204030204" pitchFamily="34" charset="0"/>
                        </a:rPr>
                        <a:t> מתקן חניה לאופניים _____, חניית רכבים לאיסוף/פיזור_____, תחנת אוטובוס סמוכה_____</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3331817869"/>
                  </a:ext>
                </a:extLst>
              </a:tr>
              <a:tr h="172374">
                <a:tc>
                  <a:txBody>
                    <a:bodyPr/>
                    <a:lstStyle/>
                    <a:p>
                      <a:pPr algn="r" rtl="1"/>
                      <a:r>
                        <a:rPr lang="he-IL" sz="900">
                          <a:effectLst/>
                          <a:latin typeface="Segoe UI" panose="020B0502040204020203" pitchFamily="34" charset="0"/>
                          <a:cs typeface="Segoe UI" panose="020B0502040204020203" pitchFamily="34" charset="0"/>
                        </a:rPr>
                        <a:t>קריטריונים לתצפית</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24163" marR="24163" marT="0" marB="0">
                    <a:solidFill>
                      <a:schemeClr val="accent1"/>
                    </a:solidFill>
                  </a:tcPr>
                </a:tc>
                <a:tc gridSpan="2">
                  <a:txBody>
                    <a:bodyPr/>
                    <a:lstStyle/>
                    <a:p>
                      <a:pPr algn="ctr" rtl="1"/>
                      <a:r>
                        <a:rPr lang="he-IL" sz="900" b="1" kern="1200">
                          <a:solidFill>
                            <a:schemeClr val="dk1"/>
                          </a:solidFill>
                          <a:effectLst/>
                          <a:latin typeface="Segoe UI" panose="020B0502040204020203" pitchFamily="34" charset="0"/>
                          <a:ea typeface="+mn-ea"/>
                          <a:cs typeface="Segoe UI" panose="020B0502040204020203" pitchFamily="34" charset="0"/>
                        </a:rPr>
                        <a:t>תיאור התרחשות </a:t>
                      </a:r>
                      <a:r>
                        <a:rPr lang="he-IL" sz="900" b="1" kern="1200" err="1">
                          <a:solidFill>
                            <a:schemeClr val="dk1"/>
                          </a:solidFill>
                          <a:effectLst/>
                          <a:latin typeface="Segoe UI" panose="020B0502040204020203" pitchFamily="34" charset="0"/>
                          <a:ea typeface="+mn-ea"/>
                          <a:cs typeface="Segoe UI" panose="020B0502040204020203" pitchFamily="34" charset="0"/>
                        </a:rPr>
                        <a:t>ואינטרקציות</a:t>
                      </a:r>
                      <a:r>
                        <a:rPr lang="he-IL" sz="900" b="1" kern="1200">
                          <a:solidFill>
                            <a:schemeClr val="dk1"/>
                          </a:solidFill>
                          <a:effectLst/>
                          <a:latin typeface="Segoe UI" panose="020B0502040204020203" pitchFamily="34" charset="0"/>
                          <a:ea typeface="+mn-ea"/>
                          <a:cs typeface="Segoe UI" panose="020B0502040204020203" pitchFamily="34" charset="0"/>
                        </a:rPr>
                        <a:t> במרחב</a:t>
                      </a:r>
                      <a:endParaRPr lang="en-US" sz="900" b="1" kern="1200">
                        <a:solidFill>
                          <a:schemeClr val="dk1"/>
                        </a:solidFill>
                        <a:effectLst/>
                        <a:latin typeface="Segoe UI" panose="020B0502040204020203" pitchFamily="34" charset="0"/>
                        <a:ea typeface="+mn-ea"/>
                        <a:cs typeface="Segoe UI" panose="020B0502040204020203" pitchFamily="34" charset="0"/>
                      </a:endParaRPr>
                    </a:p>
                  </a:txBody>
                  <a:tcPr marL="68580" marR="68580" marT="0" marB="0">
                    <a:solidFill>
                      <a:schemeClr val="accent1"/>
                    </a:solidFill>
                  </a:tcPr>
                </a:tc>
                <a:tc hMerge="1">
                  <a:txBody>
                    <a:bodyPr/>
                    <a:lstStyle/>
                    <a:p>
                      <a:pPr algn="r" rtl="1"/>
                      <a:endParaRPr lang="en-US" sz="1000" b="1" kern="120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80752142"/>
                  </a:ext>
                </a:extLst>
              </a:tr>
              <a:tr h="208942">
                <a:tc rowSpan="2">
                  <a:txBody>
                    <a:bodyPr/>
                    <a:lstStyle/>
                    <a:p>
                      <a:pPr algn="r" rtl="1"/>
                      <a:r>
                        <a:rPr lang="he-IL" sz="9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הערכת היקף מבקרים ב-%</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מבוגרים עם ילדים: יש לציין עבור כל הרכב מבקרים ואופן </a:t>
                      </a:r>
                      <a:r>
                        <a:rPr lang="he-IL" sz="900" b="0" err="1">
                          <a:solidFill>
                            <a:srgbClr val="FFFFFF"/>
                          </a:solidFill>
                          <a:effectLst/>
                          <a:latin typeface="Segoe UI" panose="020B0502040204020203" pitchFamily="34" charset="0"/>
                          <a:ea typeface="Calibri" panose="020F0502020204030204" pitchFamily="34" charset="0"/>
                          <a:cs typeface="Segoe UI" panose="020B0502040204020203" pitchFamily="34" charset="0"/>
                        </a:rPr>
                        <a:t>התניידות</a:t>
                      </a:r>
                      <a:endParaRPr lang="en-US" sz="1100" b="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מבוגרים (כמות):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פילוח ב-%:  נשים___ גברים___ סבים___ אח/</a:t>
                      </a:r>
                      <a:r>
                        <a:rPr lang="he-IL" sz="9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ות</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גדול/ה___</a:t>
                      </a:r>
                    </a:p>
                  </a:txBody>
                  <a:tcPr marL="68580" marR="68580" marT="0" marB="0"/>
                </a:tc>
                <a:tc>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ילדים (כמות)___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פילוח ב-%: בנות___ בנים___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 גיל:</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0-3</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4-8</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9</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3969890891"/>
                  </a:ext>
                </a:extLst>
              </a:tr>
              <a:tr h="257453">
                <a:tc v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gridSpan="2">
                  <a:txBody>
                    <a:bodyPr/>
                    <a:lstStyle/>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הרכב: </a:t>
                      </a:r>
                      <a:r>
                        <a:rPr lang="he-IL" sz="900">
                          <a:effectLst/>
                          <a:latin typeface="Segoe UI" panose="020B0502040204020203" pitchFamily="34" charset="0"/>
                          <a:ea typeface="Calibri" panose="020F0502020204030204" pitchFamily="34" charset="0"/>
                          <a:cs typeface="Segoe UI" panose="020B0502040204020203" pitchFamily="34" charset="0"/>
                        </a:rPr>
                        <a:t>  </a:t>
                      </a:r>
                      <a:r>
                        <a:rPr lang="he-IL" sz="900" u="sng">
                          <a:effectLst/>
                          <a:latin typeface="Segoe UI" panose="020B0502040204020203" pitchFamily="34" charset="0"/>
                          <a:ea typeface="Calibri" panose="020F0502020204030204" pitchFamily="34" charset="0"/>
                          <a:cs typeface="Segoe UI" panose="020B0502040204020203" pitchFamily="34" charset="0"/>
                        </a:rPr>
                        <a:t>מבוגר</a:t>
                      </a:r>
                      <a:r>
                        <a:rPr lang="he-IL" sz="900">
                          <a:effectLst/>
                          <a:latin typeface="Segoe UI" panose="020B0502040204020203" pitchFamily="34" charset="0"/>
                          <a:ea typeface="Calibri" panose="020F0502020204030204" pitchFamily="34" charset="0"/>
                          <a:cs typeface="Segoe UI" panose="020B0502040204020203" pitchFamily="34" charset="0"/>
                        </a:rPr>
                        <a:t> וילד/ה___   עם 2 ילדים___  3 ילדים+ ___    </a:t>
                      </a:r>
                      <a:r>
                        <a:rPr lang="he-IL" sz="900" u="sng">
                          <a:effectLst/>
                          <a:latin typeface="Segoe UI" panose="020B0502040204020203" pitchFamily="34" charset="0"/>
                          <a:ea typeface="Calibri" panose="020F0502020204030204" pitchFamily="34" charset="0"/>
                          <a:cs typeface="Segoe UI" panose="020B0502040204020203" pitchFamily="34" charset="0"/>
                        </a:rPr>
                        <a:t>זוג</a:t>
                      </a:r>
                      <a:r>
                        <a:rPr lang="he-IL" sz="900">
                          <a:effectLst/>
                          <a:latin typeface="Segoe UI" panose="020B0502040204020203" pitchFamily="34" charset="0"/>
                          <a:ea typeface="Calibri" panose="020F0502020204030204" pitchFamily="34" charset="0"/>
                          <a:cs typeface="Segoe UI" panose="020B0502040204020203" pitchFamily="34" charset="0"/>
                        </a:rPr>
                        <a:t> וילד/ה___  עם 2 ילדים ___  3 ילדים+ ___    </a:t>
                      </a:r>
                      <a:r>
                        <a:rPr lang="he-IL" sz="900" u="sng">
                          <a:effectLst/>
                          <a:latin typeface="Segoe UI" panose="020B0502040204020203" pitchFamily="34" charset="0"/>
                          <a:ea typeface="Calibri" panose="020F0502020204030204" pitchFamily="34" charset="0"/>
                          <a:cs typeface="Segoe UI" panose="020B0502040204020203" pitchFamily="34" charset="0"/>
                        </a:rPr>
                        <a:t>קבוצה</a:t>
                      </a:r>
                      <a:r>
                        <a:rPr lang="he-IL" sz="900">
                          <a:effectLst/>
                          <a:latin typeface="Segoe UI" panose="020B0502040204020203" pitchFamily="34" charset="0"/>
                          <a:ea typeface="Calibri" panose="020F0502020204030204" pitchFamily="34" charset="0"/>
                          <a:cs typeface="Segoe UI" panose="020B0502040204020203" pitchFamily="34" charset="0"/>
                        </a:rPr>
                        <a:t> (כמה מבוגרים וכמה ילדים):____________</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tc>
                <a:tc hMerge="1">
                  <a:txBody>
                    <a:bodyPr/>
                    <a:lstStyle/>
                    <a:p>
                      <a:pPr algn="r" rtl="1"/>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99255"/>
                  </a:ext>
                </a:extLst>
              </a:tr>
              <a:tr h="0">
                <a:tc>
                  <a:txBody>
                    <a:bodyPr/>
                    <a:lstStyle/>
                    <a:p>
                      <a:pPr algn="r" rtl="1"/>
                      <a:r>
                        <a:rPr lang="he-IL" sz="900">
                          <a:effectLst/>
                          <a:latin typeface="Segoe UI" panose="020B0502040204020203" pitchFamily="34" charset="0"/>
                          <a:ea typeface="Calibri" panose="020F0502020204030204" pitchFamily="34" charset="0"/>
                          <a:cs typeface="Segoe UI" panose="020B0502040204020203" pitchFamily="34" charset="0"/>
                        </a:rPr>
                        <a:t>נקודת המפגש עם הגן</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effectLst/>
                          <a:latin typeface="Segoe UI" panose="020B0502040204020203" pitchFamily="34" charset="0"/>
                          <a:ea typeface="Calibri" panose="020F0502020204030204" pitchFamily="34" charset="0"/>
                          <a:cs typeface="Segoe UI" panose="020B0502040204020203" pitchFamily="34" charset="0"/>
                        </a:rPr>
                        <a:t>תיאור התרחשות במרחב וסוגי שימושים,  תיאור התנהגות משפחות עם ילדים</a:t>
                      </a:r>
                      <a:endParaRPr lang="en-US" sz="1100" b="0">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tc>
                <a:tc gridSpan="2">
                  <a:txBody>
                    <a:bodyPr/>
                    <a:lstStyle/>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תיאור התנהגות המבוגרים והילדים, תיאור תקשורת ואינטראקציות </a:t>
                      </a:r>
                      <a:r>
                        <a:rPr lang="he-IL" sz="900">
                          <a:effectLst/>
                          <a:latin typeface="Segoe UI" panose="020B0502040204020203" pitchFamily="34" charset="0"/>
                          <a:ea typeface="Calibri" panose="020F0502020204030204" pitchFamily="34" charset="0"/>
                          <a:cs typeface="Segoe UI" panose="020B0502040204020203" pitchFamily="34" charset="0"/>
                        </a:rPr>
                        <a:t>(יחסי הורים-ילדים, משחק משותף בין ילדים להורים ובין ילדים לילדים, אינטראקציות ושיח מבוגרים, שיח ענייני/חברי, מחוות המלמדות על יחסי קהילה, מה עושים הילדים? מה מושך את תשומת ליבם/ מעניין ומעסיק אותם?)</a:t>
                      </a:r>
                      <a:endParaRPr lang="en-US" sz="11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effectLst/>
                          <a:latin typeface="Segoe UI" panose="020B0502040204020203" pitchFamily="34" charset="0"/>
                          <a:ea typeface="Calibri" panose="020F0502020204030204" pitchFamily="34" charset="0"/>
                          <a:cs typeface="Segoe UI" panose="020B0502040204020203" pitchFamily="34" charset="0"/>
                        </a:rPr>
                        <a:t>במרחב הכניסה לגן ובסביבה </a:t>
                      </a:r>
                      <a:r>
                        <a:rPr lang="he-IL" sz="900" b="1" err="1">
                          <a:effectLst/>
                          <a:latin typeface="Segoe UI" panose="020B0502040204020203" pitchFamily="34" charset="0"/>
                          <a:ea typeface="Calibri" panose="020F0502020204030204" pitchFamily="34" charset="0"/>
                          <a:cs typeface="Segoe UI" panose="020B0502040204020203" pitchFamily="34" charset="0"/>
                        </a:rPr>
                        <a:t>המידית</a:t>
                      </a:r>
                      <a:r>
                        <a:rPr lang="he-IL" sz="900" b="1">
                          <a:effectLst/>
                          <a:latin typeface="Segoe UI" panose="020B0502040204020203" pitchFamily="34" charset="0"/>
                          <a:ea typeface="Calibri" panose="020F0502020204030204" pitchFamily="34" charset="0"/>
                          <a:cs typeface="Segoe UI" panose="020B0502040204020203" pitchFamily="34" charset="0"/>
                        </a:rPr>
                        <a:t>-</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tc>
                <a:tc hMerge="1">
                  <a:txBody>
                    <a:bodyPr/>
                    <a:lstStyle/>
                    <a:p>
                      <a:pPr algn="r" rtl="1"/>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1954032982"/>
                  </a:ext>
                </a:extLst>
              </a:tr>
              <a:tr h="146481">
                <a:tc rowSpan="2">
                  <a:txBody>
                    <a:bodyPr/>
                    <a:lstStyle/>
                    <a:p>
                      <a:pPr algn="r" rtl="1"/>
                      <a:r>
                        <a:rPr lang="he-IL" sz="900" b="1" kern="1200">
                          <a:solidFill>
                            <a:schemeClr val="lt1"/>
                          </a:solidFill>
                          <a:effectLst/>
                          <a:latin typeface="Segoe UI" panose="020B0502040204020203" pitchFamily="34" charset="0"/>
                          <a:ea typeface="Calibri" panose="020F0502020204030204" pitchFamily="34" charset="0"/>
                          <a:cs typeface="Segoe UI" panose="020B0502040204020203" pitchFamily="34" charset="0"/>
                        </a:rPr>
                        <a:t>הערכת היקף מבקרים בגינה הקהילתית – מבוגרים וילדים</a:t>
                      </a:r>
                    </a:p>
                    <a:p>
                      <a:pPr algn="r" rtl="1"/>
                      <a:r>
                        <a:rPr lang="he-IL" sz="900" b="0" kern="1200">
                          <a:solidFill>
                            <a:schemeClr val="lt1"/>
                          </a:solidFill>
                          <a:effectLst/>
                          <a:latin typeface="Segoe UI" panose="020B0502040204020203" pitchFamily="34" charset="0"/>
                          <a:ea typeface="+mn-ea"/>
                          <a:cs typeface="Segoe UI" panose="020B0502040204020203" pitchFamily="34" charset="0"/>
                        </a:rPr>
                        <a:t>כולל הרכב ואופן </a:t>
                      </a:r>
                      <a:r>
                        <a:rPr lang="he-IL" sz="900" b="0" kern="1200" err="1">
                          <a:solidFill>
                            <a:schemeClr val="lt1"/>
                          </a:solidFill>
                          <a:effectLst/>
                          <a:latin typeface="Segoe UI" panose="020B0502040204020203" pitchFamily="34" charset="0"/>
                          <a:ea typeface="+mn-ea"/>
                          <a:cs typeface="Segoe UI" panose="020B0502040204020203" pitchFamily="34" charset="0"/>
                        </a:rPr>
                        <a:t>התניידות</a:t>
                      </a:r>
                      <a:endParaRPr lang="en-US" sz="900" b="0" kern="1200">
                        <a:solidFill>
                          <a:schemeClr val="lt1"/>
                        </a:solidFill>
                        <a:effectLst/>
                        <a:latin typeface="Segoe UI" panose="020B0502040204020203" pitchFamily="34" charset="0"/>
                        <a:ea typeface="Calibri" panose="020F0502020204030204" pitchFamily="34" charset="0"/>
                        <a:cs typeface="Segoe UI" panose="020B0502040204020203" pitchFamily="34" charset="0"/>
                      </a:endParaRPr>
                    </a:p>
                  </a:txBody>
                  <a:tcPr marL="114300" marR="114300" marT="0" marB="0"/>
                </a:tc>
                <a:tc>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מבוגרים (כמות): ___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פילוח ב-%:  נשים___ גברים___ סבים___ אח/</a:t>
                      </a:r>
                      <a:r>
                        <a:rPr lang="he-IL" sz="9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ות</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גדול/ה___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ילדים (כמות</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פילוח ב-%: בנות___ בנים___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 גיל:</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0-3</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4-8</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 </a:t>
                      </a:r>
                      <a:r>
                        <a:rPr lang="en-US"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9</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extLst>
                  <a:ext uri="{0D108BD9-81ED-4DB2-BD59-A6C34878D82A}">
                    <a16:rowId xmlns:a16="http://schemas.microsoft.com/office/drawing/2014/main" val="986699986"/>
                  </a:ext>
                </a:extLst>
              </a:tr>
              <a:tr h="375821">
                <a:tc vMerge="1">
                  <a:txBody>
                    <a:bodyPr/>
                    <a:lstStyle/>
                    <a:p>
                      <a:pPr algn="r" rtl="1"/>
                      <a:endParaRPr lang="en-US" sz="1000" b="0" kern="1200">
                        <a:solidFill>
                          <a:schemeClr val="lt1"/>
                        </a:solidFill>
                        <a:effectLst/>
                        <a:latin typeface="Times New Roman" panose="02020603050405020304" pitchFamily="18" charset="0"/>
                        <a:ea typeface="Calibri" panose="020F0502020204030204" pitchFamily="34" charset="0"/>
                        <a:cs typeface="Calibri" panose="020F0502020204030204" pitchFamily="34" charset="0"/>
                      </a:endParaRPr>
                    </a:p>
                  </a:txBody>
                  <a:tcPr marL="114300" marR="114300" marT="0" marB="0"/>
                </a:tc>
                <a:tc gridSpan="2">
                  <a:txBody>
                    <a:bodyPr/>
                    <a:lstStyle/>
                    <a:p>
                      <a:pPr algn="r" rtl="1"/>
                      <a:r>
                        <a:rPr lang="he-IL" sz="9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הרכב: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מבוגר</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וילד/ה___   עם 2 ילדים___  3 ילדים+ 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זוג</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וילד/ה___  עם 2 ילדים ___  3 ילדים+ ___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קבוצה</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(כמה מבוגרים וכמה ילדים):____________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אופן </a:t>
                      </a:r>
                      <a:r>
                        <a:rPr lang="he-IL" sz="9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התניידות</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מבוגר/ים וילד/ים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הולכים</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___    מבוגר/ים עם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עגלה </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___    מבוגר/ים וילד </a:t>
                      </a:r>
                      <a:r>
                        <a:rPr lang="he-IL" sz="9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רכוב</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(אופניים, </a:t>
                      </a:r>
                      <a:r>
                        <a:rPr lang="he-IL" sz="9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בימבה</a:t>
                      </a:r>
                      <a:r>
                        <a:rPr lang="he-IL" sz="9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קורקינט) 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hMerge="1">
                  <a:txBody>
                    <a:bodyPr/>
                    <a:lstStyle/>
                    <a:p>
                      <a:pPr rtl="1"/>
                      <a:endParaRPr lang="he-IL"/>
                    </a:p>
                  </a:txBody>
                  <a:tcPr/>
                </a:tc>
                <a:extLst>
                  <a:ext uri="{0D108BD9-81ED-4DB2-BD59-A6C34878D82A}">
                    <a16:rowId xmlns:a16="http://schemas.microsoft.com/office/drawing/2014/main" val="139597081"/>
                  </a:ext>
                </a:extLst>
              </a:tr>
              <a:tr h="1309654">
                <a:tc>
                  <a:txBody>
                    <a:bodyPr/>
                    <a:lstStyle/>
                    <a:p>
                      <a:pPr algn="r" rtl="1"/>
                      <a:r>
                        <a:rPr lang="he-IL" sz="9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תיאור התרחשות במרחב וסוגי שימושים,  תיאור התנהגות משפחות עם ילדים</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a:solidFill>
                            <a:srgbClr val="FFFFFF"/>
                          </a:solidFill>
                          <a:effectLst/>
                          <a:latin typeface="Segoe UI" panose="020B0502040204020203" pitchFamily="34" charset="0"/>
                          <a:ea typeface="Calibri" panose="020F0502020204030204" pitchFamily="34" charset="0"/>
                          <a:cs typeface="Segoe UI" panose="020B0502040204020203" pitchFamily="34" charset="0"/>
                        </a:rPr>
                        <a:t>חלק זה מתייחס רק</a:t>
                      </a:r>
                      <a:r>
                        <a:rPr lang="he-IL" sz="900" b="1" u="sng">
                          <a:solidFill>
                            <a:srgbClr val="FFFFFF"/>
                          </a:solidFill>
                          <a:effectLst/>
                          <a:latin typeface="Segoe UI" panose="020B0502040204020203" pitchFamily="34" charset="0"/>
                          <a:ea typeface="Calibri" panose="020F0502020204030204" pitchFamily="34" charset="0"/>
                          <a:cs typeface="Segoe UI" panose="020B0502040204020203" pitchFamily="34" charset="0"/>
                        </a:rPr>
                        <a:t> לגינה הקהילתית</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0">
                          <a:solidFill>
                            <a:srgbClr val="FFFFFF"/>
                          </a:solidFill>
                          <a:effectLst/>
                          <a:latin typeface="Segoe UI" panose="020B0502040204020203" pitchFamily="34" charset="0"/>
                          <a:ea typeface="Calibri" panose="020F0502020204030204" pitchFamily="34" charset="0"/>
                          <a:cs typeface="Segoe UI" panose="020B0502040204020203" pitchFamily="34" charset="0"/>
                        </a:rPr>
                        <a:t>עד כמה המרחב מזמן משחק משותף בקרב משפחות וקהילתיות </a:t>
                      </a:r>
                      <a:endParaRPr lang="en-US" sz="900" b="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u="sng">
                          <a:solidFill>
                            <a:srgbClr val="FFFFFF"/>
                          </a:solidFill>
                          <a:effectLst/>
                          <a:latin typeface="Segoe UI" panose="020B0502040204020203" pitchFamily="34" charset="0"/>
                          <a:ea typeface="Calibri" panose="020F0502020204030204" pitchFamily="34" charset="0"/>
                          <a:cs typeface="Segoe UI" panose="020B0502040204020203" pitchFamily="34" charset="0"/>
                        </a:rPr>
                        <a:t>ציון בין 1- כלל לא ו-7 הרבה מאוד:</a:t>
                      </a:r>
                      <a:r>
                        <a:rPr lang="he-IL" sz="900">
                          <a:solidFill>
                            <a:srgbClr val="FFFFFF"/>
                          </a:solidFill>
                          <a:effectLst/>
                          <a:latin typeface="Segoe UI" panose="020B0502040204020203" pitchFamily="34" charset="0"/>
                          <a:ea typeface="Calibri" panose="020F0502020204030204" pitchFamily="34" charset="0"/>
                          <a:cs typeface="Segoe UI" panose="020B0502040204020203" pitchFamily="34" charset="0"/>
                        </a:rPr>
                        <a:t> </a:t>
                      </a:r>
                      <a:endParaRPr lang="en-US" sz="90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a:solidFill>
                            <a:srgbClr val="FFFFFF"/>
                          </a:solidFill>
                          <a:effectLst/>
                          <a:latin typeface="Segoe UI" panose="020B0502040204020203" pitchFamily="34" charset="0"/>
                          <a:ea typeface="Calibri" panose="020F0502020204030204" pitchFamily="34" charset="0"/>
                          <a:cs typeface="Segoe UI" panose="020B0502040204020203" pitchFamily="34" charset="0"/>
                        </a:rPr>
                        <a:t>באיזו מידה המרחב מאפשר כל סוג משחק? מצפייה בילדים המשחקים באופן זה, ולפי התנאים הפיזיים במרחב הפתוח</a:t>
                      </a:r>
                      <a:endParaRPr lang="en-US" sz="9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algn="r" rtl="1"/>
                      <a:r>
                        <a:rPr lang="he-IL" sz="900" b="1" dirty="0">
                          <a:effectLst/>
                          <a:latin typeface="Segoe UI" panose="020B0502040204020203" pitchFamily="34" charset="0"/>
                          <a:ea typeface="Calibri" panose="020F0502020204030204" pitchFamily="34" charset="0"/>
                          <a:cs typeface="Segoe UI" panose="020B0502040204020203" pitchFamily="34" charset="0"/>
                        </a:rPr>
                        <a:t>תיאור התנהגות המבוגרים והילדים, תיאור תקשורת ואינטראקציות </a:t>
                      </a:r>
                      <a:r>
                        <a:rPr lang="he-IL" sz="900" dirty="0">
                          <a:effectLst/>
                          <a:latin typeface="Segoe UI" panose="020B0502040204020203" pitchFamily="34" charset="0"/>
                          <a:ea typeface="Calibri" panose="020F0502020204030204" pitchFamily="34" charset="0"/>
                          <a:cs typeface="Segoe UI" panose="020B0502040204020203" pitchFamily="34" charset="0"/>
                        </a:rPr>
                        <a:t>(יחסי הורים-ילדים, משחק משותף בין ילדים להורים ובין ילדים לילדים, אינטראקציות ושיח מבוגרים, שיח ענייני/חברי, מחוות המלמדות על יחסי קהילה, מה עושים הילדים? מה מושך את תשומת ליבם/ מעניין ומעסיק אותם?)</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dirty="0">
                          <a:effectLst/>
                          <a:latin typeface="Segoe UI" panose="020B0502040204020203" pitchFamily="34" charset="0"/>
                          <a:ea typeface="Calibri" panose="020F0502020204030204" pitchFamily="34" charset="0"/>
                          <a:cs typeface="Segoe UI" panose="020B0502040204020203" pitchFamily="34" charset="0"/>
                        </a:rPr>
                        <a:t>בגינה הקהילתית</a:t>
                      </a:r>
                      <a:endParaRPr lang="en-US" sz="900" dirty="0">
                        <a:effectLst/>
                        <a:latin typeface="Segoe UI" panose="020B0502040204020203" pitchFamily="34" charset="0"/>
                        <a:ea typeface="Calibri" panose="020F0502020204030204" pitchFamily="34" charset="0"/>
                        <a:cs typeface="Segoe UI" panose="020B0502040204020203" pitchFamily="34" charset="0"/>
                      </a:endParaRPr>
                    </a:p>
                    <a:p>
                      <a:pPr algn="r" rtl="1"/>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dirty="0">
                          <a:effectLst/>
                          <a:latin typeface="Segoe UI" panose="020B0502040204020203" pitchFamily="34" charset="0"/>
                          <a:ea typeface="Calibri" panose="020F0502020204030204" pitchFamily="34" charset="0"/>
                          <a:cs typeface="Segoe UI" panose="020B0502040204020203" pitchFamily="34" charset="0"/>
                        </a:rPr>
                        <a:t>הערכת % ההרכבים </a:t>
                      </a:r>
                      <a:r>
                        <a:rPr lang="he-IL" sz="900" u="sng" dirty="0">
                          <a:effectLst/>
                          <a:latin typeface="Segoe UI" panose="020B0502040204020203" pitchFamily="34" charset="0"/>
                          <a:ea typeface="Calibri" panose="020F0502020204030204" pitchFamily="34" charset="0"/>
                          <a:cs typeface="Segoe UI" panose="020B0502040204020203" pitchFamily="34" charset="0"/>
                        </a:rPr>
                        <a:t>שרוב הזמן</a:t>
                      </a:r>
                      <a:r>
                        <a:rPr lang="he-IL" sz="900" dirty="0">
                          <a:effectLst/>
                          <a:latin typeface="Segoe UI" panose="020B0502040204020203" pitchFamily="34" charset="0"/>
                          <a:ea typeface="Calibri" panose="020F0502020204030204" pitchFamily="34" charset="0"/>
                          <a:cs typeface="Segoe UI" panose="020B0502040204020203" pitchFamily="34" charset="0"/>
                        </a:rPr>
                        <a:t> מתקיים ביניהם </a:t>
                      </a:r>
                      <a:r>
                        <a:rPr lang="he-IL" sz="900" b="1" dirty="0">
                          <a:effectLst/>
                          <a:latin typeface="Segoe UI" panose="020B0502040204020203" pitchFamily="34" charset="0"/>
                          <a:ea typeface="Calibri" panose="020F0502020204030204" pitchFamily="34" charset="0"/>
                          <a:cs typeface="Segoe UI" panose="020B0502040204020203" pitchFamily="34" charset="0"/>
                        </a:rPr>
                        <a:t>משחק משותף מלווה-ילד</a:t>
                      </a:r>
                      <a:r>
                        <a:rPr lang="he-IL" sz="900" dirty="0">
                          <a:effectLst/>
                          <a:latin typeface="Segoe UI" panose="020B0502040204020203" pitchFamily="34" charset="0"/>
                          <a:ea typeface="Calibri" panose="020F0502020204030204" pitchFamily="34" charset="0"/>
                          <a:cs typeface="Segoe UI" panose="020B0502040204020203" pitchFamily="34" charset="0"/>
                        </a:rPr>
                        <a:t> : במידה רבה___  במידה בינונית___  במידה נמוכה/כלל לא (מלווה רק משגיח)</a:t>
                      </a:r>
                      <a:r>
                        <a:rPr lang="en-US" sz="900" dirty="0">
                          <a:effectLst/>
                          <a:latin typeface="Segoe UI" panose="020B0502040204020203" pitchFamily="34" charset="0"/>
                          <a:ea typeface="Calibri" panose="020F0502020204030204" pitchFamily="34" charset="0"/>
                          <a:cs typeface="Segoe UI" panose="020B0502040204020203" pitchFamily="34" charset="0"/>
                        </a:rPr>
                        <a:t>___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b="1" dirty="0">
                          <a:effectLst/>
                          <a:latin typeface="Segoe UI" panose="020B0502040204020203" pitchFamily="34" charset="0"/>
                          <a:ea typeface="Calibri" panose="020F0502020204030204" pitchFamily="34" charset="0"/>
                          <a:cs typeface="Segoe UI" panose="020B0502040204020203" pitchFamily="34" charset="0"/>
                        </a:rPr>
                        <a:t>ציון (7-1) לאופן שבו באים לידי ביטוי סוגי המשחק הבאים בחצר: </a:t>
                      </a:r>
                      <a:r>
                        <a:rPr lang="he-IL" sz="900" dirty="0">
                          <a:effectLst/>
                          <a:latin typeface="Segoe UI" panose="020B0502040204020203" pitchFamily="34" charset="0"/>
                          <a:ea typeface="Calibri" panose="020F0502020204030204" pitchFamily="34" charset="0"/>
                          <a:cs typeface="Segoe UI" panose="020B0502040204020203" pitchFamily="34" charset="0"/>
                        </a:rPr>
                        <a:t>אתגר פיזי ___   חקירה חושית ויצירת שינוי ___   משחק חברתי ודמיון___    תנועה חופשית___ </a:t>
                      </a:r>
                      <a:r>
                        <a:rPr lang="he-IL" sz="900" b="1" dirty="0">
                          <a:effectLst/>
                          <a:latin typeface="Segoe UI" panose="020B0502040204020203" pitchFamily="34" charset="0"/>
                          <a:ea typeface="Calibri" panose="020F0502020204030204" pitchFamily="34" charset="0"/>
                          <a:cs typeface="Segoe UI" panose="020B0502040204020203" pitchFamily="34" charset="0"/>
                        </a:rPr>
                        <a:t> </a:t>
                      </a:r>
                      <a:br>
                        <a:rPr lang="he-IL" sz="900" b="1" dirty="0">
                          <a:effectLst/>
                          <a:latin typeface="Segoe UI" panose="020B0502040204020203" pitchFamily="34" charset="0"/>
                          <a:ea typeface="Calibri" panose="020F0502020204030204" pitchFamily="34" charset="0"/>
                          <a:cs typeface="Segoe UI" panose="020B0502040204020203" pitchFamily="34" charset="0"/>
                        </a:rPr>
                      </a:br>
                      <a:r>
                        <a:rPr lang="he-IL" sz="900" b="1" dirty="0">
                          <a:effectLst/>
                          <a:latin typeface="Segoe UI" panose="020B0502040204020203" pitchFamily="34" charset="0"/>
                          <a:ea typeface="Calibri" panose="020F0502020204030204" pitchFamily="34" charset="0"/>
                          <a:cs typeface="Segoe UI" panose="020B0502040204020203" pitchFamily="34" charset="0"/>
                        </a:rPr>
                        <a:t>תיאור ההתנהגות וסוגי משחק:</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900" dirty="0">
                          <a:effectLst/>
                          <a:latin typeface="Segoe UI" panose="020B0502040204020203" pitchFamily="34" charset="0"/>
                          <a:ea typeface="Calibri" panose="020F0502020204030204" pitchFamily="34" charset="0"/>
                          <a:cs typeface="Segoe UI" panose="020B0502040204020203" pitchFamily="34" charset="0"/>
                        </a:rPr>
                        <a:t> </a:t>
                      </a:r>
                    </a:p>
                    <a:p>
                      <a:pPr algn="r" rtl="1"/>
                      <a:r>
                        <a:rPr lang="he-IL" sz="900" u="none" strike="noStrike" dirty="0">
                          <a:effectLst/>
                          <a:latin typeface="Segoe UI" panose="020B0502040204020203" pitchFamily="34" charset="0"/>
                          <a:cs typeface="Segoe UI" panose="020B0502040204020203" pitchFamily="34" charset="0"/>
                        </a:rPr>
                        <a:t> </a:t>
                      </a:r>
                      <a:r>
                        <a:rPr lang="he-IL" sz="900" dirty="0">
                          <a:effectLst/>
                          <a:latin typeface="Segoe UI" panose="020B0502040204020203" pitchFamily="34" charset="0"/>
                          <a:cs typeface="Segoe UI" panose="020B0502040204020203" pitchFamily="34" charset="0"/>
                        </a:rPr>
                        <a:t> </a:t>
                      </a:r>
                      <a:endParaRPr lang="en-US" sz="1100" dirty="0">
                        <a:effectLst/>
                        <a:latin typeface="Segoe UI" panose="020B0502040204020203" pitchFamily="34" charset="0"/>
                        <a:cs typeface="Segoe UI" panose="020B0502040204020203" pitchFamily="34" charset="0"/>
                      </a:endParaRPr>
                    </a:p>
                  </a:txBody>
                  <a:tcPr marL="114300" marR="114300" marT="0" marB="0"/>
                </a:tc>
                <a:tc hMerge="1">
                  <a:txBody>
                    <a:bodyPr/>
                    <a:lstStyle/>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u="none" strike="noStrike">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324336035"/>
                  </a:ext>
                </a:extLst>
              </a:tr>
            </a:tbl>
          </a:graphicData>
        </a:graphic>
      </p:graphicFrame>
    </p:spTree>
    <p:extLst>
      <p:ext uri="{BB962C8B-B14F-4D97-AF65-F5344CB8AC3E}">
        <p14:creationId xmlns:p14="http://schemas.microsoft.com/office/powerpoint/2010/main" val="2985169629"/>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D0A5D6-4D13-C32E-E8F5-CB25D2264A27}"/>
              </a:ext>
            </a:extLst>
          </p:cNvPr>
          <p:cNvSpPr txBox="1"/>
          <p:nvPr/>
        </p:nvSpPr>
        <p:spPr>
          <a:xfrm>
            <a:off x="1" y="-1"/>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מחוון תצפית גינה קהילתית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אלחמאם</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ליד גן פיס ('הגינה של </a:t>
            </a:r>
            <a:r>
              <a:rPr kumimoji="0" lang="he-IL" sz="2000" b="1" i="0" u="none" strike="noStrike" kern="1200" cap="none" spc="0" normalizeH="0" baseline="0" noProof="0" err="1">
                <a:ln>
                  <a:noFill/>
                </a:ln>
                <a:solidFill>
                  <a:prstClr val="white"/>
                </a:solidFill>
                <a:effectLst/>
                <a:uLnTx/>
                <a:uFillTx/>
                <a:latin typeface="Tahoma" pitchFamily="34" charset="0"/>
                <a:ea typeface="Tahoma" pitchFamily="34" charset="0"/>
                <a:cs typeface="Tahoma" pitchFamily="34" charset="0"/>
              </a:rPr>
              <a:t>סלווה</a:t>
            </a: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a:t>
            </a:r>
          </a:p>
        </p:txBody>
      </p:sp>
      <p:graphicFrame>
        <p:nvGraphicFramePr>
          <p:cNvPr id="2" name="Table 1">
            <a:extLst>
              <a:ext uri="{FF2B5EF4-FFF2-40B4-BE49-F238E27FC236}">
                <a16:creationId xmlns:a16="http://schemas.microsoft.com/office/drawing/2014/main" id="{423B8BCF-077E-4E4D-84F6-535350679F0A}"/>
              </a:ext>
            </a:extLst>
          </p:cNvPr>
          <p:cNvGraphicFramePr>
            <a:graphicFrameLocks noGrp="1"/>
          </p:cNvGraphicFramePr>
          <p:nvPr>
            <p:extLst>
              <p:ext uri="{D42A27DB-BD31-4B8C-83A1-F6EECF244321}">
                <p14:modId xmlns:p14="http://schemas.microsoft.com/office/powerpoint/2010/main" val="2265097745"/>
              </p:ext>
            </p:extLst>
          </p:nvPr>
        </p:nvGraphicFramePr>
        <p:xfrm>
          <a:off x="4333953" y="541514"/>
          <a:ext cx="7615467" cy="5943306"/>
        </p:xfrm>
        <a:graphic>
          <a:graphicData uri="http://schemas.openxmlformats.org/drawingml/2006/table">
            <a:tbl>
              <a:tblPr rtl="1" firstRow="1" firstCol="1" bandRow="1">
                <a:tableStyleId>{5C22544A-7EE6-4342-B048-85BDC9FD1C3A}</a:tableStyleId>
              </a:tblPr>
              <a:tblGrid>
                <a:gridCol w="258793">
                  <a:extLst>
                    <a:ext uri="{9D8B030D-6E8A-4147-A177-3AD203B41FA5}">
                      <a16:colId xmlns:a16="http://schemas.microsoft.com/office/drawing/2014/main" val="2697299554"/>
                    </a:ext>
                  </a:extLst>
                </a:gridCol>
                <a:gridCol w="3678337">
                  <a:extLst>
                    <a:ext uri="{9D8B030D-6E8A-4147-A177-3AD203B41FA5}">
                      <a16:colId xmlns:a16="http://schemas.microsoft.com/office/drawing/2014/main" val="1912343668"/>
                    </a:ext>
                  </a:extLst>
                </a:gridCol>
                <a:gridCol w="3678337">
                  <a:extLst>
                    <a:ext uri="{9D8B030D-6E8A-4147-A177-3AD203B41FA5}">
                      <a16:colId xmlns:a16="http://schemas.microsoft.com/office/drawing/2014/main" val="74544928"/>
                    </a:ext>
                  </a:extLst>
                </a:gridCol>
              </a:tblGrid>
              <a:tr h="305149">
                <a:tc gridSpan="3">
                  <a:txBody>
                    <a:bodyPr/>
                    <a:lstStyle/>
                    <a:p>
                      <a:pPr algn="r" rtl="1"/>
                      <a:r>
                        <a:rPr lang="he-IL" sz="1100" b="1" kern="1200">
                          <a:solidFill>
                            <a:schemeClr val="bg1"/>
                          </a:solidFill>
                          <a:effectLst/>
                          <a:latin typeface="Segoe UI" panose="020B0502040204020203" pitchFamily="34" charset="0"/>
                          <a:ea typeface="+mn-ea"/>
                          <a:cs typeface="Segoe UI" panose="020B0502040204020203" pitchFamily="34" charset="0"/>
                        </a:rPr>
                        <a:t>מחוון שאלות לשיחות שטח עם משפחות במהלך התצפית</a:t>
                      </a:r>
                    </a:p>
                  </a:txBody>
                  <a:tcPr marL="24163" marR="24163" marT="0" marB="0"/>
                </a:tc>
                <a:tc hMerge="1">
                  <a:txBody>
                    <a:bodyPr/>
                    <a:lstStyle/>
                    <a:p>
                      <a:pPr algn="ctr" rtl="1"/>
                      <a:r>
                        <a:rPr lang="he-IL" sz="1000" b="1" kern="1200">
                          <a:solidFill>
                            <a:schemeClr val="dk1"/>
                          </a:solidFill>
                          <a:effectLst/>
                          <a:latin typeface="Calibri" panose="020F0502020204030204" pitchFamily="34" charset="0"/>
                          <a:ea typeface="+mn-ea"/>
                          <a:cs typeface="Calibri" panose="020F0502020204030204" pitchFamily="34" charset="0"/>
                        </a:rPr>
                        <a:t>מיפוי ותיאור המרחב הפיזי והיקפי תנועה ושהייה בין שני מתחמי מעונות היום</a:t>
                      </a:r>
                      <a:endParaRPr lang="en-US" sz="1000" b="1" kern="120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rtl="1"/>
                      <a:endParaRPr lang="he-IL"/>
                    </a:p>
                  </a:txBody>
                  <a:tcPr/>
                </a:tc>
                <a:extLst>
                  <a:ext uri="{0D108BD9-81ED-4DB2-BD59-A6C34878D82A}">
                    <a16:rowId xmlns:a16="http://schemas.microsoft.com/office/drawing/2014/main" val="2859563687"/>
                  </a:ext>
                </a:extLst>
              </a:tr>
              <a:tr h="353638">
                <a:tc rowSpan="3">
                  <a:txBody>
                    <a:bodyPr/>
                    <a:lstStyle/>
                    <a:p>
                      <a:pPr algn="r" rtl="1"/>
                      <a:endParaRPr lang="he-IL" sz="1100" b="0" kern="1200">
                        <a:solidFill>
                          <a:schemeClr val="lt1"/>
                        </a:solidFill>
                        <a:effectLst/>
                        <a:latin typeface="Segoe UI" panose="020B0502040204020203" pitchFamily="34" charset="0"/>
                        <a:ea typeface="+mn-ea"/>
                        <a:cs typeface="Segoe UI" panose="020B0502040204020203" pitchFamily="34" charset="0"/>
                      </a:endParaRPr>
                    </a:p>
                  </a:txBody>
                  <a:tcPr marL="114300" marR="114300" marT="0" marB="0"/>
                </a:tc>
                <a:tc>
                  <a:txBody>
                    <a:bodyPr/>
                    <a:lstStyle/>
                    <a:p>
                      <a:pPr algn="r" rtl="1"/>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מבוגר 1  </a:t>
                      </a:r>
                      <a:r>
                        <a:rPr lang="he-IL" sz="11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קרבה</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הורה/ סבים/ </a:t>
                      </a:r>
                      <a:r>
                        <a:rPr lang="he-IL" sz="11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מטפל.ת</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אחר,  </a:t>
                      </a:r>
                      <a:r>
                        <a:rPr lang="he-IL" sz="11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מגדר</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ז/נ,   </a:t>
                      </a:r>
                      <a:r>
                        <a:rPr lang="he-IL" sz="11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גיל:</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r" rtl="1"/>
                      <a:r>
                        <a:rPr lang="he-IL" sz="1100" b="1">
                          <a:solidFill>
                            <a:schemeClr val="tx1"/>
                          </a:solidFill>
                          <a:effectLst/>
                          <a:latin typeface="Segoe UI" panose="020B0502040204020203" pitchFamily="34" charset="0"/>
                          <a:cs typeface="Segoe UI" panose="020B0502040204020203" pitchFamily="34" charset="0"/>
                        </a:rPr>
                        <a:t>מבוגר 2  </a:t>
                      </a:r>
                      <a:r>
                        <a:rPr lang="he-IL" sz="1100" b="0" u="sng">
                          <a:solidFill>
                            <a:schemeClr val="tx1"/>
                          </a:solidFill>
                          <a:effectLst/>
                          <a:latin typeface="Segoe UI" panose="020B0502040204020203" pitchFamily="34" charset="0"/>
                          <a:cs typeface="Segoe UI" panose="020B0502040204020203" pitchFamily="34" charset="0"/>
                        </a:rPr>
                        <a:t>קרבה</a:t>
                      </a:r>
                      <a:r>
                        <a:rPr lang="he-IL" sz="1100" b="0">
                          <a:solidFill>
                            <a:schemeClr val="tx1"/>
                          </a:solidFill>
                          <a:effectLst/>
                          <a:latin typeface="Segoe UI" panose="020B0502040204020203" pitchFamily="34" charset="0"/>
                          <a:cs typeface="Segoe UI" panose="020B0502040204020203" pitchFamily="34" charset="0"/>
                        </a:rPr>
                        <a:t>: הורה/ סבים/ </a:t>
                      </a:r>
                      <a:r>
                        <a:rPr lang="he-IL" sz="1100" b="0" err="1">
                          <a:solidFill>
                            <a:schemeClr val="tx1"/>
                          </a:solidFill>
                          <a:effectLst/>
                          <a:latin typeface="Segoe UI" panose="020B0502040204020203" pitchFamily="34" charset="0"/>
                          <a:cs typeface="Segoe UI" panose="020B0502040204020203" pitchFamily="34" charset="0"/>
                        </a:rPr>
                        <a:t>מטפל.ת</a:t>
                      </a:r>
                      <a:r>
                        <a:rPr lang="he-IL" sz="1100" b="0">
                          <a:solidFill>
                            <a:schemeClr val="tx1"/>
                          </a:solidFill>
                          <a:effectLst/>
                          <a:latin typeface="Segoe UI" panose="020B0502040204020203" pitchFamily="34" charset="0"/>
                          <a:cs typeface="Segoe UI" panose="020B0502040204020203" pitchFamily="34" charset="0"/>
                        </a:rPr>
                        <a:t>/ אחר,  </a:t>
                      </a:r>
                      <a:r>
                        <a:rPr lang="he-IL" sz="1100" b="0" u="sng">
                          <a:solidFill>
                            <a:schemeClr val="tx1"/>
                          </a:solidFill>
                          <a:effectLst/>
                          <a:latin typeface="Segoe UI" panose="020B0502040204020203" pitchFamily="34" charset="0"/>
                          <a:cs typeface="Segoe UI" panose="020B0502040204020203" pitchFamily="34" charset="0"/>
                        </a:rPr>
                        <a:t>מגדר</a:t>
                      </a:r>
                      <a:r>
                        <a:rPr lang="he-IL" sz="1100" b="0">
                          <a:solidFill>
                            <a:schemeClr val="tx1"/>
                          </a:solidFill>
                          <a:effectLst/>
                          <a:latin typeface="Segoe UI" panose="020B0502040204020203" pitchFamily="34" charset="0"/>
                          <a:cs typeface="Segoe UI" panose="020B0502040204020203" pitchFamily="34" charset="0"/>
                        </a:rPr>
                        <a:t>: ז/נ,   </a:t>
                      </a:r>
                      <a:r>
                        <a:rPr lang="he-IL" sz="1100" b="0" u="sng">
                          <a:solidFill>
                            <a:schemeClr val="tx1"/>
                          </a:solidFill>
                          <a:effectLst/>
                          <a:latin typeface="Segoe UI" panose="020B0502040204020203" pitchFamily="34" charset="0"/>
                          <a:cs typeface="Segoe UI" panose="020B0502040204020203" pitchFamily="34" charset="0"/>
                        </a:rPr>
                        <a:t>גיל:</a:t>
                      </a:r>
                      <a:r>
                        <a:rPr lang="he-IL" sz="1100" b="0">
                          <a:solidFill>
                            <a:schemeClr val="tx1"/>
                          </a:solidFill>
                          <a:effectLst/>
                          <a:latin typeface="Segoe UI" panose="020B0502040204020203" pitchFamily="34" charset="0"/>
                          <a:cs typeface="Segoe UI" panose="020B0502040204020203" pitchFamily="34" charset="0"/>
                        </a:rPr>
                        <a:t> ___</a:t>
                      </a:r>
                      <a:endParaRPr lang="en-US" sz="1100" b="0">
                        <a:solidFill>
                          <a:schemeClr val="tx1"/>
                        </a:solidFill>
                        <a:effectLst/>
                        <a:latin typeface="Segoe UI" panose="020B0502040204020203" pitchFamily="34" charset="0"/>
                        <a:cs typeface="Segoe UI" panose="020B0502040204020203" pitchFamily="34" charset="0"/>
                      </a:endParaRPr>
                    </a:p>
                  </a:txBody>
                  <a:tcPr marL="68580" marR="68580" marT="0" marB="0"/>
                </a:tc>
                <a:extLst>
                  <a:ext uri="{0D108BD9-81ED-4DB2-BD59-A6C34878D82A}">
                    <a16:rowId xmlns:a16="http://schemas.microsoft.com/office/drawing/2014/main" val="358800599"/>
                  </a:ext>
                </a:extLst>
              </a:tr>
              <a:tr h="610299">
                <a:tc vMerge="1">
                  <a:txBody>
                    <a:bodyPr/>
                    <a:lstStyle/>
                    <a:p>
                      <a:pPr algn="r" rtl="1"/>
                      <a:endParaRPr lang="en-US" sz="1100" b="0">
                        <a:effectLst/>
                        <a:latin typeface="Times New Roman" panose="02020603050405020304" pitchFamily="18" charset="0"/>
                        <a:cs typeface="Arial" panose="020B0604020202020204" pitchFamily="34" charset="0"/>
                      </a:endParaRPr>
                    </a:p>
                  </a:txBody>
                  <a:tcPr marL="114300" marR="114300" marT="0" marB="0"/>
                </a:tc>
                <a:tc>
                  <a:txBody>
                    <a:bodyPr/>
                    <a:lstStyle/>
                    <a:p>
                      <a:pPr algn="r" rtl="1"/>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ילד </a:t>
                      </a:r>
                      <a:r>
                        <a:rPr lang="en-US"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1</a:t>
                      </a:r>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he-IL" sz="11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מגדר:</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ז/נ   </a:t>
                      </a:r>
                      <a:r>
                        <a:rPr lang="he-IL" sz="1100" b="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גיל:</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נאסף מהגן או מלווה למבוגר?</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r" rtl="1"/>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ילד </a:t>
                      </a:r>
                      <a:r>
                        <a:rPr lang="en-US"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2</a:t>
                      </a:r>
                      <a:r>
                        <a:rPr lang="he-IL"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r>
                        <a:rPr lang="he-IL" sz="110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מגדר:</a:t>
                      </a:r>
                      <a:r>
                        <a:rPr lang="he-IL"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 ז/נ   </a:t>
                      </a:r>
                      <a:r>
                        <a:rPr lang="he-IL" sz="1100" u="sng">
                          <a:solidFill>
                            <a:schemeClr val="tx1"/>
                          </a:solidFill>
                          <a:effectLst/>
                          <a:latin typeface="Segoe UI" panose="020B0502040204020203" pitchFamily="34" charset="0"/>
                          <a:ea typeface="Calibri" panose="020F0502020204030204" pitchFamily="34" charset="0"/>
                          <a:cs typeface="Segoe UI" panose="020B0502040204020203" pitchFamily="34" charset="0"/>
                        </a:rPr>
                        <a:t>גיל:</a:t>
                      </a:r>
                      <a:r>
                        <a:rPr lang="he-IL"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endParaRPr lang="en-US" sz="110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p>
                      <a:pPr algn="r" rtl="1"/>
                      <a:r>
                        <a:rPr lang="he-IL" sz="1100">
                          <a:solidFill>
                            <a:schemeClr val="tx1"/>
                          </a:solidFill>
                          <a:effectLst/>
                          <a:latin typeface="Segoe UI" panose="020B0502040204020203" pitchFamily="34" charset="0"/>
                          <a:ea typeface="Calibri" panose="020F0502020204030204" pitchFamily="34" charset="0"/>
                          <a:cs typeface="Segoe UI" panose="020B0502040204020203" pitchFamily="34" charset="0"/>
                        </a:rPr>
                        <a:t>נאסף מהגן או מלווה למבוגר?</a:t>
                      </a:r>
                      <a:endParaRPr lang="he-IL" sz="1100">
                        <a:latin typeface="Segoe UI" panose="020B0502040204020203" pitchFamily="34" charset="0"/>
                        <a:cs typeface="Segoe UI" panose="020B0502040204020203" pitchFamily="34" charset="0"/>
                      </a:endParaRPr>
                    </a:p>
                  </a:txBody>
                  <a:tcPr marL="68580" marR="68580" marT="0" marB="0"/>
                </a:tc>
                <a:extLst>
                  <a:ext uri="{0D108BD9-81ED-4DB2-BD59-A6C34878D82A}">
                    <a16:rowId xmlns:a16="http://schemas.microsoft.com/office/drawing/2014/main" val="1870252829"/>
                  </a:ext>
                </a:extLst>
              </a:tr>
              <a:tr h="707277">
                <a:tc vMerge="1">
                  <a:txBody>
                    <a:bodyPr/>
                    <a:lstStyle/>
                    <a:p>
                      <a:pPr algn="r" rtl="1"/>
                      <a:r>
                        <a:rPr lang="he-IL" sz="1100" b="0">
                          <a:effectLst/>
                        </a:rPr>
                        <a:t>הערכת משך השהייה</a:t>
                      </a:r>
                      <a:endParaRPr lang="en-US" sz="11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מגורים: </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בשכונה/מחוץ לשכונה   האם מלווה עיקרי וקבוע באיסוף/פיזור (הורה/סב/בייביסיטר- להבין עד כמה תדיר הביקור) _________ </a:t>
                      </a:r>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אופן הגעה: </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ברגל/אופניים/רכב/</a:t>
                      </a:r>
                      <a:r>
                        <a:rPr lang="he-IL" sz="1100" b="0" err="1">
                          <a:solidFill>
                            <a:schemeClr val="tx1"/>
                          </a:solidFill>
                          <a:effectLst/>
                          <a:latin typeface="Segoe UI" panose="020B0502040204020203" pitchFamily="34" charset="0"/>
                          <a:ea typeface="Calibri" panose="020F0502020204030204" pitchFamily="34" charset="0"/>
                          <a:cs typeface="Segoe UI" panose="020B0502040204020203" pitchFamily="34" charset="0"/>
                        </a:rPr>
                        <a:t>תחב"צ</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b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למבלים במרחב הציבורי- </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זמן שהייה, עד: חצי שעה/ שעה/ שעה וחצי/ שעתיים/ מעל שעתיים                  </a:t>
                      </a:r>
                      <a:r>
                        <a:rPr lang="he-IL" sz="1100" b="1">
                          <a:solidFill>
                            <a:schemeClr val="tx1"/>
                          </a:solidFill>
                          <a:effectLst/>
                          <a:latin typeface="Segoe UI" panose="020B0502040204020203" pitchFamily="34" charset="0"/>
                          <a:ea typeface="Calibri" panose="020F0502020204030204" pitchFamily="34" charset="0"/>
                          <a:cs typeface="Segoe UI" panose="020B0502040204020203" pitchFamily="34" charset="0"/>
                        </a:rPr>
                        <a:t>לאוספים בלבד </a:t>
                      </a:r>
                      <a:r>
                        <a:rPr lang="he-IL" sz="1100" b="0">
                          <a:solidFill>
                            <a:schemeClr val="tx1"/>
                          </a:solidFill>
                          <a:effectLst/>
                          <a:latin typeface="Segoe UI" panose="020B0502040204020203" pitchFamily="34" charset="0"/>
                          <a:ea typeface="Calibri" panose="020F0502020204030204" pitchFamily="34" charset="0"/>
                          <a:cs typeface="Segoe UI" panose="020B0502040204020203" pitchFamily="34" charset="0"/>
                        </a:rPr>
                        <a:t>– משך המתנה/שהייה בדקות עד למפגש עם הילד/ה:_______</a:t>
                      </a:r>
                      <a:endParaRPr lang="en-US" sz="1100" b="0">
                        <a:solidFill>
                          <a:schemeClr val="tx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hMerge="1">
                  <a:txBody>
                    <a:bodyPr/>
                    <a:lstStyle/>
                    <a:p>
                      <a:pPr rtl="1"/>
                      <a:endParaRPr lang="he-IL"/>
                    </a:p>
                  </a:txBody>
                  <a:tcPr/>
                </a:tc>
                <a:extLst>
                  <a:ext uri="{0D108BD9-81ED-4DB2-BD59-A6C34878D82A}">
                    <a16:rowId xmlns:a16="http://schemas.microsoft.com/office/drawing/2014/main" val="2959054136"/>
                  </a:ext>
                </a:extLst>
              </a:tr>
              <a:tr h="915448">
                <a:tc>
                  <a:txBody>
                    <a:bodyPr/>
                    <a:lstStyle/>
                    <a:p>
                      <a:pPr algn="r" rtl="1"/>
                      <a:endParaRPr lang="en-US" sz="1100" b="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algn="r" rtl="1" fontAlgn="base"/>
                      <a:r>
                        <a:rPr lang="he-IL" sz="1100" b="1"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מה עשיתם בגינה היום? במה שיחקתם? עם מי שיחקתם? </a:t>
                      </a:r>
                      <a:r>
                        <a:rPr lang="he-IL"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(לא להקראה – הילד לבד, עם אחיו, עם חבריו/ילדים אחרים, עם מבוגר) מאיזה מתקן את/ה ו/או הילד/ה הכי נהנה ולמה?</a:t>
                      </a:r>
                      <a:endParaRPr lang="en-US"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r" rtl="1" fontAlgn="base"/>
                      <a:r>
                        <a:rPr lang="he-IL"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תשובת המבוגר: </a:t>
                      </a:r>
                      <a:endParaRPr lang="en-US"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r" rtl="1" fontAlgn="base"/>
                      <a:r>
                        <a:rPr lang="he-IL"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תשובת הילד (אם רלוונטי): </a:t>
                      </a:r>
                    </a:p>
                  </a:txBody>
                  <a:tcPr marL="114300" marR="114300" marT="0" marB="0"/>
                </a:tc>
                <a:tc hMerge="1">
                  <a:txBody>
                    <a:bodyPr/>
                    <a:lstStyle/>
                    <a:p>
                      <a:pPr algn="r" rtl="1" fontAlgn="base"/>
                      <a:r>
                        <a:rPr lang="he-IL" sz="1000" b="1">
                          <a:effectLst/>
                          <a:latin typeface="Times New Roman" panose="02020603050405020304" pitchFamily="18" charset="0"/>
                          <a:ea typeface="Times New Roman" panose="02020603050405020304" pitchFamily="18" charset="0"/>
                          <a:cs typeface="Segoe UI" panose="020B0502040204020203" pitchFamily="34" charset="0"/>
                        </a:rPr>
                        <a:t>מה עשיתם בגינה היום? במה שיחקתם? עם מי שיחקתם? </a:t>
                      </a:r>
                      <a:r>
                        <a:rPr lang="he-IL" sz="900">
                          <a:effectLst/>
                          <a:latin typeface="Times New Roman" panose="02020603050405020304" pitchFamily="18" charset="0"/>
                          <a:ea typeface="Times New Roman" panose="02020603050405020304" pitchFamily="18" charset="0"/>
                          <a:cs typeface="Segoe UI" panose="020B0502040204020203" pitchFamily="34" charset="0"/>
                        </a:rPr>
                        <a:t>(לא להקראה – הילד לבד, עם אחיו, עם חבריו/ילדים אחרים, עם מבוגר)</a:t>
                      </a:r>
                      <a:r>
                        <a:rPr lang="he-IL" sz="900">
                          <a:effectLst/>
                          <a:latin typeface="Times New Roman" panose="02020603050405020304" pitchFamily="18" charset="0"/>
                          <a:ea typeface="Times New Roman" panose="02020603050405020304" pitchFamily="18" charset="0"/>
                        </a:rPr>
                        <a:t> </a:t>
                      </a:r>
                      <a:r>
                        <a:rPr lang="he-IL" sz="1000" b="1">
                          <a:effectLst/>
                          <a:latin typeface="Times New Roman" panose="02020603050405020304" pitchFamily="18" charset="0"/>
                          <a:ea typeface="Times New Roman" panose="02020603050405020304" pitchFamily="18" charset="0"/>
                          <a:cs typeface="Segoe UI" panose="020B0502040204020203" pitchFamily="34" charset="0"/>
                        </a:rPr>
                        <a:t>מאיזה מתקן את/ה ו/או הילד/ה הכי נהנה ולמה?</a:t>
                      </a:r>
                      <a:endParaRPr lang="en-US" sz="1200">
                        <a:effectLst/>
                        <a:latin typeface="Times New Roman" panose="02020603050405020304" pitchFamily="18" charset="0"/>
                        <a:ea typeface="Times New Roman" panose="02020603050405020304" pitchFamily="18" charset="0"/>
                      </a:endParaRPr>
                    </a:p>
                    <a:p>
                      <a:pPr algn="r" rtl="1" fontAlgn="base"/>
                      <a:r>
                        <a:rPr lang="he-IL" sz="1000">
                          <a:effectLst/>
                          <a:latin typeface="Times New Roman" panose="02020603050405020304" pitchFamily="18" charset="0"/>
                          <a:ea typeface="Times New Roman" panose="02020603050405020304" pitchFamily="18" charset="0"/>
                          <a:cs typeface="Segoe UI" panose="020B0502040204020203" pitchFamily="34" charset="0"/>
                        </a:rPr>
                        <a:t>תשובת המבוגר:</a:t>
                      </a:r>
                      <a:r>
                        <a:rPr lang="he-IL" sz="10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p>
                      <a:pPr algn="r" rtl="1" fontAlgn="base"/>
                      <a:r>
                        <a:rPr lang="he-IL" sz="1000">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algn="r" rtl="1" fontAlgn="base"/>
                      <a:r>
                        <a:rPr lang="he-IL" sz="1000">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endParaRPr>
                    </a:p>
                    <a:p>
                      <a:pPr algn="r" rtl="1" fontAlgn="base"/>
                      <a:r>
                        <a:rPr lang="he-IL" sz="900">
                          <a:effectLst/>
                          <a:latin typeface="Times New Roman" panose="02020603050405020304" pitchFamily="18" charset="0"/>
                          <a:ea typeface="Times New Roman" panose="02020603050405020304" pitchFamily="18" charset="0"/>
                          <a:cs typeface="Segoe UI" panose="020B0502040204020203" pitchFamily="34" charset="0"/>
                        </a:rPr>
                        <a:t> </a:t>
                      </a:r>
                      <a:endParaRPr lang="en-US" sz="1200">
                        <a:effectLst/>
                        <a:latin typeface="Times New Roman" panose="02020603050405020304" pitchFamily="18" charset="0"/>
                        <a:ea typeface="Times New Roman" panose="02020603050405020304" pitchFamily="18" charset="0"/>
                      </a:endParaRPr>
                    </a:p>
                    <a:p>
                      <a:pPr algn="r" rtl="1" fontAlgn="base"/>
                      <a:r>
                        <a:rPr lang="he-IL" sz="1000">
                          <a:effectLst/>
                          <a:latin typeface="Times New Roman" panose="02020603050405020304" pitchFamily="18" charset="0"/>
                          <a:ea typeface="Times New Roman" panose="02020603050405020304" pitchFamily="18" charset="0"/>
                          <a:cs typeface="Segoe UI" panose="020B0502040204020203" pitchFamily="34" charset="0"/>
                        </a:rPr>
                        <a:t>תשובת הילד (אם רלוונטי):</a:t>
                      </a:r>
                      <a:r>
                        <a:rPr lang="he-IL" sz="1000">
                          <a:effectLst/>
                          <a:latin typeface="Times New Roman" panose="02020603050405020304" pitchFamily="18" charset="0"/>
                          <a:ea typeface="Times New Roman" panose="02020603050405020304" pitchFamily="18" charset="0"/>
                        </a:rPr>
                        <a:t> </a:t>
                      </a:r>
                      <a:endParaRPr lang="en-US" sz="1200">
                        <a:effectLst/>
                        <a:latin typeface="Times New Roman" panose="02020603050405020304" pitchFamily="18" charset="0"/>
                        <a:ea typeface="Times New Roman" panose="02020603050405020304" pitchFamily="18" charset="0"/>
                      </a:endParaRPr>
                    </a:p>
                  </a:txBody>
                  <a:tcPr marL="114300" marR="114300" marT="0" marB="0"/>
                </a:tc>
                <a:extLst>
                  <a:ext uri="{0D108BD9-81ED-4DB2-BD59-A6C34878D82A}">
                    <a16:rowId xmlns:a16="http://schemas.microsoft.com/office/drawing/2014/main" val="2678747580"/>
                  </a:ext>
                </a:extLst>
              </a:tr>
              <a:tr h="610299">
                <a:tc>
                  <a:txBody>
                    <a:bodyPr/>
                    <a:lstStyle/>
                    <a:p>
                      <a:pPr algn="r" rtl="1"/>
                      <a:endParaRPr lang="en-US" sz="1100" b="0" kern="1200">
                        <a:solidFill>
                          <a:schemeClr val="lt1"/>
                        </a:solidFill>
                        <a:effectLst/>
                        <a:latin typeface="Segoe UI" panose="020B0502040204020203" pitchFamily="34" charset="0"/>
                        <a:ea typeface="+mn-ea"/>
                        <a:cs typeface="Segoe UI" panose="020B0502040204020203" pitchFamily="34" charset="0"/>
                      </a:endParaRPr>
                    </a:p>
                  </a:txBody>
                  <a:tcPr marL="114300" marR="114300" marT="0" marB="0"/>
                </a:tc>
                <a:tc gridSpan="2">
                  <a:txBody>
                    <a:bodyPr/>
                    <a:lstStyle/>
                    <a:p>
                      <a:pPr algn="r" rtl="1" fontAlgn="base"/>
                      <a:r>
                        <a:rPr lang="he-IL" sz="1100" b="1"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בעקבות השיפוץ – מה היה פה קודם ומה השתנה? מהי חווית האיסוף מהגן כיום בהשוואה לעבר? </a:t>
                      </a:r>
                      <a:r>
                        <a:rPr lang="he-IL" sz="1100" b="0" kern="120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(לא להקראה - הפכה לנעימה, טובה ו/או מזמינה יותר בעקבות השיפוץ</a:t>
                      </a:r>
                      <a:r>
                        <a:rPr lang="he-IL" sz="1100" b="0">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b="0">
                        <a:solidFill>
                          <a:schemeClr val="tx1"/>
                        </a:solidFill>
                        <a:effectLst/>
                        <a:latin typeface="Segoe UI" panose="020B0502040204020203" pitchFamily="34" charset="0"/>
                        <a:ea typeface="Times New Roman" panose="02020603050405020304" pitchFamily="18" charset="0"/>
                        <a:cs typeface="Segoe UI" panose="020B0502040204020203" pitchFamily="34" charset="0"/>
                      </a:endParaRPr>
                    </a:p>
                    <a:p>
                      <a:pPr algn="r" rtl="1" fontAlgn="base"/>
                      <a:r>
                        <a:rPr lang="he-IL" sz="1100" b="1">
                          <a:solidFill>
                            <a:schemeClr val="tx1"/>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100">
                        <a:solidFill>
                          <a:schemeClr val="tx1"/>
                        </a:solidFill>
                        <a:effectLst/>
                        <a:latin typeface="Segoe UI" panose="020B0502040204020203" pitchFamily="34" charset="0"/>
                        <a:cs typeface="Segoe UI" panose="020B0502040204020203" pitchFamily="34" charset="0"/>
                      </a:endParaRPr>
                    </a:p>
                  </a:txBody>
                  <a:tcPr marL="68580" marR="68580" marT="0" marB="0"/>
                </a:tc>
                <a:tc hMerge="1">
                  <a:txBody>
                    <a:bodyPr/>
                    <a:lstStyle/>
                    <a:p>
                      <a:pPr algn="r" rtl="1" fontAlgn="base"/>
                      <a:r>
                        <a:rPr lang="he-IL" sz="10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בעקבות השיפוץ – מה היה פה קודם ומה השתנה? מהי חווית האיסוף מהגן כיום בהשוואה לעבר</a:t>
                      </a:r>
                      <a:r>
                        <a:rPr lang="he-IL" sz="1000" b="1">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 (</a:t>
                      </a:r>
                      <a:r>
                        <a:rPr lang="he-IL" sz="1000" b="1" u="sng">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לא להקראה</a:t>
                      </a:r>
                      <a:r>
                        <a:rPr lang="he-IL" sz="10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 - הפכה לנעימה, טובה ו/או מזמינה יותר בעקבות השיפוץ)</a:t>
                      </a:r>
                      <a:r>
                        <a:rPr lang="he-IL" sz="1000" b="1">
                          <a:solidFill>
                            <a:srgbClr val="FFFFFF"/>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p>
                      <a:pPr algn="r" rtl="1" fontAlgn="base"/>
                      <a:r>
                        <a:rPr lang="he-IL" sz="1000" b="1">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p>
                      <a:pPr algn="r" rtl="1" fontAlgn="base"/>
                      <a:r>
                        <a:rPr lang="he-IL" sz="1000" b="1">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p>
                      <a:pPr algn="r" rtl="1" fontAlgn="base"/>
                      <a:r>
                        <a:rPr lang="he-IL" sz="9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p>
                      <a:pPr algn="r" rtl="1" fontAlgn="base"/>
                      <a:r>
                        <a:rPr lang="he-IL" sz="9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p>
                      <a:pPr algn="r" rtl="1" fontAlgn="base"/>
                      <a:r>
                        <a:rPr lang="he-IL" sz="1000">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 </a:t>
                      </a:r>
                      <a:endParaRPr lang="en-US"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966882453"/>
                  </a:ext>
                </a:extLst>
              </a:tr>
              <a:tr h="610299">
                <a:tc>
                  <a:txBody>
                    <a:bodyPr/>
                    <a:lstStyle/>
                    <a:p>
                      <a:pPr algn="r" rtl="1"/>
                      <a:endParaRPr lang="en-US" sz="1100" b="0" kern="1200">
                        <a:solidFill>
                          <a:schemeClr val="lt1"/>
                        </a:solidFill>
                        <a:effectLst/>
                        <a:latin typeface="Segoe UI" panose="020B0502040204020203" pitchFamily="34" charset="0"/>
                        <a:ea typeface="+mn-ea"/>
                        <a:cs typeface="Segoe UI" panose="020B0502040204020203" pitchFamily="34" charset="0"/>
                      </a:endParaRPr>
                    </a:p>
                  </a:txBody>
                  <a:tcPr marL="114300" marR="114300" marT="0" marB="0"/>
                </a:tc>
                <a:tc gridSpan="2">
                  <a:txBody>
                    <a:bodyPr/>
                    <a:lstStyle/>
                    <a:p>
                      <a:pPr algn="r" rtl="1"/>
                      <a:r>
                        <a:rPr lang="he-IL" sz="1100" b="1" kern="1200">
                          <a:solidFill>
                            <a:schemeClr val="tx1"/>
                          </a:solidFill>
                          <a:effectLst/>
                          <a:latin typeface="Segoe UI" panose="020B0502040204020203" pitchFamily="34" charset="0"/>
                          <a:ea typeface="+mn-ea"/>
                          <a:cs typeface="Segoe UI" panose="020B0502040204020203" pitchFamily="34" charset="0"/>
                        </a:rPr>
                        <a:t>מה חשוב לך לשמר בגינה? ממה את/ה מרוצה מהגינה כפי שהיא כיום</a:t>
                      </a:r>
                      <a:r>
                        <a:rPr lang="en-US" sz="1100" b="1" kern="1200">
                          <a:solidFill>
                            <a:schemeClr val="tx1"/>
                          </a:solidFill>
                          <a:effectLst/>
                          <a:latin typeface="Segoe UI" panose="020B0502040204020203" pitchFamily="34" charset="0"/>
                          <a:ea typeface="+mn-ea"/>
                          <a:cs typeface="Segoe UI" panose="020B0502040204020203" pitchFamily="34" charset="0"/>
                        </a:rPr>
                        <a:t>?</a:t>
                      </a:r>
                      <a:r>
                        <a:rPr lang="he-IL" sz="1100" b="1" kern="1200">
                          <a:solidFill>
                            <a:schemeClr val="tx1"/>
                          </a:solidFill>
                          <a:effectLst/>
                          <a:latin typeface="Segoe UI" panose="020B0502040204020203" pitchFamily="34" charset="0"/>
                          <a:ea typeface="+mn-ea"/>
                          <a:cs typeface="Segoe UI" panose="020B0502040204020203" pitchFamily="34" charset="0"/>
                        </a:rPr>
                        <a:t> באיזו מידה הגינה במצבה הנוכחית </a:t>
                      </a:r>
                      <a:r>
                        <a:rPr lang="he-IL" sz="1100" b="1" u="sng" kern="1200">
                          <a:solidFill>
                            <a:schemeClr val="tx1"/>
                          </a:solidFill>
                          <a:effectLst/>
                          <a:latin typeface="Segoe UI" panose="020B0502040204020203" pitchFamily="34" charset="0"/>
                          <a:ea typeface="+mn-ea"/>
                          <a:cs typeface="Segoe UI" panose="020B0502040204020203" pitchFamily="34" charset="0"/>
                        </a:rPr>
                        <a:t>עונה על הצרכים שלך ושל ילדיך? </a:t>
                      </a:r>
                      <a:endParaRPr lang="en-US" sz="1100" b="1" u="sng" kern="1200">
                        <a:solidFill>
                          <a:schemeClr val="tx1"/>
                        </a:solidFill>
                        <a:effectLst/>
                        <a:latin typeface="Segoe UI" panose="020B0502040204020203" pitchFamily="34" charset="0"/>
                        <a:ea typeface="+mn-ea"/>
                        <a:cs typeface="Segoe UI" panose="020B0502040204020203" pitchFamily="34" charset="0"/>
                      </a:endParaRPr>
                    </a:p>
                    <a:p>
                      <a:pPr algn="r" rtl="1"/>
                      <a:r>
                        <a:rPr lang="he-IL" sz="1100" b="1">
                          <a:solidFill>
                            <a:schemeClr val="tx1"/>
                          </a:solidFill>
                          <a:effectLst/>
                          <a:latin typeface="Segoe UI" panose="020B0502040204020203" pitchFamily="34" charset="0"/>
                          <a:cs typeface="Segoe UI" panose="020B0502040204020203" pitchFamily="34" charset="0"/>
                        </a:rPr>
                        <a:t> </a:t>
                      </a:r>
                      <a:endParaRPr lang="en-US" sz="1100">
                        <a:solidFill>
                          <a:schemeClr val="tx1"/>
                        </a:solidFill>
                        <a:effectLst/>
                        <a:latin typeface="Segoe UI" panose="020B0502040204020203" pitchFamily="34" charset="0"/>
                        <a:cs typeface="Segoe UI" panose="020B0502040204020203" pitchFamily="34" charset="0"/>
                      </a:endParaRPr>
                    </a:p>
                  </a:txBody>
                  <a:tcPr marL="68580" marR="68580" marT="0" marB="0"/>
                </a:tc>
                <a:tc hMerge="1">
                  <a:txBody>
                    <a:bodyPr/>
                    <a:lstStyle/>
                    <a:p>
                      <a:pPr algn="r" rtl="1"/>
                      <a:r>
                        <a:rPr lang="he-IL" sz="10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מה חשוב לך לשמר בגינה? ממה את/ה מרוצה מהגינה כפי שהיא כיום</a:t>
                      </a:r>
                      <a:r>
                        <a:rPr lang="en-US" sz="1000" b="1">
                          <a:solidFill>
                            <a:srgbClr val="FFFFFF"/>
                          </a:solidFill>
                          <a:effectLst/>
                          <a:latin typeface="Segoe UI" panose="020B0502040204020203" pitchFamily="34" charset="0"/>
                          <a:ea typeface="Times New Roman" panose="02020603050405020304" pitchFamily="18" charset="0"/>
                          <a:cs typeface="Arial" panose="020B0604020202020204" pitchFamily="34" charset="0"/>
                        </a:rPr>
                        <a:t>?</a:t>
                      </a:r>
                      <a:r>
                        <a:rPr lang="he-IL" sz="10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 באיזו מידה הגינה במצבה הנוכחית </a:t>
                      </a:r>
                      <a:r>
                        <a:rPr lang="he-IL" sz="1000" b="1" u="sng">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עונה על הצרכים שלך ושל ילדיך?</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u="none" strike="noStrike">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u="none" strike="noStrike">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u="none" strike="noStrike">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u="none" strike="noStrike">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31817869"/>
                  </a:ext>
                </a:extLst>
              </a:tr>
              <a:tr h="610299">
                <a:tc>
                  <a:txBody>
                    <a:bodyPr/>
                    <a:lstStyle/>
                    <a:p>
                      <a:pPr marL="0" algn="r" defTabSz="914400" rtl="1" eaLnBrk="1" latinLnBrk="0" hangingPunct="1"/>
                      <a:endParaRPr lang="en-US" sz="1100" b="1" u="none" kern="1200">
                        <a:solidFill>
                          <a:schemeClr val="tx1"/>
                        </a:solidFill>
                        <a:effectLst/>
                        <a:latin typeface="Segoe UI" panose="020B0502040204020203" pitchFamily="34" charset="0"/>
                        <a:ea typeface="+mn-ea"/>
                        <a:cs typeface="Segoe UI" panose="020B0502040204020203" pitchFamily="34" charset="0"/>
                      </a:endParaRPr>
                    </a:p>
                  </a:txBody>
                  <a:tcPr marL="24163" marR="24163" marT="0" marB="0">
                    <a:solidFill>
                      <a:schemeClr val="accent1"/>
                    </a:solidFill>
                  </a:tcPr>
                </a:tc>
                <a:tc gridSpan="2">
                  <a:txBody>
                    <a:bodyPr/>
                    <a:lstStyle/>
                    <a:p>
                      <a:pPr marL="0" algn="r" defTabSz="914400" rtl="1" eaLnBrk="1" latinLnBrk="0" hangingPunct="1"/>
                      <a:r>
                        <a:rPr lang="he-IL" sz="1100" b="1" u="none" kern="1200" dirty="0">
                          <a:solidFill>
                            <a:schemeClr val="tx1"/>
                          </a:solidFill>
                          <a:effectLst/>
                          <a:latin typeface="Segoe UI" panose="020B0502040204020203" pitchFamily="34" charset="0"/>
                          <a:ea typeface="+mn-ea"/>
                          <a:cs typeface="Segoe UI" panose="020B0502040204020203" pitchFamily="34" charset="0"/>
                        </a:rPr>
                        <a:t>האם יש משהו שהיית משנה בגינה כיום? האם חסר משהו</a:t>
                      </a:r>
                      <a:r>
                        <a:rPr lang="en-US" sz="1100" b="1" u="none" kern="1200" dirty="0">
                          <a:solidFill>
                            <a:schemeClr val="tx1"/>
                          </a:solidFill>
                          <a:effectLst/>
                          <a:latin typeface="Segoe UI" panose="020B0502040204020203" pitchFamily="34" charset="0"/>
                          <a:ea typeface="+mn-ea"/>
                          <a:cs typeface="Segoe UI" panose="020B0502040204020203" pitchFamily="34" charset="0"/>
                        </a:rPr>
                        <a:t>? </a:t>
                      </a:r>
                      <a:r>
                        <a:rPr lang="he-IL" sz="1100" b="1" u="none" kern="1200" dirty="0">
                          <a:solidFill>
                            <a:schemeClr val="tx1"/>
                          </a:solidFill>
                          <a:effectLst/>
                          <a:latin typeface="Segoe UI" panose="020B0502040204020203" pitchFamily="34" charset="0"/>
                          <a:ea typeface="+mn-ea"/>
                          <a:cs typeface="Segoe UI" panose="020B0502040204020203" pitchFamily="34" charset="0"/>
                        </a:rPr>
                        <a:t>מה צריך/רצוי שיהיה פה ולא קיים כרגע? </a:t>
                      </a:r>
                      <a:r>
                        <a:rPr lang="he-IL" sz="1100" b="0" u="none" kern="1200" dirty="0">
                          <a:solidFill>
                            <a:schemeClr val="tx1"/>
                          </a:solidFill>
                          <a:effectLst/>
                          <a:latin typeface="Segoe UI" panose="020B0502040204020203" pitchFamily="34" charset="0"/>
                          <a:ea typeface="+mn-ea"/>
                          <a:cs typeface="Segoe UI" panose="020B0502040204020203" pitchFamily="34" charset="0"/>
                        </a:rPr>
                        <a:t>(אמצעים שימושיים, מקומות ישיבה, נראות החצר, הוספת מתקנים, צל)</a:t>
                      </a: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p>
                      <a:pPr marL="0" algn="r" defTabSz="914400" rtl="1" eaLnBrk="1" latinLnBrk="0" hangingPunct="1"/>
                      <a:r>
                        <a:rPr lang="he-IL" sz="1100" b="1" u="none" kern="1200" dirty="0">
                          <a:solidFill>
                            <a:schemeClr val="tx1"/>
                          </a:solidFill>
                          <a:effectLst/>
                          <a:latin typeface="Segoe UI" panose="020B0502040204020203" pitchFamily="34" charset="0"/>
                          <a:ea typeface="+mn-ea"/>
                          <a:cs typeface="Segoe UI" panose="020B0502040204020203" pitchFamily="34" charset="0"/>
                        </a:rPr>
                        <a:t> </a:t>
                      </a:r>
                      <a:endParaRPr lang="en-US" sz="1100" b="1" u="none" kern="1200" dirty="0">
                        <a:solidFill>
                          <a:schemeClr val="tx1"/>
                        </a:solidFill>
                        <a:effectLst/>
                        <a:latin typeface="Segoe UI" panose="020B0502040204020203" pitchFamily="34" charset="0"/>
                        <a:ea typeface="+mn-ea"/>
                        <a:cs typeface="Segoe UI" panose="020B0502040204020203" pitchFamily="34" charset="0"/>
                      </a:endParaRPr>
                    </a:p>
                  </a:txBody>
                  <a:tcPr marL="68580" marR="68580" marT="0" marB="0">
                    <a:solidFill>
                      <a:srgbClr val="CFD5EA"/>
                    </a:solidFill>
                  </a:tcPr>
                </a:tc>
                <a:tc hMerge="1">
                  <a:txBody>
                    <a:bodyPr/>
                    <a:lstStyle/>
                    <a:p>
                      <a:pPr algn="r" rtl="1"/>
                      <a:r>
                        <a:rPr lang="he-IL" sz="1000" b="1">
                          <a:solidFill>
                            <a:srgbClr val="FFFFFF"/>
                          </a:solidFill>
                          <a:effectLst/>
                          <a:latin typeface="Times New Roman" panose="02020603050405020304" pitchFamily="18" charset="0"/>
                          <a:ea typeface="Times New Roman" panose="02020603050405020304" pitchFamily="18" charset="0"/>
                          <a:cs typeface="Segoe UI" panose="020B0502040204020203" pitchFamily="34" charset="0"/>
                        </a:rPr>
                        <a:t>האם יש משהו שהיית משנה בגינה כיום? האם חסר משהו</a:t>
                      </a:r>
                      <a:r>
                        <a:rPr lang="en-US" sz="1000" b="1">
                          <a:solidFill>
                            <a:srgbClr val="FFFFFF"/>
                          </a:solidFill>
                          <a:effectLst/>
                          <a:latin typeface="Segoe UI" panose="020B0502040204020203" pitchFamily="34" charset="0"/>
                          <a:ea typeface="Times New Roman" panose="02020603050405020304" pitchFamily="18" charset="0"/>
                          <a:cs typeface="Arial" panose="020B0604020202020204" pitchFamily="34" charset="0"/>
                        </a:rPr>
                        <a:t>? </a:t>
                      </a:r>
                      <a:r>
                        <a:rPr lang="he-IL" sz="1000" b="1">
                          <a:solidFill>
                            <a:srgbClr val="FFFFFF"/>
                          </a:solidFill>
                          <a:effectLst/>
                          <a:latin typeface="Segoe UI" panose="020B0502040204020203" pitchFamily="34" charset="0"/>
                          <a:ea typeface="Times New Roman" panose="02020603050405020304" pitchFamily="18" charset="0"/>
                          <a:cs typeface="Arial" panose="020B0604020202020204" pitchFamily="34" charset="0"/>
                        </a:rPr>
                        <a:t>מה צריך/רצוי שיהיה פה ולא קיים כרגע?</a:t>
                      </a:r>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(אמצעים שימושיים, מקומות ישיבה, נראות החצר, הוספת מתקנים, צל)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0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80752142"/>
                  </a:ext>
                </a:extLst>
              </a:tr>
              <a:tr h="610299">
                <a:tc rowSpan="2">
                  <a:txBody>
                    <a:bodyPr/>
                    <a:lstStyle/>
                    <a:p>
                      <a:pPr algn="r" rtl="1"/>
                      <a:endParaRPr lang="en-US" sz="1100" b="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gridSpan="2">
                  <a:txBody>
                    <a:bodyPr/>
                    <a:lstStyle/>
                    <a:p>
                      <a:pPr algn="r" rtl="1"/>
                      <a:r>
                        <a:rPr lang="he-IL" sz="1100" b="1" u="none" kern="1200">
                          <a:solidFill>
                            <a:schemeClr val="tx1"/>
                          </a:solidFill>
                          <a:effectLst/>
                          <a:latin typeface="Segoe UI" panose="020B0502040204020203" pitchFamily="34" charset="0"/>
                          <a:ea typeface="+mn-ea"/>
                          <a:cs typeface="Segoe UI" panose="020B0502040204020203" pitchFamily="34" charset="0"/>
                        </a:rPr>
                        <a:t>האם השתתפת במפגשי התכנון שהתקיימו לפני הקמת הגינה? במידה וכן, ספר/י - </a:t>
                      </a:r>
                      <a:r>
                        <a:rPr lang="he-IL" sz="1100" b="0" u="none" kern="1200">
                          <a:solidFill>
                            <a:schemeClr val="tx1"/>
                          </a:solidFill>
                          <a:effectLst/>
                          <a:latin typeface="Segoe UI" panose="020B0502040204020203" pitchFamily="34" charset="0"/>
                          <a:ea typeface="+mn-ea"/>
                          <a:cs typeface="Segoe UI" panose="020B0502040204020203" pitchFamily="34" charset="0"/>
                        </a:rPr>
                        <a:t>מה היה במפגש/ים? האם היית לך אפשרות להביע דעה? האם דעתך נלקחה בחשבון?</a:t>
                      </a:r>
                      <a:endParaRPr lang="en-US" sz="1100" b="0" u="none" kern="1200">
                        <a:solidFill>
                          <a:schemeClr val="tx1"/>
                        </a:solidFill>
                        <a:effectLst/>
                        <a:latin typeface="Segoe UI" panose="020B0502040204020203" pitchFamily="34" charset="0"/>
                        <a:ea typeface="+mn-ea"/>
                        <a:cs typeface="Segoe UI" panose="020B0502040204020203" pitchFamily="34" charset="0"/>
                      </a:endParaRPr>
                    </a:p>
                    <a:p>
                      <a:pPr algn="r" rtl="1"/>
                      <a:r>
                        <a:rPr lang="he-IL" sz="1100" b="1" u="none" kern="1200">
                          <a:solidFill>
                            <a:schemeClr val="tx1"/>
                          </a:solidFill>
                          <a:effectLst/>
                          <a:latin typeface="Segoe UI" panose="020B0502040204020203" pitchFamily="34" charset="0"/>
                          <a:ea typeface="+mn-ea"/>
                          <a:cs typeface="Segoe UI" panose="020B0502040204020203" pitchFamily="34" charset="0"/>
                        </a:rPr>
                        <a:t> </a:t>
                      </a:r>
                      <a:endParaRPr lang="en-US" sz="1100" b="1" u="none" kern="1200">
                        <a:solidFill>
                          <a:schemeClr val="tx1"/>
                        </a:solidFill>
                        <a:effectLst/>
                        <a:latin typeface="Segoe UI" panose="020B0502040204020203" pitchFamily="34" charset="0"/>
                        <a:ea typeface="+mn-ea"/>
                        <a:cs typeface="Segoe UI" panose="020B0502040204020203"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9890891"/>
                  </a:ext>
                </a:extLst>
              </a:tr>
              <a:tr h="610299">
                <a:tc v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tc gridSpan="2">
                  <a:txBody>
                    <a:bodyPr/>
                    <a:lstStyle/>
                    <a:p>
                      <a:pPr algn="r" rtl="1"/>
                      <a:r>
                        <a:rPr lang="he-IL" sz="1100" b="1" u="none" kern="1200" dirty="0">
                          <a:solidFill>
                            <a:schemeClr val="tx1"/>
                          </a:solidFill>
                          <a:effectLst/>
                          <a:latin typeface="Segoe UI" panose="020B0502040204020203" pitchFamily="34" charset="0"/>
                          <a:ea typeface="+mn-ea"/>
                          <a:cs typeface="Segoe UI" panose="020B0502040204020203" pitchFamily="34" charset="0"/>
                        </a:rPr>
                        <a:t>מתן ציון בין 1 ל- 7 ( כש- </a:t>
                      </a:r>
                      <a:r>
                        <a:rPr lang="en-US" sz="1100" b="1" u="none" kern="1200" dirty="0">
                          <a:solidFill>
                            <a:schemeClr val="tx1"/>
                          </a:solidFill>
                          <a:effectLst/>
                          <a:latin typeface="Segoe UI" panose="020B0502040204020203" pitchFamily="34" charset="0"/>
                          <a:ea typeface="+mn-ea"/>
                          <a:cs typeface="Segoe UI" panose="020B0502040204020203" pitchFamily="34" charset="0"/>
                        </a:rPr>
                        <a:t>1 </a:t>
                      </a:r>
                      <a:r>
                        <a:rPr lang="he-IL" sz="1100" b="1" u="none" kern="1200" dirty="0">
                          <a:solidFill>
                            <a:schemeClr val="tx1"/>
                          </a:solidFill>
                          <a:effectLst/>
                          <a:latin typeface="Segoe UI" panose="020B0502040204020203" pitchFamily="34" charset="0"/>
                          <a:ea typeface="+mn-ea"/>
                          <a:cs typeface="Segoe UI" panose="020B0502040204020203" pitchFamily="34" charset="0"/>
                        </a:rPr>
                        <a:t>כלל לא/שלילי מאוד ו- </a:t>
                      </a:r>
                      <a:r>
                        <a:rPr lang="en-US" sz="1100" b="1" u="none" kern="1200" dirty="0">
                          <a:solidFill>
                            <a:schemeClr val="tx1"/>
                          </a:solidFill>
                          <a:effectLst/>
                          <a:latin typeface="Segoe UI" panose="020B0502040204020203" pitchFamily="34" charset="0"/>
                          <a:ea typeface="+mn-ea"/>
                          <a:cs typeface="Segoe UI" panose="020B0502040204020203" pitchFamily="34" charset="0"/>
                        </a:rPr>
                        <a:t>7 </a:t>
                      </a:r>
                      <a:r>
                        <a:rPr lang="he-IL" sz="1100" b="1" u="none" kern="1200" dirty="0">
                          <a:solidFill>
                            <a:schemeClr val="tx1"/>
                          </a:solidFill>
                          <a:effectLst/>
                          <a:latin typeface="Segoe UI" panose="020B0502040204020203" pitchFamily="34" charset="0"/>
                          <a:ea typeface="+mn-ea"/>
                          <a:cs typeface="Segoe UI" panose="020B0502040204020203" pitchFamily="34" charset="0"/>
                        </a:rPr>
                        <a:t>חיובי מאוד) כלפי מרחב הגינה הקהילתית: </a:t>
                      </a:r>
                      <a:r>
                        <a:rPr lang="he-IL" sz="1100" b="0" u="none" kern="1200" dirty="0">
                          <a:solidFill>
                            <a:schemeClr val="tx1"/>
                          </a:solidFill>
                          <a:effectLst/>
                          <a:latin typeface="Segoe UI" panose="020B0502040204020203" pitchFamily="34" charset="0"/>
                          <a:ea typeface="+mn-ea"/>
                          <a:cs typeface="Segoe UI" panose="020B0502040204020203" pitchFamily="34" charset="0"/>
                        </a:rPr>
                        <a:t>תחושת בטיחות___ הגנה מאופניים וכלי רכב___ מרחב נוח להליכה והתניידות עם עגלות___ צל מספק ___ מחסה מגשם___ מקומות ישיבה___ ניקיון ותחזוקה___ מעודד קהילתיות בין הורים____ מעודד אינטרקציה בין הילדים ____</a:t>
                      </a:r>
                      <a:endParaRPr lang="en-US" sz="1100" b="0" u="none" kern="1200" dirty="0">
                        <a:solidFill>
                          <a:schemeClr val="tx1"/>
                        </a:solidFill>
                        <a:effectLst/>
                        <a:latin typeface="Segoe UI" panose="020B0502040204020203" pitchFamily="34" charset="0"/>
                        <a:ea typeface="+mn-ea"/>
                        <a:cs typeface="Segoe UI" panose="020B0502040204020203"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899255"/>
                  </a:ext>
                </a:extLst>
              </a:tr>
            </a:tbl>
          </a:graphicData>
        </a:graphic>
      </p:graphicFrame>
      <p:pic>
        <p:nvPicPr>
          <p:cNvPr id="3" name="תמונה 2">
            <a:extLst>
              <a:ext uri="{FF2B5EF4-FFF2-40B4-BE49-F238E27FC236}">
                <a16:creationId xmlns:a16="http://schemas.microsoft.com/office/drawing/2014/main" id="{7C42CB57-FFAE-E275-D650-BF0B15808112}"/>
              </a:ext>
            </a:extLst>
          </p:cNvPr>
          <p:cNvPicPr>
            <a:picLocks noChangeAspect="1"/>
          </p:cNvPicPr>
          <p:nvPr/>
        </p:nvPicPr>
        <p:blipFill>
          <a:blip r:embed="rId4"/>
          <a:stretch>
            <a:fillRect/>
          </a:stretch>
        </p:blipFill>
        <p:spPr>
          <a:xfrm>
            <a:off x="0" y="1586817"/>
            <a:ext cx="4263170" cy="3284738"/>
          </a:xfrm>
          <a:prstGeom prst="rect">
            <a:avLst/>
          </a:prstGeom>
        </p:spPr>
      </p:pic>
    </p:spTree>
    <p:extLst>
      <p:ext uri="{BB962C8B-B14F-4D97-AF65-F5344CB8AC3E}">
        <p14:creationId xmlns:p14="http://schemas.microsoft.com/office/powerpoint/2010/main" val="2350495061"/>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490128"/>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43</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סקר משוב שיתוף ציבור (גינה קהילתית 'אלחמאם')</a:t>
            </a:r>
          </a:p>
        </p:txBody>
      </p:sp>
      <p:sp>
        <p:nvSpPr>
          <p:cNvPr id="4" name="TextBox 13">
            <a:extLst>
              <a:ext uri="{FF2B5EF4-FFF2-40B4-BE49-F238E27FC236}">
                <a16:creationId xmlns:a16="http://schemas.microsoft.com/office/drawing/2014/main" id="{0C41E5AE-B581-7D8A-848F-58F9D352A3CF}"/>
              </a:ext>
            </a:extLst>
          </p:cNvPr>
          <p:cNvSpPr txBox="1"/>
          <p:nvPr/>
        </p:nvSpPr>
        <p:spPr>
          <a:xfrm>
            <a:off x="3432631" y="399575"/>
            <a:ext cx="3702200"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8. באיזו מידה הרגשת שהייתה חשיבה על צורכי הילדים במפגשים עצמם?</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 באיזו מידה הרגשת שניתנה לך ההזדמנות להביע את דעתך ביחס לשטח וייעודו?</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10. באיזו מידה הרגשת כי דעתך נלקחה בחשבון?</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באיזו מידה התכנון של הגינה של סלווא תואם את הצרכים שלך ושל ילדיך?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12. לקראת הקמת הגינה של סלווא בעוד כחודש, באיזו מידה תהיי/ה מעוניין/ת לקחת חלק בהקמתה?</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p:txBody>
      </p:sp>
      <p:sp>
        <p:nvSpPr>
          <p:cNvPr id="6" name="TextBox 13">
            <a:extLst>
              <a:ext uri="{FF2B5EF4-FFF2-40B4-BE49-F238E27FC236}">
                <a16:creationId xmlns:a16="http://schemas.microsoft.com/office/drawing/2014/main" id="{CA579A2E-813C-0AB9-86AA-0E9E41B1BF06}"/>
              </a:ext>
            </a:extLst>
          </p:cNvPr>
          <p:cNvSpPr txBox="1"/>
          <p:nvPr/>
        </p:nvSpPr>
        <p:spPr>
          <a:xfrm>
            <a:off x="7098386" y="390148"/>
            <a:ext cx="5155500" cy="67403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13. באיזו תדירות להערכתך תעשי/ה שימוש בגינה של סלווא עם ילדייך?</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מדי יום</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מספר פעמים בשבוע</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פעם בשבוע</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פעם בשבועיים</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מדי פעם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14. באיזו מידה חשוב לך להיות שותף/ה לשינויים מסוג זה בעיר?</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15. באיזה אופן היית מעוניין/ת להיות מעורב/ת בפרויקטים דומים בעתיד?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(ניתן לסמן יותר מתשובה אחת)</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מעדיפ/ה שיעדכנו אותי כשהפרויקט יהיה פתוח לשימוש הציבור</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ארצה לקבל עדכונים לאורך התהליך</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ארצה שישאלו לדעתי באופן כלשהו</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ארצה להשתתף במפגש קבלת החלטות</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ארצה לקחת חלק בהקמת הפרויקט</a:t>
            </a:r>
          </a:p>
          <a:p>
            <a:pPr marL="342900" indent="-342900" algn="l" rtl="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ארצה לקחת חלק בניהול ו/או בתפעול השוטף לאחר ההקמה</a:t>
            </a:r>
          </a:p>
          <a:p>
            <a:pPr algn="l" rtl="0">
              <a:defRPr/>
            </a:pP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16. קרבתך לילד/ה :</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אמא</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אבא</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סבא</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סבתא</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מטפל/ת בשכר/גננת</a:t>
            </a:r>
          </a:p>
          <a:p>
            <a:pPr marL="342900" marR="0" lvl="0" indent="-342900" algn="l" defTabSz="914400" rtl="0" eaLnBrk="1" fontAlgn="auto" latinLnBrk="0" hangingPunct="1">
              <a:lnSpc>
                <a:spcPct val="100000"/>
              </a:lnSpc>
              <a:spcBef>
                <a:spcPts val="0"/>
              </a:spcBef>
              <a:spcAft>
                <a:spcPts val="0"/>
              </a:spcAft>
              <a:buClrTx/>
              <a:buSzTx/>
              <a:buFontTx/>
              <a:buAutoNum type="hebrew2Minus"/>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אחר, לפרט:</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17. </a:t>
            </a: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How old are your children? </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Multiple answers possible</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Under a year-old	</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GB" sz="1200" dirty="0">
                <a:solidFill>
                  <a:prstClr val="black"/>
                </a:solidFill>
                <a:latin typeface="Segoe UI" panose="020B0502040204020203" pitchFamily="34" charset="0"/>
                <a:ea typeface="Tahoma" panose="020B0604030504040204" pitchFamily="34" charset="0"/>
                <a:cs typeface="Segoe UI" panose="020B0502040204020203" pitchFamily="34" charset="0"/>
              </a:rPr>
              <a:t>One to two</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years old</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Two to three years old</a:t>
            </a:r>
          </a:p>
          <a:p>
            <a:pPr marL="342900" indent="-342900" algn="l" rtl="0">
              <a:buFont typeface="+mj-lt"/>
              <a:buAutoNum type="alphaLcParenR"/>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Three to four years old</a:t>
            </a:r>
          </a:p>
          <a:p>
            <a:pPr marL="342900" indent="-342900" algn="l" rtl="0">
              <a:buFont typeface="+mj-lt"/>
              <a:buAutoNum type="alphaLcParenR"/>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Four to five years old</a:t>
            </a:r>
          </a:p>
          <a:p>
            <a:pPr marL="342900" indent="-342900" algn="l" rtl="0">
              <a:buFont typeface="+mj-lt"/>
              <a:buAutoNum type="alphaLcParenR"/>
              <a:defRPr/>
            </a:pP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Age Five and above</a:t>
            </a:r>
          </a:p>
          <a:p>
            <a:pPr marL="342900" indent="-342900" algn="l" rtl="0">
              <a:buFont typeface="+mj-lt"/>
              <a:buAutoNum type="alphaLcParenR"/>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N</a:t>
            </a:r>
            <a:r>
              <a:rPr lang="en-US" sz="1200" dirty="0" err="1">
                <a:solidFill>
                  <a:prstClr val="black"/>
                </a:solidFill>
                <a:latin typeface="Segoe UI" panose="020B0502040204020203" pitchFamily="34" charset="0"/>
                <a:ea typeface="Tahoma" panose="020B0604030504040204" pitchFamily="34" charset="0"/>
                <a:cs typeface="Segoe UI" panose="020B0502040204020203" pitchFamily="34" charset="0"/>
              </a:rPr>
              <a:t>ot</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 relevant</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5" name="TextBox 13">
            <a:extLst>
              <a:ext uri="{FF2B5EF4-FFF2-40B4-BE49-F238E27FC236}">
                <a16:creationId xmlns:a16="http://schemas.microsoft.com/office/drawing/2014/main" id="{CBE4D3FD-FE78-6696-CB06-303EB5FA572C}"/>
              </a:ext>
            </a:extLst>
          </p:cNvPr>
          <p:cNvSpPr txBox="1"/>
          <p:nvPr/>
        </p:nvSpPr>
        <p:spPr>
          <a:xfrm>
            <a:off x="120039" y="390148"/>
            <a:ext cx="3227750" cy="637097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בכמה מפגשי שיתוף ציבור לקראת הקמת הגינה של סלווא השתתפת?</a:t>
            </a:r>
          </a:p>
          <a:p>
            <a:pPr marR="0" lvl="0" algn="l" defTabSz="914400" rtl="0" eaLnBrk="1" fontAlgn="auto" latinLnBrk="0" hangingPunct="1">
              <a:lnSpc>
                <a:spcPct val="100000"/>
              </a:lnSpc>
              <a:spcBef>
                <a:spcPts val="0"/>
              </a:spcBef>
              <a:spcAft>
                <a:spcPts val="0"/>
              </a:spcAft>
              <a:buClrTx/>
              <a:buSzTx/>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(1-3)</a:t>
            </a:r>
            <a:endPar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האם השתתפת באירוע השיא האחרון, ביום רביעי, 1.6.22? </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כן</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a:t>
            </a:r>
            <a:endParaRPr kumimoji="0" lang="he-IL" sz="1200" b="0" i="0" u="none" strike="noStrike" kern="1200" cap="none" spc="0" normalizeH="0" baseline="0" noProof="0" dirty="0">
              <a:ln>
                <a:noFill/>
              </a:ln>
              <a:solidFill>
                <a:srgbClr val="FF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 איך שמעת על מפגשי שיתוף הציבור? </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פרסום בעמוד הפייסבוק של עיריית טירה</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פרסום בקבוצת וואטסאפ מקומית</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דרך גן הילדים</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הזמנה אישית ממנאר סרייה</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דרך השכנים/חברים מהעיר</a:t>
            </a:r>
          </a:p>
          <a:p>
            <a:pPr marL="342900" marR="0" lvl="0" indent="-342900" algn="l" defTabSz="914400" rtl="0" eaLnBrk="1" fontAlgn="auto" latinLnBrk="0" hangingPunct="1">
              <a:lnSpc>
                <a:spcPct val="100000"/>
              </a:lnSpc>
              <a:spcBef>
                <a:spcPts val="0"/>
              </a:spcBef>
              <a:spcAft>
                <a:spcPts val="0"/>
              </a:spcAft>
              <a:buClrTx/>
              <a:buSzTx/>
              <a:buFont typeface="+mj-cs"/>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 לפרט:</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באיזו מידה את/ה שבע/ת רצון מאופן ניהול המפגשים?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algn="l" rtl="0">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 </a:t>
            </a: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6. To what extent was the content presented in a clear and understandable way?</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 האם הגעת למפגשים עם ילדיך?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כן/כן לחלק מהמפגשים/לא</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7. מדוע?</a:t>
            </a:r>
          </a:p>
          <a:p>
            <a:pPr marL="0" marR="0" lvl="0" indent="0" algn="l" defTabSz="914400" rtl="0" eaLnBrk="1" fontAlgn="auto" latinLnBrk="0" hangingPunct="1">
              <a:lnSpc>
                <a:spcPct val="100000"/>
              </a:lnSpc>
              <a:spcBef>
                <a:spcPts val="0"/>
              </a:spcBef>
              <a:spcAft>
                <a:spcPts val="0"/>
              </a:spcAft>
              <a:buClrTx/>
              <a:buSzTx/>
              <a:buFontTx/>
              <a:buNone/>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פתוח</a:t>
            </a:r>
          </a:p>
        </p:txBody>
      </p:sp>
    </p:spTree>
    <p:extLst>
      <p:ext uri="{BB962C8B-B14F-4D97-AF65-F5344CB8AC3E}">
        <p14:creationId xmlns:p14="http://schemas.microsoft.com/office/powerpoint/2010/main" val="2692757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319FDA69-4B85-4008-B2DE-AAE19577AE6F}"/>
              </a:ext>
            </a:extLst>
          </p:cNvPr>
          <p:cNvSpPr txBox="1"/>
          <p:nvPr/>
        </p:nvSpPr>
        <p:spPr>
          <a:xfrm>
            <a:off x="414678" y="864699"/>
            <a:ext cx="11362643" cy="380682"/>
          </a:xfrm>
          <a:prstGeom prst="rect">
            <a:avLst/>
          </a:prstGeom>
          <a:noFill/>
        </p:spPr>
        <p:txBody>
          <a:bodyPr wrap="square" rtlCol="1">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6" name="TextBox 5">
            <a:extLst>
              <a:ext uri="{FF2B5EF4-FFF2-40B4-BE49-F238E27FC236}">
                <a16:creationId xmlns:a16="http://schemas.microsoft.com/office/drawing/2014/main" id="{DE113117-F455-4437-A905-9C2D04DBA912}"/>
              </a:ext>
            </a:extLst>
          </p:cNvPr>
          <p:cNvSpPr txBox="1"/>
          <p:nvPr/>
        </p:nvSpPr>
        <p:spPr>
          <a:xfrm>
            <a:off x="1" y="-1"/>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מחוון תצפית גינת משחקים, קריית חינוך</a:t>
            </a:r>
          </a:p>
        </p:txBody>
      </p:sp>
      <p:graphicFrame>
        <p:nvGraphicFramePr>
          <p:cNvPr id="7" name="Table 6">
            <a:extLst>
              <a:ext uri="{FF2B5EF4-FFF2-40B4-BE49-F238E27FC236}">
                <a16:creationId xmlns:a16="http://schemas.microsoft.com/office/drawing/2014/main" id="{25BDE178-27A8-4DAA-A476-A65BFA1F0229}"/>
              </a:ext>
            </a:extLst>
          </p:cNvPr>
          <p:cNvGraphicFramePr>
            <a:graphicFrameLocks noGrp="1"/>
          </p:cNvGraphicFramePr>
          <p:nvPr>
            <p:extLst>
              <p:ext uri="{D42A27DB-BD31-4B8C-83A1-F6EECF244321}">
                <p14:modId xmlns:p14="http://schemas.microsoft.com/office/powerpoint/2010/main" val="4013845477"/>
              </p:ext>
            </p:extLst>
          </p:nvPr>
        </p:nvGraphicFramePr>
        <p:xfrm>
          <a:off x="66674" y="488887"/>
          <a:ext cx="12058649" cy="3200400"/>
        </p:xfrm>
        <a:graphic>
          <a:graphicData uri="http://schemas.openxmlformats.org/drawingml/2006/table">
            <a:tbl>
              <a:tblPr firstRow="1" firstCol="1" bandRow="1">
                <a:tableStyleId>{5C22544A-7EE6-4342-B048-85BDC9FD1C3A}</a:tableStyleId>
              </a:tblPr>
              <a:tblGrid>
                <a:gridCol w="2308661">
                  <a:extLst>
                    <a:ext uri="{9D8B030D-6E8A-4147-A177-3AD203B41FA5}">
                      <a16:colId xmlns:a16="http://schemas.microsoft.com/office/drawing/2014/main" val="2697299554"/>
                    </a:ext>
                  </a:extLst>
                </a:gridCol>
                <a:gridCol w="5801710">
                  <a:extLst>
                    <a:ext uri="{9D8B030D-6E8A-4147-A177-3AD203B41FA5}">
                      <a16:colId xmlns:a16="http://schemas.microsoft.com/office/drawing/2014/main" val="1912343668"/>
                    </a:ext>
                  </a:extLst>
                </a:gridCol>
                <a:gridCol w="3948278">
                  <a:extLst>
                    <a:ext uri="{9D8B030D-6E8A-4147-A177-3AD203B41FA5}">
                      <a16:colId xmlns:a16="http://schemas.microsoft.com/office/drawing/2014/main" val="2543229232"/>
                    </a:ext>
                  </a:extLst>
                </a:gridCol>
              </a:tblGrid>
              <a:tr h="69244">
                <a:tc>
                  <a:txBody>
                    <a:bodyPr/>
                    <a:lstStyle/>
                    <a:p>
                      <a:pPr algn="r" rtl="1"/>
                      <a:r>
                        <a:rPr lang="he-IL" sz="1000">
                          <a:effectLst/>
                          <a:latin typeface="Calibri" panose="020F0502020204030204" pitchFamily="34" charset="0"/>
                          <a:cs typeface="Calibri" panose="020F0502020204030204" pitchFamily="34" charset="0"/>
                        </a:rPr>
                        <a:t>קריטריונים לתצפית</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24163" marR="24163" marT="0" marB="0"/>
                </a:tc>
                <a:tc gridSpan="2">
                  <a:txBody>
                    <a:bodyPr/>
                    <a:lstStyle/>
                    <a:p>
                      <a:pPr algn="r" rtl="1"/>
                      <a:r>
                        <a:rPr lang="he-IL"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עדויות מגינת המשחקים (תיאור התנהגות הילדים והמבוגרים)</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59563687"/>
                  </a:ext>
                </a:extLst>
              </a:tr>
              <a:tr h="0">
                <a:tc rowSpan="3">
                  <a:txBody>
                    <a:bodyPr/>
                    <a:lstStyle/>
                    <a:p>
                      <a:pPr algn="r" rtl="1"/>
                      <a:r>
                        <a:rPr lang="he-IL" sz="1000">
                          <a:effectLst/>
                          <a:latin typeface="Calibri" panose="020F0502020204030204" pitchFamily="34" charset="0"/>
                          <a:ea typeface="Calibri" panose="020F0502020204030204" pitchFamily="34" charset="0"/>
                          <a:cs typeface="Calibri" panose="020F0502020204030204" pitchFamily="34" charset="0"/>
                        </a:rPr>
                        <a:t>דמוגרפיה: </a:t>
                      </a:r>
                      <a:r>
                        <a:rPr lang="he-IL" sz="1000" b="0">
                          <a:effectLst/>
                          <a:latin typeface="Calibri" panose="020F0502020204030204" pitchFamily="34" charset="0"/>
                          <a:ea typeface="Calibri" panose="020F0502020204030204" pitchFamily="34" charset="0"/>
                          <a:cs typeface="Calibri" panose="020F0502020204030204" pitchFamily="34" charset="0"/>
                        </a:rPr>
                        <a:t>הערכת גילי המבוגרים ו/או הילדים, </a:t>
                      </a:r>
                      <a:r>
                        <a:rPr lang="he-IL" sz="1000" b="0" kern="1200">
                          <a:solidFill>
                            <a:schemeClr val="lt1"/>
                          </a:solidFill>
                          <a:effectLst/>
                          <a:latin typeface="Calibri" panose="020F0502020204030204" pitchFamily="34" charset="0"/>
                          <a:ea typeface="+mn-ea"/>
                          <a:cs typeface="Calibri" panose="020F0502020204030204" pitchFamily="34" charset="0"/>
                        </a:rPr>
                        <a:t>יש לציין כמות עבור כל הרכב מבקרים</a:t>
                      </a:r>
                    </a:p>
                    <a:p>
                      <a:pPr algn="r" rtl="1"/>
                      <a:r>
                        <a:rPr lang="he-IL" sz="1000" b="1" kern="1200">
                          <a:solidFill>
                            <a:schemeClr val="lt1"/>
                          </a:solidFill>
                          <a:effectLst/>
                          <a:latin typeface="Calibri" panose="020F0502020204030204" pitchFamily="34" charset="0"/>
                          <a:ea typeface="+mn-ea"/>
                          <a:cs typeface="Calibri" panose="020F0502020204030204" pitchFamily="34" charset="0"/>
                        </a:rPr>
                        <a:t>הערכת משך שהייה</a:t>
                      </a:r>
                      <a:endParaRPr lang="en-US" sz="1000" b="1" kern="1200">
                        <a:solidFill>
                          <a:schemeClr val="lt1"/>
                        </a:solidFill>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tc>
                <a:tc>
                  <a:txBody>
                    <a:bodyPr/>
                    <a:lstStyle/>
                    <a:p>
                      <a:pPr algn="r" rtl="1"/>
                      <a:r>
                        <a:rPr lang="he-IL" sz="1000" b="1">
                          <a:effectLst/>
                          <a:latin typeface="Calibri" panose="020F0502020204030204" pitchFamily="34" charset="0"/>
                          <a:ea typeface="Calibri" panose="020F0502020204030204" pitchFamily="34" charset="0"/>
                          <a:cs typeface="Calibri" panose="020F0502020204030204" pitchFamily="34" charset="0"/>
                        </a:rPr>
                        <a:t>מבוגרים– כמות בזמן </a:t>
                      </a:r>
                      <a:r>
                        <a:rPr lang="he-IL" sz="1000" b="1" kern="1200">
                          <a:solidFill>
                            <a:schemeClr val="dk1"/>
                          </a:solidFill>
                          <a:effectLst/>
                          <a:latin typeface="Calibri" panose="020F0502020204030204" pitchFamily="34" charset="0"/>
                          <a:ea typeface="Calibri" panose="020F0502020204030204" pitchFamily="34" charset="0"/>
                          <a:cs typeface="Calibri" panose="020F0502020204030204" pitchFamily="34" charset="0"/>
                        </a:rPr>
                        <a:t>עומס:___ </a:t>
                      </a:r>
                      <a:r>
                        <a:rPr lang="he-IL" sz="1000" b="0" kern="1200">
                          <a:solidFill>
                            <a:schemeClr val="dk1"/>
                          </a:solidFill>
                          <a:effectLst/>
                          <a:latin typeface="Calibri" panose="020F0502020204030204" pitchFamily="34" charset="0"/>
                          <a:ea typeface="+mn-ea"/>
                          <a:cs typeface="Calibri" panose="020F0502020204030204" pitchFamily="34" charset="0"/>
                        </a:rPr>
                        <a:t>נשים___ גברים___   קרבה: הורה___ סבים___ מטפל/ת___ אח/ות גדול/ה___ אחר___</a:t>
                      </a:r>
                      <a:endParaRPr lang="en-US" sz="1000" b="0" kern="120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tc>
                <a:tc>
                  <a:txBody>
                    <a:bodyPr/>
                    <a:lstStyle/>
                    <a:p>
                      <a:pPr algn="r" rtl="1"/>
                      <a:r>
                        <a:rPr lang="he-IL" sz="1000" b="1">
                          <a:effectLst/>
                          <a:latin typeface="Calibri" panose="020F0502020204030204" pitchFamily="34" charset="0"/>
                          <a:ea typeface="Calibri" panose="020F0502020204030204" pitchFamily="34" charset="0"/>
                          <a:cs typeface="Calibri" panose="020F0502020204030204" pitchFamily="34" charset="0"/>
                        </a:rPr>
                        <a:t>ילדים – כמות בזמן עומס:___ </a:t>
                      </a:r>
                      <a:r>
                        <a:rPr lang="he-IL" sz="1000" b="0" kern="1200">
                          <a:solidFill>
                            <a:schemeClr val="dk1"/>
                          </a:solidFill>
                          <a:effectLst/>
                          <a:latin typeface="Calibri" panose="020F0502020204030204" pitchFamily="34" charset="0"/>
                          <a:ea typeface="+mn-ea"/>
                          <a:cs typeface="Calibri" panose="020F0502020204030204" pitchFamily="34" charset="0"/>
                        </a:rPr>
                        <a:t>בנות___בנים___      גיל: </a:t>
                      </a:r>
                      <a:r>
                        <a:rPr lang="en-US" sz="1000" b="0" kern="1200">
                          <a:solidFill>
                            <a:schemeClr val="dk1"/>
                          </a:solidFill>
                          <a:effectLst/>
                          <a:latin typeface="Calibri" panose="020F0502020204030204" pitchFamily="34" charset="0"/>
                          <a:ea typeface="+mn-ea"/>
                          <a:cs typeface="Calibri" panose="020F0502020204030204" pitchFamily="34" charset="0"/>
                        </a:rPr>
                        <a:t>0-3</a:t>
                      </a:r>
                      <a:r>
                        <a:rPr lang="he-IL" sz="1000" b="0" kern="1200">
                          <a:solidFill>
                            <a:schemeClr val="dk1"/>
                          </a:solidFill>
                          <a:effectLst/>
                          <a:latin typeface="Calibri" panose="020F0502020204030204" pitchFamily="34" charset="0"/>
                          <a:ea typeface="+mn-ea"/>
                          <a:cs typeface="Calibri" panose="020F0502020204030204" pitchFamily="34" charset="0"/>
                        </a:rPr>
                        <a:t>___ </a:t>
                      </a:r>
                      <a:r>
                        <a:rPr lang="en-US" sz="1000" b="0" kern="1200">
                          <a:solidFill>
                            <a:schemeClr val="dk1"/>
                          </a:solidFill>
                          <a:effectLst/>
                          <a:latin typeface="Calibri" panose="020F0502020204030204" pitchFamily="34" charset="0"/>
                          <a:ea typeface="+mn-ea"/>
                          <a:cs typeface="Calibri" panose="020F0502020204030204" pitchFamily="34" charset="0"/>
                        </a:rPr>
                        <a:t>3-6</a:t>
                      </a:r>
                      <a:r>
                        <a:rPr lang="he-IL" sz="1000" b="0" kern="1200">
                          <a:solidFill>
                            <a:schemeClr val="dk1"/>
                          </a:solidFill>
                          <a:effectLst/>
                          <a:latin typeface="Calibri" panose="020F0502020204030204" pitchFamily="34" charset="0"/>
                          <a:ea typeface="+mn-ea"/>
                          <a:cs typeface="Calibri" panose="020F0502020204030204" pitchFamily="34" charset="0"/>
                        </a:rPr>
                        <a:t>___ </a:t>
                      </a:r>
                      <a:r>
                        <a:rPr lang="en-US" sz="1000" b="0" kern="1200">
                          <a:solidFill>
                            <a:schemeClr val="dk1"/>
                          </a:solidFill>
                          <a:effectLst/>
                          <a:latin typeface="Calibri" panose="020F0502020204030204" pitchFamily="34" charset="0"/>
                          <a:ea typeface="+mn-ea"/>
                          <a:cs typeface="Calibri" panose="020F0502020204030204" pitchFamily="34" charset="0"/>
                        </a:rPr>
                        <a:t>6</a:t>
                      </a:r>
                      <a:r>
                        <a:rPr lang="he-IL" sz="1000" b="0" kern="1200">
                          <a:solidFill>
                            <a:schemeClr val="dk1"/>
                          </a:solidFill>
                          <a:effectLst/>
                          <a:latin typeface="Calibri" panose="020F0502020204030204" pitchFamily="34" charset="0"/>
                          <a:ea typeface="+mn-ea"/>
                          <a:cs typeface="Calibri" panose="020F0502020204030204" pitchFamily="34" charset="0"/>
                        </a:rPr>
                        <a:t>+___</a:t>
                      </a:r>
                      <a:endParaRPr lang="en-US" sz="1000" b="0" kern="1200">
                        <a:solidFill>
                          <a:schemeClr val="dk1"/>
                        </a:solidFill>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tc>
                <a:extLst>
                  <a:ext uri="{0D108BD9-81ED-4DB2-BD59-A6C34878D82A}">
                    <a16:rowId xmlns:a16="http://schemas.microsoft.com/office/drawing/2014/main" val="358800599"/>
                  </a:ext>
                </a:extLst>
              </a:tr>
              <a:tr h="0">
                <a:tc vMerge="1">
                  <a:txBody>
                    <a:bodyPr/>
                    <a:lstStyle/>
                    <a:p>
                      <a:pPr algn="r" rtl="1"/>
                      <a:endParaRPr lang="en-US" sz="1100" b="0">
                        <a:effectLst/>
                        <a:latin typeface="Times New Roman" panose="02020603050405020304" pitchFamily="18" charset="0"/>
                        <a:cs typeface="Arial" panose="020B0604020202020204" pitchFamily="34" charset="0"/>
                      </a:endParaRPr>
                    </a:p>
                  </a:txBody>
                  <a:tcPr marL="114300" marR="114300" marT="0" marB="0"/>
                </a:tc>
                <a:tc gridSpan="2">
                  <a:txBody>
                    <a:bodyPr/>
                    <a:lstStyle/>
                    <a:p>
                      <a:pPr algn="r" rtl="1"/>
                      <a:r>
                        <a:rPr lang="he-IL" sz="1000" b="1">
                          <a:solidFill>
                            <a:schemeClr val="tx1"/>
                          </a:solidFill>
                          <a:effectLst/>
                          <a:latin typeface="Calibri" panose="020F0502020204030204" pitchFamily="34" charset="0"/>
                          <a:ea typeface="Calibri" panose="020F0502020204030204" pitchFamily="34" charset="0"/>
                          <a:cs typeface="Calibri" panose="020F0502020204030204" pitchFamily="34" charset="0"/>
                        </a:rPr>
                        <a:t>הרכב:   </a:t>
                      </a:r>
                      <a:r>
                        <a:rPr lang="he-IL" sz="1000" b="0" kern="1200">
                          <a:solidFill>
                            <a:schemeClr val="dk1"/>
                          </a:solidFill>
                          <a:effectLst/>
                          <a:latin typeface="Calibri" panose="020F0502020204030204" pitchFamily="34" charset="0"/>
                          <a:ea typeface="Calibri" panose="020F0502020204030204" pitchFamily="34" charset="0"/>
                          <a:cs typeface="Calibri" panose="020F0502020204030204" pitchFamily="34" charset="0"/>
                        </a:rPr>
                        <a:t>מבוגר וילד</a:t>
                      </a:r>
                      <a:r>
                        <a:rPr lang="he-IL" sz="1000" b="0" kern="1200">
                          <a:solidFill>
                            <a:schemeClr val="dk1"/>
                          </a:solidFill>
                          <a:effectLst/>
                          <a:latin typeface="Calibri" panose="020F0502020204030204" pitchFamily="34" charset="0"/>
                          <a:ea typeface="+mn-ea"/>
                          <a:cs typeface="Calibri" panose="020F0502020204030204" pitchFamily="34" charset="0"/>
                        </a:rPr>
                        <a:t>/ה </a:t>
                      </a:r>
                      <a:r>
                        <a:rPr lang="en-US" sz="1000" b="0" kern="1200">
                          <a:solidFill>
                            <a:schemeClr val="dk1"/>
                          </a:solidFill>
                          <a:effectLst/>
                          <a:latin typeface="Calibri" panose="020F0502020204030204" pitchFamily="34" charset="0"/>
                          <a:ea typeface="+mn-ea"/>
                          <a:cs typeface="Calibri" panose="020F0502020204030204" pitchFamily="34" charset="0"/>
                        </a:rPr>
                        <a:t>1</a:t>
                      </a:r>
                      <a:r>
                        <a:rPr lang="he-IL" sz="1000" b="0" kern="1200">
                          <a:solidFill>
                            <a:schemeClr val="dk1"/>
                          </a:solidFill>
                          <a:effectLst/>
                          <a:latin typeface="Calibri" panose="020F0502020204030204" pitchFamily="34" charset="0"/>
                          <a:ea typeface="+mn-ea"/>
                          <a:cs typeface="Calibri" panose="020F0502020204030204" pitchFamily="34" charset="0"/>
                        </a:rPr>
                        <a:t>___   עם </a:t>
                      </a:r>
                      <a:r>
                        <a:rPr lang="en-US" sz="1000" b="0" kern="1200">
                          <a:solidFill>
                            <a:schemeClr val="dk1"/>
                          </a:solidFill>
                          <a:effectLst/>
                          <a:latin typeface="Calibri" panose="020F0502020204030204" pitchFamily="34" charset="0"/>
                          <a:ea typeface="+mn-ea"/>
                          <a:cs typeface="Calibri" panose="020F0502020204030204" pitchFamily="34" charset="0"/>
                        </a:rPr>
                        <a:t>2</a:t>
                      </a:r>
                      <a:r>
                        <a:rPr lang="he-IL" sz="1000" b="0" kern="1200">
                          <a:solidFill>
                            <a:schemeClr val="dk1"/>
                          </a:solidFill>
                          <a:effectLst/>
                          <a:latin typeface="Calibri" panose="020F0502020204030204" pitchFamily="34" charset="0"/>
                          <a:ea typeface="+mn-ea"/>
                          <a:cs typeface="Calibri" panose="020F0502020204030204" pitchFamily="34" charset="0"/>
                        </a:rPr>
                        <a:t> ילדים___  </a:t>
                      </a:r>
                      <a:r>
                        <a:rPr lang="en-US" sz="1000" b="0" kern="1200">
                          <a:solidFill>
                            <a:schemeClr val="dk1"/>
                          </a:solidFill>
                          <a:effectLst/>
                          <a:latin typeface="Calibri" panose="020F0502020204030204" pitchFamily="34" charset="0"/>
                          <a:ea typeface="+mn-ea"/>
                          <a:cs typeface="Calibri" panose="020F0502020204030204" pitchFamily="34" charset="0"/>
                        </a:rPr>
                        <a:t>3</a:t>
                      </a:r>
                      <a:r>
                        <a:rPr lang="he-IL" sz="1000" b="0" kern="1200">
                          <a:solidFill>
                            <a:schemeClr val="dk1"/>
                          </a:solidFill>
                          <a:effectLst/>
                          <a:latin typeface="Calibri" panose="020F0502020204030204" pitchFamily="34" charset="0"/>
                          <a:ea typeface="+mn-ea"/>
                          <a:cs typeface="Calibri" panose="020F0502020204030204" pitchFamily="34" charset="0"/>
                        </a:rPr>
                        <a:t> ילדים+ ___   זוג וילד/ה___  עם 2 ילדים ___  3 ילדים+ ___  קבוצה (כמה מבוגרים וכמה ילדים):____________</a:t>
                      </a:r>
                      <a:endPar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70252829"/>
                  </a:ext>
                </a:extLst>
              </a:tr>
              <a:tr h="0">
                <a:tc vMerge="1">
                  <a:txBody>
                    <a:bodyPr/>
                    <a:lstStyle/>
                    <a:p>
                      <a:pPr algn="r" rtl="1"/>
                      <a:r>
                        <a:rPr lang="he-IL" sz="1100" b="0">
                          <a:effectLst/>
                        </a:rPr>
                        <a:t>הערכת משך השהייה</a:t>
                      </a:r>
                      <a:endParaRPr lang="en-US" sz="1100" b="0">
                        <a:effectLst/>
                        <a:latin typeface="Times New Roman" panose="02020603050405020304" pitchFamily="18" charset="0"/>
                        <a:ea typeface="Calibri" panose="020F0502020204030204" pitchFamily="34" charset="0"/>
                        <a:cs typeface="Arial" panose="020B0604020202020204" pitchFamily="34" charset="0"/>
                      </a:endParaRPr>
                    </a:p>
                  </a:txBody>
                  <a:tcPr marL="24163" marR="24163" marT="0" marB="0"/>
                </a:tc>
                <a:tc gridSpan="2">
                  <a:txBody>
                    <a:bodyPr/>
                    <a:lstStyle/>
                    <a:p>
                      <a:pPr algn="r" rtl="1"/>
                      <a:r>
                        <a:rPr lang="he-IL" sz="1000" b="0" u="sng">
                          <a:solidFill>
                            <a:schemeClr val="tx1"/>
                          </a:solidFill>
                          <a:effectLst/>
                          <a:latin typeface="Calibri" panose="020F0502020204030204" pitchFamily="34" charset="0"/>
                          <a:ea typeface="Calibri" panose="020F0502020204030204" pitchFamily="34" charset="0"/>
                          <a:cs typeface="Calibri" panose="020F0502020204030204" pitchFamily="34" charset="0"/>
                        </a:rPr>
                        <a:t>עד חצי שעה:</a:t>
                      </a:r>
                      <a:r>
                        <a:rPr lang="he-IL"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 רוב/כמחצית/מיעוט    </a:t>
                      </a:r>
                      <a:r>
                        <a:rPr lang="he-IL" sz="1000" b="0" u="sng">
                          <a:solidFill>
                            <a:schemeClr val="tx1"/>
                          </a:solidFill>
                          <a:effectLst/>
                          <a:latin typeface="Calibri" panose="020F0502020204030204" pitchFamily="34" charset="0"/>
                          <a:ea typeface="Calibri" panose="020F0502020204030204" pitchFamily="34" charset="0"/>
                          <a:cs typeface="Calibri" panose="020F0502020204030204" pitchFamily="34" charset="0"/>
                        </a:rPr>
                        <a:t>חצי שעה-שעה:</a:t>
                      </a:r>
                      <a:r>
                        <a:rPr lang="he-IL"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 רוב/כמחצית/מיעוט    </a:t>
                      </a:r>
                      <a:r>
                        <a:rPr lang="he-IL" sz="1000" b="0" u="sng">
                          <a:solidFill>
                            <a:schemeClr val="tx1"/>
                          </a:solidFill>
                          <a:effectLst/>
                          <a:latin typeface="Calibri" panose="020F0502020204030204" pitchFamily="34" charset="0"/>
                          <a:ea typeface="Calibri" panose="020F0502020204030204" pitchFamily="34" charset="0"/>
                          <a:cs typeface="Calibri" panose="020F0502020204030204" pitchFamily="34" charset="0"/>
                        </a:rPr>
                        <a:t>שעה-שעתיים:</a:t>
                      </a:r>
                      <a:r>
                        <a:rPr lang="he-IL" sz="1000" b="0">
                          <a:solidFill>
                            <a:schemeClr val="tx1"/>
                          </a:solidFill>
                          <a:effectLst/>
                          <a:latin typeface="Calibri" panose="020F0502020204030204" pitchFamily="34" charset="0"/>
                          <a:ea typeface="Calibri" panose="020F0502020204030204" pitchFamily="34" charset="0"/>
                          <a:cs typeface="Calibri" panose="020F0502020204030204" pitchFamily="34" charset="0"/>
                        </a:rPr>
                        <a:t> רוב/כמחצית/מיעוט    </a:t>
                      </a:r>
                      <a:endParaRPr lang="en-US" sz="1000" b="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59054136"/>
                  </a:ext>
                </a:extLst>
              </a:tr>
              <a:tr h="1151809">
                <a:tc>
                  <a:txBody>
                    <a:bodyPr/>
                    <a:lstStyle/>
                    <a:p>
                      <a:pPr algn="r" rtl="1"/>
                      <a:r>
                        <a:rPr lang="he-IL" sz="1000" dirty="0">
                          <a:effectLst/>
                          <a:latin typeface="Calibri" panose="020F0502020204030204" pitchFamily="34" charset="0"/>
                          <a:ea typeface="Calibri" panose="020F0502020204030204" pitchFamily="34" charset="0"/>
                          <a:cs typeface="Calibri" panose="020F0502020204030204" pitchFamily="34" charset="0"/>
                        </a:rPr>
                        <a:t>תיאור כללי ומיפוי חסמים</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he-IL" sz="1000" b="0" dirty="0">
                          <a:effectLst/>
                          <a:latin typeface="Calibri" panose="020F0502020204030204" pitchFamily="34" charset="0"/>
                          <a:ea typeface="Calibri" panose="020F0502020204030204" pitchFamily="34" charset="0"/>
                          <a:cs typeface="Calibri" panose="020F0502020204030204" pitchFamily="34" charset="0"/>
                        </a:rPr>
                        <a:t>בכל קריטריון: לתת ציון בין 1 (כלל לא/ שלילי מאוד) ל- </a:t>
                      </a:r>
                      <a:r>
                        <a:rPr lang="en-US" sz="1000" b="0" dirty="0">
                          <a:effectLst/>
                          <a:latin typeface="Calibri" panose="020F0502020204030204" pitchFamily="34" charset="0"/>
                          <a:ea typeface="Calibri" panose="020F0502020204030204" pitchFamily="34" charset="0"/>
                          <a:cs typeface="Calibri" panose="020F0502020204030204" pitchFamily="34" charset="0"/>
                        </a:rPr>
                        <a:t>7 </a:t>
                      </a:r>
                      <a:r>
                        <a:rPr lang="he-IL" sz="1000" b="0" dirty="0">
                          <a:effectLst/>
                          <a:latin typeface="Calibri" panose="020F0502020204030204" pitchFamily="34" charset="0"/>
                          <a:ea typeface="Calibri" panose="020F0502020204030204" pitchFamily="34" charset="0"/>
                          <a:cs typeface="Calibri" panose="020F0502020204030204" pitchFamily="34" charset="0"/>
                        </a:rPr>
                        <a:t> (חיובי/ במידה רבה מאוד) </a:t>
                      </a:r>
                      <a:endParaRPr lang="en-US" sz="1000" b="0" dirty="0">
                        <a:effectLst/>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he-IL" sz="1000" b="0" dirty="0">
                          <a:effectLst/>
                          <a:latin typeface="Calibri" panose="020F0502020204030204" pitchFamily="34" charset="0"/>
                          <a:cs typeface="Calibri" panose="020F0502020204030204" pitchFamily="34" charset="0"/>
                        </a:rPr>
                        <a:t>עבור כל התרחשות יש לציין היקף מקרים שנצפו (כמות) ולתאר בפירוט הכללי</a:t>
                      </a:r>
                    </a:p>
                    <a:p>
                      <a:pPr marL="0" algn="r" defTabSz="914400" rtl="1" eaLnBrk="1" latinLnBrk="0" hangingPunct="1">
                        <a:spcAft>
                          <a:spcPts val="600"/>
                        </a:spcAft>
                      </a:pPr>
                      <a:r>
                        <a:rPr lang="he-IL" sz="1000" b="0" kern="1200" dirty="0">
                          <a:solidFill>
                            <a:schemeClr val="lt1"/>
                          </a:solidFill>
                          <a:effectLst/>
                          <a:latin typeface="Calibri" panose="020F0502020204030204" pitchFamily="34" charset="0"/>
                          <a:ea typeface="+mn-ea"/>
                          <a:cs typeface="Calibri" panose="020F0502020204030204" pitchFamily="34" charset="0"/>
                        </a:rPr>
                        <a:t>יש לתאר את מבנה הגינה, הרכב המבקרים, התרחשויות בולטות ו/או חריגות מכל סוג</a:t>
                      </a:r>
                      <a:endParaRPr lang="en-US" sz="1000" b="0" kern="1200" dirty="0">
                        <a:solidFill>
                          <a:schemeClr val="lt1"/>
                        </a:solidFill>
                        <a:effectLst/>
                        <a:latin typeface="Calibri" panose="020F0502020204030204" pitchFamily="34" charset="0"/>
                        <a:ea typeface="+mn-ea"/>
                        <a:cs typeface="Calibri" panose="020F0502020204030204" pitchFamily="34" charset="0"/>
                      </a:endParaRPr>
                    </a:p>
                  </a:txBody>
                  <a:tcPr marL="114300" marR="114300" marT="0" marB="0"/>
                </a:tc>
                <a:tc gridSpan="2">
                  <a:txBody>
                    <a:bodyPr/>
                    <a:lstStyle/>
                    <a:p>
                      <a:pPr algn="r" rtl="1"/>
                      <a:r>
                        <a:rPr lang="he-IL" sz="1000" b="1">
                          <a:effectLst/>
                          <a:latin typeface="Calibri" panose="020F0502020204030204" pitchFamily="34" charset="0"/>
                          <a:ea typeface="Calibri" panose="020F0502020204030204" pitchFamily="34" charset="0"/>
                          <a:cs typeface="Calibri" panose="020F0502020204030204" pitchFamily="34" charset="0"/>
                        </a:rPr>
                        <a:t>ציון (</a:t>
                      </a:r>
                      <a:r>
                        <a:rPr lang="en-US" sz="1000" b="1">
                          <a:effectLst/>
                          <a:latin typeface="Calibri" panose="020F0502020204030204" pitchFamily="34" charset="0"/>
                          <a:ea typeface="Calibri" panose="020F0502020204030204" pitchFamily="34" charset="0"/>
                          <a:cs typeface="Calibri" panose="020F0502020204030204" pitchFamily="34" charset="0"/>
                        </a:rPr>
                        <a:t>7-1</a:t>
                      </a:r>
                      <a:r>
                        <a:rPr lang="he-IL" sz="1000" b="1">
                          <a:effectLst/>
                          <a:latin typeface="Calibri" panose="020F0502020204030204" pitchFamily="34" charset="0"/>
                          <a:ea typeface="Calibri" panose="020F0502020204030204" pitchFamily="34" charset="0"/>
                          <a:cs typeface="Calibri" panose="020F0502020204030204" pitchFamily="34" charset="0"/>
                        </a:rPr>
                        <a:t>): </a:t>
                      </a:r>
                      <a:r>
                        <a:rPr lang="he-IL" sz="1000">
                          <a:effectLst/>
                          <a:latin typeface="Calibri" panose="020F0502020204030204" pitchFamily="34" charset="0"/>
                          <a:ea typeface="Calibri" panose="020F0502020204030204" pitchFamily="34" charset="0"/>
                          <a:cs typeface="Calibri" panose="020F0502020204030204" pitchFamily="34" charset="0"/>
                        </a:rPr>
                        <a:t>נגיש לעגלות___ מקומות ישיבה___  הצללה___  ניקיון ותחזוקה___  תאורה___ גידור/בטיחות___ ברזייה לילדים___  תחושת ביטחון___  </a:t>
                      </a:r>
                      <a:endParaRPr lang="en-US" sz="1000">
                        <a:effectLst/>
                        <a:latin typeface="Calibri" panose="020F0502020204030204" pitchFamily="34" charset="0"/>
                        <a:ea typeface="Calibri" panose="020F0502020204030204" pitchFamily="34" charset="0"/>
                        <a:cs typeface="Calibri" panose="020F0502020204030204" pitchFamily="34" charset="0"/>
                      </a:endParaRPr>
                    </a:p>
                    <a:p>
                      <a:pPr algn="r" rtl="1"/>
                      <a:r>
                        <a:rPr lang="he-IL" sz="1000" b="1">
                          <a:effectLst/>
                          <a:latin typeface="Calibri" panose="020F0502020204030204" pitchFamily="34" charset="0"/>
                          <a:ea typeface="Calibri" panose="020F0502020204030204" pitchFamily="34" charset="0"/>
                          <a:cs typeface="Calibri" panose="020F0502020204030204" pitchFamily="34" charset="0"/>
                        </a:rPr>
                        <a:t>היקף/כמות מקרים של הפרעות:</a:t>
                      </a:r>
                      <a:r>
                        <a:rPr lang="he-IL" sz="1000">
                          <a:effectLst/>
                          <a:latin typeface="Calibri" panose="020F0502020204030204" pitchFamily="34" charset="0"/>
                          <a:ea typeface="Calibri" panose="020F0502020204030204" pitchFamily="34" charset="0"/>
                          <a:cs typeface="Calibri" panose="020F0502020204030204" pitchFamily="34" charset="0"/>
                        </a:rPr>
                        <a:t> ילדים גדולים בגינת ממשחקים___ רוכבי אופניים מחוץ לשטח מיועד___ ילדים רצים לכביש___ אחר, לפרט: ____________</a:t>
                      </a:r>
                      <a:endParaRPr lang="en-US" sz="1000">
                        <a:effectLst/>
                        <a:latin typeface="Calibri" panose="020F0502020204030204" pitchFamily="34" charset="0"/>
                        <a:ea typeface="Calibri" panose="020F0502020204030204" pitchFamily="34" charset="0"/>
                        <a:cs typeface="Calibri" panose="020F0502020204030204" pitchFamily="34" charset="0"/>
                      </a:endParaRPr>
                    </a:p>
                    <a:p>
                      <a:pPr algn="r" rtl="1"/>
                      <a:r>
                        <a:rPr lang="he-IL" sz="1000" b="1">
                          <a:effectLst/>
                          <a:latin typeface="Calibri" panose="020F0502020204030204" pitchFamily="34" charset="0"/>
                          <a:ea typeface="Calibri" panose="020F0502020204030204" pitchFamily="34" charset="0"/>
                          <a:cs typeface="Calibri" panose="020F0502020204030204" pitchFamily="34" charset="0"/>
                        </a:rPr>
                        <a:t>היקף/כמות מקרים של: </a:t>
                      </a:r>
                      <a:r>
                        <a:rPr lang="he-IL" sz="1000">
                          <a:effectLst/>
                          <a:latin typeface="Calibri" panose="020F0502020204030204" pitchFamily="34" charset="0"/>
                          <a:ea typeface="Calibri" panose="020F0502020204030204" pitchFamily="34" charset="0"/>
                          <a:cs typeface="Calibri" panose="020F0502020204030204" pitchFamily="34" charset="0"/>
                        </a:rPr>
                        <a:t>צעצוע/משחק מהבית___  אוכל/חטיפים מהבית___   </a:t>
                      </a:r>
                      <a:endParaRPr lang="en-US" sz="1000">
                        <a:effectLst/>
                        <a:latin typeface="Calibri" panose="020F0502020204030204" pitchFamily="34" charset="0"/>
                        <a:ea typeface="Calibri" panose="020F0502020204030204" pitchFamily="34" charset="0"/>
                        <a:cs typeface="Calibri" panose="020F0502020204030204" pitchFamily="34" charset="0"/>
                      </a:endParaRPr>
                    </a:p>
                    <a:p>
                      <a:pPr algn="r" rtl="1">
                        <a:lnSpc>
                          <a:spcPct val="115000"/>
                        </a:lnSpc>
                      </a:pPr>
                      <a:r>
                        <a:rPr lang="he-IL" sz="1000" b="1">
                          <a:effectLst/>
                          <a:latin typeface="Calibri" panose="020F0502020204030204" pitchFamily="34" charset="0"/>
                          <a:ea typeface="Calibri" panose="020F0502020204030204" pitchFamily="34" charset="0"/>
                          <a:cs typeface="Calibri" panose="020F0502020204030204" pitchFamily="34" charset="0"/>
                        </a:rPr>
                        <a:t>תיאור מבנה הגינה ותיאור התרחשות כללי,  </a:t>
                      </a:r>
                      <a:r>
                        <a:rPr lang="he-IL" sz="1000" b="1" u="sng">
                          <a:effectLst/>
                          <a:latin typeface="Calibri" panose="020F0502020204030204" pitchFamily="34" charset="0"/>
                          <a:ea typeface="Calibri" panose="020F0502020204030204" pitchFamily="34" charset="0"/>
                          <a:cs typeface="Calibri" panose="020F0502020204030204" pitchFamily="34" charset="0"/>
                        </a:rPr>
                        <a:t>פירוט ודוגמאות למדדים לעיל</a:t>
                      </a:r>
                      <a:r>
                        <a:rPr lang="he-IL" sz="1000" b="1">
                          <a:effectLst/>
                          <a:latin typeface="Calibri" panose="020F0502020204030204" pitchFamily="34" charset="0"/>
                          <a:ea typeface="Calibri" panose="020F0502020204030204" pitchFamily="34" charset="0"/>
                          <a:cs typeface="Calibri" panose="020F0502020204030204" pitchFamily="34" charset="0"/>
                        </a:rPr>
                        <a:t> ונקודות חשובות לציון:</a:t>
                      </a:r>
                      <a:endParaRPr lang="en-US" sz="1000">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tc>
                <a:tc hMerge="1">
                  <a:txBody>
                    <a:bodyPr/>
                    <a:lstStyle/>
                    <a:p>
                      <a:pPr algn="r" rtl="1"/>
                      <a:endParaRPr lang="en-US" sz="120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2678747580"/>
                  </a:ext>
                </a:extLst>
              </a:tr>
              <a:tr h="1370884">
                <a:tc>
                  <a:txBody>
                    <a:bodyPr/>
                    <a:lstStyle/>
                    <a:p>
                      <a:pPr algn="r" rtl="1"/>
                      <a:r>
                        <a:rPr lang="he-IL" sz="1000">
                          <a:solidFill>
                            <a:schemeClr val="bg1"/>
                          </a:solidFill>
                          <a:effectLst/>
                          <a:latin typeface="Calibri" panose="020F0502020204030204" pitchFamily="34" charset="0"/>
                          <a:ea typeface="Calibri" panose="020F0502020204030204" pitchFamily="34" charset="0"/>
                          <a:cs typeface="Calibri" panose="020F0502020204030204" pitchFamily="34" charset="0"/>
                        </a:rPr>
                        <a:t>שימוש במתקנים</a:t>
                      </a:r>
                      <a:endParaRPr lang="en-US" sz="1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he-IL" sz="1000" b="0">
                          <a:solidFill>
                            <a:schemeClr val="bg1"/>
                          </a:solidFill>
                          <a:effectLst/>
                          <a:latin typeface="Calibri" panose="020F0502020204030204" pitchFamily="34" charset="0"/>
                          <a:ea typeface="Calibri" panose="020F0502020204030204" pitchFamily="34" charset="0"/>
                          <a:cs typeface="Calibri" panose="020F0502020204030204" pitchFamily="34" charset="0"/>
                        </a:rPr>
                        <a:t>בהיקף שימוש יש לתת ציון בין 1 ל- 7</a:t>
                      </a:r>
                      <a:br>
                        <a:rPr lang="he-IL" sz="1000" b="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he-IL" sz="1000" b="0">
                          <a:solidFill>
                            <a:schemeClr val="bg1"/>
                          </a:solidFill>
                          <a:effectLst/>
                          <a:latin typeface="Calibri" panose="020F0502020204030204" pitchFamily="34" charset="0"/>
                          <a:ea typeface="Calibri" panose="020F0502020204030204" pitchFamily="34" charset="0"/>
                          <a:cs typeface="Calibri" panose="020F0502020204030204" pitchFamily="34" charset="0"/>
                        </a:rPr>
                        <a:t> (כש-1 הכי ריק ו- 7 הכי עמוס) </a:t>
                      </a:r>
                      <a:endParaRPr lang="en-US" sz="1000" b="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gn="r" rtl="1">
                        <a:spcAft>
                          <a:spcPts val="600"/>
                        </a:spcAft>
                      </a:pPr>
                      <a:r>
                        <a:rPr lang="he-IL" sz="1000" b="0">
                          <a:solidFill>
                            <a:schemeClr val="bg1"/>
                          </a:solidFill>
                          <a:effectLst/>
                          <a:latin typeface="Calibri" panose="020F0502020204030204" pitchFamily="34" charset="0"/>
                          <a:ea typeface="Calibri" panose="020F0502020204030204" pitchFamily="34" charset="0"/>
                          <a:cs typeface="Calibri" panose="020F0502020204030204" pitchFamily="34" charset="0"/>
                        </a:rPr>
                        <a:t>יש לפרט את כל </a:t>
                      </a:r>
                      <a:r>
                        <a:rPr lang="he-IL" sz="1000" b="0" u="sng">
                          <a:solidFill>
                            <a:schemeClr val="bg1"/>
                          </a:solidFill>
                          <a:effectLst/>
                          <a:latin typeface="Calibri" panose="020F0502020204030204" pitchFamily="34" charset="0"/>
                          <a:ea typeface="Calibri" panose="020F0502020204030204" pitchFamily="34" charset="0"/>
                          <a:cs typeface="Calibri" panose="020F0502020204030204" pitchFamily="34" charset="0"/>
                        </a:rPr>
                        <a:t>המתקנים הפורמליים</a:t>
                      </a:r>
                      <a:r>
                        <a:rPr lang="he-IL" sz="1000" b="0">
                          <a:solidFill>
                            <a:schemeClr val="bg1"/>
                          </a:solidFill>
                          <a:effectLst/>
                          <a:latin typeface="Calibri" panose="020F0502020204030204" pitchFamily="34" charset="0"/>
                          <a:ea typeface="Calibri" panose="020F0502020204030204" pitchFamily="34" charset="0"/>
                          <a:cs typeface="Calibri" panose="020F0502020204030204" pitchFamily="34" charset="0"/>
                        </a:rPr>
                        <a:t> בגינה (כולל – אחר), לציין עבור כל מתקן את היקף השימוש בו ואת גיל הילדים השכיח ביותר</a:t>
                      </a:r>
                    </a:p>
                    <a:p>
                      <a:pPr algn="r" rtl="1">
                        <a:spcAft>
                          <a:spcPts val="600"/>
                        </a:spcAft>
                      </a:pPr>
                      <a:endParaRPr lang="he-IL" sz="10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114300" marR="114300" marT="0" marB="0"/>
                </a:tc>
                <a:tc gridSpan="2">
                  <a:txBody>
                    <a:bodyPr/>
                    <a:lstStyle/>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endParaRPr lang="he-IL" sz="1000" b="1" u="sng"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r>
                        <a:rPr lang="he-IL" sz="10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מתקן פורמלי</a:t>
                      </a:r>
                      <a:r>
                        <a:rPr lang="en-US" sz="1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he-IL" sz="10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he-IL" sz="1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נדנדה (קן לציפור, טרזן, מאזניים), מתקן משולב רב גילי, מטבח חוץ, מכונית עץ, מחפרון, משאבת מים, קרוסלה, טיפוס חבלים/אתגרי, </a:t>
                      </a:r>
                      <a:r>
                        <a:rPr lang="he-IL" sz="1000" b="0" i="1"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אחר לפרט</a:t>
                      </a:r>
                      <a:endParaRPr lang="en-US" sz="1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r" rtl="1"/>
                      <a:r>
                        <a:rPr lang="he-IL" sz="10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מתקן "בלתי פורמלי":</a:t>
                      </a:r>
                      <a:r>
                        <a:rPr lang="he-IL" sz="10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he-IL" sz="1000" b="0" i="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גבעה/ארגז חול, מפלסים וגבהים, רכיבה בשביל (בימבות), משחק חברה (תופסת, מחבואים), צעצוע (גיר, חפירה), אלמנט שטח (אבנים, דשא)</a:t>
                      </a:r>
                      <a:endParaRPr lang="en-US" sz="1000" b="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66882453"/>
                  </a:ext>
                </a:extLst>
              </a:tr>
            </a:tbl>
          </a:graphicData>
        </a:graphic>
      </p:graphicFrame>
      <p:graphicFrame>
        <p:nvGraphicFramePr>
          <p:cNvPr id="8" name="טבלה 8">
            <a:extLst>
              <a:ext uri="{FF2B5EF4-FFF2-40B4-BE49-F238E27FC236}">
                <a16:creationId xmlns:a16="http://schemas.microsoft.com/office/drawing/2014/main" id="{8A37D143-7704-D585-F791-966230CFBD27}"/>
              </a:ext>
            </a:extLst>
          </p:cNvPr>
          <p:cNvGraphicFramePr>
            <a:graphicFrameLocks noGrp="1"/>
          </p:cNvGraphicFramePr>
          <p:nvPr>
            <p:extLst>
              <p:ext uri="{D42A27DB-BD31-4B8C-83A1-F6EECF244321}">
                <p14:modId xmlns:p14="http://schemas.microsoft.com/office/powerpoint/2010/main" val="2725974700"/>
              </p:ext>
            </p:extLst>
          </p:nvPr>
        </p:nvGraphicFramePr>
        <p:xfrm>
          <a:off x="3685880" y="2363901"/>
          <a:ext cx="6090152" cy="975360"/>
        </p:xfrm>
        <a:graphic>
          <a:graphicData uri="http://schemas.openxmlformats.org/drawingml/2006/table">
            <a:tbl>
              <a:tblPr rtl="1" firstRow="1" bandRow="1">
                <a:tableStyleId>{5C22544A-7EE6-4342-B048-85BDC9FD1C3A}</a:tableStyleId>
              </a:tblPr>
              <a:tblGrid>
                <a:gridCol w="1405030">
                  <a:extLst>
                    <a:ext uri="{9D8B030D-6E8A-4147-A177-3AD203B41FA5}">
                      <a16:colId xmlns:a16="http://schemas.microsoft.com/office/drawing/2014/main" val="1183253589"/>
                    </a:ext>
                  </a:extLst>
                </a:gridCol>
                <a:gridCol w="1357460">
                  <a:extLst>
                    <a:ext uri="{9D8B030D-6E8A-4147-A177-3AD203B41FA5}">
                      <a16:colId xmlns:a16="http://schemas.microsoft.com/office/drawing/2014/main" val="299156280"/>
                    </a:ext>
                  </a:extLst>
                </a:gridCol>
                <a:gridCol w="1753385">
                  <a:extLst>
                    <a:ext uri="{9D8B030D-6E8A-4147-A177-3AD203B41FA5}">
                      <a16:colId xmlns:a16="http://schemas.microsoft.com/office/drawing/2014/main" val="2815759301"/>
                    </a:ext>
                  </a:extLst>
                </a:gridCol>
                <a:gridCol w="1574277">
                  <a:extLst>
                    <a:ext uri="{9D8B030D-6E8A-4147-A177-3AD203B41FA5}">
                      <a16:colId xmlns:a16="http://schemas.microsoft.com/office/drawing/2014/main" val="2900351549"/>
                    </a:ext>
                  </a:extLst>
                </a:gridCol>
              </a:tblGrid>
              <a:tr h="0">
                <a:tc>
                  <a:txBody>
                    <a:bodyPr/>
                    <a:lstStyle/>
                    <a:p>
                      <a:pPr algn="r" rtl="1"/>
                      <a:r>
                        <a:rPr lang="he-IL" sz="1000" b="1" kern="1200">
                          <a:solidFill>
                            <a:schemeClr val="dk1"/>
                          </a:solidFill>
                          <a:effectLst/>
                          <a:latin typeface="Calibri" panose="020F0502020204030204" pitchFamily="34" charset="0"/>
                          <a:cs typeface="Calibri" panose="020F0502020204030204" pitchFamily="34" charset="0"/>
                        </a:rPr>
                        <a:t>מתקן (פורמלי/לא פורמלי)</a:t>
                      </a:r>
                    </a:p>
                  </a:txBody>
                  <a:tcPr/>
                </a:tc>
                <a:tc>
                  <a:txBody>
                    <a:bodyPr/>
                    <a:lstStyle/>
                    <a:p>
                      <a:pPr algn="r" rtl="1"/>
                      <a:r>
                        <a:rPr lang="he-IL" sz="1000" b="1" kern="1200">
                          <a:solidFill>
                            <a:schemeClr val="dk1"/>
                          </a:solidFill>
                          <a:effectLst/>
                          <a:latin typeface="Calibri" panose="020F0502020204030204" pitchFamily="34" charset="0"/>
                          <a:ea typeface="+mn-ea"/>
                          <a:cs typeface="Calibri" panose="020F0502020204030204" pitchFamily="34" charset="0"/>
                        </a:rPr>
                        <a:t>היקף שימוש (בין 1 ל-7)</a:t>
                      </a:r>
                    </a:p>
                  </a:txBody>
                  <a:tcPr/>
                </a:tc>
                <a:tc>
                  <a:txBody>
                    <a:bodyPr/>
                    <a:lstStyle/>
                    <a:p>
                      <a:pPr algn="r" rtl="1"/>
                      <a:r>
                        <a:rPr lang="he-IL" sz="1000" b="1" kern="1200">
                          <a:solidFill>
                            <a:schemeClr val="dk1"/>
                          </a:solidFill>
                          <a:effectLst/>
                          <a:latin typeface="Calibri" panose="020F0502020204030204" pitchFamily="34" charset="0"/>
                          <a:ea typeface="+mn-ea"/>
                          <a:cs typeface="Calibri" panose="020F0502020204030204" pitchFamily="34" charset="0"/>
                        </a:rPr>
                        <a:t>גיל ילד שכיח (</a:t>
                      </a:r>
                      <a:r>
                        <a:rPr lang="en-US" sz="1000" b="1" kern="1200">
                          <a:solidFill>
                            <a:schemeClr val="dk1"/>
                          </a:solidFill>
                          <a:effectLst/>
                          <a:latin typeface="Calibri" panose="020F0502020204030204" pitchFamily="34" charset="0"/>
                          <a:ea typeface="+mn-ea"/>
                          <a:cs typeface="Calibri" panose="020F0502020204030204" pitchFamily="34" charset="0"/>
                        </a:rPr>
                        <a:t>0-3</a:t>
                      </a:r>
                      <a:r>
                        <a:rPr lang="he-IL" sz="1000" b="1" kern="1200">
                          <a:solidFill>
                            <a:schemeClr val="dk1"/>
                          </a:solidFill>
                          <a:effectLst/>
                          <a:latin typeface="Calibri" panose="020F0502020204030204" pitchFamily="34" charset="0"/>
                          <a:ea typeface="+mn-ea"/>
                          <a:cs typeface="Calibri" panose="020F0502020204030204" pitchFamily="34" charset="0"/>
                        </a:rPr>
                        <a:t>__ </a:t>
                      </a:r>
                      <a:r>
                        <a:rPr lang="en-US" sz="1000" b="1" kern="1200">
                          <a:solidFill>
                            <a:schemeClr val="dk1"/>
                          </a:solidFill>
                          <a:effectLst/>
                          <a:latin typeface="Calibri" panose="020F0502020204030204" pitchFamily="34" charset="0"/>
                          <a:ea typeface="+mn-ea"/>
                          <a:cs typeface="Calibri" panose="020F0502020204030204" pitchFamily="34" charset="0"/>
                        </a:rPr>
                        <a:t>3-6</a:t>
                      </a:r>
                      <a:r>
                        <a:rPr lang="he-IL" sz="1000" b="1" kern="1200">
                          <a:solidFill>
                            <a:schemeClr val="dk1"/>
                          </a:solidFill>
                          <a:effectLst/>
                          <a:latin typeface="Calibri" panose="020F0502020204030204" pitchFamily="34" charset="0"/>
                          <a:ea typeface="+mn-ea"/>
                          <a:cs typeface="Calibri" panose="020F0502020204030204" pitchFamily="34" charset="0"/>
                        </a:rPr>
                        <a:t>__ </a:t>
                      </a:r>
                      <a:r>
                        <a:rPr lang="en-US" sz="1000" b="1" kern="1200">
                          <a:solidFill>
                            <a:schemeClr val="dk1"/>
                          </a:solidFill>
                          <a:effectLst/>
                          <a:latin typeface="Calibri" panose="020F0502020204030204" pitchFamily="34" charset="0"/>
                          <a:ea typeface="+mn-ea"/>
                          <a:cs typeface="Calibri" panose="020F0502020204030204" pitchFamily="34" charset="0"/>
                        </a:rPr>
                        <a:t>6</a:t>
                      </a:r>
                      <a:r>
                        <a:rPr lang="he-IL" sz="1000" b="1" kern="1200">
                          <a:solidFill>
                            <a:schemeClr val="dk1"/>
                          </a:solidFill>
                          <a:effectLst/>
                          <a:latin typeface="Calibri" panose="020F0502020204030204" pitchFamily="34" charset="0"/>
                          <a:ea typeface="+mn-ea"/>
                          <a:cs typeface="Calibri" panose="020F0502020204030204" pitchFamily="34" charset="0"/>
                        </a:rPr>
                        <a:t>+_)</a:t>
                      </a:r>
                    </a:p>
                  </a:txBody>
                  <a:tcPr/>
                </a:tc>
                <a:tc>
                  <a:txBody>
                    <a:bodyPr/>
                    <a:lstStyle/>
                    <a:p>
                      <a:pPr algn="r" rtl="1"/>
                      <a:r>
                        <a:rPr lang="he-IL" sz="1000" b="1" kern="1200">
                          <a:solidFill>
                            <a:schemeClr val="dk1"/>
                          </a:solidFill>
                          <a:effectLst/>
                          <a:latin typeface="Calibri" panose="020F0502020204030204" pitchFamily="34" charset="0"/>
                          <a:ea typeface="+mn-ea"/>
                          <a:cs typeface="Calibri" panose="020F0502020204030204" pitchFamily="34" charset="0"/>
                        </a:rPr>
                        <a:t>תיאור אופי הפעילות/המשחק</a:t>
                      </a:r>
                    </a:p>
                  </a:txBody>
                  <a:tcPr/>
                </a:tc>
                <a:extLst>
                  <a:ext uri="{0D108BD9-81ED-4DB2-BD59-A6C34878D82A}">
                    <a16:rowId xmlns:a16="http://schemas.microsoft.com/office/drawing/2014/main" val="1671951180"/>
                  </a:ext>
                </a:extLst>
              </a:tr>
              <a:tr h="0">
                <a:tc>
                  <a:txBody>
                    <a:bodyPr/>
                    <a:lstStyle/>
                    <a:p>
                      <a:pPr rtl="1"/>
                      <a:endParaRPr lang="he-IL" sz="1000"/>
                    </a:p>
                  </a:txBody>
                  <a:tcPr/>
                </a:tc>
                <a:tc>
                  <a:txBody>
                    <a:bodyPr/>
                    <a:lstStyle/>
                    <a:p>
                      <a:pPr rtl="1"/>
                      <a:endParaRPr lang="he-IL" sz="1000"/>
                    </a:p>
                  </a:txBody>
                  <a:tcPr/>
                </a:tc>
                <a:tc>
                  <a:txBody>
                    <a:bodyPr/>
                    <a:lstStyle/>
                    <a:p>
                      <a:pPr rtl="1"/>
                      <a:endParaRPr lang="he-IL" sz="1000"/>
                    </a:p>
                  </a:txBody>
                  <a:tcPr/>
                </a:tc>
                <a:tc>
                  <a:txBody>
                    <a:bodyPr/>
                    <a:lstStyle/>
                    <a:p>
                      <a:pPr rtl="1"/>
                      <a:endParaRPr lang="he-IL" sz="1000"/>
                    </a:p>
                  </a:txBody>
                  <a:tcPr/>
                </a:tc>
                <a:extLst>
                  <a:ext uri="{0D108BD9-81ED-4DB2-BD59-A6C34878D82A}">
                    <a16:rowId xmlns:a16="http://schemas.microsoft.com/office/drawing/2014/main" val="563966264"/>
                  </a:ext>
                </a:extLst>
              </a:tr>
              <a:tr h="0">
                <a:tc>
                  <a:txBody>
                    <a:bodyPr/>
                    <a:lstStyle/>
                    <a:p>
                      <a:pPr rtl="1"/>
                      <a:endParaRPr lang="he-IL" sz="1000"/>
                    </a:p>
                  </a:txBody>
                  <a:tcPr/>
                </a:tc>
                <a:tc>
                  <a:txBody>
                    <a:bodyPr/>
                    <a:lstStyle/>
                    <a:p>
                      <a:pPr rtl="1"/>
                      <a:endParaRPr lang="he-IL" sz="1000"/>
                    </a:p>
                  </a:txBody>
                  <a:tcPr/>
                </a:tc>
                <a:tc>
                  <a:txBody>
                    <a:bodyPr/>
                    <a:lstStyle/>
                    <a:p>
                      <a:pPr rtl="1"/>
                      <a:endParaRPr lang="he-IL" sz="1000"/>
                    </a:p>
                  </a:txBody>
                  <a:tcPr/>
                </a:tc>
                <a:tc>
                  <a:txBody>
                    <a:bodyPr/>
                    <a:lstStyle/>
                    <a:p>
                      <a:pPr rtl="1"/>
                      <a:endParaRPr lang="he-IL" sz="1000"/>
                    </a:p>
                  </a:txBody>
                  <a:tcPr/>
                </a:tc>
                <a:extLst>
                  <a:ext uri="{0D108BD9-81ED-4DB2-BD59-A6C34878D82A}">
                    <a16:rowId xmlns:a16="http://schemas.microsoft.com/office/drawing/2014/main" val="1626091241"/>
                  </a:ext>
                </a:extLst>
              </a:tr>
              <a:tr h="162786">
                <a:tc>
                  <a:txBody>
                    <a:bodyPr/>
                    <a:lstStyle/>
                    <a:p>
                      <a:pPr rtl="1"/>
                      <a:endParaRPr lang="he-IL" sz="1000"/>
                    </a:p>
                  </a:txBody>
                  <a:tcPr/>
                </a:tc>
                <a:tc>
                  <a:txBody>
                    <a:bodyPr/>
                    <a:lstStyle/>
                    <a:p>
                      <a:pPr rtl="1"/>
                      <a:endParaRPr lang="he-IL" sz="1000"/>
                    </a:p>
                  </a:txBody>
                  <a:tcPr/>
                </a:tc>
                <a:tc>
                  <a:txBody>
                    <a:bodyPr/>
                    <a:lstStyle/>
                    <a:p>
                      <a:pPr rtl="1"/>
                      <a:endParaRPr lang="he-IL" sz="1000"/>
                    </a:p>
                  </a:txBody>
                  <a:tcPr/>
                </a:tc>
                <a:tc>
                  <a:txBody>
                    <a:bodyPr/>
                    <a:lstStyle/>
                    <a:p>
                      <a:pPr rtl="1"/>
                      <a:endParaRPr lang="he-IL" sz="1000"/>
                    </a:p>
                  </a:txBody>
                  <a:tcPr/>
                </a:tc>
                <a:extLst>
                  <a:ext uri="{0D108BD9-81ED-4DB2-BD59-A6C34878D82A}">
                    <a16:rowId xmlns:a16="http://schemas.microsoft.com/office/drawing/2014/main" val="412568109"/>
                  </a:ext>
                </a:extLst>
              </a:tr>
            </a:tbl>
          </a:graphicData>
        </a:graphic>
      </p:graphicFrame>
      <p:graphicFrame>
        <p:nvGraphicFramePr>
          <p:cNvPr id="3" name="Table 2">
            <a:extLst>
              <a:ext uri="{FF2B5EF4-FFF2-40B4-BE49-F238E27FC236}">
                <a16:creationId xmlns:a16="http://schemas.microsoft.com/office/drawing/2014/main" id="{9B99B83E-7D5A-A67B-381C-3B8945969E63}"/>
              </a:ext>
            </a:extLst>
          </p:cNvPr>
          <p:cNvGraphicFramePr>
            <a:graphicFrameLocks noGrp="1"/>
          </p:cNvGraphicFramePr>
          <p:nvPr>
            <p:extLst>
              <p:ext uri="{D42A27DB-BD31-4B8C-83A1-F6EECF244321}">
                <p14:modId xmlns:p14="http://schemas.microsoft.com/office/powerpoint/2010/main" val="361586995"/>
              </p:ext>
            </p:extLst>
          </p:nvPr>
        </p:nvGraphicFramePr>
        <p:xfrm>
          <a:off x="63060" y="3698714"/>
          <a:ext cx="12058649" cy="3011089"/>
        </p:xfrm>
        <a:graphic>
          <a:graphicData uri="http://schemas.openxmlformats.org/drawingml/2006/table">
            <a:tbl>
              <a:tblPr firstRow="1" firstCol="1" bandRow="1">
                <a:tableStyleId>{5C22544A-7EE6-4342-B048-85BDC9FD1C3A}</a:tableStyleId>
              </a:tblPr>
              <a:tblGrid>
                <a:gridCol w="2298151">
                  <a:extLst>
                    <a:ext uri="{9D8B030D-6E8A-4147-A177-3AD203B41FA5}">
                      <a16:colId xmlns:a16="http://schemas.microsoft.com/office/drawing/2014/main" val="2697299554"/>
                    </a:ext>
                  </a:extLst>
                </a:gridCol>
                <a:gridCol w="9760498">
                  <a:extLst>
                    <a:ext uri="{9D8B030D-6E8A-4147-A177-3AD203B41FA5}">
                      <a16:colId xmlns:a16="http://schemas.microsoft.com/office/drawing/2014/main" val="1912343668"/>
                    </a:ext>
                  </a:extLst>
                </a:gridCol>
              </a:tblGrid>
              <a:tr h="856468">
                <a:tc>
                  <a:txBody>
                    <a:bodyPr/>
                    <a:lstStyle/>
                    <a:p>
                      <a:pPr algn="r" rtl="1"/>
                      <a:r>
                        <a:rPr lang="he-IL" sz="1000" dirty="0">
                          <a:effectLst/>
                          <a:latin typeface="Times New Roman" panose="02020603050405020304" pitchFamily="18" charset="0"/>
                          <a:ea typeface="Calibri" panose="020F0502020204030204" pitchFamily="34" charset="0"/>
                          <a:cs typeface="Calibri" panose="020F0502020204030204" pitchFamily="34" charset="0"/>
                        </a:rPr>
                        <a:t>סוגי משחק </a:t>
                      </a:r>
                      <a:r>
                        <a:rPr lang="he-IL" sz="1000" b="0" dirty="0">
                          <a:effectLst/>
                          <a:latin typeface="Times New Roman" panose="02020603050405020304" pitchFamily="18" charset="0"/>
                          <a:ea typeface="Calibri" panose="020F0502020204030204" pitchFamily="34" charset="0"/>
                          <a:cs typeface="Calibri" panose="020F0502020204030204" pitchFamily="34" charset="0"/>
                        </a:rPr>
                        <a:t>(</a:t>
                      </a:r>
                      <a:r>
                        <a:rPr lang="he-IL" sz="1000" b="0" u="sng" dirty="0">
                          <a:effectLst/>
                          <a:latin typeface="Times New Roman" panose="02020603050405020304" pitchFamily="18" charset="0"/>
                          <a:ea typeface="Calibri" panose="020F0502020204030204" pitchFamily="34" charset="0"/>
                          <a:cs typeface="Calibri" panose="020F0502020204030204" pitchFamily="34" charset="0"/>
                        </a:rPr>
                        <a:t>יש להיעזר בתרשים בעמוד הבא)</a:t>
                      </a:r>
                      <a:endParaRPr lang="en-US" sz="1200" b="0" dirty="0">
                        <a:effectLst/>
                        <a:latin typeface="Times New Roman" panose="02020603050405020304" pitchFamily="18" charset="0"/>
                        <a:ea typeface="Calibri" panose="020F0502020204030204" pitchFamily="34" charset="0"/>
                      </a:endParaRPr>
                    </a:p>
                    <a:p>
                      <a:pPr algn="r" rtl="1"/>
                      <a:r>
                        <a:rPr lang="he-IL" sz="1000" b="0" dirty="0">
                          <a:effectLst/>
                          <a:latin typeface="Times New Roman" panose="02020603050405020304" pitchFamily="18" charset="0"/>
                          <a:ea typeface="Calibri" panose="020F0502020204030204" pitchFamily="34" charset="0"/>
                          <a:cs typeface="Calibri" panose="020F0502020204030204" pitchFamily="34" charset="0"/>
                        </a:rPr>
                        <a:t>באיזו מידה הגינה מאפשרת כל סוג משחק?</a:t>
                      </a:r>
                    </a:p>
                    <a:p>
                      <a:pPr algn="r" rtl="1"/>
                      <a:endParaRPr lang="he-IL" sz="1000" b="0" dirty="0">
                        <a:effectLst/>
                        <a:latin typeface="Times New Roman" panose="02020603050405020304" pitchFamily="18" charset="0"/>
                        <a:ea typeface="Calibri" panose="020F0502020204030204" pitchFamily="34" charset="0"/>
                        <a:cs typeface="Calibri" panose="020F0502020204030204" pitchFamily="34" charset="0"/>
                      </a:endParaRPr>
                    </a:p>
                    <a:p>
                      <a:pPr algn="r" rtl="1"/>
                      <a:r>
                        <a:rPr lang="he-IL" sz="1000" b="0" u="sng" kern="1200" dirty="0">
                          <a:solidFill>
                            <a:schemeClr val="lt1"/>
                          </a:solidFill>
                          <a:effectLst/>
                          <a:latin typeface="Times New Roman" panose="02020603050405020304" pitchFamily="18" charset="0"/>
                          <a:ea typeface="+mn-ea"/>
                          <a:cs typeface="Calibri" panose="020F0502020204030204" pitchFamily="34" charset="0"/>
                        </a:rPr>
                        <a:t>ציון בין 1 ל-7: </a:t>
                      </a:r>
                      <a:r>
                        <a:rPr lang="he-IL" sz="1000" b="0" kern="1200" dirty="0">
                          <a:solidFill>
                            <a:schemeClr val="lt1"/>
                          </a:solidFill>
                          <a:effectLst/>
                          <a:latin typeface="Times New Roman" panose="02020603050405020304" pitchFamily="18" charset="0"/>
                          <a:ea typeface="+mn-ea"/>
                          <a:cs typeface="Calibri" panose="020F0502020204030204" pitchFamily="34" charset="0"/>
                        </a:rPr>
                        <a:t>עבור כל פעולה, העריכו כמה ילדים משחקים באופן זה, ולאורך כמה זמן</a:t>
                      </a:r>
                      <a:endParaRPr lang="en-US" sz="1200" b="0" dirty="0">
                        <a:effectLst/>
                        <a:latin typeface="Times New Roman" panose="02020603050405020304" pitchFamily="18" charset="0"/>
                        <a:ea typeface="Calibri" panose="020F0502020204030204" pitchFamily="34" charset="0"/>
                      </a:endParaRPr>
                    </a:p>
                  </a:txBody>
                  <a:tcPr marL="114300" marR="114300" marT="0" marB="0"/>
                </a:tc>
                <a:tc>
                  <a:txBody>
                    <a:bodyPr/>
                    <a:lstStyle/>
                    <a:p>
                      <a:pPr algn="r" rtl="1"/>
                      <a:r>
                        <a:rPr lang="he-IL" sz="10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ציון (7-1): אתגר פיזי ___    חקירה חושית ויצירת שינוי ___      משחק חברתי ודמיון___      תנועה חופשית___</a:t>
                      </a:r>
                      <a:endParaRPr lang="en-US" sz="1200" b="0">
                        <a:solidFill>
                          <a:schemeClr val="tx1"/>
                        </a:solidFill>
                        <a:effectLst/>
                        <a:latin typeface="Times New Roman" panose="02020603050405020304" pitchFamily="18" charset="0"/>
                        <a:ea typeface="Calibri" panose="020F0502020204030204" pitchFamily="34" charset="0"/>
                      </a:endParaRPr>
                    </a:p>
                    <a:p>
                      <a:pPr algn="r" rtl="1"/>
                      <a:r>
                        <a:rPr lang="he-IL" sz="10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תיאור אופי המשחק</a:t>
                      </a:r>
                      <a:r>
                        <a:rPr lang="he-IL" sz="10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 איך המשחק נראה (האם בהתאמה למאפייני מתקנים/אזורים בגינה) ומי משתמש (מבוגר ו/או ילד בגיל תואם ו/או ילד בגיל לא תואם):</a:t>
                      </a:r>
                      <a:endParaRPr lang="en-US" sz="1200" b="0">
                        <a:solidFill>
                          <a:schemeClr val="tx1"/>
                        </a:solidFill>
                        <a:effectLst/>
                        <a:latin typeface="Times New Roman" panose="02020603050405020304" pitchFamily="18" charset="0"/>
                        <a:ea typeface="Calibri" panose="020F0502020204030204" pitchFamily="34" charset="0"/>
                      </a:endParaRPr>
                    </a:p>
                  </a:txBody>
                  <a:tcPr marL="114300" marR="114300" marT="0" marB="0">
                    <a:solidFill>
                      <a:srgbClr val="DBE5F1"/>
                    </a:solidFill>
                  </a:tcPr>
                </a:tc>
                <a:extLst>
                  <a:ext uri="{0D108BD9-81ED-4DB2-BD59-A6C34878D82A}">
                    <a16:rowId xmlns:a16="http://schemas.microsoft.com/office/drawing/2014/main" val="358800599"/>
                  </a:ext>
                </a:extLst>
              </a:tr>
              <a:tr h="2154621">
                <a:tc>
                  <a:txBody>
                    <a:bodyPr/>
                    <a:lstStyle/>
                    <a:p>
                      <a:pPr algn="r" rtl="1"/>
                      <a:r>
                        <a:rPr lang="he-IL" sz="1000">
                          <a:effectLst/>
                          <a:latin typeface="Times New Roman" panose="02020603050405020304" pitchFamily="18" charset="0"/>
                          <a:ea typeface="Calibri" panose="020F0502020204030204" pitchFamily="34" charset="0"/>
                          <a:cs typeface="Calibri" panose="020F0502020204030204" pitchFamily="34" charset="0"/>
                        </a:rPr>
                        <a:t>התנהלות המשתתפים (מבוגרים וילדים)</a:t>
                      </a:r>
                      <a:r>
                        <a:rPr lang="he-IL" sz="100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000">
                          <a:effectLst/>
                          <a:latin typeface="Times New Roman" panose="02020603050405020304" pitchFamily="18" charset="0"/>
                          <a:ea typeface="Calibri" panose="020F0502020204030204" pitchFamily="34" charset="0"/>
                          <a:cs typeface="Calibri" panose="020F0502020204030204" pitchFamily="34" charset="0"/>
                        </a:rPr>
                        <a:t>ואינטראקציות</a:t>
                      </a:r>
                      <a:endParaRPr lang="en-US" sz="1200">
                        <a:effectLst/>
                        <a:latin typeface="Times New Roman" panose="02020603050405020304" pitchFamily="18" charset="0"/>
                        <a:ea typeface="Calibri" panose="020F0502020204030204" pitchFamily="34" charset="0"/>
                      </a:endParaRPr>
                    </a:p>
                    <a:p>
                      <a:pPr algn="r" rtl="1">
                        <a:spcAft>
                          <a:spcPts val="600"/>
                        </a:spcAft>
                      </a:pPr>
                      <a:r>
                        <a:rPr lang="he-IL" sz="1000" b="0">
                          <a:effectLst/>
                          <a:latin typeface="Times New Roman" panose="02020603050405020304" pitchFamily="18" charset="0"/>
                          <a:ea typeface="Calibri" panose="020F0502020204030204" pitchFamily="34" charset="0"/>
                          <a:cs typeface="Calibri" panose="020F0502020204030204" pitchFamily="34" charset="0"/>
                        </a:rPr>
                        <a:t>בכל קריטריון: לתת ציון בין 1 (כלל לא/ שלילי מאוד) ל- </a:t>
                      </a:r>
                      <a:r>
                        <a:rPr lang="en-US" sz="1000" b="0">
                          <a:effectLst/>
                          <a:latin typeface="Calibri" panose="020F0502020204030204" pitchFamily="34" charset="0"/>
                          <a:ea typeface="Calibri" panose="020F0502020204030204" pitchFamily="34" charset="0"/>
                        </a:rPr>
                        <a:t>7 </a:t>
                      </a:r>
                      <a:r>
                        <a:rPr lang="he-IL" sz="1000" b="0">
                          <a:effectLst/>
                          <a:latin typeface="Calibri" panose="020F0502020204030204" pitchFamily="34" charset="0"/>
                          <a:ea typeface="Calibri" panose="020F0502020204030204" pitchFamily="34" charset="0"/>
                        </a:rPr>
                        <a:t>(חיובי/ במידה רבה מאוד) </a:t>
                      </a:r>
                      <a:endParaRPr lang="en-US" sz="1200" b="0">
                        <a:effectLst/>
                        <a:latin typeface="Times New Roman" panose="02020603050405020304" pitchFamily="18" charset="0"/>
                        <a:ea typeface="Calibri" panose="020F0502020204030204" pitchFamily="34" charset="0"/>
                      </a:endParaRPr>
                    </a:p>
                    <a:p>
                      <a:pPr algn="r" rtl="1"/>
                      <a:r>
                        <a:rPr lang="he-IL" sz="1000">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endParaRPr>
                    </a:p>
                    <a:p>
                      <a:pPr algn="r" rtl="1"/>
                      <a:r>
                        <a:rPr lang="he-IL" sz="1000">
                          <a:effectLst/>
                          <a:latin typeface="Times New Roman" panose="02020603050405020304" pitchFamily="18" charset="0"/>
                          <a:ea typeface="Calibri" panose="020F0502020204030204" pitchFamily="34" charset="0"/>
                          <a:cs typeface="Calibri" panose="020F0502020204030204" pitchFamily="34" charset="0"/>
                        </a:rPr>
                        <a:t>לתאר ולפרט על התנהגות המשתתפים וכל סוגי האינטראקציות,  כולל התרחשויות בולטות ו/או חריגות מכל סוג</a:t>
                      </a:r>
                      <a:endParaRPr lang="en-US" sz="1200">
                        <a:effectLst/>
                        <a:latin typeface="Times New Roman" panose="02020603050405020304" pitchFamily="18" charset="0"/>
                        <a:ea typeface="Calibri" panose="020F0502020204030204" pitchFamily="34" charset="0"/>
                      </a:endParaRPr>
                    </a:p>
                    <a:p>
                      <a:pPr marL="342900" lvl="0" indent="-342900" algn="r" rtl="1" fontAlgn="base">
                        <a:buSzPts val="1000"/>
                        <a:buFont typeface="Calibri" panose="020F0502020204030204" pitchFamily="34" charset="0"/>
                        <a:buChar char="-"/>
                      </a:pPr>
                      <a:r>
                        <a:rPr lang="he-IL" sz="1000" b="0">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הערכת כמות המבקרים שמשחקים יחד (מבוגר וילד) </a:t>
                      </a:r>
                      <a:endParaRPr lang="en-US" sz="1200" b="0">
                        <a:effectLst/>
                        <a:latin typeface="Times New Roman" panose="02020603050405020304" pitchFamily="18" charset="0"/>
                        <a:ea typeface="Times New Roman" panose="02020603050405020304" pitchFamily="18" charset="0"/>
                      </a:endParaRPr>
                    </a:p>
                    <a:p>
                      <a:pPr marL="342900" lvl="0" indent="-342900" algn="r" rtl="1" fontAlgn="base">
                        <a:buSzPts val="1000"/>
                        <a:buFont typeface="Calibri" panose="020F0502020204030204" pitchFamily="34" charset="0"/>
                        <a:buChar char="-"/>
                      </a:pPr>
                      <a:r>
                        <a:rPr lang="he-IL" sz="1000" b="0">
                          <a:solidFill>
                            <a:srgbClr val="FFFFFF"/>
                          </a:solidFill>
                          <a:effectLst/>
                          <a:latin typeface="Times New Roman" panose="02020603050405020304" pitchFamily="18" charset="0"/>
                          <a:ea typeface="Times New Roman" panose="02020603050405020304" pitchFamily="18" charset="0"/>
                          <a:cs typeface="Calibri" panose="020F0502020204030204" pitchFamily="34" charset="0"/>
                        </a:rPr>
                        <a:t>מידת שיתוף הפעולה של הילדים עם יוזמות המבוגרים לפעילויות (בתיאור הכללי) </a:t>
                      </a:r>
                      <a:endParaRPr lang="en-US" sz="1200" b="0">
                        <a:effectLst/>
                        <a:latin typeface="Times New Roman" panose="02020603050405020304" pitchFamily="18" charset="0"/>
                        <a:ea typeface="Times New Roman" panose="02020603050405020304" pitchFamily="18" charset="0"/>
                      </a:endParaRPr>
                    </a:p>
                  </a:txBody>
                  <a:tcPr marL="114300" marR="114300" marT="0" marB="0"/>
                </a:tc>
                <a:tc>
                  <a:txBody>
                    <a:bodyPr/>
                    <a:lstStyle/>
                    <a:p>
                      <a:pPr algn="r" rtl="1"/>
                      <a:r>
                        <a:rPr lang="he-IL" sz="1000" b="1" dirty="0">
                          <a:effectLst/>
                          <a:latin typeface="Times New Roman" panose="02020603050405020304" pitchFamily="18" charset="0"/>
                          <a:ea typeface="Calibri" panose="020F0502020204030204" pitchFamily="34" charset="0"/>
                          <a:cs typeface="Calibri" panose="020F0502020204030204" pitchFamily="34" charset="0"/>
                        </a:rPr>
                        <a:t>אינטראקציית מלווה ילד:</a:t>
                      </a:r>
                      <a:endParaRPr lang="en-US" sz="1200" dirty="0">
                        <a:effectLst/>
                        <a:latin typeface="Times New Roman" panose="02020603050405020304" pitchFamily="18" charset="0"/>
                        <a:ea typeface="Calibri" panose="020F0502020204030204" pitchFamily="34" charset="0"/>
                      </a:endParaRPr>
                    </a:p>
                    <a:p>
                      <a:pPr algn="r" rtl="1"/>
                      <a:r>
                        <a:rPr lang="he-IL" sz="1000" dirty="0">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000" u="sng" dirty="0">
                          <a:effectLst/>
                          <a:latin typeface="Times New Roman" panose="02020603050405020304" pitchFamily="18" charset="0"/>
                          <a:ea typeface="Calibri" panose="020F0502020204030204" pitchFamily="34" charset="0"/>
                          <a:cs typeface="Calibri" panose="020F0502020204030204" pitchFamily="34" charset="0"/>
                        </a:rPr>
                        <a:t>שרוב הזמן</a:t>
                      </a:r>
                      <a:r>
                        <a:rPr lang="he-IL" sz="1000" dirty="0">
                          <a:effectLst/>
                          <a:latin typeface="Times New Roman" panose="02020603050405020304" pitchFamily="18" charset="0"/>
                          <a:ea typeface="Calibri" panose="020F0502020204030204" pitchFamily="34" charset="0"/>
                          <a:cs typeface="Calibri" panose="020F0502020204030204" pitchFamily="34" charset="0"/>
                        </a:rPr>
                        <a:t> מתקיים ביניהם </a:t>
                      </a:r>
                      <a:r>
                        <a:rPr lang="he-IL" sz="1000" b="1" dirty="0">
                          <a:effectLst/>
                          <a:latin typeface="Times New Roman" panose="02020603050405020304" pitchFamily="18" charset="0"/>
                          <a:ea typeface="Calibri" panose="020F0502020204030204" pitchFamily="34" charset="0"/>
                          <a:cs typeface="Calibri" panose="020F0502020204030204" pitchFamily="34" charset="0"/>
                        </a:rPr>
                        <a:t>משחק משותף מלווה-ילד</a:t>
                      </a:r>
                      <a:r>
                        <a:rPr lang="he-IL" sz="1000" dirty="0">
                          <a:effectLst/>
                          <a:latin typeface="Times New Roman" panose="02020603050405020304" pitchFamily="18" charset="0"/>
                          <a:ea typeface="Calibri" panose="020F0502020204030204" pitchFamily="34" charset="0"/>
                          <a:cs typeface="Calibri" panose="020F0502020204030204" pitchFamily="34" charset="0"/>
                        </a:rPr>
                        <a:t> : במידה רבה___  במידה בינונית___  במידה נמוכה עד כלל לא (מלווה רק משגיח)</a:t>
                      </a:r>
                      <a:r>
                        <a:rPr lang="en-US" sz="1000" dirty="0">
                          <a:effectLst/>
                          <a:latin typeface="Calibri" panose="020F0502020204030204" pitchFamily="34" charset="0"/>
                          <a:ea typeface="Calibri" panose="020F0502020204030204" pitchFamily="34" charset="0"/>
                        </a:rPr>
                        <a:t>___ </a:t>
                      </a:r>
                      <a:endParaRPr lang="en-US" sz="1200" dirty="0">
                        <a:effectLst/>
                        <a:latin typeface="Times New Roman" panose="02020603050405020304" pitchFamily="18" charset="0"/>
                        <a:ea typeface="Calibri" panose="020F0502020204030204" pitchFamily="34" charset="0"/>
                      </a:endParaRPr>
                    </a:p>
                    <a:p>
                      <a:pPr algn="r" rtl="1"/>
                      <a:r>
                        <a:rPr lang="he-IL" sz="1000" dirty="0">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000" u="sng" dirty="0">
                          <a:effectLst/>
                          <a:latin typeface="Times New Roman" panose="02020603050405020304" pitchFamily="18" charset="0"/>
                          <a:ea typeface="Calibri" panose="020F0502020204030204" pitchFamily="34" charset="0"/>
                          <a:cs typeface="Calibri" panose="020F0502020204030204" pitchFamily="34" charset="0"/>
                        </a:rPr>
                        <a:t>שברוב הזמן</a:t>
                      </a:r>
                      <a:r>
                        <a:rPr lang="he-IL" sz="1000" dirty="0">
                          <a:effectLst/>
                          <a:latin typeface="Times New Roman" panose="02020603050405020304" pitchFamily="18" charset="0"/>
                          <a:ea typeface="Calibri" panose="020F0502020204030204" pitchFamily="34" charset="0"/>
                          <a:cs typeface="Calibri" panose="020F0502020204030204" pitchFamily="34" charset="0"/>
                        </a:rPr>
                        <a:t> </a:t>
                      </a:r>
                      <a:r>
                        <a:rPr lang="he-IL" sz="1000" b="1" dirty="0">
                          <a:effectLst/>
                          <a:latin typeface="Times New Roman" panose="02020603050405020304" pitchFamily="18" charset="0"/>
                          <a:ea typeface="Calibri" panose="020F0502020204030204" pitchFamily="34" charset="0"/>
                          <a:cs typeface="Calibri" panose="020F0502020204030204" pitchFamily="34" charset="0"/>
                        </a:rPr>
                        <a:t>התקשורת</a:t>
                      </a:r>
                      <a:r>
                        <a:rPr lang="he-IL" sz="1000" dirty="0">
                          <a:effectLst/>
                          <a:latin typeface="Times New Roman" panose="02020603050405020304" pitchFamily="18" charset="0"/>
                          <a:ea typeface="Calibri" panose="020F0502020204030204" pitchFamily="34" charset="0"/>
                          <a:cs typeface="Calibri" panose="020F0502020204030204" pitchFamily="34" charset="0"/>
                        </a:rPr>
                        <a:t> (מילולית ופיזית) שמתקיימת ביניהם (מלווה-ילד) היא: חיובית____ ניטרלית____ שלילית</a:t>
                      </a:r>
                      <a:r>
                        <a:rPr lang="he-IL" sz="1000" dirty="0">
                          <a:effectLst/>
                          <a:latin typeface="Calibri" panose="020F0502020204030204" pitchFamily="34" charset="0"/>
                          <a:ea typeface="Calibri" panose="020F0502020204030204" pitchFamily="34" charset="0"/>
                          <a:cs typeface="Arial" panose="020B0604020202020204" pitchFamily="34" charset="0"/>
                        </a:rPr>
                        <a:t>____ </a:t>
                      </a:r>
                      <a:endParaRPr lang="en-US" sz="1200" dirty="0">
                        <a:effectLst/>
                        <a:latin typeface="Times New Roman" panose="02020603050405020304" pitchFamily="18" charset="0"/>
                        <a:ea typeface="Calibri" panose="020F0502020204030204" pitchFamily="34" charset="0"/>
                      </a:endParaRPr>
                    </a:p>
                    <a:p>
                      <a:pPr algn="r" rtl="1"/>
                      <a:r>
                        <a:rPr lang="he-IL" sz="1000" b="1" dirty="0">
                          <a:effectLst/>
                          <a:latin typeface="Times New Roman" panose="02020603050405020304" pitchFamily="18" charset="0"/>
                          <a:ea typeface="Calibri" panose="020F0502020204030204" pitchFamily="34" charset="0"/>
                          <a:cs typeface="Calibri" panose="020F0502020204030204" pitchFamily="34" charset="0"/>
                        </a:rPr>
                        <a:t>קהילתיות:</a:t>
                      </a:r>
                      <a:endParaRPr lang="en-US" sz="1200" dirty="0">
                        <a:effectLst/>
                        <a:latin typeface="Times New Roman" panose="02020603050405020304" pitchFamily="18" charset="0"/>
                        <a:ea typeface="Calibri" panose="020F0502020204030204" pitchFamily="34" charset="0"/>
                      </a:endParaRPr>
                    </a:p>
                    <a:p>
                      <a:pPr algn="r" rtl="1"/>
                      <a:r>
                        <a:rPr lang="he-IL" sz="1000" dirty="0">
                          <a:effectLst/>
                          <a:latin typeface="Times New Roman" panose="02020603050405020304" pitchFamily="18" charset="0"/>
                          <a:ea typeface="Calibri" panose="020F0502020204030204" pitchFamily="34" charset="0"/>
                          <a:cs typeface="Calibri" panose="020F0502020204030204" pitchFamily="34" charset="0"/>
                        </a:rPr>
                        <a:t>הערכה באחוזים של </a:t>
                      </a:r>
                      <a:r>
                        <a:rPr lang="he-IL" sz="1000" b="1" dirty="0">
                          <a:effectLst/>
                          <a:latin typeface="Times New Roman" panose="02020603050405020304" pitchFamily="18" charset="0"/>
                          <a:ea typeface="Calibri" panose="020F0502020204030204" pitchFamily="34" charset="0"/>
                          <a:cs typeface="Calibri" panose="020F0502020204030204" pitchFamily="34" charset="0"/>
                        </a:rPr>
                        <a:t>משחק משותף בין ילדים</a:t>
                      </a:r>
                      <a:r>
                        <a:rPr lang="he-IL" sz="1000" dirty="0">
                          <a:effectLst/>
                          <a:latin typeface="Times New Roman" panose="02020603050405020304" pitchFamily="18" charset="0"/>
                          <a:ea typeface="Calibri" panose="020F0502020204030204" pitchFamily="34" charset="0"/>
                          <a:cs typeface="Calibri" panose="020F0502020204030204" pitchFamily="34" charset="0"/>
                        </a:rPr>
                        <a:t>- בין אחים/חברים שהגיעו יחד____ בין ילדים שנפגשו במתחם____ אין משחק משותף בין ילדים, רק עם מלווה/לבד___</a:t>
                      </a:r>
                      <a:endParaRPr lang="en-US" sz="1200" dirty="0">
                        <a:effectLst/>
                        <a:latin typeface="Times New Roman" panose="02020603050405020304" pitchFamily="18" charset="0"/>
                        <a:ea typeface="Calibri" panose="020F0502020204030204" pitchFamily="34" charset="0"/>
                      </a:endParaRPr>
                    </a:p>
                    <a:p>
                      <a:pPr algn="r" rtl="1"/>
                      <a:r>
                        <a:rPr lang="he-IL" sz="1000" dirty="0">
                          <a:effectLst/>
                          <a:latin typeface="Times New Roman" panose="02020603050405020304" pitchFamily="18" charset="0"/>
                          <a:ea typeface="Calibri" panose="020F0502020204030204" pitchFamily="34" charset="0"/>
                          <a:cs typeface="Calibri" panose="020F0502020204030204" pitchFamily="34" charset="0"/>
                        </a:rPr>
                        <a:t>הערכת אחוז המבקרים שקיימו </a:t>
                      </a:r>
                      <a:r>
                        <a:rPr lang="he-IL" sz="1000" b="1" dirty="0">
                          <a:effectLst/>
                          <a:latin typeface="Times New Roman" panose="02020603050405020304" pitchFamily="18" charset="0"/>
                          <a:ea typeface="Calibri" panose="020F0502020204030204" pitchFamily="34" charset="0"/>
                          <a:cs typeface="Calibri" panose="020F0502020204030204" pitchFamily="34" charset="0"/>
                        </a:rPr>
                        <a:t>אינטראקציות בין מבוגרים</a:t>
                      </a:r>
                      <a:r>
                        <a:rPr lang="he-IL" sz="1000" dirty="0">
                          <a:effectLst/>
                          <a:latin typeface="Times New Roman" panose="02020603050405020304" pitchFamily="18" charset="0"/>
                          <a:ea typeface="Calibri" panose="020F0502020204030204" pitchFamily="34" charset="0"/>
                          <a:cs typeface="Calibri" panose="020F0502020204030204" pitchFamily="34" charset="0"/>
                        </a:rPr>
                        <a:t>- בתוך הרכב שהגיע יחד____ בין מבקרים שנפגשו במתחם____ אין אינט' עם מבקרים אחרים_____</a:t>
                      </a:r>
                      <a:endParaRPr lang="en-US" sz="1200" dirty="0">
                        <a:effectLst/>
                        <a:latin typeface="Times New Roman" panose="02020603050405020304" pitchFamily="18" charset="0"/>
                        <a:ea typeface="Calibri" panose="020F0502020204030204" pitchFamily="34" charset="0"/>
                      </a:endParaRPr>
                    </a:p>
                    <a:p>
                      <a:pPr algn="r" rtl="1"/>
                      <a:r>
                        <a:rPr lang="he-IL" sz="1000" b="1" dirty="0">
                          <a:effectLst/>
                          <a:latin typeface="Times New Roman" panose="02020603050405020304" pitchFamily="18" charset="0"/>
                          <a:ea typeface="Calibri" panose="020F0502020204030204" pitchFamily="34" charset="0"/>
                          <a:cs typeface="Calibri" panose="020F0502020204030204" pitchFamily="34" charset="0"/>
                        </a:rPr>
                        <a:t>חסמים</a:t>
                      </a:r>
                      <a:r>
                        <a:rPr lang="he-IL" sz="1000" dirty="0">
                          <a:effectLst/>
                          <a:latin typeface="Times New Roman" panose="02020603050405020304" pitchFamily="18" charset="0"/>
                          <a:ea typeface="Calibri" panose="020F0502020204030204" pitchFamily="34" charset="0"/>
                          <a:cs typeface="Calibri" panose="020F0502020204030204" pitchFamily="34" charset="0"/>
                        </a:rPr>
                        <a:t>- כמות מקרים שנצפו: מתן טלפון נייד "להעסיק" את הילד___ מבוגר עסוק בטלפון _____ חסמים אחרים, לפרט: ____</a:t>
                      </a:r>
                      <a:endParaRPr lang="en-US" sz="1200" dirty="0">
                        <a:effectLst/>
                        <a:latin typeface="Times New Roman" panose="02020603050405020304" pitchFamily="18" charset="0"/>
                        <a:ea typeface="Calibri" panose="020F0502020204030204" pitchFamily="34" charset="0"/>
                      </a:endParaRPr>
                    </a:p>
                    <a:p>
                      <a:pPr algn="r" rtl="1"/>
                      <a:r>
                        <a:rPr lang="he-IL" sz="10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p>
                      <a:pPr algn="r" rtl="1"/>
                      <a:r>
                        <a:rPr lang="he-IL" sz="1000" b="1" dirty="0">
                          <a:effectLst/>
                          <a:latin typeface="Times New Roman" panose="02020603050405020304" pitchFamily="18" charset="0"/>
                          <a:ea typeface="Calibri" panose="020F0502020204030204" pitchFamily="34" charset="0"/>
                          <a:cs typeface="Calibri" panose="020F0502020204030204" pitchFamily="34" charset="0"/>
                        </a:rPr>
                        <a:t>תיאור ההתרחשות- </a:t>
                      </a:r>
                      <a:r>
                        <a:rPr lang="he-IL" sz="1000" dirty="0">
                          <a:effectLst/>
                          <a:latin typeface="Times New Roman" panose="02020603050405020304" pitchFamily="18" charset="0"/>
                          <a:ea typeface="Calibri" panose="020F0502020204030204" pitchFamily="34" charset="0"/>
                          <a:cs typeface="Calibri" panose="020F0502020204030204" pitchFamily="34" charset="0"/>
                        </a:rPr>
                        <a:t>האם מבוגר מעודד סקרנות כלפי מתקן כלשהו אצל הילדים? אם כן, איזה מתקן ואיך? מה מושך את תשומת לב הילדים? מה מעניין ומעסיק אותם?</a:t>
                      </a:r>
                      <a:r>
                        <a:rPr lang="he-IL" sz="1000" b="1" dirty="0">
                          <a:effectLst/>
                          <a:latin typeface="Times New Roman" panose="02020603050405020304" pitchFamily="18" charset="0"/>
                          <a:ea typeface="Calibri" panose="020F0502020204030204" pitchFamily="34" charset="0"/>
                          <a:cs typeface="Calibri" panose="020F0502020204030204" pitchFamily="34" charset="0"/>
                        </a:rPr>
                        <a:t> </a:t>
                      </a:r>
                      <a:endParaRPr lang="en-US" sz="1200" dirty="0">
                        <a:effectLst/>
                        <a:latin typeface="Times New Roman" panose="02020603050405020304" pitchFamily="18" charset="0"/>
                        <a:ea typeface="Calibri" panose="020F0502020204030204" pitchFamily="34" charset="0"/>
                      </a:endParaRPr>
                    </a:p>
                  </a:txBody>
                  <a:tcPr marL="114300" marR="114300" marT="0" marB="0"/>
                </a:tc>
                <a:extLst>
                  <a:ext uri="{0D108BD9-81ED-4DB2-BD59-A6C34878D82A}">
                    <a16:rowId xmlns:a16="http://schemas.microsoft.com/office/drawing/2014/main" val="1870252829"/>
                  </a:ext>
                </a:extLst>
              </a:tr>
            </a:tbl>
          </a:graphicData>
        </a:graphic>
      </p:graphicFrame>
    </p:spTree>
    <p:extLst>
      <p:ext uri="{BB962C8B-B14F-4D97-AF65-F5344CB8AC3E}">
        <p14:creationId xmlns:p14="http://schemas.microsoft.com/office/powerpoint/2010/main" val="1992352242"/>
      </p:ext>
    </p:extLst>
  </p:cSld>
  <p:clrMapOvr>
    <a:masterClrMapping/>
  </p:clrMapOvr>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71037" y="6501304"/>
            <a:ext cx="420963"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45</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סקר משוב (פעילות גינות קהילה)</a:t>
            </a:r>
          </a:p>
        </p:txBody>
      </p:sp>
      <p:sp>
        <p:nvSpPr>
          <p:cNvPr id="3" name="TextBox 13">
            <a:extLst>
              <a:ext uri="{FF2B5EF4-FFF2-40B4-BE49-F238E27FC236}">
                <a16:creationId xmlns:a16="http://schemas.microsoft.com/office/drawing/2014/main" id="{AF386D2F-7494-B243-CA18-27F5412CCC44}"/>
              </a:ext>
            </a:extLst>
          </p:cNvPr>
          <p:cNvSpPr txBox="1"/>
          <p:nvPr/>
        </p:nvSpPr>
        <p:spPr>
          <a:xfrm>
            <a:off x="8972963" y="532230"/>
            <a:ext cx="2874978" cy="558614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בתור מי השתתפת בפעילות?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באיזו פעילות השתתפת?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srgbClr val="FF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 במסגרת איזה גן השתתפת?</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4. To what extent were the physical conditions comfortable for you and your child?</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small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Not at all</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 באיזו מידה את/ה שבע/ת רצון מאופן ניהול הפעילות על ידי הצוות המקצועי? </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small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Not at all</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lvl="0"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6. To what extent did the activity meet your expectations?</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large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To a small extent</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latin typeface="Segoe UI" panose="020B0502040204020203" pitchFamily="34" charset="0"/>
                <a:ea typeface="Tahoma" panose="020B0604030504040204" pitchFamily="34" charset="0"/>
                <a:cs typeface="Segoe UI" panose="020B0502040204020203" pitchFamily="34" charset="0"/>
              </a:rPr>
              <a:t>Not at all</a:t>
            </a:r>
            <a:endParaRPr lang="he-IL" sz="11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6" name="TextBox 13">
            <a:extLst>
              <a:ext uri="{FF2B5EF4-FFF2-40B4-BE49-F238E27FC236}">
                <a16:creationId xmlns:a16="http://schemas.microsoft.com/office/drawing/2014/main" id="{294C114B-42CE-0FEF-517F-4865C496E73B}"/>
              </a:ext>
            </a:extLst>
          </p:cNvPr>
          <p:cNvSpPr txBox="1"/>
          <p:nvPr/>
        </p:nvSpPr>
        <p:spPr>
          <a:xfrm>
            <a:off x="4503770" y="486027"/>
            <a:ext cx="4469193" cy="6370975"/>
          </a:xfrm>
          <a:prstGeom prst="rect">
            <a:avLst/>
          </a:prstGeom>
          <a:noFill/>
        </p:spPr>
        <p:txBody>
          <a:bodyPr wrap="square">
            <a:spAutoFit/>
          </a:bodyPr>
          <a:lstStyle/>
          <a:p>
            <a:pPr>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7. להערכתך, באיזה חלק מהפעילות הילדים נהנו במיוחד? </a:t>
            </a:r>
          </a:p>
          <a:p>
            <a:pPr>
              <a:defRPr/>
            </a:pPr>
            <a:r>
              <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(סולם 1-5: 5 במידה רבה מאוד, 1- כלל לא)</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הכרת המרחב והסביבה הטבעית בקרבת הגן</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הכרת המגוון בעולם החי והצומח</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קידום חשיבות טיפוח טבע עירוני ושמירה עליו (עקרונות של קיימות ומיחזור)</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פיתוח חושי מישוש וריח דרך התנסות בחומרים ומרקמים שונים</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פיתוח יכולות מוטוריקה גסה ועדינה דרך התנסות בפעילות יצירה והפעלת כלים</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עידוד משחק חופשי, יצירתיות ודמיון</a:t>
            </a:r>
          </a:p>
          <a:p>
            <a:pPr marL="342900" indent="-342900">
              <a:buFontTx/>
              <a:buAutoNum type="hebrew2Minus"/>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פיתוח חושי ראייה ושמיעה דרך התבוננות ומעקב אחרי החי והצומח (פרחים, ציפורים)</a:t>
            </a:r>
          </a:p>
          <a:p>
            <a:pPr>
              <a:defRPr/>
            </a:pP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lvl="0"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8. Please specify how the workshop benefited you and/or your child/ren. We would love to hear specific examples.</a:t>
            </a:r>
            <a:b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br>
            <a:endPar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9. To what extent did the activity provide you with new and relevant knowledge, practices and/or tools for future use with the children?</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00000"/>
              </a:lnSpc>
              <a:spcBef>
                <a:spcPts val="0"/>
              </a:spcBef>
              <a:spcAft>
                <a:spcPts val="0"/>
              </a:spcAft>
              <a:buClrTx/>
              <a:buSzTx/>
              <a:tabLst/>
              <a:defRPr/>
            </a:pP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באיזו מידה קיבלת רעיונות חדשים להפעלות/ למשחק משותף עם הילדים?</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13">
            <a:extLst>
              <a:ext uri="{FF2B5EF4-FFF2-40B4-BE49-F238E27FC236}">
                <a16:creationId xmlns:a16="http://schemas.microsoft.com/office/drawing/2014/main" id="{E5849631-821E-FAA5-6C3B-ED3325F36256}"/>
              </a:ext>
            </a:extLst>
          </p:cNvPr>
          <p:cNvSpPr txBox="1"/>
          <p:nvPr/>
        </p:nvSpPr>
        <p:spPr>
          <a:xfrm>
            <a:off x="556187" y="342909"/>
            <a:ext cx="3749040" cy="563231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lvl="0"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11. To what extent would you recommend the activity to other kindergartens/mothers?</a:t>
            </a: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very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large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moderate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To a small extent</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200" dirty="0">
                <a:latin typeface="Segoe UI" panose="020B0502040204020203" pitchFamily="34" charset="0"/>
                <a:ea typeface="Tahoma" panose="020B0604030504040204" pitchFamily="34" charset="0"/>
                <a:cs typeface="Segoe UI" panose="020B0502040204020203" pitchFamily="34" charset="0"/>
              </a:rPr>
              <a:t>Not at all</a:t>
            </a:r>
            <a:endParaRPr lang="he-IL" sz="12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defRPr/>
            </a:pPr>
            <a: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t>12. What topics would you like future activities to address?</a:t>
            </a:r>
            <a:br>
              <a:rPr lang="en-US" sz="1200" b="1" dirty="0">
                <a:solidFill>
                  <a:prstClr val="black"/>
                </a:solidFill>
                <a:latin typeface="Segoe UI" panose="020B0502040204020203" pitchFamily="34" charset="0"/>
                <a:ea typeface="Tahoma" panose="020B0604030504040204" pitchFamily="34" charset="0"/>
                <a:cs typeface="Segoe UI" panose="020B0502040204020203" pitchFamily="34" charset="0"/>
              </a:rPr>
            </a:b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(Open-ended)</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13. האם הכרת או שמעת על תוכנית </a:t>
            </a: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 (</a:t>
            </a:r>
            <a:r>
              <a:rPr kumimoji="0" lang="ar-AE"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ولاد حارتنا)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טרם השתתפותך בפעילות?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שמעתי בכלל</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שמעתי את השם, אבל לא מכיר/ה את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שמעתי והשתתפתי בעבר בפעילות מטעם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שמעתי ומכיר\ה את התוכנית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14. האם את/ה חלק מקבוצת הווטצאפ של טירה?</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כן, אני כבר נמצא\ת בקבוצה</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אשמח להצטרף לקבוצה, יש למלא מספר טלפון נייד:</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אני לא מעונין\מעוניינת להצטרף לקבוצה</a:t>
            </a: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15. נשמח לשמוע את דעתך! (ממה הכי נהנית, ממה פחות נהנית, וכל דבר נוסף שתרצה/י לספר לנו כדי שנוכל להשתפר בעתיד):</a:t>
            </a:r>
          </a:p>
        </p:txBody>
      </p:sp>
    </p:spTree>
    <p:extLst>
      <p:ext uri="{BB962C8B-B14F-4D97-AF65-F5344CB8AC3E}">
        <p14:creationId xmlns:p14="http://schemas.microsoft.com/office/powerpoint/2010/main" val="2263611332"/>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267302"/>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מחוון קבוצת מיקוד עם צוותי הגן (פעילות גינות קהילה)</a:t>
            </a:r>
          </a:p>
        </p:txBody>
      </p:sp>
      <p:sp>
        <p:nvSpPr>
          <p:cNvPr id="4" name="TextBox 3">
            <a:extLst>
              <a:ext uri="{FF2B5EF4-FFF2-40B4-BE49-F238E27FC236}">
                <a16:creationId xmlns:a16="http://schemas.microsoft.com/office/drawing/2014/main" id="{B0D5167D-77A2-598C-4784-17E184AD4B30}"/>
              </a:ext>
            </a:extLst>
          </p:cNvPr>
          <p:cNvSpPr txBox="1"/>
          <p:nvPr/>
        </p:nvSpPr>
        <p:spPr>
          <a:xfrm>
            <a:off x="233681" y="499053"/>
            <a:ext cx="11703172" cy="1017907"/>
          </a:xfrm>
          <a:prstGeom prst="rect">
            <a:avLst/>
          </a:prstGeom>
          <a:noFill/>
        </p:spPr>
        <p:txBody>
          <a:bodyPr wrap="square" rtlCol="1">
            <a:spAutoFit/>
          </a:bodyPr>
          <a:lstStyle/>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endParaRPr kumimoji="0" lang="he-IL"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endParaRPr kumimoji="0" lang="he-IL"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r" defTabSz="914400" rtl="1" eaLnBrk="1" fontAlgn="auto" latinLnBrk="0" hangingPunct="1">
              <a:lnSpc>
                <a:spcPct val="150000"/>
              </a:lnSpc>
              <a:spcBef>
                <a:spcPts val="0"/>
              </a:spcBef>
              <a:spcAft>
                <a:spcPts val="0"/>
              </a:spcAft>
              <a:buClr>
                <a:srgbClr val="F9BC25"/>
              </a:buClr>
              <a:buSzTx/>
              <a:buFont typeface="Tahoma" panose="020B0604030504040204" pitchFamily="34" charset="0"/>
              <a:buChar char="█"/>
              <a:tabLst/>
              <a:defRPr/>
            </a:pPr>
            <a:endParaRPr kumimoji="0" lang="he-IL"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TextBox 13">
            <a:extLst>
              <a:ext uri="{FF2B5EF4-FFF2-40B4-BE49-F238E27FC236}">
                <a16:creationId xmlns:a16="http://schemas.microsoft.com/office/drawing/2014/main" id="{59ACBF33-DCF5-5973-02E1-50109221DB86}"/>
              </a:ext>
            </a:extLst>
          </p:cNvPr>
          <p:cNvSpPr txBox="1"/>
          <p:nvPr/>
        </p:nvSpPr>
        <p:spPr>
          <a:xfrm>
            <a:off x="254001" y="524112"/>
            <a:ext cx="10893033" cy="6154762"/>
          </a:xfrm>
          <a:prstGeom prst="rect">
            <a:avLst/>
          </a:prstGeom>
          <a:noFill/>
        </p:spPr>
        <p:txBody>
          <a:bodyPr wrap="square">
            <a:spAutoFit/>
          </a:bodyPr>
          <a:lstStyle/>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1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סבב היכרות</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ושאלות כלליות – </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כל משתתף/ת אומר/ת:  שם, שם גן, ותפקיד בגן, בכמה פעילויות השתתפת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אישית</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וותק במקצוע ובגן</a:t>
            </a: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מה ציפיתן לקבל במסגרת פעילויות "גינות הקהילה"? למה רציתן להשתתף (גם באופן אישי וגם שהגן ישתתף)?</a:t>
            </a:r>
            <a:endPar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50000"/>
              </a:lnSpc>
              <a:spcBef>
                <a:spcPts val="0"/>
              </a:spcBef>
              <a:spcAft>
                <a:spcPts val="0"/>
              </a:spcAft>
              <a:buClrTx/>
              <a:buSzTx/>
              <a:buFontTx/>
              <a:buNone/>
              <a:tabLst/>
              <a:defRPr/>
            </a:pP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איזה מידע מקדים קיבלתן על הפעילות ומטעם מי (דסמן/מנאר)? האם ההשתתפות של הגן בפעילות היא בגדר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חובה?</a:t>
            </a:r>
          </a:p>
          <a:p>
            <a:pPr marL="0" marR="0" lvl="0" indent="0" algn="r" defTabSz="914400" rtl="1" eaLnBrk="1" fontAlgn="auto" latinLnBrk="0" hangingPunct="1">
              <a:lnSpc>
                <a:spcPct val="150000"/>
              </a:lnSpc>
              <a:spcBef>
                <a:spcPts val="0"/>
              </a:spcBef>
              <a:spcAft>
                <a:spcPts val="600"/>
              </a:spcAft>
              <a:buClrTx/>
              <a:buSzTx/>
              <a:buFontTx/>
              <a:buNone/>
              <a:tabLst/>
              <a:defRPr/>
            </a:pP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 איזה מידע מקדים אתן מעבירות להורים לגבי הפעילות? (הודעה על פעילות חוץ ויציאה מהגן, מבקשות מהורים להגיע לליווי) </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מה הקשה עליכן/על צוות הגן </a:t>
            </a:r>
            <a:r>
              <a:rPr kumimoji="0" lang="he-IL" sz="11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ועל ההורים המלווים</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להתמיד בהגעה למפגשים? מה יכול היה לסייע כדי להגביר את ההשתתפות – </a:t>
            </a:r>
            <a:r>
              <a:rPr kumimoji="0" lang="he-IL" sz="11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בדגש על ההורים המלווים</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מה אפשר לעשות כדי לגרום להורים להגיע ולהשתתף?</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 </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מה אהבתן במפגשי הפעילות? מה עבד טוב ומה עבד פחות טוב? למה פחות התחברתן/הפריע לכן במהלך הפעילות?</a:t>
            </a:r>
            <a:br>
              <a:rPr kumimoji="0" lang="en-US" sz="11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ובאופן ספציפי – מה  דעתכן על שפת העברת התוכן לילדים (עברית), האם אתן בעיקר/רק מתרגמות לילדים או שממש מובילות את הפעילות מול הילדים יחד עם המדריכות? אתן מבינות את כל מה שהמדריכות אומרות ומצליחות לתרגם לילדים בקלות או מתקשות למצוא את המילה המתאימה בערבית, שהילדים מבינים? האם הדרישה לתרגם לילדים מלחיצה אתכן?</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 </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אנא פרטו, באיזה אופן הילדים נתרמו מהפעילויות?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תנו דוגמאות</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**כעזר למנחה הופיע פירוט מטרות הפעילויות לפי הסילבוס**</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7. לתחושתכן, באיזו מידה הפעילויות היו מותאמות לצרכי הילדים (תנאים פיזיים, תוכן, שפה, התאמה לחינוך מיוחד)? מה הקשה על הילדים להפיק את המירב מהפעילויות?</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8. </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התכנים הועברו באופן ברור ומעניין? באיזו מידה המדריכות היו זמינות לשאלות במהלך המפגשים </a:t>
            </a:r>
            <a:r>
              <a:rPr kumimoji="0" lang="he-IL" sz="11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ומעבר</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en-US"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9. </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קיבלתן ידע חדש הרלוונטי לעבודתכן עם ילדים, ורעיונות לפעילות שתוכלו להשתמש בהם עם הילדים?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תנו דוגמאות</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 דעתכן על המסרים שמועברים בסדנאות (למשל עידוד משחק חופשי ויצירתיות, אל מול סדר ארגון וניקיון – שזה בסדר לעודד את הילדים להתרוצץ ולחפש דברים בטבע, ולא חייבים לשבת בשקט ולחכות שהגננת תיתן לי מקל)</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מה למדתן מההכשרה? מה הדברים הכי משמעותיים שאתן לוקחות הלאה?   **כעזר למנחה הופיע פירוט נושאים**</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למיטב ידיעתכן, כיצד ובמה ההורים המלווים נתרמו מהפעילויות? מה הם לקחו איתם הלאה? איזה פידבקים שמעתם מהם על הפעילות?</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12. מאז תחילת השתתפותכן בפעילויות, האם יצא לכן להשתמש בכלים/טיפים שקיבלתן בזמן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עבודתכן כגננות</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מה היה מוצלח? מה היה קשה/מאתגר?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תנו דוגמאות</a:t>
            </a:r>
            <a:br>
              <a:rPr kumimoji="0" lang="en-US"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13. </a:t>
            </a:r>
            <a:r>
              <a:rPr kumimoji="0" lang="he-IL" sz="11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האם אתן מרגישות "בשלות" ומוכנות להנחות פעילויות לילדים במרחב הציבורי/בטבע העירוני, בעצמכן, בלי המדריכה? </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תכני הפעילויות נראים לכן אפשריים </a:t>
            </a:r>
            <a:r>
              <a:rPr kumimoji="0" lang="he-IL" sz="11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ליישום מידי</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בעבודתכן?</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15. במבט קדימה, האם כבר יש תוכנית עבודה לשילוב של פעילויות חוץ, כחלק משגרת הפעילות בגן? אם כן, ספרו לי מה כוללת</a:t>
            </a:r>
            <a:r>
              <a:rPr lang="he-IL" sz="110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אם לא – אתן יודעות אם יש תכנון עתידי לשלב פעילות חוץ בשגרת הגן?</a:t>
            </a:r>
            <a:br>
              <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17. מה עוד חסר לכן (ידע/כלים/פרקטיקות/חומרי עזר)? במה תרצו שיתמקדו הפעילויות הנותרות? מה צריך לשנות/לשפר? מה יכול לעזור לתפעול מוצלח יותר של הפעילויות? מה נדרש מצוות המדריכות?</a:t>
            </a:r>
            <a:endParaRPr kumimoji="0" lang="en-US" sz="11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804851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4C18F4-9F6A-5674-851F-64DEBF7DF903}"/>
              </a:ext>
            </a:extLst>
          </p:cNvPr>
          <p:cNvSpPr/>
          <p:nvPr/>
        </p:nvSpPr>
        <p:spPr>
          <a:xfrm>
            <a:off x="0" y="384938"/>
            <a:ext cx="6589336" cy="646834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 name="Slide Number Placeholder 1"/>
          <p:cNvSpPr>
            <a:spLocks noGrp="1"/>
          </p:cNvSpPr>
          <p:nvPr>
            <p:ph type="sldNum" sz="quarter" idx="12"/>
          </p:nvPr>
        </p:nvSpPr>
        <p:spPr>
          <a:xfrm>
            <a:off x="11778671" y="6492875"/>
            <a:ext cx="638122" cy="365125"/>
          </a:xfrm>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l" defTabSz="914400" rtl="1"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נספחים – הערכת התערבות ביחידה להתפתחות הילד, טירה</a:t>
            </a:r>
          </a:p>
        </p:txBody>
      </p:sp>
      <p:sp>
        <p:nvSpPr>
          <p:cNvPr id="4" name="TextBox 3">
            <a:extLst>
              <a:ext uri="{FF2B5EF4-FFF2-40B4-BE49-F238E27FC236}">
                <a16:creationId xmlns:a16="http://schemas.microsoft.com/office/drawing/2014/main" id="{B0D5167D-77A2-598C-4784-17E184AD4B30}"/>
              </a:ext>
            </a:extLst>
          </p:cNvPr>
          <p:cNvSpPr txBox="1"/>
          <p:nvPr/>
        </p:nvSpPr>
        <p:spPr>
          <a:xfrm>
            <a:off x="6579909" y="406308"/>
            <a:ext cx="5263256" cy="6296147"/>
          </a:xfrm>
          <a:prstGeom prst="rect">
            <a:avLst/>
          </a:prstGeom>
          <a:noFill/>
          <a:ln>
            <a:solidFill>
              <a:schemeClr val="bg1"/>
            </a:solidFill>
          </a:ln>
        </p:spPr>
        <p:txBody>
          <a:bodyPr wrap="square" rtlCol="1">
            <a:spAutoFit/>
          </a:bodyPr>
          <a:lstStyle/>
          <a:p>
            <a:pPr marL="0" marR="0" lvl="0" indent="0" algn="r" defTabSz="914400" rtl="1" eaLnBrk="1" fontAlgn="auto" latinLnBrk="0" hangingPunct="1">
              <a:lnSpc>
                <a:spcPct val="150000"/>
              </a:lnSpc>
              <a:spcBef>
                <a:spcPts val="0"/>
              </a:spcBef>
              <a:spcAft>
                <a:spcPts val="0"/>
              </a:spcAft>
              <a:buClr>
                <a:srgbClr val="F9BC25"/>
              </a:buClr>
              <a:buSzTx/>
              <a:buFontTx/>
              <a:buNone/>
              <a:tabLst/>
              <a:defRPr/>
            </a:pPr>
            <a:r>
              <a:rPr lang="he-IL" sz="1000" b="1">
                <a:solidFill>
                  <a:prstClr val="black"/>
                </a:solidFill>
                <a:latin typeface="Segoe UI" panose="020B0502040204020203" pitchFamily="34" charset="0"/>
                <a:ea typeface="Tahoma" panose="020B0604030504040204" pitchFamily="34" charset="0"/>
                <a:cs typeface="Segoe UI" panose="020B0502040204020203" pitchFamily="34" charset="0"/>
              </a:rPr>
              <a:t>קבוצת מיקוד עם מטפלות מהיחידה להתפתחות הילד שעברו הכשרת טיפול בגינון</a:t>
            </a:r>
          </a:p>
          <a:p>
            <a:pPr marL="0" marR="0" lvl="0" indent="0" algn="r" defTabSz="914400" rtl="1" eaLnBrk="1" fontAlgn="auto" latinLnBrk="0" hangingPunct="1">
              <a:lnSpc>
                <a:spcPct val="150000"/>
              </a:lnSpc>
              <a:spcBef>
                <a:spcPts val="0"/>
              </a:spcBef>
              <a:spcAft>
                <a:spcPts val="0"/>
              </a:spcAft>
              <a:buClr>
                <a:srgbClr val="F9BC25"/>
              </a:buClr>
              <a:buSzTx/>
              <a:buFontTx/>
              <a:buNone/>
              <a:tabLst/>
              <a:defRPr/>
            </a:pPr>
            <a:endParaRPr kumimoji="0" lang="he-IL" sz="1000" b="1"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50000"/>
              </a:lnSpc>
              <a:spcBef>
                <a:spcPts val="0"/>
              </a:spcBef>
              <a:spcAft>
                <a:spcPts val="0"/>
              </a:spcAft>
              <a:buClr>
                <a:srgbClr val="F9BC25"/>
              </a:buClr>
              <a:buSzTx/>
              <a:buFontTx/>
              <a:buNone/>
              <a:tabLst/>
              <a:defRPr/>
            </a:pPr>
            <a:r>
              <a:rPr kumimoji="0" lang="he-IL" sz="1000" b="0" u="sng"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סבב היכרות ושאלות כלליות </a:t>
            </a: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כל משתתף/ת אומר/ת: שם , בכמה מפגשי הכשרת טיפול בגינון השתתפת,  וותק כמטפלת + וותק ביחידה , מה ידעתן על תחום הגינון הטיפולי לפני ההכשרה.</a:t>
            </a:r>
          </a:p>
          <a:p>
            <a:pPr marL="0" marR="0" lvl="0" indent="0" algn="r" defTabSz="914400" rtl="1" eaLnBrk="1" fontAlgn="auto" latinLnBrk="0" hangingPunct="1">
              <a:lnSpc>
                <a:spcPct val="150000"/>
              </a:lnSpc>
              <a:spcBef>
                <a:spcPts val="0"/>
              </a:spcBef>
              <a:spcAft>
                <a:spcPts val="0"/>
              </a:spcAft>
              <a:buClr>
                <a:srgbClr val="F9BC25"/>
              </a:buClr>
              <a:buSzTx/>
              <a:buFontTx/>
              <a:buNone/>
              <a:tabLst/>
              <a:defRPr/>
            </a:pPr>
            <a:endPar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 ציפיתן לקבל במסגרת ההכשרה? למה רציתן לקחת חלק בהכשרה?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 הקשה עליכן להתמיד בהגעה למפגשים? מה יכול היה לסייע לכן להתמיד בהשתתפות? (למנחה – לשאול רק במידה ובסבב היכרות ציינו שחלקן לא השתתפו בכל מפגשי ההכשרה)</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 אהבתן במפגשי ההכשרה? מה עבד טוב ומה עבד פחות טוב? למה פחות התחברתן/הפריע לכן במהלך ההכשרה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המידע הועבר באופן ברור ומעניין? באיזו מידה המנחה הייתה זמינה לשאלות במהלך המפגשים ומעבר?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קיבלתן ידע חדש הרלוונטי לעבודתכן עם ילדים, ורעיונות שתוכלו להשתמש בהם בעבודתכן? תנו דוגמאות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מאז תחילת השתתפותכן בהכשרה, האם יצא לכן להשתמש בכלים/טיפים שקיבלתן בזמן עבודתכן כמטפלות?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לתחושתכן, באיזו מידה המפגש/ים עם הילדים היו מותאמים לצרכיהם?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ספרו לי על מפגשי ההדרכה עם הילדים. איך הם מתנהלים? מי מוביל את ההדרכה?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האם אתן מרגישות "בשלות" ומוכנות להנחות אותם בעצמכן, בלי המדריכה?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באיזו מידה תכני ההכשרה נראים לכן אפשריים ליישום מידי בעבודתכן? ואת מוכנה ליישם את מה שלמדת? </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במבט קדימה, האם כבר יש תוכנית עבודה לשילוב של פעילויות טיפול בגינון, כחלק מהשירותים המוצעים ביחידה?  (אם כן, ספרו לי מה כוללת תוכנית העבודה. אם לא – אתן יודעות אם יש תכנון עתידי לשלב פעילות טיפול בגינון?)</a:t>
            </a:r>
          </a:p>
          <a:p>
            <a:pPr marL="342900" marR="0" lvl="0" indent="-342900" algn="r" defTabSz="914400" rtl="1" eaLnBrk="1" fontAlgn="auto" latinLnBrk="0" hangingPunct="1">
              <a:lnSpc>
                <a:spcPct val="150000"/>
              </a:lnSpc>
              <a:spcBef>
                <a:spcPts val="0"/>
              </a:spcBef>
              <a:spcAft>
                <a:spcPts val="0"/>
              </a:spcAft>
              <a:buClr>
                <a:prstClr val="black"/>
              </a:buClr>
              <a:buSzTx/>
              <a:buFont typeface="+mj-lt"/>
              <a:buAutoNum type="arabicPeriod"/>
              <a:tabLst/>
              <a:defRPr/>
            </a:pPr>
            <a:r>
              <a:rPr kumimoji="0" lang="he-IL" sz="1000" b="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 עוד חסר לכן (ידע/כלים/פרקטיקות/חומרי עזר)? במה תרצו שיתמקדו מפגשי ההכשרה הנותרים? מה לשפר? </a:t>
            </a:r>
          </a:p>
        </p:txBody>
      </p:sp>
      <p:sp>
        <p:nvSpPr>
          <p:cNvPr id="3" name="TextBox 2">
            <a:extLst>
              <a:ext uri="{FF2B5EF4-FFF2-40B4-BE49-F238E27FC236}">
                <a16:creationId xmlns:a16="http://schemas.microsoft.com/office/drawing/2014/main" id="{1AB03F6D-9034-3C68-AEB2-66BC2AFEE3ED}"/>
              </a:ext>
            </a:extLst>
          </p:cNvPr>
          <p:cNvSpPr txBox="1"/>
          <p:nvPr/>
        </p:nvSpPr>
        <p:spPr>
          <a:xfrm>
            <a:off x="94268" y="407117"/>
            <a:ext cx="6344239" cy="6036461"/>
          </a:xfrm>
          <a:prstGeom prst="rect">
            <a:avLst/>
          </a:prstGeom>
          <a:noFill/>
        </p:spPr>
        <p:txBody>
          <a:bodyPr wrap="square">
            <a:spAutoFit/>
          </a:bodyPr>
          <a:lstStyle/>
          <a:p>
            <a:pPr marL="0" marR="0" lvl="0" indent="0" algn="r" defTabSz="914400" rtl="1" eaLnBrk="1" fontAlgn="base" latinLnBrk="0" hangingPunct="1">
              <a:lnSpc>
                <a:spcPts val="1500"/>
              </a:lnSpc>
              <a:spcBef>
                <a:spcPts val="0"/>
              </a:spcBef>
              <a:spcAft>
                <a:spcPts val="0"/>
              </a:spcAft>
              <a:buClrTx/>
              <a:buSzTx/>
              <a:tabLst/>
              <a:defRPr/>
            </a:pPr>
            <a:r>
              <a:rPr lang="he-IL" sz="1000" u="sng">
                <a:solidFill>
                  <a:srgbClr val="000000"/>
                </a:solidFill>
                <a:latin typeface="Segoe UI" panose="020B0502040204020203" pitchFamily="34" charset="0"/>
                <a:ea typeface="Tahoma" panose="020B0604030504040204" pitchFamily="34" charset="0"/>
                <a:cs typeface="Segoe UI" panose="020B0502040204020203" pitchFamily="34" charset="0"/>
              </a:rPr>
              <a:t>מחוון ראיון עם מדריכת טיפול בגינון</a:t>
            </a:r>
          </a:p>
          <a:p>
            <a:pPr marL="0" marR="0" lvl="0" indent="0" algn="r" defTabSz="914400" rtl="1" eaLnBrk="1" fontAlgn="base" latinLnBrk="0" hangingPunct="1">
              <a:lnSpc>
                <a:spcPts val="1500"/>
              </a:lnSpc>
              <a:spcBef>
                <a:spcPts val="0"/>
              </a:spcBef>
              <a:spcAft>
                <a:spcPts val="0"/>
              </a:spcAft>
              <a:buClrTx/>
              <a:buSzTx/>
              <a:tabLst/>
              <a:defRPr/>
            </a:pPr>
            <a:endParaRPr kumimoji="0" lang="he-IL" sz="100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base" latinLnBrk="0" hangingPunct="1">
              <a:lnSpc>
                <a:spcPts val="1500"/>
              </a:lnSpc>
              <a:spcBef>
                <a:spcPts val="0"/>
              </a:spcBef>
              <a:spcAft>
                <a:spcPts val="0"/>
              </a:spcAft>
              <a:buClrTx/>
              <a:buSzTx/>
              <a:buFont typeface="+mj-lt"/>
              <a:buAutoNum type="arabicPeriod"/>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ראשית, אשמח שתספרי לי קצת על עצמך. מאיזה רקע את מגיעה? מהו הוותק שלך כמטפלת? איזה ניסיון יש לך בתחום טיפול בגינון?</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2"/>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כיצד נעשה החיבור עם היחידה להתפתחות הילד? האם הכרת/ עבדת קודם לכן עם היחידה? האם הכרת את תוכנית אורבן95 לפני כן? כיצד הוצג לך הפרויקט?</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3"/>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שתפי אותי, מי קבע/פיתח את תוכנית ההכשרה? מה היה פורמט ההכשרה? מה היה הרציונל של שילוב הכשרה מקצועית לצד מפגשים עם ילדים?</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תקני אותי אם אני טועה, אבל ההכשרה כבר הסתיימה, נכון? מתי היה מפגש אחרון?  </a:t>
            </a:r>
            <a:br>
              <a:rPr kumimoji="0" lang="en-US"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4. עכשיו כשההכשרה הסתיימה, מה לדעתך, היו תרומות ההכשרה עבור המטפלות? </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000" b="0" u="sng"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דוגמאות</a:t>
            </a:r>
          </a:p>
          <a:p>
            <a:pPr marL="457200" marR="0" lvl="1" indent="0" algn="r" defTabSz="914400" rtl="1" eaLnBrk="1" fontAlgn="base" latinLnBrk="0" hangingPunct="1">
              <a:lnSpc>
                <a:spcPts val="1500"/>
              </a:lnSpc>
              <a:spcBef>
                <a:spcPts val="0"/>
              </a:spcBef>
              <a:spcAft>
                <a:spcPts val="0"/>
              </a:spcAft>
              <a:buClrTx/>
              <a:buSzTx/>
              <a:buFont typeface="+mj-lt"/>
              <a:buAutoNum type="arabicPeriod"/>
              <a:tabLst/>
              <a:defRPr/>
            </a:pP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מבחינת היכרות עם סוגי אדמה, שיטות לגידול צמחים, סוגי צמחים וחומרים טבעיים, מיחזור? </a:t>
            </a:r>
          </a:p>
          <a:p>
            <a:pPr marL="457200" marR="0" lvl="1" indent="0" algn="r" defTabSz="914400" rtl="1" eaLnBrk="1" fontAlgn="base" latinLnBrk="0" hangingPunct="1">
              <a:lnSpc>
                <a:spcPts val="1500"/>
              </a:lnSpc>
              <a:spcBef>
                <a:spcPts val="0"/>
              </a:spcBef>
              <a:spcAft>
                <a:spcPts val="0"/>
              </a:spcAft>
              <a:buClrTx/>
              <a:buSzTx/>
              <a:buFont typeface="+mj-lt"/>
              <a:buAutoNum type="arabicPeriod" startAt="2"/>
              <a:tabLst/>
              <a:defRPr/>
            </a:pP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מבחינת ידע וכלים לתכנון ופיתוח מערכי פעילות של גינון טיפולי?</a:t>
            </a:r>
          </a:p>
          <a:p>
            <a:pPr marL="457200" marR="0" lvl="1" indent="0" algn="r" defTabSz="914400" rtl="1" eaLnBrk="1" fontAlgn="base" latinLnBrk="0" hangingPunct="1">
              <a:lnSpc>
                <a:spcPts val="1500"/>
              </a:lnSpc>
              <a:spcBef>
                <a:spcPts val="0"/>
              </a:spcBef>
              <a:spcAft>
                <a:spcPts val="0"/>
              </a:spcAft>
              <a:buClrTx/>
              <a:buSzTx/>
              <a:buFont typeface="+mj-lt"/>
              <a:buAutoNum type="arabicPeriod" startAt="3"/>
              <a:tabLst/>
              <a:defRPr/>
            </a:pP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מבחינת הידע והכלים/טיפים להעברת מפגשי גינון טיפולי </a:t>
            </a: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לילדים</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457200" marR="0" lvl="1" indent="0" algn="r" defTabSz="914400" rtl="1" eaLnBrk="1" fontAlgn="base" latinLnBrk="0" hangingPunct="1">
              <a:lnSpc>
                <a:spcPts val="1500"/>
              </a:lnSpc>
              <a:spcBef>
                <a:spcPts val="0"/>
              </a:spcBef>
              <a:spcAft>
                <a:spcPts val="0"/>
              </a:spcAft>
              <a:buClrTx/>
              <a:buSzTx/>
              <a:buFont typeface="+mj-lt"/>
              <a:buAutoNum type="arabicPeriod" startAt="4"/>
              <a:tabLst/>
              <a:defRPr/>
            </a:pP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מבחינת יכולת לשלב הפעלות של גירוי חושי, עידוד הבעת רגשות, דמיון מודרך, משחק סימבולי?</a:t>
            </a:r>
          </a:p>
          <a:p>
            <a:pPr marL="0" marR="0" lvl="0" indent="0" algn="r" defTabSz="914400" rtl="1" eaLnBrk="1" fontAlgn="base" latinLnBrk="0" hangingPunct="1">
              <a:lnSpc>
                <a:spcPts val="1500"/>
              </a:lnSpc>
              <a:spcBef>
                <a:spcPts val="0"/>
              </a:spcBef>
              <a:spcAft>
                <a:spcPts val="0"/>
              </a:spcAft>
              <a:buClrTx/>
              <a:buSzTx/>
              <a:buFont typeface="+mj-lt"/>
              <a:buAutoNum type="arabicPeriod" startAt="5"/>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תני לי דוגמא של מפגש הכשרה מוצלח בעינייך? מה עבד טוב? מה היו הפידבקים שקיבלת מהמשתתפות?</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6"/>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האם עבדת עם המטפלות על בניית תוכנית לקורס או חוג עם הילדים שיצא לפועל במסגרת היחידה להתפתחות הילד?</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7"/>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מה היה פחות מוצלח בעיניך מבחינת הכשרת המטפלות? בדיעבד, מה היית משנה/עושה אחרת?</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למשל משנה משהו מהתכנים, או הרכב הקורסים? </a:t>
            </a:r>
          </a:p>
          <a:p>
            <a:pPr marL="0" marR="0" lvl="0" indent="0" algn="r" defTabSz="914400" rtl="1" eaLnBrk="1" fontAlgn="base" latinLnBrk="0" hangingPunct="1">
              <a:lnSpc>
                <a:spcPts val="1500"/>
              </a:lnSpc>
              <a:spcBef>
                <a:spcPts val="0"/>
              </a:spcBef>
              <a:spcAft>
                <a:spcPts val="0"/>
              </a:spcAft>
              <a:buClrTx/>
              <a:buSzTx/>
              <a:buFont typeface="+mj-lt"/>
              <a:buAutoNum type="arabicPeriod" startAt="8"/>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מה היו לדעתך תרומות מפגשי ההכשרה עבור הילדים? </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9"/>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האם המטפלות כבר הספיקו לשתף אותך, באיזה תדירות ובאיזה אופן הן משתמשות בכלים/טיפים שקיבלו בהכשרה במסגרת עבודתן השוטפת עם ילדים ביחידה להתפתחות הילד בטירה? </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10"/>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עם סיום ההכשרה, האם המטפלות פונות אליך ומתייעצות איתך בנושא טיפול בגינון או בכל נושא אחר?</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0" marR="0" lvl="0" indent="0" algn="r" defTabSz="914400" rtl="1" eaLnBrk="1" fontAlgn="base" latinLnBrk="0" hangingPunct="1">
              <a:lnSpc>
                <a:spcPts val="1500"/>
              </a:lnSpc>
              <a:spcBef>
                <a:spcPts val="0"/>
              </a:spcBef>
              <a:spcAft>
                <a:spcPts val="0"/>
              </a:spcAft>
              <a:buClrTx/>
              <a:buSzTx/>
              <a:buFont typeface="+mj-lt"/>
              <a:buAutoNum type="arabicPeriod" startAt="11"/>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מה לדעתך יש לשפר/להוסיף במפגשי הכשרה עתידיים בנושא?  לתחושתך, איך היה היחס בין הפן תיאורטי לפרקטיקה לאורך ההכשרה?</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האם יש תכנים שבמחשבה לאחור היית שמה יותר דגש עליהם? שהמטפלות היו צריכות יותר זמן לעבד / להבין / לאמץ כתפיסת עולם?  </a:t>
            </a:r>
            <a:b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למנחה: בקבוצת מיקוד עלו פידבקים שחסר להן ידע תאורטי ובוטני, שחסרה להן הגישה לחומרים התאורטיים ולמצגות. </a:t>
            </a:r>
          </a:p>
          <a:p>
            <a:pPr marL="0" marR="0" lvl="0" indent="0" algn="r" defTabSz="914400" rtl="1" eaLnBrk="1" fontAlgn="base" latinLnBrk="0" hangingPunct="1">
              <a:lnSpc>
                <a:spcPts val="1500"/>
              </a:lnSpc>
              <a:spcBef>
                <a:spcPts val="0"/>
              </a:spcBef>
              <a:spcAft>
                <a:spcPts val="0"/>
              </a:spcAft>
              <a:buClrTx/>
              <a:buSzTx/>
              <a:buFont typeface="+mj-lt"/>
              <a:buAutoNum type="arabicPeriod" startAt="12"/>
              <a:tabLst/>
              <a:defRPr/>
            </a:pPr>
            <a:r>
              <a:rPr kumimoji="0" lang="he-IL" sz="1000" b="1"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כיצד לדעתך תשפיע ההכשרה וההתערבות במרחב היחידה להתפתחות הילד על תושבי טירה?</a:t>
            </a: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  </a:t>
            </a:r>
            <a:b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000" b="0" u="none" strike="noStrike" kern="1200" cap="none" spc="0" normalizeH="0" baseline="0" noProof="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rPr>
              <a:t>למנחה: האם היחידה להתפתחות הילד נתפסת במידה רבה יותר כמקום בו ניתן לקבל את כלל השירותים ההתפתחותיים לילדים, האם נוצר חיבור עם הטבע העירוני </a:t>
            </a:r>
          </a:p>
        </p:txBody>
      </p:sp>
    </p:spTree>
    <p:extLst>
      <p:ext uri="{BB962C8B-B14F-4D97-AF65-F5344CB8AC3E}">
        <p14:creationId xmlns:p14="http://schemas.microsoft.com/office/powerpoint/2010/main" val="106174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298730" y="6368902"/>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4F277F6B-796C-04B0-41AA-BE9E51371E53}"/>
              </a:ext>
            </a:extLst>
          </p:cNvPr>
          <p:cNvSpPr txBox="1"/>
          <p:nvPr/>
        </p:nvSpPr>
        <p:spPr>
          <a:xfrm>
            <a:off x="0" y="0"/>
            <a:ext cx="12182740" cy="369332"/>
          </a:xfrm>
          <a:prstGeom prst="rect">
            <a:avLst/>
          </a:prstGeom>
          <a:solidFill>
            <a:srgbClr val="EC1C3C"/>
          </a:solidFill>
        </p:spPr>
        <p:txBody>
          <a:bodyPr wrap="square" rtlCol="0">
            <a:spAutoFit/>
          </a:bodyPr>
          <a:lstStyle/>
          <a:p>
            <a:pPr algn="l"/>
            <a:r>
              <a:rPr lang="en-US" b="1" dirty="0">
                <a:solidFill>
                  <a:schemeClr val="bg1"/>
                </a:solidFill>
                <a:latin typeface="Tahoma" pitchFamily="34" charset="0"/>
                <a:ea typeface="Tahoma" pitchFamily="34" charset="0"/>
                <a:cs typeface="Tahoma" pitchFamily="34" charset="0"/>
              </a:rPr>
              <a:t>Logic Model for </a:t>
            </a:r>
            <a:r>
              <a:rPr lang="en-US" b="1" dirty="0" err="1">
                <a:solidFill>
                  <a:schemeClr val="bg1"/>
                </a:solidFill>
                <a:latin typeface="Tahoma" pitchFamily="34" charset="0"/>
                <a:ea typeface="Tahoma" pitchFamily="34" charset="0"/>
                <a:cs typeface="Tahoma" pitchFamily="34" charset="0"/>
              </a:rPr>
              <a:t>Tira</a:t>
            </a:r>
            <a:r>
              <a:rPr lang="en-US" b="1" dirty="0">
                <a:solidFill>
                  <a:schemeClr val="bg1"/>
                </a:solidFill>
                <a:latin typeface="Tahoma" pitchFamily="34" charset="0"/>
                <a:ea typeface="Tahoma" pitchFamily="34" charset="0"/>
                <a:cs typeface="Tahoma" pitchFamily="34" charset="0"/>
              </a:rPr>
              <a:t> Municipality: the Urban95 Program in Israel’s Social and Geographical Periphery</a:t>
            </a:r>
            <a:endParaRPr lang="he-IL" b="1" dirty="0">
              <a:solidFill>
                <a:schemeClr val="bg1"/>
              </a:solidFill>
              <a:latin typeface="Tahoma" pitchFamily="34" charset="0"/>
              <a:ea typeface="Tahoma" pitchFamily="34" charset="0"/>
              <a:cs typeface="Tahoma" pitchFamily="34" charset="0"/>
            </a:endParaRPr>
          </a:p>
        </p:txBody>
      </p:sp>
      <p:graphicFrame>
        <p:nvGraphicFramePr>
          <p:cNvPr id="5" name="Table 4">
            <a:extLst>
              <a:ext uri="{FF2B5EF4-FFF2-40B4-BE49-F238E27FC236}">
                <a16:creationId xmlns:a16="http://schemas.microsoft.com/office/drawing/2014/main" id="{9DCF6DE8-4F8A-1EB6-C51A-4AC801845F93}"/>
              </a:ext>
            </a:extLst>
          </p:cNvPr>
          <p:cNvGraphicFramePr>
            <a:graphicFrameLocks noGrp="1"/>
          </p:cNvGraphicFramePr>
          <p:nvPr>
            <p:extLst>
              <p:ext uri="{D42A27DB-BD31-4B8C-83A1-F6EECF244321}">
                <p14:modId xmlns:p14="http://schemas.microsoft.com/office/powerpoint/2010/main" val="405413650"/>
              </p:ext>
            </p:extLst>
          </p:nvPr>
        </p:nvGraphicFramePr>
        <p:xfrm>
          <a:off x="192334" y="380939"/>
          <a:ext cx="11817531" cy="6009848"/>
        </p:xfrm>
        <a:graphic>
          <a:graphicData uri="http://schemas.openxmlformats.org/drawingml/2006/table">
            <a:tbl>
              <a:tblPr firstRow="1" bandRow="1"/>
              <a:tblGrid>
                <a:gridCol w="817772">
                  <a:extLst>
                    <a:ext uri="{9D8B030D-6E8A-4147-A177-3AD203B41FA5}">
                      <a16:colId xmlns:a16="http://schemas.microsoft.com/office/drawing/2014/main" val="1183163142"/>
                    </a:ext>
                  </a:extLst>
                </a:gridCol>
                <a:gridCol w="961948">
                  <a:extLst>
                    <a:ext uri="{9D8B030D-6E8A-4147-A177-3AD203B41FA5}">
                      <a16:colId xmlns:a16="http://schemas.microsoft.com/office/drawing/2014/main" val="1491333623"/>
                    </a:ext>
                  </a:extLst>
                </a:gridCol>
                <a:gridCol w="3575986">
                  <a:extLst>
                    <a:ext uri="{9D8B030D-6E8A-4147-A177-3AD203B41FA5}">
                      <a16:colId xmlns:a16="http://schemas.microsoft.com/office/drawing/2014/main" val="919906075"/>
                    </a:ext>
                  </a:extLst>
                </a:gridCol>
                <a:gridCol w="1583549">
                  <a:extLst>
                    <a:ext uri="{9D8B030D-6E8A-4147-A177-3AD203B41FA5}">
                      <a16:colId xmlns:a16="http://schemas.microsoft.com/office/drawing/2014/main" val="78879571"/>
                    </a:ext>
                  </a:extLst>
                </a:gridCol>
                <a:gridCol w="2268965">
                  <a:extLst>
                    <a:ext uri="{9D8B030D-6E8A-4147-A177-3AD203B41FA5}">
                      <a16:colId xmlns:a16="http://schemas.microsoft.com/office/drawing/2014/main" val="2130121792"/>
                    </a:ext>
                  </a:extLst>
                </a:gridCol>
                <a:gridCol w="1581185">
                  <a:extLst>
                    <a:ext uri="{9D8B030D-6E8A-4147-A177-3AD203B41FA5}">
                      <a16:colId xmlns:a16="http://schemas.microsoft.com/office/drawing/2014/main" val="3343770412"/>
                    </a:ext>
                  </a:extLst>
                </a:gridCol>
                <a:gridCol w="1028126">
                  <a:extLst>
                    <a:ext uri="{9D8B030D-6E8A-4147-A177-3AD203B41FA5}">
                      <a16:colId xmlns:a16="http://schemas.microsoft.com/office/drawing/2014/main" val="3787551541"/>
                    </a:ext>
                  </a:extLst>
                </a:gridCol>
              </a:tblGrid>
              <a:tr h="284977">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a:t>
                      </a:r>
                      <a: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br>
                        <a:rPr lang="en-US" sz="105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105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105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740171647"/>
                  </a:ext>
                </a:extLst>
              </a:tr>
              <a:tr h="4066361">
                <a:tc>
                  <a:txBody>
                    <a:bodyPr/>
                    <a:lstStyle/>
                    <a:p>
                      <a:pPr marL="0" marR="0" algn="just" rtl="1">
                        <a:lnSpc>
                          <a:spcPct val="115000"/>
                        </a:lnSpc>
                        <a:spcBef>
                          <a:spcPts val="0"/>
                        </a:spcBef>
                        <a:spcAft>
                          <a:spcPts val="1000"/>
                        </a:spcAft>
                      </a:pPr>
                      <a:r>
                        <a:rPr lang="he-IL" sz="100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Tira’s residents - children from birth to the age of 6 and their caregivers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dirty="0">
                          <a:effectLst/>
                          <a:latin typeface="Tahoma" panose="020B0604030504040204" pitchFamily="34"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 municipality program manager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 officials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 consultants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 partners (inside and outside the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 knowledge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 from BvLF, ILGBC, Urban95 TLV and at the national roundtable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 funding</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 and evaluation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needs and </a:t>
                      </a: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barriers among city residents and</a:t>
                      </a: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young children, regarding adjustment of the build environment in their neighborhoods for suitable and accessible use.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the needs of city residents and their young children, </a:t>
                      </a:r>
                      <a:r>
                        <a:rPr lang="en-US" sz="1050" dirty="0">
                          <a:solidFill>
                            <a:srgbClr val="000000"/>
                          </a:solidFill>
                          <a:effectLst/>
                          <a:latin typeface="Calibri" panose="020F0502020204030204" pitchFamily="34" charset="0"/>
                          <a:ea typeface="Calibri" panose="020F0502020204030204" pitchFamily="34" charset="0"/>
                          <a:cs typeface="Arial" panose="020B0604020202020204" pitchFamily="34" charset="0"/>
                        </a:rPr>
                        <a:t>from all socio-economic populations, to develop accompanying contents, promoting sense of parental welfare.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partners to pilots’ implementation (inter-municipality and cross-sectional), including partners among city residents.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benefitting young children, promoting safe mobility, prioritizing walking, and riding bicycles, over car use.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establishment / renovation of playgrounds or play areas near municipal public buildings, based on Urban95 principles (for example combining developmental elements, multi-age adjustment) across different areas in the anchor municipality.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Development of accompanying contents for municipal services and interventions in the urban environment, to strengthen sense of parental welfare and promote community ties, while characterizing and adjusting services and contents to weakened populations.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processes of public participation within pilots’ implementation.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sense of security and safety as part of implementing interventions in the public space (for example by building fencing, collaboration with neighborhood trustees and municipal officials).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8032" marR="8032" marT="803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interventions in public spaces and mobility that have been implemented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activities and events for young children and caregivers, taking place in the anchor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City residents, parents of young children, are aware of and familiar with the program and the pilots promoted within it</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Parents of young children are aware of services and events realized as part of the pilots across the city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number of city residents, parents of young children, involved in public participation actions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Parents of young children report sense of safety and security when using and staying in public spaces undergone interventions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post-intervention public spaces are suitable for safe use, stay and mobility on foot and with a stroller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contents and services consumption (provided as part of the program’s interventions) by caregivers’ and their young children, across the anchor municipality and especially by weakened populations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High satisfaction of caregivers and their young children, from the contents and services consumption (provided as part of the program’s interventions)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staying in post-intervention playgrounds / public space play areas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not using cars (walking or by bicycles), in post-intervention public spaces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participating in activities in tactic intervention areas (place making) on city streets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extent of promoting communal ties among city residents, parents of young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are satisfied with the city-life experience, relating to use, stay and mobility in public spaces suitable for young children needs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and their young children frequently spend time in public spaces, which were adjusted to their needs and designed by the Urban95 principles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Strong sense of security among young children and their caregivers when staying and mobilizing in post-intervention urban area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Strengthening sense of community and social interactions among city residents, parents and their young children (including between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 improved among city residents, parents of young children</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1000"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1050" b="1" dirty="0">
                          <a:effectLst/>
                          <a:latin typeface="Calibri" panose="020F0502020204030204" pitchFamily="34" charset="0"/>
                          <a:ea typeface="Calibri" panose="020F0502020204030204" pitchFamily="34" charset="0"/>
                          <a:cs typeface="Tahoma" panose="020B060403050404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5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An equal urban environment that optimally promotes ECD and sense of parental welfare in the anchor municipality</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26774" marR="26774" marT="13387" marB="1338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3607646947"/>
                  </a:ext>
                </a:extLst>
              </a:tr>
            </a:tbl>
          </a:graphicData>
        </a:graphic>
      </p:graphicFrame>
      <p:sp>
        <p:nvSpPr>
          <p:cNvPr id="6" name="Rectangle 5">
            <a:extLst>
              <a:ext uri="{FF2B5EF4-FFF2-40B4-BE49-F238E27FC236}">
                <a16:creationId xmlns:a16="http://schemas.microsoft.com/office/drawing/2014/main" id="{E59B93C2-B4C6-E675-33EF-F57BD24D6F61}"/>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580545751"/>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תקציר ניהולי ותובנות עיקריות:</a:t>
            </a:r>
            <a:r>
              <a:rPr kumimoji="0" lang="he-IL" sz="200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מדדי תפוקות</a:t>
            </a:r>
          </a:p>
        </p:txBody>
      </p:sp>
      <p:sp>
        <p:nvSpPr>
          <p:cNvPr id="7" name="Rectangle 6">
            <a:extLst>
              <a:ext uri="{FF2B5EF4-FFF2-40B4-BE49-F238E27FC236}">
                <a16:creationId xmlns:a16="http://schemas.microsoft.com/office/drawing/2014/main" id="{5E99DBBD-9311-437C-B8AC-D86FBDD83C94}"/>
              </a:ext>
            </a:extLst>
          </p:cNvPr>
          <p:cNvSpPr/>
          <p:nvPr/>
        </p:nvSpPr>
        <p:spPr>
          <a:xfrm>
            <a:off x="0" y="3808175"/>
            <a:ext cx="12192000" cy="2836546"/>
          </a:xfrm>
          <a:prstGeom prst="rect">
            <a:avLst/>
          </a:prstGeom>
          <a:solidFill>
            <a:schemeClr val="bg1"/>
          </a:solidFill>
        </p:spPr>
        <p:txBody>
          <a:bodyPr wrap="square">
            <a:spAutoFit/>
          </a:bodyPr>
          <a:lstStyle/>
          <a:p>
            <a:pPr marL="285750" marR="0" lvl="0" indent="-285750" algn="l" defTabSz="914400" rtl="0" eaLnBrk="1" fontAlgn="auto" latinLnBrk="0" hangingPunct="1">
              <a:lnSpc>
                <a:spcPts val="1800"/>
              </a:lnSpc>
              <a:spcBef>
                <a:spcPts val="0"/>
              </a:spcBef>
              <a:spcAft>
                <a:spcPts val="0"/>
              </a:spcAft>
              <a:buClr>
                <a:srgbClr val="FFC000"/>
              </a:buClr>
              <a:buSzTx/>
              <a:buFont typeface="Tahoma" panose="020B0604030504040204" pitchFamily="34" charset="0"/>
              <a:buChar char="█"/>
              <a:tabLst/>
              <a:defRPr/>
            </a:pPr>
            <a:r>
              <a:rPr kumimoji="0" lang="en-US"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rPr>
              <a:t>Extent of </a:t>
            </a: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public space intervention implementation and extent of activities &amp; events for young children &amp; their caregivers:</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במהלך 2022 בוצעה הערכה בעקבות התערבויות במרחב הציבורי ('גינה קהילתית', 'גינת האופניים'), וכן נערכו פעילויות לילדי הגיל הרך ומלוויהם -</a:t>
            </a:r>
            <a:r>
              <a:rPr lang="he-IL" sz="1100" b="1" dirty="0">
                <a:solidFill>
                  <a:srgbClr val="4978A6"/>
                </a:solidFill>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הפעלות רחוב בקיץ (בהשתתפות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כ- 600 ילדים ומלוויהם), פעילות חודשית של גינות קהילה (מאוקטובר 2022 ולאורך שנת הלימודים, בהשתתפות 5 גני ילדים) והדרכת טיפול בגינון ביחידה להתפתחות הילד. פעולות נוספות שבוצעו ב-2022 לא לוו בהערכה.</a:t>
            </a:r>
            <a:endParaRPr kumimoji="0" lang="he-IL" sz="11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
                <a:srgbClr val="FFC000"/>
              </a:buClr>
              <a:buSzTx/>
              <a:buFont typeface="Tahoma" panose="020B0604030504040204" pitchFamily="34" charset="0"/>
              <a:buChar char="█"/>
              <a:tabLst/>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City residents, parents of young children, are aware of and familiar with the Urban95 program: </a:t>
            </a:r>
            <a:r>
              <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מיעוט מהורים תושבי טירה הכירו את </a:t>
            </a:r>
            <a:r>
              <a:rPr kumimoji="0" lang="en-US"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Urban95</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לפני הפעלות הרחוב בקיץ 2022. בפעילויות גינות קהילה (החל מאוק' 2022), רוב האימהות כבר דיווחו ששמעו על התוכנית. יש בכך כדי להצביע על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חשיפה הולכת וגוברת של התוכנית בקרב תושבי טירה.</a:t>
            </a:r>
          </a:p>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Parents of young children are aware of Urban95 activities:</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במסגרת הפעלות הרחוב ומפגשי שיתוף הציבור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דווח על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פרסום מצומצם, אשר הוביל לחשיפה מוגבלת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והשפיע על היקף המשתתפים בפועל.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בפעילויות עתידיות,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חשוב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להקדיש משאבים לפרסום נרחב </a:t>
            </a: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באמצעים מגוונים</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בדגש על רשתות חברתיות מקומיות ובעת הפעילות להציג שילוט בולט.</a:t>
            </a:r>
          </a:p>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Number of city residents, parents of young children, involved in public participation process:</a:t>
            </a:r>
            <a:r>
              <a:rPr lang="he-IL" sz="1100" dirty="0">
                <a:latin typeface="Segoe UI" panose="020B0502040204020203" pitchFamily="34" charset="0"/>
                <a:ea typeface="Tahoma" panose="020B0604030504040204" pitchFamily="34" charset="0"/>
                <a:cs typeface="Segoe UI" panose="020B0502040204020203" pitchFamily="34" charset="0"/>
              </a:rPr>
              <a:t>התקיימו 3 מפגשי שיתוף ציבור עם תושבי טירה וילדיהם לקראת הקמת הגינה הקהילתית, ואירוע שיא של חשיפת התוכנית (</a:t>
            </a:r>
            <a:r>
              <a:rPr lang="he-IL" sz="1100" b="1" dirty="0">
                <a:latin typeface="Segoe UI" panose="020B0502040204020203" pitchFamily="34" charset="0"/>
                <a:ea typeface="Tahoma" panose="020B0604030504040204" pitchFamily="34" charset="0"/>
                <a:cs typeface="Segoe UI" panose="020B0502040204020203" pitchFamily="34" charset="0"/>
              </a:rPr>
              <a:t>כ- 150 משתתפים</a:t>
            </a:r>
            <a:r>
              <a:rPr lang="he-IL" sz="1100" dirty="0">
                <a:latin typeface="Segoe UI" panose="020B0502040204020203" pitchFamily="34" charset="0"/>
                <a:ea typeface="Tahoma" panose="020B0604030504040204" pitchFamily="34" charset="0"/>
                <a:cs typeface="Segoe UI" panose="020B0502040204020203" pitchFamily="34" charset="0"/>
              </a:rPr>
              <a:t>, רובם באירוע השיא).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בכדי לחזק את מעורבות התושבים בתהליך שיתוף הציבור יש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להשקיע בפרסום ולהתאים את מועד ותוכן המפגשים לתושבים וילדיהם.</a:t>
            </a:r>
            <a:endPar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Parents of young children report sense of safety and security when using and staying in renovated public spaces:</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מהתצפיות וכן מהשיחות עם תושבי העיר ניכרות </a:t>
            </a: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תחושות </a:t>
            </a:r>
            <a:br>
              <a:rPr kumimoji="0" lang="en-US"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ביטחון ובטיחות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שאינן מספקות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במרחבים הציבוריים</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 לאחר התערבות ('גינה קהילתית', 'גינת האופניים'). חשוב </a:t>
            </a:r>
            <a:r>
              <a:rPr lang="he-IL" sz="1100" b="1" dirty="0">
                <a:solidFill>
                  <a:prstClr val="black"/>
                </a:solidFill>
                <a:latin typeface="Segoe UI" panose="020B0502040204020203" pitchFamily="34" charset="0"/>
                <a:ea typeface="Tahoma" panose="020B0604030504040204" pitchFamily="34" charset="0"/>
                <a:cs typeface="Segoe UI" panose="020B0502040204020203" pitchFamily="34" charset="0"/>
              </a:rPr>
              <a:t>להקפיד על תחזוקה שוטפת וטיפול במפגעים.</a:t>
            </a:r>
            <a:endPar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endParaRPr>
          </a:p>
        </p:txBody>
      </p:sp>
      <p:sp>
        <p:nvSpPr>
          <p:cNvPr id="4" name="Rectangle 3">
            <a:extLst>
              <a:ext uri="{FF2B5EF4-FFF2-40B4-BE49-F238E27FC236}">
                <a16:creationId xmlns:a16="http://schemas.microsoft.com/office/drawing/2014/main" id="{80EAEE87-98AA-7019-D6FD-6A932E7AE49C}"/>
              </a:ext>
            </a:extLst>
          </p:cNvPr>
          <p:cNvSpPr/>
          <p:nvPr/>
        </p:nvSpPr>
        <p:spPr>
          <a:xfrm>
            <a:off x="0" y="1329017"/>
            <a:ext cx="12192000" cy="2467214"/>
          </a:xfrm>
          <a:prstGeom prst="rect">
            <a:avLst/>
          </a:prstGeom>
          <a:solidFill>
            <a:schemeClr val="bg2"/>
          </a:solidFill>
        </p:spPr>
        <p:txBody>
          <a:bodyPr wrap="square">
            <a:spAutoFit/>
          </a:bodyPr>
          <a:lstStyle/>
          <a:p>
            <a:pPr algn="l" rtl="0">
              <a:spcBef>
                <a:spcPts val="600"/>
              </a:spcBef>
              <a:buClr>
                <a:srgbClr val="FFC000"/>
              </a:buClr>
              <a:defRPr/>
            </a:pPr>
            <a:endParaRPr lang="he-IL" sz="1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1800"/>
              </a:lnSpc>
              <a:spcBef>
                <a:spcPts val="600"/>
              </a:spcBef>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A permanent seat for program leaders at the decision-making table, for new partners engagement and inter-department collaborations:</a:t>
            </a:r>
            <a:r>
              <a:rPr lang="he-IL" sz="1100" dirty="0">
                <a:latin typeface="Segoe UI" panose="020B0502040204020203" pitchFamily="34" charset="0"/>
                <a:ea typeface="Tahoma" panose="020B0604030504040204" pitchFamily="34" charset="0"/>
                <a:cs typeface="Segoe UI" panose="020B0502040204020203" pitchFamily="34" charset="0"/>
              </a:rPr>
              <a:t>מנהלת התוכנית בטירה משתתפת בקביעות בישיבות </a:t>
            </a:r>
            <a:r>
              <a:rPr lang="en-US" sz="1100" dirty="0">
                <a:latin typeface="Segoe UI" panose="020B0502040204020203" pitchFamily="34" charset="0"/>
                <a:ea typeface="Tahoma" panose="020B0604030504040204" pitchFamily="34" charset="0"/>
                <a:cs typeface="Segoe UI" panose="020B0502040204020203" pitchFamily="34" charset="0"/>
              </a:rPr>
              <a:t> </a:t>
            </a:r>
            <a:r>
              <a:rPr lang="he-IL" sz="1100" dirty="0">
                <a:latin typeface="Segoe UI" panose="020B0502040204020203" pitchFamily="34" charset="0"/>
                <a:ea typeface="Tahoma" panose="020B0604030504040204" pitchFamily="34" charset="0"/>
                <a:cs typeface="Segoe UI" panose="020B0502040204020203" pitchFamily="34" charset="0"/>
              </a:rPr>
              <a:t>הצוות השוטפות עם ראש העיר, במהלכן דנים בהתערבויות השונות המקודמות במסגרת התוכנית, ומתאמים כיצד המחלקות הרלוונטיות מסייעות ביישום הפיילוטים.</a:t>
            </a:r>
            <a:endParaRPr lang="he-IL" sz="11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Mapping of potential interventions &amp; initiating pilots in public spaces, while defining inter-departmental division of labor and engaging municipal officials &amp; external stakeholders: </a:t>
            </a:r>
            <a:r>
              <a:rPr lang="he-IL" sz="1100" dirty="0">
                <a:latin typeface="Segoe UI" panose="020B0502040204020203" pitchFamily="34" charset="0"/>
                <a:ea typeface="Tahoma" panose="020B0604030504040204" pitchFamily="34" charset="0"/>
                <a:cs typeface="Segoe UI" panose="020B0502040204020203" pitchFamily="34" charset="0"/>
              </a:rPr>
              <a:t>בעלי התפקידים ברשות מעורבים בבחינת ויישום ההתערבויות (בהתאם לסוג ההתערבות והמחלקה הרלוונטיות), ובכלל זה לקחו חלק בהליכי תכנון, מפגשי שיתוף ציבור, מילוי קולות קוראים לשם איגום משאבים, מעורבות בביצוע הפיילוטים ורתימת שותפים חיצוניים מתחומים שונים.</a:t>
            </a:r>
            <a:endParaRPr lang="en-US" sz="11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18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Extent of municipal officials &amp; professionals participating in national seminars to acquire knowledge from Urban95 partners, peer-learning, including satisfaction: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1800"/>
              </a:lnSpc>
              <a:spcBef>
                <a:spcPts val="0"/>
              </a:spcBef>
              <a:spcAft>
                <a:spcPts val="0"/>
              </a:spcAft>
              <a:buClr>
                <a:srgbClr val="FFC000"/>
              </a:buClr>
              <a:buSzTx/>
              <a:buFont typeface="Wingdings" panose="05000000000000000000" pitchFamily="2" charset="2"/>
              <a:buChar char="§"/>
              <a:tabLst/>
              <a:defRPr/>
            </a:pPr>
            <a:r>
              <a:rPr lang="he-IL" sz="1100" b="1" dirty="0">
                <a:latin typeface="Segoe UI" panose="020B0502040204020203" pitchFamily="34" charset="0"/>
                <a:ea typeface="Tahoma" panose="020B0604030504040204" pitchFamily="34" charset="0"/>
                <a:cs typeface="Segoe UI" panose="020B0502040204020203" pitchFamily="34" charset="0"/>
              </a:rPr>
              <a:t>4 גורמי עירייה מטירה </a:t>
            </a:r>
            <a:r>
              <a:rPr lang="he-IL" sz="1100" dirty="0">
                <a:latin typeface="Segoe UI" panose="020B0502040204020203" pitchFamily="34" charset="0"/>
                <a:ea typeface="Tahoma" panose="020B0604030504040204" pitchFamily="34" charset="0"/>
                <a:cs typeface="Segoe UI" panose="020B0502040204020203" pitchFamily="34" charset="0"/>
              </a:rPr>
              <a:t>(כולל מנהלת תוכנית </a:t>
            </a:r>
            <a:r>
              <a:rPr lang="en-US" sz="1100" dirty="0">
                <a:latin typeface="Segoe UI" panose="020B0502040204020203" pitchFamily="34" charset="0"/>
                <a:ea typeface="Tahoma" panose="020B0604030504040204" pitchFamily="34" charset="0"/>
                <a:cs typeface="Segoe UI" panose="020B0502040204020203" pitchFamily="34" charset="0"/>
              </a:rPr>
              <a:t>Urban95</a:t>
            </a:r>
            <a:r>
              <a:rPr lang="he-IL" sz="1100" dirty="0">
                <a:latin typeface="Segoe UI" panose="020B0502040204020203" pitchFamily="34" charset="0"/>
                <a:ea typeface="Tahoma" panose="020B0604030504040204" pitchFamily="34" charset="0"/>
                <a:cs typeface="Segoe UI" panose="020B0502040204020203" pitchFamily="34" charset="0"/>
              </a:rPr>
              <a:t> בעיר) </a:t>
            </a:r>
            <a:r>
              <a:rPr lang="he-IL" sz="1100" b="1" dirty="0">
                <a:latin typeface="Segoe UI" panose="020B0502040204020203" pitchFamily="34" charset="0"/>
                <a:ea typeface="Tahoma" panose="020B0604030504040204" pitchFamily="34" charset="0"/>
                <a:cs typeface="Segoe UI" panose="020B0502040204020203" pitchFamily="34" charset="0"/>
              </a:rPr>
              <a:t>השתתפו בהכשרות </a:t>
            </a:r>
            <a:r>
              <a:rPr lang="he-IL" sz="1100" dirty="0">
                <a:latin typeface="Segoe UI" panose="020B0502040204020203" pitchFamily="34" charset="0"/>
                <a:ea typeface="Tahoma" panose="020B0604030504040204" pitchFamily="34" charset="0"/>
                <a:cs typeface="Segoe UI" panose="020B0502040204020203" pitchFamily="34" charset="0"/>
              </a:rPr>
              <a:t>לצוותים עירוניים ב- 2022. המשתתפים דיווחו על שביעות רצון גבוהה מההכשרות, אך רק אחת ציינה שההכשרות סיפקו הזדמנויות לשיתופי פעולה עם גורמים אחת ושניים ציינו כי נתרמו מעצם המפגש עם עמיתים ולמידה מהם. </a:t>
            </a:r>
          </a:p>
          <a:p>
            <a:pPr marL="285750" marR="0" lvl="0" indent="-285750" algn="l" defTabSz="914400" rtl="0" eaLnBrk="1" fontAlgn="auto" latinLnBrk="0" hangingPunct="1">
              <a:lnSpc>
                <a:spcPts val="1800"/>
              </a:lnSpc>
              <a:spcBef>
                <a:spcPts val="0"/>
              </a:spcBef>
              <a:spcAft>
                <a:spcPts val="0"/>
              </a:spcAft>
              <a:buClr>
                <a:srgbClr val="FFC000"/>
              </a:buClr>
              <a:buSzTx/>
              <a:buFont typeface="Wingdings" panose="05000000000000000000" pitchFamily="2" charset="2"/>
              <a:buChar char="§"/>
              <a:tabLst/>
              <a:defRPr/>
            </a:pP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כ-10 נשות צוות מגני הילדים ו-4 מטפלות מקצועיות שהשתתפו בפעילויות ובהכשרות</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הביעו </a:t>
            </a: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שביעות רצון גבוהה מהתכנים, הידע והכלים, אשר תרמו לעבודתן המקצועית</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עם זאת, </a:t>
            </a: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רובן דיווחו </a:t>
            </a:r>
            <a:br>
              <a:rPr kumimoji="0" lang="en-US"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1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שאינן בשלות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להדריך קורס בנושא הנלמד</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להנחות פעילויות במרחב הציבורי/ בטבע העירוני.</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100" u="sng" dirty="0">
                <a:solidFill>
                  <a:prstClr val="black"/>
                </a:solidFill>
                <a:latin typeface="Segoe UI" panose="020B0502040204020203" pitchFamily="34" charset="0"/>
                <a:ea typeface="Tahoma" panose="020B0604030504040204" pitchFamily="34" charset="0"/>
                <a:cs typeface="Segoe UI" panose="020B0502040204020203" pitchFamily="34" charset="0"/>
              </a:rPr>
              <a:t>יש לחזק </a:t>
            </a:r>
            <a:r>
              <a:rPr lang="he-IL" sz="1100" dirty="0">
                <a:solidFill>
                  <a:prstClr val="black"/>
                </a:solidFill>
                <a:latin typeface="Segoe UI" panose="020B0502040204020203" pitchFamily="34" charset="0"/>
                <a:ea typeface="Tahoma" panose="020B0604030504040204" pitchFamily="34" charset="0"/>
                <a:cs typeface="Segoe UI" panose="020B0502040204020203" pitchFamily="34" charset="0"/>
              </a:rPr>
              <a:t>היבט משמעותי זה, בהכשרות עתידיות. </a:t>
            </a:r>
          </a:p>
        </p:txBody>
      </p:sp>
      <p:sp>
        <p:nvSpPr>
          <p:cNvPr id="2" name="Slide Number Placeholder 1"/>
          <p:cNvSpPr>
            <a:spLocks noGrp="1"/>
          </p:cNvSpPr>
          <p:nvPr>
            <p:ph type="sldNum" sz="quarter" idx="12"/>
          </p:nvPr>
        </p:nvSpPr>
        <p:spPr>
          <a:xfrm>
            <a:off x="11553878" y="6465936"/>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B8A9579-A145-C87A-1E24-64775724F271}"/>
              </a:ext>
            </a:extLst>
          </p:cNvPr>
          <p:cNvSpPr/>
          <p:nvPr/>
        </p:nvSpPr>
        <p:spPr>
          <a:xfrm>
            <a:off x="-74428" y="389652"/>
            <a:ext cx="12266428" cy="99596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lnSpc>
                <a:spcPct val="150000"/>
              </a:lnSpc>
              <a:defRPr/>
            </a:pP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בשנת 2022 התרחבה פעילות </a:t>
            </a:r>
            <a:r>
              <a:rPr lang="en-US"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Urban95</a:t>
            </a: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 בטירה, ונעשתה כלל-עירונית בהיקפה (</a:t>
            </a:r>
            <a:r>
              <a:rPr lang="en-US"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Scalability</a:t>
            </a: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 תוך נגיעה באוכלוסיות שונות- הורים וילדים בגיל הרך (כולל חינוך מיוחד), צוותי גנים ומטפלות. זאת, לצד ביסוס נושא הגיל הרך על סדר היום העירוני. בכדי לקדם קבלת החלטות על בסיס ידע ונתונים, נדרשת השתתפות רחבה יותר של בעלי תפקידים ברשות בהכשרות מקצועיות, לשם חיזוק למידת עמיתים ויישום הידע והתובנות שנצברו ברשת השותפים.</a:t>
            </a:r>
          </a:p>
        </p:txBody>
      </p:sp>
      <p:sp>
        <p:nvSpPr>
          <p:cNvPr id="5" name="Rectangle 4">
            <a:extLst>
              <a:ext uri="{FF2B5EF4-FFF2-40B4-BE49-F238E27FC236}">
                <a16:creationId xmlns:a16="http://schemas.microsoft.com/office/drawing/2014/main" id="{B31B17A0-2366-A015-9F7E-A6F094865EEE}"/>
              </a:ext>
            </a:extLst>
          </p:cNvPr>
          <p:cNvSpPr/>
          <p:nvPr/>
        </p:nvSpPr>
        <p:spPr>
          <a:xfrm>
            <a:off x="4915240" y="6645367"/>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50291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18207" y="626399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תקציר ניהולי ותובנות עיקריות:</a:t>
            </a:r>
            <a:r>
              <a:rPr kumimoji="0" lang="he-IL" sz="200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 מדדי תוצאות - </a:t>
            </a:r>
            <a:r>
              <a:rPr lang="he-IL" sz="2000">
                <a:solidFill>
                  <a:prstClr val="white"/>
                </a:solidFill>
                <a:latin typeface="Tahoma" pitchFamily="34" charset="0"/>
                <a:ea typeface="Tahoma" pitchFamily="34" charset="0"/>
                <a:cs typeface="Tahoma" pitchFamily="34" charset="0"/>
              </a:rPr>
              <a:t>קהל יעד הורים תושבי טירה </a:t>
            </a:r>
            <a:r>
              <a:rPr kumimoji="0" lang="he-IL" sz="200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וילדיהם מלידה עד גיל 6</a:t>
            </a:r>
            <a:r>
              <a:rPr lang="he-IL" sz="2000">
                <a:solidFill>
                  <a:prstClr val="white"/>
                </a:solidFill>
                <a:latin typeface="Tahoma" pitchFamily="34" charset="0"/>
                <a:ea typeface="Tahoma" pitchFamily="34" charset="0"/>
                <a:cs typeface="Tahoma" pitchFamily="34" charset="0"/>
              </a:rPr>
              <a:t> </a:t>
            </a:r>
            <a:endParaRPr kumimoji="0" lang="he-IL" sz="200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5E99DBBD-9311-437C-B8AC-D86FBDD83C94}"/>
              </a:ext>
            </a:extLst>
          </p:cNvPr>
          <p:cNvSpPr/>
          <p:nvPr/>
        </p:nvSpPr>
        <p:spPr>
          <a:xfrm>
            <a:off x="135129" y="571972"/>
            <a:ext cx="11821200" cy="3653757"/>
          </a:xfrm>
          <a:prstGeom prst="rect">
            <a:avLst/>
          </a:prstGeom>
          <a:solidFill>
            <a:schemeClr val="bg1"/>
          </a:solidFill>
        </p:spPr>
        <p:txBody>
          <a:bodyPr wrap="square">
            <a:spAutoFit/>
          </a:bodyPr>
          <a:lstStyle/>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The post-intervention public spaces are suitable for safe use, stay and mobility on foot and with a stroller: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מרחבי ההתערבות שנבחרו הותאמו למטרות הייעודיות של כל פיילוט, תוך התייחסות למאפייני שימוש ושהייה בטיחותיים ובטוחים והגעה ברגל ועם עגלה. במרבית המקרים, המרחב אכן היה בטוח ובטיחותי במידה מספקת. עם זאת,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גם לאחר ביצוע ההתערבות/התאמת המרחב לפעילות, חשוב להמשיך בתחזוקה שוטפת</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לשם שימור וטיפוח השטח ומתן מענה מהיר לתקלות וחסמים.</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Urban95 services consumption by caregivers’ and their young children, across the city:</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בפעילויות המונחות השונות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השתתפו מאות ילדים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(כולל כ-120 ילדי גן ו-10 ילדי החינוך המיוחד)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ועשרות הורים</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בליווי צוותי הגנים. </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הפעלות הרחוב התקיימו בשכונות שונות ברחבי העיר וילדים נוספים הגיעו לטיפול ביחידה להתפתחות הילד בעקבות החשיפה למטפלות.</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High satisfaction of caregivers &amp; their young children, from the contents provided as part of the program’s interventions:</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ניכרת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שביעות רצון גבוהה של ההורים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מכל סוגי הפעילויות, התכנים והשירותים אותם הם וילדיהם צרכו, שנערכו במסגרת התוכנית. מרביתם הביעו רצון להשתתפות בתדירות גבוהה יותר. </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staying in post-intervention playgrounds / public space play areas: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lvl="0" indent="-285750" algn="l" rtl="0">
              <a:lnSpc>
                <a:spcPts val="2000"/>
              </a:lnSpc>
              <a:buClr>
                <a:srgbClr val="F9BC25"/>
              </a:buClr>
              <a:buFont typeface="Wingdings" panose="05000000000000000000" pitchFamily="2" charset="2"/>
              <a:buChar char="§"/>
              <a:defRPr/>
            </a:pP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הורים וילדים בודדים החלו להשתמש במרחב הגינה הקהילתית</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ליד גן פיס, לאחר ההתערבות. עם זאת, גם לאחר שיפוץ גינת האופניים בקרית חינוך, נצפתה בה נוכחות דלה.</a:t>
            </a:r>
          </a:p>
          <a:p>
            <a:pPr marL="285750" lvl="0" indent="-285750" algn="l" rtl="0">
              <a:lnSpc>
                <a:spcPts val="2000"/>
              </a:lnSpc>
              <a:buClr>
                <a:srgbClr val="F9BC25"/>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כדאי לפרסם את המרחבים החדשים בקרב קהל היעד,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וליזום פעילויות לילדים/הורים וילדים בגינות החדשות בשעות אחר הצוהריים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לטובת הגברת החשיפה והשימוש בהן. </a:t>
            </a:r>
            <a:b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b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זאת בהמשך לפעילויות שהתקיימו באזורי ההתערבות בשנה החולפת, במסגרת פעילות גני הילדים הממוסדת / הפעילות השוטפת ביחידה להתפתחות הילד. </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not using cars (walking or by bicycles), in post-intervention public spaces:</a:t>
            </a:r>
            <a:r>
              <a:rPr kumimoji="0" lang="he-IL" sz="120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השימוש ברכב כדרך התניידות עיקרית נותרה בעינה, הן בעת איסוף הילדים מהמסגרות והן בעת הגעה לפעילויות/ גינות משחק. כך, למרות הוספת מסלול אופניים בגינת קריית חינוך, </a:t>
            </a:r>
            <a:r>
              <a:rPr kumimoji="0" lang="he-IL" sz="1200" b="1"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לא נצפו ילדים רוכבים</a:t>
            </a:r>
            <a:r>
              <a:rPr kumimoji="0" lang="he-IL" sz="120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 </a:t>
            </a:r>
          </a:p>
        </p:txBody>
      </p:sp>
      <p:sp>
        <p:nvSpPr>
          <p:cNvPr id="3" name="Rectangle 2">
            <a:extLst>
              <a:ext uri="{FF2B5EF4-FFF2-40B4-BE49-F238E27FC236}">
                <a16:creationId xmlns:a16="http://schemas.microsoft.com/office/drawing/2014/main" id="{191003E6-8CB3-BC30-B26A-FE285896E67B}"/>
              </a:ext>
            </a:extLst>
          </p:cNvPr>
          <p:cNvSpPr/>
          <p:nvPr/>
        </p:nvSpPr>
        <p:spPr>
          <a:xfrm>
            <a:off x="113123" y="4171154"/>
            <a:ext cx="11906041" cy="2114874"/>
          </a:xfrm>
          <a:prstGeom prst="rect">
            <a:avLst/>
          </a:prstGeom>
          <a:solidFill>
            <a:schemeClr val="bg1"/>
          </a:solidFill>
        </p:spPr>
        <p:txBody>
          <a:bodyPr wrap="square">
            <a:spAutoFit/>
          </a:bodyPr>
          <a:lstStyle/>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number of young children and caregivers participating in activities in tactic intervention areas (place making):</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במסגרת הקמת הגינה הקהילתית,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על אף שפרקטיקות אלו זרות לתושבי העיר</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הליך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שיתוף הציבור זכה לאהדה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מצידם והובע רצון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כי תהליכים דומים ימשיכו להתקיים בעיר.</a:t>
            </a:r>
            <a:b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b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לפעול על מנת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לרתום את התושבים לסוגי מעורבות אקטיביים יותר</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(לקיחת חלק אקטיבי בהליך קבלת החלטות והוצאת ההתערבות אל הפועל).</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לצד התגובות החיוביות לתהליך, תושבים שהשתתפו במפגשי שיתוף הציבור העלו חסמים ואתגרים בנוגע להקמת הגינה הקהילתית שיש לתת עליהם את הדעת.</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Increase in extent of promoting communal ties among city residents, parents of young children:</a:t>
            </a:r>
            <a:endParaRPr kumimoji="0" lang="he-IL" sz="1200" b="1" i="0" u="none" strike="noStrike" kern="1200" cap="none" spc="0" normalizeH="0" baseline="0" noProof="0" dirty="0">
              <a:ln>
                <a:noFill/>
              </a:ln>
              <a:solidFill>
                <a:srgbClr val="4978A6"/>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במסגרת הערכת הפיילוטים השונים דווח על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תרומה ממשית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ליצירת קשרים קהילתיים/</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הכרת משפחות חדשות בעיר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ו</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פוטנציאל מרחבי ההתערבות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כמקומות ל</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מפגש ושיח קהילתי.  </a:t>
            </a:r>
          </a:p>
          <a:p>
            <a:pPr marL="285750" marR="0" lvl="0" indent="-285750" algn="l" defTabSz="914400" rtl="0" eaLnBrk="1" fontAlgn="auto" latinLnBrk="0" hangingPunct="1">
              <a:lnSpc>
                <a:spcPts val="2000"/>
              </a:lnSpc>
              <a:spcBef>
                <a:spcPts val="0"/>
              </a:spcBef>
              <a:spcAft>
                <a:spcPts val="0"/>
              </a:spcAft>
              <a:buClr>
                <a:srgbClr val="FFC000"/>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תושבים (שהשתתפו בהפעלות הרחוב והורים ששהו בגינת האופניים) הביעו נכונות למעורבות אקטיבית בשטח ההתערבות (הנחיית הפעלות רחוב/הובלת פעילות ניקיון בגינה).</a:t>
            </a:r>
          </a:p>
        </p:txBody>
      </p:sp>
      <p:sp>
        <p:nvSpPr>
          <p:cNvPr id="4" name="Rectangle 3">
            <a:extLst>
              <a:ext uri="{FF2B5EF4-FFF2-40B4-BE49-F238E27FC236}">
                <a16:creationId xmlns:a16="http://schemas.microsoft.com/office/drawing/2014/main" id="{EA84527B-CFD1-7588-DB15-0D8F81A602ED}"/>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225273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sp>
        <p:nvSpPr>
          <p:cNvPr id="17" name="TextBox 16"/>
          <p:cNvSpPr txBox="1"/>
          <p:nvPr/>
        </p:nvSpPr>
        <p:spPr>
          <a:xfrm>
            <a:off x="0" y="-10458"/>
            <a:ext cx="12192000" cy="400110"/>
          </a:xfrm>
          <a:prstGeom prst="rect">
            <a:avLst/>
          </a:prstGeom>
          <a:solidFill>
            <a:srgbClr val="EC1C3C"/>
          </a:solid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תקציר ניהולי ותובנות עיקריות: </a:t>
            </a:r>
            <a:r>
              <a:rPr kumimoji="0" lang="he-IL" sz="200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מדדי תוצאות- קהל יעד בעלי תפקידים ברשות ואנשי מקצוע בשטח </a:t>
            </a:r>
          </a:p>
        </p:txBody>
      </p:sp>
      <p:sp>
        <p:nvSpPr>
          <p:cNvPr id="7" name="Rectangle 6">
            <a:extLst>
              <a:ext uri="{FF2B5EF4-FFF2-40B4-BE49-F238E27FC236}">
                <a16:creationId xmlns:a16="http://schemas.microsoft.com/office/drawing/2014/main" id="{5E99DBBD-9311-437C-B8AC-D86FBDD83C94}"/>
              </a:ext>
            </a:extLst>
          </p:cNvPr>
          <p:cNvSpPr/>
          <p:nvPr/>
        </p:nvSpPr>
        <p:spPr>
          <a:xfrm>
            <a:off x="215232" y="468670"/>
            <a:ext cx="11766224" cy="4166718"/>
          </a:xfrm>
          <a:prstGeom prst="rect">
            <a:avLst/>
          </a:prstGeom>
          <a:solidFill>
            <a:schemeClr val="bg1"/>
          </a:solidFill>
        </p:spPr>
        <p:txBody>
          <a:bodyPr wrap="square">
            <a:spAutoFit/>
          </a:bodyPr>
          <a:lstStyle/>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ECD is on the municipal agenda:</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הפרויקטים והפיילוטים השונים המקודמים במסגרת תוכנית </a:t>
            </a:r>
            <a:r>
              <a:rPr lang="en-US" sz="1200" dirty="0">
                <a:solidFill>
                  <a:prstClr val="black"/>
                </a:solidFill>
                <a:latin typeface="Segoe UI" panose="020B0502040204020203" pitchFamily="34" charset="0"/>
                <a:ea typeface="Tahoma" panose="020B0604030504040204" pitchFamily="34" charset="0"/>
                <a:cs typeface="Segoe UI" panose="020B0502040204020203" pitchFamily="34" charset="0"/>
              </a:rPr>
              <a:t>Urban95</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בטירה נידונים באופן שוטף כחלק מסדר היום העירוני.</a:t>
            </a: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Municipal officials understand EC needs, implementing acquired knowledge for promoting solutions for young children and their caregivers’ benefit:</a:t>
            </a:r>
            <a:endPar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9BC25"/>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גורמי עירייה, צוותי הגנים ומטפלות מהיחידה להתפתחות הילד השתתפו בהכשרות ובפעילויות שונות אשר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הקנו להם ידע בנוגע לצורכי הגיל הרך, אותו הם מיישמים בעבודתם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a:t>
            </a:r>
          </a:p>
          <a:p>
            <a:pPr marL="285750" indent="-285750" algn="l" rtl="0">
              <a:lnSpc>
                <a:spcPts val="2000"/>
              </a:lnSpc>
              <a:buClr>
                <a:srgbClr val="F9BC25"/>
              </a:buClr>
              <a:buFont typeface="Wingdings" panose="05000000000000000000" pitchFamily="2" charset="2"/>
              <a:buChar char="§"/>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בפעילויות גינות קהילה, הפעלות רחוב וטיפול בגינון,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צוותי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ההדרכה וההפעלה היו בעלי רקע מקצועי ומיומנות המתאימה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לעבודה עם ילדי הגיל הרך. </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Collaborations between municipal officials &amp; external partners, promotion of municipal investment &amp; pooling external resources to adjust the urban space for EC needs: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הפרויקטים יצאו לפועל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בעזרת גורמי עירייה לצד שותפים חיצוניים </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רבים ומגוונים, הן בשלבי התכנון והבנייה, והן במסגרת קיום הפעילויות. זאת, </a:t>
            </a:r>
            <a:r>
              <a:rPr lang="he-IL" sz="1200" b="1" dirty="0">
                <a:solidFill>
                  <a:prstClr val="black"/>
                </a:solidFill>
                <a:latin typeface="Segoe UI" panose="020B0502040204020203" pitchFamily="34" charset="0"/>
                <a:ea typeface="Tahoma" panose="020B0604030504040204" pitchFamily="34" charset="0"/>
                <a:cs typeface="Segoe UI" panose="020B0502040204020203" pitchFamily="34" charset="0"/>
              </a:rPr>
              <a:t>באמצעות השקעת תקציבים וכוח אדם מוניציפאלי, לצד גיוס מימון ומשאבים</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נוספים מקולות קוראים מגופים ממשלתיים, מוסדות אקדמיים ועמותות, חברות פרטיות וספקים עצמאיים. </a:t>
            </a:r>
          </a:p>
          <a:p>
            <a:pPr marL="285750" indent="-285750" algn="l" rtl="0">
              <a:lnSpc>
                <a:spcPts val="2000"/>
              </a:lnSpc>
              <a:buClr>
                <a:srgbClr val="F9BC25"/>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Public space interventions’ implementation, considering EC needs and P.O.V, providing contents for young children &amp; caregivers to support the interventions:</a:t>
            </a:r>
          </a:p>
          <a:p>
            <a:pPr marL="285750" marR="0" lvl="0" indent="-285750" algn="l" defTabSz="914400" rtl="0" eaLnBrk="1" fontAlgn="auto" latinLnBrk="0" hangingPunct="1">
              <a:lnSpc>
                <a:spcPts val="2000"/>
              </a:lnSpc>
              <a:spcBef>
                <a:spcPts val="0"/>
              </a:spcBef>
              <a:spcAft>
                <a:spcPts val="0"/>
              </a:spcAft>
              <a:buClr>
                <a:srgbClr val="F9BC25"/>
              </a:buClr>
              <a:buSzTx/>
              <a:buFont typeface="Wingdings" panose="05000000000000000000" pitchFamily="2" charset="2"/>
              <a:buChar char="§"/>
              <a:tabLst/>
              <a:defRPr/>
            </a:pP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הפרויקטים</a:t>
            </a:r>
            <a:r>
              <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השונים בתחום המרחב הציבורי בוצעו תוך התאמה לצרכי הגיל הרך. עם זאת,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המרחבים דורשים המשך פיתוח וטיפוח לשם הנגשה מיטבית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לילדיהם ומלוויהם.</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l" defTabSz="914400" rtl="0" eaLnBrk="1" fontAlgn="auto" latinLnBrk="0" hangingPunct="1">
              <a:lnSpc>
                <a:spcPts val="2000"/>
              </a:lnSpc>
              <a:spcBef>
                <a:spcPts val="0"/>
              </a:spcBef>
              <a:spcAft>
                <a:spcPts val="0"/>
              </a:spcAft>
              <a:buClr>
                <a:srgbClr val="F9BC25"/>
              </a:buClr>
              <a:buSzTx/>
              <a:buFont typeface="Wingdings" panose="05000000000000000000" pitchFamily="2" charset="2"/>
              <a:buChar char="§"/>
              <a:tabLst/>
              <a:defRPr/>
            </a:pP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לצד פיתוח המרחבים הציבוריים התקיימו גם פעילויות תוכן מותאמות. בפעילויות עתידיות יש להקפיד על מתן מענה מיטבי לכלל המשתתפים, מלווים וילדים במגוון גילים (תנאי שהייה למבוגרים,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מתחמים והפעלות מותאמות לפעוטות ותינוקות זוחלים</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כמו כן, יש לדאוג ל</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מדריכים דוברי ערבית ולתגבר את צוות ההדרכה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בהתאם לצרכי השטח. </a:t>
            </a:r>
            <a:endParaRPr kumimoji="0" lang="he-IL" sz="1200" b="0" i="0" u="none" strike="noStrike" kern="1200" cap="none" spc="0" normalizeH="0" baseline="0" noProof="0" dirty="0">
              <a:ln>
                <a:noFill/>
              </a:ln>
              <a:solidFill>
                <a:srgbClr val="000000"/>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Tahoma" panose="020B0604030504040204" pitchFamily="34" charset="0"/>
              <a:buChar char="█"/>
              <a:defRPr/>
            </a:pPr>
            <a:r>
              <a:rPr lang="en-US" sz="1200" b="1" dirty="0">
                <a:solidFill>
                  <a:srgbClr val="4978A6"/>
                </a:solidFill>
                <a:latin typeface="Segoe UI" panose="020B0502040204020203" pitchFamily="34" charset="0"/>
                <a:ea typeface="Tahoma" panose="020B0604030504040204" pitchFamily="34" charset="0"/>
                <a:cs typeface="Segoe UI" panose="020B0502040204020203" pitchFamily="34" charset="0"/>
              </a:rPr>
              <a:t>Building trust between the municipality and city residents:</a:t>
            </a:r>
            <a:endParaRPr lang="he-IL" sz="1200" b="1" dirty="0">
              <a:solidFill>
                <a:srgbClr val="4978A6"/>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lang="he-IL" sz="1200" dirty="0">
                <a:solidFill>
                  <a:srgbClr val="000000"/>
                </a:solidFill>
                <a:latin typeface="Segoe UI" panose="020B0502040204020203" pitchFamily="34" charset="0"/>
                <a:ea typeface="Tahoma" panose="020B0604030504040204" pitchFamily="34" charset="0"/>
                <a:cs typeface="Segoe UI" panose="020B0502040204020203" pitchFamily="34" charset="0"/>
              </a:rPr>
              <a:t>יש לשאוף לכך </a:t>
            </a:r>
            <a:r>
              <a:rPr lang="he-IL" sz="1200" b="1" dirty="0">
                <a:solidFill>
                  <a:srgbClr val="000000"/>
                </a:solidFill>
                <a:latin typeface="Segoe UI" panose="020B0502040204020203" pitchFamily="34" charset="0"/>
                <a:ea typeface="Tahoma" panose="020B0604030504040204" pitchFamily="34" charset="0"/>
                <a:cs typeface="Segoe UI" panose="020B0502040204020203" pitchFamily="34" charset="0"/>
              </a:rPr>
              <a:t>שהמפעילים/מדריכים בפעילויות יכללו דמויות המוכרות בקהילה. </a:t>
            </a:r>
            <a:r>
              <a:rPr lang="he-IL" sz="1200" dirty="0">
                <a:solidFill>
                  <a:srgbClr val="000000"/>
                </a:solidFill>
                <a:latin typeface="Segoe UI" panose="020B0502040204020203" pitchFamily="34" charset="0"/>
                <a:ea typeface="Tahoma" panose="020B0604030504040204" pitchFamily="34" charset="0"/>
                <a:cs typeface="Segoe UI" panose="020B0502040204020203" pitchFamily="34" charset="0"/>
              </a:rPr>
              <a:t>יש בכך כדי לתרום לאיכות ההפעלה, שביעות רצון המשתתפים וחיזוק הקשר לרשות. </a:t>
            </a:r>
            <a:endPar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ts val="2000"/>
              </a:lnSpc>
              <a:buClr>
                <a:srgbClr val="FFC000"/>
              </a:buClr>
              <a:buFont typeface="Wingdings" panose="05000000000000000000" pitchFamily="2" charset="2"/>
              <a:buChar char="§"/>
              <a:defRPr/>
            </a:pP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שיתוף הציבור בהקמת הגינה הקהילתית קידם את תחושת האמון בין התושבים לרשות</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עם זאת, מעורבות גבוהה מצד הרשות המקומית, על ידי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הגעת בכירים מהרשות למפגשים</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עשויה להוביל להשתתפות רחבה יותר של התושבים בפיילוטים השונים (לרבות שיתופי ציבור). זאת ועוד,</a:t>
            </a:r>
            <a:r>
              <a:rPr lang="he-IL" sz="1200" dirty="0">
                <a:solidFill>
                  <a:prstClr val="black"/>
                </a:solidFill>
                <a:latin typeface="Segoe UI" panose="020B0502040204020203" pitchFamily="34" charset="0"/>
                <a:ea typeface="Tahoma" panose="020B0604030504040204" pitchFamily="34" charset="0"/>
                <a:cs typeface="Segoe UI" panose="020B0502040204020203" pitchFamily="34" charset="0"/>
              </a:rPr>
              <a:t> </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בתהליכים עתידיים חשוב </a:t>
            </a:r>
            <a:r>
              <a:rPr lang="he-IL" sz="1200" b="1" dirty="0">
                <a:solidFill>
                  <a:prstClr val="black"/>
                </a:solidFill>
                <a:latin typeface="Segoe UI"/>
                <a:cs typeface="Segoe UI"/>
              </a:rPr>
              <a:t>ל</a:t>
            </a:r>
            <a:r>
              <a:rPr kumimoji="0" lang="he-IL" sz="1200" b="1" i="0" u="none" strike="noStrike" kern="1200" cap="none" spc="0" normalizeH="0" baseline="0" noProof="0" dirty="0">
                <a:ln>
                  <a:noFill/>
                </a:ln>
                <a:solidFill>
                  <a:prstClr val="black"/>
                </a:solidFill>
                <a:effectLst/>
                <a:uLnTx/>
                <a:uFillTx/>
                <a:latin typeface="Segoe UI"/>
                <a:ea typeface="+mn-ea"/>
                <a:cs typeface="Segoe UI"/>
              </a:rPr>
              <a:t>רתום גם את בעלי העניין</a:t>
            </a:r>
            <a:r>
              <a:rPr kumimoji="0" lang="he-IL" sz="1200" b="0" i="0" u="none" strike="noStrike" kern="1200" cap="none" spc="0" normalizeH="0" baseline="0" noProof="0" dirty="0">
                <a:ln>
                  <a:noFill/>
                </a:ln>
                <a:solidFill>
                  <a:prstClr val="black"/>
                </a:solidFill>
                <a:effectLst/>
                <a:uLnTx/>
                <a:uFillTx/>
                <a:latin typeface="Segoe UI"/>
                <a:ea typeface="+mn-ea"/>
                <a:cs typeface="Segoe UI"/>
              </a:rPr>
              <a:t> </a:t>
            </a:r>
            <a:r>
              <a:rPr kumimoji="0" lang="he-IL" sz="1200" b="1" i="0" u="none" strike="noStrike" kern="1200" cap="none" spc="0" normalizeH="0" baseline="0" noProof="0" dirty="0">
                <a:ln>
                  <a:noFill/>
                </a:ln>
                <a:solidFill>
                  <a:prstClr val="black"/>
                </a:solidFill>
                <a:effectLst/>
                <a:uLnTx/>
                <a:uFillTx/>
                <a:latin typeface="Segoe UI"/>
                <a:ea typeface="+mn-ea"/>
                <a:cs typeface="Segoe UI"/>
              </a:rPr>
              <a:t>המקומיים</a:t>
            </a:r>
            <a:r>
              <a:rPr kumimoji="0" lang="he-IL" sz="1200" b="0" i="0" u="none" strike="noStrike" kern="1200" cap="none" spc="0" normalizeH="0" baseline="0" noProof="0" dirty="0">
                <a:ln>
                  <a:noFill/>
                </a:ln>
                <a:solidFill>
                  <a:prstClr val="black"/>
                </a:solidFill>
                <a:effectLst/>
                <a:uLnTx/>
                <a:uFillTx/>
                <a:latin typeface="Segoe UI"/>
                <a:ea typeface="+mn-ea"/>
                <a:cs typeface="Segoe UI"/>
              </a:rPr>
              <a:t> ולדאוג שדעתם תילקח בחשבון (לאור דיווחים כי</a:t>
            </a:r>
            <a:r>
              <a:rPr kumimoji="0" lang="he-IL" sz="12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דעתם לא נלקחה בחשבון בפרקטיקה בעת הקמת הגינה הקהילתית). </a:t>
            </a:r>
          </a:p>
        </p:txBody>
      </p:sp>
      <p:sp>
        <p:nvSpPr>
          <p:cNvPr id="3" name="Rectangle 2">
            <a:extLst>
              <a:ext uri="{FF2B5EF4-FFF2-40B4-BE49-F238E27FC236}">
                <a16:creationId xmlns:a16="http://schemas.microsoft.com/office/drawing/2014/main" id="{1E404ADF-DDB4-189D-E700-059B4B45F665}"/>
              </a:ext>
            </a:extLst>
          </p:cNvPr>
          <p:cNvSpPr/>
          <p:nvPr/>
        </p:nvSpPr>
        <p:spPr>
          <a:xfrm>
            <a:off x="0" y="4891869"/>
            <a:ext cx="12192000" cy="145786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pPr algn="ctr">
              <a:lnSpc>
                <a:spcPct val="150000"/>
              </a:lnSpc>
              <a:defRPr/>
            </a:pP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על מנת להבטיח את קיימות התוכנית ולהטמיע את נקודת מבט הגיל הרך במדיניות העירונית ובמהלכים עירוניים אסטרטגיים (</a:t>
            </a:r>
            <a:r>
              <a:rPr lang="en-US"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Sustainability</a:t>
            </a: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 </a:t>
            </a:r>
            <a:br>
              <a:rPr lang="en-US"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b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יש לקדם </a:t>
            </a:r>
            <a:r>
              <a:rPr lang="he-IL" sz="1400" b="1" u="sng">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ייזום פעולות ופרויקטים על ידי בעלי תפקידים ברשות באופן עצמאי.</a:t>
            </a: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 זאת ועוד, נדמה שטרם הוטמעו ברשות מנגנוני עבודה ושיתוף פעולה בין-מחלקתי, ופרקטיקות עבודה וקבלת החלטות מבוססות נתונים. לקיחת חלק של גורמים עירוניים בהכשרות מקצועיות והסתייעות במומחים ויועצים מטעם </a:t>
            </a:r>
            <a:r>
              <a:rPr lang="en-US"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Urban95</a:t>
            </a:r>
            <a:r>
              <a:rPr lang="he-IL" sz="1400" b="1">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rPr>
              <a:t> יכול לתרום לקידום היבטים אלו, לאפשר למידת עמיתים ואף להוות הזדמנות לנציגי טירה לשתף מנסיונם את הרשויות האחרות.</a:t>
            </a:r>
            <a:endParaRPr lang="he-IL" sz="1400" b="1" u="sng">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endParaRPr>
          </a:p>
          <a:p>
            <a:pPr algn="ctr" rtl="1">
              <a:lnSpc>
                <a:spcPct val="150000"/>
              </a:lnSpc>
              <a:defRPr/>
            </a:pPr>
            <a:endParaRPr lang="he-IL" sz="1400" b="1" u="sng">
              <a:solidFill>
                <a:schemeClr val="tx1"/>
              </a:solidFill>
              <a:latin typeface="Segoe UI" panose="020B0502040204020203" pitchFamily="34" charset="0"/>
              <a:ea typeface="Tahoma" panose="020B0604030504040204" pitchFamily="34" charset="0"/>
              <a:cs typeface="Segoe UI" panose="020B0502040204020203" pitchFamily="34" charset="0"/>
              <a:sym typeface="Varela Round"/>
            </a:endParaRPr>
          </a:p>
        </p:txBody>
      </p:sp>
      <p:sp>
        <p:nvSpPr>
          <p:cNvPr id="4" name="Rectangle 3">
            <a:extLst>
              <a:ext uri="{FF2B5EF4-FFF2-40B4-BE49-F238E27FC236}">
                <a16:creationId xmlns:a16="http://schemas.microsoft.com/office/drawing/2014/main" id="{4B18C56B-1357-E6B9-3BC7-DF81552B89F4}"/>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02560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43334" y="6349737"/>
            <a:ext cx="63812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36200-3204-44C4-A5EC-985817706BA3}" type="slidenum">
              <a:rPr kumimoji="0" lang="en-US" sz="1400" b="0" i="0" u="none" strike="noStrike" kern="1200" cap="none" spc="0" normalizeH="0" baseline="0" noProof="0" dirty="0" smtClean="0">
                <a:ln>
                  <a:noFill/>
                </a:ln>
                <a:solidFill>
                  <a:prstClr val="white">
                    <a:lumMod val="50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prstClr val="white">
                  <a:lumMod val="50000"/>
                </a:prstClr>
              </a:solidFill>
              <a:effectLst/>
              <a:uLnTx/>
              <a:uFillTx/>
              <a:latin typeface="Calibri"/>
              <a:ea typeface="+mn-ea"/>
              <a:cs typeface="+mn-cs"/>
            </a:endParaRPr>
          </a:p>
        </p:txBody>
      </p:sp>
      <p:pic>
        <p:nvPicPr>
          <p:cNvPr id="3" name="תמונה 5" descr="תמונה שמכילה בחוץ, שמיים, כביש, עץ&#10;&#10;התיאור נוצר באופן אוטומטי">
            <a:extLst>
              <a:ext uri="{FF2B5EF4-FFF2-40B4-BE49-F238E27FC236}">
                <a16:creationId xmlns:a16="http://schemas.microsoft.com/office/drawing/2014/main" id="{EAEC37C6-9492-9335-A542-980F1EFA124D}"/>
              </a:ext>
            </a:extLst>
          </p:cNvPr>
          <p:cNvPicPr>
            <a:picLocks noChangeAspect="1"/>
          </p:cNvPicPr>
          <p:nvPr/>
        </p:nvPicPr>
        <p:blipFill>
          <a:blip r:embed="rId4"/>
          <a:stretch>
            <a:fillRect/>
          </a:stretch>
        </p:blipFill>
        <p:spPr>
          <a:xfrm>
            <a:off x="194099" y="2957802"/>
            <a:ext cx="3797536" cy="2961600"/>
          </a:xfrm>
          <a:prstGeom prst="rect">
            <a:avLst/>
          </a:prstGeom>
        </p:spPr>
      </p:pic>
      <p:pic>
        <p:nvPicPr>
          <p:cNvPr id="4" name="תמונה 3" descr="תמונה שמכילה לבוש, אדם, בחוץ, בניין&#10;&#10;התיאור נוצר באופן אוטומטי">
            <a:extLst>
              <a:ext uri="{FF2B5EF4-FFF2-40B4-BE49-F238E27FC236}">
                <a16:creationId xmlns:a16="http://schemas.microsoft.com/office/drawing/2014/main" id="{3F2BCAAA-1DF7-D913-7B7E-F85B03DB2D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724"/>
          <a:stretch/>
        </p:blipFill>
        <p:spPr>
          <a:xfrm>
            <a:off x="4193386" y="2944959"/>
            <a:ext cx="3797536" cy="2987286"/>
          </a:xfrm>
          <a:prstGeom prst="rect">
            <a:avLst/>
          </a:prstGeom>
        </p:spPr>
      </p:pic>
      <p:pic>
        <p:nvPicPr>
          <p:cNvPr id="5" name="תמונה 4" descr="תמונה שמכילה בחוץ, אדם, עץ, גדר&#10;&#10;התיאור נוצר באופן אוטומטי">
            <a:extLst>
              <a:ext uri="{FF2B5EF4-FFF2-40B4-BE49-F238E27FC236}">
                <a16:creationId xmlns:a16="http://schemas.microsoft.com/office/drawing/2014/main" id="{525A42BB-404E-3E4D-8197-7EB1CC6936FF}"/>
              </a:ext>
            </a:extLst>
          </p:cNvPr>
          <p:cNvPicPr>
            <a:picLocks noChangeAspect="1"/>
          </p:cNvPicPr>
          <p:nvPr/>
        </p:nvPicPr>
        <p:blipFill>
          <a:blip r:embed="rId6"/>
          <a:stretch>
            <a:fillRect/>
          </a:stretch>
        </p:blipFill>
        <p:spPr>
          <a:xfrm>
            <a:off x="8185022" y="2957802"/>
            <a:ext cx="3900934" cy="2386415"/>
          </a:xfrm>
          <a:prstGeom prst="rect">
            <a:avLst/>
          </a:prstGeom>
        </p:spPr>
      </p:pic>
      <p:sp>
        <p:nvSpPr>
          <p:cNvPr id="6" name="TextBox 16">
            <a:extLst>
              <a:ext uri="{FF2B5EF4-FFF2-40B4-BE49-F238E27FC236}">
                <a16:creationId xmlns:a16="http://schemas.microsoft.com/office/drawing/2014/main" id="{95BB2F52-9CB9-F664-4EFB-D5A4B7559388}"/>
              </a:ext>
            </a:extLst>
          </p:cNvPr>
          <p:cNvSpPr txBox="1"/>
          <p:nvPr/>
        </p:nvSpPr>
        <p:spPr>
          <a:xfrm>
            <a:off x="1839132" y="597866"/>
            <a:ext cx="9227737" cy="1309654"/>
          </a:xfrm>
          <a:prstGeom prst="rect">
            <a:avLst/>
          </a:prstGeom>
          <a:solidFill>
            <a:srgbClr val="EC1C3C"/>
          </a:solidFill>
        </p:spPr>
        <p:txBody>
          <a:bodyPr wrap="square" rtlCol="0">
            <a:spAutoFit/>
          </a:bodyPr>
          <a:lstStyle/>
          <a:p>
            <a:pPr algn="ctr" rtl="1">
              <a:lnSpc>
                <a:spcPct val="150000"/>
              </a:lnSpc>
            </a:pPr>
            <a:r>
              <a:rPr lang="he-IL" sz="3200" b="1">
                <a:solidFill>
                  <a:schemeClr val="bg1"/>
                </a:solidFill>
                <a:latin typeface="Tahoma" pitchFamily="34" charset="0"/>
                <a:ea typeface="Tahoma" pitchFamily="34" charset="0"/>
                <a:cs typeface="Tahoma" pitchFamily="34" charset="0"/>
              </a:rPr>
              <a:t>הפעלות רחוב טירה </a:t>
            </a:r>
            <a:br>
              <a:rPr lang="en-US" sz="3200" b="1">
                <a:solidFill>
                  <a:schemeClr val="bg1"/>
                </a:solidFill>
                <a:latin typeface="Tahoma" pitchFamily="34" charset="0"/>
                <a:ea typeface="Tahoma" pitchFamily="34" charset="0"/>
                <a:cs typeface="Tahoma" pitchFamily="34" charset="0"/>
              </a:rPr>
            </a:br>
            <a:r>
              <a:rPr lang="he-IL" sz="2400" b="1">
                <a:solidFill>
                  <a:schemeClr val="bg1"/>
                </a:solidFill>
                <a:latin typeface="Tahoma" pitchFamily="34" charset="0"/>
                <a:ea typeface="Tahoma" pitchFamily="34" charset="0"/>
                <a:cs typeface="Tahoma" pitchFamily="34" charset="0"/>
              </a:rPr>
              <a:t>יולי-ספטמבר 2022</a:t>
            </a:r>
            <a:r>
              <a:rPr lang="he-IL" sz="1600" b="1">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en-US" sz="16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 name="תיבת טקסט 6">
            <a:extLst>
              <a:ext uri="{FF2B5EF4-FFF2-40B4-BE49-F238E27FC236}">
                <a16:creationId xmlns:a16="http://schemas.microsoft.com/office/drawing/2014/main" id="{6C80DB1B-C480-FEA8-BE49-A118A725417D}"/>
              </a:ext>
            </a:extLst>
          </p:cNvPr>
          <p:cNvSpPr txBox="1"/>
          <p:nvPr/>
        </p:nvSpPr>
        <p:spPr>
          <a:xfrm>
            <a:off x="194098" y="5647955"/>
            <a:ext cx="3797535" cy="276999"/>
          </a:xfrm>
          <a:prstGeom prst="rect">
            <a:avLst/>
          </a:prstGeom>
          <a:solidFill>
            <a:srgbClr val="D9D9D9">
              <a:alpha val="50196"/>
            </a:srgbClr>
          </a:solidFill>
        </p:spPr>
        <p:txBody>
          <a:bodyPr wrap="square" rtlCol="1">
            <a:spAutoFit/>
          </a:bodyPr>
          <a:lstStyle>
            <a:defPPr>
              <a:defRPr lang="he-IL"/>
            </a:defPPr>
            <a:lvl1pPr algn="ctr">
              <a:defRPr sz="1200" b="1">
                <a:latin typeface="Segoe UI" panose="020B0502040204020203" pitchFamily="34" charset="0"/>
                <a:ea typeface="Tahoma" panose="020B0604030504040204" pitchFamily="34" charset="0"/>
                <a:cs typeface="Segoe UI" panose="020B0502040204020203" pitchFamily="34" charset="0"/>
              </a:defRPr>
            </a:lvl1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r>
              <a:rPr lang="he-IL"/>
              <a:t>15.9 - בסמוך למסגד - פעילות שפתית</a:t>
            </a:r>
          </a:p>
        </p:txBody>
      </p:sp>
      <p:sp>
        <p:nvSpPr>
          <p:cNvPr id="9" name="תיבת טקסט 32">
            <a:extLst>
              <a:ext uri="{FF2B5EF4-FFF2-40B4-BE49-F238E27FC236}">
                <a16:creationId xmlns:a16="http://schemas.microsoft.com/office/drawing/2014/main" id="{87A20343-7303-9187-3C8F-F7B543E98BB0}"/>
              </a:ext>
            </a:extLst>
          </p:cNvPr>
          <p:cNvSpPr txBox="1"/>
          <p:nvPr/>
        </p:nvSpPr>
        <p:spPr>
          <a:xfrm>
            <a:off x="4185732" y="5650001"/>
            <a:ext cx="3805190" cy="278279"/>
          </a:xfrm>
          <a:prstGeom prst="rect">
            <a:avLst/>
          </a:prstGeom>
          <a:solidFill>
            <a:srgbClr val="D9D9D9">
              <a:alpha val="50196"/>
            </a:srgbClr>
          </a:solidFill>
        </p:spPr>
        <p:txBody>
          <a:bodyPr wrap="square" rtlCol="1">
            <a:spAutoFit/>
          </a:bodyPr>
          <a:lstStyle>
            <a:defPPr>
              <a:defRPr lang="he-IL"/>
            </a:defPPr>
            <a:lvl1pPr algn="ctr">
              <a:defRPr sz="1200" b="1">
                <a:latin typeface="Segoe UI" panose="020B0502040204020203" pitchFamily="34" charset="0"/>
                <a:ea typeface="Tahoma" panose="020B0604030504040204" pitchFamily="34" charset="0"/>
                <a:cs typeface="Segoe UI" panose="020B0502040204020203" pitchFamily="34" charset="0"/>
              </a:defRPr>
            </a:lvl1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r>
              <a:rPr lang="he-IL"/>
              <a:t>23.8 - ברחוב אז-זהרא - פעילות מוטורית</a:t>
            </a:r>
          </a:p>
        </p:txBody>
      </p:sp>
      <p:sp>
        <p:nvSpPr>
          <p:cNvPr id="10" name="תיבת טקסט 33">
            <a:extLst>
              <a:ext uri="{FF2B5EF4-FFF2-40B4-BE49-F238E27FC236}">
                <a16:creationId xmlns:a16="http://schemas.microsoft.com/office/drawing/2014/main" id="{0F204096-CD74-0607-9682-0DA621851F89}"/>
              </a:ext>
            </a:extLst>
          </p:cNvPr>
          <p:cNvSpPr txBox="1"/>
          <p:nvPr/>
        </p:nvSpPr>
        <p:spPr>
          <a:xfrm>
            <a:off x="8192673" y="5344217"/>
            <a:ext cx="3875527" cy="276999"/>
          </a:xfrm>
          <a:prstGeom prst="rect">
            <a:avLst/>
          </a:prstGeom>
          <a:solidFill>
            <a:srgbClr val="D9D9D9">
              <a:alpha val="50196"/>
            </a:srgbClr>
          </a:solidFill>
        </p:spPr>
        <p:txBody>
          <a:bodyPr wrap="square" rtlCol="1">
            <a:spAutoFit/>
          </a:bodyPr>
          <a:lstStyle>
            <a:defPPr>
              <a:defRPr lang="he-IL"/>
            </a:defPPr>
            <a:lvl2pPr lvl="1" algn="ctr">
              <a:lnSpc>
                <a:spcPct val="150000"/>
              </a:lnSpc>
              <a:buClr>
                <a:srgbClr val="F9BC25"/>
              </a:buClr>
              <a:defRPr sz="1200" b="1">
                <a:latin typeface="Tahoma" panose="020B0604030504040204" pitchFamily="34" charset="0"/>
                <a:ea typeface="Tahoma" panose="020B0604030504040204" pitchFamily="34" charset="0"/>
                <a:cs typeface="Tahoma" panose="020B0604030504040204" pitchFamily="34" charset="0"/>
              </a:defRPr>
            </a:lvl2pPr>
          </a:lstStyle>
          <a:p>
            <a:pPr algn="ctr"/>
            <a:r>
              <a:rPr lang="he-IL" sz="1200" b="1">
                <a:latin typeface="Segoe UI" panose="020B0502040204020203" pitchFamily="34" charset="0"/>
                <a:ea typeface="Tahoma" panose="020B0604030504040204" pitchFamily="34" charset="0"/>
                <a:cs typeface="Segoe UI" panose="020B0502040204020203" pitchFamily="34" charset="0"/>
              </a:rPr>
              <a:t>11.8 - במגרש מול גן </a:t>
            </a:r>
            <a:r>
              <a:rPr lang="he-IL" sz="1200" b="1" err="1">
                <a:latin typeface="Segoe UI" panose="020B0502040204020203" pitchFamily="34" charset="0"/>
                <a:ea typeface="Tahoma" panose="020B0604030504040204" pitchFamily="34" charset="0"/>
                <a:cs typeface="Segoe UI" panose="020B0502040204020203" pitchFamily="34" charset="0"/>
              </a:rPr>
              <a:t>אג'יאל</a:t>
            </a:r>
            <a:r>
              <a:rPr lang="he-IL" sz="1200" b="1">
                <a:latin typeface="Segoe UI" panose="020B0502040204020203" pitchFamily="34" charset="0"/>
                <a:ea typeface="Tahoma" panose="020B0604030504040204" pitchFamily="34" charset="0"/>
                <a:cs typeface="Segoe UI" panose="020B0502040204020203" pitchFamily="34" charset="0"/>
              </a:rPr>
              <a:t> - פעילות תחושתית</a:t>
            </a:r>
          </a:p>
        </p:txBody>
      </p:sp>
      <p:sp>
        <p:nvSpPr>
          <p:cNvPr id="7" name="Rectangle 6">
            <a:extLst>
              <a:ext uri="{FF2B5EF4-FFF2-40B4-BE49-F238E27FC236}">
                <a16:creationId xmlns:a16="http://schemas.microsoft.com/office/drawing/2014/main" id="{40AE420D-EE2E-4E3E-5353-4B2FCC5D6F73}"/>
              </a:ext>
            </a:extLst>
          </p:cNvPr>
          <p:cNvSpPr/>
          <p:nvPr/>
        </p:nvSpPr>
        <p:spPr>
          <a:xfrm>
            <a:off x="4886960" y="6523412"/>
            <a:ext cx="5796270" cy="239738"/>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80804425"/>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1" ma:contentTypeDescription="צור מסמך חדש." ma:contentTypeScope="" ma:versionID="e9537c1357fca908b2f2218998ce683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941fd0678be793965cb3e6c82a888791"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Tasneem Masri</DisplayName>
        <AccountId>47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975444-B547-4119-9D9F-17CE6A9F7EED}">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656E35B-999F-49CF-813E-89A2789CB218}">
  <ds:schemaRefs>
    <ds:schemaRef ds:uri="http://purl.org/dc/terms/"/>
    <ds:schemaRef ds:uri="66206a12-aca6-4383-82db-f7b25037d731"/>
    <ds:schemaRef ds:uri="http://purl.org/dc/elements/1.1/"/>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4ba3be25-03aa-45c2-b90f-d8c255107eb7"/>
    <ds:schemaRef ds:uri="3096e91d-ebd7-4ce5-b2b3-56d74390b557"/>
    <ds:schemaRef ds:uri="http://schemas.microsoft.com/office/2006/metadata/properties"/>
  </ds:schemaRefs>
</ds:datastoreItem>
</file>

<file path=customXml/itemProps3.xml><?xml version="1.0" encoding="utf-8"?>
<ds:datastoreItem xmlns:ds="http://schemas.openxmlformats.org/officeDocument/2006/customXml" ds:itemID="{DA20C625-8168-41E4-A0FA-7BC640486C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569</TotalTime>
  <Words>20838</Words>
  <Application>Microsoft Office PowerPoint</Application>
  <PresentationFormat>Widescreen</PresentationFormat>
  <Paragraphs>1522</Paragraphs>
  <Slides>47</Slides>
  <Notes>44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Almoni Neue DL 4.0 AAA</vt:lpstr>
      <vt:lpstr>Almoni Neue DL 4.0 AAA Light</vt:lpstr>
      <vt:lpstr>Arial</vt:lpstr>
      <vt:lpstr>Calibri</vt:lpstr>
      <vt:lpstr>Calibri Light</vt:lpstr>
      <vt:lpstr>Courier New</vt:lpstr>
      <vt:lpstr>Segoe UI</vt:lpstr>
      <vt:lpstr>Segoe UI Light</vt:lpstr>
      <vt:lpstr>Symbol</vt:lpstr>
      <vt:lpstr>Tahoma</vt:lpstr>
      <vt:lpstr>Times New Roman</vt:lpstr>
      <vt:lpstr>Wingdings</vt:lpstr>
      <vt:lpstr>ערכת נושא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Matach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Miri Goldberg</dc:creator>
  <cp:lastModifiedBy>Alona Tsirulnikov</cp:lastModifiedBy>
  <cp:revision>3</cp:revision>
  <dcterms:created xsi:type="dcterms:W3CDTF">2023-03-05T19:41:58Z</dcterms:created>
  <dcterms:modified xsi:type="dcterms:W3CDTF">2023-07-17T14:54:37Z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ediaServiceImageTags">
    <vt:lpwstr/>
  </property>
  <property fmtid="{D5CDD505-2E9C-101B-9397-08002B2CF9AE}" pid="4" name="MSIP_Label_b5194bbc-032f-47bb-9abc-b93ce9e451bf_Name">
    <vt:lpwstr>defa4170-0d19-0005-0004-bc88714345d2</vt:lpwstr>
  </property>
  <property fmtid="{D5CDD505-2E9C-101B-9397-08002B2CF9AE}" pid="5" name="MSIP_Label_b5194bbc-032f-47bb-9abc-b93ce9e451bf_ActionId">
    <vt:lpwstr>b7aa9ee6-634e-4694-8aff-d127e5e61e1e</vt:lpwstr>
  </property>
  <property fmtid="{D5CDD505-2E9C-101B-9397-08002B2CF9AE}" pid="6" name="MSIP_Label_b5194bbc-032f-47bb-9abc-b93ce9e451bf_SiteId">
    <vt:lpwstr>89549929-c3f4-4716-8ef4-0b2d475c2d50</vt:lpwstr>
  </property>
  <property fmtid="{D5CDD505-2E9C-101B-9397-08002B2CF9AE}" pid="7" name="MSIP_Label_b5194bbc-032f-47bb-9abc-b93ce9e451bf_ContentBits">
    <vt:lpwstr>0</vt:lpwstr>
  </property>
  <property fmtid="{D5CDD505-2E9C-101B-9397-08002B2CF9AE}" pid="8" name="MSIP_Label_b5194bbc-032f-47bb-9abc-b93ce9e451bf_Enabled">
    <vt:lpwstr>true</vt:lpwstr>
  </property>
  <property fmtid="{D5CDD505-2E9C-101B-9397-08002B2CF9AE}" pid="9" name="MSIP_Label_b5194bbc-032f-47bb-9abc-b93ce9e451bf_Method">
    <vt:lpwstr>Standard</vt:lpwstr>
  </property>
  <property fmtid="{D5CDD505-2E9C-101B-9397-08002B2CF9AE}" pid="10" name="MSIP_Label_b5194bbc-032f-47bb-9abc-b93ce9e451bf_SetDate">
    <vt:lpwstr>2023-06-15T16:09:19Z</vt:lpwstr>
  </property>
</Properties>
</file>